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6">
          <p15:clr>
            <a:srgbClr val="A4A3A4"/>
          </p15:clr>
        </p15:guide>
        <p15:guide id="2" pos="255">
          <p15:clr>
            <a:srgbClr val="A4A3A4"/>
          </p15:clr>
        </p15:guide>
        <p15:guide id="3" pos="420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髙倉 俊二(takakura-shunji)" initials="髙倉" lastIdx="4" clrIdx="0">
    <p:extLst>
      <p:ext uri="{19B8F6BF-5375-455C-9EA6-DF929625EA0E}">
        <p15:presenceInfo xmlns:p15="http://schemas.microsoft.com/office/powerpoint/2012/main" userId="S-1-5-21-4175116151-3849908774-3845857867-399803" providerId="AD"/>
      </p:ext>
    </p:extLst>
  </p:cmAuthor>
  <p:cmAuthor id="2" name="矢吹 陽子(yabuki-youko)" initials="矢吹" lastIdx="4" clrIdx="1">
    <p:extLst>
      <p:ext uri="{19B8F6BF-5375-455C-9EA6-DF929625EA0E}">
        <p15:presenceInfo xmlns:p15="http://schemas.microsoft.com/office/powerpoint/2012/main" userId="S-1-5-21-4175116151-3849908774-3845857867-4093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5B800"/>
    <a:srgbClr val="E2F2F6"/>
    <a:srgbClr val="FF5050"/>
    <a:srgbClr val="4BACC6"/>
    <a:srgbClr val="FDF3B9"/>
    <a:srgbClr val="DB4D6D"/>
    <a:srgbClr val="B7DEE8"/>
    <a:srgbClr val="DBEEF4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5203" autoAdjust="0"/>
  </p:normalViewPr>
  <p:slideViewPr>
    <p:cSldViewPr>
      <p:cViewPr varScale="1">
        <p:scale>
          <a:sx n="72" d="100"/>
          <a:sy n="72" d="100"/>
        </p:scale>
        <p:origin x="1716" y="84"/>
      </p:cViewPr>
      <p:guideLst>
        <p:guide orient="horz" pos="126"/>
        <p:guide pos="255"/>
        <p:guide pos="42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9984B-24C4-448E-ADB0-125826BD447E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5FE54-5B65-4A29-A52D-FDEBC7DC4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178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42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79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94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82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68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47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19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09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847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62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4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87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accent1">
                <a:lumMod val="5000"/>
                <a:lumOff val="95000"/>
              </a:schemeClr>
            </a:gs>
            <a:gs pos="8000">
              <a:schemeClr val="accent4">
                <a:lumMod val="50000"/>
              </a:schemeClr>
            </a:gs>
            <a:gs pos="100000">
              <a:schemeClr val="accent4">
                <a:lumMod val="75000"/>
              </a:schemeClr>
            </a:gs>
            <a:gs pos="88000">
              <a:schemeClr val="accent4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96752" y="992560"/>
            <a:ext cx="4370427" cy="940081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600" b="1" dirty="0" smtClean="0">
                <a:ln w="28575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52400">
                    <a:srgbClr val="FF0000">
                      <a:alpha val="40000"/>
                    </a:srgbClr>
                  </a:glow>
                  <a:innerShdw blurRad="63500" dist="50800" dir="10800000">
                    <a:schemeClr val="tx1">
                      <a:alpha val="50000"/>
                    </a:schemeClr>
                  </a:innerShdw>
                </a:effectLst>
                <a:latin typeface="+mn-ea"/>
              </a:rPr>
              <a:t>熱中症</a:t>
            </a:r>
            <a:endParaRPr kumimoji="1" lang="en-US" altLang="ja-JP" sz="13600" b="1" dirty="0" smtClean="0">
              <a:ln w="28575"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52400">
                  <a:srgbClr val="FF0000">
                    <a:alpha val="40000"/>
                  </a:srgbClr>
                </a:glow>
                <a:innerShdw blurRad="63500" dist="50800" dir="10800000">
                  <a:schemeClr val="tx1">
                    <a:alpha val="50000"/>
                  </a:schemeClr>
                </a:innerShdw>
              </a:effectLst>
              <a:latin typeface="+mn-ea"/>
            </a:endParaRPr>
          </a:p>
          <a:p>
            <a:r>
              <a:rPr lang="ja-JP" altLang="en-US" sz="13600" b="1" dirty="0" smtClean="0">
                <a:ln w="28575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52400">
                    <a:srgbClr val="FF0000">
                      <a:alpha val="40000"/>
                    </a:srgbClr>
                  </a:glow>
                  <a:innerShdw blurRad="63500" dist="50800" dir="10800000">
                    <a:schemeClr val="tx1">
                      <a:alpha val="50000"/>
                    </a:schemeClr>
                  </a:innerShdw>
                </a:effectLst>
                <a:latin typeface="+mn-ea"/>
              </a:rPr>
              <a:t>　に</a:t>
            </a:r>
            <a:r>
              <a:rPr lang="ja-JP" altLang="en-US" sz="13600" b="1" dirty="0">
                <a:ln w="28575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52400">
                    <a:srgbClr val="FF0000">
                      <a:alpha val="40000"/>
                    </a:srgbClr>
                  </a:glow>
                  <a:innerShdw blurRad="63500" dist="50800" dir="10800000">
                    <a:schemeClr val="tx1">
                      <a:alpha val="50000"/>
                    </a:schemeClr>
                  </a:innerShdw>
                </a:effectLst>
                <a:latin typeface="+mn-ea"/>
              </a:rPr>
              <a:t>注意</a:t>
            </a:r>
            <a:endParaRPr kumimoji="1" lang="ja-JP" altLang="en-US" sz="13600" b="1" dirty="0">
              <a:ln w="28575"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52400">
                  <a:srgbClr val="FF0000">
                    <a:alpha val="40000"/>
                  </a:srgbClr>
                </a:glow>
                <a:innerShdw blurRad="63500" dist="50800" dir="10800000">
                  <a:schemeClr val="tx1">
                    <a:alpha val="50000"/>
                  </a:schemeClr>
                </a:innerShdw>
              </a:effectLst>
              <a:latin typeface="+mn-ea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0673" y="157629"/>
            <a:ext cx="6381328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b="1" dirty="0" smtClean="0">
                <a:ln w="11430"/>
                <a:solidFill>
                  <a:prstClr val="black"/>
                </a:solidFill>
                <a:effectLst>
                  <a:glow rad="127000">
                    <a:prstClr val="white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喉</a:t>
            </a:r>
            <a:r>
              <a:rPr lang="ja-JP" altLang="en-US" sz="4000" b="1" dirty="0">
                <a:ln w="11430"/>
                <a:solidFill>
                  <a:prstClr val="black"/>
                </a:solidFill>
                <a:effectLst>
                  <a:glow rad="127000">
                    <a:prstClr val="white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が渇く前に水分・塩分！</a:t>
            </a:r>
            <a:endParaRPr lang="en-US" altLang="ja-JP" sz="4000" b="1" dirty="0">
              <a:ln w="11430"/>
              <a:solidFill>
                <a:prstClr val="black"/>
              </a:solidFill>
              <a:effectLst>
                <a:glow rad="127000">
                  <a:prstClr val="white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4000" b="1" dirty="0" smtClean="0">
                <a:ln w="11430"/>
                <a:solidFill>
                  <a:prstClr val="black"/>
                </a:solidFill>
                <a:effectLst>
                  <a:glow rad="127000">
                    <a:prstClr val="white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こまめ</a:t>
            </a:r>
            <a:r>
              <a:rPr lang="ja-JP" altLang="en-US" sz="4000" b="1" dirty="0">
                <a:ln w="11430"/>
                <a:solidFill>
                  <a:prstClr val="black"/>
                </a:solidFill>
                <a:effectLst>
                  <a:glow rad="127000">
                    <a:prstClr val="white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な休憩！</a:t>
            </a:r>
            <a:endParaRPr lang="en-US" altLang="ja-JP" sz="4000" b="1" dirty="0">
              <a:ln w="11430"/>
              <a:solidFill>
                <a:prstClr val="black"/>
              </a:solidFill>
              <a:effectLst>
                <a:glow rad="127000">
                  <a:prstClr val="white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7626" y="8026219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4000" b="1" dirty="0">
                <a:solidFill>
                  <a:srgbClr val="000000"/>
                </a:solidFill>
                <a:effectLst>
                  <a:glow rad="127000">
                    <a:schemeClr val="bg1"/>
                  </a:glow>
                  <a:outerShdw blurRad="50800" dist="38989" dir="5460000" algn="tl">
                    <a:srgbClr val="000000">
                      <a:alpha val="38000"/>
                    </a:srgbClr>
                  </a:outerShdw>
                </a:effectLst>
                <a:ea typeface="メイリオ" panose="020B0604030504040204" pitchFamily="50" charset="-128"/>
                <a:cs typeface="メイリオ" panose="020B0604030504040204" pitchFamily="50" charset="-128"/>
              </a:rPr>
              <a:t>単独作業を控え、異常時に</a:t>
            </a:r>
            <a:r>
              <a:rPr lang="ja-JP" altLang="ja-JP" sz="4000" b="1" dirty="0" smtClean="0">
                <a:solidFill>
                  <a:srgbClr val="000000"/>
                </a:solidFill>
                <a:effectLst>
                  <a:glow rad="127000">
                    <a:schemeClr val="bg1"/>
                  </a:glow>
                  <a:outerShdw blurRad="50800" dist="38989" dir="5460000" algn="tl">
                    <a:srgbClr val="000000">
                      <a:alpha val="38000"/>
                    </a:srgbClr>
                  </a:outerShdw>
                </a:effectLst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endParaRPr lang="en-US" altLang="ja-JP" sz="4000" b="1" dirty="0" smtClean="0">
              <a:solidFill>
                <a:srgbClr val="000000"/>
              </a:solidFill>
              <a:effectLst>
                <a:glow rad="127000">
                  <a:schemeClr val="bg1"/>
                </a:glow>
                <a:outerShdw blurRad="50800" dist="38989" dir="5460000" algn="tl">
                  <a:srgbClr val="000000">
                    <a:alpha val="38000"/>
                  </a:srgbClr>
                </a:outerShdw>
              </a:effectLst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ja-JP" sz="4000" b="1" dirty="0" smtClean="0">
                <a:solidFill>
                  <a:srgbClr val="000000"/>
                </a:solidFill>
                <a:effectLst>
                  <a:glow rad="127000">
                    <a:schemeClr val="bg1"/>
                  </a:glow>
                  <a:outerShdw blurRad="50800" dist="38989" dir="5460000" algn="tl">
                    <a:srgbClr val="000000">
                      <a:alpha val="38000"/>
                    </a:srgbClr>
                  </a:outerShdw>
                </a:effectLst>
                <a:ea typeface="メイリオ" panose="020B0604030504040204" pitchFamily="50" charset="-128"/>
                <a:cs typeface="メイリオ" panose="020B0604030504040204" pitchFamily="50" charset="-128"/>
              </a:rPr>
              <a:t>ためらわず</a:t>
            </a:r>
            <a:r>
              <a:rPr lang="ja-JP" altLang="en-US" sz="4000" b="1" dirty="0" smtClean="0">
                <a:solidFill>
                  <a:srgbClr val="000000"/>
                </a:solidFill>
                <a:effectLst>
                  <a:glow rad="127000">
                    <a:schemeClr val="bg1"/>
                  </a:glow>
                  <a:outerShdw blurRad="50800" dist="38989" dir="5460000" algn="tl">
                    <a:srgbClr val="000000">
                      <a:alpha val="38000"/>
                    </a:srgbClr>
                  </a:outerShdw>
                </a:effectLst>
                <a:ea typeface="メイリオ" panose="020B0604030504040204" pitchFamily="50" charset="-128"/>
                <a:cs typeface="メイリオ" panose="020B0604030504040204" pitchFamily="50" charset="-128"/>
              </a:rPr>
              <a:t>救急隊の要請</a:t>
            </a:r>
            <a:r>
              <a:rPr lang="ja-JP" altLang="ja-JP" sz="4000" b="1" dirty="0" smtClean="0">
                <a:solidFill>
                  <a:srgbClr val="000000"/>
                </a:solidFill>
                <a:effectLst>
                  <a:glow rad="127000">
                    <a:schemeClr val="bg1"/>
                  </a:glow>
                  <a:outerShdw blurRad="50800" dist="38989" dir="5460000" algn="tl">
                    <a:srgbClr val="000000">
                      <a:alpha val="38000"/>
                    </a:srgbClr>
                  </a:outerShdw>
                </a:effectLst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ja-JP" sz="4000" b="1" dirty="0">
                <a:solidFill>
                  <a:srgbClr val="000000"/>
                </a:solidFill>
                <a:effectLst>
                  <a:glow rad="127000">
                    <a:schemeClr val="bg1"/>
                  </a:glow>
                  <a:outerShdw blurRad="50800" dist="38989" dir="5460000" algn="tl">
                    <a:srgbClr val="000000">
                      <a:alpha val="38000"/>
                    </a:srgbClr>
                  </a:outerShdw>
                </a:effectLst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  <a:endParaRPr lang="ja-JP" altLang="en-US" sz="40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1852098" y="9288845"/>
            <a:ext cx="4622396" cy="617155"/>
            <a:chOff x="1691307" y="9247604"/>
            <a:chExt cx="4622396" cy="617155"/>
          </a:xfrm>
        </p:grpSpPr>
        <p:pic>
          <p:nvPicPr>
            <p:cNvPr id="130" name="図 12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1307" y="9378769"/>
              <a:ext cx="361152" cy="406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テキスト ボックス 10"/>
            <p:cNvSpPr txBox="1"/>
            <p:nvPr/>
          </p:nvSpPr>
          <p:spPr>
            <a:xfrm>
              <a:off x="2211944" y="9530446"/>
              <a:ext cx="4101759" cy="334313"/>
            </a:xfrm>
            <a:prstGeom prst="rect">
              <a:avLst/>
            </a:prstGeom>
            <a:noFill/>
          </p:spPr>
          <p:txBody>
            <a:bodyPr wrap="square" lIns="108000" tIns="72000" rIns="108000" rtlCol="0">
              <a:spAutoFit/>
            </a:bodyPr>
            <a:lstStyle/>
            <a:p>
              <a:r>
                <a:rPr lang="ja-JP" altLang="en-US" sz="1400" b="1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reflection blurRad="50800" endPos="5000" dist="127000" dir="5400000" sy="-100000" algn="bl" rotWithShape="0"/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長野労働局</a:t>
              </a:r>
              <a:r>
                <a:rPr lang="ja-JP" altLang="en-US" sz="14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reflection blurRad="50800" endPos="5000" dist="127000" dir="5400000" sy="-100000" algn="bl" rotWithShape="0"/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・労働基準監督署　</a:t>
              </a:r>
              <a:endParaRPr kumimoji="1" lang="ja-JP" altLang="en-US" sz="1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50800" endPos="5000" dist="127000" dir="5400000" sy="-10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060848" y="9247604"/>
              <a:ext cx="4101759" cy="334313"/>
            </a:xfrm>
            <a:prstGeom prst="rect">
              <a:avLst/>
            </a:prstGeom>
            <a:noFill/>
          </p:spPr>
          <p:txBody>
            <a:bodyPr wrap="square" lIns="108000" tIns="72000" rIns="108000" rtlCol="0">
              <a:spAutoFit/>
            </a:bodyPr>
            <a:lstStyle/>
            <a:p>
              <a:r>
                <a:rPr lang="ja-JP" altLang="en-US" sz="1400" b="1" dirty="0" smtClean="0">
                  <a:ln>
                    <a:solidFill>
                      <a:srgbClr val="00B050"/>
                    </a:solidFill>
                  </a:ln>
                  <a:solidFill>
                    <a:srgbClr val="00CC66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reflection blurRad="50800" endPos="5000" dist="127000" dir="5400000" sy="-100000" algn="bl" rotWithShape="0"/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～安心して働ける信州のために～</a:t>
              </a:r>
              <a:r>
                <a:rPr lang="ja-JP" altLang="en-US" sz="1400" b="1" dirty="0">
                  <a:ln>
                    <a:solidFill>
                      <a:srgbClr val="00B050"/>
                    </a:solidFill>
                  </a:ln>
                  <a:solidFill>
                    <a:srgbClr val="00CC66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reflection blurRad="50800" endPos="5000" dist="127000" dir="5400000" sy="-100000" algn="bl" rotWithShape="0"/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endParaRPr kumimoji="1" lang="ja-JP" altLang="en-US" sz="1400" b="1" dirty="0">
                <a:ln>
                  <a:solidFill>
                    <a:srgbClr val="00B050"/>
                  </a:solidFill>
                </a:ln>
                <a:solidFill>
                  <a:srgbClr val="00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50800" endPos="5000" dist="127000" dir="5400000" sy="-10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/>
          <a:srcRect l="29919" t="22684" r="29919" b="25637"/>
          <a:stretch/>
        </p:blipFill>
        <p:spPr>
          <a:xfrm>
            <a:off x="5448069" y="6211502"/>
            <a:ext cx="943393" cy="971139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3850287" y="7247666"/>
            <a:ext cx="2974570" cy="611312"/>
          </a:xfrm>
          <a:prstGeom prst="rect">
            <a:avLst/>
          </a:prstGeom>
          <a:noFill/>
        </p:spPr>
        <p:txBody>
          <a:bodyPr wrap="square" lIns="108000" tIns="72000" rIns="108000" rtlCol="0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50800" endPos="5000" dist="127000" dir="5400000" sy="-10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熱中症対策はこちら↑</a:t>
            </a:r>
            <a:r>
              <a:rPr lang="ja-JP" altLang="en-US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50800" endPos="5000" dist="127000" dir="5400000" sy="-10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50800" endPos="5000" dist="127000" dir="5400000" sy="-100000" algn="bl" rotWithShape="0"/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50800" endPos="5000" dist="127000" dir="5400000" sy="-10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50800" endPos="5000" dist="127000" dir="5400000" sy="-10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長野労働局ホーム</a:t>
            </a:r>
            <a:r>
              <a:rPr lang="ja-JP" altLang="en-US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50800" endPos="5000" dist="127000" dir="5400000" sy="-10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ペ</a:t>
            </a:r>
            <a:r>
              <a:rPr kumimoji="1" lang="ja-JP" altLang="en-US" sz="1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50800" endPos="5000" dist="127000" dir="5400000" sy="-10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50800" endPos="5000" dist="127000" dir="5400000" sy="-10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ジ</a:t>
            </a:r>
            <a:r>
              <a:rPr kumimoji="1" lang="en-US" altLang="ja-JP" sz="1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50800" endPos="5000" dist="127000" dir="5400000" sy="-10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6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50800" endPos="5000" dist="127000" dir="5400000" sy="-100000" algn="bl" rotWithShape="0"/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130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theme/theme1.xml><?xml version="1.0" encoding="utf-8"?>
<a:theme xmlns:a="http://schemas.openxmlformats.org/drawingml/2006/main" name="Office テーマ">
  <a:themeElements>
    <a:clrScheme name="厚労省フォーマット">
      <a:dk1>
        <a:srgbClr val="000000"/>
      </a:dk1>
      <a:lt1>
        <a:srgbClr val="FFFFFF"/>
      </a:lt1>
      <a:dk2>
        <a:srgbClr val="103185"/>
      </a:dk2>
      <a:lt2>
        <a:srgbClr val="E4E2ED"/>
      </a:lt2>
      <a:accent1>
        <a:srgbClr val="005CAF"/>
      </a:accent1>
      <a:accent2>
        <a:srgbClr val="DB4D6D"/>
      </a:accent2>
      <a:accent3>
        <a:srgbClr val="66BAB7"/>
      </a:accent3>
      <a:accent4>
        <a:srgbClr val="FEDFE1"/>
      </a:accent4>
      <a:accent5>
        <a:srgbClr val="C9E7E7"/>
      </a:accent5>
      <a:accent6>
        <a:srgbClr val="FDF3B9"/>
      </a:accent6>
      <a:hlink>
        <a:srgbClr val="00489E"/>
      </a:hlink>
      <a:folHlink>
        <a:srgbClr val="62588E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noFill/>
        </a:ln>
      </a:spPr>
      <a:bodyPr vert="eaVert" wrap="square" rtlCol="0">
        <a:spAutoFit/>
      </a:bodyPr>
      <a:lstStyle>
        <a:defPPr>
          <a:defRPr kumimoji="1" sz="17300" b="1" dirty="0" smtClean="0">
            <a:solidFill>
              <a:schemeClr val="accent6">
                <a:lumMod val="90000"/>
              </a:schemeClr>
            </a:solidFill>
            <a:latin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5790</TotalTime>
  <Words>62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游ゴシック</vt:lpstr>
      <vt:lpstr>Arial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revision>370</cp:revision>
  <cp:lastPrinted>2024-03-15T04:05:04Z</cp:lastPrinted>
  <dcterms:created xsi:type="dcterms:W3CDTF">2017-03-16T10:29:26Z</dcterms:created>
  <dcterms:modified xsi:type="dcterms:W3CDTF">2024-03-15T07:17:45Z</dcterms:modified>
</cp:coreProperties>
</file>