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46"/>
    <a:srgbClr val="FFFF99"/>
    <a:srgbClr val="00A84C"/>
    <a:srgbClr val="66FF66"/>
    <a:srgbClr val="33CC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100" d="100"/>
          <a:sy n="100" d="100"/>
        </p:scale>
        <p:origin x="2262" y="-10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2385448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84758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306089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2706279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861074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2875546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2817659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778584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44088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1420267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8DDC384-34AA-41BB-95A0-6D7E1C293ED0}" type="datetimeFigureOut">
              <a:rPr kumimoji="1" lang="ja-JP" altLang="en-US" smtClean="0"/>
              <a:t>2024/7/4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923013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8DDC384-34AA-41BB-95A0-6D7E1C293ED0}" type="datetimeFigureOut">
              <a:rPr kumimoji="1" lang="ja-JP" altLang="en-US" smtClean="0"/>
              <a:t>2024/7/4</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1799375-C4CC-41AF-8621-A0A46B6EDAF0}" type="slidenum">
              <a:rPr kumimoji="1" lang="ja-JP" altLang="en-US" smtClean="0"/>
              <a:t>‹#›</a:t>
            </a:fld>
            <a:endParaRPr kumimoji="1" lang="ja-JP" altLang="en-US"/>
          </a:p>
        </p:txBody>
      </p:sp>
    </p:spTree>
    <p:extLst>
      <p:ext uri="{BB962C8B-B14F-4D97-AF65-F5344CB8AC3E}">
        <p14:creationId xmlns:p14="http://schemas.microsoft.com/office/powerpoint/2010/main" val="27429536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595182" y="1470933"/>
            <a:ext cx="5097280" cy="307777"/>
          </a:xfrm>
          <a:prstGeom prst="rect">
            <a:avLst/>
          </a:prstGeom>
          <a:noFill/>
        </p:spPr>
        <p:txBody>
          <a:bodyPr wrap="square" rtlCol="0">
            <a:spAutoFit/>
          </a:bodyPr>
          <a:lstStyle/>
          <a:p>
            <a:r>
              <a:rPr kumimoji="1" lang="ja-JP" altLang="en-US" sz="1400" dirty="0">
                <a:latin typeface="HGS創英角ｺﾞｼｯｸUB" panose="020B0900000000000000" pitchFamily="50" charset="-128"/>
                <a:ea typeface="HGS創英角ｺﾞｼｯｸUB" panose="020B0900000000000000" pitchFamily="50" charset="-128"/>
              </a:rPr>
              <a:t>教育訓練給付制度があなたのキャリアアップを支援します</a:t>
            </a:r>
            <a:r>
              <a:rPr kumimoji="1" lang="ja-JP" altLang="en-US" sz="1400" dirty="0" smtClean="0">
                <a:latin typeface="HGS創英角ｺﾞｼｯｸUB" panose="020B0900000000000000" pitchFamily="50" charset="-128"/>
                <a:ea typeface="HGS創英角ｺﾞｼｯｸUB" panose="020B0900000000000000" pitchFamily="50" charset="-128"/>
              </a:rPr>
              <a:t>。</a:t>
            </a:r>
            <a:endParaRPr kumimoji="1" lang="ja-JP" altLang="en-US" sz="1400" dirty="0">
              <a:latin typeface="HGS創英角ｺﾞｼｯｸUB" panose="020B0900000000000000" pitchFamily="50" charset="-128"/>
              <a:ea typeface="HGS創英角ｺﾞｼｯｸUB" panose="020B0900000000000000" pitchFamily="50" charset="-128"/>
            </a:endParaRPr>
          </a:p>
        </p:txBody>
      </p:sp>
      <p:sp>
        <p:nvSpPr>
          <p:cNvPr id="9" name="テキスト ボックス 8"/>
          <p:cNvSpPr txBox="1"/>
          <p:nvPr/>
        </p:nvSpPr>
        <p:spPr>
          <a:xfrm>
            <a:off x="587494" y="1848644"/>
            <a:ext cx="6273209" cy="1938992"/>
          </a:xfrm>
          <a:prstGeom prst="rect">
            <a:avLst/>
          </a:prstGeom>
          <a:noFill/>
        </p:spPr>
        <p:txBody>
          <a:bodyPr wrap="square" rtlCol="0">
            <a:spAutoFit/>
          </a:bodyPr>
          <a:lstStyle/>
          <a:p>
            <a:r>
              <a:rPr kumimoji="1" lang="ja-JP" altLang="en-US" sz="1200" dirty="0" smtClean="0"/>
              <a:t>「</a:t>
            </a:r>
            <a:r>
              <a:rPr kumimoji="1" lang="ja-JP" altLang="en-US" sz="1200" dirty="0"/>
              <a:t>仕事の知識やスキルを高めてキャリアアップをしたい」「新しい仕事にチャレンジしたい！」雇用保険</a:t>
            </a:r>
            <a:r>
              <a:rPr kumimoji="1" lang="ja-JP" altLang="en-US" sz="1200" dirty="0" smtClean="0"/>
              <a:t>制度では</a:t>
            </a:r>
            <a:r>
              <a:rPr kumimoji="1" lang="ja-JP" altLang="en-US" sz="1200" dirty="0"/>
              <a:t>、こうした意欲のある方のスキルアップを支援するために「教育訓練給付制度」を設けています。</a:t>
            </a:r>
          </a:p>
          <a:p>
            <a:r>
              <a:rPr kumimoji="1" lang="ja-JP" altLang="en-US" sz="1200" dirty="0"/>
              <a:t>教育訓練給付制度は、雇用保険に加入しているなどの一定の要件を満たす方が、厚生労働大臣が指定した教育訓練講座を受講、修了し、ハローワークに申請すると、受講費用の一部が支給される制度で知識・スキルの習得や資格取得を通じたキャリアアップを支援する制度です。</a:t>
            </a:r>
          </a:p>
          <a:p>
            <a:r>
              <a:rPr kumimoji="1" lang="ja-JP" altLang="en-US" sz="1200" dirty="0"/>
              <a:t>対象となっている教育訓練講座には、看護師や介護福祉士を目指すため専門学校への通学を対象にした専門実践教育訓練や大型自動車免許を取得する一般教育訓練など、種類は様々で約</a:t>
            </a:r>
            <a:r>
              <a:rPr kumimoji="1" lang="en-US" altLang="ja-JP" sz="1200" dirty="0" smtClean="0"/>
              <a:t>16,000</a:t>
            </a:r>
            <a:r>
              <a:rPr kumimoji="1" lang="ja-JP" altLang="en-US" sz="1200" dirty="0"/>
              <a:t>の講座が対象と</a:t>
            </a:r>
            <a:r>
              <a:rPr kumimoji="1" lang="ja-JP" altLang="en-US" sz="1200" dirty="0" smtClean="0"/>
              <a:t>なっていますので、ご活用ください。</a:t>
            </a:r>
            <a:endParaRPr kumimoji="1" lang="ja-JP" altLang="en-US" sz="1200" dirty="0"/>
          </a:p>
        </p:txBody>
      </p:sp>
      <p:sp>
        <p:nvSpPr>
          <p:cNvPr id="10" name="テキスト ボックス 9"/>
          <p:cNvSpPr txBox="1"/>
          <p:nvPr/>
        </p:nvSpPr>
        <p:spPr>
          <a:xfrm>
            <a:off x="1545465" y="404120"/>
            <a:ext cx="4378989" cy="400110"/>
          </a:xfrm>
          <a:prstGeom prst="rect">
            <a:avLst/>
          </a:prstGeom>
          <a:noFill/>
          <a:ln>
            <a:solidFill>
              <a:schemeClr val="tx1"/>
            </a:solidFill>
          </a:ln>
        </p:spPr>
        <p:txBody>
          <a:bodyPr wrap="square" rtlCol="0">
            <a:spAutoFit/>
          </a:bodyPr>
          <a:lstStyle/>
          <a:p>
            <a:pPr algn="ctr"/>
            <a:r>
              <a:rPr kumimoji="1" lang="ja-JP" altLang="en-US" sz="2000" dirty="0" smtClean="0"/>
              <a:t>教育訓練給付制度周知広報用　例文</a:t>
            </a:r>
            <a:endParaRPr kumimoji="1" lang="ja-JP" altLang="en-US" sz="2000" dirty="0"/>
          </a:p>
        </p:txBody>
      </p:sp>
      <p:sp>
        <p:nvSpPr>
          <p:cNvPr id="2" name="正方形/長方形 1"/>
          <p:cNvSpPr/>
          <p:nvPr/>
        </p:nvSpPr>
        <p:spPr>
          <a:xfrm>
            <a:off x="514661" y="1407655"/>
            <a:ext cx="6418876" cy="33971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496961" y="5141384"/>
            <a:ext cx="6418876" cy="25412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496961" y="8023877"/>
            <a:ext cx="6418876" cy="15677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2"/>
          <a:stretch>
            <a:fillRect/>
          </a:stretch>
        </p:blipFill>
        <p:spPr>
          <a:xfrm>
            <a:off x="2429447" y="3930760"/>
            <a:ext cx="573879" cy="564770"/>
          </a:xfrm>
          <a:prstGeom prst="rect">
            <a:avLst/>
          </a:prstGeom>
        </p:spPr>
      </p:pic>
      <p:grpSp>
        <p:nvGrpSpPr>
          <p:cNvPr id="19" name="グループ化 18"/>
          <p:cNvGrpSpPr/>
          <p:nvPr/>
        </p:nvGrpSpPr>
        <p:grpSpPr>
          <a:xfrm>
            <a:off x="782400" y="3810080"/>
            <a:ext cx="2319468" cy="837089"/>
            <a:chOff x="782400" y="3810080"/>
            <a:chExt cx="2319468" cy="837089"/>
          </a:xfrm>
        </p:grpSpPr>
        <p:sp>
          <p:nvSpPr>
            <p:cNvPr id="5" name="テキスト ボックス 4"/>
            <p:cNvSpPr txBox="1"/>
            <p:nvPr/>
          </p:nvSpPr>
          <p:spPr>
            <a:xfrm>
              <a:off x="782400" y="3878340"/>
              <a:ext cx="1605093" cy="553998"/>
            </a:xfrm>
            <a:prstGeom prst="rect">
              <a:avLst/>
            </a:prstGeom>
            <a:noFill/>
          </p:spPr>
          <p:txBody>
            <a:bodyPr wrap="square" rtlCol="0">
              <a:spAutoFit/>
            </a:bodyPr>
            <a:lstStyle/>
            <a:p>
              <a:r>
                <a:rPr kumimoji="1" lang="ja-JP" altLang="en-US" sz="1000" dirty="0" smtClean="0"/>
                <a:t>教育訓練給付制度の詳細については、コチラからご覧いただけます。</a:t>
              </a:r>
              <a:endParaRPr kumimoji="1" lang="ja-JP" altLang="en-US" sz="1000" dirty="0"/>
            </a:p>
          </p:txBody>
        </p:sp>
        <p:sp>
          <p:nvSpPr>
            <p:cNvPr id="11" name="正方形/長方形 10"/>
            <p:cNvSpPr/>
            <p:nvPr/>
          </p:nvSpPr>
          <p:spPr>
            <a:xfrm>
              <a:off x="782400" y="3810080"/>
              <a:ext cx="2319468" cy="8370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 name="グループ化 19"/>
          <p:cNvGrpSpPr/>
          <p:nvPr/>
        </p:nvGrpSpPr>
        <p:grpSpPr>
          <a:xfrm>
            <a:off x="3567466" y="3792290"/>
            <a:ext cx="2319468" cy="837089"/>
            <a:chOff x="3567466" y="3792290"/>
            <a:chExt cx="2319468" cy="837089"/>
          </a:xfrm>
        </p:grpSpPr>
        <p:sp>
          <p:nvSpPr>
            <p:cNvPr id="21" name="テキスト ボックス 20"/>
            <p:cNvSpPr txBox="1"/>
            <p:nvPr/>
          </p:nvSpPr>
          <p:spPr>
            <a:xfrm>
              <a:off x="3582750" y="3880146"/>
              <a:ext cx="1605093" cy="707886"/>
            </a:xfrm>
            <a:prstGeom prst="rect">
              <a:avLst/>
            </a:prstGeom>
            <a:noFill/>
          </p:spPr>
          <p:txBody>
            <a:bodyPr wrap="square" rtlCol="0">
              <a:spAutoFit/>
            </a:bodyPr>
            <a:lstStyle/>
            <a:p>
              <a:r>
                <a:rPr kumimoji="1" lang="ja-JP" altLang="en-US" sz="1000" dirty="0" smtClean="0"/>
                <a:t>支給申請などのお手続きについては、最寄りのハローワークへお問い合わせください。</a:t>
              </a:r>
              <a:endParaRPr kumimoji="1" lang="ja-JP" altLang="en-US" sz="1000" dirty="0"/>
            </a:p>
          </p:txBody>
        </p:sp>
        <p:sp>
          <p:nvSpPr>
            <p:cNvPr id="22" name="正方形/長方形 21"/>
            <p:cNvSpPr/>
            <p:nvPr/>
          </p:nvSpPr>
          <p:spPr>
            <a:xfrm>
              <a:off x="3567466" y="3792290"/>
              <a:ext cx="2319468" cy="8370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3"/>
            <a:stretch>
              <a:fillRect/>
            </a:stretch>
          </p:blipFill>
          <p:spPr>
            <a:xfrm>
              <a:off x="5187843" y="3930760"/>
              <a:ext cx="614611" cy="622411"/>
            </a:xfrm>
            <a:prstGeom prst="rect">
              <a:avLst/>
            </a:prstGeom>
          </p:spPr>
        </p:pic>
      </p:grpSp>
      <p:sp>
        <p:nvSpPr>
          <p:cNvPr id="24" name="テキスト ボックス 23"/>
          <p:cNvSpPr txBox="1"/>
          <p:nvPr/>
        </p:nvSpPr>
        <p:spPr>
          <a:xfrm>
            <a:off x="595182" y="5194457"/>
            <a:ext cx="5097280" cy="307777"/>
          </a:xfrm>
          <a:prstGeom prst="rect">
            <a:avLst/>
          </a:prstGeom>
          <a:noFill/>
        </p:spPr>
        <p:txBody>
          <a:bodyPr wrap="square" rtlCol="0">
            <a:spAutoFit/>
          </a:bodyPr>
          <a:lstStyle/>
          <a:p>
            <a:r>
              <a:rPr kumimoji="1" lang="ja-JP" altLang="en-US" sz="1400" dirty="0">
                <a:latin typeface="HGS創英角ｺﾞｼｯｸUB" panose="020B0900000000000000" pitchFamily="50" charset="-128"/>
                <a:ea typeface="HGS創英角ｺﾞｼｯｸUB" panose="020B0900000000000000" pitchFamily="50" charset="-128"/>
              </a:rPr>
              <a:t>教育訓練給付制度があなたのキャリアアップを支援します</a:t>
            </a:r>
            <a:r>
              <a:rPr kumimoji="1" lang="ja-JP" altLang="en-US" sz="1400" dirty="0" smtClean="0">
                <a:latin typeface="HGS創英角ｺﾞｼｯｸUB" panose="020B0900000000000000" pitchFamily="50" charset="-128"/>
                <a:ea typeface="HGS創英角ｺﾞｼｯｸUB" panose="020B0900000000000000" pitchFamily="50" charset="-128"/>
              </a:rPr>
              <a:t>。</a:t>
            </a:r>
            <a:endParaRPr kumimoji="1" lang="ja-JP" altLang="en-US" sz="1400" dirty="0">
              <a:latin typeface="HGS創英角ｺﾞｼｯｸUB" panose="020B0900000000000000" pitchFamily="50" charset="-128"/>
              <a:ea typeface="HGS創英角ｺﾞｼｯｸUB" panose="020B0900000000000000" pitchFamily="50" charset="-128"/>
            </a:endParaRPr>
          </a:p>
        </p:txBody>
      </p:sp>
      <p:sp>
        <p:nvSpPr>
          <p:cNvPr id="25" name="テキスト ボックス 24"/>
          <p:cNvSpPr txBox="1"/>
          <p:nvPr/>
        </p:nvSpPr>
        <p:spPr>
          <a:xfrm>
            <a:off x="514661" y="5487525"/>
            <a:ext cx="6273209" cy="1384995"/>
          </a:xfrm>
          <a:prstGeom prst="rect">
            <a:avLst/>
          </a:prstGeom>
          <a:noFill/>
        </p:spPr>
        <p:txBody>
          <a:bodyPr wrap="square" rtlCol="0">
            <a:spAutoFit/>
          </a:bodyPr>
          <a:lstStyle/>
          <a:p>
            <a:r>
              <a:rPr kumimoji="1" lang="ja-JP" altLang="en-US" sz="1200" dirty="0" smtClean="0"/>
              <a:t>「</a:t>
            </a:r>
            <a:r>
              <a:rPr kumimoji="1" lang="ja-JP" altLang="en-US" sz="1200" dirty="0"/>
              <a:t>仕事の知識やスキルを高めてキャリアアップをしたい」「新しい仕事にチャレンジしたい！」雇用保険</a:t>
            </a:r>
            <a:r>
              <a:rPr kumimoji="1" lang="ja-JP" altLang="en-US" sz="1200" dirty="0" smtClean="0"/>
              <a:t>制度では</a:t>
            </a:r>
            <a:r>
              <a:rPr kumimoji="1" lang="ja-JP" altLang="en-US" sz="1200" dirty="0"/>
              <a:t>、こうした意欲のある方のスキルアップを支援するために「教育訓練給付制度」を設けています。</a:t>
            </a:r>
          </a:p>
          <a:p>
            <a:r>
              <a:rPr kumimoji="1" lang="ja-JP" altLang="en-US" sz="1200" dirty="0"/>
              <a:t>教育訓練給付制度は、雇用保険に加入しているなどの一定の要件を満たす方が、厚生労働大臣が指定した教育訓練講座を受講、修了し、ハローワークに申請すると、受講費用の一部が支給される制度で知識・スキルの習得や資格取得を通じたキャリアアップを支援する制度</a:t>
            </a:r>
            <a:r>
              <a:rPr kumimoji="1" lang="ja-JP" altLang="en-US" sz="1200" dirty="0" smtClean="0"/>
              <a:t>ですのでご活用ください。</a:t>
            </a:r>
            <a:endParaRPr kumimoji="1" lang="ja-JP" altLang="en-US" sz="1200" dirty="0"/>
          </a:p>
        </p:txBody>
      </p:sp>
      <p:grpSp>
        <p:nvGrpSpPr>
          <p:cNvPr id="29" name="グループ化 28"/>
          <p:cNvGrpSpPr/>
          <p:nvPr/>
        </p:nvGrpSpPr>
        <p:grpSpPr>
          <a:xfrm>
            <a:off x="824354" y="6905255"/>
            <a:ext cx="2319468" cy="696059"/>
            <a:chOff x="782400" y="3810080"/>
            <a:chExt cx="2319468" cy="837089"/>
          </a:xfrm>
        </p:grpSpPr>
        <p:sp>
          <p:nvSpPr>
            <p:cNvPr id="30" name="テキスト ボックス 29"/>
            <p:cNvSpPr txBox="1"/>
            <p:nvPr/>
          </p:nvSpPr>
          <p:spPr>
            <a:xfrm>
              <a:off x="782400" y="3878340"/>
              <a:ext cx="1605093" cy="553998"/>
            </a:xfrm>
            <a:prstGeom prst="rect">
              <a:avLst/>
            </a:prstGeom>
            <a:noFill/>
          </p:spPr>
          <p:txBody>
            <a:bodyPr wrap="square" rtlCol="0">
              <a:spAutoFit/>
            </a:bodyPr>
            <a:lstStyle/>
            <a:p>
              <a:r>
                <a:rPr kumimoji="1" lang="ja-JP" altLang="en-US" sz="1000" dirty="0" smtClean="0"/>
                <a:t>教育訓練給付制度の詳細については、コチラからご覧いただけます。</a:t>
              </a:r>
              <a:endParaRPr kumimoji="1" lang="ja-JP" altLang="en-US" sz="1000" dirty="0"/>
            </a:p>
          </p:txBody>
        </p:sp>
        <p:sp>
          <p:nvSpPr>
            <p:cNvPr id="31" name="正方形/長方形 30"/>
            <p:cNvSpPr/>
            <p:nvPr/>
          </p:nvSpPr>
          <p:spPr>
            <a:xfrm>
              <a:off x="782400" y="3810080"/>
              <a:ext cx="2319468" cy="8370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2" name="図 31"/>
          <p:cNvPicPr>
            <a:picLocks noChangeAspect="1"/>
          </p:cNvPicPr>
          <p:nvPr/>
        </p:nvPicPr>
        <p:blipFill>
          <a:blip r:embed="rId2"/>
          <a:stretch>
            <a:fillRect/>
          </a:stretch>
        </p:blipFill>
        <p:spPr>
          <a:xfrm>
            <a:off x="2499695" y="6957860"/>
            <a:ext cx="573879" cy="564770"/>
          </a:xfrm>
          <a:prstGeom prst="rect">
            <a:avLst/>
          </a:prstGeom>
        </p:spPr>
      </p:pic>
      <p:grpSp>
        <p:nvGrpSpPr>
          <p:cNvPr id="33" name="グループ化 32"/>
          <p:cNvGrpSpPr/>
          <p:nvPr/>
        </p:nvGrpSpPr>
        <p:grpSpPr>
          <a:xfrm>
            <a:off x="3604986" y="6790570"/>
            <a:ext cx="2319468" cy="837089"/>
            <a:chOff x="3567466" y="3792290"/>
            <a:chExt cx="2319468" cy="837089"/>
          </a:xfrm>
        </p:grpSpPr>
        <p:sp>
          <p:nvSpPr>
            <p:cNvPr id="34" name="テキスト ボックス 33"/>
            <p:cNvSpPr txBox="1"/>
            <p:nvPr/>
          </p:nvSpPr>
          <p:spPr>
            <a:xfrm>
              <a:off x="3582750" y="3880146"/>
              <a:ext cx="1605093" cy="707886"/>
            </a:xfrm>
            <a:prstGeom prst="rect">
              <a:avLst/>
            </a:prstGeom>
            <a:noFill/>
          </p:spPr>
          <p:txBody>
            <a:bodyPr wrap="square" rtlCol="0">
              <a:spAutoFit/>
            </a:bodyPr>
            <a:lstStyle/>
            <a:p>
              <a:r>
                <a:rPr kumimoji="1" lang="ja-JP" altLang="en-US" sz="1000" dirty="0" smtClean="0"/>
                <a:t>支給申請などのお手続きについては、最寄りのハローワークへお問い合わせください。</a:t>
              </a:r>
              <a:endParaRPr kumimoji="1" lang="ja-JP" altLang="en-US" sz="1000" dirty="0"/>
            </a:p>
          </p:txBody>
        </p:sp>
        <p:sp>
          <p:nvSpPr>
            <p:cNvPr id="35" name="正方形/長方形 34"/>
            <p:cNvSpPr/>
            <p:nvPr/>
          </p:nvSpPr>
          <p:spPr>
            <a:xfrm>
              <a:off x="3567466" y="3792290"/>
              <a:ext cx="2319468" cy="8370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6" name="図 35"/>
            <p:cNvPicPr>
              <a:picLocks noChangeAspect="1"/>
            </p:cNvPicPr>
            <p:nvPr/>
          </p:nvPicPr>
          <p:blipFill>
            <a:blip r:embed="rId3"/>
            <a:stretch>
              <a:fillRect/>
            </a:stretch>
          </p:blipFill>
          <p:spPr>
            <a:xfrm>
              <a:off x="5187843" y="3930760"/>
              <a:ext cx="614611" cy="622411"/>
            </a:xfrm>
            <a:prstGeom prst="rect">
              <a:avLst/>
            </a:prstGeom>
          </p:spPr>
        </p:pic>
      </p:grpSp>
      <p:sp>
        <p:nvSpPr>
          <p:cNvPr id="37" name="テキスト ボックス 36"/>
          <p:cNvSpPr txBox="1"/>
          <p:nvPr/>
        </p:nvSpPr>
        <p:spPr>
          <a:xfrm>
            <a:off x="514661" y="8104878"/>
            <a:ext cx="5097280" cy="307777"/>
          </a:xfrm>
          <a:prstGeom prst="rect">
            <a:avLst/>
          </a:prstGeom>
          <a:noFill/>
        </p:spPr>
        <p:txBody>
          <a:bodyPr wrap="square" rtlCol="0">
            <a:spAutoFit/>
          </a:bodyPr>
          <a:lstStyle/>
          <a:p>
            <a:r>
              <a:rPr kumimoji="1" lang="ja-JP" altLang="en-US" sz="1400" dirty="0">
                <a:latin typeface="HGS創英角ｺﾞｼｯｸUB" panose="020B0900000000000000" pitchFamily="50" charset="-128"/>
                <a:ea typeface="HGS創英角ｺﾞｼｯｸUB" panose="020B0900000000000000" pitchFamily="50" charset="-128"/>
              </a:rPr>
              <a:t>教育訓練給付制度があなたのキャリアアップを支援します</a:t>
            </a:r>
            <a:r>
              <a:rPr kumimoji="1" lang="ja-JP" altLang="en-US" sz="1400" dirty="0" smtClean="0">
                <a:latin typeface="HGS創英角ｺﾞｼｯｸUB" panose="020B0900000000000000" pitchFamily="50" charset="-128"/>
                <a:ea typeface="HGS創英角ｺﾞｼｯｸUB" panose="020B0900000000000000" pitchFamily="50" charset="-128"/>
              </a:rPr>
              <a:t>。</a:t>
            </a:r>
            <a:endParaRPr kumimoji="1" lang="ja-JP" altLang="en-US" sz="1400" dirty="0">
              <a:latin typeface="HGS創英角ｺﾞｼｯｸUB" panose="020B0900000000000000" pitchFamily="50" charset="-128"/>
              <a:ea typeface="HGS創英角ｺﾞｼｯｸUB" panose="020B0900000000000000" pitchFamily="50" charset="-128"/>
            </a:endParaRPr>
          </a:p>
        </p:txBody>
      </p:sp>
      <p:sp>
        <p:nvSpPr>
          <p:cNvPr id="39" name="テキスト ボックス 38"/>
          <p:cNvSpPr txBox="1"/>
          <p:nvPr/>
        </p:nvSpPr>
        <p:spPr>
          <a:xfrm>
            <a:off x="514661" y="8420779"/>
            <a:ext cx="6273209" cy="646331"/>
          </a:xfrm>
          <a:prstGeom prst="rect">
            <a:avLst/>
          </a:prstGeom>
          <a:noFill/>
        </p:spPr>
        <p:txBody>
          <a:bodyPr wrap="square" rtlCol="0">
            <a:spAutoFit/>
          </a:bodyPr>
          <a:lstStyle/>
          <a:p>
            <a:r>
              <a:rPr kumimoji="1" lang="ja-JP" altLang="en-US" sz="1200" dirty="0" smtClean="0"/>
              <a:t>雇用</a:t>
            </a:r>
            <a:r>
              <a:rPr kumimoji="1" lang="ja-JP" altLang="en-US" sz="1200" dirty="0"/>
              <a:t>保険</a:t>
            </a:r>
            <a:r>
              <a:rPr kumimoji="1" lang="ja-JP" altLang="en-US" sz="1200" dirty="0" smtClean="0"/>
              <a:t>制度では</a:t>
            </a:r>
            <a:r>
              <a:rPr kumimoji="1" lang="ja-JP" altLang="en-US" sz="1200" dirty="0" smtClean="0"/>
              <a:t>、スキルアップ</a:t>
            </a:r>
            <a:r>
              <a:rPr kumimoji="1" lang="ja-JP" altLang="en-US" sz="1200" dirty="0"/>
              <a:t>を支援するために「教育訓練給付制度」を設けています</a:t>
            </a:r>
            <a:r>
              <a:rPr kumimoji="1" lang="ja-JP" altLang="en-US" sz="1200" dirty="0" smtClean="0"/>
              <a:t>。厚生</a:t>
            </a:r>
            <a:r>
              <a:rPr kumimoji="1" lang="ja-JP" altLang="en-US" sz="1200" dirty="0"/>
              <a:t>労働大臣が指定した教育訓練</a:t>
            </a:r>
            <a:r>
              <a:rPr kumimoji="1" lang="ja-JP" altLang="en-US" sz="1200" dirty="0" smtClean="0"/>
              <a:t>講座の受講費用の一部を支給する制度</a:t>
            </a:r>
            <a:r>
              <a:rPr kumimoji="1" lang="ja-JP" altLang="en-US" sz="1200" dirty="0" smtClean="0"/>
              <a:t>ですのでご活用ください。</a:t>
            </a:r>
            <a:endParaRPr kumimoji="1" lang="ja-JP" altLang="en-US" sz="1200" dirty="0"/>
          </a:p>
        </p:txBody>
      </p:sp>
      <p:sp>
        <p:nvSpPr>
          <p:cNvPr id="49" name="テキスト ボックス 48"/>
          <p:cNvSpPr txBox="1"/>
          <p:nvPr/>
        </p:nvSpPr>
        <p:spPr>
          <a:xfrm>
            <a:off x="3762556" y="9015640"/>
            <a:ext cx="2206049" cy="400110"/>
          </a:xfrm>
          <a:prstGeom prst="rect">
            <a:avLst/>
          </a:prstGeom>
          <a:noFill/>
        </p:spPr>
        <p:txBody>
          <a:bodyPr wrap="square" rtlCol="0">
            <a:spAutoFit/>
          </a:bodyPr>
          <a:lstStyle/>
          <a:p>
            <a:r>
              <a:rPr kumimoji="1" lang="ja-JP" altLang="en-US" sz="1000" dirty="0" smtClean="0"/>
              <a:t>教育訓練給付制度の詳細については、コチラからご覧いただけます。</a:t>
            </a:r>
            <a:endParaRPr kumimoji="1" lang="ja-JP" altLang="en-US" sz="1000" dirty="0"/>
          </a:p>
        </p:txBody>
      </p:sp>
      <p:sp>
        <p:nvSpPr>
          <p:cNvPr id="50" name="正方形/長方形 49"/>
          <p:cNvSpPr/>
          <p:nvPr/>
        </p:nvSpPr>
        <p:spPr>
          <a:xfrm>
            <a:off x="3750143" y="8930704"/>
            <a:ext cx="2950439" cy="595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1" name="図 50"/>
          <p:cNvPicPr>
            <a:picLocks noChangeAspect="1"/>
          </p:cNvPicPr>
          <p:nvPr/>
        </p:nvPicPr>
        <p:blipFill>
          <a:blip r:embed="rId2"/>
          <a:stretch>
            <a:fillRect/>
          </a:stretch>
        </p:blipFill>
        <p:spPr>
          <a:xfrm>
            <a:off x="5886934" y="9016383"/>
            <a:ext cx="448471" cy="441352"/>
          </a:xfrm>
          <a:prstGeom prst="rect">
            <a:avLst/>
          </a:prstGeom>
        </p:spPr>
      </p:pic>
    </p:spTree>
    <p:extLst>
      <p:ext uri="{BB962C8B-B14F-4D97-AF65-F5344CB8AC3E}">
        <p14:creationId xmlns:p14="http://schemas.microsoft.com/office/powerpoint/2010/main" val="10516635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1181</TotalTime>
  <Words>465</Words>
  <Application>Microsoft Office PowerPoint</Application>
  <PresentationFormat>ユーザー設定</PresentationFormat>
  <Paragraphs>15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HGS創英角ｺﾞｼｯｸUB</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149</cp:revision>
  <cp:lastPrinted>2024-07-04T06:01:35Z</cp:lastPrinted>
  <dcterms:created xsi:type="dcterms:W3CDTF">2020-04-28T04:37:37Z</dcterms:created>
  <dcterms:modified xsi:type="dcterms:W3CDTF">2024-07-04T06:03:19Z</dcterms:modified>
</cp:coreProperties>
</file>