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46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70946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2157342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186398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1334405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2994364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1289841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26487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2832788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225375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2148940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243F5A-893B-4272-97F2-318A41381ED4}"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1565248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6243F5A-893B-4272-97F2-318A41381ED4}" type="datetimeFigureOut">
              <a:rPr kumimoji="1" lang="ja-JP" altLang="en-US" smtClean="0"/>
              <a:t>2022/9/8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2837A32-8692-45A0-88F7-5F0A06A6652F}" type="slidenum">
              <a:rPr kumimoji="1" lang="ja-JP" altLang="en-US" smtClean="0"/>
              <a:t>‹#›</a:t>
            </a:fld>
            <a:endParaRPr kumimoji="1" lang="ja-JP" altLang="en-US"/>
          </a:p>
        </p:txBody>
      </p:sp>
    </p:spTree>
    <p:extLst>
      <p:ext uri="{BB962C8B-B14F-4D97-AF65-F5344CB8AC3E}">
        <p14:creationId xmlns:p14="http://schemas.microsoft.com/office/powerpoint/2010/main" val="1468814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jsite.mhlw.go.jp/nagano-roudoukyoku/jirei_toukei/anzen_eisei.html" TargetMode="External"/><Relationship Id="rId7" Type="http://schemas.openxmlformats.org/officeDocument/2006/relationships/image" Target="../media/image3.png"/><Relationship Id="rId12"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mhlw.go.jp/stf/seisakunitsuite/bunya/koyou_roudou/roudoukijun/anzen/anzeneisei36/index_00003.html" TargetMode="External"/><Relationship Id="rId11" Type="http://schemas.openxmlformats.org/officeDocument/2006/relationships/image" Target="../media/image5.png"/><Relationship Id="rId5" Type="http://schemas.openxmlformats.org/officeDocument/2006/relationships/hyperlink" Target="https://www.mhlw.go.jp/stf/seisakunitsuite/bunya/0000165280.html" TargetMode="External"/><Relationship Id="rId10" Type="http://schemas.openxmlformats.org/officeDocument/2006/relationships/hyperlink" Target="https://www.mhlw.go.jp/file/06-Seisakujouhou-11200000-Roudoukijunkyoku/0000198550.pdf" TargetMode="External"/><Relationship Id="rId4" Type="http://schemas.openxmlformats.org/officeDocument/2006/relationships/image" Target="../media/image2.png"/><Relationship Id="rId9" Type="http://schemas.openxmlformats.org/officeDocument/2006/relationships/hyperlink" Target="https://www.mhlw.go.jp/stf/seisakunitsuite/bunya/0000055195_00012.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1837" y="5067161"/>
            <a:ext cx="6597103" cy="4179078"/>
          </a:xfrm>
          <a:prstGeom prst="rect">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61837" y="462441"/>
            <a:ext cx="6464250" cy="400110"/>
          </a:xfrm>
          <a:prstGeom prst="rect">
            <a:avLst/>
          </a:prstGeom>
          <a:solidFill>
            <a:schemeClr val="accent1">
              <a:lumMod val="40000"/>
              <a:lumOff val="60000"/>
            </a:schemeClr>
          </a:solidFill>
        </p:spPr>
        <p:txBody>
          <a:bodyPr wrap="square">
            <a:spAutoFit/>
          </a:bodyPr>
          <a:lstStyle/>
          <a:p>
            <a:pPr algn="ctr"/>
            <a:r>
              <a:rPr lang="ja-JP" altLang="en-US" sz="2000" dirty="0">
                <a:latin typeface="HGS創英角ｺﾞｼｯｸUB" panose="020B0900000000000000" pitchFamily="50" charset="-128"/>
                <a:ea typeface="HGS創英角ｺﾞｼｯｸUB" panose="020B0900000000000000" pitchFamily="50" charset="-128"/>
              </a:rPr>
              <a:t>労働</a:t>
            </a:r>
            <a:r>
              <a:rPr lang="ja-JP" altLang="en-US" sz="2000" dirty="0" smtClean="0">
                <a:latin typeface="HGS創英角ｺﾞｼｯｸUB" panose="020B0900000000000000" pitchFamily="50" charset="-128"/>
                <a:ea typeface="HGS創英角ｺﾞｼｯｸUB" panose="020B0900000000000000" pitchFamily="50" charset="-128"/>
              </a:rPr>
              <a:t>者の健康保持増進を一層進めましょう</a:t>
            </a:r>
            <a:endParaRPr lang="ja-JP" altLang="en-US" sz="2000" dirty="0">
              <a:latin typeface="HGS創英角ｺﾞｼｯｸUB" panose="020B0900000000000000" pitchFamily="50" charset="-128"/>
              <a:ea typeface="HGS創英角ｺﾞｼｯｸUB" panose="020B0900000000000000" pitchFamily="50" charset="-128"/>
            </a:endParaRPr>
          </a:p>
        </p:txBody>
      </p:sp>
      <p:sp>
        <p:nvSpPr>
          <p:cNvPr id="6" name="テキスト ボックス 5"/>
          <p:cNvSpPr txBox="1"/>
          <p:nvPr/>
        </p:nvSpPr>
        <p:spPr>
          <a:xfrm>
            <a:off x="161838" y="119269"/>
            <a:ext cx="1441420" cy="307777"/>
          </a:xfrm>
          <a:prstGeom prst="rect">
            <a:avLst/>
          </a:prstGeom>
          <a:noFill/>
        </p:spPr>
        <p:txBody>
          <a:bodyPr wrap="none" rtlCol="0">
            <a:spAutoFit/>
          </a:bodyPr>
          <a:lstStyle/>
          <a:p>
            <a:r>
              <a:rPr kumimoji="1" lang="ja-JP" altLang="en-US" sz="1400" dirty="0" smtClean="0"/>
              <a:t>事業主の皆様へ</a:t>
            </a:r>
            <a:endParaRPr kumimoji="1" lang="ja-JP" altLang="en-US" sz="1400" dirty="0"/>
          </a:p>
        </p:txBody>
      </p:sp>
      <p:sp>
        <p:nvSpPr>
          <p:cNvPr id="3" name="正方形/長方形 2"/>
          <p:cNvSpPr/>
          <p:nvPr/>
        </p:nvSpPr>
        <p:spPr>
          <a:xfrm>
            <a:off x="291619" y="4194563"/>
            <a:ext cx="3099520" cy="292388"/>
          </a:xfrm>
          <a:prstGeom prst="rect">
            <a:avLst/>
          </a:prstGeom>
        </p:spPr>
        <p:txBody>
          <a:bodyPr wrap="square">
            <a:spAutoFit/>
          </a:bodyPr>
          <a:lstStyle/>
          <a:p>
            <a:r>
              <a:rPr lang="ja-JP" altLang="en-US" sz="1300" b="1" dirty="0" smtClean="0"/>
              <a:t>「安全</a:t>
            </a:r>
            <a:r>
              <a:rPr lang="ja-JP" altLang="en-US" sz="1300" b="1" dirty="0"/>
              <a:t>衛生関係（事例・統計情報</a:t>
            </a:r>
            <a:r>
              <a:rPr lang="ja-JP" altLang="en-US" sz="1300" b="1" dirty="0" smtClean="0"/>
              <a:t>）」</a:t>
            </a:r>
          </a:p>
        </p:txBody>
      </p:sp>
      <p:sp>
        <p:nvSpPr>
          <p:cNvPr id="22" name="Rectangle 1"/>
          <p:cNvSpPr>
            <a:spLocks noChangeArrowheads="1"/>
          </p:cNvSpPr>
          <p:nvPr/>
        </p:nvSpPr>
        <p:spPr bwMode="auto">
          <a:xfrm>
            <a:off x="3886656" y="15440"/>
            <a:ext cx="2993425" cy="4576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tabLst>
                <a:tab pos="723900" algn="l"/>
                <a:tab pos="1447800" algn="l"/>
                <a:tab pos="2171700" algn="l"/>
                <a:tab pos="2895600" algn="l"/>
                <a:tab pos="3619500" algn="l"/>
                <a:tab pos="4343400" algn="l"/>
                <a:tab pos="5067300" algn="l"/>
              </a:tabLst>
              <a:defRPr>
                <a:solidFill>
                  <a:srgbClr val="000000"/>
                </a:solidFill>
                <a:latin typeface="Arial" charset="0"/>
                <a:ea typeface="ＭＳ Ｐゴシック" charset="-128"/>
              </a:defRPr>
            </a:lvl1pPr>
            <a:lvl2pPr>
              <a:tabLst>
                <a:tab pos="723900" algn="l"/>
                <a:tab pos="1447800" algn="l"/>
                <a:tab pos="2171700" algn="l"/>
                <a:tab pos="2895600" algn="l"/>
                <a:tab pos="3619500" algn="l"/>
                <a:tab pos="4343400" algn="l"/>
                <a:tab pos="5067300" algn="l"/>
              </a:tabLst>
              <a:defRPr>
                <a:solidFill>
                  <a:srgbClr val="000000"/>
                </a:solidFill>
                <a:latin typeface="Arial" charset="0"/>
                <a:ea typeface="ＭＳ Ｐゴシック" charset="-128"/>
              </a:defRPr>
            </a:lvl2pPr>
            <a:lvl3pPr>
              <a:tabLst>
                <a:tab pos="723900" algn="l"/>
                <a:tab pos="1447800" algn="l"/>
                <a:tab pos="2171700" algn="l"/>
                <a:tab pos="2895600" algn="l"/>
                <a:tab pos="3619500" algn="l"/>
                <a:tab pos="4343400" algn="l"/>
                <a:tab pos="5067300" algn="l"/>
              </a:tabLst>
              <a:defRPr>
                <a:solidFill>
                  <a:srgbClr val="000000"/>
                </a:solidFill>
                <a:latin typeface="Arial" charset="0"/>
                <a:ea typeface="ＭＳ Ｐゴシック" charset="-128"/>
              </a:defRPr>
            </a:lvl3pPr>
            <a:lvl4pPr>
              <a:tabLst>
                <a:tab pos="723900" algn="l"/>
                <a:tab pos="1447800" algn="l"/>
                <a:tab pos="2171700" algn="l"/>
                <a:tab pos="2895600" algn="l"/>
                <a:tab pos="3619500" algn="l"/>
                <a:tab pos="4343400" algn="l"/>
                <a:tab pos="5067300" algn="l"/>
              </a:tabLst>
              <a:defRPr>
                <a:solidFill>
                  <a:srgbClr val="000000"/>
                </a:solidFill>
                <a:latin typeface="Arial" charset="0"/>
                <a:ea typeface="ＭＳ Ｐゴシック" charset="-128"/>
              </a:defRPr>
            </a:lvl4pPr>
            <a:lvl5pPr>
              <a:tabLst>
                <a:tab pos="723900" algn="l"/>
                <a:tab pos="1447800" algn="l"/>
                <a:tab pos="2171700" algn="l"/>
                <a:tab pos="2895600" algn="l"/>
                <a:tab pos="3619500" algn="l"/>
                <a:tab pos="4343400" algn="l"/>
                <a:tab pos="5067300" algn="l"/>
              </a:tabLst>
              <a:defRPr>
                <a:solidFill>
                  <a:srgbClr val="000000"/>
                </a:solidFill>
                <a:latin typeface="Arial" charset="0"/>
                <a:ea typeface="ＭＳ Ｐゴシック"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a:solidFill>
                  <a:srgbClr val="000000"/>
                </a:solidFill>
                <a:latin typeface="Arial" charset="0"/>
                <a:ea typeface="ＭＳ Ｐゴシック"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a:solidFill>
                  <a:srgbClr val="000000"/>
                </a:solidFill>
                <a:latin typeface="Arial" charset="0"/>
                <a:ea typeface="ＭＳ Ｐゴシック"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a:solidFill>
                  <a:srgbClr val="000000"/>
                </a:solidFill>
                <a:latin typeface="Arial" charset="0"/>
                <a:ea typeface="ＭＳ Ｐゴシック"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a:solidFill>
                  <a:srgbClr val="000000"/>
                </a:solidFill>
                <a:latin typeface="Arial" charset="0"/>
                <a:ea typeface="ＭＳ Ｐゴシック" charset="-128"/>
              </a:defRPr>
            </a:lvl9pPr>
          </a:lstStyle>
          <a:p>
            <a:pPr hangingPunct="1">
              <a:lnSpc>
                <a:spcPct val="100000"/>
              </a:lnSpc>
            </a:pPr>
            <a:r>
              <a:rPr lang="ja-JP" altLang="en-US" sz="1200" b="1" dirty="0" smtClean="0">
                <a:solidFill>
                  <a:srgbClr val="FF0000"/>
                </a:solidFill>
                <a:latin typeface="メイリオ" panose="020B0604030504040204" pitchFamily="50" charset="-128"/>
                <a:ea typeface="メイリオ" panose="020B0604030504040204" pitchFamily="50" charset="-128"/>
                <a:cs typeface="Meiryo UI" pitchFamily="48" charset="0"/>
              </a:rPr>
              <a:t>“労災による死亡者を、悲しみをゼロに”</a:t>
            </a:r>
          </a:p>
          <a:p>
            <a:pPr algn="r" hangingPunct="1">
              <a:lnSpc>
                <a:spcPct val="100000"/>
              </a:lnSpc>
              <a:spcBef>
                <a:spcPts val="80"/>
              </a:spcBef>
            </a:pPr>
            <a:r>
              <a:rPr lang="ja-JP" altLang="en-US" sz="1100" dirty="0" smtClean="0">
                <a:latin typeface="メイリオ" panose="020B0604030504040204" pitchFamily="50" charset="-128"/>
                <a:ea typeface="メイリオ" panose="020B0604030504040204" pitchFamily="50" charset="-128"/>
                <a:cs typeface="Meiryo UI" pitchFamily="48" charset="0"/>
              </a:rPr>
              <a:t>長野労働局 各労働基準監督署</a:t>
            </a:r>
            <a:r>
              <a:rPr lang="ja-JP" altLang="en-US" sz="1100" dirty="0" smtClean="0">
                <a:latin typeface="Meiryo UI" pitchFamily="48" charset="0"/>
                <a:cs typeface="Meiryo UI" pitchFamily="48" charset="0"/>
              </a:rPr>
              <a:t>　</a:t>
            </a:r>
            <a:endParaRPr lang="ja-JP" altLang="ja-JP" sz="1100" dirty="0">
              <a:latin typeface="Meiryo UI" pitchFamily="48" charset="0"/>
              <a:cs typeface="Meiryo UI" pitchFamily="48" charset="0"/>
            </a:endParaRPr>
          </a:p>
        </p:txBody>
      </p:sp>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2380" y="193440"/>
            <a:ext cx="1013454" cy="259065"/>
          </a:xfrm>
          <a:prstGeom prst="rect">
            <a:avLst/>
          </a:prstGeom>
        </p:spPr>
      </p:pic>
      <p:sp>
        <p:nvSpPr>
          <p:cNvPr id="94" name="正方形/長方形 93"/>
          <p:cNvSpPr/>
          <p:nvPr/>
        </p:nvSpPr>
        <p:spPr>
          <a:xfrm>
            <a:off x="519656" y="4532322"/>
            <a:ext cx="1454276" cy="270373"/>
          </a:xfrm>
          <a:prstGeom prst="rect">
            <a:avLst/>
          </a:prstGeom>
          <a:solidFill>
            <a:sysClr val="window" lastClr="FFFFFF"/>
          </a:solidFill>
          <a:ln w="3175" cap="flat" cmpd="sng" algn="ctr">
            <a:solidFill>
              <a:sysClr val="windowText" lastClr="000000"/>
            </a:solidFill>
            <a:prstDash val="solid"/>
          </a:ln>
          <a:effectLst>
            <a:outerShdw blurRad="38100" dist="25400" dir="2700000" algn="tl" rotWithShape="0">
              <a:prstClr val="black">
                <a:alpha val="40000"/>
              </a:prstClr>
            </a:outerShdw>
          </a:effectLst>
          <a:scene3d>
            <a:camera prst="orthographicFront"/>
            <a:lightRig rig="threePt" dir="t"/>
          </a:scene3d>
          <a:sp3d>
            <a:bevelB w="152400" h="50800" prst="softRound"/>
          </a:sp3d>
        </p:spPr>
        <p:txBody>
          <a:bodyPr lIns="36673" tIns="91684" rIns="36673" bIns="50688" rtlCol="0" anchor="ctr"/>
          <a:lstStyle>
            <a:defPPr>
              <a:defRPr lang="ja-JP"/>
            </a:defPPr>
            <a:lvl1pPr marL="0" algn="l" defTabSz="914316" rtl="0" eaLnBrk="1" latinLnBrk="0" hangingPunct="1">
              <a:defRPr kumimoji="1" sz="1800" kern="1200">
                <a:solidFill>
                  <a:schemeClr val="tx1"/>
                </a:solidFill>
                <a:latin typeface="+mn-lt"/>
                <a:ea typeface="+mn-ea"/>
                <a:cs typeface="+mn-cs"/>
              </a:defRPr>
            </a:lvl1pPr>
            <a:lvl2pPr marL="457159" algn="l" defTabSz="914316" rtl="0" eaLnBrk="1" latinLnBrk="0" hangingPunct="1">
              <a:defRPr kumimoji="1" sz="1800" kern="1200">
                <a:solidFill>
                  <a:schemeClr val="tx1"/>
                </a:solidFill>
                <a:latin typeface="+mn-lt"/>
                <a:ea typeface="+mn-ea"/>
                <a:cs typeface="+mn-cs"/>
              </a:defRPr>
            </a:lvl2pPr>
            <a:lvl3pPr marL="914316" algn="l" defTabSz="914316" rtl="0" eaLnBrk="1" latinLnBrk="0" hangingPunct="1">
              <a:defRPr kumimoji="1" sz="1800" kern="1200">
                <a:solidFill>
                  <a:schemeClr val="tx1"/>
                </a:solidFill>
                <a:latin typeface="+mn-lt"/>
                <a:ea typeface="+mn-ea"/>
                <a:cs typeface="+mn-cs"/>
              </a:defRPr>
            </a:lvl3pPr>
            <a:lvl4pPr marL="1371475" algn="l" defTabSz="914316" rtl="0" eaLnBrk="1" latinLnBrk="0" hangingPunct="1">
              <a:defRPr kumimoji="1" sz="1800" kern="1200">
                <a:solidFill>
                  <a:schemeClr val="tx1"/>
                </a:solidFill>
                <a:latin typeface="+mn-lt"/>
                <a:ea typeface="+mn-ea"/>
                <a:cs typeface="+mn-cs"/>
              </a:defRPr>
            </a:lvl4pPr>
            <a:lvl5pPr marL="1828632" algn="l" defTabSz="914316" rtl="0" eaLnBrk="1" latinLnBrk="0" hangingPunct="1">
              <a:defRPr kumimoji="1" sz="1800" kern="1200">
                <a:solidFill>
                  <a:schemeClr val="tx1"/>
                </a:solidFill>
                <a:latin typeface="+mn-lt"/>
                <a:ea typeface="+mn-ea"/>
                <a:cs typeface="+mn-cs"/>
              </a:defRPr>
            </a:lvl5pPr>
            <a:lvl6pPr marL="2285791" algn="l" defTabSz="914316" rtl="0" eaLnBrk="1" latinLnBrk="0" hangingPunct="1">
              <a:defRPr kumimoji="1" sz="1800" kern="1200">
                <a:solidFill>
                  <a:schemeClr val="tx1"/>
                </a:solidFill>
                <a:latin typeface="+mn-lt"/>
                <a:ea typeface="+mn-ea"/>
                <a:cs typeface="+mn-cs"/>
              </a:defRPr>
            </a:lvl6pPr>
            <a:lvl7pPr marL="2742949" algn="l" defTabSz="914316" rtl="0" eaLnBrk="1" latinLnBrk="0" hangingPunct="1">
              <a:defRPr kumimoji="1" sz="1800" kern="1200">
                <a:solidFill>
                  <a:schemeClr val="tx1"/>
                </a:solidFill>
                <a:latin typeface="+mn-lt"/>
                <a:ea typeface="+mn-ea"/>
                <a:cs typeface="+mn-cs"/>
              </a:defRPr>
            </a:lvl7pPr>
            <a:lvl8pPr marL="3200107" algn="l" defTabSz="914316" rtl="0" eaLnBrk="1" latinLnBrk="0" hangingPunct="1">
              <a:defRPr kumimoji="1" sz="1800" kern="1200">
                <a:solidFill>
                  <a:schemeClr val="tx1"/>
                </a:solidFill>
                <a:latin typeface="+mn-lt"/>
                <a:ea typeface="+mn-ea"/>
                <a:cs typeface="+mn-cs"/>
              </a:defRPr>
            </a:lvl8pPr>
            <a:lvl9pPr marL="3657265" algn="l" defTabSz="914316" rtl="0" eaLnBrk="1" latinLnBrk="0" hangingPunct="1">
              <a:defRPr kumimoji="1" sz="1800" kern="1200">
                <a:solidFill>
                  <a:schemeClr val="tx1"/>
                </a:solidFill>
                <a:latin typeface="+mn-lt"/>
                <a:ea typeface="+mn-ea"/>
                <a:cs typeface="+mn-cs"/>
              </a:defRPr>
            </a:lvl9pPr>
          </a:lstStyle>
          <a:p>
            <a:pPr marL="0" marR="0" lvl="0" indent="0" defTabSz="956371" rtl="0" eaLnBrk="1" fontAlgn="auto" latinLnBrk="0" hangingPunct="1">
              <a:lnSpc>
                <a:spcPct val="100000"/>
              </a:lnSpc>
              <a:spcBef>
                <a:spcPts val="0"/>
              </a:spcBef>
              <a:spcAft>
                <a:spcPts val="0"/>
              </a:spcAft>
              <a:buClrTx/>
              <a:buSzTx/>
              <a:buFontTx/>
              <a:buNone/>
              <a:tabLst/>
              <a:defRPr/>
            </a:pP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労働者の健康の状況</a:t>
            </a:r>
            <a:endParaRPr kumimoji="1" lang="en-US" altLang="ja-JP" sz="9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角丸四角形 94"/>
          <p:cNvSpPr/>
          <p:nvPr/>
        </p:nvSpPr>
        <p:spPr>
          <a:xfrm>
            <a:off x="1975226" y="4537273"/>
            <a:ext cx="518021" cy="271223"/>
          </a:xfrm>
          <a:prstGeom prst="roundRect">
            <a:avLst>
              <a:gd name="adj" fmla="val 3872"/>
            </a:avLst>
          </a:prstGeom>
          <a:solidFill>
            <a:sysClr val="windowText" lastClr="000000">
              <a:lumMod val="50000"/>
              <a:lumOff val="50000"/>
            </a:sysClr>
          </a:solidFill>
          <a:ln w="3175" cap="flat" cmpd="sng" algn="ctr">
            <a:solidFill>
              <a:sysClr val="windowText" lastClr="000000">
                <a:lumMod val="50000"/>
                <a:lumOff val="50000"/>
              </a:sysClr>
            </a:solidFill>
            <a:prstDash val="solid"/>
          </a:ln>
          <a:effectLst>
            <a:outerShdw blurRad="38100" dist="25400" dir="2700000" algn="tl" rotWithShape="0">
              <a:prstClr val="black">
                <a:alpha val="40000"/>
              </a:prstClr>
            </a:outerShdw>
          </a:effectLst>
          <a:scene3d>
            <a:camera prst="orthographicFront"/>
            <a:lightRig rig="threePt" dir="t"/>
          </a:scene3d>
          <a:sp3d>
            <a:bevelT w="38100" h="38100"/>
          </a:sp3d>
        </p:spPr>
        <p:txBody>
          <a:bodyPr lIns="79824" tIns="79824" rIns="79824" bIns="50688" rtlCol="0" anchor="ctr"/>
          <a:lstStyle>
            <a:defPPr>
              <a:defRPr lang="ja-JP"/>
            </a:defPPr>
            <a:lvl1pPr marL="0" algn="l" defTabSz="914316" rtl="0" eaLnBrk="1" latinLnBrk="0" hangingPunct="1">
              <a:defRPr kumimoji="1" sz="1800" kern="1200">
                <a:solidFill>
                  <a:schemeClr val="tx1"/>
                </a:solidFill>
                <a:latin typeface="+mn-lt"/>
                <a:ea typeface="+mn-ea"/>
                <a:cs typeface="+mn-cs"/>
              </a:defRPr>
            </a:lvl1pPr>
            <a:lvl2pPr marL="457159" algn="l" defTabSz="914316" rtl="0" eaLnBrk="1" latinLnBrk="0" hangingPunct="1">
              <a:defRPr kumimoji="1" sz="1800" kern="1200">
                <a:solidFill>
                  <a:schemeClr val="tx1"/>
                </a:solidFill>
                <a:latin typeface="+mn-lt"/>
                <a:ea typeface="+mn-ea"/>
                <a:cs typeface="+mn-cs"/>
              </a:defRPr>
            </a:lvl2pPr>
            <a:lvl3pPr marL="914316" algn="l" defTabSz="914316" rtl="0" eaLnBrk="1" latinLnBrk="0" hangingPunct="1">
              <a:defRPr kumimoji="1" sz="1800" kern="1200">
                <a:solidFill>
                  <a:schemeClr val="tx1"/>
                </a:solidFill>
                <a:latin typeface="+mn-lt"/>
                <a:ea typeface="+mn-ea"/>
                <a:cs typeface="+mn-cs"/>
              </a:defRPr>
            </a:lvl3pPr>
            <a:lvl4pPr marL="1371475" algn="l" defTabSz="914316" rtl="0" eaLnBrk="1" latinLnBrk="0" hangingPunct="1">
              <a:defRPr kumimoji="1" sz="1800" kern="1200">
                <a:solidFill>
                  <a:schemeClr val="tx1"/>
                </a:solidFill>
                <a:latin typeface="+mn-lt"/>
                <a:ea typeface="+mn-ea"/>
                <a:cs typeface="+mn-cs"/>
              </a:defRPr>
            </a:lvl4pPr>
            <a:lvl5pPr marL="1828632" algn="l" defTabSz="914316" rtl="0" eaLnBrk="1" latinLnBrk="0" hangingPunct="1">
              <a:defRPr kumimoji="1" sz="1800" kern="1200">
                <a:solidFill>
                  <a:schemeClr val="tx1"/>
                </a:solidFill>
                <a:latin typeface="+mn-lt"/>
                <a:ea typeface="+mn-ea"/>
                <a:cs typeface="+mn-cs"/>
              </a:defRPr>
            </a:lvl5pPr>
            <a:lvl6pPr marL="2285791" algn="l" defTabSz="914316" rtl="0" eaLnBrk="1" latinLnBrk="0" hangingPunct="1">
              <a:defRPr kumimoji="1" sz="1800" kern="1200">
                <a:solidFill>
                  <a:schemeClr val="tx1"/>
                </a:solidFill>
                <a:latin typeface="+mn-lt"/>
                <a:ea typeface="+mn-ea"/>
                <a:cs typeface="+mn-cs"/>
              </a:defRPr>
            </a:lvl6pPr>
            <a:lvl7pPr marL="2742949" algn="l" defTabSz="914316" rtl="0" eaLnBrk="1" latinLnBrk="0" hangingPunct="1">
              <a:defRPr kumimoji="1" sz="1800" kern="1200">
                <a:solidFill>
                  <a:schemeClr val="tx1"/>
                </a:solidFill>
                <a:latin typeface="+mn-lt"/>
                <a:ea typeface="+mn-ea"/>
                <a:cs typeface="+mn-cs"/>
              </a:defRPr>
            </a:lvl7pPr>
            <a:lvl8pPr marL="3200107" algn="l" defTabSz="914316" rtl="0" eaLnBrk="1" latinLnBrk="0" hangingPunct="1">
              <a:defRPr kumimoji="1" sz="1800" kern="1200">
                <a:solidFill>
                  <a:schemeClr val="tx1"/>
                </a:solidFill>
                <a:latin typeface="+mn-lt"/>
                <a:ea typeface="+mn-ea"/>
                <a:cs typeface="+mn-cs"/>
              </a:defRPr>
            </a:lvl8pPr>
            <a:lvl9pPr marL="3657265" algn="l" defTabSz="914316" rtl="0" eaLnBrk="1" latinLnBrk="0" hangingPunct="1">
              <a:defRPr kumimoji="1" sz="1800" kern="1200">
                <a:solidFill>
                  <a:schemeClr val="tx1"/>
                </a:solidFill>
                <a:latin typeface="+mn-lt"/>
                <a:ea typeface="+mn-ea"/>
                <a:cs typeface="+mn-cs"/>
              </a:defRPr>
            </a:lvl9pPr>
          </a:lstStyle>
          <a:p>
            <a:pPr marL="0" marR="0" lvl="0" indent="0" algn="ctr" defTabSz="956371"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検  索</a:t>
            </a:r>
          </a:p>
        </p:txBody>
      </p:sp>
      <p:sp>
        <p:nvSpPr>
          <p:cNvPr id="96" name="右矢印 95"/>
          <p:cNvSpPr/>
          <p:nvPr/>
        </p:nvSpPr>
        <p:spPr>
          <a:xfrm rot="13019161" flipV="1">
            <a:off x="2403126" y="4579523"/>
            <a:ext cx="341119" cy="245346"/>
          </a:xfrm>
          <a:prstGeom prst="rightArrow">
            <a:avLst>
              <a:gd name="adj1" fmla="val 26549"/>
              <a:gd name="adj2" fmla="val 81785"/>
            </a:avLst>
          </a:prstGeom>
          <a:solidFill>
            <a:sysClr val="window" lastClr="FFFFFF"/>
          </a:solidFill>
          <a:ln w="3810" cap="flat" cmpd="sng" algn="ctr">
            <a:solidFill>
              <a:sysClr val="windowText" lastClr="000000"/>
            </a:solidFill>
            <a:prstDash val="solid"/>
          </a:ln>
          <a:effectLst>
            <a:outerShdw blurRad="63500" dist="50800" dir="18900000" algn="bl" rotWithShape="0">
              <a:prstClr val="black">
                <a:alpha val="40000"/>
              </a:prstClr>
            </a:outerShdw>
          </a:effectLst>
        </p:spPr>
        <p:txBody>
          <a:bodyPr lIns="101337" tIns="50667" rIns="101337" bIns="50667" anchor="ctr"/>
          <a:lstStyle>
            <a:defPPr>
              <a:defRPr lang="ja-JP"/>
            </a:defPPr>
            <a:lvl1pPr marL="0" algn="l" defTabSz="914316" rtl="0" eaLnBrk="1" latinLnBrk="0" hangingPunct="1">
              <a:defRPr kumimoji="1" sz="1800" kern="1200">
                <a:solidFill>
                  <a:schemeClr val="tx1"/>
                </a:solidFill>
                <a:latin typeface="+mn-lt"/>
                <a:ea typeface="+mn-ea"/>
                <a:cs typeface="+mn-cs"/>
              </a:defRPr>
            </a:lvl1pPr>
            <a:lvl2pPr marL="457159" algn="l" defTabSz="914316" rtl="0" eaLnBrk="1" latinLnBrk="0" hangingPunct="1">
              <a:defRPr kumimoji="1" sz="1800" kern="1200">
                <a:solidFill>
                  <a:schemeClr val="tx1"/>
                </a:solidFill>
                <a:latin typeface="+mn-lt"/>
                <a:ea typeface="+mn-ea"/>
                <a:cs typeface="+mn-cs"/>
              </a:defRPr>
            </a:lvl2pPr>
            <a:lvl3pPr marL="914316" algn="l" defTabSz="914316" rtl="0" eaLnBrk="1" latinLnBrk="0" hangingPunct="1">
              <a:defRPr kumimoji="1" sz="1800" kern="1200">
                <a:solidFill>
                  <a:schemeClr val="tx1"/>
                </a:solidFill>
                <a:latin typeface="+mn-lt"/>
                <a:ea typeface="+mn-ea"/>
                <a:cs typeface="+mn-cs"/>
              </a:defRPr>
            </a:lvl3pPr>
            <a:lvl4pPr marL="1371475" algn="l" defTabSz="914316" rtl="0" eaLnBrk="1" latinLnBrk="0" hangingPunct="1">
              <a:defRPr kumimoji="1" sz="1800" kern="1200">
                <a:solidFill>
                  <a:schemeClr val="tx1"/>
                </a:solidFill>
                <a:latin typeface="+mn-lt"/>
                <a:ea typeface="+mn-ea"/>
                <a:cs typeface="+mn-cs"/>
              </a:defRPr>
            </a:lvl4pPr>
            <a:lvl5pPr marL="1828632" algn="l" defTabSz="914316" rtl="0" eaLnBrk="1" latinLnBrk="0" hangingPunct="1">
              <a:defRPr kumimoji="1" sz="1800" kern="1200">
                <a:solidFill>
                  <a:schemeClr val="tx1"/>
                </a:solidFill>
                <a:latin typeface="+mn-lt"/>
                <a:ea typeface="+mn-ea"/>
                <a:cs typeface="+mn-cs"/>
              </a:defRPr>
            </a:lvl5pPr>
            <a:lvl6pPr marL="2285791" algn="l" defTabSz="914316" rtl="0" eaLnBrk="1" latinLnBrk="0" hangingPunct="1">
              <a:defRPr kumimoji="1" sz="1800" kern="1200">
                <a:solidFill>
                  <a:schemeClr val="tx1"/>
                </a:solidFill>
                <a:latin typeface="+mn-lt"/>
                <a:ea typeface="+mn-ea"/>
                <a:cs typeface="+mn-cs"/>
              </a:defRPr>
            </a:lvl6pPr>
            <a:lvl7pPr marL="2742949" algn="l" defTabSz="914316" rtl="0" eaLnBrk="1" latinLnBrk="0" hangingPunct="1">
              <a:defRPr kumimoji="1" sz="1800" kern="1200">
                <a:solidFill>
                  <a:schemeClr val="tx1"/>
                </a:solidFill>
                <a:latin typeface="+mn-lt"/>
                <a:ea typeface="+mn-ea"/>
                <a:cs typeface="+mn-cs"/>
              </a:defRPr>
            </a:lvl7pPr>
            <a:lvl8pPr marL="3200107" algn="l" defTabSz="914316" rtl="0" eaLnBrk="1" latinLnBrk="0" hangingPunct="1">
              <a:defRPr kumimoji="1" sz="1800" kern="1200">
                <a:solidFill>
                  <a:schemeClr val="tx1"/>
                </a:solidFill>
                <a:latin typeface="+mn-lt"/>
                <a:ea typeface="+mn-ea"/>
                <a:cs typeface="+mn-cs"/>
              </a:defRPr>
            </a:lvl8pPr>
            <a:lvl9pPr marL="3657265" algn="l" defTabSz="914316" rtl="0" eaLnBrk="1" latinLnBrk="0" hangingPunct="1">
              <a:defRPr kumimoji="1" sz="1800" kern="1200">
                <a:solidFill>
                  <a:schemeClr val="tx1"/>
                </a:solidFill>
                <a:latin typeface="+mn-lt"/>
                <a:ea typeface="+mn-ea"/>
                <a:cs typeface="+mn-cs"/>
              </a:defRPr>
            </a:lvl9pPr>
          </a:lstStyle>
          <a:p>
            <a:pPr marL="0" marR="0" lvl="0" indent="0" algn="ctr" defTabSz="956371"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正方形/長方形 96"/>
          <p:cNvSpPr/>
          <p:nvPr/>
        </p:nvSpPr>
        <p:spPr>
          <a:xfrm>
            <a:off x="2941760" y="4445225"/>
            <a:ext cx="3051119" cy="461665"/>
          </a:xfrm>
          <a:prstGeom prst="rect">
            <a:avLst/>
          </a:prstGeom>
        </p:spPr>
        <p:txBody>
          <a:bodyPr wrap="square">
            <a:spAutoFit/>
          </a:bodyPr>
          <a:lstStyle/>
          <a:p>
            <a:r>
              <a:rPr lang="en-US" altLang="ja-JP" sz="1200" dirty="0">
                <a:hlinkClick r:id="rId3"/>
              </a:rPr>
              <a:t>https://</a:t>
            </a:r>
            <a:r>
              <a:rPr lang="en-US" altLang="ja-JP" sz="1200" dirty="0" smtClean="0">
                <a:hlinkClick r:id="rId3"/>
              </a:rPr>
              <a:t>jsite.mhlw.go.jp/nagano-roudoukyoku/jirei_toukei/anzen_eisei.html</a:t>
            </a:r>
            <a:endParaRPr lang="ja-JP" altLang="en-US" sz="1200" dirty="0"/>
          </a:p>
        </p:txBody>
      </p:sp>
      <p:pic>
        <p:nvPicPr>
          <p:cNvPr id="2" name="図 1"/>
          <p:cNvPicPr>
            <a:picLocks noChangeAspect="1"/>
          </p:cNvPicPr>
          <p:nvPr/>
        </p:nvPicPr>
        <p:blipFill>
          <a:blip r:embed="rId4"/>
          <a:stretch>
            <a:fillRect/>
          </a:stretch>
        </p:blipFill>
        <p:spPr>
          <a:xfrm>
            <a:off x="5852323" y="4185053"/>
            <a:ext cx="694411" cy="677051"/>
          </a:xfrm>
          <a:prstGeom prst="rect">
            <a:avLst/>
          </a:prstGeom>
        </p:spPr>
      </p:pic>
      <p:sp>
        <p:nvSpPr>
          <p:cNvPr id="48" name="テキスト ボックス 47"/>
          <p:cNvSpPr txBox="1"/>
          <p:nvPr/>
        </p:nvSpPr>
        <p:spPr>
          <a:xfrm>
            <a:off x="466290" y="3792266"/>
            <a:ext cx="6047996" cy="430887"/>
          </a:xfrm>
          <a:prstGeom prst="rect">
            <a:avLst/>
          </a:prstGeom>
          <a:noFill/>
        </p:spPr>
        <p:txBody>
          <a:bodyPr wrap="square" rtlCol="0">
            <a:spAutoFit/>
          </a:bodyPr>
          <a:lstStyle/>
          <a:p>
            <a:pPr>
              <a:spcBef>
                <a:spcPts val="300"/>
              </a:spcBef>
            </a:pPr>
            <a:r>
              <a:rPr kumimoji="1" lang="ja-JP" altLang="en-US" sz="1100" dirty="0" smtClean="0">
                <a:latin typeface="メイリオ" panose="020B0604030504040204" pitchFamily="50" charset="-128"/>
                <a:ea typeface="メイリオ" panose="020B0604030504040204" pitchFamily="50" charset="-128"/>
              </a:rPr>
              <a:t>　長野労働局では、県内の職業性疾病や作業関連疾患の発生状況、健康診断結果などをとりまとめた冊子「労働者の健康の状況」を</a:t>
            </a:r>
            <a:r>
              <a:rPr kumimoji="1" lang="en-US" altLang="ja-JP" sz="1100" dirty="0" smtClean="0">
                <a:latin typeface="メイリオ" panose="020B0604030504040204" pitchFamily="50" charset="-128"/>
                <a:ea typeface="メイリオ" panose="020B0604030504040204" pitchFamily="50" charset="-128"/>
              </a:rPr>
              <a:t>HP</a:t>
            </a:r>
            <a:r>
              <a:rPr kumimoji="1" lang="ja-JP" altLang="en-US" sz="1100" dirty="0" smtClean="0">
                <a:latin typeface="メイリオ" panose="020B0604030504040204" pitchFamily="50" charset="-128"/>
                <a:ea typeface="メイリオ" panose="020B0604030504040204" pitchFamily="50" charset="-128"/>
              </a:rPr>
              <a:t>に掲載しています。</a:t>
            </a:r>
            <a:endParaRPr kumimoji="1" lang="en-US" altLang="ja-JP" sz="1100" dirty="0" smtClean="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61218" y="3472267"/>
            <a:ext cx="3262432" cy="276999"/>
          </a:xfrm>
          <a:prstGeom prst="rect">
            <a:avLst/>
          </a:prstGeom>
          <a:noFill/>
          <a:ln w="28575">
            <a:solidFill>
              <a:schemeClr val="bg1">
                <a:lumMod val="65000"/>
              </a:schemeClr>
            </a:solidFill>
          </a:ln>
        </p:spPr>
        <p:txBody>
          <a:bodyPr wrap="none" rtlCol="0">
            <a:spAutoFit/>
          </a:bodyPr>
          <a:lstStyle/>
          <a:p>
            <a:r>
              <a:rPr kumimoji="1" lang="ja-JP" altLang="en-US" sz="1200" b="1" dirty="0" smtClean="0">
                <a:latin typeface="メイリオ" panose="020B0604030504040204" pitchFamily="50" charset="-128"/>
                <a:ea typeface="メイリオ" panose="020B0604030504040204" pitchFamily="50" charset="-128"/>
              </a:rPr>
              <a:t>冊子「労働者の健康の状況」</a:t>
            </a:r>
            <a:r>
              <a:rPr kumimoji="1" lang="ja-JP" altLang="en-US" sz="1100" dirty="0" smtClean="0">
                <a:latin typeface="メイリオ" panose="020B0604030504040204" pitchFamily="50" charset="-128"/>
                <a:ea typeface="メイリオ" panose="020B0604030504040204" pitchFamily="50" charset="-128"/>
              </a:rPr>
              <a:t>（長野労働局）</a:t>
            </a:r>
            <a:endParaRPr kumimoji="1" lang="ja-JP" altLang="en-US" sz="11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98557" y="900579"/>
            <a:ext cx="6348177" cy="938719"/>
          </a:xfrm>
          <a:prstGeom prst="rect">
            <a:avLst/>
          </a:prstGeom>
          <a:noFill/>
        </p:spPr>
        <p:txBody>
          <a:bodyPr wrap="square" rtlCol="0">
            <a:spAutoFit/>
          </a:bodyPr>
          <a:lstStyle/>
          <a:p>
            <a:r>
              <a:rPr kumimoji="1" lang="ja-JP" altLang="en-US" sz="1100" dirty="0" smtClean="0">
                <a:latin typeface="メイリオ" panose="020B0604030504040204" pitchFamily="50" charset="-128"/>
                <a:ea typeface="メイリオ" panose="020B0604030504040204" pitchFamily="50" charset="-128"/>
              </a:rPr>
              <a:t>　</a:t>
            </a:r>
            <a:r>
              <a:rPr kumimoji="1" lang="en-US" altLang="ja-JP" sz="1100" dirty="0" smtClean="0">
                <a:latin typeface="メイリオ" panose="020B0604030504040204" pitchFamily="50" charset="-128"/>
                <a:ea typeface="メイリオ" panose="020B0604030504040204" pitchFamily="50" charset="-128"/>
              </a:rPr>
              <a:t>THP</a:t>
            </a:r>
            <a:r>
              <a:rPr kumimoji="1" lang="ja-JP" altLang="en-US" sz="1100" dirty="0" smtClean="0">
                <a:latin typeface="メイリオ" panose="020B0604030504040204" pitchFamily="50" charset="-128"/>
                <a:ea typeface="メイリオ" panose="020B0604030504040204" pitchFamily="50" charset="-128"/>
              </a:rPr>
              <a:t>指針（事業場における労働者の健康保持増進のための指針）の</a:t>
            </a:r>
            <a:r>
              <a:rPr kumimoji="1" lang="en-US" altLang="ja-JP" sz="1100" dirty="0" smtClean="0">
                <a:latin typeface="メイリオ" panose="020B0604030504040204" pitchFamily="50" charset="-128"/>
                <a:ea typeface="メイリオ" panose="020B0604030504040204" pitchFamily="50" charset="-128"/>
              </a:rPr>
              <a:t>2021</a:t>
            </a:r>
            <a:r>
              <a:rPr kumimoji="1" lang="ja-JP" altLang="en-US" sz="1100" dirty="0" smtClean="0">
                <a:latin typeface="メイリオ" panose="020B0604030504040204" pitchFamily="50" charset="-128"/>
                <a:ea typeface="メイリオ" panose="020B0604030504040204" pitchFamily="50" charset="-128"/>
              </a:rPr>
              <a:t>年</a:t>
            </a:r>
            <a:r>
              <a:rPr kumimoji="1" lang="en-US" altLang="ja-JP" sz="1100" dirty="0">
                <a:latin typeface="メイリオ" panose="020B0604030504040204" pitchFamily="50" charset="-128"/>
                <a:ea typeface="メイリオ" panose="020B0604030504040204" pitchFamily="50" charset="-128"/>
              </a:rPr>
              <a:t>4</a:t>
            </a:r>
            <a:r>
              <a:rPr kumimoji="1" lang="ja-JP" altLang="en-US" sz="1100" dirty="0" smtClean="0">
                <a:latin typeface="メイリオ" panose="020B0604030504040204" pitchFamily="50" charset="-128"/>
                <a:ea typeface="メイリオ" panose="020B0604030504040204" pitchFamily="50" charset="-128"/>
              </a:rPr>
              <a:t>月</a:t>
            </a:r>
            <a:r>
              <a:rPr kumimoji="1" lang="en-US" altLang="ja-JP" sz="1100" dirty="0" smtClean="0">
                <a:latin typeface="メイリオ" panose="020B0604030504040204" pitchFamily="50" charset="-128"/>
                <a:ea typeface="メイリオ" panose="020B0604030504040204" pitchFamily="50" charset="-128"/>
              </a:rPr>
              <a:t>1</a:t>
            </a:r>
            <a:r>
              <a:rPr kumimoji="1" lang="ja-JP" altLang="en-US" sz="1100" dirty="0" smtClean="0">
                <a:latin typeface="メイリオ" panose="020B0604030504040204" pitchFamily="50" charset="-128"/>
                <a:ea typeface="メイリオ" panose="020B0604030504040204" pitchFamily="50" charset="-128"/>
              </a:rPr>
              <a:t>日付け改正適用により、医療保険者</a:t>
            </a:r>
            <a:r>
              <a:rPr kumimoji="1" lang="en-US" altLang="ja-JP" sz="1100" baseline="30000" dirty="0" smtClean="0">
                <a:latin typeface="メイリオ" panose="020B0604030504040204" pitchFamily="50" charset="-128"/>
                <a:ea typeface="メイリオ" panose="020B0604030504040204" pitchFamily="50" charset="-128"/>
              </a:rPr>
              <a:t>※</a:t>
            </a:r>
            <a:r>
              <a:rPr kumimoji="1" lang="ja-JP" altLang="en-US" sz="1100" baseline="30000" dirty="0" smtClean="0">
                <a:latin typeface="メイリオ" panose="020B0604030504040204" pitchFamily="50" charset="-128"/>
                <a:ea typeface="メイリオ" panose="020B0604030504040204" pitchFamily="50" charset="-128"/>
              </a:rPr>
              <a:t>１</a:t>
            </a:r>
            <a:r>
              <a:rPr kumimoji="1" lang="ja-JP" altLang="en-US" sz="1100" dirty="0" smtClean="0">
                <a:latin typeface="メイリオ" panose="020B0604030504040204" pitchFamily="50" charset="-128"/>
                <a:ea typeface="メイリオ" panose="020B0604030504040204" pitchFamily="50" charset="-128"/>
              </a:rPr>
              <a:t>とのコラボヘルス</a:t>
            </a:r>
            <a:r>
              <a:rPr kumimoji="1" lang="en-US" altLang="ja-JP" sz="1100" baseline="30000" dirty="0" smtClean="0">
                <a:latin typeface="メイリオ" panose="020B0604030504040204" pitchFamily="50" charset="-128"/>
                <a:ea typeface="メイリオ" panose="020B0604030504040204" pitchFamily="50" charset="-128"/>
              </a:rPr>
              <a:t>※</a:t>
            </a:r>
            <a:r>
              <a:rPr kumimoji="1" lang="ja-JP" altLang="en-US" sz="1100" baseline="30000" dirty="0" smtClean="0">
                <a:latin typeface="メイリオ" panose="020B0604030504040204" pitchFamily="50" charset="-128"/>
                <a:ea typeface="メイリオ" panose="020B0604030504040204" pitchFamily="50" charset="-128"/>
              </a:rPr>
              <a:t>２</a:t>
            </a:r>
            <a:r>
              <a:rPr kumimoji="1" lang="ja-JP" altLang="en-US" sz="1100" dirty="0" smtClean="0">
                <a:latin typeface="メイリオ" panose="020B0604030504040204" pitchFamily="50" charset="-128"/>
                <a:ea typeface="メイリオ" panose="020B0604030504040204" pitchFamily="50" charset="-128"/>
              </a:rPr>
              <a:t>も求められるようになりました。</a:t>
            </a:r>
            <a:r>
              <a:rPr kumimoji="1" lang="ja-JP" altLang="en-US" sz="1100" dirty="0">
                <a:latin typeface="メイリオ" panose="020B0604030504040204" pitchFamily="50" charset="-128"/>
                <a:ea typeface="メイリオ" panose="020B0604030504040204" pitchFamily="50" charset="-128"/>
              </a:rPr>
              <a:t>健康の保持増進は、高年齢化に伴い増加する労働災害の防止や、企業の生産性向上等にもつながるものです</a:t>
            </a:r>
            <a:r>
              <a:rPr kumimoji="1" lang="ja-JP" altLang="en-US" sz="1100" dirty="0" smtClean="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　医療保険者と健診データを共有し、</a:t>
            </a:r>
            <a:r>
              <a:rPr kumimoji="1" lang="en-US" altLang="ja-JP" sz="1100" dirty="0" smtClean="0">
                <a:latin typeface="メイリオ" panose="020B0604030504040204" pitchFamily="50" charset="-128"/>
                <a:ea typeface="メイリオ" panose="020B0604030504040204" pitchFamily="50" charset="-128"/>
              </a:rPr>
              <a:t>THP</a:t>
            </a:r>
            <a:r>
              <a:rPr kumimoji="1" lang="ja-JP" altLang="en-US" sz="1100" dirty="0" smtClean="0">
                <a:latin typeface="メイリオ" panose="020B0604030504040204" pitchFamily="50" charset="-128"/>
                <a:ea typeface="メイリオ" panose="020B0604030504040204" pitchFamily="50" charset="-128"/>
              </a:rPr>
              <a:t>指針に基づき、</a:t>
            </a:r>
            <a:r>
              <a:rPr kumimoji="1" lang="ja-JP" altLang="en-US" sz="1100" dirty="0">
                <a:latin typeface="メイリオ" panose="020B0604030504040204" pitchFamily="50" charset="-128"/>
                <a:ea typeface="メイリオ" panose="020B0604030504040204" pitchFamily="50" charset="-128"/>
              </a:rPr>
              <a:t>医療保険者と連携して事業場内外の複数の</a:t>
            </a:r>
            <a:r>
              <a:rPr kumimoji="1" lang="ja-JP" altLang="en-US" sz="1100" dirty="0" smtClean="0">
                <a:latin typeface="メイリオ" panose="020B0604030504040204" pitchFamily="50" charset="-128"/>
                <a:ea typeface="メイリオ" panose="020B0604030504040204" pitchFamily="50" charset="-128"/>
              </a:rPr>
              <a:t>集団間をデータ</a:t>
            </a:r>
            <a:r>
              <a:rPr kumimoji="1" lang="ja-JP" altLang="en-US" sz="1100" dirty="0">
                <a:latin typeface="メイリオ" panose="020B0604030504040204" pitchFamily="50" charset="-128"/>
                <a:ea typeface="メイリオ" panose="020B0604030504040204" pitchFamily="50" charset="-128"/>
              </a:rPr>
              <a:t>比較</a:t>
            </a:r>
            <a:r>
              <a:rPr kumimoji="1" lang="ja-JP" altLang="en-US" sz="1100" dirty="0" smtClean="0">
                <a:latin typeface="メイリオ" panose="020B0604030504040204" pitchFamily="50" charset="-128"/>
                <a:ea typeface="メイリオ" panose="020B0604030504040204" pitchFamily="50" charset="-128"/>
              </a:rPr>
              <a:t>して健康</a:t>
            </a:r>
            <a:r>
              <a:rPr kumimoji="1" lang="ja-JP" altLang="en-US" sz="1100" dirty="0">
                <a:latin typeface="メイリオ" panose="020B0604030504040204" pitchFamily="50" charset="-128"/>
                <a:ea typeface="メイリオ" panose="020B0604030504040204" pitchFamily="50" charset="-128"/>
              </a:rPr>
              <a:t>保持増進に係る</a:t>
            </a:r>
            <a:r>
              <a:rPr kumimoji="1" lang="ja-JP" altLang="en-US" sz="1100" dirty="0" smtClean="0">
                <a:latin typeface="メイリオ" panose="020B0604030504040204" pitchFamily="50" charset="-128"/>
                <a:ea typeface="メイリオ" panose="020B0604030504040204" pitchFamily="50" charset="-128"/>
              </a:rPr>
              <a:t>取組を決定するなど、効果的に進めましょう。</a:t>
            </a:r>
            <a:endParaRPr kumimoji="1" lang="en-US" altLang="ja-JP" sz="1050" dirty="0">
              <a:latin typeface="メイリオ" panose="020B0604030504040204" pitchFamily="50" charset="-128"/>
              <a:ea typeface="メイリオ" panose="020B0604030504040204" pitchFamily="50" charset="-128"/>
            </a:endParaRPr>
          </a:p>
        </p:txBody>
      </p:sp>
      <p:sp>
        <p:nvSpPr>
          <p:cNvPr id="71" name="正方形/長方形 70"/>
          <p:cNvSpPr/>
          <p:nvPr/>
        </p:nvSpPr>
        <p:spPr>
          <a:xfrm>
            <a:off x="197406" y="4962965"/>
            <a:ext cx="4801314" cy="2306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1205"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◆医療保険者への安衛法健診結果の提供が義務づけられています◆</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73" name="テキスト ボックス 72"/>
          <p:cNvSpPr txBox="1"/>
          <p:nvPr/>
        </p:nvSpPr>
        <p:spPr>
          <a:xfrm>
            <a:off x="273465" y="5193599"/>
            <a:ext cx="6175344" cy="1764586"/>
          </a:xfrm>
          <a:prstGeom prst="rect">
            <a:avLst/>
          </a:prstGeom>
          <a:noFill/>
        </p:spPr>
        <p:txBody>
          <a:bodyPr wrap="square" rtlCol="0">
            <a:spAutoFit/>
          </a:bodyPr>
          <a:lstStyle/>
          <a:p>
            <a:pPr marL="144000" indent="-457200" algn="just">
              <a:lnSpc>
                <a:spcPts val="1600"/>
              </a:lnSpc>
            </a:pPr>
            <a:r>
              <a:rPr lang="ja-JP" altLang="en-US" sz="1100" dirty="0" smtClean="0">
                <a:latin typeface="メイリオ" panose="020B0604030504040204" pitchFamily="50" charset="-128"/>
                <a:ea typeface="メイリオ" panose="020B0604030504040204" pitchFamily="50" charset="-128"/>
              </a:rPr>
              <a:t>●医療保険者から、法律に基づき健康診断の結果を求められた場合は提供してください</a:t>
            </a:r>
            <a:r>
              <a:rPr lang="en-US" altLang="ja-JP" sz="1100" baseline="30000" dirty="0" smtClean="0">
                <a:latin typeface="メイリオ" panose="020B0604030504040204" pitchFamily="50" charset="-128"/>
                <a:ea typeface="メイリオ" panose="020B0604030504040204" pitchFamily="50" charset="-128"/>
              </a:rPr>
              <a:t>※</a:t>
            </a:r>
            <a:r>
              <a:rPr lang="ja-JP" altLang="en-US" sz="1100" baseline="30000" dirty="0" smtClean="0">
                <a:latin typeface="メイリオ" panose="020B0604030504040204" pitchFamily="50" charset="-128"/>
                <a:ea typeface="メイリオ" panose="020B0604030504040204" pitchFamily="50" charset="-128"/>
              </a:rPr>
              <a:t>３</a:t>
            </a:r>
            <a:r>
              <a:rPr lang="ja-JP" altLang="en-US" sz="1100" baseline="30000" dirty="0">
                <a:latin typeface="メイリオ" panose="020B0604030504040204" pitchFamily="50" charset="-128"/>
                <a:ea typeface="メイリオ" panose="020B0604030504040204" pitchFamily="50" charset="-128"/>
              </a:rPr>
              <a:t>，４</a:t>
            </a:r>
            <a:r>
              <a:rPr lang="ja-JP" altLang="en-US" sz="1100" baseline="30000" dirty="0" smtClean="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marL="144000" indent="-457200" algn="just">
              <a:lnSpc>
                <a:spcPts val="1600"/>
              </a:lnSpc>
            </a:pPr>
            <a:r>
              <a:rPr lang="ja-JP" altLang="en-US" sz="1100" dirty="0" smtClean="0">
                <a:latin typeface="メイリオ" panose="020B0604030504040204" pitchFamily="50" charset="-128"/>
                <a:ea typeface="メイリオ" panose="020B0604030504040204" pitchFamily="50" charset="-128"/>
              </a:rPr>
              <a:t>　</a:t>
            </a:r>
            <a:r>
              <a:rPr lang="ja-JP" altLang="ja-JP" sz="1100" dirty="0" smtClean="0">
                <a:latin typeface="メイリオ" panose="020B0604030504040204" pitchFamily="50" charset="-128"/>
                <a:ea typeface="メイリオ" panose="020B0604030504040204" pitchFamily="50" charset="-128"/>
              </a:rPr>
              <a:t>直接</a:t>
            </a:r>
            <a:r>
              <a:rPr lang="ja-JP" altLang="ja-JP" sz="1100" dirty="0">
                <a:latin typeface="メイリオ" panose="020B0604030504040204" pitchFamily="50" charset="-128"/>
                <a:ea typeface="メイリオ" panose="020B0604030504040204" pitchFamily="50" charset="-128"/>
              </a:rPr>
              <a:t>提供</a:t>
            </a:r>
            <a:r>
              <a:rPr lang="ja-JP" altLang="ja-JP" sz="1100" dirty="0" smtClean="0">
                <a:latin typeface="メイリオ" panose="020B0604030504040204" pitchFamily="50" charset="-128"/>
                <a:ea typeface="メイリオ" panose="020B0604030504040204" pitchFamily="50" charset="-128"/>
              </a:rPr>
              <a:t>する</a:t>
            </a:r>
            <a:r>
              <a:rPr lang="ja-JP" altLang="en-US" sz="1100" dirty="0" smtClean="0">
                <a:latin typeface="メイリオ" panose="020B0604030504040204" pitchFamily="50" charset="-128"/>
                <a:ea typeface="メイリオ" panose="020B0604030504040204" pitchFamily="50" charset="-128"/>
              </a:rPr>
              <a:t>ほか</a:t>
            </a:r>
            <a:r>
              <a:rPr lang="ja-JP" altLang="ja-JP" sz="1100" dirty="0" smtClean="0">
                <a:latin typeface="メイリオ" panose="020B0604030504040204" pitchFamily="50" charset="-128"/>
                <a:ea typeface="メイリオ" panose="020B0604030504040204" pitchFamily="50" charset="-128"/>
              </a:rPr>
              <a:t>、</a:t>
            </a:r>
            <a:r>
              <a:rPr lang="ja-JP" altLang="ja-JP" sz="1100" dirty="0">
                <a:latin typeface="メイリオ" panose="020B0604030504040204" pitchFamily="50" charset="-128"/>
                <a:ea typeface="メイリオ" panose="020B0604030504040204" pitchFamily="50" charset="-128"/>
              </a:rPr>
              <a:t>下記のような方法</a:t>
            </a:r>
            <a:r>
              <a:rPr lang="ja-JP" altLang="ja-JP" sz="1100" dirty="0" smtClean="0">
                <a:latin typeface="メイリオ" panose="020B0604030504040204" pitchFamily="50" charset="-128"/>
                <a:ea typeface="メイリオ" panose="020B0604030504040204" pitchFamily="50" charset="-128"/>
              </a:rPr>
              <a:t>も</a:t>
            </a:r>
            <a:r>
              <a:rPr lang="ja-JP" altLang="en-US" sz="1100" dirty="0" smtClean="0">
                <a:latin typeface="メイリオ" panose="020B0604030504040204" pitchFamily="50" charset="-128"/>
                <a:ea typeface="メイリオ" panose="020B0604030504040204" pitchFamily="50" charset="-128"/>
              </a:rPr>
              <a:t>可能です</a:t>
            </a:r>
            <a:r>
              <a:rPr lang="ja-JP" altLang="ja-JP" sz="1100" dirty="0" smtClean="0">
                <a:latin typeface="メイリオ" panose="020B0604030504040204" pitchFamily="50" charset="-128"/>
                <a:ea typeface="メイリオ" panose="020B0604030504040204" pitchFamily="50" charset="-128"/>
              </a:rPr>
              <a:t>。</a:t>
            </a:r>
            <a:endParaRPr lang="ja-JP" altLang="ja-JP" sz="1100" dirty="0">
              <a:latin typeface="メイリオ" panose="020B0604030504040204" pitchFamily="50" charset="-128"/>
              <a:ea typeface="メイリオ" panose="020B0604030504040204" pitchFamily="50" charset="-128"/>
            </a:endParaRPr>
          </a:p>
          <a:p>
            <a:pPr marL="324000" indent="-457200"/>
            <a:r>
              <a:rPr lang="ja-JP" altLang="ja-JP"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a:t>
            </a:r>
            <a:r>
              <a:rPr lang="ja-JP" altLang="ja-JP" sz="1100" dirty="0" smtClean="0">
                <a:latin typeface="メイリオ" panose="020B0604030504040204" pitchFamily="50" charset="-128"/>
                <a:ea typeface="メイリオ" panose="020B0604030504040204" pitchFamily="50" charset="-128"/>
              </a:rPr>
              <a:t>健</a:t>
            </a:r>
            <a:r>
              <a:rPr lang="ja-JP" altLang="ja-JP" sz="1100" dirty="0">
                <a:latin typeface="メイリオ" panose="020B0604030504040204" pitchFamily="50" charset="-128"/>
                <a:ea typeface="メイリオ" panose="020B0604030504040204" pitchFamily="50" charset="-128"/>
              </a:rPr>
              <a:t>診機関に</a:t>
            </a:r>
            <a:r>
              <a:rPr lang="ja-JP"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健診の実施と併せて、</a:t>
            </a:r>
            <a:r>
              <a:rPr lang="ja-JP" altLang="ja-JP" sz="1100" dirty="0" smtClean="0">
                <a:latin typeface="メイリオ" panose="020B0604030504040204" pitchFamily="50" charset="-128"/>
                <a:ea typeface="メイリオ" panose="020B0604030504040204" pitchFamily="50" charset="-128"/>
              </a:rPr>
              <a:t>医療</a:t>
            </a:r>
            <a:r>
              <a:rPr lang="ja-JP" altLang="ja-JP" sz="1100" dirty="0">
                <a:latin typeface="メイリオ" panose="020B0604030504040204" pitchFamily="50" charset="-128"/>
                <a:ea typeface="メイリオ" panose="020B0604030504040204" pitchFamily="50" charset="-128"/>
              </a:rPr>
              <a:t>保険者へのデータ提供を委託する</a:t>
            </a:r>
            <a:r>
              <a:rPr lang="ja-JP"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（受診労働者には、自分の保険者番号と被保険者番号等を健診機関に伝達（問診票等への記入）するよう周知）</a:t>
            </a:r>
            <a:endParaRPr lang="ja-JP" altLang="ja-JP" sz="1100" dirty="0">
              <a:latin typeface="メイリオ" panose="020B0604030504040204" pitchFamily="50" charset="-128"/>
              <a:ea typeface="メイリオ" panose="020B0604030504040204" pitchFamily="50" charset="-128"/>
            </a:endParaRPr>
          </a:p>
          <a:p>
            <a:r>
              <a:rPr lang="ja-JP" altLang="ja-JP"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a:t>
            </a:r>
            <a:r>
              <a:rPr lang="ja-JP" altLang="ja-JP" sz="1100" dirty="0" smtClean="0">
                <a:latin typeface="メイリオ" panose="020B0604030504040204" pitchFamily="50" charset="-128"/>
                <a:ea typeface="メイリオ" panose="020B0604030504040204" pitchFamily="50" charset="-128"/>
              </a:rPr>
              <a:t>医療</a:t>
            </a:r>
            <a:r>
              <a:rPr lang="ja-JP" altLang="ja-JP" sz="1100" dirty="0">
                <a:latin typeface="メイリオ" panose="020B0604030504040204" pitchFamily="50" charset="-128"/>
                <a:ea typeface="メイリオ" panose="020B0604030504040204" pitchFamily="50" charset="-128"/>
              </a:rPr>
              <a:t>保険者</a:t>
            </a:r>
            <a:r>
              <a:rPr lang="ja-JP" altLang="ja-JP" sz="1100" dirty="0" smtClean="0">
                <a:latin typeface="メイリオ" panose="020B0604030504040204" pitchFamily="50" charset="-128"/>
                <a:ea typeface="メイリオ" panose="020B0604030504040204" pitchFamily="50" charset="-128"/>
              </a:rPr>
              <a:t>に</a:t>
            </a:r>
            <a:r>
              <a:rPr lang="ja-JP" altLang="en-US" sz="1100" dirty="0" smtClean="0">
                <a:latin typeface="メイリオ" panose="020B0604030504040204" pitchFamily="50" charset="-128"/>
                <a:ea typeface="メイリオ" panose="020B0604030504040204" pitchFamily="50" charset="-128"/>
              </a:rPr>
              <a:t>健診</a:t>
            </a:r>
            <a:r>
              <a:rPr lang="ja-JP" altLang="ja-JP" sz="1100" dirty="0" smtClean="0">
                <a:latin typeface="メイリオ" panose="020B0604030504040204" pitchFamily="50" charset="-128"/>
                <a:ea typeface="メイリオ" panose="020B0604030504040204" pitchFamily="50" charset="-128"/>
              </a:rPr>
              <a:t>の</a:t>
            </a:r>
            <a:r>
              <a:rPr lang="ja-JP" altLang="ja-JP" sz="1100" dirty="0">
                <a:latin typeface="メイリオ" panose="020B0604030504040204" pitchFamily="50" charset="-128"/>
                <a:ea typeface="メイリオ" panose="020B0604030504040204" pitchFamily="50" charset="-128"/>
              </a:rPr>
              <a:t>実施を委託</a:t>
            </a:r>
            <a:r>
              <a:rPr lang="ja-JP" altLang="ja-JP" sz="1100" dirty="0" smtClean="0">
                <a:latin typeface="メイリオ" panose="020B0604030504040204" pitchFamily="50" charset="-128"/>
                <a:ea typeface="メイリオ" panose="020B0604030504040204" pitchFamily="50" charset="-128"/>
              </a:rPr>
              <a:t>する</a:t>
            </a:r>
            <a:r>
              <a:rPr lang="en-US" altLang="ja-JP" sz="1100" dirty="0" smtClean="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a:t>
            </a:r>
            <a:r>
              <a:rPr lang="ja-JP" altLang="ja-JP" sz="1100" dirty="0" smtClean="0">
                <a:latin typeface="メイリオ" panose="020B0604030504040204" pitchFamily="50" charset="-128"/>
                <a:ea typeface="メイリオ" panose="020B0604030504040204" pitchFamily="50" charset="-128"/>
              </a:rPr>
              <a:t>医療</a:t>
            </a:r>
            <a:r>
              <a:rPr lang="ja-JP" altLang="ja-JP" sz="1100" dirty="0">
                <a:latin typeface="メイリオ" panose="020B0604030504040204" pitchFamily="50" charset="-128"/>
                <a:ea typeface="メイリオ" panose="020B0604030504040204" pitchFamily="50" charset="-128"/>
              </a:rPr>
              <a:t>保険者と共同</a:t>
            </a:r>
            <a:r>
              <a:rPr lang="ja-JP" altLang="ja-JP" sz="1100" dirty="0" smtClean="0">
                <a:latin typeface="メイリオ" panose="020B0604030504040204" pitchFamily="50" charset="-128"/>
                <a:ea typeface="メイリオ" panose="020B0604030504040204" pitchFamily="50" charset="-128"/>
              </a:rPr>
              <a:t>で</a:t>
            </a:r>
            <a:r>
              <a:rPr lang="ja-JP" altLang="en-US" sz="1100" dirty="0" smtClean="0">
                <a:latin typeface="メイリオ" panose="020B0604030504040204" pitchFamily="50" charset="-128"/>
                <a:ea typeface="メイリオ" panose="020B0604030504040204" pitchFamily="50" charset="-128"/>
              </a:rPr>
              <a:t>健診</a:t>
            </a:r>
            <a:r>
              <a:rPr lang="ja-JP" altLang="ja-JP" sz="1100" dirty="0" smtClean="0">
                <a:latin typeface="メイリオ" panose="020B0604030504040204" pitchFamily="50" charset="-128"/>
                <a:ea typeface="メイリオ" panose="020B0604030504040204" pitchFamily="50" charset="-128"/>
              </a:rPr>
              <a:t>を</a:t>
            </a:r>
            <a:r>
              <a:rPr lang="ja-JP" altLang="ja-JP" sz="1100" dirty="0">
                <a:latin typeface="メイリオ" panose="020B0604030504040204" pitchFamily="50" charset="-128"/>
                <a:ea typeface="メイリオ" panose="020B0604030504040204" pitchFamily="50" charset="-128"/>
              </a:rPr>
              <a:t>実施する</a:t>
            </a:r>
            <a:r>
              <a:rPr lang="ja-JP" altLang="ja-JP"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marL="144000" indent="-457200">
              <a:spcBef>
                <a:spcPts val="300"/>
              </a:spcBef>
            </a:pPr>
            <a:r>
              <a:rPr lang="ja-JP" altLang="en-US" sz="1100" dirty="0" smtClean="0">
                <a:latin typeface="メイリオ" panose="020B0604030504040204" pitchFamily="50" charset="-128"/>
                <a:ea typeface="メイリオ" panose="020B0604030504040204" pitchFamily="50" charset="-128"/>
              </a:rPr>
              <a:t>●</a:t>
            </a:r>
            <a:r>
              <a:rPr lang="ja-JP" altLang="ja-JP" sz="1100" dirty="0" smtClean="0">
                <a:latin typeface="メイリオ" panose="020B0604030504040204" pitchFamily="50" charset="-128"/>
                <a:ea typeface="メイリオ" panose="020B0604030504040204" pitchFamily="50" charset="-128"/>
              </a:rPr>
              <a:t>データ</a:t>
            </a:r>
            <a:r>
              <a:rPr lang="ja-JP" altLang="en-US" sz="1100" dirty="0" smtClean="0">
                <a:latin typeface="メイリオ" panose="020B0604030504040204" pitchFamily="50" charset="-128"/>
                <a:ea typeface="メイリオ" panose="020B0604030504040204" pitchFamily="50" charset="-128"/>
              </a:rPr>
              <a:t>提供</a:t>
            </a:r>
            <a:r>
              <a:rPr lang="ja-JP" altLang="ja-JP" sz="1100" dirty="0" smtClean="0">
                <a:latin typeface="メイリオ" panose="020B0604030504040204" pitchFamily="50" charset="-128"/>
                <a:ea typeface="メイリオ" panose="020B0604030504040204" pitchFamily="50" charset="-128"/>
              </a:rPr>
              <a:t>は</a:t>
            </a:r>
            <a:r>
              <a:rPr lang="ja-JP" altLang="ja-JP" sz="1100" dirty="0">
                <a:latin typeface="メイリオ" panose="020B0604030504040204" pitchFamily="50" charset="-128"/>
                <a:ea typeface="メイリオ" panose="020B0604030504040204" pitchFamily="50" charset="-128"/>
              </a:rPr>
              <a:t>、可能な限り</a:t>
            </a:r>
            <a:r>
              <a:rPr lang="ja-JP" altLang="ja-JP" sz="1100" dirty="0" smtClean="0">
                <a:latin typeface="メイリオ" panose="020B0604030504040204" pitchFamily="50" charset="-128"/>
                <a:ea typeface="メイリオ" panose="020B0604030504040204" pitchFamily="50" charset="-128"/>
              </a:rPr>
              <a:t>、厚生労働省</a:t>
            </a:r>
            <a:r>
              <a:rPr lang="en-US" altLang="ja-JP" sz="1100" dirty="0" smtClean="0">
                <a:latin typeface="メイリオ" panose="020B0604030504040204" pitchFamily="50" charset="-128"/>
                <a:ea typeface="メイリオ" panose="020B0604030504040204" pitchFamily="50" charset="-128"/>
              </a:rPr>
              <a:t>HP</a:t>
            </a:r>
            <a:r>
              <a:rPr lang="ja-JP" altLang="en-US" sz="1100" dirty="0" smtClean="0">
                <a:latin typeface="メイリオ" panose="020B0604030504040204" pitchFamily="50" charset="-128"/>
                <a:ea typeface="メイリオ" panose="020B0604030504040204" pitchFamily="50" charset="-128"/>
              </a:rPr>
              <a:t>で示された</a:t>
            </a:r>
            <a:r>
              <a:rPr lang="ja-JP" altLang="ja-JP" sz="1100" dirty="0" smtClean="0">
                <a:latin typeface="メイリオ" panose="020B0604030504040204" pitchFamily="50" charset="-128"/>
                <a:ea typeface="メイリオ" panose="020B0604030504040204" pitchFamily="50" charset="-128"/>
              </a:rPr>
              <a:t>標準</a:t>
            </a:r>
            <a:r>
              <a:rPr lang="ja-JP" altLang="ja-JP" sz="1100" dirty="0">
                <a:latin typeface="メイリオ" panose="020B0604030504040204" pitchFamily="50" charset="-128"/>
                <a:ea typeface="メイリオ" panose="020B0604030504040204" pitchFamily="50" charset="-128"/>
              </a:rPr>
              <a:t>記録</a:t>
            </a:r>
            <a:r>
              <a:rPr lang="ja-JP" altLang="ja-JP" sz="1100" dirty="0" smtClean="0">
                <a:latin typeface="メイリオ" panose="020B0604030504040204" pitchFamily="50" charset="-128"/>
                <a:ea typeface="メイリオ" panose="020B0604030504040204" pitchFamily="50" charset="-128"/>
              </a:rPr>
              <a:t>様式</a:t>
            </a:r>
            <a:r>
              <a:rPr lang="ja-JP" altLang="en-US" sz="1100" dirty="0" smtClean="0">
                <a:latin typeface="メイリオ" panose="020B0604030504040204" pitchFamily="50" charset="-128"/>
                <a:ea typeface="メイリオ" panose="020B0604030504040204" pitchFamily="50" charset="-128"/>
              </a:rPr>
              <a:t>としましょう</a:t>
            </a:r>
            <a:r>
              <a:rPr lang="ja-JP" altLang="ja-JP"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marL="144000" indent="-457200">
              <a:spcBef>
                <a:spcPts val="300"/>
              </a:spcBef>
            </a:pPr>
            <a:r>
              <a:rPr lang="ja-JP" altLang="en-US" sz="1100" dirty="0" smtClean="0">
                <a:latin typeface="メイリオ" panose="020B0604030504040204" pitchFamily="50" charset="-128"/>
                <a:ea typeface="メイリオ" panose="020B0604030504040204" pitchFamily="50" charset="-128"/>
              </a:rPr>
              <a:t>　（</a:t>
            </a:r>
            <a:r>
              <a:rPr lang="ja-JP" altLang="ja-JP" sz="1100" dirty="0" smtClean="0">
                <a:latin typeface="メイリオ" panose="020B0604030504040204" pitchFamily="50" charset="-128"/>
                <a:ea typeface="メイリオ" panose="020B0604030504040204" pitchFamily="50" charset="-128"/>
              </a:rPr>
              <a:t>提供方法は</a:t>
            </a:r>
            <a:r>
              <a:rPr lang="ja-JP" altLang="ja-JP" sz="1100" dirty="0">
                <a:latin typeface="メイリオ" panose="020B0604030504040204" pitchFamily="50" charset="-128"/>
                <a:ea typeface="メイリオ" panose="020B0604030504040204" pitchFamily="50" charset="-128"/>
              </a:rPr>
              <a:t>、提供先の医療保険者と協議・調整</a:t>
            </a:r>
            <a:r>
              <a:rPr lang="ja-JP" altLang="ja-JP" sz="1100" dirty="0" smtClean="0">
                <a:latin typeface="メイリオ" panose="020B0604030504040204" pitchFamily="50" charset="-128"/>
                <a:ea typeface="メイリオ" panose="020B0604030504040204" pitchFamily="50" charset="-128"/>
              </a:rPr>
              <a:t>ください</a:t>
            </a:r>
            <a:r>
              <a:rPr lang="ja-JP" altLang="en-US"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marL="144000" indent="-457200"/>
            <a:r>
              <a:rPr lang="ja-JP" altLang="en-US" sz="1100" dirty="0" smtClean="0">
                <a:latin typeface="メイリオ" panose="020B0604030504040204" pitchFamily="50" charset="-128"/>
                <a:ea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hlinkClick r:id="rId5"/>
              </a:rPr>
              <a:t>https://www.mhlw.go.jp/stf/seisakunitsuite/bunya/0000165280.html</a:t>
            </a:r>
            <a:endParaRPr lang="ja-JP" altLang="ja-JP" sz="1100"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275210" y="6895428"/>
            <a:ext cx="5390184" cy="1118255"/>
          </a:xfrm>
          <a:prstGeom prst="rect">
            <a:avLst/>
          </a:prstGeom>
          <a:noFill/>
        </p:spPr>
        <p:txBody>
          <a:bodyPr wrap="square" rtlCol="0">
            <a:spAutoFit/>
          </a:bodyPr>
          <a:lstStyle/>
          <a:p>
            <a:pPr marL="144000" indent="-457200" algn="just">
              <a:lnSpc>
                <a:spcPts val="1600"/>
              </a:lnSpc>
            </a:pPr>
            <a:r>
              <a:rPr lang="ja-JP" altLang="en-US" sz="1100" dirty="0" smtClean="0">
                <a:latin typeface="メイリオ" panose="020B0604030504040204" pitchFamily="50" charset="-128"/>
                <a:ea typeface="メイリオ" panose="020B0604030504040204" pitchFamily="50" charset="-128"/>
              </a:rPr>
              <a:t>●健康</a:t>
            </a:r>
            <a:r>
              <a:rPr lang="ja-JP" altLang="en-US" sz="1100" dirty="0">
                <a:latin typeface="メイリオ" panose="020B0604030504040204" pitchFamily="50" charset="-128"/>
                <a:ea typeface="メイリオ" panose="020B0604030504040204" pitchFamily="50" charset="-128"/>
              </a:rPr>
              <a:t>診断の実施に当たっては、医療保険者への情報提供や連携を円滑に行うため、厚生労働省</a:t>
            </a:r>
            <a:r>
              <a:rPr lang="en-US" altLang="ja-JP" sz="1100" dirty="0">
                <a:latin typeface="メイリオ" panose="020B0604030504040204" pitchFamily="50" charset="-128"/>
                <a:ea typeface="メイリオ" panose="020B0604030504040204" pitchFamily="50" charset="-128"/>
              </a:rPr>
              <a:t>HP</a:t>
            </a:r>
            <a:r>
              <a:rPr lang="ja-JP" altLang="en-US" sz="1100" dirty="0">
                <a:latin typeface="メイリオ" panose="020B0604030504040204" pitchFamily="50" charset="-128"/>
                <a:ea typeface="メイリオ" panose="020B0604030504040204" pitchFamily="50" charset="-128"/>
              </a:rPr>
              <a:t>に掲載して</a:t>
            </a:r>
            <a:r>
              <a:rPr lang="ja-JP" altLang="en-US" sz="1100" dirty="0" smtClean="0">
                <a:latin typeface="メイリオ" panose="020B0604030504040204" pitchFamily="50" charset="-128"/>
                <a:ea typeface="メイリオ" panose="020B0604030504040204" pitchFamily="50" charset="-128"/>
              </a:rPr>
              <a:t>いる「</a:t>
            </a:r>
            <a:r>
              <a:rPr lang="ja-JP" altLang="en-US" sz="1100" dirty="0">
                <a:latin typeface="メイリオ" panose="020B0604030504040204" pitchFamily="50" charset="-128"/>
                <a:ea typeface="メイリオ" panose="020B0604030504040204" pitchFamily="50" charset="-128"/>
              </a:rPr>
              <a:t>モデル健康診断委託契約書」や「一般健康診断標準問診票」をご活用ください</a:t>
            </a:r>
            <a:r>
              <a:rPr lang="ja-JP" altLang="en-US"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marL="180000" algn="just">
              <a:lnSpc>
                <a:spcPts val="1600"/>
              </a:lnSpc>
            </a:pPr>
            <a:r>
              <a:rPr lang="en-US" altLang="ja-JP" sz="1100" dirty="0" smtClean="0">
                <a:latin typeface="メイリオ" panose="020B0604030504040204" pitchFamily="50" charset="-128"/>
                <a:ea typeface="メイリオ" panose="020B0604030504040204" pitchFamily="50" charset="-128"/>
                <a:hlinkClick r:id="rId6"/>
              </a:rPr>
              <a:t>https</a:t>
            </a:r>
            <a:r>
              <a:rPr lang="en-US" altLang="ja-JP" sz="1100" dirty="0">
                <a:latin typeface="メイリオ" panose="020B0604030504040204" pitchFamily="50" charset="-128"/>
                <a:ea typeface="メイリオ" panose="020B0604030504040204" pitchFamily="50" charset="-128"/>
                <a:hlinkClick r:id="rId6"/>
              </a:rPr>
              <a:t>://</a:t>
            </a:r>
            <a:r>
              <a:rPr lang="en-US" altLang="ja-JP" sz="1100" dirty="0" smtClean="0">
                <a:latin typeface="メイリオ" panose="020B0604030504040204" pitchFamily="50" charset="-128"/>
                <a:ea typeface="メイリオ" panose="020B0604030504040204" pitchFamily="50" charset="-128"/>
                <a:hlinkClick r:id="rId6"/>
              </a:rPr>
              <a:t>www.mhlw.go.jp/stf/seisakunitsuite/bunya/koyou_roudou/roudoukijun/anzen/anzeneisei36/index_00003.html</a:t>
            </a:r>
            <a:endParaRPr lang="ja-JP" altLang="en-US" sz="1100"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261218" y="8045745"/>
            <a:ext cx="6228159" cy="1015663"/>
          </a:xfrm>
          <a:prstGeom prst="rect">
            <a:avLst/>
          </a:prstGeom>
          <a:noFill/>
        </p:spPr>
        <p:txBody>
          <a:bodyPr wrap="square" rtlCol="0">
            <a:spAutoFit/>
          </a:bodyPr>
          <a:lstStyle/>
          <a:p>
            <a:pPr marL="288000" indent="-457200" algn="just">
              <a:lnSpc>
                <a:spcPts val="1200"/>
              </a:lnSpc>
            </a:pPr>
            <a:r>
              <a:rPr lang="en-US" altLang="ja-JP" sz="900" dirty="0" smtClean="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３</a:t>
            </a:r>
            <a:r>
              <a:rPr lang="ja-JP" altLang="en-US" sz="900" dirty="0" smtClean="0">
                <a:latin typeface="メイリオ" panose="020B0604030504040204" pitchFamily="50" charset="-128"/>
                <a:ea typeface="メイリオ" panose="020B0604030504040204" pitchFamily="50" charset="-128"/>
              </a:rPr>
              <a:t>：「高齢者</a:t>
            </a:r>
            <a:r>
              <a:rPr lang="ja-JP" altLang="en-US" sz="900" dirty="0">
                <a:latin typeface="メイリオ" panose="020B0604030504040204" pitchFamily="50" charset="-128"/>
                <a:ea typeface="メイリオ" panose="020B0604030504040204" pitchFamily="50" charset="-128"/>
              </a:rPr>
              <a:t>の医療の確保に関する</a:t>
            </a:r>
            <a:r>
              <a:rPr lang="ja-JP" altLang="en-US" sz="900" dirty="0" smtClean="0">
                <a:latin typeface="メイリオ" panose="020B0604030504040204" pitchFamily="50" charset="-128"/>
                <a:ea typeface="メイリオ" panose="020B0604030504040204" pitchFamily="50" charset="-128"/>
              </a:rPr>
              <a:t>法律」に基づく</a:t>
            </a:r>
            <a:r>
              <a:rPr lang="en-US" altLang="ja-JP" sz="900" dirty="0" smtClean="0">
                <a:latin typeface="メイリオ" panose="020B0604030504040204" pitchFamily="50" charset="-128"/>
                <a:ea typeface="メイリオ" panose="020B0604030504040204" pitchFamily="50" charset="-128"/>
              </a:rPr>
              <a:t>40</a:t>
            </a:r>
            <a:r>
              <a:rPr lang="ja-JP" altLang="en-US" sz="900" dirty="0" smtClean="0">
                <a:latin typeface="メイリオ" panose="020B0604030504040204" pitchFamily="50" charset="-128"/>
                <a:ea typeface="メイリオ" panose="020B0604030504040204" pitchFamily="50" charset="-128"/>
              </a:rPr>
              <a:t>歳以上の提供のほか、</a:t>
            </a:r>
            <a:r>
              <a:rPr lang="en-US" altLang="ja-JP" sz="900" dirty="0" smtClean="0">
                <a:latin typeface="メイリオ" panose="020B0604030504040204" pitchFamily="50" charset="-128"/>
                <a:ea typeface="メイリオ" panose="020B0604030504040204" pitchFamily="50" charset="-128"/>
              </a:rPr>
              <a:t>2022</a:t>
            </a:r>
            <a:r>
              <a:rPr lang="ja-JP" altLang="en-US" sz="900" dirty="0" smtClean="0">
                <a:latin typeface="メイリオ" panose="020B0604030504040204" pitchFamily="50" charset="-128"/>
                <a:ea typeface="メイリオ" panose="020B0604030504040204" pitchFamily="50" charset="-128"/>
              </a:rPr>
              <a:t>年</a:t>
            </a:r>
            <a:r>
              <a:rPr lang="en-US" altLang="ja-JP" sz="900" dirty="0" smtClean="0">
                <a:latin typeface="メイリオ" panose="020B0604030504040204" pitchFamily="50" charset="-128"/>
                <a:ea typeface="メイリオ" panose="020B0604030504040204" pitchFamily="50" charset="-128"/>
              </a:rPr>
              <a:t>1</a:t>
            </a:r>
            <a:r>
              <a:rPr lang="ja-JP" altLang="en-US" sz="900" dirty="0" smtClean="0">
                <a:latin typeface="メイリオ" panose="020B0604030504040204" pitchFamily="50" charset="-128"/>
                <a:ea typeface="メイリオ" panose="020B0604030504040204" pitchFamily="50" charset="-128"/>
              </a:rPr>
              <a:t>月から改正健康保険法に基づき</a:t>
            </a:r>
            <a:r>
              <a:rPr lang="en-US" altLang="ja-JP" sz="900" dirty="0" smtClean="0">
                <a:latin typeface="メイリオ" panose="020B0604030504040204" pitchFamily="50" charset="-128"/>
                <a:ea typeface="メイリオ" panose="020B0604030504040204" pitchFamily="50" charset="-128"/>
              </a:rPr>
              <a:t>40</a:t>
            </a:r>
            <a:r>
              <a:rPr lang="ja-JP" altLang="en-US" sz="900" dirty="0" smtClean="0">
                <a:latin typeface="メイリオ" panose="020B0604030504040204" pitchFamily="50" charset="-128"/>
                <a:ea typeface="メイリオ" panose="020B0604030504040204" pitchFamily="50" charset="-128"/>
              </a:rPr>
              <a:t>歳未満も含め提供が規定されました。これらの規定に基づき依頼があった場合は提供することが義務づけられています。法律</a:t>
            </a:r>
            <a:r>
              <a:rPr lang="ja-JP" altLang="en-US" sz="900" dirty="0">
                <a:latin typeface="メイリオ" panose="020B0604030504040204" pitchFamily="50" charset="-128"/>
                <a:ea typeface="メイリオ" panose="020B0604030504040204" pitchFamily="50" charset="-128"/>
              </a:rPr>
              <a:t>に基づく第三者</a:t>
            </a:r>
            <a:r>
              <a:rPr lang="ja-JP" altLang="en-US" sz="900" dirty="0" smtClean="0">
                <a:latin typeface="メイリオ" panose="020B0604030504040204" pitchFamily="50" charset="-128"/>
                <a:ea typeface="メイリオ" panose="020B0604030504040204" pitchFamily="50" charset="-128"/>
              </a:rPr>
              <a:t>提供は、</a:t>
            </a:r>
            <a:r>
              <a:rPr lang="ja-JP" altLang="en-US" sz="900" dirty="0">
                <a:latin typeface="メイリオ" panose="020B0604030504040204" pitchFamily="50" charset="-128"/>
                <a:ea typeface="メイリオ" panose="020B0604030504040204" pitchFamily="50" charset="-128"/>
              </a:rPr>
              <a:t>個人情報の保護に関する法律上、本人同意の取得が不要</a:t>
            </a:r>
            <a:r>
              <a:rPr lang="ja-JP" altLang="en-US" sz="900" dirty="0" smtClean="0">
                <a:latin typeface="メイリオ" panose="020B0604030504040204" pitchFamily="50" charset="-128"/>
                <a:ea typeface="メイリオ" panose="020B0604030504040204" pitchFamily="50" charset="-128"/>
              </a:rPr>
              <a:t>です。なお、法律に基づかない場合は、労働者本人の同意を得る必要があります。</a:t>
            </a:r>
            <a:endParaRPr lang="en-US" altLang="ja-JP" sz="900" dirty="0">
              <a:latin typeface="メイリオ" panose="020B0604030504040204" pitchFamily="50" charset="-128"/>
              <a:ea typeface="メイリオ" panose="020B0604030504040204" pitchFamily="50" charset="-128"/>
            </a:endParaRPr>
          </a:p>
          <a:p>
            <a:pPr marL="288000" indent="-457200" algn="just">
              <a:lnSpc>
                <a:spcPts val="1200"/>
              </a:lnSpc>
            </a:pPr>
            <a:r>
              <a:rPr lang="en-US" altLang="ja-JP" sz="900" dirty="0" smtClean="0">
                <a:latin typeface="メイリオ" panose="020B0604030504040204" pitchFamily="50" charset="-128"/>
                <a:ea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rPr>
              <a:t>４：高齢者医療確保法に基づくデータ</a:t>
            </a:r>
            <a:r>
              <a:rPr lang="ja-JP" altLang="en-US" sz="900" dirty="0">
                <a:latin typeface="メイリオ" panose="020B0604030504040204" pitchFamily="50" charset="-128"/>
                <a:ea typeface="メイリオ" panose="020B0604030504040204" pitchFamily="50" charset="-128"/>
              </a:rPr>
              <a:t>提供に要した費用は、医療保険者に請求することが</a:t>
            </a:r>
            <a:r>
              <a:rPr lang="ja-JP" altLang="en-US" sz="900" dirty="0" smtClean="0">
                <a:latin typeface="メイリオ" panose="020B0604030504040204" pitchFamily="50" charset="-128"/>
                <a:ea typeface="メイリオ" panose="020B0604030504040204" pitchFamily="50" charset="-128"/>
              </a:rPr>
              <a:t>できます（「</a:t>
            </a:r>
            <a:r>
              <a:rPr lang="ja-JP" altLang="ja-JP" sz="900" dirty="0" smtClean="0">
                <a:latin typeface="メイリオ" panose="020B0604030504040204" pitchFamily="50" charset="-128"/>
                <a:ea typeface="メイリオ" panose="020B0604030504040204" pitchFamily="50" charset="-128"/>
              </a:rPr>
              <a:t>特定健康診査</a:t>
            </a:r>
            <a:r>
              <a:rPr lang="ja-JP" altLang="ja-JP" sz="900" dirty="0">
                <a:latin typeface="メイリオ" panose="020B0604030504040204" pitchFamily="50" charset="-128"/>
                <a:ea typeface="メイリオ" panose="020B0604030504040204" pitchFamily="50" charset="-128"/>
              </a:rPr>
              <a:t>及び特定保健指導の実施に関する</a:t>
            </a:r>
            <a:r>
              <a:rPr lang="ja-JP" altLang="ja-JP" sz="900" dirty="0" smtClean="0">
                <a:latin typeface="メイリオ" panose="020B0604030504040204" pitchFamily="50" charset="-128"/>
                <a:ea typeface="メイリオ" panose="020B0604030504040204" pitchFamily="50" charset="-128"/>
              </a:rPr>
              <a:t>基準</a:t>
            </a:r>
            <a:r>
              <a:rPr lang="ja-JP" altLang="en-US" sz="900" dirty="0" smtClean="0">
                <a:latin typeface="メイリオ" panose="020B0604030504040204" pitchFamily="50" charset="-128"/>
                <a:ea typeface="メイリオ" panose="020B0604030504040204" pitchFamily="50" charset="-128"/>
              </a:rPr>
              <a:t>」第</a:t>
            </a:r>
            <a:r>
              <a:rPr lang="en-US" altLang="ja-JP" sz="900" dirty="0" smtClean="0">
                <a:latin typeface="メイリオ" panose="020B0604030504040204" pitchFamily="50" charset="-128"/>
                <a:ea typeface="メイリオ" panose="020B0604030504040204" pitchFamily="50" charset="-128"/>
              </a:rPr>
              <a:t>15</a:t>
            </a:r>
            <a:r>
              <a:rPr lang="ja-JP" altLang="ja-JP" sz="900" dirty="0" smtClean="0">
                <a:latin typeface="メイリオ" panose="020B0604030504040204" pitchFamily="50" charset="-128"/>
                <a:ea typeface="メイリオ" panose="020B0604030504040204" pitchFamily="50" charset="-128"/>
              </a:rPr>
              <a:t>条</a:t>
            </a:r>
            <a:r>
              <a:rPr lang="ja-JP" altLang="en-US" sz="900" dirty="0" smtClean="0">
                <a:latin typeface="メイリオ" panose="020B0604030504040204" pitchFamily="50" charset="-128"/>
                <a:ea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endParaRPr>
          </a:p>
        </p:txBody>
      </p:sp>
      <p:pic>
        <p:nvPicPr>
          <p:cNvPr id="79" name="図 7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42672" y="7323997"/>
            <a:ext cx="783415" cy="773698"/>
          </a:xfrm>
          <a:prstGeom prst="rect">
            <a:avLst/>
          </a:prstGeom>
        </p:spPr>
      </p:pic>
      <p:sp>
        <p:nvSpPr>
          <p:cNvPr id="83" name="テキスト ボックス 82"/>
          <p:cNvSpPr txBox="1"/>
          <p:nvPr/>
        </p:nvSpPr>
        <p:spPr>
          <a:xfrm>
            <a:off x="198558" y="1785035"/>
            <a:ext cx="6464250" cy="400110"/>
          </a:xfrm>
          <a:prstGeom prst="rect">
            <a:avLst/>
          </a:prstGeom>
          <a:noFill/>
        </p:spPr>
        <p:txBody>
          <a:bodyPr wrap="square" rtlCol="0">
            <a:spAutoFit/>
          </a:bodyPr>
          <a:lstStyle/>
          <a:p>
            <a:pPr marL="324000" indent="-457200" algn="just">
              <a:lnSpc>
                <a:spcPts val="1200"/>
              </a:lnSpc>
            </a:pPr>
            <a:r>
              <a:rPr lang="en-US" altLang="ja-JP" sz="900" dirty="0" smtClean="0">
                <a:latin typeface="メイリオ" panose="020B0604030504040204" pitchFamily="50" charset="-128"/>
                <a:ea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rPr>
              <a:t>１：協会けんぽ、健保組合、市町村国保、国保組合、共済組合等を指します。</a:t>
            </a:r>
            <a:endParaRPr lang="en-US" altLang="ja-JP" sz="900" dirty="0" smtClean="0">
              <a:latin typeface="メイリオ" panose="020B0604030504040204" pitchFamily="50" charset="-128"/>
              <a:ea typeface="メイリオ" panose="020B0604030504040204" pitchFamily="50" charset="-128"/>
            </a:endParaRPr>
          </a:p>
          <a:p>
            <a:pPr marL="324000" indent="-457200" algn="just">
              <a:lnSpc>
                <a:spcPts val="1200"/>
              </a:lnSpc>
            </a:pPr>
            <a:r>
              <a:rPr lang="en-US" altLang="ja-JP" sz="900" dirty="0" smtClean="0">
                <a:latin typeface="メイリオ" panose="020B0604030504040204" pitchFamily="50" charset="-128"/>
                <a:ea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rPr>
              <a:t>２：医療保険者</a:t>
            </a:r>
            <a:r>
              <a:rPr lang="ja-JP" altLang="en-US" sz="900" dirty="0">
                <a:latin typeface="メイリオ" panose="020B0604030504040204" pitchFamily="50" charset="-128"/>
                <a:ea typeface="メイリオ" panose="020B0604030504040204" pitchFamily="50" charset="-128"/>
              </a:rPr>
              <a:t>と事業者</a:t>
            </a:r>
            <a:r>
              <a:rPr lang="ja-JP" altLang="en-US" sz="900" dirty="0" smtClean="0">
                <a:latin typeface="メイリオ" panose="020B0604030504040204" pitchFamily="50" charset="-128"/>
                <a:ea typeface="メイリオ" panose="020B0604030504040204" pitchFamily="50" charset="-128"/>
              </a:rPr>
              <a:t>が連携</a:t>
            </a:r>
            <a:r>
              <a:rPr lang="ja-JP" altLang="en-US" sz="900" dirty="0">
                <a:latin typeface="メイリオ" panose="020B0604030504040204" pitchFamily="50" charset="-128"/>
                <a:ea typeface="メイリオ" panose="020B0604030504040204" pitchFamily="50" charset="-128"/>
              </a:rPr>
              <a:t>し</a:t>
            </a:r>
            <a:r>
              <a:rPr lang="ja-JP" altLang="en-US" sz="900" dirty="0" smtClean="0">
                <a:latin typeface="メイリオ" panose="020B0604030504040204" pitchFamily="50" charset="-128"/>
                <a:ea typeface="メイリオ" panose="020B0604030504040204" pitchFamily="50" charset="-128"/>
              </a:rPr>
              <a:t>、加入者（労働者）の健康づくり等を</a:t>
            </a:r>
            <a:r>
              <a:rPr lang="ja-JP" altLang="en-US" sz="900" dirty="0">
                <a:latin typeface="メイリオ" panose="020B0604030504040204" pitchFamily="50" charset="-128"/>
                <a:ea typeface="メイリオ" panose="020B0604030504040204" pitchFamily="50" charset="-128"/>
              </a:rPr>
              <a:t>効率的・効果的に実行することです。</a:t>
            </a:r>
            <a:endParaRPr lang="en-US" altLang="ja-JP" sz="900" dirty="0" smtClean="0">
              <a:latin typeface="メイリオ" panose="020B0604030504040204" pitchFamily="50" charset="-128"/>
              <a:ea typeface="メイリオ" panose="020B0604030504040204" pitchFamily="50" charset="-128"/>
            </a:endParaRPr>
          </a:p>
        </p:txBody>
      </p:sp>
      <p:pic>
        <p:nvPicPr>
          <p:cNvPr id="17" name="図 16"/>
          <p:cNvPicPr>
            <a:picLocks noChangeAspect="1"/>
          </p:cNvPicPr>
          <p:nvPr/>
        </p:nvPicPr>
        <p:blipFill>
          <a:blip r:embed="rId8"/>
          <a:stretch>
            <a:fillRect/>
          </a:stretch>
        </p:blipFill>
        <p:spPr>
          <a:xfrm>
            <a:off x="5973267" y="2276059"/>
            <a:ext cx="626618" cy="632742"/>
          </a:xfrm>
          <a:prstGeom prst="rect">
            <a:avLst/>
          </a:prstGeom>
        </p:spPr>
      </p:pic>
      <p:sp>
        <p:nvSpPr>
          <p:cNvPr id="18" name="正方形/長方形 17"/>
          <p:cNvSpPr/>
          <p:nvPr/>
        </p:nvSpPr>
        <p:spPr>
          <a:xfrm>
            <a:off x="172416" y="2549361"/>
            <a:ext cx="5613170" cy="423193"/>
          </a:xfrm>
          <a:prstGeom prst="rect">
            <a:avLst/>
          </a:prstGeom>
        </p:spPr>
        <p:txBody>
          <a:bodyPr wrap="square">
            <a:spAutoFit/>
          </a:bodyPr>
          <a:lstStyle/>
          <a:p>
            <a:r>
              <a:rPr lang="ja-JP" altLang="en-US" sz="1100" dirty="0">
                <a:latin typeface="メイリオ" panose="020B0604030504040204" pitchFamily="50" charset="-128"/>
                <a:ea typeface="メイリオ" panose="020B0604030504040204" pitchFamily="50" charset="-128"/>
              </a:rPr>
              <a:t>職場における心とからだの健康づくりのための</a:t>
            </a:r>
            <a:r>
              <a:rPr lang="ja-JP" altLang="en-US" sz="1100" dirty="0" smtClean="0">
                <a:latin typeface="メイリオ" panose="020B0604030504040204" pitchFamily="50" charset="-128"/>
                <a:ea typeface="メイリオ" panose="020B0604030504040204" pitchFamily="50" charset="-128"/>
              </a:rPr>
              <a:t>手引き</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2021.3</a:t>
            </a:r>
            <a:r>
              <a:rPr lang="ja-JP" altLang="en-US" sz="800" dirty="0" smtClean="0">
                <a:latin typeface="メイリオ" panose="020B0604030504040204" pitchFamily="50" charset="-128"/>
                <a:ea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hlinkClick r:id="rId9"/>
              </a:rPr>
              <a:t>https://</a:t>
            </a:r>
            <a:r>
              <a:rPr lang="en-US" altLang="ja-JP" sz="1050" dirty="0" smtClean="0">
                <a:latin typeface="メイリオ" panose="020B0604030504040204" pitchFamily="50" charset="-128"/>
                <a:ea typeface="メイリオ" panose="020B0604030504040204" pitchFamily="50" charset="-128"/>
                <a:hlinkClick r:id="rId9"/>
              </a:rPr>
              <a:t>www.mhlw.go.jp/stf/seisakunitsuite/bunya/0000055195_00012.html</a:t>
            </a:r>
            <a:endParaRPr lang="ja-JP" altLang="en-US" sz="1050" dirty="0">
              <a:latin typeface="メイリオ" panose="020B0604030504040204" pitchFamily="50" charset="-128"/>
              <a:ea typeface="メイリオ" panose="020B0604030504040204" pitchFamily="50" charset="-128"/>
            </a:endParaRPr>
          </a:p>
        </p:txBody>
      </p:sp>
      <p:sp>
        <p:nvSpPr>
          <p:cNvPr id="85" name="正方形/長方形 84"/>
          <p:cNvSpPr/>
          <p:nvPr/>
        </p:nvSpPr>
        <p:spPr>
          <a:xfrm>
            <a:off x="161837" y="2990610"/>
            <a:ext cx="5794005" cy="400110"/>
          </a:xfrm>
          <a:prstGeom prst="rect">
            <a:avLst/>
          </a:prstGeom>
        </p:spPr>
        <p:txBody>
          <a:bodyPr wrap="square">
            <a:spAutoFit/>
          </a:bodyPr>
          <a:lstStyle/>
          <a:p>
            <a:r>
              <a:rPr lang="ja-JP" altLang="en-US" sz="1100" dirty="0" smtClean="0">
                <a:latin typeface="メイリオ" panose="020B0604030504040204" pitchFamily="50" charset="-128"/>
                <a:ea typeface="メイリオ" panose="020B0604030504040204" pitchFamily="50" charset="-128"/>
              </a:rPr>
              <a:t>企業</a:t>
            </a:r>
            <a:r>
              <a:rPr lang="ja-JP" altLang="en-US" sz="1100" dirty="0">
                <a:latin typeface="メイリオ" panose="020B0604030504040204" pitchFamily="50" charset="-128"/>
                <a:ea typeface="メイリオ" panose="020B0604030504040204" pitchFamily="50" charset="-128"/>
              </a:rPr>
              <a:t>における従業員の健康保持増進等に配慮した職場づくりのための取組</a:t>
            </a:r>
            <a:r>
              <a:rPr lang="ja-JP" altLang="en-US" sz="1100" dirty="0" smtClean="0">
                <a:latin typeface="メイリオ" panose="020B0604030504040204" pitchFamily="50" charset="-128"/>
                <a:ea typeface="メイリオ" panose="020B0604030504040204" pitchFamily="50" charset="-128"/>
              </a:rPr>
              <a:t>事例集</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2018.3</a:t>
            </a:r>
            <a:r>
              <a:rPr lang="ja-JP" altLang="en-US" sz="800" dirty="0" smtClean="0">
                <a:latin typeface="メイリオ" panose="020B0604030504040204" pitchFamily="50" charset="-128"/>
                <a:ea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hlinkClick r:id="rId10"/>
              </a:rPr>
              <a:t>https://</a:t>
            </a:r>
            <a:r>
              <a:rPr lang="en-US" altLang="ja-JP" sz="900" dirty="0" smtClean="0">
                <a:latin typeface="メイリオ" panose="020B0604030504040204" pitchFamily="50" charset="-128"/>
                <a:ea typeface="メイリオ" panose="020B0604030504040204" pitchFamily="50" charset="-128"/>
                <a:hlinkClick r:id="rId10"/>
              </a:rPr>
              <a:t>www.mhlw.go.jp/file/06-Seisakujouhou-11200000-Roudoukijunkyoku/0000198550.pdf</a:t>
            </a:r>
            <a:endParaRPr lang="ja-JP" altLang="en-US" sz="900" dirty="0">
              <a:latin typeface="メイリオ" panose="020B0604030504040204" pitchFamily="50" charset="-128"/>
              <a:ea typeface="メイリオ" panose="020B0604030504040204" pitchFamily="50" charset="-128"/>
            </a:endParaRPr>
          </a:p>
        </p:txBody>
      </p:sp>
      <p:pic>
        <p:nvPicPr>
          <p:cNvPr id="21" name="図 20"/>
          <p:cNvPicPr>
            <a:picLocks noChangeAspect="1"/>
          </p:cNvPicPr>
          <p:nvPr/>
        </p:nvPicPr>
        <p:blipFill>
          <a:blip r:embed="rId11"/>
          <a:stretch>
            <a:fillRect/>
          </a:stretch>
        </p:blipFill>
        <p:spPr>
          <a:xfrm>
            <a:off x="5973940" y="3022316"/>
            <a:ext cx="619437" cy="623909"/>
          </a:xfrm>
          <a:prstGeom prst="rect">
            <a:avLst/>
          </a:prstGeom>
        </p:spPr>
      </p:pic>
      <p:sp>
        <p:nvSpPr>
          <p:cNvPr id="87" name="テキスト ボックス 86"/>
          <p:cNvSpPr txBox="1"/>
          <p:nvPr/>
        </p:nvSpPr>
        <p:spPr>
          <a:xfrm>
            <a:off x="234388" y="2203848"/>
            <a:ext cx="2249334" cy="276999"/>
          </a:xfrm>
          <a:prstGeom prst="rect">
            <a:avLst/>
          </a:prstGeom>
          <a:noFill/>
          <a:ln w="28575">
            <a:solidFill>
              <a:schemeClr val="bg1">
                <a:lumMod val="65000"/>
              </a:schemeClr>
            </a:solidFill>
          </a:ln>
        </p:spPr>
        <p:txBody>
          <a:bodyPr wrap="none" rtlCol="0">
            <a:spAutoFit/>
          </a:bodyPr>
          <a:lstStyle/>
          <a:p>
            <a:r>
              <a:rPr kumimoji="1" lang="ja-JP" altLang="en-US" sz="1200" b="1" dirty="0" smtClean="0">
                <a:latin typeface="メイリオ" panose="020B0604030504040204" pitchFamily="50" charset="-128"/>
                <a:ea typeface="メイリオ" panose="020B0604030504040204" pitchFamily="50" charset="-128"/>
              </a:rPr>
              <a:t>手引き・事例集</a:t>
            </a:r>
            <a:r>
              <a:rPr kumimoji="1" lang="ja-JP" altLang="en-US" sz="1100" dirty="0" smtClean="0">
                <a:latin typeface="メイリオ" panose="020B0604030504040204" pitchFamily="50" charset="-128"/>
                <a:ea typeface="メイリオ" panose="020B0604030504040204" pitchFamily="50" charset="-128"/>
              </a:rPr>
              <a:t>（厚生労働省）</a:t>
            </a:r>
            <a:endParaRPr kumimoji="1" lang="ja-JP" altLang="en-US" sz="1100" dirty="0">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240664" y="9077920"/>
            <a:ext cx="5887557" cy="707886"/>
          </a:xfrm>
          <a:prstGeom prst="rect">
            <a:avLst/>
          </a:prstGeom>
          <a:solidFill>
            <a:schemeClr val="bg1"/>
          </a:solidFill>
          <a:ln w="19050">
            <a:solidFill>
              <a:srgbClr val="FF0000"/>
            </a:solidFill>
          </a:ln>
        </p:spPr>
        <p:txBody>
          <a:bodyPr wrap="square" rtlCol="0">
            <a:spAutoFit/>
          </a:bodyPr>
          <a:lstStyle/>
          <a:p>
            <a:pPr algn="just">
              <a:lnSpc>
                <a:spcPts val="1600"/>
              </a:lnSpc>
            </a:pPr>
            <a:r>
              <a:rPr lang="ja-JP" altLang="en-US" sz="1100" dirty="0" smtClean="0">
                <a:latin typeface="メイリオ" panose="020B0604030504040204" pitchFamily="50" charset="-128"/>
                <a:ea typeface="メイリオ" panose="020B0604030504040204" pitchFamily="50" charset="-128"/>
              </a:rPr>
              <a:t>健診結果の提供により</a:t>
            </a: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①労働者</a:t>
            </a:r>
            <a:r>
              <a:rPr lang="ja-JP" altLang="en-US" sz="1100" dirty="0">
                <a:latin typeface="メイリオ" panose="020B0604030504040204" pitchFamily="50" charset="-128"/>
                <a:ea typeface="メイリオ" panose="020B0604030504040204" pitchFamily="50" charset="-128"/>
              </a:rPr>
              <a:t>がマイナポータルで自身の健康データを把握できるようになり、健康管理に</a:t>
            </a:r>
            <a:r>
              <a:rPr lang="ja-JP" altLang="en-US" sz="1100" dirty="0" smtClean="0">
                <a:latin typeface="メイリオ" panose="020B0604030504040204" pitchFamily="50" charset="-128"/>
                <a:ea typeface="メイリオ" panose="020B0604030504040204" pitchFamily="50" charset="-128"/>
              </a:rPr>
              <a:t>役立てられます。②保険者からレセプトデータの提供を</a:t>
            </a:r>
            <a:r>
              <a:rPr lang="ja-JP" altLang="en-US" sz="1100" smtClean="0">
                <a:latin typeface="メイリオ" panose="020B0604030504040204" pitchFamily="50" charset="-128"/>
                <a:ea typeface="メイリオ" panose="020B0604030504040204" pitchFamily="50" charset="-128"/>
              </a:rPr>
              <a:t>受けたり、職場全体</a:t>
            </a:r>
            <a:r>
              <a:rPr lang="ja-JP" altLang="en-US" sz="1100" dirty="0" smtClean="0">
                <a:latin typeface="メイリオ" panose="020B0604030504040204" pitchFamily="50" charset="-128"/>
                <a:ea typeface="メイリオ" panose="020B0604030504040204" pitchFamily="50" charset="-128"/>
              </a:rPr>
              <a:t>や個々の労働者が効果的な保健サービスを受けられるよう</a:t>
            </a:r>
            <a:r>
              <a:rPr lang="ja-JP" altLang="en-US" sz="1100" smtClean="0">
                <a:latin typeface="メイリオ" panose="020B0604030504040204" pitchFamily="50" charset="-128"/>
                <a:ea typeface="メイリオ" panose="020B0604030504040204" pitchFamily="50" charset="-128"/>
              </a:rPr>
              <a:t>になります。</a:t>
            </a:r>
            <a:endParaRPr lang="en-US" altLang="ja-JP" sz="1100" dirty="0" smtClean="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12"/>
          <a:stretch>
            <a:fillRect/>
          </a:stretch>
        </p:blipFill>
        <p:spPr>
          <a:xfrm>
            <a:off x="5905577" y="6242866"/>
            <a:ext cx="672286" cy="678454"/>
          </a:xfrm>
          <a:prstGeom prst="rect">
            <a:avLst/>
          </a:prstGeom>
        </p:spPr>
      </p:pic>
      <p:sp>
        <p:nvSpPr>
          <p:cNvPr id="11" name="テキスト ボックス 10"/>
          <p:cNvSpPr txBox="1"/>
          <p:nvPr/>
        </p:nvSpPr>
        <p:spPr>
          <a:xfrm>
            <a:off x="6075213" y="9633816"/>
            <a:ext cx="801823" cy="246221"/>
          </a:xfrm>
          <a:prstGeom prst="rect">
            <a:avLst/>
          </a:prstGeom>
          <a:solidFill>
            <a:srgbClr val="FFFFFF">
              <a:alpha val="38824"/>
            </a:srgbClr>
          </a:solidFill>
        </p:spPr>
        <p:txBody>
          <a:bodyPr wrap="none" rtlCol="0">
            <a:spAutoFit/>
          </a:bodyPr>
          <a:lstStyle/>
          <a:p>
            <a:r>
              <a:rPr kumimoji="1" lang="ja-JP" altLang="en-US" sz="1000" dirty="0" smtClean="0"/>
              <a:t>（</a:t>
            </a:r>
            <a:r>
              <a:rPr kumimoji="1" lang="en-US" altLang="ja-JP" sz="1000" dirty="0" smtClean="0"/>
              <a:t>2022.8</a:t>
            </a:r>
            <a:r>
              <a:rPr kumimoji="1" lang="ja-JP" altLang="en-US" sz="1000" dirty="0" smtClean="0"/>
              <a:t>）</a:t>
            </a:r>
            <a:endParaRPr kumimoji="1" lang="ja-JP" altLang="en-US" sz="1000" dirty="0"/>
          </a:p>
        </p:txBody>
      </p:sp>
      <p:sp>
        <p:nvSpPr>
          <p:cNvPr id="10" name="テキスト ボックス 9"/>
          <p:cNvSpPr txBox="1"/>
          <p:nvPr/>
        </p:nvSpPr>
        <p:spPr>
          <a:xfrm>
            <a:off x="5764666" y="6017227"/>
            <a:ext cx="954107" cy="246221"/>
          </a:xfrm>
          <a:prstGeom prst="rect">
            <a:avLst/>
          </a:prstGeom>
          <a:noFill/>
        </p:spPr>
        <p:txBody>
          <a:bodyPr wrap="none" rtlCol="0">
            <a:spAutoFit/>
          </a:bodyPr>
          <a:lstStyle/>
          <a:p>
            <a:r>
              <a:rPr kumimoji="1" lang="ja-JP" altLang="en-US" sz="1000" b="1" dirty="0" smtClean="0"/>
              <a:t>標準記録様式</a:t>
            </a:r>
            <a:endParaRPr kumimoji="1" lang="en-US" altLang="ja-JP" sz="1000" b="1" dirty="0" smtClean="0"/>
          </a:p>
        </p:txBody>
      </p:sp>
      <p:sp>
        <p:nvSpPr>
          <p:cNvPr id="31" name="テキスト ボックス 30"/>
          <p:cNvSpPr txBox="1"/>
          <p:nvPr/>
        </p:nvSpPr>
        <p:spPr>
          <a:xfrm>
            <a:off x="5735113" y="7000759"/>
            <a:ext cx="954107" cy="400110"/>
          </a:xfrm>
          <a:prstGeom prst="rect">
            <a:avLst/>
          </a:prstGeom>
          <a:noFill/>
        </p:spPr>
        <p:txBody>
          <a:bodyPr wrap="none" rtlCol="0">
            <a:spAutoFit/>
          </a:bodyPr>
          <a:lstStyle/>
          <a:p>
            <a:pPr algn="ctr"/>
            <a:r>
              <a:rPr kumimoji="1" lang="ja-JP" altLang="en-US" sz="1000" b="1" dirty="0" smtClean="0"/>
              <a:t>モデル契約書</a:t>
            </a:r>
            <a:endParaRPr kumimoji="1" lang="en-US" altLang="ja-JP" sz="1000" b="1" dirty="0" smtClean="0"/>
          </a:p>
          <a:p>
            <a:pPr algn="ctr"/>
            <a:r>
              <a:rPr kumimoji="1" lang="ja-JP" altLang="en-US" sz="1000" b="1" dirty="0" smtClean="0"/>
              <a:t>標準問診票</a:t>
            </a:r>
            <a:endParaRPr kumimoji="1" lang="en-US" altLang="ja-JP" sz="1000" b="1" dirty="0" smtClean="0"/>
          </a:p>
        </p:txBody>
      </p:sp>
    </p:spTree>
    <p:extLst>
      <p:ext uri="{BB962C8B-B14F-4D97-AF65-F5344CB8AC3E}">
        <p14:creationId xmlns:p14="http://schemas.microsoft.com/office/powerpoint/2010/main" val="212291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999</TotalTime>
  <Words>752</Words>
  <Application>Microsoft Office PowerPoint</Application>
  <PresentationFormat>A4 210 x 297 mm</PresentationFormat>
  <Paragraphs>36</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HGS創英角ｺﾞｼｯｸUB</vt:lpstr>
      <vt:lpstr>Meiryo UI</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13</cp:revision>
  <cp:lastPrinted>2022-08-05T02:13:36Z</cp:lastPrinted>
  <dcterms:created xsi:type="dcterms:W3CDTF">2022-04-12T23:39:26Z</dcterms:created>
  <dcterms:modified xsi:type="dcterms:W3CDTF">2022-09-08T07:45:50Z</dcterms:modified>
</cp:coreProperties>
</file>