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4"/>
  </p:sldMasterIdLst>
  <p:notesMasterIdLst>
    <p:notesMasterId r:id="rId6"/>
  </p:notesMasterIdLst>
  <p:sldIdLst>
    <p:sldId id="256" r:id="rId5"/>
  </p:sldIdLst>
  <p:sldSz cx="12801600" cy="9601200" type="A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5" userDrawn="1">
          <p15:clr>
            <a:srgbClr val="A4A3A4"/>
          </p15:clr>
        </p15:guide>
        <p15:guide id="2" pos="40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9646"/>
    <a:srgbClr val="5278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45A37B-CC9F-4C63-B471-5DB051C6FBF9}" v="4" dt="2026-09-14T08:55:49.6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65" autoAdjust="0"/>
  </p:normalViewPr>
  <p:slideViewPr>
    <p:cSldViewPr>
      <p:cViewPr varScale="1">
        <p:scale>
          <a:sx n="74" d="100"/>
          <a:sy n="74" d="100"/>
        </p:scale>
        <p:origin x="1812" y="72"/>
      </p:cViewPr>
      <p:guideLst>
        <p:guide orient="horz" pos="3025"/>
        <p:guide pos="4032"/>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tableStyles.xml" Type="http://schemas.openxmlformats.org/officeDocument/2006/relationships/tableStyles"/><Relationship Id="rId11" Target="revisionInfo.xml" Type="http://schemas.microsoft.com/office/2015/10/relationships/revision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notesMasters/notesMaster1.xml" Type="http://schemas.openxmlformats.org/officeDocument/2006/relationships/notesMaster"/><Relationship Id="rId7" Target="presProps.xml" Type="http://schemas.openxmlformats.org/officeDocument/2006/relationships/presProps"/><Relationship Id="rId8" Target="viewProps.xml" Type="http://schemas.openxmlformats.org/officeDocument/2006/relationships/viewProps"/><Relationship Id="rId9" Target="theme/theme1.xml" Type="http://schemas.openxmlformats.org/officeDocument/2006/relationships/them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7" cy="496967"/>
          </a:xfrm>
          <a:prstGeom prst="rect">
            <a:avLst/>
          </a:prstGeom>
        </p:spPr>
        <p:txBody>
          <a:bodyPr vert="horz" lIns="92236" tIns="46118" rIns="92236" bIns="4611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2236" tIns="46118" rIns="92236" bIns="46118" rtlCol="0"/>
          <a:lstStyle>
            <a:lvl1pPr algn="r">
              <a:defRPr sz="1200"/>
            </a:lvl1pPr>
          </a:lstStyle>
          <a:p>
            <a:fld id="{0DD5BC5F-EF75-435E-AFC4-574195DB9DA2}"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917575" y="744538"/>
            <a:ext cx="4972050" cy="3729037"/>
          </a:xfrm>
          <a:prstGeom prst="rect">
            <a:avLst/>
          </a:prstGeom>
          <a:noFill/>
          <a:ln w="12700">
            <a:solidFill>
              <a:prstClr val="black"/>
            </a:solidFill>
          </a:ln>
        </p:spPr>
        <p:txBody>
          <a:bodyPr vert="horz" lIns="92236" tIns="46118" rIns="92236" bIns="46118" rtlCol="0" anchor="ctr"/>
          <a:lstStyle/>
          <a:p>
            <a:endParaRPr lang="ja-JP" altLang="en-US"/>
          </a:p>
        </p:txBody>
      </p:sp>
      <p:sp>
        <p:nvSpPr>
          <p:cNvPr id="5" name="ノート プレースホルダー 4"/>
          <p:cNvSpPr>
            <a:spLocks noGrp="1"/>
          </p:cNvSpPr>
          <p:nvPr>
            <p:ph type="body" sz="quarter" idx="3"/>
          </p:nvPr>
        </p:nvSpPr>
        <p:spPr>
          <a:xfrm>
            <a:off x="680721" y="4721187"/>
            <a:ext cx="5445760" cy="4472702"/>
          </a:xfrm>
          <a:prstGeom prst="rect">
            <a:avLst/>
          </a:prstGeom>
        </p:spPr>
        <p:txBody>
          <a:bodyPr vert="horz" lIns="92236" tIns="46118" rIns="92236" bIns="461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6"/>
            <a:ext cx="2949787" cy="496967"/>
          </a:xfrm>
          <a:prstGeom prst="rect">
            <a:avLst/>
          </a:prstGeom>
        </p:spPr>
        <p:txBody>
          <a:bodyPr vert="horz" lIns="92236" tIns="46118" rIns="92236" bIns="4611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2236" tIns="46118" rIns="92236" bIns="46118" rtlCol="0" anchor="b"/>
          <a:lstStyle>
            <a:lvl1pPr algn="r">
              <a:defRPr sz="1200"/>
            </a:lvl1pPr>
          </a:lstStyle>
          <a:p>
            <a:fld id="{684C12A0-466E-4822-8F0A-A72FA83814D5}" type="slidenum">
              <a:rPr kumimoji="1" lang="ja-JP" altLang="en-US" smtClean="0"/>
              <a:t>‹#›</a:t>
            </a:fld>
            <a:endParaRPr kumimoji="1" lang="ja-JP" altLang="en-US"/>
          </a:p>
        </p:txBody>
      </p:sp>
    </p:spTree>
    <p:extLst>
      <p:ext uri="{BB962C8B-B14F-4D97-AF65-F5344CB8AC3E}">
        <p14:creationId xmlns:p14="http://schemas.microsoft.com/office/powerpoint/2010/main" val="270440689"/>
      </p:ext>
    </p:extLst>
  </p:cSld>
  <p:clrMap bg1="lt1" tx1="dk1" bg2="lt2" tx2="dk2" accent1="accent1" accent2="accent2" accent3="accent3" accent4="accent4" accent5="accent5" accent6="accent6" hlink="hlink" folHlink="folHlink"/>
  <p:notesStyle>
    <a:lvl1pPr marL="0" algn="l" defTabSz="1235537" rtl="0" eaLnBrk="1" latinLnBrk="0" hangingPunct="1">
      <a:defRPr kumimoji="1" sz="1621" kern="1200">
        <a:solidFill>
          <a:schemeClr val="tx1"/>
        </a:solidFill>
        <a:latin typeface="+mn-lt"/>
        <a:ea typeface="+mn-ea"/>
        <a:cs typeface="+mn-cs"/>
      </a:defRPr>
    </a:lvl1pPr>
    <a:lvl2pPr marL="617769" algn="l" defTabSz="1235537" rtl="0" eaLnBrk="1" latinLnBrk="0" hangingPunct="1">
      <a:defRPr kumimoji="1" sz="1621" kern="1200">
        <a:solidFill>
          <a:schemeClr val="tx1"/>
        </a:solidFill>
        <a:latin typeface="+mn-lt"/>
        <a:ea typeface="+mn-ea"/>
        <a:cs typeface="+mn-cs"/>
      </a:defRPr>
    </a:lvl2pPr>
    <a:lvl3pPr marL="1235537" algn="l" defTabSz="1235537" rtl="0" eaLnBrk="1" latinLnBrk="0" hangingPunct="1">
      <a:defRPr kumimoji="1" sz="1621" kern="1200">
        <a:solidFill>
          <a:schemeClr val="tx1"/>
        </a:solidFill>
        <a:latin typeface="+mn-lt"/>
        <a:ea typeface="+mn-ea"/>
        <a:cs typeface="+mn-cs"/>
      </a:defRPr>
    </a:lvl3pPr>
    <a:lvl4pPr marL="1853306" algn="l" defTabSz="1235537" rtl="0" eaLnBrk="1" latinLnBrk="0" hangingPunct="1">
      <a:defRPr kumimoji="1" sz="1621" kern="1200">
        <a:solidFill>
          <a:schemeClr val="tx1"/>
        </a:solidFill>
        <a:latin typeface="+mn-lt"/>
        <a:ea typeface="+mn-ea"/>
        <a:cs typeface="+mn-cs"/>
      </a:defRPr>
    </a:lvl4pPr>
    <a:lvl5pPr marL="2471075" algn="l" defTabSz="1235537" rtl="0" eaLnBrk="1" latinLnBrk="0" hangingPunct="1">
      <a:defRPr kumimoji="1" sz="1621" kern="1200">
        <a:solidFill>
          <a:schemeClr val="tx1"/>
        </a:solidFill>
        <a:latin typeface="+mn-lt"/>
        <a:ea typeface="+mn-ea"/>
        <a:cs typeface="+mn-cs"/>
      </a:defRPr>
    </a:lvl5pPr>
    <a:lvl6pPr marL="3088843" algn="l" defTabSz="1235537" rtl="0" eaLnBrk="1" latinLnBrk="0" hangingPunct="1">
      <a:defRPr kumimoji="1" sz="1621" kern="1200">
        <a:solidFill>
          <a:schemeClr val="tx1"/>
        </a:solidFill>
        <a:latin typeface="+mn-lt"/>
        <a:ea typeface="+mn-ea"/>
        <a:cs typeface="+mn-cs"/>
      </a:defRPr>
    </a:lvl6pPr>
    <a:lvl7pPr marL="3706612" algn="l" defTabSz="1235537" rtl="0" eaLnBrk="1" latinLnBrk="0" hangingPunct="1">
      <a:defRPr kumimoji="1" sz="1621" kern="1200">
        <a:solidFill>
          <a:schemeClr val="tx1"/>
        </a:solidFill>
        <a:latin typeface="+mn-lt"/>
        <a:ea typeface="+mn-ea"/>
        <a:cs typeface="+mn-cs"/>
      </a:defRPr>
    </a:lvl7pPr>
    <a:lvl8pPr marL="4324380" algn="l" defTabSz="1235537" rtl="0" eaLnBrk="1" latinLnBrk="0" hangingPunct="1">
      <a:defRPr kumimoji="1" sz="1621" kern="1200">
        <a:solidFill>
          <a:schemeClr val="tx1"/>
        </a:solidFill>
        <a:latin typeface="+mn-lt"/>
        <a:ea typeface="+mn-ea"/>
        <a:cs typeface="+mn-cs"/>
      </a:defRPr>
    </a:lvl8pPr>
    <a:lvl9pPr marL="4942149" algn="l" defTabSz="1235537" rtl="0" eaLnBrk="1" latinLnBrk="0" hangingPunct="1">
      <a:defRPr kumimoji="1" sz="1621"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7575" y="744538"/>
            <a:ext cx="4972050" cy="372903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84C12A0-466E-4822-8F0A-A72FA83814D5}" type="slidenum">
              <a:rPr kumimoji="1" lang="ja-JP" altLang="en-US" smtClean="0"/>
              <a:t>1</a:t>
            </a:fld>
            <a:endParaRPr kumimoji="1" lang="ja-JP" altLang="en-US"/>
          </a:p>
        </p:txBody>
      </p:sp>
    </p:spTree>
    <p:extLst>
      <p:ext uri="{BB962C8B-B14F-4D97-AF65-F5344CB8AC3E}">
        <p14:creationId xmlns:p14="http://schemas.microsoft.com/office/powerpoint/2010/main" val="4055944449"/>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75" indent="0" algn="ctr">
              <a:buNone/>
              <a:defRPr sz="2800"/>
            </a:lvl2pPr>
            <a:lvl3pPr marL="1280149" indent="0" algn="ctr">
              <a:buNone/>
              <a:defRPr sz="2520"/>
            </a:lvl3pPr>
            <a:lvl4pPr marL="1920224" indent="0" algn="ctr">
              <a:buNone/>
              <a:defRPr sz="2240"/>
            </a:lvl4pPr>
            <a:lvl5pPr marL="2560297" indent="0" algn="ctr">
              <a:buNone/>
              <a:defRPr sz="2240"/>
            </a:lvl5pPr>
            <a:lvl6pPr marL="3200371" indent="0" algn="ctr">
              <a:buNone/>
              <a:defRPr sz="2240"/>
            </a:lvl6pPr>
            <a:lvl7pPr marL="3840446" indent="0" algn="ctr">
              <a:buNone/>
              <a:defRPr sz="2240"/>
            </a:lvl7pPr>
            <a:lvl8pPr marL="4480521" indent="0" algn="ctr">
              <a:buNone/>
              <a:defRPr sz="2240"/>
            </a:lvl8pPr>
            <a:lvl9pPr marL="5120595"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E5996BB-EECA-4953-9641-621355146C09}"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9618C6-C0F9-44C7-B0F3-6C3E2D14D55B}" type="slidenum">
              <a:rPr kumimoji="1" lang="ja-JP" altLang="en-US" smtClean="0"/>
              <a:t>‹#›</a:t>
            </a:fld>
            <a:endParaRPr kumimoji="1" lang="ja-JP" altLang="en-US"/>
          </a:p>
        </p:txBody>
      </p:sp>
    </p:spTree>
    <p:extLst>
      <p:ext uri="{BB962C8B-B14F-4D97-AF65-F5344CB8AC3E}">
        <p14:creationId xmlns:p14="http://schemas.microsoft.com/office/powerpoint/2010/main" val="2792121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E5996BB-EECA-4953-9641-621355146C09}"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9618C6-C0F9-44C7-B0F3-6C3E2D14D55B}" type="slidenum">
              <a:rPr kumimoji="1" lang="ja-JP" altLang="en-US" smtClean="0"/>
              <a:t>‹#›</a:t>
            </a:fld>
            <a:endParaRPr kumimoji="1" lang="ja-JP" altLang="en-US"/>
          </a:p>
        </p:txBody>
      </p:sp>
    </p:spTree>
    <p:extLst>
      <p:ext uri="{BB962C8B-B14F-4D97-AF65-F5344CB8AC3E}">
        <p14:creationId xmlns:p14="http://schemas.microsoft.com/office/powerpoint/2010/main" val="3586444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4"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4" y="6425250"/>
            <a:ext cx="11041380" cy="2100262"/>
          </a:xfrm>
        </p:spPr>
        <p:txBody>
          <a:bodyPr/>
          <a:lstStyle>
            <a:lvl1pPr marL="0" indent="0">
              <a:buNone/>
              <a:defRPr sz="3360">
                <a:solidFill>
                  <a:schemeClr val="tx1"/>
                </a:solidFill>
              </a:defRPr>
            </a:lvl1pPr>
            <a:lvl2pPr marL="640075" indent="0">
              <a:buNone/>
              <a:defRPr sz="2800">
                <a:solidFill>
                  <a:schemeClr val="tx1">
                    <a:tint val="75000"/>
                  </a:schemeClr>
                </a:solidFill>
              </a:defRPr>
            </a:lvl2pPr>
            <a:lvl3pPr marL="1280149" indent="0">
              <a:buNone/>
              <a:defRPr sz="2520">
                <a:solidFill>
                  <a:schemeClr val="tx1">
                    <a:tint val="75000"/>
                  </a:schemeClr>
                </a:solidFill>
              </a:defRPr>
            </a:lvl3pPr>
            <a:lvl4pPr marL="1920224" indent="0">
              <a:buNone/>
              <a:defRPr sz="2240">
                <a:solidFill>
                  <a:schemeClr val="tx1">
                    <a:tint val="75000"/>
                  </a:schemeClr>
                </a:solidFill>
              </a:defRPr>
            </a:lvl4pPr>
            <a:lvl5pPr marL="2560297" indent="0">
              <a:buNone/>
              <a:defRPr sz="2240">
                <a:solidFill>
                  <a:schemeClr val="tx1">
                    <a:tint val="75000"/>
                  </a:schemeClr>
                </a:solidFill>
              </a:defRPr>
            </a:lvl5pPr>
            <a:lvl6pPr marL="3200371" indent="0">
              <a:buNone/>
              <a:defRPr sz="2240">
                <a:solidFill>
                  <a:schemeClr val="tx1">
                    <a:tint val="75000"/>
                  </a:schemeClr>
                </a:solidFill>
              </a:defRPr>
            </a:lvl6pPr>
            <a:lvl7pPr marL="3840446" indent="0">
              <a:buNone/>
              <a:defRPr sz="2240">
                <a:solidFill>
                  <a:schemeClr val="tx1">
                    <a:tint val="75000"/>
                  </a:schemeClr>
                </a:solidFill>
              </a:defRPr>
            </a:lvl7pPr>
            <a:lvl8pPr marL="4480521" indent="0">
              <a:buNone/>
              <a:defRPr sz="2240">
                <a:solidFill>
                  <a:schemeClr val="tx1">
                    <a:tint val="75000"/>
                  </a:schemeClr>
                </a:solidFill>
              </a:defRPr>
            </a:lvl8pPr>
            <a:lvl9pPr marL="5120595"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E5996BB-EECA-4953-9641-621355146C09}"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9618C6-C0F9-44C7-B0F3-6C3E2D14D55B}" type="slidenum">
              <a:rPr kumimoji="1" lang="ja-JP" altLang="en-US" smtClean="0"/>
              <a:t>‹#›</a:t>
            </a:fld>
            <a:endParaRPr kumimoji="1" lang="ja-JP" altLang="en-US"/>
          </a:p>
        </p:txBody>
      </p:sp>
    </p:spTree>
    <p:extLst>
      <p:ext uri="{BB962C8B-B14F-4D97-AF65-F5344CB8AC3E}">
        <p14:creationId xmlns:p14="http://schemas.microsoft.com/office/powerpoint/2010/main" val="202366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1"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1"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E5996BB-EECA-4953-9641-621355146C09}"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99618C6-C0F9-44C7-B0F3-6C3E2D14D55B}" type="slidenum">
              <a:rPr kumimoji="1" lang="ja-JP" altLang="en-US" smtClean="0"/>
              <a:t>‹#›</a:t>
            </a:fld>
            <a:endParaRPr kumimoji="1" lang="ja-JP" altLang="en-US"/>
          </a:p>
        </p:txBody>
      </p:sp>
    </p:spTree>
    <p:extLst>
      <p:ext uri="{BB962C8B-B14F-4D97-AF65-F5344CB8AC3E}">
        <p14:creationId xmlns:p14="http://schemas.microsoft.com/office/powerpoint/2010/main" val="3445465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9"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81" y="2353629"/>
            <a:ext cx="5415676" cy="1153477"/>
          </a:xfrm>
        </p:spPr>
        <p:txBody>
          <a:bodyPr anchor="b"/>
          <a:lstStyle>
            <a:lvl1pPr marL="0" indent="0">
              <a:buNone/>
              <a:defRPr sz="3360" b="1"/>
            </a:lvl1pPr>
            <a:lvl2pPr marL="640075" indent="0">
              <a:buNone/>
              <a:defRPr sz="2800" b="1"/>
            </a:lvl2pPr>
            <a:lvl3pPr marL="1280149" indent="0">
              <a:buNone/>
              <a:defRPr sz="2520" b="1"/>
            </a:lvl3pPr>
            <a:lvl4pPr marL="1920224" indent="0">
              <a:buNone/>
              <a:defRPr sz="2240" b="1"/>
            </a:lvl4pPr>
            <a:lvl5pPr marL="2560297" indent="0">
              <a:buNone/>
              <a:defRPr sz="2240" b="1"/>
            </a:lvl5pPr>
            <a:lvl6pPr marL="3200371" indent="0">
              <a:buNone/>
              <a:defRPr sz="2240" b="1"/>
            </a:lvl6pPr>
            <a:lvl7pPr marL="3840446" indent="0">
              <a:buNone/>
              <a:defRPr sz="2240" b="1"/>
            </a:lvl7pPr>
            <a:lvl8pPr marL="4480521" indent="0">
              <a:buNone/>
              <a:defRPr sz="2240" b="1"/>
            </a:lvl8pPr>
            <a:lvl9pPr marL="5120595"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81"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2" y="2353629"/>
            <a:ext cx="5442347" cy="1153477"/>
          </a:xfrm>
        </p:spPr>
        <p:txBody>
          <a:bodyPr anchor="b"/>
          <a:lstStyle>
            <a:lvl1pPr marL="0" indent="0">
              <a:buNone/>
              <a:defRPr sz="3360" b="1"/>
            </a:lvl1pPr>
            <a:lvl2pPr marL="640075" indent="0">
              <a:buNone/>
              <a:defRPr sz="2800" b="1"/>
            </a:lvl2pPr>
            <a:lvl3pPr marL="1280149" indent="0">
              <a:buNone/>
              <a:defRPr sz="2520" b="1"/>
            </a:lvl3pPr>
            <a:lvl4pPr marL="1920224" indent="0">
              <a:buNone/>
              <a:defRPr sz="2240" b="1"/>
            </a:lvl4pPr>
            <a:lvl5pPr marL="2560297" indent="0">
              <a:buNone/>
              <a:defRPr sz="2240" b="1"/>
            </a:lvl5pPr>
            <a:lvl6pPr marL="3200371" indent="0">
              <a:buNone/>
              <a:defRPr sz="2240" b="1"/>
            </a:lvl6pPr>
            <a:lvl7pPr marL="3840446" indent="0">
              <a:buNone/>
              <a:defRPr sz="2240" b="1"/>
            </a:lvl7pPr>
            <a:lvl8pPr marL="4480521" indent="0">
              <a:buNone/>
              <a:defRPr sz="2240" b="1"/>
            </a:lvl8pPr>
            <a:lvl9pPr marL="5120595"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2"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E5996BB-EECA-4953-9641-621355146C09}"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99618C6-C0F9-44C7-B0F3-6C3E2D14D55B}" type="slidenum">
              <a:rPr kumimoji="1" lang="ja-JP" altLang="en-US" smtClean="0"/>
              <a:t>‹#›</a:t>
            </a:fld>
            <a:endParaRPr kumimoji="1" lang="ja-JP" altLang="en-US"/>
          </a:p>
        </p:txBody>
      </p:sp>
    </p:spTree>
    <p:extLst>
      <p:ext uri="{BB962C8B-B14F-4D97-AF65-F5344CB8AC3E}">
        <p14:creationId xmlns:p14="http://schemas.microsoft.com/office/powerpoint/2010/main" val="802230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E5996BB-EECA-4953-9641-621355146C09}"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99618C6-C0F9-44C7-B0F3-6C3E2D14D55B}" type="slidenum">
              <a:rPr kumimoji="1" lang="ja-JP" altLang="en-US" smtClean="0"/>
              <a:t>‹#›</a:t>
            </a:fld>
            <a:endParaRPr kumimoji="1" lang="ja-JP" altLang="en-US"/>
          </a:p>
        </p:txBody>
      </p:sp>
    </p:spTree>
    <p:extLst>
      <p:ext uri="{BB962C8B-B14F-4D97-AF65-F5344CB8AC3E}">
        <p14:creationId xmlns:p14="http://schemas.microsoft.com/office/powerpoint/2010/main" val="924038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5996BB-EECA-4953-9641-621355146C09}"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99618C6-C0F9-44C7-B0F3-6C3E2D14D55B}" type="slidenum">
              <a:rPr kumimoji="1" lang="ja-JP" altLang="en-US" smtClean="0"/>
              <a:t>‹#›</a:t>
            </a:fld>
            <a:endParaRPr kumimoji="1" lang="ja-JP" altLang="en-US"/>
          </a:p>
        </p:txBody>
      </p:sp>
    </p:spTree>
    <p:extLst>
      <p:ext uri="{BB962C8B-B14F-4D97-AF65-F5344CB8AC3E}">
        <p14:creationId xmlns:p14="http://schemas.microsoft.com/office/powerpoint/2010/main" val="639069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81" y="640080"/>
            <a:ext cx="4128848"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8" y="1382398"/>
            <a:ext cx="6480811"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81" y="2880361"/>
            <a:ext cx="4128848" cy="5336223"/>
          </a:xfrm>
        </p:spPr>
        <p:txBody>
          <a:bodyPr/>
          <a:lstStyle>
            <a:lvl1pPr marL="0" indent="0">
              <a:buNone/>
              <a:defRPr sz="2240"/>
            </a:lvl1pPr>
            <a:lvl2pPr marL="640075" indent="0">
              <a:buNone/>
              <a:defRPr sz="1960"/>
            </a:lvl2pPr>
            <a:lvl3pPr marL="1280149" indent="0">
              <a:buNone/>
              <a:defRPr sz="1680"/>
            </a:lvl3pPr>
            <a:lvl4pPr marL="1920224" indent="0">
              <a:buNone/>
              <a:defRPr sz="1400"/>
            </a:lvl4pPr>
            <a:lvl5pPr marL="2560297" indent="0">
              <a:buNone/>
              <a:defRPr sz="1400"/>
            </a:lvl5pPr>
            <a:lvl6pPr marL="3200371" indent="0">
              <a:buNone/>
              <a:defRPr sz="1400"/>
            </a:lvl6pPr>
            <a:lvl7pPr marL="3840446" indent="0">
              <a:buNone/>
              <a:defRPr sz="1400"/>
            </a:lvl7pPr>
            <a:lvl8pPr marL="4480521" indent="0">
              <a:buNone/>
              <a:defRPr sz="1400"/>
            </a:lvl8pPr>
            <a:lvl9pPr marL="5120595"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E5996BB-EECA-4953-9641-621355146C09}"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99618C6-C0F9-44C7-B0F3-6C3E2D14D55B}" type="slidenum">
              <a:rPr kumimoji="1" lang="ja-JP" altLang="en-US" smtClean="0"/>
              <a:t>‹#›</a:t>
            </a:fld>
            <a:endParaRPr kumimoji="1" lang="ja-JP" altLang="en-US"/>
          </a:p>
        </p:txBody>
      </p:sp>
    </p:spTree>
    <p:extLst>
      <p:ext uri="{BB962C8B-B14F-4D97-AF65-F5344CB8AC3E}">
        <p14:creationId xmlns:p14="http://schemas.microsoft.com/office/powerpoint/2010/main" val="2064822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81" y="640080"/>
            <a:ext cx="4128848"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8" y="1382398"/>
            <a:ext cx="6480811" cy="6823075"/>
          </a:xfrm>
        </p:spPr>
        <p:txBody>
          <a:bodyPr anchor="t"/>
          <a:lstStyle>
            <a:lvl1pPr marL="0" indent="0">
              <a:buNone/>
              <a:defRPr sz="4480"/>
            </a:lvl1pPr>
            <a:lvl2pPr marL="640075" indent="0">
              <a:buNone/>
              <a:defRPr sz="3920"/>
            </a:lvl2pPr>
            <a:lvl3pPr marL="1280149" indent="0">
              <a:buNone/>
              <a:defRPr sz="3360"/>
            </a:lvl3pPr>
            <a:lvl4pPr marL="1920224" indent="0">
              <a:buNone/>
              <a:defRPr sz="2800"/>
            </a:lvl4pPr>
            <a:lvl5pPr marL="2560297" indent="0">
              <a:buNone/>
              <a:defRPr sz="2800"/>
            </a:lvl5pPr>
            <a:lvl6pPr marL="3200371" indent="0">
              <a:buNone/>
              <a:defRPr sz="2800"/>
            </a:lvl6pPr>
            <a:lvl7pPr marL="3840446" indent="0">
              <a:buNone/>
              <a:defRPr sz="2800"/>
            </a:lvl7pPr>
            <a:lvl8pPr marL="4480521" indent="0">
              <a:buNone/>
              <a:defRPr sz="2800"/>
            </a:lvl8pPr>
            <a:lvl9pPr marL="5120595" indent="0">
              <a:buNone/>
              <a:defRPr sz="28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81781" y="2880361"/>
            <a:ext cx="4128848" cy="5336223"/>
          </a:xfrm>
        </p:spPr>
        <p:txBody>
          <a:bodyPr/>
          <a:lstStyle>
            <a:lvl1pPr marL="0" indent="0">
              <a:buNone/>
              <a:defRPr sz="2240"/>
            </a:lvl1pPr>
            <a:lvl2pPr marL="640075" indent="0">
              <a:buNone/>
              <a:defRPr sz="1960"/>
            </a:lvl2pPr>
            <a:lvl3pPr marL="1280149" indent="0">
              <a:buNone/>
              <a:defRPr sz="1680"/>
            </a:lvl3pPr>
            <a:lvl4pPr marL="1920224" indent="0">
              <a:buNone/>
              <a:defRPr sz="1400"/>
            </a:lvl4pPr>
            <a:lvl5pPr marL="2560297" indent="0">
              <a:buNone/>
              <a:defRPr sz="1400"/>
            </a:lvl5pPr>
            <a:lvl6pPr marL="3200371" indent="0">
              <a:buNone/>
              <a:defRPr sz="1400"/>
            </a:lvl6pPr>
            <a:lvl7pPr marL="3840446" indent="0">
              <a:buNone/>
              <a:defRPr sz="1400"/>
            </a:lvl7pPr>
            <a:lvl8pPr marL="4480521" indent="0">
              <a:buNone/>
              <a:defRPr sz="1400"/>
            </a:lvl8pPr>
            <a:lvl9pPr marL="5120595"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E5996BB-EECA-4953-9641-621355146C09}"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99618C6-C0F9-44C7-B0F3-6C3E2D14D55B}" type="slidenum">
              <a:rPr kumimoji="1" lang="ja-JP" altLang="en-US" smtClean="0"/>
              <a:t>‹#›</a:t>
            </a:fld>
            <a:endParaRPr kumimoji="1" lang="ja-JP" altLang="en-US"/>
          </a:p>
        </p:txBody>
      </p:sp>
    </p:spTree>
    <p:extLst>
      <p:ext uri="{BB962C8B-B14F-4D97-AF65-F5344CB8AC3E}">
        <p14:creationId xmlns:p14="http://schemas.microsoft.com/office/powerpoint/2010/main" val="1040466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E5996BB-EECA-4953-9641-621355146C09}"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9618C6-C0F9-44C7-B0F3-6C3E2D14D55B}" type="slidenum">
              <a:rPr kumimoji="1" lang="ja-JP" altLang="en-US" smtClean="0"/>
              <a:t>‹#›</a:t>
            </a:fld>
            <a:endParaRPr kumimoji="1" lang="ja-JP" altLang="en-US"/>
          </a:p>
        </p:txBody>
      </p:sp>
    </p:spTree>
    <p:extLst>
      <p:ext uri="{BB962C8B-B14F-4D97-AF65-F5344CB8AC3E}">
        <p14:creationId xmlns:p14="http://schemas.microsoft.com/office/powerpoint/2010/main" val="2296240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6"/>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6"/>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E5996BB-EECA-4953-9641-621355146C09}"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9618C6-C0F9-44C7-B0F3-6C3E2D14D55B}" type="slidenum">
              <a:rPr kumimoji="1" lang="ja-JP" altLang="en-US" smtClean="0"/>
              <a:t>‹#›</a:t>
            </a:fld>
            <a:endParaRPr kumimoji="1" lang="ja-JP" altLang="en-US"/>
          </a:p>
        </p:txBody>
      </p:sp>
    </p:spTree>
    <p:extLst>
      <p:ext uri="{BB962C8B-B14F-4D97-AF65-F5344CB8AC3E}">
        <p14:creationId xmlns:p14="http://schemas.microsoft.com/office/powerpoint/2010/main" val="575972594"/>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2"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2"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1" y="8898893"/>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E5996BB-EECA-4953-9641-621355146C09}"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2" y="8898893"/>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1" y="8898893"/>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D99618C6-C0F9-44C7-B0F3-6C3E2D14D55B}" type="slidenum">
              <a:rPr kumimoji="1" lang="ja-JP" altLang="en-US" smtClean="0"/>
              <a:t>‹#›</a:t>
            </a:fld>
            <a:endParaRPr kumimoji="1" lang="ja-JP" altLang="en-US"/>
          </a:p>
        </p:txBody>
      </p:sp>
    </p:spTree>
    <p:extLst>
      <p:ext uri="{BB962C8B-B14F-4D97-AF65-F5344CB8AC3E}">
        <p14:creationId xmlns:p14="http://schemas.microsoft.com/office/powerpoint/2010/main" val="3338446195"/>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1280149"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36" indent="-320036" algn="l" defTabSz="1280149"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11" indent="-320036" algn="l" defTabSz="1280149"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186" indent="-320036" algn="l" defTabSz="1280149"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60" indent="-320036" algn="l" defTabSz="1280149"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35" indent="-320036" algn="l" defTabSz="1280149"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10" indent="-320036" algn="l" defTabSz="1280149"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484" indent="-320036" algn="l" defTabSz="1280149"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557" indent="-320036" algn="l" defTabSz="1280149"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32" indent="-320036" algn="l" defTabSz="1280149"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49" rtl="0" eaLnBrk="1" latinLnBrk="0" hangingPunct="1">
        <a:defRPr kumimoji="1" sz="2520" kern="1200">
          <a:solidFill>
            <a:schemeClr val="tx1"/>
          </a:solidFill>
          <a:latin typeface="+mn-lt"/>
          <a:ea typeface="+mn-ea"/>
          <a:cs typeface="+mn-cs"/>
        </a:defRPr>
      </a:lvl1pPr>
      <a:lvl2pPr marL="640075" algn="l" defTabSz="1280149" rtl="0" eaLnBrk="1" latinLnBrk="0" hangingPunct="1">
        <a:defRPr kumimoji="1" sz="2520" kern="1200">
          <a:solidFill>
            <a:schemeClr val="tx1"/>
          </a:solidFill>
          <a:latin typeface="+mn-lt"/>
          <a:ea typeface="+mn-ea"/>
          <a:cs typeface="+mn-cs"/>
        </a:defRPr>
      </a:lvl2pPr>
      <a:lvl3pPr marL="1280149" algn="l" defTabSz="1280149" rtl="0" eaLnBrk="1" latinLnBrk="0" hangingPunct="1">
        <a:defRPr kumimoji="1" sz="2520" kern="1200">
          <a:solidFill>
            <a:schemeClr val="tx1"/>
          </a:solidFill>
          <a:latin typeface="+mn-lt"/>
          <a:ea typeface="+mn-ea"/>
          <a:cs typeface="+mn-cs"/>
        </a:defRPr>
      </a:lvl3pPr>
      <a:lvl4pPr marL="1920224" algn="l" defTabSz="1280149" rtl="0" eaLnBrk="1" latinLnBrk="0" hangingPunct="1">
        <a:defRPr kumimoji="1" sz="2520" kern="1200">
          <a:solidFill>
            <a:schemeClr val="tx1"/>
          </a:solidFill>
          <a:latin typeface="+mn-lt"/>
          <a:ea typeface="+mn-ea"/>
          <a:cs typeface="+mn-cs"/>
        </a:defRPr>
      </a:lvl4pPr>
      <a:lvl5pPr marL="2560297" algn="l" defTabSz="1280149" rtl="0" eaLnBrk="1" latinLnBrk="0" hangingPunct="1">
        <a:defRPr kumimoji="1" sz="2520" kern="1200">
          <a:solidFill>
            <a:schemeClr val="tx1"/>
          </a:solidFill>
          <a:latin typeface="+mn-lt"/>
          <a:ea typeface="+mn-ea"/>
          <a:cs typeface="+mn-cs"/>
        </a:defRPr>
      </a:lvl5pPr>
      <a:lvl6pPr marL="3200371" algn="l" defTabSz="1280149" rtl="0" eaLnBrk="1" latinLnBrk="0" hangingPunct="1">
        <a:defRPr kumimoji="1" sz="2520" kern="1200">
          <a:solidFill>
            <a:schemeClr val="tx1"/>
          </a:solidFill>
          <a:latin typeface="+mn-lt"/>
          <a:ea typeface="+mn-ea"/>
          <a:cs typeface="+mn-cs"/>
        </a:defRPr>
      </a:lvl6pPr>
      <a:lvl7pPr marL="3840446" algn="l" defTabSz="1280149" rtl="0" eaLnBrk="1" latinLnBrk="0" hangingPunct="1">
        <a:defRPr kumimoji="1" sz="2520" kern="1200">
          <a:solidFill>
            <a:schemeClr val="tx1"/>
          </a:solidFill>
          <a:latin typeface="+mn-lt"/>
          <a:ea typeface="+mn-ea"/>
          <a:cs typeface="+mn-cs"/>
        </a:defRPr>
      </a:lvl7pPr>
      <a:lvl8pPr marL="4480521" algn="l" defTabSz="1280149" rtl="0" eaLnBrk="1" latinLnBrk="0" hangingPunct="1">
        <a:defRPr kumimoji="1" sz="2520" kern="1200">
          <a:solidFill>
            <a:schemeClr val="tx1"/>
          </a:solidFill>
          <a:latin typeface="+mn-lt"/>
          <a:ea typeface="+mn-ea"/>
          <a:cs typeface="+mn-cs"/>
        </a:defRPr>
      </a:lvl8pPr>
      <a:lvl9pPr marL="5120595" algn="l" defTabSz="1280149"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10" Target="../media/image8.png" Type="http://schemas.openxmlformats.org/officeDocument/2006/relationships/image"/><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6.png" Type="http://schemas.openxmlformats.org/officeDocument/2006/relationships/image"/><Relationship Id="rId9" Target="../media/image7.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方形/長方形 18"/>
          <p:cNvSpPr/>
          <p:nvPr/>
        </p:nvSpPr>
        <p:spPr>
          <a:xfrm>
            <a:off x="3016424" y="37051"/>
            <a:ext cx="6687858" cy="646459"/>
          </a:xfrm>
          <a:prstGeom prst="rect">
            <a:avLst/>
          </a:prstGeom>
          <a:noFill/>
        </p:spPr>
        <p:txBody>
          <a:bodyPr wrap="square" lIns="91441" tIns="45720" rIns="91441" bIns="45720">
            <a:spAutoFit/>
          </a:bodyPr>
          <a:lstStyle/>
          <a:p>
            <a:pPr algn="ctr"/>
            <a:r>
              <a:rPr lang="ja-JP" altLang="en-US" sz="3601" dirty="0">
                <a:ln w="18415" cmpd="sng">
                  <a:solidFill>
                    <a:schemeClr val="accent1">
                      <a:lumMod val="75000"/>
                    </a:schemeClr>
                  </a:solidFill>
                  <a:prstDash val="solid"/>
                </a:ln>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rPr>
              <a:t>ハラスメントは許しません！</a:t>
            </a:r>
          </a:p>
        </p:txBody>
      </p:sp>
      <p:sp>
        <p:nvSpPr>
          <p:cNvPr id="22" name="テキスト ボックス 21"/>
          <p:cNvSpPr txBox="1"/>
          <p:nvPr/>
        </p:nvSpPr>
        <p:spPr>
          <a:xfrm>
            <a:off x="358990" y="819013"/>
            <a:ext cx="12483419" cy="992451"/>
          </a:xfrm>
          <a:prstGeom prst="rect">
            <a:avLst/>
          </a:prstGeom>
          <a:noFill/>
        </p:spPr>
        <p:txBody>
          <a:bodyPr wrap="square" rtlCol="0">
            <a:spAutoFit/>
          </a:bodyPr>
          <a:lstStyle/>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職場におけるハラスメントは、従業員の尊厳を傷つけるとともに、従業員が能力を発揮できず、また職場環境も悪化し、会社にとっても業務の遂行を阻害し社会的評価に影響を与える問題です。</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わが社では下記のハラスメントを許しません！！</a:t>
            </a:r>
            <a:r>
              <a:rPr lang="ja-JP" altLang="en-US" sz="1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また、</a:t>
            </a:r>
            <a:endParaRPr lang="en-US" altLang="ja-JP" sz="1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また、顧客等の言動の内容が契約内容からして相当性を欠くもの、又は手段や態様が相当でなく、カスタマーハラスメントに当たる行為に対しては、従業員の人格および</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就業環境を守る観点から、</a:t>
            </a:r>
            <a:r>
              <a:rPr lang="ja-JP" altLang="en-US" sz="1200" b="1" dirty="0">
                <a:latin typeface="メイリオ" panose="020B0604030504040204" pitchFamily="50" charset="-128"/>
                <a:ea typeface="メイリオ" panose="020B0604030504040204" pitchFamily="50" charset="-128"/>
              </a:rPr>
              <a:t>会社として毅然とした対応を行います</a:t>
            </a:r>
            <a:r>
              <a:rPr lang="ja-JP" altLang="en-US" sz="1200" dirty="0">
                <a:latin typeface="メイリオ" panose="020B0604030504040204" pitchFamily="50" charset="-128"/>
                <a:ea typeface="メイリオ" panose="020B0604030504040204" pitchFamily="50" charset="-128"/>
              </a:rPr>
              <a:t>。</a:t>
            </a:r>
            <a:endParaRPr lang="en-US" altLang="ja-JP" sz="1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ja-JP" altLang="en-US" sz="12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テキスト ボックス 25"/>
          <p:cNvSpPr txBox="1"/>
          <p:nvPr/>
        </p:nvSpPr>
        <p:spPr>
          <a:xfrm>
            <a:off x="280121" y="4958301"/>
            <a:ext cx="12483419" cy="1786515"/>
          </a:xfrm>
          <a:prstGeom prst="rect">
            <a:avLst/>
          </a:prstGeom>
          <a:noFill/>
        </p:spPr>
        <p:txBody>
          <a:bodyPr wrap="square" rtlCol="0">
            <a:spAutoFit/>
          </a:bodyPr>
          <a:lstStyle/>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★「職場」とは、従業員が業務を遂行している場所を指し、取引先等も含みます。また、勤務時間外の宴会等であっても、実質上職務の延長</a:t>
            </a:r>
            <a:r>
              <a:rPr lang="ja-JP" altLang="en-US" sz="1001">
                <a:latin typeface="メイリオ" panose="020B0604030504040204" pitchFamily="50" charset="-128"/>
                <a:ea typeface="メイリオ" panose="020B0604030504040204" pitchFamily="50" charset="-128"/>
                <a:cs typeface="メイリオ" panose="020B0604030504040204" pitchFamily="50" charset="-128"/>
              </a:rPr>
              <a:t>と考えられるもの</a:t>
            </a:r>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は「職場」に該当します。</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★「従業員」とは、正社員、パート社員、契約社員、派遣社員等、当社で働いているすべての従業員です。</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妊娠・出産・育児・介護休業等に関する否定的な言動は、妊娠等ハラスメントの発生の原因や背景となることがあり、また、性別役割分担意識に基づく言動は、セクシュアルハラスメントや求職者等に対するセク</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　シュアルハラスメントの発生の原因や背景となることがあります。このような言動を行わないよう注意しましょう。</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★ハラスメントについては、上司、同僚だけでなく、取引先の方や顧客等も行為者になり得るものです。取引先や顧客等からハラスメント行為を受けた場合もご相談ください。</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★取引先の方や就職活動中の学生など、自社労働者以外へのハラスメントも当然許されません。　</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セクシュアルハラスメントや求職者等に対するセクシュアルハラスメントについては、異性に対する行為だけでなく同性に対する行為も対象となります。また、被害者の性的指向又はジェンダーアイデンティティ</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　にかかわらず、性的な言動であればセクシュアルハラスメント及び求職者等に対するセクシュアルハラスメントに該当します。</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求職者等」とは、企業の求人に応募する者に加え、求職者以外の者であって、事業主の実施する労働者の採用に資する活動に参加する者や教育実習、看護実習その他の実習を受ける者を指します。「求職活動　</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　等」とは、企業の採用面接、インターンシップ、就職説明会への参加や実習の受講、企業の雇用する労働者への訪問等を指し、</a:t>
            </a:r>
            <a:r>
              <a:rPr lang="en-US" altLang="ja-JP" sz="1001" dirty="0">
                <a:latin typeface="メイリオ" panose="020B0604030504040204" pitchFamily="50" charset="-128"/>
                <a:ea typeface="メイリオ" panose="020B0604030504040204" pitchFamily="50" charset="-128"/>
                <a:cs typeface="メイリオ" panose="020B0604030504040204" pitchFamily="50" charset="-128"/>
              </a:rPr>
              <a:t>SNS</a:t>
            </a:r>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などオンラインを介したものやオンライン上で行われるものも含みます。</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顧客等」とは、顧客（今後商品の購入やサービスの利用をする可能性がある者も含む）、取引の相手方、施設の利用者、事業主の行う事業に関する内容等に問い合わせをする者、施設の近隣住民等も含みます。</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p:cNvSpPr/>
          <p:nvPr/>
        </p:nvSpPr>
        <p:spPr>
          <a:xfrm>
            <a:off x="6600700" y="6745138"/>
            <a:ext cx="5904657" cy="937082"/>
          </a:xfrm>
          <a:prstGeom prst="rect">
            <a:avLst/>
          </a:prstGeom>
          <a:solidFill>
            <a:schemeClr val="bg2"/>
          </a:solidFill>
          <a:ln>
            <a:solidFill>
              <a:schemeClr val="bg2"/>
            </a:solidFill>
          </a:ln>
          <a:effectLst/>
        </p:spPr>
        <p:style>
          <a:lnRef idx="1">
            <a:schemeClr val="accent5"/>
          </a:lnRef>
          <a:fillRef idx="2">
            <a:schemeClr val="accent5"/>
          </a:fillRef>
          <a:effectRef idx="1">
            <a:schemeClr val="accent5"/>
          </a:effectRef>
          <a:fontRef idx="minor">
            <a:schemeClr val="dk1"/>
          </a:fontRef>
        </p:style>
        <p:txBody>
          <a:bodyPr rtlCol="0" anchor="ctr"/>
          <a:lstStyle/>
          <a:p>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従業員がハラスメントを行った場合は、就業規則上の懲戒規定に基づき、処分されることがあります。その場合、次の要素を総合的に判断し、処分を決定します。</a:t>
            </a:r>
            <a:endParaRPr lang="en-US" altLang="ja-JP" sz="109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　①行為の具体的態様（時間・場所（職場か否か）・内容・程度）</a:t>
            </a:r>
            <a:endParaRPr lang="en-US" altLang="ja-JP" sz="109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　②当事者同士の関係（職位）</a:t>
            </a:r>
            <a:endParaRPr lang="en-US" altLang="ja-JP" sz="109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　③被害者の対応（告訴等）・心情等</a:t>
            </a:r>
          </a:p>
        </p:txBody>
      </p:sp>
      <p:sp>
        <p:nvSpPr>
          <p:cNvPr id="28" name="正方形/長方形 27"/>
          <p:cNvSpPr/>
          <p:nvPr/>
        </p:nvSpPr>
        <p:spPr>
          <a:xfrm>
            <a:off x="249627" y="7748481"/>
            <a:ext cx="8599445" cy="178651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ハラスメント被害に遭っている方は、勇気を出して相談してください！</a:t>
            </a:r>
            <a:endParaRPr lang="en-US" altLang="ja-JP" sz="1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99"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また、できれば相手に「嫌だ</a:t>
            </a:r>
            <a:r>
              <a:rPr lang="ja-JP" altLang="en-US" sz="1099"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」「やめて</a:t>
            </a:r>
            <a:r>
              <a:rPr lang="ja-JP" altLang="en-US" sz="1099"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ください」と意思表示をしましょう</a:t>
            </a:r>
            <a:endParaRPr lang="en-US" altLang="ja-JP" sz="1099"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b="1" u="sng"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●当社のハラスメント相談窓口</a:t>
            </a: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ja-JP" sz="1200" dirty="0">
                <a:solidFill>
                  <a:schemeClr val="bg1"/>
                </a:solidFill>
                <a:latin typeface="メイリオ" panose="020B0604030504040204" pitchFamily="50" charset="-128"/>
                <a:ea typeface="メイリオ" panose="020B0604030504040204" pitchFamily="50" charset="-128"/>
              </a:rPr>
              <a:t>事業所で勤務する方だけでなく、求職者の方等からの相談にも対応します。</a:t>
            </a: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u="sng"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b="1" u="sng"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部　氏名：　　　　　　　　　</a:t>
            </a:r>
            <a:r>
              <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TEL:</a:t>
            </a: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e-mail</a:t>
            </a: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b="1" u="sng"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●当社のカスタマーハラスメント相談窓口</a:t>
            </a:r>
            <a:endParaRPr lang="en-US" altLang="ja-JP" sz="1400" b="1" u="sng"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部　氏名：　　　　　　　　　</a:t>
            </a:r>
            <a:r>
              <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TEL:</a:t>
            </a: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e-mail</a:t>
            </a: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5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★実際に生じている場合だけではなく、生じる可能性がある場合や放置すれば就業環境が悪化するおそれがある場合、上記ハラスメントに当　</a:t>
            </a:r>
            <a:endParaRPr lang="en-US" altLang="ja-JP" sz="105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5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たるか微妙な場合も含め、広く相談に対応し、事案に対処します。また、相談者だけでなく行為者等の</a:t>
            </a:r>
            <a:r>
              <a:rPr lang="ja-JP" altLang="en-US" sz="105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プライバシーも守って</a:t>
            </a:r>
            <a:r>
              <a:rPr lang="ja-JP" altLang="en-US" sz="105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対応します。</a:t>
            </a:r>
            <a:endParaRPr lang="en-US" altLang="ja-JP" sz="105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5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★相談者はもちろん、事実関係の確認に協力した方についても、</a:t>
            </a:r>
            <a:r>
              <a:rPr lang="ja-JP" altLang="en-US" sz="105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不利益な取り扱いは行いません</a:t>
            </a:r>
            <a:r>
              <a:rPr lang="ja-JP" altLang="en-US" sz="105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05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四角形吹き出し 6"/>
          <p:cNvSpPr/>
          <p:nvPr/>
        </p:nvSpPr>
        <p:spPr>
          <a:xfrm>
            <a:off x="890826" y="6758501"/>
            <a:ext cx="5709874" cy="923465"/>
          </a:xfrm>
          <a:prstGeom prst="wedgeRectCallout">
            <a:avLst>
              <a:gd name="adj1" fmla="val -52945"/>
              <a:gd name="adj2" fmla="val -7961"/>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04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当社には、妊娠・出産、育児や介護を行う労働者が利用できる様々な制度があります。</a:t>
            </a:r>
            <a:endParaRPr lang="en-US" altLang="ja-JP" sz="104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これら制度利用のためには、業務配分の見直し等が必要な場合があります。制度の利用をためらう必要はありませんが、早めに上司等に相談して下さい。</a:t>
            </a:r>
            <a:endParaRPr lang="en-US" altLang="ja-JP" sz="104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また、気持ちよく制度を利用するためにも、日頃から業務に携わる社員とのコミュニケーションを図ることに加え、自社の商品やサービス、顧客等への理解を深めましょう。</a:t>
            </a:r>
            <a:endParaRPr lang="en-US" altLang="ja-JP" sz="104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ja-JP" altLang="en-US" sz="104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2" name="図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0379" y="6924837"/>
            <a:ext cx="426250" cy="577687"/>
          </a:xfrm>
          <a:prstGeom prst="rect">
            <a:avLst/>
          </a:prstGeom>
        </p:spPr>
      </p:pic>
      <p:pic>
        <p:nvPicPr>
          <p:cNvPr id="13" name="図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44231" y="7056513"/>
            <a:ext cx="605241" cy="625453"/>
          </a:xfrm>
          <a:prstGeom prst="rect">
            <a:avLst/>
          </a:prstGeom>
        </p:spPr>
      </p:pic>
      <p:grpSp>
        <p:nvGrpSpPr>
          <p:cNvPr id="31" name="グループ化 30">
            <a:extLst>
              <a:ext uri="{FF2B5EF4-FFF2-40B4-BE49-F238E27FC236}">
                <a16:creationId xmlns:a16="http://schemas.microsoft.com/office/drawing/2014/main" id="{56B0A46B-4B67-615C-2463-A654D11ADD41}"/>
              </a:ext>
            </a:extLst>
          </p:cNvPr>
          <p:cNvGrpSpPr/>
          <p:nvPr/>
        </p:nvGrpSpPr>
        <p:grpSpPr>
          <a:xfrm>
            <a:off x="1292956" y="638216"/>
            <a:ext cx="10081120" cy="246348"/>
            <a:chOff x="1700807" y="531866"/>
            <a:chExt cx="5162673" cy="134103"/>
          </a:xfrm>
        </p:grpSpPr>
        <p:sp>
          <p:nvSpPr>
            <p:cNvPr id="5" name="テキスト ボックス 4"/>
            <p:cNvSpPr txBox="1"/>
            <p:nvPr/>
          </p:nvSpPr>
          <p:spPr>
            <a:xfrm>
              <a:off x="1916833" y="531866"/>
              <a:ext cx="4946647" cy="134103"/>
            </a:xfrm>
            <a:prstGeom prst="rect">
              <a:avLst/>
            </a:prstGeom>
            <a:noFill/>
          </p:spPr>
          <p:txBody>
            <a:bodyPr wrap="square" rtlCol="0">
              <a:spAutoFit/>
            </a:bodyPr>
            <a:lstStyle/>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年　　　月　　　日　</a:t>
              </a:r>
              <a:r>
                <a:rPr lang="en-US" altLang="ja-JP" sz="100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会社名</a:t>
              </a:r>
              <a:r>
                <a:rPr lang="en-US" altLang="ja-JP" sz="100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代表者職・氏名</a:t>
              </a:r>
              <a:r>
                <a:rPr lang="en-US" altLang="ja-JP" sz="100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001" u="sng"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801" u="sng" dirty="0">
                  <a:latin typeface="メイリオ" panose="020B0604030504040204" pitchFamily="50" charset="-128"/>
                  <a:ea typeface="メイリオ" panose="020B0604030504040204" pitchFamily="50" charset="-128"/>
                  <a:cs typeface="メイリオ" panose="020B0604030504040204" pitchFamily="50" charset="-128"/>
                </a:rPr>
                <a:t>　　　　　　　　　　　</a:t>
              </a:r>
              <a:endParaRPr lang="ja-JP" altLang="en-US" sz="1600" u="sng" dirty="0"/>
            </a:p>
          </p:txBody>
        </p:sp>
        <p:cxnSp>
          <p:nvCxnSpPr>
            <p:cNvPr id="8" name="直線コネクタ 7">
              <a:extLst>
                <a:ext uri="{FF2B5EF4-FFF2-40B4-BE49-F238E27FC236}">
                  <a16:creationId xmlns:a16="http://schemas.microsoft.com/office/drawing/2014/main" id="{EF161F29-07BA-0AE8-CA0D-F943F6390861}"/>
                </a:ext>
              </a:extLst>
            </p:cNvPr>
            <p:cNvCxnSpPr>
              <a:cxnSpLocks/>
            </p:cNvCxnSpPr>
            <p:nvPr/>
          </p:nvCxnSpPr>
          <p:spPr>
            <a:xfrm>
              <a:off x="1700807" y="626051"/>
              <a:ext cx="5046299" cy="0"/>
            </a:xfrm>
            <a:prstGeom prst="line">
              <a:avLst/>
            </a:prstGeom>
          </p:spPr>
          <p:style>
            <a:lnRef idx="1">
              <a:schemeClr val="dk1"/>
            </a:lnRef>
            <a:fillRef idx="0">
              <a:schemeClr val="dk1"/>
            </a:fillRef>
            <a:effectRef idx="0">
              <a:schemeClr val="dk1"/>
            </a:effectRef>
            <a:fontRef idx="minor">
              <a:schemeClr val="tx1"/>
            </a:fontRef>
          </p:style>
        </p:cxnSp>
      </p:grpSp>
      <p:grpSp>
        <p:nvGrpSpPr>
          <p:cNvPr id="34" name="グループ化 33">
            <a:extLst>
              <a:ext uri="{FF2B5EF4-FFF2-40B4-BE49-F238E27FC236}">
                <a16:creationId xmlns:a16="http://schemas.microsoft.com/office/drawing/2014/main" id="{0385964B-5D85-8FC3-B640-53315F062873}"/>
              </a:ext>
            </a:extLst>
          </p:cNvPr>
          <p:cNvGrpSpPr/>
          <p:nvPr/>
        </p:nvGrpSpPr>
        <p:grpSpPr>
          <a:xfrm>
            <a:off x="686632" y="1431114"/>
            <a:ext cx="11156273" cy="3513502"/>
            <a:chOff x="136104" y="1097090"/>
            <a:chExt cx="11156273" cy="3513501"/>
          </a:xfrm>
        </p:grpSpPr>
        <p:sp>
          <p:nvSpPr>
            <p:cNvPr id="16" name="正方形/長方形 15"/>
            <p:cNvSpPr/>
            <p:nvPr/>
          </p:nvSpPr>
          <p:spPr>
            <a:xfrm>
              <a:off x="136104" y="1272731"/>
              <a:ext cx="2278732" cy="39186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セクシュアルハラスメント</a:t>
              </a:r>
            </a:p>
          </p:txBody>
        </p:sp>
        <p:sp>
          <p:nvSpPr>
            <p:cNvPr id="6" name="正方形/長方形 5"/>
            <p:cNvSpPr/>
            <p:nvPr/>
          </p:nvSpPr>
          <p:spPr>
            <a:xfrm>
              <a:off x="4789209" y="1270967"/>
              <a:ext cx="2169302" cy="39186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　パワーハラスメント　</a:t>
              </a:r>
            </a:p>
          </p:txBody>
        </p:sp>
        <p:sp>
          <p:nvSpPr>
            <p:cNvPr id="9" name="正方形/長方形 8"/>
            <p:cNvSpPr/>
            <p:nvPr/>
          </p:nvSpPr>
          <p:spPr>
            <a:xfrm>
              <a:off x="2410768" y="1270967"/>
              <a:ext cx="2390580" cy="39186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妊娠・出産、育児・介護休業等</a:t>
              </a: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ハラスメント</a:t>
              </a:r>
            </a:p>
          </p:txBody>
        </p:sp>
        <p:pic>
          <p:nvPicPr>
            <p:cNvPr id="15" name="図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6007" y="1186224"/>
              <a:ext cx="691077" cy="518325"/>
            </a:xfrm>
            <a:prstGeom prst="rect">
              <a:avLst/>
            </a:prstGeom>
          </p:spPr>
        </p:pic>
        <p:pic>
          <p:nvPicPr>
            <p:cNvPr id="18" name="図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18823" y="1097090"/>
              <a:ext cx="642327" cy="604590"/>
            </a:xfrm>
            <a:prstGeom prst="rect">
              <a:avLst/>
            </a:prstGeom>
          </p:spPr>
        </p:pic>
        <p:sp>
          <p:nvSpPr>
            <p:cNvPr id="23" name="正方形/長方形 22"/>
            <p:cNvSpPr/>
            <p:nvPr/>
          </p:nvSpPr>
          <p:spPr>
            <a:xfrm>
              <a:off x="136107" y="1666103"/>
              <a:ext cx="2278731" cy="2072524"/>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従業員の意に反する性的な言動により従業員の就業環境を害することです。</a:t>
              </a:r>
              <a:endParaRPr lang="en-US" altLang="ja-JP" sz="1099" dirty="0">
                <a:latin typeface="メイリオ" panose="020B0604030504040204" pitchFamily="50" charset="-128"/>
                <a:ea typeface="メイリオ" panose="020B0604030504040204" pitchFamily="50" charset="-128"/>
                <a:cs typeface="メイリオ" panose="020B0604030504040204" pitchFamily="50" charset="-128"/>
              </a:endParaRPr>
            </a:p>
            <a:p>
              <a:endParaRPr lang="ja-JP" altLang="en-US"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例えば</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・性的な冗談、質問</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・わいせつ図面の掲示</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・性的な噂の流布</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・身体への不必要な接触</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・性的な言動を拒否したことを理</a:t>
              </a: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　由とする不利益な取扱い</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・交際、性的な関係の強要　等</a:t>
              </a:r>
            </a:p>
          </p:txBody>
        </p:sp>
        <p:sp>
          <p:nvSpPr>
            <p:cNvPr id="24" name="正方形/長方形 23"/>
            <p:cNvSpPr/>
            <p:nvPr/>
          </p:nvSpPr>
          <p:spPr>
            <a:xfrm>
              <a:off x="2410769" y="1666104"/>
              <a:ext cx="2390581" cy="2072525"/>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従業員が妊娠・出産等した場合、又は育児休業や介護休業等を利用（しようと）した場合に、その従業員の就業環境を害することです。</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endParaRPr lang="ja-JP" altLang="en-US" sz="9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上司や同僚による以下の言動</a:t>
              </a: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・妊娠・出産、育児・介護のための</a:t>
              </a: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　法制度の利用に関して、阻害したり、　</a:t>
              </a: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　不利益な取扱いを示唆する言動</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・妊娠又は出産したことや、妊娠等</a:t>
              </a: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　に起因する症状が生じていること</a:t>
              </a:r>
            </a:p>
            <a:p>
              <a:r>
                <a:rPr lang="ja-JP" altLang="en-US" sz="1001" dirty="0">
                  <a:latin typeface="メイリオ" panose="020B0604030504040204" pitchFamily="50" charset="-128"/>
                  <a:ea typeface="メイリオ" panose="020B0604030504040204" pitchFamily="50" charset="-128"/>
                  <a:cs typeface="メイリオ" panose="020B0604030504040204" pitchFamily="50" charset="-128"/>
                </a:rPr>
                <a:t>　に関する嫌がらせ　等</a:t>
              </a:r>
              <a:endParaRPr lang="en-US" altLang="ja-JP" sz="100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正方形/長方形 24"/>
            <p:cNvSpPr/>
            <p:nvPr/>
          </p:nvSpPr>
          <p:spPr>
            <a:xfrm>
              <a:off x="4801349" y="1666104"/>
              <a:ext cx="2157163" cy="2072525"/>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ja-JP" altLang="ja-JP" sz="1099" dirty="0">
                  <a:latin typeface="メイリオ" panose="020B0604030504040204" pitchFamily="50" charset="-128"/>
                  <a:ea typeface="メイリオ" panose="020B0604030504040204" pitchFamily="50" charset="-128"/>
                  <a:cs typeface="メイリオ" panose="020B0604030504040204" pitchFamily="50" charset="-128"/>
                </a:rPr>
                <a:t>職場内での</a:t>
              </a:r>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優越的な関係を背景とした言動であって</a:t>
              </a:r>
              <a:r>
                <a:rPr lang="ja-JP" altLang="ja-JP" sz="1099"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業務上必要かつ相当な範囲を超えたものにより、従業員の</a:t>
              </a:r>
              <a:r>
                <a:rPr lang="ja-JP" altLang="ja-JP" sz="1099" dirty="0">
                  <a:latin typeface="メイリオ" panose="020B0604030504040204" pitchFamily="50" charset="-128"/>
                  <a:ea typeface="メイリオ" panose="020B0604030504040204" pitchFamily="50" charset="-128"/>
                  <a:cs typeface="メイリオ" panose="020B0604030504040204" pitchFamily="50" charset="-128"/>
                </a:rPr>
                <a:t>就業環境を</a:t>
              </a:r>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害することです。</a:t>
              </a:r>
            </a:p>
            <a:p>
              <a:endParaRPr lang="en-US" altLang="ja-JP" sz="109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代表的な言動の類型は</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・身体的攻撃　・精神的攻撃</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・人間関係からの切り離し</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・過大な要求　・過小な要求</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・個の侵害　等</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角丸四角形吹き出し 2"/>
            <p:cNvSpPr/>
            <p:nvPr/>
          </p:nvSpPr>
          <p:spPr>
            <a:xfrm>
              <a:off x="148281" y="3750030"/>
              <a:ext cx="2160240" cy="826843"/>
            </a:xfrm>
            <a:prstGeom prst="wedgeRoundRectCallout">
              <a:avLst>
                <a:gd name="adj1" fmla="val -31863"/>
                <a:gd name="adj2" fmla="val -60205"/>
                <a:gd name="adj3" fmla="val 16667"/>
              </a:avLst>
            </a:prstGeom>
            <a:solidFill>
              <a:schemeClr val="accent5">
                <a:lumMod val="20000"/>
                <a:lumOff val="80000"/>
              </a:schemeClr>
            </a:solidFill>
            <a:effectLst/>
          </p:spPr>
          <p:style>
            <a:lnRef idx="1">
              <a:schemeClr val="accent5"/>
            </a:lnRef>
            <a:fillRef idx="2">
              <a:schemeClr val="accent5"/>
            </a:fillRef>
            <a:effectRef idx="1">
              <a:schemeClr val="accent5"/>
            </a:effectRef>
            <a:fontRef idx="minor">
              <a:schemeClr val="dk1"/>
            </a:fontRef>
          </p:style>
          <p:txBody>
            <a:bodyPr lIns="36001" tIns="36001" rIns="36001" bIns="36001" rtlCol="0" anchor="ctr"/>
            <a:lstStyle/>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例えば</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・出張中の車内で上司に胸や腰を触られた</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・同僚に取引先で自分の性的な内容の情報　</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　を意図的に流された</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・上司からの性的な要求を拒んだら不利益</a:t>
              </a: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　な配置転換をされた</a:t>
              </a:r>
            </a:p>
          </p:txBody>
        </p:sp>
        <p:sp>
          <p:nvSpPr>
            <p:cNvPr id="20" name="角丸四角形吹き出し 19"/>
            <p:cNvSpPr/>
            <p:nvPr/>
          </p:nvSpPr>
          <p:spPr>
            <a:xfrm>
              <a:off x="2333500" y="3738627"/>
              <a:ext cx="2458701" cy="871964"/>
            </a:xfrm>
            <a:prstGeom prst="wedgeRoundRectCallout">
              <a:avLst>
                <a:gd name="adj1" fmla="val -32219"/>
                <a:gd name="adj2" fmla="val -58816"/>
                <a:gd name="adj3" fmla="val 16667"/>
              </a:avLst>
            </a:prstGeom>
            <a:solidFill>
              <a:schemeClr val="accent1">
                <a:lumMod val="20000"/>
                <a:lumOff val="80000"/>
              </a:schemeClr>
            </a:solidFill>
            <a:ln>
              <a:solidFill>
                <a:schemeClr val="accent1">
                  <a:lumMod val="75000"/>
                </a:schemeClr>
              </a:solidFill>
            </a:ln>
            <a:effectLst/>
          </p:spPr>
          <p:style>
            <a:lnRef idx="1">
              <a:schemeClr val="accent6"/>
            </a:lnRef>
            <a:fillRef idx="2">
              <a:schemeClr val="accent6"/>
            </a:fillRef>
            <a:effectRef idx="1">
              <a:schemeClr val="accent6"/>
            </a:effectRef>
            <a:fontRef idx="minor">
              <a:schemeClr val="dk1"/>
            </a:fontRef>
          </p:style>
          <p:txBody>
            <a:bodyPr lIns="0" tIns="0" rIns="0" bIns="0" rtlCol="0" anchor="ctr"/>
            <a:lstStyle/>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例えば</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1" dirty="0" err="1">
                  <a:latin typeface="メイリオ" panose="020B0604030504040204" pitchFamily="50" charset="-128"/>
                  <a:ea typeface="メイリオ" panose="020B0604030504040204" pitchFamily="50" charset="-128"/>
                  <a:cs typeface="メイリオ" panose="020B0604030504040204" pitchFamily="50" charset="-128"/>
                </a:rPr>
                <a:t>つ</a:t>
              </a:r>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わりで労働能率が低下したら「早めに辞めても</a:t>
              </a: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　ら</a:t>
              </a:r>
              <a:r>
                <a:rPr lang="ja-JP" altLang="en-US" sz="801" dirty="0" err="1">
                  <a:latin typeface="メイリオ" panose="020B0604030504040204" pitchFamily="50" charset="-128"/>
                  <a:ea typeface="メイリオ" panose="020B0604030504040204" pitchFamily="50" charset="-128"/>
                  <a:cs typeface="メイリオ" panose="020B0604030504040204" pitchFamily="50" charset="-128"/>
                </a:rPr>
                <a:t>う</a:t>
              </a:r>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しかない」と上司に言われた</a:t>
              </a: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・育休を取りたいと相談したら上司に申出をしない　</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　よう言われた</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・介護短時間勤務中、同僚から毎日嫌味を言われる</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角丸四角形吹き出し 28"/>
            <p:cNvSpPr/>
            <p:nvPr/>
          </p:nvSpPr>
          <p:spPr>
            <a:xfrm>
              <a:off x="4826875" y="3758523"/>
              <a:ext cx="2093970" cy="832175"/>
            </a:xfrm>
            <a:prstGeom prst="wedgeRoundRectCallout">
              <a:avLst>
                <a:gd name="adj1" fmla="val -31863"/>
                <a:gd name="adj2" fmla="val -60205"/>
                <a:gd name="adj3" fmla="val 16667"/>
              </a:avLst>
            </a:prstGeom>
            <a:solidFill>
              <a:schemeClr val="accent3">
                <a:lumMod val="40000"/>
                <a:lumOff val="60000"/>
              </a:schemeClr>
            </a:solidFill>
            <a:effectLst/>
          </p:spPr>
          <p:style>
            <a:lnRef idx="1">
              <a:schemeClr val="accent3"/>
            </a:lnRef>
            <a:fillRef idx="2">
              <a:schemeClr val="accent3"/>
            </a:fillRef>
            <a:effectRef idx="1">
              <a:schemeClr val="accent3"/>
            </a:effectRef>
            <a:fontRef idx="minor">
              <a:schemeClr val="dk1"/>
            </a:fontRef>
          </p:style>
          <p:txBody>
            <a:bodyPr lIns="36001" tIns="36001" rIns="36001" bIns="36001" rtlCol="0" anchor="ctr"/>
            <a:lstStyle/>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例えば</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・みんなの前で大声で叱責された</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・同僚が集団で無視をしてくる</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・終業間際に過大な仕事を押し付けられる</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・性的指向・性自認や病歴、不妊治療等の</a:t>
              </a: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　機微な個人情報を暴露された</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1" name="図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6286" y="1193292"/>
              <a:ext cx="631798" cy="511257"/>
            </a:xfrm>
            <a:prstGeom prst="rect">
              <a:avLst/>
            </a:prstGeom>
          </p:spPr>
        </p:pic>
        <p:pic>
          <p:nvPicPr>
            <p:cNvPr id="30" name="図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63913" y="2104676"/>
              <a:ext cx="803894" cy="722217"/>
            </a:xfrm>
            <a:prstGeom prst="rect">
              <a:avLst/>
            </a:prstGeom>
          </p:spPr>
        </p:pic>
        <p:sp>
          <p:nvSpPr>
            <p:cNvPr id="4" name="正方形/長方形 3">
              <a:extLst>
                <a:ext uri="{FF2B5EF4-FFF2-40B4-BE49-F238E27FC236}">
                  <a16:creationId xmlns:a16="http://schemas.microsoft.com/office/drawing/2014/main" id="{A1639A5C-DCD6-EDDF-A82F-7AAEA4B14DEC}"/>
                </a:ext>
              </a:extLst>
            </p:cNvPr>
            <p:cNvSpPr/>
            <p:nvPr/>
          </p:nvSpPr>
          <p:spPr>
            <a:xfrm>
              <a:off x="6958512" y="1274912"/>
              <a:ext cx="2154171" cy="39186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求職者等に対する</a:t>
              </a:r>
              <a:endParaRPr lang="en-US" altLang="ja-JP" sz="109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セクシュアルハラスメント　</a:t>
              </a:r>
            </a:p>
          </p:txBody>
        </p:sp>
        <p:sp>
          <p:nvSpPr>
            <p:cNvPr id="10" name="正方形/長方形 9">
              <a:extLst>
                <a:ext uri="{FF2B5EF4-FFF2-40B4-BE49-F238E27FC236}">
                  <a16:creationId xmlns:a16="http://schemas.microsoft.com/office/drawing/2014/main" id="{5BA0AF4F-4EDC-0C1C-98B8-8219B8623AD7}"/>
                </a:ext>
              </a:extLst>
            </p:cNvPr>
            <p:cNvSpPr/>
            <p:nvPr/>
          </p:nvSpPr>
          <p:spPr>
            <a:xfrm>
              <a:off x="6955521" y="1668854"/>
              <a:ext cx="2157163" cy="2072525"/>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求職活動等において行われる、求職者等に対する労働者からの性的な言動により求職活動等が阻害されることです。</a:t>
              </a:r>
            </a:p>
            <a:p>
              <a:endParaRPr lang="en-US" altLang="ja-JP" sz="109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例えば</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・身体への不必要な接触</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・性的な冗談やからかい</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・性的内容のポスターの掲示</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・性的な事実に関する質問</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・性的関係を求めること</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・執拗に私的な食事に誘う　等</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角丸四角形吹き出し 2">
              <a:extLst>
                <a:ext uri="{FF2B5EF4-FFF2-40B4-BE49-F238E27FC236}">
                  <a16:creationId xmlns:a16="http://schemas.microsoft.com/office/drawing/2014/main" id="{7B088D0B-B491-AD58-957B-93BC2AB1A1C0}"/>
                </a:ext>
              </a:extLst>
            </p:cNvPr>
            <p:cNvSpPr/>
            <p:nvPr/>
          </p:nvSpPr>
          <p:spPr>
            <a:xfrm>
              <a:off x="6946371" y="3738214"/>
              <a:ext cx="2160240" cy="826843"/>
            </a:xfrm>
            <a:prstGeom prst="wedgeRoundRectCallout">
              <a:avLst>
                <a:gd name="adj1" fmla="val -31863"/>
                <a:gd name="adj2" fmla="val -60205"/>
                <a:gd name="adj3" fmla="val 16667"/>
              </a:avLst>
            </a:prstGeom>
            <a:solidFill>
              <a:schemeClr val="tx2">
                <a:lumMod val="20000"/>
                <a:lumOff val="80000"/>
              </a:schemeClr>
            </a:solidFill>
            <a:effectLst/>
          </p:spPr>
          <p:style>
            <a:lnRef idx="1">
              <a:schemeClr val="accent5"/>
            </a:lnRef>
            <a:fillRef idx="2">
              <a:schemeClr val="accent5"/>
            </a:fillRef>
            <a:effectRef idx="1">
              <a:schemeClr val="accent5"/>
            </a:effectRef>
            <a:fontRef idx="minor">
              <a:schemeClr val="dk1"/>
            </a:fontRef>
          </p:style>
          <p:txBody>
            <a:bodyPr lIns="36001" tIns="36001" rIns="36001" bIns="36001" rtlCol="0" anchor="ctr"/>
            <a:lstStyle/>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例えば</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・説明会で労働者から胸や腰を触られた</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・インターンシップで自分の性的な内容の</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a:latin typeface="メイリオ" panose="020B0604030504040204" pitchFamily="50" charset="-128"/>
                  <a:ea typeface="メイリオ" panose="020B0604030504040204" pitchFamily="50" charset="-128"/>
                  <a:cs typeface="メイリオ" panose="020B0604030504040204" pitchFamily="50" charset="-128"/>
                </a:rPr>
                <a:t>　冗談</a:t>
              </a:r>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やからかいを継続的に受けた</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801" dirty="0">
                  <a:latin typeface="メイリオ" panose="020B0604030504040204" pitchFamily="50" charset="-128"/>
                  <a:ea typeface="メイリオ" panose="020B0604030504040204" pitchFamily="50" charset="-128"/>
                  <a:cs typeface="メイリオ" panose="020B0604030504040204" pitchFamily="50" charset="-128"/>
                </a:rPr>
                <a:t>OB</a:t>
              </a:r>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801" dirty="0">
                  <a:latin typeface="メイリオ" panose="020B0604030504040204" pitchFamily="50" charset="-128"/>
                  <a:ea typeface="メイリオ" panose="020B0604030504040204" pitchFamily="50" charset="-128"/>
                  <a:cs typeface="メイリオ" panose="020B0604030504040204" pitchFamily="50" charset="-128"/>
                </a:rPr>
                <a:t>OG</a:t>
              </a:r>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のもとに訪問したら性的な関係　</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　を求められた</a:t>
              </a:r>
            </a:p>
          </p:txBody>
        </p:sp>
        <p:sp>
          <p:nvSpPr>
            <p:cNvPr id="17" name="正方形/長方形 16">
              <a:extLst>
                <a:ext uri="{FF2B5EF4-FFF2-40B4-BE49-F238E27FC236}">
                  <a16:creationId xmlns:a16="http://schemas.microsoft.com/office/drawing/2014/main" id="{0A87797A-2EDD-208D-711C-4286F4609703}"/>
                </a:ext>
              </a:extLst>
            </p:cNvPr>
            <p:cNvSpPr/>
            <p:nvPr/>
          </p:nvSpPr>
          <p:spPr>
            <a:xfrm>
              <a:off x="9077237" y="1272208"/>
              <a:ext cx="2154171" cy="39186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カスタマーハラスメント　</a:t>
              </a:r>
            </a:p>
          </p:txBody>
        </p:sp>
        <p:sp>
          <p:nvSpPr>
            <p:cNvPr id="21" name="正方形/長方形 20">
              <a:extLst>
                <a:ext uri="{FF2B5EF4-FFF2-40B4-BE49-F238E27FC236}">
                  <a16:creationId xmlns:a16="http://schemas.microsoft.com/office/drawing/2014/main" id="{D383FA00-A714-28A4-05C2-E36BB441EAC9}"/>
                </a:ext>
              </a:extLst>
            </p:cNvPr>
            <p:cNvSpPr/>
            <p:nvPr/>
          </p:nvSpPr>
          <p:spPr>
            <a:xfrm>
              <a:off x="9074246" y="1666150"/>
              <a:ext cx="2157163" cy="2072525"/>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ja-JP" altLang="en-US" sz="1099" dirty="0">
                  <a:latin typeface="メイリオ" panose="020B0604030504040204" pitchFamily="50" charset="-128"/>
                  <a:ea typeface="メイリオ" panose="020B0604030504040204" pitchFamily="50" charset="-128"/>
                  <a:cs typeface="メイリオ" panose="020B0604030504040204" pitchFamily="50" charset="-128"/>
                </a:rPr>
                <a:t>顧客等の言動であって、その雇用する労働者が従事する業務の性質その他の事情に照らして社会通念上許容される範囲を超えたものにより、労働者の就業環境が害されることです。</a:t>
              </a:r>
            </a:p>
            <a:p>
              <a:endParaRPr lang="en-US" altLang="ja-JP" sz="109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典型的な例は</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・言動の内容が社会通念上許容　</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　される範囲を超えるもの</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49" dirty="0">
                  <a:latin typeface="メイリオ" panose="020B0604030504040204" pitchFamily="50" charset="-128"/>
                  <a:ea typeface="メイリオ" panose="020B0604030504040204" pitchFamily="50" charset="-128"/>
                  <a:cs typeface="メイリオ" panose="020B0604030504040204" pitchFamily="50" charset="-128"/>
                </a:rPr>
                <a:t>・手段や態様が社会通念上許容される範囲を超えるもの　等</a:t>
              </a:r>
              <a:endParaRPr lang="en-US" altLang="ja-JP" sz="1049"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 name="角丸四角形吹き出し 2">
              <a:extLst>
                <a:ext uri="{FF2B5EF4-FFF2-40B4-BE49-F238E27FC236}">
                  <a16:creationId xmlns:a16="http://schemas.microsoft.com/office/drawing/2014/main" id="{616C55EA-6BEA-0268-7451-95EB4BE6B506}"/>
                </a:ext>
              </a:extLst>
            </p:cNvPr>
            <p:cNvSpPr/>
            <p:nvPr/>
          </p:nvSpPr>
          <p:spPr>
            <a:xfrm>
              <a:off x="9132137" y="3735030"/>
              <a:ext cx="2160240" cy="826843"/>
            </a:xfrm>
            <a:prstGeom prst="wedgeRoundRectCallout">
              <a:avLst>
                <a:gd name="adj1" fmla="val -31863"/>
                <a:gd name="adj2" fmla="val -60205"/>
                <a:gd name="adj3" fmla="val 16667"/>
              </a:avLst>
            </a:prstGeom>
            <a:solidFill>
              <a:schemeClr val="accent4">
                <a:lumMod val="20000"/>
                <a:lumOff val="80000"/>
              </a:schemeClr>
            </a:solidFill>
            <a:effectLst/>
          </p:spPr>
          <p:style>
            <a:lnRef idx="1">
              <a:schemeClr val="accent5"/>
            </a:lnRef>
            <a:fillRef idx="2">
              <a:schemeClr val="accent5"/>
            </a:fillRef>
            <a:effectRef idx="1">
              <a:schemeClr val="accent5"/>
            </a:effectRef>
            <a:fontRef idx="minor">
              <a:schemeClr val="dk1"/>
            </a:fontRef>
          </p:style>
          <p:txBody>
            <a:bodyPr lIns="36001" tIns="36001" rIns="36001" bIns="36001" rtlCol="0" anchor="ctr"/>
            <a:lstStyle/>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例えば</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・不当な損害賠償請求をされた</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・土下座の強要をされたり、</a:t>
              </a:r>
              <a:r>
                <a:rPr lang="en-US" altLang="ja-JP" sz="801" dirty="0">
                  <a:latin typeface="メイリオ" panose="020B0604030504040204" pitchFamily="50" charset="-128"/>
                  <a:ea typeface="メイリオ" panose="020B0604030504040204" pitchFamily="50" charset="-128"/>
                  <a:cs typeface="メイリオ" panose="020B0604030504040204" pitchFamily="50" charset="-128"/>
                </a:rPr>
                <a:t>SNS</a:t>
              </a:r>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等に悪評</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　を</a:t>
              </a:r>
              <a:r>
                <a:rPr lang="ja-JP" altLang="en-US" sz="801">
                  <a:latin typeface="メイリオ" panose="020B0604030504040204" pitchFamily="50" charset="-128"/>
                  <a:ea typeface="メイリオ" panose="020B0604030504040204" pitchFamily="50" charset="-128"/>
                  <a:cs typeface="メイリオ" panose="020B0604030504040204" pitchFamily="50" charset="-128"/>
                </a:rPr>
                <a:t>投稿すること</a:t>
              </a:r>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をほのめかされた</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・長時間にわたる居座りや電話で拘束され</a:t>
              </a:r>
              <a:endParaRPr lang="en-US" altLang="ja-JP" sz="80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1" dirty="0">
                  <a:latin typeface="メイリオ" panose="020B0604030504040204" pitchFamily="50" charset="-128"/>
                  <a:ea typeface="メイリオ" panose="020B0604030504040204" pitchFamily="50" charset="-128"/>
                  <a:cs typeface="メイリオ" panose="020B0604030504040204" pitchFamily="50" charset="-128"/>
                </a:rPr>
                <a:t>　た</a:t>
              </a:r>
            </a:p>
          </p:txBody>
        </p:sp>
        <p:pic>
          <p:nvPicPr>
            <p:cNvPr id="1026" name="Picture 2" descr="苦手な男性上司を我慢する人のイラスト（女性）">
              <a:extLst>
                <a:ext uri="{FF2B5EF4-FFF2-40B4-BE49-F238E27FC236}">
                  <a16:creationId xmlns:a16="http://schemas.microsoft.com/office/drawing/2014/main" id="{F836DFBB-FF55-9786-35FC-05EE5E7C59C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05056" y="1206112"/>
              <a:ext cx="478547" cy="47854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
              <a:extLst>
                <a:ext uri="{FF2B5EF4-FFF2-40B4-BE49-F238E27FC236}">
                  <a16:creationId xmlns:a16="http://schemas.microsoft.com/office/drawing/2014/main" id="{041F5360-00A3-86CA-1035-BBF0EF21DBC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647548" y="1152319"/>
              <a:ext cx="589045" cy="552230"/>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テキスト ボックス 14">
            <a:extLst>
              <a:ext uri="{FF2B5EF4-FFF2-40B4-BE49-F238E27FC236}">
                <a16:creationId xmlns:a16="http://schemas.microsoft.com/office/drawing/2014/main" id="{E52EC24B-964F-2659-914B-E94779D72AA5}"/>
              </a:ext>
            </a:extLst>
          </p:cNvPr>
          <p:cNvSpPr txBox="1"/>
          <p:nvPr/>
        </p:nvSpPr>
        <p:spPr>
          <a:xfrm>
            <a:off x="8949416" y="7748482"/>
            <a:ext cx="3555941" cy="1786514"/>
          </a:xfrm>
          <a:prstGeom prst="rect">
            <a:avLst/>
          </a:prstGeom>
          <a:ln>
            <a:noFill/>
          </a:ln>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buNone/>
            </a:pPr>
            <a:r>
              <a:rPr lang="ja-JP" altLang="en-US" sz="1400" b="1" kern="100" dirty="0">
                <a:ea typeface="メイリオ" panose="020B0604030504040204" pitchFamily="50" charset="-128"/>
                <a:cs typeface="Arial" panose="020B0604020202020204" pitchFamily="34" charset="0"/>
              </a:rPr>
              <a:t>カスタマーハラスメント</a:t>
            </a:r>
            <a:r>
              <a:rPr lang="ja-JP" sz="1400" b="1" kern="100" dirty="0">
                <a:effectLst/>
                <a:ea typeface="メイリオ" panose="020B0604030504040204" pitchFamily="50" charset="-128"/>
                <a:cs typeface="Arial" panose="020B0604020202020204" pitchFamily="34" charset="0"/>
              </a:rPr>
              <a:t>への対処</a:t>
            </a:r>
            <a:endParaRPr lang="ja-JP" sz="1050" kern="100" dirty="0">
              <a:effectLst/>
              <a:ea typeface="ＭＳ Ｐゴシック" panose="020B0600070205080204" pitchFamily="50" charset="-128"/>
              <a:cs typeface="Arial" panose="020B0604020202020204" pitchFamily="34" charset="0"/>
            </a:endParaRPr>
          </a:p>
          <a:p>
            <a:pPr marL="127000" indent="-127000" algn="just">
              <a:lnSpc>
                <a:spcPts val="1400"/>
              </a:lnSpc>
              <a:buNone/>
            </a:pPr>
            <a:r>
              <a:rPr lang="en-US" sz="1000" kern="100" dirty="0">
                <a:effectLst/>
                <a:latin typeface="メイリオ" panose="020B0604030504040204" pitchFamily="50" charset="-128"/>
                <a:ea typeface="ＭＳ Ｐゴシック" panose="020B0600070205080204" pitchFamily="50" charset="-128"/>
                <a:cs typeface="Arial" panose="020B0604020202020204" pitchFamily="34" charset="0"/>
              </a:rPr>
              <a:t> </a:t>
            </a:r>
            <a:endParaRPr lang="ja-JP" sz="1050" kern="100" dirty="0">
              <a:effectLst/>
              <a:ea typeface="ＭＳ Ｐゴシック" panose="020B0600070205080204" pitchFamily="50" charset="-128"/>
              <a:cs typeface="Arial" panose="020B0604020202020204" pitchFamily="34" charset="0"/>
            </a:endParaRPr>
          </a:p>
          <a:p>
            <a:pPr marL="127000" indent="-127000" algn="just">
              <a:lnSpc>
                <a:spcPts val="1400"/>
              </a:lnSpc>
              <a:buNone/>
            </a:pPr>
            <a:r>
              <a:rPr lang="en-US" sz="1000" kern="100" dirty="0">
                <a:effectLst/>
                <a:latin typeface="メイリオ" panose="020B0604030504040204" pitchFamily="50" charset="-128"/>
                <a:ea typeface="ＭＳ Ｐゴシック" panose="020B0600070205080204" pitchFamily="50" charset="-128"/>
                <a:cs typeface="Arial" panose="020B0604020202020204" pitchFamily="34" charset="0"/>
              </a:rPr>
              <a:t> </a:t>
            </a:r>
            <a:endParaRPr lang="ja-JP" sz="1050" kern="100" dirty="0">
              <a:effectLst/>
              <a:ea typeface="ＭＳ Ｐゴシック" panose="020B0600070205080204" pitchFamily="50" charset="-128"/>
              <a:cs typeface="Arial" panose="020B0604020202020204" pitchFamily="34" charset="0"/>
            </a:endParaRPr>
          </a:p>
          <a:p>
            <a:pPr marL="127000" indent="-127000" algn="just">
              <a:lnSpc>
                <a:spcPts val="1400"/>
              </a:lnSpc>
              <a:buNone/>
            </a:pPr>
            <a:r>
              <a:rPr lang="en-US" sz="1000" kern="100" dirty="0">
                <a:effectLst/>
                <a:latin typeface="メイリオ" panose="020B0604030504040204" pitchFamily="50" charset="-128"/>
                <a:ea typeface="ＭＳ Ｐゴシック" panose="020B0600070205080204" pitchFamily="50" charset="-128"/>
                <a:cs typeface="Arial" panose="020B0604020202020204" pitchFamily="34" charset="0"/>
              </a:rPr>
              <a:t> </a:t>
            </a:r>
            <a:endParaRPr lang="ja-JP" sz="1050" kern="100" dirty="0">
              <a:effectLst/>
              <a:ea typeface="ＭＳ Ｐゴシック" panose="020B0600070205080204" pitchFamily="50" charset="-128"/>
              <a:cs typeface="Arial" panose="020B0604020202020204" pitchFamily="34" charset="0"/>
            </a:endParaRPr>
          </a:p>
          <a:p>
            <a:pPr marL="127000" indent="-127000" algn="just">
              <a:lnSpc>
                <a:spcPts val="1400"/>
              </a:lnSpc>
              <a:buNone/>
            </a:pPr>
            <a:r>
              <a:rPr lang="en-US" sz="1000" kern="100" dirty="0">
                <a:effectLst/>
                <a:latin typeface="メイリオ" panose="020B0604030504040204" pitchFamily="50" charset="-128"/>
                <a:ea typeface="ＭＳ Ｐゴシック" panose="020B0600070205080204" pitchFamily="50" charset="-128"/>
                <a:cs typeface="Arial" panose="020B0604020202020204" pitchFamily="34" charset="0"/>
              </a:rPr>
              <a:t> </a:t>
            </a:r>
            <a:endParaRPr lang="ja-JP" sz="1050" kern="100" dirty="0">
              <a:effectLst/>
              <a:ea typeface="ＭＳ Ｐゴシック" panose="020B0600070205080204" pitchFamily="50" charset="-128"/>
              <a:cs typeface="Arial" panose="020B0604020202020204" pitchFamily="34" charset="0"/>
            </a:endParaRPr>
          </a:p>
          <a:p>
            <a:pPr algn="just">
              <a:lnSpc>
                <a:spcPts val="1400"/>
              </a:lnSpc>
              <a:buNone/>
            </a:pPr>
            <a:r>
              <a:rPr lang="en-US" sz="1000" b="1" kern="100" dirty="0">
                <a:effectLst/>
                <a:latin typeface="メイリオ" panose="020B0604030504040204" pitchFamily="50" charset="-128"/>
                <a:ea typeface="ＭＳ Ｐゴシック" panose="020B0600070205080204" pitchFamily="50" charset="-128"/>
                <a:cs typeface="Arial" panose="020B0604020202020204" pitchFamily="34" charset="0"/>
              </a:rPr>
              <a:t> </a:t>
            </a:r>
            <a:endParaRPr lang="ja-JP" sz="1050" kern="100" dirty="0">
              <a:effectLst/>
              <a:ea typeface="ＭＳ Ｐゴシック" panose="020B0600070205080204" pitchFamily="50" charset="-128"/>
              <a:cs typeface="Arial" panose="020B0604020202020204" pitchFamily="34" charset="0"/>
            </a:endParaRPr>
          </a:p>
        </p:txBody>
      </p:sp>
      <p:sp>
        <p:nvSpPr>
          <p:cNvPr id="35" name="テキスト ボックス 1">
            <a:extLst>
              <a:ext uri="{FF2B5EF4-FFF2-40B4-BE49-F238E27FC236}">
                <a16:creationId xmlns:a16="http://schemas.microsoft.com/office/drawing/2014/main" id="{13013E10-B418-2310-CB1A-76CBAED760BD}"/>
              </a:ext>
            </a:extLst>
          </p:cNvPr>
          <p:cNvSpPr txBox="1"/>
          <p:nvPr/>
        </p:nvSpPr>
        <p:spPr>
          <a:xfrm>
            <a:off x="9052921" y="8112968"/>
            <a:ext cx="3280410" cy="1296144"/>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127000" indent="-127000" algn="just">
              <a:buNone/>
            </a:pPr>
            <a:r>
              <a:rPr lang="ja-JP" sz="1000" kern="100" dirty="0">
                <a:effectLst/>
                <a:latin typeface="Lucida Sans Unicode" panose="020B0602030504020204" pitchFamily="34" charset="0"/>
                <a:ea typeface="メイリオ" panose="020B0604030504040204" pitchFamily="50" charset="-128"/>
                <a:cs typeface="Arial" panose="020B0604020202020204" pitchFamily="34" charset="0"/>
              </a:rPr>
              <a:t>・</a:t>
            </a:r>
            <a:r>
              <a:rPr lang="ja-JP" altLang="en-US" sz="1000" kern="100" dirty="0">
                <a:latin typeface="Lucida Sans Unicode" panose="020B0602030504020204" pitchFamily="34" charset="0"/>
                <a:ea typeface="メイリオ" panose="020B0604030504040204" pitchFamily="50" charset="-128"/>
                <a:cs typeface="Arial" panose="020B0604020202020204" pitchFamily="34" charset="0"/>
              </a:rPr>
              <a:t>カスハラ</a:t>
            </a:r>
            <a:r>
              <a:rPr lang="ja-JP" sz="1000" kern="100" dirty="0">
                <a:effectLst/>
                <a:latin typeface="Lucida Sans Unicode" panose="020B0602030504020204" pitchFamily="34" charset="0"/>
                <a:ea typeface="メイリオ" panose="020B0604030504040204" pitchFamily="50" charset="-128"/>
                <a:cs typeface="Arial" panose="020B0604020202020204" pitchFamily="34" charset="0"/>
              </a:rPr>
              <a:t>に該当する言動を受けた場合は、直属の上司に</a:t>
            </a:r>
            <a:r>
              <a:rPr lang="ja-JP" altLang="en-US" sz="1000" kern="100" dirty="0">
                <a:latin typeface="Lucida Sans Unicode" panose="020B0602030504020204" pitchFamily="34" charset="0"/>
                <a:ea typeface="メイリオ" panose="020B0604030504040204" pitchFamily="50" charset="-128"/>
                <a:cs typeface="Arial" panose="020B0604020202020204" pitchFamily="34" charset="0"/>
              </a:rPr>
              <a:t>す</a:t>
            </a:r>
            <a:r>
              <a:rPr lang="ja-JP" sz="1000" kern="100" dirty="0">
                <a:effectLst/>
                <a:latin typeface="Lucida Sans Unicode" panose="020B0602030504020204" pitchFamily="34" charset="0"/>
                <a:ea typeface="メイリオ" panose="020B0604030504040204" pitchFamily="50" charset="-128"/>
                <a:cs typeface="Arial" panose="020B0604020202020204" pitchFamily="34" charset="0"/>
              </a:rPr>
              <a:t>ぐに報告し、対応について指示を受けること</a:t>
            </a:r>
            <a:endParaRPr lang="ja-JP" sz="1050" kern="100" dirty="0">
              <a:effectLst/>
              <a:latin typeface="Lucida Sans Unicode" panose="020B0602030504020204" pitchFamily="34" charset="0"/>
              <a:ea typeface="ＭＳ Ｐゴシック" panose="020B0600070205080204" pitchFamily="50" charset="-128"/>
              <a:cs typeface="Arial" panose="020B0604020202020204" pitchFamily="34" charset="0"/>
            </a:endParaRPr>
          </a:p>
          <a:p>
            <a:pPr algn="just">
              <a:buNone/>
            </a:pPr>
            <a:r>
              <a:rPr lang="ja-JP" sz="1000" kern="100" dirty="0">
                <a:effectLst/>
                <a:latin typeface="Lucida Sans Unicode" panose="020B0602030504020204" pitchFamily="34" charset="0"/>
                <a:ea typeface="メイリオ" panose="020B0604030504040204" pitchFamily="50" charset="-128"/>
                <a:cs typeface="Arial" panose="020B0604020202020204" pitchFamily="34" charset="0"/>
              </a:rPr>
              <a:t>・一人で対応せず、複数人で対応すること</a:t>
            </a:r>
            <a:endParaRPr lang="ja-JP" sz="1050" kern="100" dirty="0">
              <a:effectLst/>
              <a:latin typeface="Lucida Sans Unicode" panose="020B0602030504020204" pitchFamily="34" charset="0"/>
              <a:ea typeface="ＭＳ Ｐゴシック" panose="020B0600070205080204" pitchFamily="50" charset="-128"/>
              <a:cs typeface="Arial" panose="020B0604020202020204" pitchFamily="34" charset="0"/>
            </a:endParaRPr>
          </a:p>
          <a:p>
            <a:pPr algn="just">
              <a:buNone/>
            </a:pPr>
            <a:r>
              <a:rPr lang="ja-JP" sz="1000" kern="100" dirty="0">
                <a:effectLst/>
                <a:latin typeface="Lucida Sans Unicode" panose="020B0602030504020204" pitchFamily="34" charset="0"/>
                <a:ea typeface="メイリオ" panose="020B0604030504040204" pitchFamily="50" charset="-128"/>
                <a:cs typeface="Arial" panose="020B0604020202020204" pitchFamily="34" charset="0"/>
              </a:rPr>
              <a:t>・個人情報保護法を遵守した上で、顧客等とのやり取</a:t>
            </a:r>
            <a:r>
              <a:rPr lang="ja-JP" altLang="en-US" sz="1000" kern="100" dirty="0">
                <a:effectLst/>
                <a:latin typeface="Lucida Sans Unicode" panose="020B0602030504020204" pitchFamily="34" charset="0"/>
                <a:ea typeface="メイリオ" panose="020B0604030504040204" pitchFamily="50" charset="-128"/>
                <a:cs typeface="Arial" panose="020B0604020202020204" pitchFamily="34" charset="0"/>
              </a:rPr>
              <a:t>　</a:t>
            </a:r>
            <a:endParaRPr lang="en-US" altLang="ja-JP" sz="1000" kern="100" dirty="0">
              <a:effectLst/>
              <a:latin typeface="Lucida Sans Unicode" panose="020B0602030504020204" pitchFamily="34" charset="0"/>
              <a:ea typeface="メイリオ" panose="020B0604030504040204" pitchFamily="50" charset="-128"/>
              <a:cs typeface="Arial" panose="020B0604020202020204" pitchFamily="34" charset="0"/>
            </a:endParaRPr>
          </a:p>
          <a:p>
            <a:pPr algn="just">
              <a:buNone/>
            </a:pPr>
            <a:r>
              <a:rPr lang="ja-JP" altLang="en-US" sz="1000" kern="100" dirty="0">
                <a:latin typeface="Lucida Sans Unicode" panose="020B0602030504020204" pitchFamily="34" charset="0"/>
                <a:ea typeface="メイリオ" panose="020B0604030504040204" pitchFamily="50" charset="-128"/>
                <a:cs typeface="Arial" panose="020B0604020202020204" pitchFamily="34" charset="0"/>
              </a:rPr>
              <a:t>　</a:t>
            </a:r>
            <a:r>
              <a:rPr lang="ja-JP" sz="1000" kern="100" dirty="0">
                <a:effectLst/>
                <a:latin typeface="Lucida Sans Unicode" panose="020B0602030504020204" pitchFamily="34" charset="0"/>
                <a:ea typeface="メイリオ" panose="020B0604030504040204" pitchFamily="50" charset="-128"/>
                <a:cs typeface="Arial" panose="020B0604020202020204" pitchFamily="34" charset="0"/>
              </a:rPr>
              <a:t>りを録音、録画すること</a:t>
            </a:r>
            <a:endParaRPr lang="ja-JP" sz="1050" kern="100" dirty="0">
              <a:effectLst/>
              <a:latin typeface="Lucida Sans Unicode" panose="020B0602030504020204" pitchFamily="34" charset="0"/>
              <a:ea typeface="ＭＳ Ｐゴシック" panose="020B0600070205080204" pitchFamily="50" charset="-128"/>
              <a:cs typeface="Arial" panose="020B0604020202020204" pitchFamily="34" charset="0"/>
            </a:endParaRPr>
          </a:p>
          <a:p>
            <a:pPr algn="just">
              <a:buNone/>
            </a:pPr>
            <a:r>
              <a:rPr lang="ja-JP" sz="1000" kern="100" dirty="0">
                <a:effectLst/>
                <a:latin typeface="Lucida Sans Unicode" panose="020B0602030504020204" pitchFamily="34" charset="0"/>
                <a:ea typeface="メイリオ" panose="020B0604030504040204" pitchFamily="50" charset="-128"/>
                <a:cs typeface="Arial" panose="020B0604020202020204" pitchFamily="34" charset="0"/>
              </a:rPr>
              <a:t>・犯罪に該当し得る言動の場合、警察に通報すること</a:t>
            </a:r>
            <a:endParaRPr lang="ja-JP" sz="1050" kern="100" dirty="0">
              <a:effectLst/>
              <a:latin typeface="Lucida Sans Unicode" panose="020B0602030504020204" pitchFamily="34" charset="0"/>
              <a:ea typeface="ＭＳ Ｐゴシック" panose="020B0600070205080204" pitchFamily="50" charset="-128"/>
              <a:cs typeface="Arial" panose="020B0604020202020204" pitchFamily="34" charset="0"/>
            </a:endParaRPr>
          </a:p>
          <a:p>
            <a:pPr algn="just">
              <a:buNone/>
            </a:pPr>
            <a:r>
              <a:rPr lang="ja-JP" sz="1000" kern="100" dirty="0">
                <a:effectLst/>
                <a:latin typeface="Lucida Sans Unicode" panose="020B0602030504020204" pitchFamily="34" charset="0"/>
                <a:ea typeface="メイリオ" panose="020B0604030504040204" pitchFamily="50" charset="-128"/>
                <a:cs typeface="Arial" panose="020B0604020202020204" pitchFamily="34" charset="0"/>
              </a:rPr>
              <a:t>・事業所での対応が困難な場合は、</a:t>
            </a:r>
            <a:r>
              <a:rPr lang="ja-JP" altLang="en-US" sz="1000" u="sng" kern="100" dirty="0">
                <a:highlight>
                  <a:srgbClr val="FFFF00"/>
                </a:highlight>
                <a:latin typeface="Lucida Sans Unicode" panose="020B0602030504020204" pitchFamily="34" charset="0"/>
                <a:ea typeface="メイリオ" panose="020B0604030504040204" pitchFamily="50" charset="-128"/>
                <a:cs typeface="Arial" panose="020B0604020202020204" pitchFamily="34" charset="0"/>
              </a:rPr>
              <a:t>　　　　　　　</a:t>
            </a:r>
            <a:r>
              <a:rPr lang="ja-JP" sz="1000" kern="100" dirty="0">
                <a:effectLst/>
                <a:latin typeface="Lucida Sans Unicode" panose="020B0602030504020204" pitchFamily="34" charset="0"/>
                <a:ea typeface="メイリオ" panose="020B0604030504040204" pitchFamily="50" charset="-128"/>
                <a:cs typeface="Arial" panose="020B0604020202020204" pitchFamily="34" charset="0"/>
              </a:rPr>
              <a:t>に</a:t>
            </a:r>
            <a:endParaRPr lang="en-US" altLang="ja-JP" sz="1000" kern="100" dirty="0">
              <a:effectLst/>
              <a:latin typeface="Lucida Sans Unicode" panose="020B0602030504020204" pitchFamily="34" charset="0"/>
              <a:ea typeface="メイリオ" panose="020B0604030504040204" pitchFamily="50" charset="-128"/>
              <a:cs typeface="Arial" panose="020B0604020202020204" pitchFamily="34" charset="0"/>
            </a:endParaRPr>
          </a:p>
          <a:p>
            <a:pPr algn="just">
              <a:buNone/>
            </a:pPr>
            <a:r>
              <a:rPr lang="ja-JP" altLang="en-US" sz="1000" kern="100" dirty="0">
                <a:latin typeface="Lucida Sans Unicode" panose="020B0602030504020204" pitchFamily="34" charset="0"/>
                <a:ea typeface="メイリオ" panose="020B0604030504040204" pitchFamily="50" charset="-128"/>
                <a:cs typeface="Arial" panose="020B0604020202020204" pitchFamily="34" charset="0"/>
              </a:rPr>
              <a:t>　</a:t>
            </a:r>
            <a:r>
              <a:rPr lang="ja-JP" sz="1000" kern="100" dirty="0">
                <a:effectLst/>
                <a:latin typeface="Lucida Sans Unicode" panose="020B0602030504020204" pitchFamily="34" charset="0"/>
                <a:ea typeface="メイリオ" panose="020B0604030504040204" pitchFamily="50" charset="-128"/>
                <a:cs typeface="Arial" panose="020B0604020202020204" pitchFamily="34" charset="0"/>
              </a:rPr>
              <a:t>相談すること</a:t>
            </a:r>
            <a:endParaRPr lang="ja-JP" sz="1050" kern="100" dirty="0">
              <a:effectLst/>
              <a:latin typeface="Lucida Sans Unicode" panose="020B0602030504020204" pitchFamily="34" charset="0"/>
              <a:ea typeface="ＭＳ Ｐゴシック" panose="020B0600070205080204" pitchFamily="50" charset="-128"/>
              <a:cs typeface="Arial" panose="020B0604020202020204" pitchFamily="34" charset="0"/>
            </a:endParaRPr>
          </a:p>
          <a:p>
            <a:pPr algn="just">
              <a:buNone/>
            </a:pPr>
            <a:r>
              <a:rPr lang="en-US" sz="1050" kern="100" dirty="0">
                <a:effectLst/>
                <a:latin typeface="Lucida Sans Unicode" panose="020B0602030504020204" pitchFamily="34" charset="0"/>
                <a:ea typeface="ＭＳ Ｐゴシック" panose="020B0600070205080204" pitchFamily="50" charset="-128"/>
                <a:cs typeface="Arial" panose="020B0604020202020204" pitchFamily="34" charset="0"/>
              </a:rPr>
              <a:t> </a:t>
            </a:r>
            <a:endParaRPr lang="ja-JP" sz="1050" kern="100" dirty="0">
              <a:effectLst/>
              <a:latin typeface="Lucida Sans Unicode" panose="020B0602030504020204" pitchFamily="34" charset="0"/>
              <a:ea typeface="ＭＳ Ｐゴシック" panose="020B0600070205080204" pitchFamily="50" charset="-128"/>
              <a:cs typeface="Arial" panose="020B0604020202020204" pitchFamily="34" charset="0"/>
            </a:endParaRPr>
          </a:p>
          <a:p>
            <a:pPr algn="just">
              <a:buNone/>
            </a:pPr>
            <a:r>
              <a:rPr lang="en-US" sz="1050" kern="100" dirty="0">
                <a:effectLst/>
                <a:latin typeface="Lucida Sans Unicode" panose="020B0602030504020204" pitchFamily="34" charset="0"/>
                <a:ea typeface="ＭＳ Ｐゴシック" panose="020B0600070205080204" pitchFamily="50" charset="-128"/>
                <a:cs typeface="Arial" panose="020B0604020202020204" pitchFamily="34" charset="0"/>
              </a:rPr>
              <a:t> </a:t>
            </a:r>
            <a:endParaRPr lang="ja-JP" sz="1050" kern="100" dirty="0">
              <a:effectLst/>
              <a:latin typeface="Lucida Sans Unicode" panose="020B0602030504020204" pitchFamily="34" charset="0"/>
              <a:ea typeface="ＭＳ Ｐゴシック" panose="020B0600070205080204" pitchFamily="50" charset="-128"/>
              <a:cs typeface="Arial" panose="020B0604020202020204" pitchFamily="34" charset="0"/>
            </a:endParaRPr>
          </a:p>
          <a:p>
            <a:pPr algn="just">
              <a:buNone/>
            </a:pPr>
            <a:r>
              <a:rPr lang="en-US" sz="1050" kern="100" dirty="0">
                <a:effectLst/>
                <a:latin typeface="Lucida Sans Unicode" panose="020B0602030504020204" pitchFamily="34" charset="0"/>
                <a:ea typeface="ＭＳ Ｐゴシック" panose="020B0600070205080204" pitchFamily="50" charset="-128"/>
                <a:cs typeface="Arial" panose="020B0604020202020204" pitchFamily="34" charset="0"/>
              </a:rPr>
              <a:t> </a:t>
            </a:r>
            <a:endParaRPr lang="ja-JP" sz="1050" kern="100" dirty="0">
              <a:effectLst/>
              <a:latin typeface="Lucida Sans Unicode" panose="020B0602030504020204" pitchFamily="34" charset="0"/>
              <a:ea typeface="ＭＳ Ｐゴシック" panose="020B0600070205080204" pitchFamily="50" charset="-128"/>
              <a:cs typeface="Arial" panose="020B0604020202020204" pitchFamily="34" charset="0"/>
            </a:endParaRPr>
          </a:p>
          <a:p>
            <a:pPr algn="just">
              <a:buNone/>
            </a:pPr>
            <a:endParaRPr lang="ja-JP" sz="1050" kern="100" dirty="0">
              <a:effectLst/>
              <a:latin typeface="Lucida Sans Unicode" panose="020B0602030504020204" pitchFamily="34" charset="0"/>
              <a:ea typeface="ＭＳ Ｐゴシック" panose="020B0600070205080204" pitchFamily="50" charset="-128"/>
              <a:cs typeface="Arial" panose="020B0604020202020204" pitchFamily="34" charset="0"/>
            </a:endParaRPr>
          </a:p>
        </p:txBody>
      </p:sp>
    </p:spTree>
    <p:extLst>
      <p:ext uri="{BB962C8B-B14F-4D97-AF65-F5344CB8AC3E}">
        <p14:creationId xmlns:p14="http://schemas.microsoft.com/office/powerpoint/2010/main" val="1781729473"/>
      </p:ext>
    </p:extLst>
  </p:cSld>
  <p:clrMapOvr>
    <a:masterClrMapping/>
  </p:clrMapOvr>
</p:sld>
</file>

<file path=ppt/theme/theme1.xml><?xml version="1.0" encoding="utf-8"?>
<a:theme xmlns:a="http://schemas.openxmlformats.org/drawingml/2006/main" name="Office 2013 - 2022 テーマ">
  <a:themeElements>
    <a:clrScheme name="Office 2013 - 2022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d97817f-4418-4126-80a6-5cc4da4a022f" xsi:nil="true"/>
    <Owner xmlns="9c47a8ed-a75e-4c35-bc85-7780c24c370a">
      <UserInfo>
        <DisplayName/>
        <AccountId xsi:nil="true"/>
        <AccountType/>
      </UserInfo>
    </Owner>
    <lcf76f155ced4ddcb4097134ff3c332f xmlns="9c47a8ed-a75e-4c35-bc85-7780c24c370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5BE5601BD409BC4CA6B872DBF49AB4F2" ma:contentTypeVersion="14" ma:contentTypeDescription="新しいドキュメントを作成します。" ma:contentTypeScope="" ma:versionID="2d8b5104bad19b66dabac8bad270d8f2">
  <xsd:schema xmlns:xsd="http://www.w3.org/2001/XMLSchema" xmlns:xs="http://www.w3.org/2001/XMLSchema" xmlns:p="http://schemas.microsoft.com/office/2006/metadata/properties" xmlns:ns2="9c47a8ed-a75e-4c35-bc85-7780c24c370a" xmlns:ns3="5d97817f-4418-4126-80a6-5cc4da4a022f" targetNamespace="http://schemas.microsoft.com/office/2006/metadata/properties" ma:root="true" ma:fieldsID="df34acd75a86a00c912d75ca1f53d9ae" ns2:_="" ns3:_="">
    <xsd:import namespace="9c47a8ed-a75e-4c35-bc85-7780c24c370a"/>
    <xsd:import namespace="5d97817f-4418-4126-80a6-5cc4da4a022f"/>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47a8ed-a75e-4c35-bc85-7780c24c370a"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97817f-4418-4126-80a6-5cc4da4a022f"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552fd60-bb0e-45c4-9875-18a42f001f64}" ma:internalName="TaxCatchAll" ma:showField="CatchAllData" ma:web="5d97817f-4418-4126-80a6-5cc4da4a02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CA44F1-1D2A-4F15-A20B-14DABC5C9962}">
  <ds:schemaRefs>
    <ds:schemaRef ds:uri="http://schemas.microsoft.com/sharepoint/v3/contenttype/forms"/>
  </ds:schemaRefs>
</ds:datastoreItem>
</file>

<file path=customXml/itemProps2.xml><?xml version="1.0" encoding="utf-8"?>
<ds:datastoreItem xmlns:ds="http://schemas.openxmlformats.org/officeDocument/2006/customXml" ds:itemID="{4DBF923A-ADC7-4612-93CC-EDA44B3AF26F}">
  <ds:schemaRefs>
    <ds:schemaRef ds:uri="http://purl.org/dc/terms/"/>
    <ds:schemaRef ds:uri="http://purl.org/dc/dcmitype/"/>
    <ds:schemaRef ds:uri="http://schemas.microsoft.com/office/2006/documentManagement/types"/>
    <ds:schemaRef ds:uri="8a45428c-2d54-41c7-a469-d4379d7d43cd"/>
    <ds:schemaRef ds:uri="http://purl.org/dc/elements/1.1/"/>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5d97817f-4418-4126-80a6-5cc4da4a022f"/>
  </ds:schemaRefs>
</ds:datastoreItem>
</file>

<file path=customXml/itemProps3.xml><?xml version="1.0" encoding="utf-8"?>
<ds:datastoreItem xmlns:ds="http://schemas.openxmlformats.org/officeDocument/2006/customXml" ds:itemID="{5D772642-CBAA-4D38-BBD7-9AF7B81E085E}"/>
</file>

<file path=docProps/app.xml><?xml version="1.0" encoding="utf-8"?>
<Properties xmlns="http://schemas.openxmlformats.org/officeDocument/2006/extended-properties" xmlns:vt="http://schemas.openxmlformats.org/officeDocument/2006/docPropsVTypes">
  <Template>Office 2013 - 2022 Theme</Template>
  <Words>1664</Words>
  <PresentationFormat>A3 297x420 mm</PresentationFormat>
  <Paragraphs>128</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Ｐゴシック</vt:lpstr>
      <vt:lpstr>メイリオ</vt:lpstr>
      <vt:lpstr>Arial</vt:lpstr>
      <vt:lpstr>Calibri</vt:lpstr>
      <vt:lpstr>Calibri Light</vt:lpstr>
      <vt:lpstr>Lucida Sans Unicode</vt:lpstr>
      <vt:lpstr>Office 2013 - 2022 テーマ</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0x0101005BE5601BD409BC4CA6B872DBF49AB4F2</vt:lpwstr>
  </property>
  <property fmtid="{D5CDD505-2E9C-101B-9397-08002B2CF9AE}" pid="4" name="ComplianceAssetId">
    <vt:lpwstr/>
  </property>
  <property fmtid="{D5CDD505-2E9C-101B-9397-08002B2CF9AE}" pid="5" name="TriggerFlowInfo">
    <vt:lpwstr/>
  </property>
</Properties>
</file>