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6858000" cy="1029652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BCA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660" autoAdjust="0"/>
  </p:normalViewPr>
  <p:slideViewPr>
    <p:cSldViewPr>
      <p:cViewPr varScale="1">
        <p:scale>
          <a:sx n="69" d="100"/>
          <a:sy n="69" d="100"/>
        </p:scale>
        <p:origin x="2172" y="84"/>
      </p:cViewPr>
      <p:guideLst>
        <p:guide orient="horz" pos="3244"/>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198599"/>
            <a:ext cx="5829300" cy="220707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834698"/>
            <a:ext cx="4800600" cy="263133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65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01047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50583"/>
            <a:ext cx="1157288" cy="1171229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0" y="550583"/>
            <a:ext cx="3357563" cy="1171229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54996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49699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616472"/>
            <a:ext cx="5829300" cy="204500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4364111"/>
            <a:ext cx="5829300" cy="225236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72822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9" y="3203364"/>
            <a:ext cx="2257425" cy="90595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203364"/>
            <a:ext cx="2257425" cy="90595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23906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12338"/>
            <a:ext cx="6172200" cy="1716087"/>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4" y="2304802"/>
            <a:ext cx="3030141" cy="9605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4" y="3265337"/>
            <a:ext cx="3030141" cy="59324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304802"/>
            <a:ext cx="3031331" cy="9605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265337"/>
            <a:ext cx="3031331" cy="59324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88572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426343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66774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409956"/>
            <a:ext cx="2256235" cy="174468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409958"/>
            <a:ext cx="3833813" cy="8787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154647"/>
            <a:ext cx="2256235" cy="70431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119709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207568"/>
            <a:ext cx="4114800" cy="85089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920017"/>
            <a:ext cx="4114800" cy="61779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058466"/>
            <a:ext cx="4114800" cy="12084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6829C-B232-421C-81FE-19E6D5C632C0}"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2784588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12338"/>
            <a:ext cx="6172200" cy="171608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402525"/>
            <a:ext cx="6172200" cy="679523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543357"/>
            <a:ext cx="1600200" cy="548195"/>
          </a:xfrm>
          <a:prstGeom prst="rect">
            <a:avLst/>
          </a:prstGeom>
        </p:spPr>
        <p:txBody>
          <a:bodyPr vert="horz" lIns="91440" tIns="45720" rIns="91440" bIns="45720" rtlCol="0" anchor="ctr"/>
          <a:lstStyle>
            <a:lvl1pPr algn="l">
              <a:defRPr sz="1200">
                <a:solidFill>
                  <a:schemeClr val="tx1">
                    <a:tint val="75000"/>
                  </a:schemeClr>
                </a:solidFill>
              </a:defRPr>
            </a:lvl1pPr>
          </a:lstStyle>
          <a:p>
            <a:fld id="{F956829C-B232-421C-81FE-19E6D5C632C0}"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2343151" y="9543357"/>
            <a:ext cx="2171700" cy="54819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543357"/>
            <a:ext cx="1600200" cy="54819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A399-27BD-4DEE-8153-A379722FDF1E}" type="slidenum">
              <a:rPr kumimoji="1" lang="ja-JP" altLang="en-US" smtClean="0"/>
              <a:t>‹#›</a:t>
            </a:fld>
            <a:endParaRPr kumimoji="1" lang="ja-JP" altLang="en-US"/>
          </a:p>
        </p:txBody>
      </p:sp>
    </p:spTree>
    <p:extLst>
      <p:ext uri="{BB962C8B-B14F-4D97-AF65-F5344CB8AC3E}">
        <p14:creationId xmlns:p14="http://schemas.microsoft.com/office/powerpoint/2010/main" val="303324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7.xml"/><Relationship Id="rId4" Type="http://schemas.openxmlformats.org/officeDocument/2006/relationships/image" Target="../media/image5.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60775270"/>
              </p:ext>
            </p:extLst>
          </p:nvPr>
        </p:nvGraphicFramePr>
        <p:xfrm>
          <a:off x="0" y="1201425"/>
          <a:ext cx="6840000" cy="8141991"/>
        </p:xfrm>
        <a:graphic>
          <a:graphicData uri="http://schemas.openxmlformats.org/drawingml/2006/table">
            <a:tbl>
              <a:tblPr firstRow="1" bandRow="1">
                <a:tableStyleId>{21E4AEA4-8DFA-4A89-87EB-49C32662AFE0}</a:tableStyleId>
              </a:tblPr>
              <a:tblGrid>
                <a:gridCol w="420308">
                  <a:extLst>
                    <a:ext uri="{9D8B030D-6E8A-4147-A177-3AD203B41FA5}">
                      <a16:colId xmlns:a16="http://schemas.microsoft.com/office/drawing/2014/main" val="20000"/>
                    </a:ext>
                  </a:extLst>
                </a:gridCol>
                <a:gridCol w="6024028">
                  <a:extLst>
                    <a:ext uri="{9D8B030D-6E8A-4147-A177-3AD203B41FA5}">
                      <a16:colId xmlns:a16="http://schemas.microsoft.com/office/drawing/2014/main" val="20001"/>
                    </a:ext>
                  </a:extLst>
                </a:gridCol>
                <a:gridCol w="395664">
                  <a:extLst>
                    <a:ext uri="{9D8B030D-6E8A-4147-A177-3AD203B41FA5}">
                      <a16:colId xmlns:a16="http://schemas.microsoft.com/office/drawing/2014/main" val="20002"/>
                    </a:ext>
                  </a:extLst>
                </a:gridCol>
              </a:tblGrid>
              <a:tr h="490453">
                <a:tc gridSpan="2">
                  <a:txBody>
                    <a:bodyPr/>
                    <a:lstStyle/>
                    <a:p>
                      <a:pPr algn="l"/>
                      <a:r>
                        <a:rPr kumimoji="1" lang="ja-JP" altLang="en-US" sz="1600" dirty="0" smtClean="0"/>
                        <a:t>確　認　事　項</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dirty="0" smtClean="0"/>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35975">
                <a:tc>
                  <a:txBody>
                    <a:bodyPr/>
                    <a:lstStyle/>
                    <a:p>
                      <a:pPr algn="ctr"/>
                      <a:r>
                        <a:rPr kumimoji="1" lang="ja-JP" altLang="en-US" sz="1400" b="1" dirty="0" smtClean="0">
                          <a:latin typeface="+mn-ea"/>
                          <a:ea typeface="+mn-ea"/>
                        </a:rPr>
                        <a:t>１</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ts val="2000"/>
                        </a:lnSpc>
                        <a:spcBef>
                          <a:spcPts val="0"/>
                        </a:spcBef>
                        <a:spcAft>
                          <a:spcPts val="0"/>
                        </a:spcAft>
                        <a:buClrTx/>
                        <a:buSzTx/>
                        <a:buFontTx/>
                        <a:buNone/>
                        <a:tabLst/>
                        <a:defRPr/>
                      </a:pPr>
                      <a:r>
                        <a:rPr kumimoji="1" lang="ja-JP" altLang="en-US" sz="1200" b="1" u="none" strike="noStrike" kern="1200" cap="none" spc="0" normalizeH="0" baseline="0" noProof="0" dirty="0" smtClean="0">
                          <a:ln>
                            <a:noFill/>
                          </a:ln>
                          <a:effectLst/>
                          <a:uLnTx/>
                          <a:uFillTx/>
                        </a:rPr>
                        <a:t>　（作業計画の作成）　　　　　⇒　様式例参照</a:t>
                      </a:r>
                      <a:endParaRPr kumimoji="1" lang="en-US" altLang="ja-JP" sz="1200" b="1" u="none" strike="noStrike" kern="1200" cap="none" spc="0" normalizeH="0" baseline="0" noProof="0" dirty="0" smtClean="0">
                        <a:ln>
                          <a:noFill/>
                        </a:ln>
                        <a:effectLst/>
                        <a:uLnTx/>
                        <a:uFillTx/>
                      </a:endParaRPr>
                    </a:p>
                    <a:p>
                      <a:pPr marL="0" marR="0" lvl="0" indent="0" algn="just" defTabSz="914400" rtl="0" eaLnBrk="1" fontAlgn="auto" latinLnBrk="0" hangingPunct="1">
                        <a:lnSpc>
                          <a:spcPts val="1600"/>
                        </a:lnSpc>
                        <a:spcBef>
                          <a:spcPts val="0"/>
                        </a:spcBef>
                        <a:spcAft>
                          <a:spcPts val="0"/>
                        </a:spcAft>
                        <a:buClrTx/>
                        <a:buSzTx/>
                        <a:buFontTx/>
                        <a:buNone/>
                        <a:tabLst/>
                        <a:defRPr/>
                      </a:pPr>
                      <a:r>
                        <a:rPr kumimoji="1" lang="ja-JP" altLang="en-US" sz="1200" b="1" u="none" strike="noStrike" kern="1200" cap="none" spc="0" normalizeH="0" baseline="0" noProof="0" dirty="0" smtClean="0">
                          <a:ln>
                            <a:noFill/>
                          </a:ln>
                          <a:effectLst/>
                          <a:uLnTx/>
                          <a:uFillTx/>
                        </a:rPr>
                        <a:t>　伐木作業を行うときは、あらかじめ作業場所の地形、伐倒する立木の形状等を調査した上で</a:t>
                      </a:r>
                      <a:r>
                        <a:rPr kumimoji="1" lang="ja-JP" altLang="ja-JP" sz="1200" b="1" u="none" strike="noStrike" kern="1200" cap="none" spc="0" normalizeH="0" baseline="0" noProof="0" dirty="0" smtClean="0">
                          <a:ln>
                            <a:noFill/>
                          </a:ln>
                          <a:effectLst/>
                          <a:uLnTx/>
                          <a:uFillTx/>
                        </a:rPr>
                        <a:t>作業計画を</a:t>
                      </a:r>
                      <a:r>
                        <a:rPr kumimoji="1" lang="ja-JP" altLang="en-US" sz="1200" b="1" u="none" strike="noStrike" kern="1200" cap="none" spc="0" normalizeH="0" baseline="0" noProof="0" dirty="0" smtClean="0">
                          <a:ln>
                            <a:noFill/>
                          </a:ln>
                          <a:effectLst/>
                          <a:uLnTx/>
                          <a:uFillTx/>
                        </a:rPr>
                        <a:t>作成し</a:t>
                      </a:r>
                      <a:r>
                        <a:rPr kumimoji="1" lang="ja-JP" altLang="ja-JP" sz="1200" b="1" u="none" strike="noStrike" kern="1200" cap="none" spc="0" normalizeH="0" baseline="0" noProof="0" dirty="0" smtClean="0">
                          <a:ln>
                            <a:noFill/>
                          </a:ln>
                          <a:effectLst/>
                          <a:uLnTx/>
                          <a:uFillTx/>
                        </a:rPr>
                        <a:t>、</a:t>
                      </a:r>
                      <a:r>
                        <a:rPr kumimoji="1" lang="ja-JP" altLang="en-US" sz="1200" b="1" u="none" strike="noStrike" kern="1200" cap="none" spc="0" normalizeH="0" baseline="0" noProof="0" dirty="0" smtClean="0">
                          <a:ln>
                            <a:noFill/>
                          </a:ln>
                          <a:effectLst/>
                          <a:uLnTx/>
                          <a:uFillTx/>
                        </a:rPr>
                        <a:t>当該</a:t>
                      </a:r>
                      <a:r>
                        <a:rPr kumimoji="1" lang="ja-JP" altLang="ja-JP" sz="1200" b="1" u="none" strike="noStrike" kern="1200" cap="none" spc="0" normalizeH="0" baseline="0" noProof="0" dirty="0" smtClean="0">
                          <a:ln>
                            <a:noFill/>
                          </a:ln>
                          <a:effectLst/>
                          <a:uLnTx/>
                          <a:uFillTx/>
                        </a:rPr>
                        <a:t>計画に基づ</a:t>
                      </a:r>
                      <a:r>
                        <a:rPr kumimoji="1" lang="ja-JP" altLang="en-US" sz="1200" b="1" u="none" strike="noStrike" kern="1200" cap="none" spc="0" normalizeH="0" baseline="0" noProof="0" dirty="0" smtClean="0">
                          <a:ln>
                            <a:noFill/>
                          </a:ln>
                          <a:effectLst/>
                          <a:uLnTx/>
                          <a:uFillTx/>
                        </a:rPr>
                        <a:t>いて</a:t>
                      </a:r>
                      <a:r>
                        <a:rPr kumimoji="1" lang="ja-JP" altLang="ja-JP" sz="1200" b="1" u="none" strike="noStrike" kern="1200" cap="none" spc="0" normalizeH="0" baseline="0" noProof="0" dirty="0" smtClean="0">
                          <a:ln>
                            <a:noFill/>
                          </a:ln>
                          <a:effectLst/>
                          <a:uLnTx/>
                          <a:uFillTx/>
                        </a:rPr>
                        <a:t>作業を行</a:t>
                      </a:r>
                      <a:r>
                        <a:rPr kumimoji="1" lang="ja-JP" altLang="en-US" sz="1200" b="1" u="none" strike="noStrike" kern="1200" cap="none" spc="0" normalizeH="0" baseline="0" noProof="0" dirty="0" smtClean="0">
                          <a:ln>
                            <a:noFill/>
                          </a:ln>
                          <a:effectLst/>
                          <a:uLnTx/>
                          <a:uFillTx/>
                        </a:rPr>
                        <a:t>っていますか？</a:t>
                      </a:r>
                      <a:endParaRPr kumimoji="1" lang="ja-JP" altLang="ja-JP" sz="1200" b="1" u="none" strike="noStrike" kern="1200" cap="none" spc="0" normalizeH="0" baseline="0" noProof="0" dirty="0" smtClean="0">
                        <a:ln>
                          <a:noFill/>
                        </a:ln>
                        <a:effectLst/>
                        <a:uLnTx/>
                        <a:uFillTx/>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0607">
                <a:tc>
                  <a:txBody>
                    <a:bodyPr/>
                    <a:lstStyle/>
                    <a:p>
                      <a:pPr algn="ctr"/>
                      <a:r>
                        <a:rPr kumimoji="1" lang="ja-JP" altLang="en-US" sz="1400" b="1" dirty="0" smtClean="0">
                          <a:latin typeface="+mn-ea"/>
                          <a:ea typeface="+mn-ea"/>
                        </a:rPr>
                        <a:t>２</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ts val="2000"/>
                        </a:lnSpc>
                        <a:spcBef>
                          <a:spcPct val="0"/>
                        </a:spcBef>
                        <a:spcAft>
                          <a:spcPct val="0"/>
                        </a:spcAft>
                        <a:buFontTx/>
                        <a:buNone/>
                      </a:pPr>
                      <a:r>
                        <a:rPr lang="ja-JP" altLang="en-US" sz="1200" b="1" dirty="0" smtClean="0"/>
                        <a:t>　（伐倒方法　①）</a:t>
                      </a:r>
                      <a:endParaRPr lang="en-US" altLang="ja-JP" sz="1200" b="1" dirty="0" smtClean="0"/>
                    </a:p>
                    <a:p>
                      <a:pPr fontAlgn="base">
                        <a:lnSpc>
                          <a:spcPts val="2000"/>
                        </a:lnSpc>
                        <a:spcBef>
                          <a:spcPct val="0"/>
                        </a:spcBef>
                        <a:spcAft>
                          <a:spcPct val="0"/>
                        </a:spcAft>
                        <a:buFontTx/>
                        <a:buNone/>
                      </a:pPr>
                      <a:r>
                        <a:rPr lang="ja-JP" altLang="en-US" sz="1200" b="1" dirty="0" smtClean="0"/>
                        <a:t>　 胸高直径</a:t>
                      </a:r>
                      <a:r>
                        <a:rPr lang="en-US" altLang="ja-JP" sz="1200" b="1" dirty="0" smtClean="0"/>
                        <a:t>20</a:t>
                      </a:r>
                      <a:r>
                        <a:rPr lang="ja-JP" altLang="en-US" sz="1200" b="1" dirty="0" smtClean="0"/>
                        <a:t>㎝の伐木作業では受け口を作っていますか？</a:t>
                      </a:r>
                      <a:endParaRPr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019885"/>
                  </a:ext>
                </a:extLst>
              </a:tr>
              <a:tr h="4876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b="1" dirty="0" smtClean="0"/>
                        <a:t>（伐倒方法　②）　　　　　　　⇒　裏面・図１参照</a:t>
                      </a:r>
                      <a:endParaRPr lang="en-US" altLang="ja-JP" sz="1200" b="1" dirty="0" smtClean="0"/>
                    </a:p>
                    <a:p>
                      <a:pPr fontAlgn="base">
                        <a:lnSpc>
                          <a:spcPts val="2000"/>
                        </a:lnSpc>
                        <a:spcBef>
                          <a:spcPct val="0"/>
                        </a:spcBef>
                        <a:spcAft>
                          <a:spcPct val="0"/>
                        </a:spcAft>
                        <a:buFontTx/>
                        <a:buNone/>
                      </a:pPr>
                      <a:r>
                        <a:rPr lang="ja-JP" altLang="en-US" sz="1200" b="1" dirty="0" smtClean="0"/>
                        <a:t>　 上記作業の場合、適当な深さの「追い口」と、適当な幅の「つる」を確保していますか？</a:t>
                      </a:r>
                      <a:endParaRPr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285355"/>
                  </a:ext>
                </a:extLst>
              </a:tr>
              <a:tr h="299720">
                <a:tc>
                  <a:txBody>
                    <a:bodyPr/>
                    <a:lstStyle/>
                    <a:p>
                      <a:pPr algn="ctr"/>
                      <a:r>
                        <a:rPr kumimoji="1" lang="ja-JP" altLang="en-US" sz="1400" b="1" dirty="0" smtClean="0">
                          <a:latin typeface="+mn-ea"/>
                          <a:ea typeface="+mn-ea"/>
                        </a:rPr>
                        <a:t>４</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b="1" dirty="0" smtClean="0"/>
                        <a:t>（伐倒方法　③）　　　　　　　⇒　裏面・図２参照</a:t>
                      </a:r>
                      <a:endParaRPr lang="en-US" altLang="ja-JP" sz="1200" b="1" dirty="0" smtClean="0"/>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b="1" dirty="0" smtClean="0"/>
                        <a:t>　 伐木時は、伐倒木から樹高の２倍以内の範囲を伐倒者以外立入禁止としていますか？</a:t>
                      </a:r>
                      <a:endParaRPr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478917"/>
                  </a:ext>
                </a:extLst>
              </a:tr>
              <a:tr h="299720">
                <a:tc>
                  <a:txBody>
                    <a:bodyPr/>
                    <a:lstStyle/>
                    <a:p>
                      <a:pPr algn="ctr"/>
                      <a:r>
                        <a:rPr kumimoji="1" lang="ja-JP" altLang="en-US" sz="1400" b="1" dirty="0" smtClean="0">
                          <a:latin typeface="+mn-ea"/>
                          <a:ea typeface="+mn-ea"/>
                        </a:rPr>
                        <a:t>５</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b="1" dirty="0" smtClean="0"/>
                        <a:t>（伐倒方法　④）</a:t>
                      </a:r>
                      <a:endParaRPr lang="en-US" altLang="ja-JP" sz="1200" b="1" dirty="0" smtClean="0"/>
                    </a:p>
                    <a:p>
                      <a:pPr marL="0" marR="0" lvl="0" indent="0" algn="l" defTabSz="914400" rtl="0" eaLnBrk="1" fontAlgn="base" latinLnBrk="0" hangingPunct="1">
                        <a:lnSpc>
                          <a:spcPts val="1600"/>
                        </a:lnSpc>
                        <a:spcBef>
                          <a:spcPct val="0"/>
                        </a:spcBef>
                        <a:spcAft>
                          <a:spcPct val="0"/>
                        </a:spcAft>
                        <a:buClrTx/>
                        <a:buSzTx/>
                        <a:buFontTx/>
                        <a:buNone/>
                        <a:tabLst/>
                        <a:defRPr/>
                      </a:pPr>
                      <a:r>
                        <a:rPr lang="ja-JP" altLang="en-US" sz="1200" b="1" dirty="0" smtClean="0"/>
                        <a:t>　 偏心木や樹種等により裂け上がりが懸念される場合は、ロープ等を追い口の上部に巻きつけたり、又は熟練者により追い</a:t>
                      </a:r>
                      <a:r>
                        <a:rPr lang="ja-JP" altLang="en-US" sz="1200" b="1" dirty="0" err="1" smtClean="0"/>
                        <a:t>づる</a:t>
                      </a:r>
                      <a:r>
                        <a:rPr lang="ja-JP" altLang="en-US" sz="1200" b="1" dirty="0" smtClean="0"/>
                        <a:t>切りを行う等していますか？</a:t>
                      </a:r>
                      <a:endParaRPr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051984"/>
                  </a:ext>
                </a:extLst>
              </a:tr>
              <a:tr h="1053089">
                <a:tc>
                  <a:txBody>
                    <a:bodyPr/>
                    <a:lstStyle/>
                    <a:p>
                      <a:pPr algn="ctr"/>
                      <a:r>
                        <a:rPr kumimoji="1" lang="ja-JP" altLang="en-US" sz="1400" b="1" dirty="0" smtClean="0">
                          <a:latin typeface="+mn-ea"/>
                          <a:ea typeface="+mn-ea"/>
                        </a:rPr>
                        <a:t>６</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200" b="1" dirty="0" smtClean="0"/>
                        <a:t>（かかり木の処理　①）</a:t>
                      </a:r>
                      <a:endParaRPr lang="en-US" altLang="ja-JP" sz="1200" b="1" dirty="0" smtClean="0"/>
                    </a:p>
                    <a:p>
                      <a:pPr marL="0" marR="0" lvl="0" indent="87313" algn="l" defTabSz="914400" rtl="0" eaLnBrk="1" fontAlgn="auto" latinLnBrk="0" hangingPunct="1">
                        <a:lnSpc>
                          <a:spcPts val="1600"/>
                        </a:lnSpc>
                        <a:spcBef>
                          <a:spcPts val="0"/>
                        </a:spcBef>
                        <a:spcAft>
                          <a:spcPts val="0"/>
                        </a:spcAft>
                        <a:buClrTx/>
                        <a:buSzTx/>
                        <a:buFontTx/>
                        <a:buNone/>
                        <a:tabLst/>
                        <a:defRPr/>
                      </a:pPr>
                      <a:r>
                        <a:rPr lang="ja-JP" altLang="en-US" sz="1200" b="1" dirty="0" smtClean="0"/>
                        <a:t>　かかり木を放置することなく、速やかに処理していますか？</a:t>
                      </a:r>
                      <a:endParaRPr lang="en-US" altLang="ja-JP" sz="1200" b="1" dirty="0" smtClean="0"/>
                    </a:p>
                    <a:p>
                      <a:pPr marL="87313" marR="0" lvl="1" indent="95250" algn="l" defTabSz="914400" rtl="0" eaLnBrk="1" fontAlgn="auto" latinLnBrk="0" hangingPunct="1">
                        <a:lnSpc>
                          <a:spcPts val="1600"/>
                        </a:lnSpc>
                        <a:spcBef>
                          <a:spcPts val="0"/>
                        </a:spcBef>
                        <a:spcAft>
                          <a:spcPts val="0"/>
                        </a:spcAft>
                        <a:buClrTx/>
                        <a:buSzTx/>
                        <a:buFontTx/>
                        <a:buNone/>
                        <a:tabLst/>
                        <a:defRPr/>
                      </a:pPr>
                      <a:r>
                        <a:rPr lang="ja-JP" altLang="en-US" sz="1150" b="1" dirty="0" smtClean="0"/>
                        <a:t>やむを得ない事由により、かかり木の処理を速やかに行うことができない場合、当該処理の作業従事者以外の労働者がかかり木に接近することがないよう立入りを禁止していますか？</a:t>
                      </a:r>
                      <a:endParaRPr lang="en-US" altLang="ja-JP" sz="115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30364">
                <a:tc>
                  <a:txBody>
                    <a:bodyPr/>
                    <a:lstStyle/>
                    <a:p>
                      <a:pPr algn="ctr"/>
                      <a:r>
                        <a:rPr kumimoji="1" lang="ja-JP" altLang="en-US" sz="1400" b="1" dirty="0" smtClean="0">
                          <a:latin typeface="+mn-ea"/>
                          <a:ea typeface="+mn-ea"/>
                        </a:rPr>
                        <a:t>７</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marR="0" lvl="0" indent="-182563" algn="l" defTabSz="914400" rtl="0" eaLnBrk="1" fontAlgn="auto" latinLnBrk="0" hangingPunct="1">
                        <a:lnSpc>
                          <a:spcPts val="2000"/>
                        </a:lnSpc>
                        <a:spcBef>
                          <a:spcPts val="0"/>
                        </a:spcBef>
                        <a:spcAft>
                          <a:spcPts val="0"/>
                        </a:spcAft>
                        <a:buClrTx/>
                        <a:buSzTx/>
                        <a:buFontTx/>
                        <a:buNone/>
                        <a:tabLst/>
                        <a:defRPr/>
                      </a:pPr>
                      <a:r>
                        <a:rPr lang="ja-JP" altLang="en-US" sz="1200" b="1" dirty="0" smtClean="0"/>
                        <a:t>（かかり木の処理　②）　　　⇒　裏面・図３～図５参照</a:t>
                      </a:r>
                      <a:endParaRPr lang="en-US" altLang="ja-JP" sz="1200" b="1" dirty="0" smtClean="0"/>
                    </a:p>
                    <a:p>
                      <a:pPr marL="182563" marR="0" lvl="0" indent="-182563" algn="l" defTabSz="914400" rtl="0" eaLnBrk="1" fontAlgn="auto" latinLnBrk="0" hangingPunct="1">
                        <a:lnSpc>
                          <a:spcPts val="1600"/>
                        </a:lnSpc>
                        <a:spcBef>
                          <a:spcPts val="0"/>
                        </a:spcBef>
                        <a:spcAft>
                          <a:spcPts val="0"/>
                        </a:spcAft>
                        <a:buClrTx/>
                        <a:buSzTx/>
                        <a:buFontTx/>
                        <a:buNone/>
                        <a:tabLst/>
                        <a:defRPr/>
                      </a:pPr>
                      <a:r>
                        <a:rPr lang="ja-JP" altLang="en-US" sz="1200" b="1" dirty="0" smtClean="0"/>
                        <a:t>　　「かかり木にかかられている立木の伐倒」（図３）、「かかり木に激突させるためにかかり木以外の立木を伐倒（浴びせ倒し）」（図４）及び「かかっている木の元玉切り」（図５）することを禁止していますか？</a:t>
                      </a:r>
                      <a:endParaRPr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5396807"/>
                  </a:ext>
                </a:extLst>
              </a:tr>
              <a:tr h="985860">
                <a:tc>
                  <a:txBody>
                    <a:bodyPr/>
                    <a:lstStyle/>
                    <a:p>
                      <a:pPr algn="ctr"/>
                      <a:r>
                        <a:rPr kumimoji="1" lang="ja-JP" altLang="en-US" sz="1400" b="1" dirty="0" smtClean="0">
                          <a:latin typeface="+mn-ea"/>
                          <a:ea typeface="+mn-ea"/>
                        </a:rPr>
                        <a:t>８</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1" kern="1200" dirty="0" smtClean="0"/>
                        <a:t>（特別教育）</a:t>
                      </a:r>
                      <a:endParaRPr kumimoji="1" lang="en-US" altLang="ja-JP" sz="1200" b="1" kern="1200" dirty="0" smtClean="0"/>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1" kern="1200" dirty="0" smtClean="0"/>
                        <a:t>　「伐木等の業務に係る特別教育」を実施していますか？</a:t>
                      </a:r>
                      <a:endParaRPr kumimoji="1" lang="en-US" altLang="ja-JP" sz="1200" b="1" kern="1200" dirty="0" smtClean="0"/>
                    </a:p>
                    <a:p>
                      <a:pPr marL="144000" marR="0" lvl="0" indent="-457200" algn="l" defTabSz="914400" rtl="0" eaLnBrk="1" fontAlgn="auto" latinLnBrk="0" hangingPunct="1">
                        <a:lnSpc>
                          <a:spcPts val="1400"/>
                        </a:lnSpc>
                        <a:spcBef>
                          <a:spcPts val="0"/>
                        </a:spcBef>
                        <a:spcAft>
                          <a:spcPts val="0"/>
                        </a:spcAft>
                        <a:buClrTx/>
                        <a:buSzTx/>
                        <a:buFontTx/>
                        <a:buNone/>
                        <a:tabLst/>
                        <a:defRPr/>
                      </a:pPr>
                      <a:r>
                        <a:rPr kumimoji="1" lang="ja-JP" altLang="en-US" sz="1050" b="1" kern="1200" dirty="0" smtClean="0"/>
                        <a:t>注）令和２年８月１日施行の省令改正前の労働安全衛生規則第</a:t>
                      </a:r>
                      <a:r>
                        <a:rPr kumimoji="1" lang="en-US" altLang="ja-JP" sz="1050" b="1" kern="1200" dirty="0" smtClean="0"/>
                        <a:t>36</a:t>
                      </a:r>
                      <a:r>
                        <a:rPr kumimoji="1" lang="ja-JP" altLang="en-US" sz="1050" b="1" kern="1200" dirty="0" smtClean="0"/>
                        <a:t>条８号（大径木等）及び同規則第</a:t>
                      </a:r>
                      <a:r>
                        <a:rPr kumimoji="1" lang="en-US" altLang="ja-JP" sz="1050" b="1" kern="1200" dirty="0" smtClean="0"/>
                        <a:t>36</a:t>
                      </a:r>
                      <a:r>
                        <a:rPr kumimoji="1" lang="ja-JP" altLang="en-US" sz="1050" b="1" kern="1200" dirty="0" smtClean="0"/>
                        <a:t>条８号の２（チェーンソーを用いて行う立木の伐木等）の特別教育受講者は、補講が必要となります。</a:t>
                      </a:r>
                      <a:endParaRPr kumimoji="1" lang="en-US" altLang="ja-JP" sz="1050" b="1" kern="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276048"/>
                  </a:ext>
                </a:extLst>
              </a:tr>
              <a:tr h="639190">
                <a:tc>
                  <a:txBody>
                    <a:bodyPr/>
                    <a:lstStyle/>
                    <a:p>
                      <a:pPr algn="ctr"/>
                      <a:r>
                        <a:rPr kumimoji="1" lang="ja-JP" altLang="en-US" sz="1400" b="1" dirty="0" smtClean="0">
                          <a:latin typeface="+mn-ea"/>
                          <a:ea typeface="+mn-ea"/>
                        </a:rPr>
                        <a:t>９</a:t>
                      </a:r>
                      <a:endParaRPr kumimoji="1" lang="ja-JP" altLang="en-US" sz="14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1" kern="1200" dirty="0" smtClean="0">
                          <a:effectLst/>
                        </a:rPr>
                        <a:t>（下肢の保護）</a:t>
                      </a:r>
                      <a:r>
                        <a:rPr kumimoji="1" lang="ja-JP" altLang="en-US" sz="1200" kern="1200" dirty="0" smtClean="0">
                          <a:effectLst/>
                        </a:rPr>
                        <a:t>　</a:t>
                      </a:r>
                      <a:endParaRPr kumimoji="1" lang="en-US" altLang="ja-JP" sz="1200" kern="1200" dirty="0" smtClean="0">
                        <a:effectLst/>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kern="1200" dirty="0" smtClean="0">
                          <a:effectLst/>
                        </a:rPr>
                        <a:t>　</a:t>
                      </a:r>
                      <a:r>
                        <a:rPr kumimoji="1" lang="ja-JP" altLang="en-US" sz="1200" b="1" kern="1200" dirty="0" smtClean="0">
                          <a:effectLst/>
                        </a:rPr>
                        <a:t>伐木作業時に、下肢を保護する切創防止用保護衣（防護ズボン、チャップス等）を着用させていますか？</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dirty="0" smtClean="0">
                          <a:ln>
                            <a:noFill/>
                          </a:ln>
                          <a:effectLst/>
                          <a:uLnTx/>
                          <a:uFillTx/>
                        </a:rPr>
                        <a:t>□</a:t>
                      </a:r>
                      <a:endParaRPr kumimoji="1" lang="ja-JP" altLang="en-US"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39190">
                <a:tc>
                  <a:txBody>
                    <a:bodyPr/>
                    <a:lstStyle/>
                    <a:p>
                      <a:pPr algn="ctr"/>
                      <a:r>
                        <a:rPr kumimoji="1" lang="en-US" altLang="ja-JP" sz="1400" b="1" dirty="0" smtClean="0">
                          <a:latin typeface="+mj-ea"/>
                          <a:ea typeface="+mj-ea"/>
                        </a:rPr>
                        <a:t>10</a:t>
                      </a:r>
                      <a:endParaRPr kumimoji="1" lang="ja-JP" altLang="en-US" sz="1400" b="1"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1" kern="1200" dirty="0" smtClean="0">
                          <a:effectLst/>
                        </a:rPr>
                        <a:t>（緊急連絡体制の整備）</a:t>
                      </a:r>
                      <a:r>
                        <a:rPr kumimoji="1" lang="ja-JP" altLang="en-US" sz="1200" kern="1200" dirty="0" smtClean="0">
                          <a:effectLst/>
                        </a:rPr>
                        <a:t>　</a:t>
                      </a:r>
                      <a:endParaRPr kumimoji="1" lang="en-US" altLang="ja-JP" sz="1200" kern="1200" dirty="0" smtClean="0">
                        <a:effectLst/>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kern="1200" dirty="0" smtClean="0">
                          <a:effectLst/>
                        </a:rPr>
                        <a:t>　</a:t>
                      </a:r>
                      <a:r>
                        <a:rPr kumimoji="1" lang="ja-JP" altLang="en-US" sz="1200" b="1" kern="1200" dirty="0" smtClean="0">
                          <a:effectLst/>
                        </a:rPr>
                        <a:t>労働災害が発生した時などの緊急時の連絡体制が整備されていますか？</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dirty="0" smtClean="0">
                          <a:ln>
                            <a:noFill/>
                          </a:ln>
                          <a:effectLst/>
                          <a:uLnTx/>
                          <a:uFillTx/>
                        </a:rPr>
                        <a:t>□</a:t>
                      </a:r>
                      <a:endParaRPr kumimoji="1" lang="ja-JP" altLang="en-US"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416296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614" y="9674260"/>
            <a:ext cx="534297" cy="58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正方形/長方形 11"/>
          <p:cNvSpPr/>
          <p:nvPr/>
        </p:nvSpPr>
        <p:spPr>
          <a:xfrm>
            <a:off x="808376" y="9579464"/>
            <a:ext cx="5616000" cy="338554"/>
          </a:xfrm>
          <a:prstGeom prst="rect">
            <a:avLst/>
          </a:prstGeom>
        </p:spPr>
        <p:txBody>
          <a:bodyPr wrap="square">
            <a:spAutoFit/>
          </a:bodyPr>
          <a:lstStyle/>
          <a:p>
            <a:pPr algn="ctr">
              <a:defRPr/>
            </a:pPr>
            <a:r>
              <a:rPr lang="ja-JP" altLang="en-US" sz="1600" b="1" dirty="0" smtClean="0">
                <a:solidFill>
                  <a:srgbClr val="FF0000"/>
                </a:solidFill>
                <a:latin typeface="Calibri"/>
                <a:ea typeface="ＭＳ Ｐゴシック" panose="020B0600070205080204" pitchFamily="50" charset="-128"/>
              </a:rPr>
              <a:t>“労災による死亡者を、悲しみをゼロに”</a:t>
            </a:r>
            <a:endParaRPr lang="ja-JP" altLang="en-US" sz="1600" b="1" dirty="0">
              <a:solidFill>
                <a:srgbClr val="FF0000"/>
              </a:solidFill>
              <a:latin typeface="Calibri"/>
              <a:ea typeface="ＭＳ Ｐゴシック" panose="020B0600070205080204" pitchFamily="50" charset="-128"/>
            </a:endParaRPr>
          </a:p>
        </p:txBody>
      </p:sp>
      <p:sp>
        <p:nvSpPr>
          <p:cNvPr id="13" name="正方形/長方形 12"/>
          <p:cNvSpPr/>
          <p:nvPr/>
        </p:nvSpPr>
        <p:spPr>
          <a:xfrm>
            <a:off x="5686561" y="10066057"/>
            <a:ext cx="1153439" cy="215444"/>
          </a:xfrm>
          <a:prstGeom prst="rect">
            <a:avLst/>
          </a:prstGeom>
        </p:spPr>
        <p:txBody>
          <a:bodyPr wrap="square">
            <a:spAutoFit/>
          </a:bodyPr>
          <a:lstStyle/>
          <a:p>
            <a:pPr>
              <a:defRPr/>
            </a:pPr>
            <a:r>
              <a:rPr lang="ja-JP" altLang="en-US" sz="800" dirty="0">
                <a:solidFill>
                  <a:prstClr val="black"/>
                </a:solidFill>
                <a:latin typeface="Calibri"/>
                <a:ea typeface="ＭＳ Ｐゴシック" panose="020B0600070205080204" pitchFamily="50" charset="-128"/>
              </a:rPr>
              <a:t>（</a:t>
            </a:r>
            <a:r>
              <a:rPr lang="ja-JP" altLang="en-US" sz="800" dirty="0" smtClean="0">
                <a:solidFill>
                  <a:prstClr val="black"/>
                </a:solidFill>
                <a:latin typeface="Calibri"/>
                <a:ea typeface="ＭＳ Ｐゴシック" panose="020B0600070205080204" pitchFamily="50" charset="-128"/>
              </a:rPr>
              <a:t>令和５年１月更新）</a:t>
            </a:r>
            <a:endParaRPr lang="ja-JP" altLang="en-US" sz="800" dirty="0">
              <a:solidFill>
                <a:prstClr val="black"/>
              </a:solidFill>
              <a:latin typeface="Calibri"/>
              <a:ea typeface="ＭＳ Ｐゴシック" panose="020B0600070205080204" pitchFamily="50" charset="-128"/>
            </a:endParaRPr>
          </a:p>
        </p:txBody>
      </p:sp>
      <p:sp>
        <p:nvSpPr>
          <p:cNvPr id="14" name="正方形/長方形 13"/>
          <p:cNvSpPr/>
          <p:nvPr/>
        </p:nvSpPr>
        <p:spPr>
          <a:xfrm>
            <a:off x="9000" y="231571"/>
            <a:ext cx="6858000" cy="353943"/>
          </a:xfrm>
          <a:prstGeom prst="rect">
            <a:avLst/>
          </a:prstGeom>
        </p:spPr>
        <p:txBody>
          <a:bodyPr wrap="square">
            <a:spAutoFit/>
          </a:bodyPr>
          <a:lstStyle/>
          <a:p>
            <a:pPr algn="ctr">
              <a:defRPr/>
            </a:pPr>
            <a:r>
              <a:rPr lang="ja-JP" altLang="en-US" sz="1700" b="1" dirty="0">
                <a:solidFill>
                  <a:prstClr val="black"/>
                </a:solidFill>
                <a:latin typeface="メイリオ" panose="020B0604030504040204" pitchFamily="50" charset="-128"/>
                <a:ea typeface="メイリオ" panose="020B0604030504040204" pitchFamily="50" charset="-128"/>
              </a:rPr>
              <a:t>伐木</a:t>
            </a:r>
            <a:r>
              <a:rPr lang="ja-JP" altLang="en-US" sz="1700" b="1" dirty="0" smtClean="0">
                <a:solidFill>
                  <a:prstClr val="black"/>
                </a:solidFill>
                <a:latin typeface="メイリオ" panose="020B0604030504040204" pitchFamily="50" charset="-128"/>
                <a:ea typeface="メイリオ" panose="020B0604030504040204" pitchFamily="50" charset="-128"/>
              </a:rPr>
              <a:t>作業</a:t>
            </a:r>
            <a:r>
              <a:rPr lang="ja-JP" altLang="en-US" sz="1700" b="1" dirty="0">
                <a:solidFill>
                  <a:prstClr val="black"/>
                </a:solidFill>
                <a:latin typeface="メイリオ" panose="020B0604030504040204" pitchFamily="50" charset="-128"/>
                <a:ea typeface="メイリオ" panose="020B0604030504040204" pitchFamily="50" charset="-128"/>
              </a:rPr>
              <a:t>における労働災害</a:t>
            </a:r>
            <a:r>
              <a:rPr lang="ja-JP" altLang="en-US" sz="1700" b="1" dirty="0" smtClean="0">
                <a:solidFill>
                  <a:prstClr val="black"/>
                </a:solidFill>
                <a:latin typeface="メイリオ" panose="020B0604030504040204" pitchFamily="50" charset="-128"/>
                <a:ea typeface="メイリオ" panose="020B0604030504040204" pitchFamily="50" charset="-128"/>
              </a:rPr>
              <a:t>防止チェックリスト</a:t>
            </a:r>
            <a:endParaRPr lang="ja-JP" altLang="en-US" sz="1700" b="1"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89384" y="645474"/>
            <a:ext cx="6079232" cy="523220"/>
          </a:xfrm>
          <a:prstGeom prst="rect">
            <a:avLst/>
          </a:prstGeom>
          <a:noFill/>
        </p:spPr>
        <p:txBody>
          <a:bodyPr wrap="square" rtlCol="0">
            <a:spAutoFit/>
          </a:bodyPr>
          <a:lstStyle/>
          <a:p>
            <a:pPr lvl="0">
              <a:defRPr/>
            </a:pP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伐木作業における悲惨</a:t>
            </a:r>
            <a:r>
              <a:rPr lang="ja-JP" altLang="en-US" sz="1400" dirty="0">
                <a:latin typeface="メイリオ" panose="020B0604030504040204" pitchFamily="50" charset="-128"/>
                <a:ea typeface="メイリオ" panose="020B0604030504040204" pitchFamily="50" charset="-128"/>
              </a:rPr>
              <a:t>な労働災害を撲滅するため、</a:t>
            </a:r>
            <a:r>
              <a:rPr lang="ja-JP" altLang="en-US" sz="1400" dirty="0">
                <a:solidFill>
                  <a:prstClr val="black"/>
                </a:solidFill>
                <a:latin typeface="メイリオ" panose="020B0604030504040204" pitchFamily="50" charset="-128"/>
                <a:ea typeface="メイリオ" panose="020B0604030504040204" pitchFamily="50" charset="-128"/>
              </a:rPr>
              <a:t>今一度、次の事項について安全確認をお願いします。 </a:t>
            </a:r>
            <a:endParaRPr lang="ja-JP" altLang="en-US" sz="1400" dirty="0">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2136849" y="9929396"/>
            <a:ext cx="3739112" cy="338554"/>
            <a:chOff x="4319742" y="1407953"/>
            <a:chExt cx="3739112" cy="338554"/>
          </a:xfrm>
        </p:grpSpPr>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9742" y="1429773"/>
              <a:ext cx="261770" cy="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4581512" y="1407953"/>
              <a:ext cx="3477342" cy="338554"/>
            </a:xfrm>
            <a:prstGeom prst="rect">
              <a:avLst/>
            </a:prstGeom>
            <a:noFill/>
          </p:spPr>
          <p:txBody>
            <a:bodyPr wrap="square" rtlCol="0">
              <a:spAutoFit/>
            </a:bodyPr>
            <a:lstStyle/>
            <a:p>
              <a:pPr>
                <a:defRPr/>
              </a:pPr>
              <a:r>
                <a:rPr lang="ja-JP" altLang="en-US" sz="1600" b="1" dirty="0">
                  <a:solidFill>
                    <a:prstClr val="black"/>
                  </a:solidFill>
                  <a:latin typeface="Calibri"/>
                  <a:ea typeface="ＭＳ Ｐゴシック" panose="020B0600070205080204" pitchFamily="50" charset="-128"/>
                </a:rPr>
                <a:t>長野</a:t>
              </a:r>
              <a:r>
                <a:rPr lang="ja-JP" altLang="en-US" sz="1600" b="1" dirty="0" smtClean="0">
                  <a:solidFill>
                    <a:prstClr val="black"/>
                  </a:solidFill>
                  <a:latin typeface="Calibri"/>
                  <a:ea typeface="ＭＳ Ｐゴシック" panose="020B0600070205080204" pitchFamily="50" charset="-128"/>
                </a:rPr>
                <a:t>労働局 ・ 労働</a:t>
              </a:r>
              <a:r>
                <a:rPr lang="ja-JP" altLang="en-US" sz="1600" b="1" dirty="0">
                  <a:solidFill>
                    <a:prstClr val="black"/>
                  </a:solidFill>
                  <a:latin typeface="Calibri"/>
                  <a:ea typeface="ＭＳ Ｐゴシック" panose="020B0600070205080204" pitchFamily="50" charset="-128"/>
                </a:rPr>
                <a:t>基準監督署</a:t>
              </a:r>
            </a:p>
          </p:txBody>
        </p:sp>
      </p:grpSp>
      <p:sp>
        <p:nvSpPr>
          <p:cNvPr id="4" name="テキスト ボックス 3"/>
          <p:cNvSpPr txBox="1"/>
          <p:nvPr/>
        </p:nvSpPr>
        <p:spPr>
          <a:xfrm>
            <a:off x="1569002" y="1245751"/>
            <a:ext cx="4874807" cy="430887"/>
          </a:xfrm>
          <a:prstGeom prst="rect">
            <a:avLst/>
          </a:prstGeom>
          <a:noFill/>
        </p:spPr>
        <p:txBody>
          <a:bodyPr wrap="square" rtlCol="0">
            <a:spAutoFit/>
          </a:bodyPr>
          <a:lstStyle/>
          <a:p>
            <a:r>
              <a:rPr kumimoji="1" lang="ja-JP" altLang="en-US" sz="1100" dirty="0" smtClean="0">
                <a:solidFill>
                  <a:schemeClr val="bg1"/>
                </a:solidFill>
              </a:rPr>
              <a:t>・チェーンソーによる伐木等作業の安全に関するガイドライン</a:t>
            </a:r>
            <a:endParaRPr kumimoji="1" lang="en-US" altLang="ja-JP" sz="1100" dirty="0" smtClean="0">
              <a:solidFill>
                <a:schemeClr val="bg1"/>
              </a:solidFill>
            </a:endParaRPr>
          </a:p>
          <a:p>
            <a:r>
              <a:rPr lang="ja-JP" altLang="en-US" sz="1100" dirty="0" smtClean="0">
                <a:solidFill>
                  <a:schemeClr val="bg1"/>
                </a:solidFill>
              </a:rPr>
              <a:t>・林業の作業現場における緊急連絡体制の整備等のためのガイドライン　参照</a:t>
            </a:r>
            <a:endParaRPr kumimoji="1" lang="ja-JP" altLang="en-US" sz="1100" dirty="0">
              <a:solidFill>
                <a:schemeClr val="bg1"/>
              </a:solidFill>
            </a:endParaRPr>
          </a:p>
        </p:txBody>
      </p:sp>
      <p:sp>
        <p:nvSpPr>
          <p:cNvPr id="7" name="大かっこ 6"/>
          <p:cNvSpPr/>
          <p:nvPr/>
        </p:nvSpPr>
        <p:spPr>
          <a:xfrm>
            <a:off x="1556792" y="1316598"/>
            <a:ext cx="4752528" cy="300161"/>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291711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80" y="278056"/>
            <a:ext cx="2376264" cy="1827896"/>
          </a:xfrm>
          <a:prstGeom prst="rect">
            <a:avLst/>
          </a:prstGeom>
        </p:spPr>
      </p:pic>
      <p:pic>
        <p:nvPicPr>
          <p:cNvPr id="5" name="図 4" descr="画面の領域"/>
          <p:cNvPicPr>
            <a:picLocks noChangeAspect="1"/>
          </p:cNvPicPr>
          <p:nvPr/>
        </p:nvPicPr>
        <p:blipFill rotWithShape="1">
          <a:blip r:embed="rId3">
            <a:extLst>
              <a:ext uri="{28A0092B-C50C-407E-A947-70E740481C1C}">
                <a14:useLocalDpi xmlns:a14="http://schemas.microsoft.com/office/drawing/2010/main" val="0"/>
              </a:ext>
            </a:extLst>
          </a:blip>
          <a:srcRect l="50557" t="5726" r="26014" b="24818"/>
          <a:stretch/>
        </p:blipFill>
        <p:spPr>
          <a:xfrm>
            <a:off x="548680" y="5887755"/>
            <a:ext cx="2505819" cy="1599641"/>
          </a:xfrm>
          <a:prstGeom prst="rect">
            <a:avLst/>
          </a:prstGeom>
        </p:spPr>
      </p:pic>
      <p:pic>
        <p:nvPicPr>
          <p:cNvPr id="6" name="図 5" descr="画面の領域"/>
          <p:cNvPicPr>
            <a:picLocks noChangeAspect="1"/>
          </p:cNvPicPr>
          <p:nvPr/>
        </p:nvPicPr>
        <p:blipFill rotWithShape="1">
          <a:blip r:embed="rId4">
            <a:extLst>
              <a:ext uri="{28A0092B-C50C-407E-A947-70E740481C1C}">
                <a14:useLocalDpi xmlns:a14="http://schemas.microsoft.com/office/drawing/2010/main" val="0"/>
              </a:ext>
            </a:extLst>
          </a:blip>
          <a:srcRect t="5213" b="11379"/>
          <a:stretch/>
        </p:blipFill>
        <p:spPr>
          <a:xfrm>
            <a:off x="4337041" y="421823"/>
            <a:ext cx="2534550" cy="1540362"/>
          </a:xfrm>
          <a:prstGeom prst="rect">
            <a:avLst/>
          </a:prstGeom>
        </p:spPr>
      </p:pic>
      <p:sp>
        <p:nvSpPr>
          <p:cNvPr id="7" name="テキスト ボックス 6"/>
          <p:cNvSpPr txBox="1"/>
          <p:nvPr/>
        </p:nvSpPr>
        <p:spPr>
          <a:xfrm>
            <a:off x="169451" y="2485035"/>
            <a:ext cx="3691597" cy="369332"/>
          </a:xfrm>
          <a:prstGeom prst="rect">
            <a:avLst/>
          </a:prstGeom>
          <a:noFill/>
        </p:spPr>
        <p:txBody>
          <a:bodyPr wrap="square" rtlCol="0">
            <a:spAutoFit/>
          </a:bodyPr>
          <a:lstStyle/>
          <a:p>
            <a:r>
              <a:rPr kumimoji="1" lang="ja-JP" altLang="en-US" dirty="0" smtClean="0"/>
              <a:t>（図１）　受け口、追い口等の関係図</a:t>
            </a:r>
            <a:endParaRPr kumimoji="1" lang="ja-JP" altLang="en-US" dirty="0"/>
          </a:p>
        </p:txBody>
      </p:sp>
      <p:sp>
        <p:nvSpPr>
          <p:cNvPr id="8" name="テキスト ボックス 7"/>
          <p:cNvSpPr txBox="1"/>
          <p:nvPr/>
        </p:nvSpPr>
        <p:spPr>
          <a:xfrm>
            <a:off x="4155678" y="2485035"/>
            <a:ext cx="3888432" cy="369332"/>
          </a:xfrm>
          <a:prstGeom prst="rect">
            <a:avLst/>
          </a:prstGeom>
          <a:noFill/>
        </p:spPr>
        <p:txBody>
          <a:bodyPr wrap="square" rtlCol="0">
            <a:spAutoFit/>
          </a:bodyPr>
          <a:lstStyle/>
          <a:p>
            <a:r>
              <a:rPr kumimoji="1" lang="ja-JP" altLang="en-US" dirty="0" smtClean="0"/>
              <a:t>（図２）　立入禁止の範囲</a:t>
            </a:r>
            <a:endParaRPr kumimoji="1" lang="ja-JP" altLang="en-US" dirty="0"/>
          </a:p>
        </p:txBody>
      </p:sp>
      <p:pic>
        <p:nvPicPr>
          <p:cNvPr id="9" name="図 8" descr="画面の領域"/>
          <p:cNvPicPr>
            <a:picLocks noChangeAspect="1"/>
          </p:cNvPicPr>
          <p:nvPr/>
        </p:nvPicPr>
        <p:blipFill rotWithShape="1">
          <a:blip r:embed="rId3">
            <a:extLst>
              <a:ext uri="{28A0092B-C50C-407E-A947-70E740481C1C}">
                <a14:useLocalDpi xmlns:a14="http://schemas.microsoft.com/office/drawing/2010/main" val="0"/>
              </a:ext>
            </a:extLst>
          </a:blip>
          <a:srcRect l="29594" t="5726" r="50677" b="24818"/>
          <a:stretch/>
        </p:blipFill>
        <p:spPr>
          <a:xfrm>
            <a:off x="464085" y="3233450"/>
            <a:ext cx="2532867" cy="1920078"/>
          </a:xfrm>
          <a:prstGeom prst="rect">
            <a:avLst/>
          </a:prstGeom>
        </p:spPr>
      </p:pic>
      <p:pic>
        <p:nvPicPr>
          <p:cNvPr id="10" name="図 9" descr="画面の領域"/>
          <p:cNvPicPr>
            <a:picLocks noChangeAspect="1"/>
          </p:cNvPicPr>
          <p:nvPr/>
        </p:nvPicPr>
        <p:blipFill rotWithShape="1">
          <a:blip r:embed="rId3">
            <a:extLst>
              <a:ext uri="{28A0092B-C50C-407E-A947-70E740481C1C}">
                <a14:useLocalDpi xmlns:a14="http://schemas.microsoft.com/office/drawing/2010/main" val="0"/>
              </a:ext>
            </a:extLst>
          </a:blip>
          <a:srcRect l="74143" t="5726" r="-1" b="24818"/>
          <a:stretch/>
        </p:blipFill>
        <p:spPr>
          <a:xfrm>
            <a:off x="548680" y="8226551"/>
            <a:ext cx="2364393" cy="1367594"/>
          </a:xfrm>
          <a:prstGeom prst="rect">
            <a:avLst/>
          </a:prstGeom>
        </p:spPr>
      </p:pic>
      <p:sp>
        <p:nvSpPr>
          <p:cNvPr id="11" name="テキスト ボックス 10"/>
          <p:cNvSpPr txBox="1"/>
          <p:nvPr/>
        </p:nvSpPr>
        <p:spPr>
          <a:xfrm>
            <a:off x="260648" y="5234647"/>
            <a:ext cx="3888432" cy="369332"/>
          </a:xfrm>
          <a:prstGeom prst="rect">
            <a:avLst/>
          </a:prstGeom>
          <a:noFill/>
        </p:spPr>
        <p:txBody>
          <a:bodyPr wrap="square" rtlCol="0">
            <a:spAutoFit/>
          </a:bodyPr>
          <a:lstStyle/>
          <a:p>
            <a:r>
              <a:rPr kumimoji="1" lang="ja-JP" altLang="en-US" dirty="0" smtClean="0"/>
              <a:t>（図３）　かかられている立木の伐倒</a:t>
            </a:r>
            <a:endParaRPr kumimoji="1" lang="ja-JP" altLang="en-US" dirty="0"/>
          </a:p>
        </p:txBody>
      </p:sp>
      <p:sp>
        <p:nvSpPr>
          <p:cNvPr id="12" name="テキスト ボックス 11"/>
          <p:cNvSpPr txBox="1"/>
          <p:nvPr/>
        </p:nvSpPr>
        <p:spPr>
          <a:xfrm>
            <a:off x="260648" y="7533808"/>
            <a:ext cx="6480720" cy="646331"/>
          </a:xfrm>
          <a:prstGeom prst="rect">
            <a:avLst/>
          </a:prstGeom>
          <a:noFill/>
        </p:spPr>
        <p:txBody>
          <a:bodyPr wrap="square" rtlCol="0">
            <a:spAutoFit/>
          </a:bodyPr>
          <a:lstStyle/>
          <a:p>
            <a:r>
              <a:rPr kumimoji="1" lang="ja-JP" altLang="en-US" dirty="0" smtClean="0"/>
              <a:t>（図４）</a:t>
            </a:r>
            <a:r>
              <a:rPr lang="ja-JP" altLang="en-US" dirty="0"/>
              <a:t>　かかり木に激突させるためにかかり木以外の立木を</a:t>
            </a:r>
            <a:r>
              <a:rPr lang="ja-JP" altLang="en-US" dirty="0" smtClean="0"/>
              <a:t>伐倒</a:t>
            </a:r>
            <a:endParaRPr lang="en-US" altLang="ja-JP" dirty="0" smtClean="0"/>
          </a:p>
          <a:p>
            <a:pPr algn="r"/>
            <a:r>
              <a:rPr lang="ja-JP" altLang="en-US" dirty="0"/>
              <a:t>　</a:t>
            </a:r>
            <a:r>
              <a:rPr lang="ja-JP" altLang="en-US" dirty="0" smtClean="0"/>
              <a:t>　　　　（</a:t>
            </a:r>
            <a:r>
              <a:rPr lang="ja-JP" altLang="en-US" dirty="0"/>
              <a:t>浴びせ倒し</a:t>
            </a:r>
            <a:r>
              <a:rPr lang="ja-JP" altLang="en-US" dirty="0" smtClean="0"/>
              <a:t>）</a:t>
            </a:r>
            <a:endParaRPr kumimoji="1" lang="ja-JP" altLang="en-US" dirty="0"/>
          </a:p>
        </p:txBody>
      </p:sp>
      <p:sp>
        <p:nvSpPr>
          <p:cNvPr id="13" name="テキスト ボックス 12"/>
          <p:cNvSpPr txBox="1"/>
          <p:nvPr/>
        </p:nvSpPr>
        <p:spPr>
          <a:xfrm>
            <a:off x="260648" y="9672195"/>
            <a:ext cx="3888432" cy="369332"/>
          </a:xfrm>
          <a:prstGeom prst="rect">
            <a:avLst/>
          </a:prstGeom>
          <a:noFill/>
        </p:spPr>
        <p:txBody>
          <a:bodyPr wrap="square" rtlCol="0">
            <a:spAutoFit/>
          </a:bodyPr>
          <a:lstStyle/>
          <a:p>
            <a:r>
              <a:rPr kumimoji="1" lang="ja-JP" altLang="en-US" dirty="0" smtClean="0"/>
              <a:t>（図５）</a:t>
            </a:r>
            <a:r>
              <a:rPr lang="ja-JP" altLang="en-US" dirty="0"/>
              <a:t>　かかっている木の元玉切り</a:t>
            </a:r>
            <a:endParaRPr kumimoji="1" lang="ja-JP" altLang="en-US" dirty="0"/>
          </a:p>
        </p:txBody>
      </p:sp>
    </p:spTree>
    <p:extLst>
      <p:ext uri="{BB962C8B-B14F-4D97-AF65-F5344CB8AC3E}">
        <p14:creationId xmlns:p14="http://schemas.microsoft.com/office/powerpoint/2010/main" val="1995172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3382</TotalTime>
  <Words>682</Words>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2023-01-18T05:57:52Z</cp:lastPrinted>
  <dcterms:created xsi:type="dcterms:W3CDTF">2015-07-27T06:38:51Z</dcterms:created>
  <dcterms:modified xsi:type="dcterms:W3CDTF">2023-01-18T07:02:20Z</dcterms:modified>
</cp:coreProperties>
</file>