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176B00-DAA9-4397-873C-09051852CEBB}" v="7" dt="2025-11-26T08:03:00.724"/>
    <p1510:client id="{A13474DF-27DD-4682-ADD9-737B5F8422D1}" v="3" dt="2025-11-27T02:04:00.0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3156" y="78"/>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changesInfos/changesInfo1.xml" Type="http://schemas.microsoft.com/office/2016/11/relationships/changesInfo"/><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岡田尚人" userId="3a1014d3-6c3f-4037-8ae9-082075c34565" providerId="ADAL" clId="{A13474DF-27DD-4682-ADD9-737B5F8422D1}"/>
    <pc:docChg chg="modSld">
      <pc:chgData name="岡田尚人" userId="3a1014d3-6c3f-4037-8ae9-082075c34565" providerId="ADAL" clId="{A13474DF-27DD-4682-ADD9-737B5F8422D1}" dt="2025-11-27T02:04:00.076" v="2"/>
      <pc:docMkLst>
        <pc:docMk/>
      </pc:docMkLst>
      <pc:sldChg chg="modSp">
        <pc:chgData name="岡田尚人" userId="3a1014d3-6c3f-4037-8ae9-082075c34565" providerId="ADAL" clId="{A13474DF-27DD-4682-ADD9-737B5F8422D1}" dt="2025-11-27T02:04:00.076" v="2"/>
        <pc:sldMkLst>
          <pc:docMk/>
          <pc:sldMk cId="4007245213" sldId="256"/>
        </pc:sldMkLst>
        <pc:graphicFrameChg chg="mod">
          <ac:chgData name="岡田尚人" userId="3a1014d3-6c3f-4037-8ae9-082075c34565" providerId="ADAL" clId="{A13474DF-27DD-4682-ADD9-737B5F8422D1}" dt="2025-11-27T02:04:00.076" v="2"/>
          <ac:graphicFrameMkLst>
            <pc:docMk/>
            <pc:sldMk cId="4007245213" sldId="256"/>
            <ac:graphicFrameMk id="22" creationId="{00000000-0000-0000-0000-000000000000}"/>
          </ac:graphicFrameMkLst>
        </pc:graphicFrameChg>
      </pc:sldChg>
    </pc:docChg>
  </pc:docChgLst>
  <pc:docChgLst>
    <pc:chgData name="北原江理" userId="f6914fd7-0304-4d3c-9dd6-dee83619e46c" providerId="ADAL" clId="{37176B00-DAA9-4397-873C-09051852CEBB}"/>
    <pc:docChg chg="undo custSel modSld">
      <pc:chgData name="北原江理" userId="f6914fd7-0304-4d3c-9dd6-dee83619e46c" providerId="ADAL" clId="{37176B00-DAA9-4397-873C-09051852CEBB}" dt="2025-11-26T08:03:00.724" v="2"/>
      <pc:docMkLst>
        <pc:docMk/>
      </pc:docMkLst>
      <pc:sldChg chg="modSp mod">
        <pc:chgData name="北原江理" userId="f6914fd7-0304-4d3c-9dd6-dee83619e46c" providerId="ADAL" clId="{37176B00-DAA9-4397-873C-09051852CEBB}" dt="2025-11-26T08:03:00.724" v="2"/>
        <pc:sldMkLst>
          <pc:docMk/>
          <pc:sldMk cId="4007245213" sldId="256"/>
        </pc:sldMkLst>
        <pc:graphicFrameChg chg="mod">
          <ac:chgData name="北原江理" userId="f6914fd7-0304-4d3c-9dd6-dee83619e46c" providerId="ADAL" clId="{37176B00-DAA9-4397-873C-09051852CEBB}" dt="2025-11-26T08:03:00.724" v="2"/>
          <ac:graphicFrameMkLst>
            <pc:docMk/>
            <pc:sldMk cId="4007245213" sldId="256"/>
            <ac:graphicFrameMk id="22" creationId="{00000000-0000-0000-0000-000000000000}"/>
          </ac:graphicFrameMkLst>
        </pc:graphicFrame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238544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847588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3060894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2706279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861074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2875546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2817659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778584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440881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1420267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DDC384-34AA-41BB-95A0-6D7E1C293ED0}"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92301397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18DDC384-34AA-41BB-95A0-6D7E1C293ED0}" type="datetimeFigureOut">
              <a:rPr kumimoji="1" lang="ja-JP" altLang="en-US" smtClean="0"/>
              <a:t>2025/11/28</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A1799375-C4CC-41AF-8621-A0A46B6EDAF0}" type="slidenum">
              <a:rPr kumimoji="1" lang="ja-JP" altLang="en-US" smtClean="0"/>
              <a:t>‹#›</a:t>
            </a:fld>
            <a:endParaRPr kumimoji="1" lang="ja-JP" altLang="en-US"/>
          </a:p>
        </p:txBody>
      </p:sp>
    </p:spTree>
    <p:extLst>
      <p:ext uri="{BB962C8B-B14F-4D97-AF65-F5344CB8AC3E}">
        <p14:creationId xmlns:p14="http://schemas.microsoft.com/office/powerpoint/2010/main" val="27429536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embeddings/Microsoft_Excel_Worksheet.xlsx" Type="http://schemas.openxmlformats.org/officeDocument/2006/relationships/package"/><Relationship Id="rId3" Target="../media/image1.emf" Type="http://schemas.openxmlformats.org/officeDocument/2006/relationships/image"/><Relationship Id="rId4" Target="../media/image2.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720176" y="2580043"/>
            <a:ext cx="3937549" cy="307777"/>
          </a:xfrm>
          <a:prstGeom prst="rect">
            <a:avLst/>
          </a:prstGeom>
          <a:noFill/>
        </p:spPr>
        <p:txBody>
          <a:bodyPr wrap="square" rtlCol="0">
            <a:spAutoFit/>
          </a:bodyPr>
          <a:lstStyle/>
          <a:p>
            <a:r>
              <a:rPr kumimoji="1" lang="ja-JP" altLang="en-US" sz="1400" dirty="0">
                <a:latin typeface="HGS創英角ｺﾞｼｯｸUB" panose="020B0900000000000000" pitchFamily="50" charset="-128"/>
                <a:ea typeface="HGS創英角ｺﾞｼｯｸUB" panose="020B0900000000000000" pitchFamily="50" charset="-128"/>
              </a:rPr>
              <a:t>長野県 特定（産業別）最低賃金のお知らせ</a:t>
            </a:r>
          </a:p>
        </p:txBody>
      </p:sp>
      <p:sp>
        <p:nvSpPr>
          <p:cNvPr id="9" name="テキスト ボックス 8"/>
          <p:cNvSpPr txBox="1"/>
          <p:nvPr/>
        </p:nvSpPr>
        <p:spPr>
          <a:xfrm>
            <a:off x="590658" y="2872430"/>
            <a:ext cx="6273209" cy="1015663"/>
          </a:xfrm>
          <a:prstGeom prst="rect">
            <a:avLst/>
          </a:prstGeom>
          <a:noFill/>
        </p:spPr>
        <p:txBody>
          <a:bodyPr wrap="square" rtlCol="0">
            <a:spAutoFit/>
          </a:bodyPr>
          <a:lstStyle/>
          <a:p>
            <a:r>
              <a:rPr kumimoji="1" lang="ja-JP" altLang="en-US" sz="1200"/>
              <a:t>　最低賃金制度は、最低賃金法に基づき、使用者は、その金額以上の賃金を労働者に支払わなければならないとされている制度です。</a:t>
            </a:r>
            <a:endParaRPr kumimoji="1" lang="en-US" altLang="ja-JP" sz="1200"/>
          </a:p>
          <a:p>
            <a:r>
              <a:rPr kumimoji="1" lang="ja-JP" altLang="en-US" sz="1200"/>
              <a:t>　今般、長野県地域最低賃金の改正に続いて、長野県内の特定の産業で働く労働者に適用される「特定（産業別）最低賃金」が以下のとおり改正されました。</a:t>
            </a:r>
            <a:endParaRPr kumimoji="1" lang="en-US" altLang="ja-JP" sz="1200"/>
          </a:p>
          <a:p>
            <a:r>
              <a:rPr kumimoji="1" lang="ja-JP" altLang="en-US" sz="1200"/>
              <a:t>　なお、適用業種等の詳細については、長野労働局ホームページでご確認ください。</a:t>
            </a:r>
          </a:p>
        </p:txBody>
      </p:sp>
      <p:sp>
        <p:nvSpPr>
          <p:cNvPr id="10" name="テキスト ボックス 9"/>
          <p:cNvSpPr txBox="1"/>
          <p:nvPr/>
        </p:nvSpPr>
        <p:spPr>
          <a:xfrm>
            <a:off x="1561610" y="1272397"/>
            <a:ext cx="4226406" cy="400110"/>
          </a:xfrm>
          <a:prstGeom prst="rect">
            <a:avLst/>
          </a:prstGeom>
          <a:noFill/>
          <a:ln>
            <a:solidFill>
              <a:schemeClr val="tx1"/>
            </a:solidFill>
          </a:ln>
        </p:spPr>
        <p:txBody>
          <a:bodyPr wrap="square" rtlCol="0">
            <a:spAutoFit/>
          </a:bodyPr>
          <a:lstStyle/>
          <a:p>
            <a:pPr algn="ctr"/>
            <a:r>
              <a:rPr kumimoji="1" lang="ja-JP" altLang="en-US" sz="2000"/>
              <a:t>特定最低賃金周知広報用例文等</a:t>
            </a:r>
          </a:p>
        </p:txBody>
      </p:sp>
      <p:sp>
        <p:nvSpPr>
          <p:cNvPr id="23" name="テキスト ボックス 22"/>
          <p:cNvSpPr txBox="1"/>
          <p:nvPr/>
        </p:nvSpPr>
        <p:spPr>
          <a:xfrm>
            <a:off x="525219" y="2137546"/>
            <a:ext cx="970952" cy="369332"/>
          </a:xfrm>
          <a:prstGeom prst="rect">
            <a:avLst/>
          </a:prstGeom>
          <a:noFill/>
        </p:spPr>
        <p:txBody>
          <a:bodyPr wrap="square" rtlCol="0">
            <a:spAutoFit/>
          </a:bodyPr>
          <a:lstStyle/>
          <a:p>
            <a:r>
              <a:rPr kumimoji="1" lang="en-US" altLang="ja-JP" sz="1400" dirty="0"/>
              <a:t>【</a:t>
            </a:r>
            <a:r>
              <a:rPr kumimoji="1" lang="ja-JP" altLang="en-US" sz="1400" b="1" dirty="0"/>
              <a:t>例１</a:t>
            </a:r>
            <a:r>
              <a:rPr kumimoji="1" lang="en-US" altLang="ja-JP" sz="1400" dirty="0"/>
              <a:t>】</a:t>
            </a:r>
            <a:r>
              <a:rPr kumimoji="1" lang="ja-JP" altLang="en-US" sz="1400" dirty="0"/>
              <a:t>　　　　　　　　　　　　　　　　　　　　　　　　</a:t>
            </a:r>
            <a:r>
              <a:rPr kumimoji="1" lang="ja-JP" altLang="en-US" dirty="0"/>
              <a:t>　</a:t>
            </a:r>
          </a:p>
        </p:txBody>
      </p:sp>
      <p:sp>
        <p:nvSpPr>
          <p:cNvPr id="24" name="テキスト ボックス 23"/>
          <p:cNvSpPr txBox="1"/>
          <p:nvPr/>
        </p:nvSpPr>
        <p:spPr>
          <a:xfrm>
            <a:off x="1416673" y="5346253"/>
            <a:ext cx="4205752" cy="646331"/>
          </a:xfrm>
          <a:prstGeom prst="rect">
            <a:avLst/>
          </a:prstGeom>
          <a:noFill/>
        </p:spPr>
        <p:txBody>
          <a:bodyPr wrap="square" rtlCol="0">
            <a:spAutoFit/>
          </a:bodyPr>
          <a:lstStyle/>
          <a:p>
            <a:r>
              <a:rPr kumimoji="1" lang="en-US" altLang="ja-JP" sz="1100"/>
              <a:t>【</a:t>
            </a:r>
            <a:r>
              <a:rPr kumimoji="1" lang="ja-JP" altLang="en-US" sz="1100"/>
              <a:t>お問い合わせ先</a:t>
            </a:r>
            <a:r>
              <a:rPr kumimoji="1" lang="en-US" altLang="ja-JP" sz="1100"/>
              <a:t>】</a:t>
            </a:r>
            <a:r>
              <a:rPr kumimoji="1" lang="ja-JP" altLang="en-US" sz="1100"/>
              <a:t>　</a:t>
            </a:r>
            <a:endParaRPr kumimoji="1" lang="en-US" altLang="ja-JP" sz="1100"/>
          </a:p>
          <a:p>
            <a:r>
              <a:rPr kumimoji="1" lang="ja-JP" altLang="en-US" sz="1100"/>
              <a:t>　　長野労働局労働基準部賃金室（☎</a:t>
            </a:r>
            <a:r>
              <a:rPr kumimoji="1" lang="en-US" altLang="ja-JP" sz="1100"/>
              <a:t>026-223-0555</a:t>
            </a:r>
            <a:r>
              <a:rPr kumimoji="1" lang="ja-JP" altLang="en-US" sz="1100"/>
              <a:t>）　</a:t>
            </a:r>
            <a:r>
              <a:rPr kumimoji="1" lang="ja-JP" altLang="en-US" sz="1400"/>
              <a:t>☞</a:t>
            </a:r>
            <a:endParaRPr kumimoji="1" lang="en-US" altLang="ja-JP" sz="1100"/>
          </a:p>
          <a:p>
            <a:r>
              <a:rPr kumimoji="1" lang="ja-JP" altLang="en-US" sz="1100"/>
              <a:t>　　または最寄りの労働基準監督署へ　</a:t>
            </a:r>
          </a:p>
        </p:txBody>
      </p:sp>
      <p:sp>
        <p:nvSpPr>
          <p:cNvPr id="2" name="正方形/長方形 1"/>
          <p:cNvSpPr/>
          <p:nvPr/>
        </p:nvSpPr>
        <p:spPr>
          <a:xfrm>
            <a:off x="525219" y="2842655"/>
            <a:ext cx="6418876" cy="34610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a:p>
          <a:p>
            <a:pPr algn="ctr"/>
            <a:endParaRPr kumimoji="1" lang="en-US" altLang="ja-JP"/>
          </a:p>
          <a:p>
            <a:pPr algn="ctr"/>
            <a:endParaRPr kumimoji="1" lang="ja-JP" altLang="en-US"/>
          </a:p>
        </p:txBody>
      </p:sp>
      <p:sp>
        <p:nvSpPr>
          <p:cNvPr id="5" name="テキスト ボックス 4"/>
          <p:cNvSpPr txBox="1"/>
          <p:nvPr/>
        </p:nvSpPr>
        <p:spPr>
          <a:xfrm>
            <a:off x="590658" y="3888093"/>
            <a:ext cx="6057792" cy="1015663"/>
          </a:xfrm>
          <a:prstGeom prst="rect">
            <a:avLst/>
          </a:prstGeom>
          <a:noFill/>
        </p:spPr>
        <p:txBody>
          <a:bodyPr wrap="square" rtlCol="0">
            <a:spAutoFit/>
          </a:bodyPr>
          <a:lstStyle/>
          <a:p>
            <a:r>
              <a:rPr kumimoji="1" lang="ja-JP" altLang="en-US" sz="1200" dirty="0"/>
              <a:t>　  </a:t>
            </a:r>
            <a:r>
              <a:rPr kumimoji="1" lang="en-US" altLang="ja-JP" sz="1200" dirty="0"/>
              <a:t>【</a:t>
            </a:r>
            <a:r>
              <a:rPr kumimoji="1" lang="ja-JP" altLang="en-US" sz="1200" dirty="0"/>
              <a:t>　対　象　業　種　</a:t>
            </a:r>
            <a:r>
              <a:rPr kumimoji="1" lang="en-US" altLang="ja-JP" sz="1200" dirty="0"/>
              <a:t>】</a:t>
            </a:r>
            <a:r>
              <a:rPr kumimoji="1" lang="ja-JP" altLang="en-US" sz="1200" dirty="0"/>
              <a:t>　　</a:t>
            </a:r>
            <a:r>
              <a:rPr kumimoji="1" lang="en-US" altLang="ja-JP" sz="1200" dirty="0"/>
              <a:t>【</a:t>
            </a:r>
            <a:r>
              <a:rPr kumimoji="1" lang="ja-JP" altLang="en-US" sz="1200" dirty="0"/>
              <a:t>時　間　額</a:t>
            </a:r>
            <a:r>
              <a:rPr kumimoji="1" lang="ja-JP" altLang="en-US" sz="900" dirty="0"/>
              <a:t>（改正前）</a:t>
            </a:r>
            <a:r>
              <a:rPr kumimoji="1" lang="en-US" altLang="ja-JP" sz="1200" dirty="0"/>
              <a:t>】</a:t>
            </a:r>
            <a:r>
              <a:rPr kumimoji="1" lang="ja-JP" altLang="en-US" sz="1200" dirty="0"/>
              <a:t>    　</a:t>
            </a:r>
            <a:r>
              <a:rPr kumimoji="1" lang="en-US" altLang="ja-JP" sz="1200" dirty="0"/>
              <a:t>【</a:t>
            </a:r>
            <a:r>
              <a:rPr kumimoji="1" lang="ja-JP" altLang="en-US" sz="1200" dirty="0"/>
              <a:t>発　効　年　月　日</a:t>
            </a:r>
            <a:r>
              <a:rPr kumimoji="1" lang="en-US" altLang="ja-JP" sz="1200" dirty="0"/>
              <a:t>】</a:t>
            </a:r>
          </a:p>
          <a:p>
            <a:r>
              <a:rPr kumimoji="1" lang="ja-JP" altLang="en-US" sz="1200" dirty="0"/>
              <a:t>　　計量器等製造業　　　　　 １</a:t>
            </a:r>
            <a:r>
              <a:rPr kumimoji="1" lang="en-US" altLang="ja-JP" sz="1200" dirty="0"/>
              <a:t>,</a:t>
            </a:r>
            <a:r>
              <a:rPr kumimoji="1" lang="ja-JP" altLang="en-US" sz="1200" dirty="0"/>
              <a:t>０９５円（</a:t>
            </a:r>
            <a:r>
              <a:rPr kumimoji="1" lang="ja-JP" altLang="en-US" sz="1200" spc="-150" dirty="0"/>
              <a:t>１，０３２</a:t>
            </a:r>
            <a:r>
              <a:rPr kumimoji="1" lang="ja-JP" altLang="en-US" sz="1200" dirty="0"/>
              <a:t>円）   令和８年　１月　１日　</a:t>
            </a:r>
            <a:endParaRPr kumimoji="1" lang="en-US" altLang="ja-JP" sz="1200" dirty="0"/>
          </a:p>
          <a:p>
            <a:r>
              <a:rPr kumimoji="1" lang="ja-JP" altLang="en-US" sz="1200" dirty="0"/>
              <a:t>　　はん用機械器具等製造業　 １</a:t>
            </a:r>
            <a:r>
              <a:rPr kumimoji="1" lang="en-US" altLang="ja-JP" sz="1200" dirty="0"/>
              <a:t>,</a:t>
            </a:r>
            <a:r>
              <a:rPr kumimoji="1" lang="ja-JP" altLang="en-US" sz="1200" dirty="0"/>
              <a:t>１０５円（</a:t>
            </a:r>
            <a:r>
              <a:rPr kumimoji="1" lang="ja-JP" altLang="en-US" sz="1200" spc="-150" dirty="0"/>
              <a:t>１，０４３</a:t>
            </a:r>
            <a:r>
              <a:rPr kumimoji="1" lang="ja-JP" altLang="en-US" sz="1200" dirty="0"/>
              <a:t>円）   令和７年１２月２８日　　</a:t>
            </a:r>
            <a:endParaRPr kumimoji="1" lang="en-US" altLang="ja-JP" sz="1200" dirty="0"/>
          </a:p>
          <a:p>
            <a:r>
              <a:rPr kumimoji="1" lang="ja-JP" altLang="en-US" sz="1200" dirty="0"/>
              <a:t>　　　　</a:t>
            </a:r>
            <a:endParaRPr kumimoji="1" lang="en-US" altLang="ja-JP" sz="1200" dirty="0"/>
          </a:p>
          <a:p>
            <a:r>
              <a:rPr kumimoji="1" lang="ja-JP" altLang="en-US" sz="1200" dirty="0"/>
              <a:t>　</a:t>
            </a:r>
            <a:r>
              <a:rPr kumimoji="1" lang="en-US" altLang="ja-JP" sz="1200" dirty="0"/>
              <a:t>※</a:t>
            </a:r>
            <a:r>
              <a:rPr kumimoji="1" lang="ja-JP" altLang="en-US" sz="1200" dirty="0"/>
              <a:t>長野県地域最低賃金　　　 </a:t>
            </a:r>
            <a:r>
              <a:rPr kumimoji="1" lang="ja-JP" altLang="en-US" sz="1200" spc="-150" dirty="0"/>
              <a:t>１，０６１</a:t>
            </a:r>
            <a:r>
              <a:rPr kumimoji="1" lang="ja-JP" altLang="en-US" sz="1200" dirty="0"/>
              <a:t>円（　９９８円）　令和７年１０月　３日　　　　　</a:t>
            </a:r>
          </a:p>
        </p:txBody>
      </p:sp>
      <p:sp>
        <p:nvSpPr>
          <p:cNvPr id="6" name="テキスト ボックス 5"/>
          <p:cNvSpPr txBox="1"/>
          <p:nvPr/>
        </p:nvSpPr>
        <p:spPr>
          <a:xfrm>
            <a:off x="650099" y="6780316"/>
            <a:ext cx="3237249" cy="307777"/>
          </a:xfrm>
          <a:prstGeom prst="rect">
            <a:avLst/>
          </a:prstGeom>
          <a:noFill/>
        </p:spPr>
        <p:txBody>
          <a:bodyPr wrap="square" rtlCol="0">
            <a:spAutoFit/>
          </a:bodyPr>
          <a:lstStyle/>
          <a:p>
            <a:r>
              <a:rPr kumimoji="1" lang="ja-JP" altLang="en-US" sz="1400" b="1" dirty="0"/>
              <a:t>必ずチェック！長野県の最低賃金！</a:t>
            </a:r>
          </a:p>
        </p:txBody>
      </p:sp>
      <p:graphicFrame>
        <p:nvGraphicFramePr>
          <p:cNvPr id="22" name="オブジェクト 21"/>
          <p:cNvGraphicFramePr>
            <a:graphicFrameLocks noChangeAspect="1"/>
          </p:cNvGraphicFramePr>
          <p:nvPr>
            <p:extLst>
              <p:ext uri="{D42A27DB-BD31-4B8C-83A1-F6EECF244321}">
                <p14:modId xmlns:p14="http://schemas.microsoft.com/office/powerpoint/2010/main" val="653288388"/>
              </p:ext>
            </p:extLst>
          </p:nvPr>
        </p:nvGraphicFramePr>
        <p:xfrm>
          <a:off x="720725" y="7108825"/>
          <a:ext cx="4837113" cy="2354263"/>
        </p:xfrm>
        <a:graphic>
          <a:graphicData uri="http://schemas.openxmlformats.org/presentationml/2006/ole">
            <mc:AlternateContent xmlns:mc="http://schemas.openxmlformats.org/markup-compatibility/2006">
              <mc:Choice xmlns:v="urn:schemas-microsoft-com:vml" Requires="v">
                <p:oleObj name="Worksheet" r:id="rId2" imgW="4705463" imgH="2286088" progId="Excel.Sheet.12">
                  <p:embed/>
                </p:oleObj>
              </mc:Choice>
              <mc:Fallback>
                <p:oleObj name="Worksheet" r:id="rId2" imgW="4705463" imgH="2286088" progId="Excel.Sheet.12">
                  <p:embed/>
                  <p:pic>
                    <p:nvPicPr>
                      <p:cNvPr id="22" name="オブジェクト 21"/>
                      <p:cNvPicPr/>
                      <p:nvPr/>
                    </p:nvPicPr>
                    <p:blipFill>
                      <a:blip r:embed="rId3"/>
                      <a:stretch>
                        <a:fillRect/>
                      </a:stretch>
                    </p:blipFill>
                    <p:spPr>
                      <a:xfrm>
                        <a:off x="720725" y="7108825"/>
                        <a:ext cx="4837113" cy="2354263"/>
                      </a:xfrm>
                      <a:prstGeom prst="rect">
                        <a:avLst/>
                      </a:prstGeom>
                    </p:spPr>
                  </p:pic>
                </p:oleObj>
              </mc:Fallback>
            </mc:AlternateContent>
          </a:graphicData>
        </a:graphic>
      </p:graphicFrame>
      <p:pic>
        <p:nvPicPr>
          <p:cNvPr id="16" name="図 15"/>
          <p:cNvPicPr>
            <a:picLocks noChangeAspect="1"/>
          </p:cNvPicPr>
          <p:nvPr/>
        </p:nvPicPr>
        <p:blipFill rotWithShape="1">
          <a:blip r:embed="rId4"/>
          <a:srcRect l="29587" t="22366" r="29679" b="25608"/>
          <a:stretch/>
        </p:blipFill>
        <p:spPr>
          <a:xfrm>
            <a:off x="4922838" y="4888366"/>
            <a:ext cx="1270000" cy="1345518"/>
          </a:xfrm>
          <a:prstGeom prst="rect">
            <a:avLst/>
          </a:prstGeom>
        </p:spPr>
      </p:pic>
      <p:sp>
        <p:nvSpPr>
          <p:cNvPr id="4" name="テキスト ボックス 3">
            <a:extLst>
              <a:ext uri="{FF2B5EF4-FFF2-40B4-BE49-F238E27FC236}">
                <a16:creationId xmlns:a16="http://schemas.microsoft.com/office/drawing/2014/main" id="{7AE6301B-040A-D116-ED7C-6524CB690282}"/>
              </a:ext>
            </a:extLst>
          </p:cNvPr>
          <p:cNvSpPr txBox="1"/>
          <p:nvPr/>
        </p:nvSpPr>
        <p:spPr>
          <a:xfrm>
            <a:off x="590658" y="6447296"/>
            <a:ext cx="970952" cy="369332"/>
          </a:xfrm>
          <a:prstGeom prst="rect">
            <a:avLst/>
          </a:prstGeom>
          <a:noFill/>
        </p:spPr>
        <p:txBody>
          <a:bodyPr wrap="square" rtlCol="0">
            <a:spAutoFit/>
          </a:bodyPr>
          <a:lstStyle/>
          <a:p>
            <a:r>
              <a:rPr kumimoji="1" lang="en-US" altLang="ja-JP" sz="1400" dirty="0"/>
              <a:t>【</a:t>
            </a:r>
            <a:r>
              <a:rPr kumimoji="1" lang="ja-JP" altLang="en-US" sz="1400" b="1" dirty="0"/>
              <a:t>例２</a:t>
            </a:r>
            <a:r>
              <a:rPr kumimoji="1" lang="en-US" altLang="ja-JP" sz="1400" dirty="0"/>
              <a:t>】</a:t>
            </a:r>
            <a:r>
              <a:rPr kumimoji="1" lang="ja-JP" altLang="en-US" sz="1400" dirty="0"/>
              <a:t>　　　　　　　　　　　　　　　　　　　　　　　　</a:t>
            </a:r>
            <a:r>
              <a:rPr kumimoji="1" lang="ja-JP" altLang="en-US" dirty="0"/>
              <a:t>　</a:t>
            </a:r>
          </a:p>
        </p:txBody>
      </p:sp>
    </p:spTree>
    <p:extLst>
      <p:ext uri="{BB962C8B-B14F-4D97-AF65-F5344CB8AC3E}">
        <p14:creationId xmlns:p14="http://schemas.microsoft.com/office/powerpoint/2010/main" val="400724521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BE5601BD409BC4CA6B872DBF49AB4F2" ma:contentTypeVersion="14" ma:contentTypeDescription="新しいドキュメントを作成します。" ma:contentTypeScope="" ma:versionID="330e98765a3d5749a990cfb1eeb497aa">
  <xsd:schema xmlns:xsd="http://www.w3.org/2001/XMLSchema" xmlns:xs="http://www.w3.org/2001/XMLSchema" xmlns:p="http://schemas.microsoft.com/office/2006/metadata/properties" xmlns:ns2="9c47a8ed-a75e-4c35-bc85-7780c24c370a" xmlns:ns3="5d97817f-4418-4126-80a6-5cc4da4a022f" targetNamespace="http://schemas.microsoft.com/office/2006/metadata/properties" ma:root="true" ma:fieldsID="371569a78721a14306ead4cd1bfba57c" ns2:_="" ns3:_="">
    <xsd:import namespace="9c47a8ed-a75e-4c35-bc85-7780c24c370a"/>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47a8ed-a75e-4c35-bc85-7780c24c370a"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552fd60-bb0e-45c4-9875-18a42f001f64}"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9c47a8ed-a75e-4c35-bc85-7780c24c370a">
      <UserInfo>
        <DisplayName/>
        <AccountId xsi:nil="true"/>
        <AccountType/>
      </UserInfo>
    </Owner>
    <lcf76f155ced4ddcb4097134ff3c332f xmlns="9c47a8ed-a75e-4c35-bc85-7780c24c370a">
      <Terms xmlns="http://schemas.microsoft.com/office/infopath/2007/PartnerControls"/>
    </lcf76f155ced4ddcb4097134ff3c332f>
    <TaxCatchAll xmlns="5d97817f-4418-4126-80a6-5cc4da4a022f" xsi:nil="true"/>
  </documentManagement>
</p:properties>
</file>

<file path=customXml/itemProps1.xml><?xml version="1.0" encoding="utf-8"?>
<ds:datastoreItem xmlns:ds="http://schemas.openxmlformats.org/officeDocument/2006/customXml" ds:itemID="{70E6FDAC-BC55-4A3F-B708-2A650477C7DC}"/>
</file>

<file path=customXml/itemProps2.xml><?xml version="1.0" encoding="utf-8"?>
<ds:datastoreItem xmlns:ds="http://schemas.openxmlformats.org/officeDocument/2006/customXml" ds:itemID="{17D26C04-5C7B-46F3-84BC-8E0BBDC13757}">
  <ds:schemaRefs>
    <ds:schemaRef ds:uri="http://schemas.microsoft.com/sharepoint/v3/contenttype/forms"/>
  </ds:schemaRefs>
</ds:datastoreItem>
</file>

<file path=customXml/itemProps3.xml><?xml version="1.0" encoding="utf-8"?>
<ds:datastoreItem xmlns:ds="http://schemas.openxmlformats.org/officeDocument/2006/customXml" ds:itemID="{8B44B8D0-3ACD-4CDC-8F95-CE3BBAA59CBB}">
  <ds:schemaRefs>
    <ds:schemaRef ds:uri="http://purl.org/dc/terms/"/>
    <ds:schemaRef ds:uri="http://schemas.microsoft.com/office/2006/documentManagement/types"/>
    <ds:schemaRef ds:uri="f8e35536-3686-4496-aab1-63feff61b54d"/>
    <ds:schemaRef ds:uri="http://schemas.microsoft.com/office/infopath/2007/PartnerControls"/>
    <ds:schemaRef ds:uri="http://purl.org/dc/elements/1.1/"/>
    <ds:schemaRef ds:uri="http://schemas.microsoft.com/office/2006/metadata/properties"/>
    <ds:schemaRef ds:uri="44856c1c-163a-4db4-9f2d-e69ab44d016d"/>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Words>213</Words>
  <PresentationFormat>ユーザー設定</PresentationFormat>
  <Paragraphs>17</Paragraphs>
  <Slides>1</Slides>
  <Notes>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7" baseType="lpstr">
      <vt:lpstr>HGS創英角ｺﾞｼｯｸUB</vt:lpstr>
      <vt:lpstr>Arial</vt:lpstr>
      <vt:lpstr>Calibri</vt:lpstr>
      <vt:lpstr>Calibri Light</vt:lpstr>
      <vt:lpstr>Office テーマ</vt:lpstr>
      <vt:lpstr>Microsoft Excel ワークシート</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0x0101005BE5601BD409BC4CA6B872DBF49AB4F2</vt:lpwstr>
  </property>
  <property fmtid="{D5CDD505-2E9C-101B-9397-08002B2CF9AE}" pid="3" name="MediaServiceImageTags">
    <vt:lpwstr/>
  </property>
  <property fmtid="{D5CDD505-2E9C-101B-9397-08002B2CF9AE}" pid="4" name="Order">
    <vt:r8>13013000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TriggerFlowInfo">
    <vt:lpwstr/>
  </property>
</Properties>
</file>