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  <p:sldId id="266" r:id="rId6"/>
    <p:sldId id="267" r:id="rId7"/>
    <p:sldId id="268" r:id="rId8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46"/>
    <a:srgbClr val="FFFF99"/>
    <a:srgbClr val="00A84C"/>
    <a:srgbClr val="66FF66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33" autoAdjust="0"/>
    <p:restoredTop sz="94660"/>
  </p:normalViewPr>
  <p:slideViewPr>
    <p:cSldViewPr snapToGrid="0">
      <p:cViewPr varScale="1">
        <p:scale>
          <a:sx n="73" d="100"/>
          <a:sy n="73" d="100"/>
        </p:scale>
        <p:origin x="28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presProps.xml" Type="http://schemas.openxmlformats.org/officeDocument/2006/relationships/pres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北原江理" userId="f6914fd7-0304-4d3c-9dd6-dee83619e46c" providerId="ADAL" clId="{3F730702-B30E-4441-A734-4915D4FFBEC8}"/>
    <pc:docChg chg="undo custSel modSld">
      <pc:chgData name="北原江理" userId="f6914fd7-0304-4d3c-9dd6-dee83619e46c" providerId="ADAL" clId="{3F730702-B30E-4441-A734-4915D4FFBEC8}" dt="2025-08-21T00:12:37.138" v="444" actId="6549"/>
      <pc:docMkLst>
        <pc:docMk/>
      </pc:docMkLst>
      <pc:sldChg chg="modSp mod">
        <pc:chgData name="北原江理" userId="f6914fd7-0304-4d3c-9dd6-dee83619e46c" providerId="ADAL" clId="{3F730702-B30E-4441-A734-4915D4FFBEC8}" dt="2025-08-21T00:08:43.291" v="412"/>
        <pc:sldMkLst>
          <pc:docMk/>
          <pc:sldMk cId="522131567" sldId="265"/>
        </pc:sldMkLst>
        <pc:spChg chg="mod">
          <ac:chgData name="北原江理" userId="f6914fd7-0304-4d3c-9dd6-dee83619e46c" providerId="ADAL" clId="{3F730702-B30E-4441-A734-4915D4FFBEC8}" dt="2025-08-20T23:18:51.565" v="176" actId="1037"/>
          <ac:spMkLst>
            <pc:docMk/>
            <pc:sldMk cId="522131567" sldId="265"/>
            <ac:spMk id="7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06:01.858" v="57" actId="14100"/>
          <ac:spMkLst>
            <pc:docMk/>
            <pc:sldMk cId="522131567" sldId="265"/>
            <ac:spMk id="12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06:34.632" v="63"/>
          <ac:spMkLst>
            <pc:docMk/>
            <pc:sldMk cId="522131567" sldId="265"/>
            <ac:spMk id="14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8:43.291" v="412"/>
          <ac:spMkLst>
            <pc:docMk/>
            <pc:sldMk cId="522131567" sldId="265"/>
            <ac:spMk id="17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07:31.047" v="64" actId="1076"/>
          <ac:spMkLst>
            <pc:docMk/>
            <pc:sldMk cId="522131567" sldId="265"/>
            <ac:spMk id="18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16:01.413" v="114" actId="1076"/>
          <ac:spMkLst>
            <pc:docMk/>
            <pc:sldMk cId="522131567" sldId="265"/>
            <ac:spMk id="20" creationId="{00000000-0000-0000-0000-000000000000}"/>
          </ac:spMkLst>
        </pc:spChg>
        <pc:grpChg chg="mod">
          <ac:chgData name="北原江理" userId="f6914fd7-0304-4d3c-9dd6-dee83619e46c" providerId="ADAL" clId="{3F730702-B30E-4441-A734-4915D4FFBEC8}" dt="2025-08-20T23:07:31.047" v="64" actId="1076"/>
          <ac:grpSpMkLst>
            <pc:docMk/>
            <pc:sldMk cId="522131567" sldId="265"/>
            <ac:grpSpMk id="27" creationId="{00000000-0000-0000-0000-000000000000}"/>
          </ac:grpSpMkLst>
        </pc:grpChg>
      </pc:sldChg>
      <pc:sldChg chg="modSp mod">
        <pc:chgData name="北原江理" userId="f6914fd7-0304-4d3c-9dd6-dee83619e46c" providerId="ADAL" clId="{3F730702-B30E-4441-A734-4915D4FFBEC8}" dt="2025-08-21T00:08:56.959" v="421" actId="20577"/>
        <pc:sldMkLst>
          <pc:docMk/>
          <pc:sldMk cId="878443122" sldId="266"/>
        </pc:sldMkLst>
        <pc:spChg chg="mod">
          <ac:chgData name="北原江理" userId="f6914fd7-0304-4d3c-9dd6-dee83619e46c" providerId="ADAL" clId="{3F730702-B30E-4441-A734-4915D4FFBEC8}" dt="2025-08-20T23:17:36.663" v="143" actId="20577"/>
          <ac:spMkLst>
            <pc:docMk/>
            <pc:sldMk cId="878443122" sldId="266"/>
            <ac:spMk id="7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15:46.175" v="112" actId="1076"/>
          <ac:spMkLst>
            <pc:docMk/>
            <pc:sldMk cId="878443122" sldId="266"/>
            <ac:spMk id="12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17:22.283" v="141" actId="1037"/>
          <ac:spMkLst>
            <pc:docMk/>
            <pc:sldMk cId="878443122" sldId="266"/>
            <ac:spMk id="14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8:56.959" v="421" actId="20577"/>
          <ac:spMkLst>
            <pc:docMk/>
            <pc:sldMk cId="878443122" sldId="266"/>
            <ac:spMk id="17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0T23:16:13.242" v="115" actId="1076"/>
          <ac:spMkLst>
            <pc:docMk/>
            <pc:sldMk cId="878443122" sldId="266"/>
            <ac:spMk id="20" creationId="{00000000-0000-0000-0000-000000000000}"/>
          </ac:spMkLst>
        </pc:spChg>
      </pc:sldChg>
      <pc:sldChg chg="modSp mod">
        <pc:chgData name="北原江理" userId="f6914fd7-0304-4d3c-9dd6-dee83619e46c" providerId="ADAL" clId="{3F730702-B30E-4441-A734-4915D4FFBEC8}" dt="2025-08-21T00:12:37.138" v="444" actId="6549"/>
        <pc:sldMkLst>
          <pc:docMk/>
          <pc:sldMk cId="1051663542" sldId="267"/>
        </pc:sldMkLst>
        <pc:spChg chg="mod">
          <ac:chgData name="北原江理" userId="f6914fd7-0304-4d3c-9dd6-dee83619e46c" providerId="ADAL" clId="{3F730702-B30E-4441-A734-4915D4FFBEC8}" dt="2025-08-21T00:05:15.899" v="377"/>
          <ac:spMkLst>
            <pc:docMk/>
            <pc:sldMk cId="1051663542" sldId="267"/>
            <ac:spMk id="9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12:27.370" v="443"/>
          <ac:spMkLst>
            <pc:docMk/>
            <pc:sldMk cId="1051663542" sldId="267"/>
            <ac:spMk id="10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6:14.209" v="396" actId="20577"/>
          <ac:spMkLst>
            <pc:docMk/>
            <pc:sldMk cId="1051663542" sldId="267"/>
            <ac:spMk id="13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12:37.138" v="444" actId="6549"/>
          <ac:spMkLst>
            <pc:docMk/>
            <pc:sldMk cId="1051663542" sldId="267"/>
            <ac:spMk id="23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5:39.670" v="384" actId="20577"/>
          <ac:spMkLst>
            <pc:docMk/>
            <pc:sldMk cId="1051663542" sldId="267"/>
            <ac:spMk id="27" creationId="{00000000-0000-0000-0000-000000000000}"/>
          </ac:spMkLst>
        </pc:spChg>
      </pc:sldChg>
      <pc:sldChg chg="modSp mod">
        <pc:chgData name="北原江理" userId="f6914fd7-0304-4d3c-9dd6-dee83619e46c" providerId="ADAL" clId="{3F730702-B30E-4441-A734-4915D4FFBEC8}" dt="2025-08-21T00:04:12.383" v="363"/>
        <pc:sldMkLst>
          <pc:docMk/>
          <pc:sldMk cId="3241604922" sldId="268"/>
        </pc:sldMkLst>
        <pc:spChg chg="mod">
          <ac:chgData name="北原江理" userId="f6914fd7-0304-4d3c-9dd6-dee83619e46c" providerId="ADAL" clId="{3F730702-B30E-4441-A734-4915D4FFBEC8}" dt="2025-08-21T00:03:58.402" v="362"/>
          <ac:spMkLst>
            <pc:docMk/>
            <pc:sldMk cId="3241604922" sldId="268"/>
            <ac:spMk id="5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4:12.383" v="363"/>
          <ac:spMkLst>
            <pc:docMk/>
            <pc:sldMk cId="3241604922" sldId="268"/>
            <ac:spMk id="7" creationId="{00000000-0000-0000-0000-000000000000}"/>
          </ac:spMkLst>
        </pc:spChg>
        <pc:spChg chg="mod">
          <ac:chgData name="北原江理" userId="f6914fd7-0304-4d3c-9dd6-dee83619e46c" providerId="ADAL" clId="{3F730702-B30E-4441-A734-4915D4FFBEC8}" dt="2025-08-21T00:00:32.725" v="340" actId="6549"/>
          <ac:spMkLst>
            <pc:docMk/>
            <pc:sldMk cId="3241604922" sldId="268"/>
            <ac:spMk id="10" creationId="{00000000-0000-0000-0000-000000000000}"/>
          </ac:spMkLst>
        </pc:spChg>
      </pc:sldChg>
    </pc:docChg>
  </pc:docChgLst>
  <pc:docChgLst>
    <pc:chgData name="北原江理" userId="f6914fd7-0304-4d3c-9dd6-dee83619e46c" providerId="ADAL" clId="{033D19B5-88FB-4BE6-8585-9536B71DC8D3}"/>
    <pc:docChg chg="modSld">
      <pc:chgData name="北原江理" userId="f6914fd7-0304-4d3c-9dd6-dee83619e46c" providerId="ADAL" clId="{033D19B5-88FB-4BE6-8585-9536B71DC8D3}" dt="2025-09-01T05:38:23.764" v="0" actId="1076"/>
      <pc:docMkLst>
        <pc:docMk/>
      </pc:docMkLst>
      <pc:sldChg chg="modSp mod">
        <pc:chgData name="北原江理" userId="f6914fd7-0304-4d3c-9dd6-dee83619e46c" providerId="ADAL" clId="{033D19B5-88FB-4BE6-8585-9536B71DC8D3}" dt="2025-09-01T05:38:23.764" v="0" actId="1076"/>
        <pc:sldMkLst>
          <pc:docMk/>
          <pc:sldMk cId="522131567" sldId="265"/>
        </pc:sldMkLst>
        <pc:spChg chg="mod">
          <ac:chgData name="北原江理" userId="f6914fd7-0304-4d3c-9dd6-dee83619e46c" providerId="ADAL" clId="{033D19B5-88FB-4BE6-8585-9536B71DC8D3}" dt="2025-09-01T05:38:23.764" v="0" actId="1076"/>
          <ac:spMkLst>
            <pc:docMk/>
            <pc:sldMk cId="522131567" sldId="265"/>
            <ac:spMk id="1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44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8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89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2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7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54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65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58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88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26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01397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DC384-34AA-41BB-95A0-6D7E1C293ED0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99375-C4CC-41AF-8621-A0A46B6EDA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95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emf" Type="http://schemas.openxmlformats.org/officeDocument/2006/relationships/image"/><Relationship Id="rId4" Target="https://jsite.mhlw.go.jp/nagano-roudoukyoku/" TargetMode="External" Type="http://schemas.openxmlformats.org/officeDocument/2006/relationships/hyperlink"/><Relationship Id="rId5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emf" Type="http://schemas.openxmlformats.org/officeDocument/2006/relationships/image"/><Relationship Id="rId4" Target="https://jsite.mhlw.go.jp/nagano-roudoukyoku/" TargetMode="External" Type="http://schemas.openxmlformats.org/officeDocument/2006/relationships/hyperlink"/><Relationship Id="rId5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394" y="1066706"/>
            <a:ext cx="2403521" cy="3384021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2685011" y="72423"/>
            <a:ext cx="3677478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長野県最低賃金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85011" y="824959"/>
            <a:ext cx="4082701" cy="1631216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en-US" altLang="ja-JP" sz="10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1,061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3761" y="2954741"/>
            <a:ext cx="4193951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効力発生年月日　</a:t>
            </a:r>
            <a:r>
              <a:rPr kumimoji="1"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</a:t>
            </a:r>
            <a:r>
              <a:rPr kumimoji="1"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kumimoji="1"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月３日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92604" y="2604127"/>
            <a:ext cx="314927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（改正前　時間額９９８円）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60384" y="3455556"/>
            <a:ext cx="5096575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☆業種・年齢・雇用形態（正社員、パート等）　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に関わらず、長野県内で働くすべての人に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適用される１時間当たりの賃金の最低額です。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2014" y="4409717"/>
            <a:ext cx="22121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長野県</a:t>
            </a:r>
            <a:r>
              <a:rPr kumimoji="1" lang="en-US" altLang="ja-JP" sz="600" dirty="0"/>
              <a:t>PR</a:t>
            </a:r>
            <a:r>
              <a:rPr kumimoji="1" lang="ja-JP" altLang="en-US" sz="600" dirty="0"/>
              <a:t>キャラクター「アルクマ」</a:t>
            </a:r>
            <a:r>
              <a:rPr kumimoji="1" lang="en-US" altLang="ja-JP" sz="600" dirty="0"/>
              <a:t>©</a:t>
            </a:r>
            <a:r>
              <a:rPr kumimoji="1" lang="ja-JP" altLang="en-US" sz="600" dirty="0"/>
              <a:t>長野県アルクマ</a:t>
            </a:r>
            <a:r>
              <a:rPr kumimoji="1" lang="en-US" altLang="ja-JP" sz="600" dirty="0"/>
              <a:t> </a:t>
            </a:r>
            <a:endParaRPr kumimoji="1" lang="ja-JP" altLang="en-US" sz="600" dirty="0"/>
          </a:p>
        </p:txBody>
      </p:sp>
      <p:sp>
        <p:nvSpPr>
          <p:cNvPr id="16" name="楕円 15"/>
          <p:cNvSpPr/>
          <p:nvPr/>
        </p:nvSpPr>
        <p:spPr>
          <a:xfrm>
            <a:off x="1050327" y="491902"/>
            <a:ext cx="1637733" cy="600502"/>
          </a:xfrm>
          <a:prstGeom prst="ellipse">
            <a:avLst/>
          </a:prstGeom>
          <a:solidFill>
            <a:srgbClr val="009A46"/>
          </a:solidFill>
          <a:ln>
            <a:solidFill>
              <a:srgbClr val="00A8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時間額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141874" y="1516644"/>
            <a:ext cx="1215085" cy="92333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円</a:t>
            </a:r>
            <a:endParaRPr kumimoji="1"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883981" y="4485091"/>
            <a:ext cx="6137860" cy="490743"/>
            <a:chOff x="964410" y="10069625"/>
            <a:chExt cx="6137860" cy="490743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964410" y="10123677"/>
              <a:ext cx="1842864" cy="369332"/>
              <a:chOff x="2735870" y="10148691"/>
              <a:chExt cx="1842864" cy="369332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3045993" y="10148691"/>
                <a:ext cx="15327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長野労働局  </a:t>
                </a:r>
              </a:p>
            </p:txBody>
          </p:sp>
          <p:pic>
            <p:nvPicPr>
              <p:cNvPr id="39" name="図 3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735870" y="10153125"/>
                <a:ext cx="320413" cy="360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5" name="正方形/長方形 24"/>
            <p:cNvSpPr/>
            <p:nvPr/>
          </p:nvSpPr>
          <p:spPr>
            <a:xfrm>
              <a:off x="2505955" y="10107698"/>
              <a:ext cx="4113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hlinkClick r:id="rId4"/>
                </a:rPr>
                <a:t>https://jsite.mhlw.go.jp/nagano-roudoukyoku/</a:t>
              </a:r>
              <a:r>
                <a:rPr lang="en-US" altLang="ja-JP" sz="1600" dirty="0"/>
                <a:t> </a:t>
              </a:r>
              <a:endParaRPr lang="ja-JP" altLang="en-US" sz="1600" dirty="0"/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19529" y="10069625"/>
              <a:ext cx="482741" cy="490743"/>
            </a:xfrm>
            <a:prstGeom prst="rect">
              <a:avLst/>
            </a:prstGeom>
          </p:spPr>
        </p:pic>
      </p:grpSp>
      <p:sp>
        <p:nvSpPr>
          <p:cNvPr id="19" name="テキスト ボックス 18"/>
          <p:cNvSpPr txBox="1"/>
          <p:nvPr/>
        </p:nvSpPr>
        <p:spPr>
          <a:xfrm>
            <a:off x="1035565" y="6194804"/>
            <a:ext cx="5838522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賃金、最低賃金に関するお問い合わせ先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dirty="0"/>
              <a:t>　　最寄りの労働基準監督署　又は、長野労働局労働基準部賃金室</a:t>
            </a:r>
            <a:endParaRPr kumimoji="1" lang="en-US" altLang="ja-JP" sz="1400" dirty="0"/>
          </a:p>
          <a:p>
            <a:r>
              <a:rPr kumimoji="1" lang="ja-JP" altLang="en-US" sz="1400" dirty="0"/>
              <a:t>　　　　　　　　　　　　　　　　　　　　　　　（☎</a:t>
            </a:r>
            <a:r>
              <a:rPr kumimoji="1" lang="en-US" altLang="ja-JP" sz="1400" dirty="0"/>
              <a:t>026-223-0555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支援策（助成金）に関するお問い合わせ先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dirty="0"/>
              <a:t>　　業務改善助成金　長野労働局雇用環境・均等室（☎</a:t>
            </a:r>
            <a:r>
              <a:rPr kumimoji="1" lang="en-US" altLang="ja-JP" sz="1400" dirty="0"/>
              <a:t>026-223-0560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r>
              <a:rPr kumimoji="1" lang="ja-JP" altLang="en-US" sz="1400" dirty="0"/>
              <a:t>　　ｷｬﾘｱｱｯﾌﾟ助成金　長野労働局　職業対策課　    （☎</a:t>
            </a:r>
            <a:r>
              <a:rPr kumimoji="1" lang="en-US" altLang="ja-JP" sz="1400" dirty="0"/>
              <a:t>026-226-0866</a:t>
            </a:r>
            <a:r>
              <a:rPr kumimoji="1" lang="ja-JP" altLang="en-US" sz="1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52213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13" y="555452"/>
            <a:ext cx="2403521" cy="3384021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990374" y="423137"/>
            <a:ext cx="3677478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長野県最低賃金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64778" y="1127528"/>
            <a:ext cx="4880588" cy="1631216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en-US" altLang="ja-JP" sz="10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1,061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374392" y="3258487"/>
            <a:ext cx="481417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効力発生年月日</a:t>
            </a:r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令和７年１０月３日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97408" y="2758744"/>
            <a:ext cx="3325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（改正前　時間額</a:t>
            </a:r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998</a:t>
            </a:r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72912" y="2807226"/>
            <a:ext cx="1265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長野県</a:t>
            </a:r>
            <a:r>
              <a:rPr kumimoji="1" lang="en-US" altLang="ja-JP" sz="600" dirty="0"/>
              <a:t>PR</a:t>
            </a:r>
            <a:r>
              <a:rPr kumimoji="1" lang="ja-JP" altLang="en-US" sz="600" dirty="0"/>
              <a:t>キャラクター</a:t>
            </a:r>
          </a:p>
          <a:p>
            <a:r>
              <a:rPr kumimoji="1" lang="ja-JP" altLang="en-US" sz="600" dirty="0"/>
              <a:t>「アルクマ」</a:t>
            </a:r>
            <a:endParaRPr kumimoji="1" lang="en-US" altLang="ja-JP" sz="600" dirty="0"/>
          </a:p>
          <a:p>
            <a:r>
              <a:rPr kumimoji="1" lang="en-US" altLang="ja-JP" sz="600" dirty="0"/>
              <a:t>©</a:t>
            </a:r>
            <a:r>
              <a:rPr kumimoji="1" lang="ja-JP" altLang="en-US" sz="600" dirty="0"/>
              <a:t>長野県アルクマ</a:t>
            </a:r>
            <a:r>
              <a:rPr kumimoji="1" lang="en-US" altLang="ja-JP" sz="600" dirty="0"/>
              <a:t> </a:t>
            </a:r>
            <a:endParaRPr kumimoji="1" lang="ja-JP" altLang="en-US" sz="600" dirty="0"/>
          </a:p>
        </p:txBody>
      </p:sp>
      <p:sp>
        <p:nvSpPr>
          <p:cNvPr id="16" name="楕円 15"/>
          <p:cNvSpPr/>
          <p:nvPr/>
        </p:nvSpPr>
        <p:spPr>
          <a:xfrm>
            <a:off x="5124340" y="464247"/>
            <a:ext cx="1637733" cy="600502"/>
          </a:xfrm>
          <a:prstGeom prst="ellipse">
            <a:avLst/>
          </a:prstGeom>
          <a:solidFill>
            <a:srgbClr val="33CC33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ysClr val="windowText" lastClr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時間額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197354" y="1730522"/>
            <a:ext cx="1110231" cy="92333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792564" y="3778444"/>
            <a:ext cx="6472198" cy="531595"/>
            <a:chOff x="964410" y="9961414"/>
            <a:chExt cx="6098861" cy="531595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964410" y="10123677"/>
              <a:ext cx="1842864" cy="369332"/>
              <a:chOff x="2735870" y="10148691"/>
              <a:chExt cx="1842864" cy="369332"/>
            </a:xfrm>
          </p:grpSpPr>
          <p:sp>
            <p:nvSpPr>
              <p:cNvPr id="22" name="テキスト ボックス 21"/>
              <p:cNvSpPr txBox="1"/>
              <p:nvPr/>
            </p:nvSpPr>
            <p:spPr>
              <a:xfrm>
                <a:off x="3045993" y="10148691"/>
                <a:ext cx="15327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長野労働局  </a:t>
                </a:r>
              </a:p>
            </p:txBody>
          </p:sp>
          <p:pic>
            <p:nvPicPr>
              <p:cNvPr id="23" name="図 2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735870" y="10153125"/>
                <a:ext cx="320413" cy="360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正方形/長方形 18"/>
            <p:cNvSpPr/>
            <p:nvPr/>
          </p:nvSpPr>
          <p:spPr>
            <a:xfrm>
              <a:off x="2708327" y="10043415"/>
              <a:ext cx="4113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hlinkClick r:id="rId4"/>
                </a:rPr>
                <a:t>https://jsite.mhlw.go.jp/nagano-roudoukyoku/</a:t>
              </a:r>
              <a:r>
                <a:rPr lang="en-US" altLang="ja-JP" sz="1600" dirty="0"/>
                <a:t> </a:t>
              </a:r>
              <a:endParaRPr lang="ja-JP" altLang="en-US" sz="1600" dirty="0"/>
            </a:p>
          </p:txBody>
        </p:sp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580530" y="9961414"/>
              <a:ext cx="482741" cy="466981"/>
            </a:xfrm>
            <a:prstGeom prst="rect">
              <a:avLst/>
            </a:prstGeom>
          </p:spPr>
        </p:pic>
      </p:grpSp>
      <p:sp>
        <p:nvSpPr>
          <p:cNvPr id="25" name="テキスト ボックス 24"/>
          <p:cNvSpPr txBox="1"/>
          <p:nvPr/>
        </p:nvSpPr>
        <p:spPr>
          <a:xfrm>
            <a:off x="1132591" y="5867257"/>
            <a:ext cx="5838522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賃金、最低賃金に関するお問い合わせ先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dirty="0"/>
              <a:t>　　最寄りの労働基準監督署　又は、長野労働局労働基準部賃金室</a:t>
            </a:r>
            <a:endParaRPr kumimoji="1" lang="en-US" altLang="ja-JP" sz="1400" dirty="0"/>
          </a:p>
          <a:p>
            <a:r>
              <a:rPr kumimoji="1" lang="ja-JP" altLang="en-US" sz="1400" dirty="0"/>
              <a:t>　　　　　　　　　　　　　　　　　　　　　　　（☎</a:t>
            </a:r>
            <a:r>
              <a:rPr kumimoji="1" lang="en-US" altLang="ja-JP" sz="1400" dirty="0"/>
              <a:t>026-223-0555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支援策（助成金）に関するお問い合わせ先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dirty="0"/>
              <a:t>　　業務改善助成金　長野労働局雇用環境・均等室（☎</a:t>
            </a:r>
            <a:r>
              <a:rPr kumimoji="1" lang="en-US" altLang="ja-JP" sz="1400" dirty="0"/>
              <a:t>026-223-0560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r>
              <a:rPr kumimoji="1" lang="ja-JP" altLang="en-US" sz="1400" dirty="0"/>
              <a:t>　　ｷｬﾘｱｱｯﾌﾟ助成金　長野労働局　職業対策課    　（☎</a:t>
            </a:r>
            <a:r>
              <a:rPr kumimoji="1" lang="en-US" altLang="ja-JP" sz="1400" dirty="0"/>
              <a:t>026-226-0866</a:t>
            </a:r>
            <a:r>
              <a:rPr kumimoji="1" lang="ja-JP" altLang="en-US" sz="1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87844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720176" y="3200292"/>
            <a:ext cx="2381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長野県最低賃金のお知らせ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0661" y="3498538"/>
            <a:ext cx="6273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　長野県内の事業場で働く全ての労働者に適用される「長野県最低賃金」が、令和７年１０月３日から時間額１</a:t>
            </a:r>
            <a:r>
              <a:rPr kumimoji="1" lang="en-US" altLang="ja-JP" sz="1200" dirty="0"/>
              <a:t>,</a:t>
            </a:r>
            <a:r>
              <a:rPr kumimoji="1" lang="ja-JP" altLang="en-US" sz="1200" dirty="0"/>
              <a:t>０６１円に改正されます。この機会にご確認ください。</a:t>
            </a:r>
            <a:endParaRPr kumimoji="1" lang="en-US" altLang="ja-JP" sz="1200" dirty="0"/>
          </a:p>
          <a:p>
            <a:r>
              <a:rPr kumimoji="1" lang="ja-JP" altLang="en-US" sz="1200" dirty="0"/>
              <a:t>　なお、対象となる賃金は、通常の労働時間・労働日に対応する賃金で、臨時に支払われる賃金、精皆勤手当、通勤手当及び家族手当などは含まれません。</a:t>
            </a:r>
            <a:endParaRPr kumimoji="1" lang="en-US" altLang="ja-JP" sz="1200" dirty="0"/>
          </a:p>
          <a:p>
            <a:r>
              <a:rPr kumimoji="1" lang="ja-JP" altLang="en-US" sz="1200" dirty="0"/>
              <a:t>　また、中小企業・小規模事業者等に対する賃金の引き上げの環境整備、雇用の維持を図るための支援策を実施しています。ご活用ください。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00190" y="1198094"/>
            <a:ext cx="339348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最低賃金周知広報用例文①（横書き版 ３種類）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72425" y="4657079"/>
            <a:ext cx="592446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お問い合わせ先</a:t>
            </a:r>
            <a:r>
              <a:rPr kumimoji="1" lang="en-US" altLang="ja-JP" sz="1100" dirty="0"/>
              <a:t>】</a:t>
            </a:r>
            <a:r>
              <a:rPr kumimoji="1" lang="ja-JP" altLang="en-US" sz="1100" dirty="0"/>
              <a:t>　</a:t>
            </a:r>
            <a:endParaRPr kumimoji="1" lang="en-US" altLang="ja-JP" sz="1100" dirty="0"/>
          </a:p>
          <a:p>
            <a:r>
              <a:rPr kumimoji="1" lang="ja-JP" altLang="en-US" sz="1100" dirty="0"/>
              <a:t>　「最低賃金」については、長野労働局労働基準部賃金室（☎</a:t>
            </a:r>
            <a:r>
              <a:rPr kumimoji="1" lang="en-US" altLang="ja-JP" sz="1100" dirty="0"/>
              <a:t>026-223-0555</a:t>
            </a:r>
            <a:r>
              <a:rPr kumimoji="1" lang="ja-JP" altLang="en-US" sz="1100" dirty="0"/>
              <a:t>）または最寄り</a:t>
            </a:r>
            <a:endParaRPr kumimoji="1" lang="en-US" altLang="ja-JP" sz="1100" dirty="0"/>
          </a:p>
          <a:p>
            <a:r>
              <a:rPr kumimoji="1" lang="ja-JP" altLang="en-US" sz="1100" dirty="0"/>
              <a:t>　の労働基準監督署へ</a:t>
            </a:r>
            <a:endParaRPr kumimoji="1" lang="en-US" altLang="ja-JP" sz="1100" dirty="0"/>
          </a:p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助成金に関するお問い合わせ先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　　業務改善助成金　長野労働局雇用環境・均等室（☎</a:t>
            </a:r>
            <a:r>
              <a:rPr kumimoji="1" lang="en-US" altLang="ja-JP" sz="1100" dirty="0"/>
              <a:t>026-223-0560</a:t>
            </a:r>
            <a:r>
              <a:rPr kumimoji="1" lang="ja-JP" altLang="en-US" sz="1100" dirty="0"/>
              <a:t>）</a:t>
            </a:r>
            <a:endParaRPr kumimoji="1" lang="en-US" altLang="ja-JP" sz="1100" dirty="0"/>
          </a:p>
          <a:p>
            <a:r>
              <a:rPr kumimoji="1" lang="ja-JP" altLang="en-US" sz="1100" dirty="0"/>
              <a:t>　　ｷｬﾘｱｱｯﾌﾟ助成金　長野労働局　職業対策課　    （☎</a:t>
            </a:r>
            <a:r>
              <a:rPr kumimoji="1" lang="en-US" altLang="ja-JP" sz="1100" dirty="0"/>
              <a:t>026-226-0866</a:t>
            </a:r>
            <a:r>
              <a:rPr kumimoji="1" lang="ja-JP" altLang="en-US" sz="1100" dirty="0"/>
              <a:t>）</a:t>
            </a:r>
          </a:p>
          <a:p>
            <a:r>
              <a:rPr kumimoji="1" lang="ja-JP" altLang="en-US" sz="1100" dirty="0"/>
              <a:t>　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80650" y="6096649"/>
            <a:ext cx="2381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長野県最低賃金のお知らせ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60328" y="6381531"/>
            <a:ext cx="6273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　長野県内の事業場で働く全ての労働者に適用される「長野県最低賃金」が、令和７年１０月３日から時間額１</a:t>
            </a:r>
            <a:r>
              <a:rPr kumimoji="1" lang="en-US" altLang="ja-JP" sz="1200" dirty="0"/>
              <a:t>,</a:t>
            </a:r>
            <a:r>
              <a:rPr kumimoji="1" lang="ja-JP" altLang="en-US" sz="1200" dirty="0"/>
              <a:t>０６１円に改正されます。この機会にご確認ください。</a:t>
            </a:r>
            <a:endParaRPr kumimoji="1" lang="en-US" altLang="ja-JP" sz="1200" dirty="0"/>
          </a:p>
          <a:p>
            <a:r>
              <a:rPr kumimoji="1" lang="ja-JP" altLang="en-US" sz="1200" dirty="0"/>
              <a:t>　また、中小企業・小規模事業者等に対する賃金の引き上げの環境整備、雇用の維持を図るための支援策を実施しています。ご活用ください。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39406" y="7202123"/>
            <a:ext cx="5924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お問い合わせ先</a:t>
            </a:r>
            <a:r>
              <a:rPr kumimoji="1" lang="en-US" altLang="ja-JP" sz="1100" dirty="0"/>
              <a:t>】</a:t>
            </a:r>
            <a:r>
              <a:rPr kumimoji="1" lang="ja-JP" altLang="en-US" sz="1100" dirty="0"/>
              <a:t>　</a:t>
            </a:r>
            <a:endParaRPr kumimoji="1" lang="en-US" altLang="ja-JP" sz="1100" dirty="0"/>
          </a:p>
          <a:p>
            <a:r>
              <a:rPr kumimoji="1" lang="ja-JP" altLang="en-US" sz="1100" dirty="0"/>
              <a:t>　「最低賃金」については、長野労働局労働基準部賃金室（☎</a:t>
            </a:r>
            <a:r>
              <a:rPr kumimoji="1" lang="en-US" altLang="ja-JP" sz="1100" dirty="0"/>
              <a:t>026-223-0555</a:t>
            </a:r>
            <a:r>
              <a:rPr kumimoji="1" lang="ja-JP" altLang="en-US" sz="1100" dirty="0"/>
              <a:t>）または最寄り</a:t>
            </a:r>
            <a:endParaRPr kumimoji="1" lang="en-US" altLang="ja-JP" sz="1100" dirty="0"/>
          </a:p>
          <a:p>
            <a:r>
              <a:rPr kumimoji="1" lang="ja-JP" altLang="en-US" sz="1100" dirty="0"/>
              <a:t>　の労働基準監督署へ</a:t>
            </a:r>
            <a:endParaRPr kumimoji="1" lang="en-US" altLang="ja-JP" sz="1100" dirty="0"/>
          </a:p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助成金に関するお問い合わせ先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　　業務改善助成金　長野労働局雇用環境・均等室（☎</a:t>
            </a:r>
            <a:r>
              <a:rPr kumimoji="1" lang="en-US" altLang="ja-JP" sz="1100" dirty="0"/>
              <a:t>026-223-0560</a:t>
            </a:r>
            <a:r>
              <a:rPr kumimoji="1" lang="ja-JP" altLang="en-US" sz="1100" dirty="0"/>
              <a:t>）</a:t>
            </a:r>
            <a:endParaRPr kumimoji="1" lang="en-US" altLang="ja-JP" sz="1100" dirty="0"/>
          </a:p>
          <a:p>
            <a:r>
              <a:rPr kumimoji="1" lang="ja-JP" altLang="en-US" sz="1100" dirty="0"/>
              <a:t>　　ｷｬﾘｱｱｯﾌﾟ助成金　長野労働局　職業対策課　     （☎</a:t>
            </a:r>
            <a:r>
              <a:rPr kumimoji="1" lang="en-US" altLang="ja-JP" sz="1100" dirty="0"/>
              <a:t>026-226-0866</a:t>
            </a:r>
            <a:r>
              <a:rPr kumimoji="1" lang="ja-JP" altLang="en-US" sz="1100" dirty="0"/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0175" y="8699788"/>
            <a:ext cx="2381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長野県最低賃金のお知らせ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0660" y="8980469"/>
            <a:ext cx="627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　長野県内の事業場で働く全ての労働者に適用される「長野県最低賃金」が、令和７年１０月３日から時間額１</a:t>
            </a:r>
            <a:r>
              <a:rPr kumimoji="1" lang="en-US" altLang="ja-JP" sz="1200" dirty="0"/>
              <a:t>,</a:t>
            </a:r>
            <a:r>
              <a:rPr kumimoji="1" lang="ja-JP" altLang="en-US" sz="1200" dirty="0"/>
              <a:t>０６１円に改正されます。この機会にご確認ください。　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85073" y="9427689"/>
            <a:ext cx="59244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お問い合わせ先</a:t>
            </a:r>
            <a:r>
              <a:rPr kumimoji="1" lang="en-US" altLang="ja-JP" sz="1100" dirty="0"/>
              <a:t>】</a:t>
            </a:r>
            <a:r>
              <a:rPr kumimoji="1" lang="ja-JP" altLang="en-US" sz="1100" dirty="0"/>
              <a:t>長野労働局労働基準部賃金室（☎</a:t>
            </a:r>
            <a:r>
              <a:rPr kumimoji="1" lang="en-US" altLang="ja-JP" sz="1100" dirty="0"/>
              <a:t>026-223-0555</a:t>
            </a:r>
            <a:r>
              <a:rPr kumimoji="1" lang="ja-JP" altLang="en-US" sz="1100" dirty="0"/>
              <a:t>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87494" y="3127907"/>
            <a:ext cx="6418876" cy="27034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587494" y="6026715"/>
            <a:ext cx="6418876" cy="24077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90660" y="8699787"/>
            <a:ext cx="6418876" cy="10076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399" y="5272931"/>
            <a:ext cx="493055" cy="493055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399" y="7870136"/>
            <a:ext cx="493055" cy="49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63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640293" y="539086"/>
            <a:ext cx="400110" cy="24293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長野県最低賃金のお知らせ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31640" y="525438"/>
            <a:ext cx="3508653" cy="4728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長野県内の事業場で働く全ての労働者に適用される「長野県最低賃金」が、令和七年十月三日から時間額一〇六一円に改正されます。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この機会にご確認ください。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なお、対象となる賃金は、通常の労働時間・労働日に対応する賃金で、臨時に支払われる賃金、精皆勤手当、通勤手当及び家族手当などは含まれません。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また、中小企業・小規模事業者等に対する賃金の引き上げの環境整備、雇用の維持を図るための支援策を実施していますので、ご活用ください。</a:t>
            </a: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○お問い合わせ先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「最低賃金」については、長野労働局労働基準部賃金室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☎０２６ー２２３ー０５５５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又は最寄りの労働基準監督署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「助成金」に関するお問い合わせ先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業務改善助成金　長野労働局雇用環境・均等室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☎０２６ー２２３ー０５６０</a:t>
            </a: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キャリアアップ助成金　長野労働局　職業対策課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☎０２６ー２２６ー０８６６</a:t>
            </a:r>
            <a:r>
              <a:rPr kumimoji="1" lang="ja-JP" altLang="en-US" sz="1200" dirty="0"/>
              <a:t>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640293" y="5452280"/>
            <a:ext cx="400110" cy="28796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長野県最低賃金のお知らせ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02515" y="5568287"/>
            <a:ext cx="3323987" cy="46783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/>
              <a:t>　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長野県内の事業場で働く全ての労働者に適用される「長野県最低賃金」が、令和七年十月三日から時間額一〇六一円に改正されます。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この機会にご確認ください。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また、中小企業・小規模事業者等に対する賃金の引き上げの環境整備、雇用の維持を図るための支援策を実施していますので、ご活用ください。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お問い合わせ先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「最低賃金」については、長野労働局労働基準部賃金室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☎０２６ー２２３ー０５５５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又は最寄りの労働基準監督署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「助成金」に関するお問い合わせ先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業務改善助成金　長野労働局雇用環境・均等室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☎０２６ー２２３ー０５６０</a:t>
            </a: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キャリアアップ助成金　長野労働局　職業対策課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☎０２６ー２２６ー０８６６</a:t>
            </a:r>
          </a:p>
          <a:p>
            <a:r>
              <a:rPr kumimoji="1" lang="ja-JP" altLang="en-US" sz="1200" dirty="0"/>
              <a:t>　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53706" y="436728"/>
            <a:ext cx="738664" cy="3507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dirty="0"/>
              <a:t>最低賃金周知広報用例文②　　　　　　　　　　　縦書き版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762307" y="341194"/>
            <a:ext cx="4419739" cy="4913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43006" y="5388057"/>
            <a:ext cx="3739040" cy="48586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62305" y="5452280"/>
            <a:ext cx="400110" cy="28796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長野県最低賃金のお知らせ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18953" y="5422177"/>
            <a:ext cx="1384995" cy="4824483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r>
              <a:rPr kumimoji="1" lang="ja-JP" altLang="en-US" dirty="0"/>
              <a:t>　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長野県内の事業場で働く全ての労働者に適用される「長野県最低  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賃金」が、令和七年十月三日から時間額一〇六一円に改正されます。</a:t>
            </a: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この機会にご確認ください。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〇お問い合わせ先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長野労働局労働基準部賃金室　☎０２６ー２２３ー０５５５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7310" y="5388057"/>
            <a:ext cx="1785105" cy="4888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6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47a8ed-a75e-4c35-bc85-7780c24c370a">
      <Terms xmlns="http://schemas.microsoft.com/office/infopath/2007/PartnerControls"/>
    </lcf76f155ced4ddcb4097134ff3c332f>
    <Owner xmlns="9c47a8ed-a75e-4c35-bc85-7780c24c370a">
      <UserInfo>
        <DisplayName/>
        <AccountId xsi:nil="true"/>
        <AccountType/>
      </UserInfo>
    </Owner>
    <TaxCatchAll xmlns="5d97817f-4418-4126-80a6-5cc4da4a022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E5601BD409BC4CA6B872DBF49AB4F2" ma:contentTypeVersion="14" ma:contentTypeDescription="新しいドキュメントを作成します。" ma:contentTypeScope="" ma:versionID="330e98765a3d5749a990cfb1eeb497aa">
  <xsd:schema xmlns:xsd="http://www.w3.org/2001/XMLSchema" xmlns:xs="http://www.w3.org/2001/XMLSchema" xmlns:p="http://schemas.microsoft.com/office/2006/metadata/properties" xmlns:ns2="9c47a8ed-a75e-4c35-bc85-7780c24c370a" xmlns:ns3="5d97817f-4418-4126-80a6-5cc4da4a022f" targetNamespace="http://schemas.microsoft.com/office/2006/metadata/properties" ma:root="true" ma:fieldsID="371569a78721a14306ead4cd1bfba57c" ns2:_="" ns3:_="">
    <xsd:import namespace="9c47a8ed-a75e-4c35-bc85-7780c24c370a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7a8ed-a75e-4c35-bc85-7780c24c370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552fd60-bb0e-45c4-9875-18a42f001f64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78B07D-CE5C-483E-B20E-43E8CA5397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EE83FD-A3B3-4965-8FBD-5FEB25896FE0}">
  <ds:schemaRefs>
    <ds:schemaRef ds:uri="f8e35536-3686-4496-aab1-63feff61b54d"/>
    <ds:schemaRef ds:uri="http://schemas.microsoft.com/office/2006/documentManagement/types"/>
    <ds:schemaRef ds:uri="http://purl.org/dc/elements/1.1/"/>
    <ds:schemaRef ds:uri="44856c1c-163a-4db4-9f2d-e69ab44d016d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24BE990-88CB-4E41-B24B-0E77CA86A0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1029</Words>
  <PresentationFormat>ユーザー設定</PresentationFormat>
  <Paragraphs>96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HGP創英角ｺﾞｼｯｸUB</vt:lpstr>
      <vt:lpstr>HGP創英角ﾎﾟｯﾌﾟ体</vt:lpstr>
      <vt:lpstr>HGS創英角ｺﾞｼｯｸUB</vt:lpstr>
      <vt:lpstr>HG丸ｺﾞｼｯｸM-PRO</vt:lpstr>
      <vt:lpstr>ＭＳ 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0x0101005BE5601BD409BC4CA6B872DBF49AB4F2</vt:lpwstr>
  </property>
  <property fmtid="{D5CDD505-2E9C-101B-9397-08002B2CF9AE}" pid="3" name="MediaServiceImageTags">
    <vt:lpwstr/>
  </property>
  <property fmtid="{D5CDD505-2E9C-101B-9397-08002B2CF9AE}" pid="4" name="Order">
    <vt:r8>13012900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TriggerFlowInfo">
    <vt:lpwstr/>
  </property>
</Properties>
</file>