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10"/>
  </p:notesMasterIdLst>
  <p:sldIdLst>
    <p:sldId id="2147477230" r:id="rId4"/>
    <p:sldId id="2147480865" r:id="rId5"/>
    <p:sldId id="836" r:id="rId6"/>
    <p:sldId id="845" r:id="rId7"/>
    <p:sldId id="2147483265" r:id="rId8"/>
    <p:sldId id="84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notesMasters/notesMaster1.xml" Type="http://schemas.openxmlformats.org/officeDocument/2006/relationships/notesMaster"/><Relationship Id="rId11" Target="presProps.xml" Type="http://schemas.openxmlformats.org/officeDocument/2006/relationships/presProps"/><Relationship Id="rId12" Target="viewProps.xml" Type="http://schemas.openxmlformats.org/officeDocument/2006/relationships/viewProps"/><Relationship Id="rId13" Target="theme/theme1.xml" Type="http://schemas.openxmlformats.org/officeDocument/2006/relationships/theme"/><Relationship Id="rId14" Target="tableStyles.xml" Type="http://schemas.openxmlformats.org/officeDocument/2006/relationships/tableStyle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Worksheet.xlsx" Type="http://schemas.openxmlformats.org/officeDocument/2006/relationships/package"/></Relationships>
</file>

<file path=ppt/charts/_rels/chart2.xml.rels><?xml version="1.0" encoding="UTF-8" standalone="yes"?><Relationships xmlns="http://schemas.openxmlformats.org/package/2006/relationships"><Relationship Id="rId1" Target="../theme/themeOverride1.xml" Type="http://schemas.openxmlformats.org/officeDocument/2006/relationships/themeOverride"/><Relationship Id="rId2" Target="../embeddings/Microsoft_Excel_Worksheet1.xlsx" Type="http://schemas.openxmlformats.org/officeDocument/2006/relationships/package"/></Relationships>
</file>

<file path=ppt/charts/_rels/chart3.xml.rels><?xml version="1.0" encoding="UTF-8" standalone="yes"?><Relationships xmlns="http://schemas.openxmlformats.org/package/2006/relationships"><Relationship Id="rId1" Target="style2.xml" Type="http://schemas.microsoft.com/office/2011/relationships/chartStyle"/><Relationship Id="rId2" Target="colors2.xml" Type="http://schemas.microsoft.com/office/2011/relationships/chartColorStyle"/><Relationship Id="rId3" Target="../embeddings/Microsoft_Excel_Worksheet2.xlsx" Type="http://schemas.openxmlformats.org/officeDocument/2006/relationships/package"/><Relationship Id="rId4" Target="../drawings/drawing1.xml" Type="http://schemas.openxmlformats.org/officeDocument/2006/relationships/chartUserShapes"/></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11611663461177"/>
          <c:y val="0.10087312837792374"/>
          <c:w val="0.60944044993333035"/>
          <c:h val="0.64881132515214968"/>
        </c:manualLayout>
      </c:layout>
      <c:barChart>
        <c:barDir val="col"/>
        <c:grouping val="percentStacked"/>
        <c:varyColors val="0"/>
        <c:ser>
          <c:idx val="0"/>
          <c:order val="0"/>
          <c:tx>
            <c:strRef>
              <c:f>Sheet1!$B$1</c:f>
              <c:strCache>
                <c:ptCount val="1"/>
                <c:pt idx="0">
                  <c:v>３か月以上</c:v>
                </c:pt>
              </c:strCache>
            </c:strRef>
          </c:tx>
          <c:spPr>
            <a:solidFill>
              <a:schemeClr val="tx1">
                <a:lumMod val="65000"/>
                <a:lumOff val="35000"/>
              </a:schemeClr>
            </a:solidFill>
            <a:ln>
              <a:noFill/>
            </a:ln>
            <a:effectLst/>
          </c:spPr>
          <c:invertIfNegative val="0"/>
          <c:cat>
            <c:strRef>
              <c:f>Sheet1!$A$2:$A$8</c:f>
              <c:strCache>
                <c:ptCount val="7"/>
                <c:pt idx="0">
                  <c:v>19歳以下</c:v>
                </c:pt>
                <c:pt idx="1">
                  <c:v>20～29歳</c:v>
                </c:pt>
                <c:pt idx="2">
                  <c:v>30～39歳</c:v>
                </c:pt>
                <c:pt idx="3">
                  <c:v>40～49歳</c:v>
                </c:pt>
                <c:pt idx="4">
                  <c:v>50～59歳</c:v>
                </c:pt>
                <c:pt idx="5">
                  <c:v>60～69歳</c:v>
                </c:pt>
                <c:pt idx="6">
                  <c:v>70歳以上</c:v>
                </c:pt>
              </c:strCache>
            </c:strRef>
          </c:cat>
          <c:val>
            <c:numRef>
              <c:f>Sheet1!$B$2:$B$8</c:f>
              <c:numCache>
                <c:formatCode>General</c:formatCode>
                <c:ptCount val="7"/>
                <c:pt idx="0">
                  <c:v>175</c:v>
                </c:pt>
                <c:pt idx="1">
                  <c:v>1481</c:v>
                </c:pt>
                <c:pt idx="2">
                  <c:v>1836</c:v>
                </c:pt>
                <c:pt idx="3">
                  <c:v>3118</c:v>
                </c:pt>
                <c:pt idx="4">
                  <c:v>5370</c:v>
                </c:pt>
                <c:pt idx="5">
                  <c:v>4672</c:v>
                </c:pt>
                <c:pt idx="6">
                  <c:v>2623</c:v>
                </c:pt>
              </c:numCache>
            </c:numRef>
          </c:val>
          <c:extLst>
            <c:ext xmlns:c16="http://schemas.microsoft.com/office/drawing/2014/chart" uri="{C3380CC4-5D6E-409C-BE32-E72D297353CC}">
              <c16:uniqueId val="{00000000-5959-4FB8-8CB2-88FA0A77738A}"/>
            </c:ext>
          </c:extLst>
        </c:ser>
        <c:ser>
          <c:idx val="1"/>
          <c:order val="1"/>
          <c:tx>
            <c:strRef>
              <c:f>Sheet1!$C$1</c:f>
              <c:strCache>
                <c:ptCount val="1"/>
                <c:pt idx="0">
                  <c:v>２か月以上</c:v>
                </c:pt>
              </c:strCache>
            </c:strRef>
          </c:tx>
          <c:spPr>
            <a:solidFill>
              <a:schemeClr val="accent2"/>
            </a:solidFill>
            <a:ln>
              <a:noFill/>
            </a:ln>
            <a:effectLst/>
          </c:spPr>
          <c:invertIfNegative val="0"/>
          <c:cat>
            <c:strRef>
              <c:f>Sheet1!$A$2:$A$8</c:f>
              <c:strCache>
                <c:ptCount val="7"/>
                <c:pt idx="0">
                  <c:v>19歳以下</c:v>
                </c:pt>
                <c:pt idx="1">
                  <c:v>20～29歳</c:v>
                </c:pt>
                <c:pt idx="2">
                  <c:v>30～39歳</c:v>
                </c:pt>
                <c:pt idx="3">
                  <c:v>40～49歳</c:v>
                </c:pt>
                <c:pt idx="4">
                  <c:v>50～59歳</c:v>
                </c:pt>
                <c:pt idx="5">
                  <c:v>60～69歳</c:v>
                </c:pt>
                <c:pt idx="6">
                  <c:v>70歳以上</c:v>
                </c:pt>
              </c:strCache>
            </c:strRef>
          </c:cat>
          <c:val>
            <c:numRef>
              <c:f>Sheet1!$C$2:$C$8</c:f>
              <c:numCache>
                <c:formatCode>General</c:formatCode>
                <c:ptCount val="7"/>
                <c:pt idx="0">
                  <c:v>158</c:v>
                </c:pt>
                <c:pt idx="1">
                  <c:v>1373</c:v>
                </c:pt>
                <c:pt idx="2">
                  <c:v>1577</c:v>
                </c:pt>
                <c:pt idx="3">
                  <c:v>2767</c:v>
                </c:pt>
                <c:pt idx="4">
                  <c:v>5025</c:v>
                </c:pt>
                <c:pt idx="5">
                  <c:v>4532</c:v>
                </c:pt>
                <c:pt idx="6" formatCode="#,##0">
                  <c:v>2237</c:v>
                </c:pt>
              </c:numCache>
            </c:numRef>
          </c:val>
          <c:extLst>
            <c:ext xmlns:c16="http://schemas.microsoft.com/office/drawing/2014/chart" uri="{C3380CC4-5D6E-409C-BE32-E72D297353CC}">
              <c16:uniqueId val="{00000001-5959-4FB8-8CB2-88FA0A77738A}"/>
            </c:ext>
          </c:extLst>
        </c:ser>
        <c:ser>
          <c:idx val="2"/>
          <c:order val="2"/>
          <c:tx>
            <c:strRef>
              <c:f>Sheet1!$D$1</c:f>
              <c:strCache>
                <c:ptCount val="1"/>
                <c:pt idx="0">
                  <c:v>１か月以上</c:v>
                </c:pt>
              </c:strCache>
            </c:strRef>
          </c:tx>
          <c:spPr>
            <a:solidFill>
              <a:srgbClr val="FFC000"/>
            </a:solidFill>
            <a:ln>
              <a:noFill/>
            </a:ln>
            <a:effectLst/>
          </c:spPr>
          <c:invertIfNegative val="0"/>
          <c:cat>
            <c:strRef>
              <c:f>Sheet1!$A$2:$A$8</c:f>
              <c:strCache>
                <c:ptCount val="7"/>
                <c:pt idx="0">
                  <c:v>19歳以下</c:v>
                </c:pt>
                <c:pt idx="1">
                  <c:v>20～29歳</c:v>
                </c:pt>
                <c:pt idx="2">
                  <c:v>30～39歳</c:v>
                </c:pt>
                <c:pt idx="3">
                  <c:v>40～49歳</c:v>
                </c:pt>
                <c:pt idx="4">
                  <c:v>50～59歳</c:v>
                </c:pt>
                <c:pt idx="5">
                  <c:v>60～69歳</c:v>
                </c:pt>
                <c:pt idx="6">
                  <c:v>70歳以上</c:v>
                </c:pt>
              </c:strCache>
            </c:strRef>
          </c:cat>
          <c:val>
            <c:numRef>
              <c:f>Sheet1!$D$2:$D$8</c:f>
              <c:numCache>
                <c:formatCode>General</c:formatCode>
                <c:ptCount val="7"/>
                <c:pt idx="0">
                  <c:v>439</c:v>
                </c:pt>
                <c:pt idx="1">
                  <c:v>3303</c:v>
                </c:pt>
                <c:pt idx="2">
                  <c:v>3427</c:v>
                </c:pt>
                <c:pt idx="3">
                  <c:v>5492</c:v>
                </c:pt>
                <c:pt idx="4">
                  <c:v>9149</c:v>
                </c:pt>
                <c:pt idx="5">
                  <c:v>7552</c:v>
                </c:pt>
                <c:pt idx="6">
                  <c:v>3451</c:v>
                </c:pt>
              </c:numCache>
            </c:numRef>
          </c:val>
          <c:extLst>
            <c:ext xmlns:c16="http://schemas.microsoft.com/office/drawing/2014/chart" uri="{C3380CC4-5D6E-409C-BE32-E72D297353CC}">
              <c16:uniqueId val="{00000002-5959-4FB8-8CB2-88FA0A77738A}"/>
            </c:ext>
          </c:extLst>
        </c:ser>
        <c:ser>
          <c:idx val="3"/>
          <c:order val="3"/>
          <c:tx>
            <c:strRef>
              <c:f>Sheet1!$E$1</c:f>
              <c:strCache>
                <c:ptCount val="1"/>
                <c:pt idx="0">
                  <c:v>２週間以上</c:v>
                </c:pt>
              </c:strCache>
            </c:strRef>
          </c:tx>
          <c:spPr>
            <a:pattFill prst="dkDnDiag">
              <a:fgClr>
                <a:schemeClr val="accent4">
                  <a:lumMod val="50000"/>
                </a:schemeClr>
              </a:fgClr>
              <a:bgClr>
                <a:schemeClr val="bg1"/>
              </a:bgClr>
            </a:pattFill>
            <a:ln>
              <a:noFill/>
            </a:ln>
            <a:effectLst/>
          </c:spPr>
          <c:invertIfNegative val="0"/>
          <c:cat>
            <c:strRef>
              <c:f>Sheet1!$A$2:$A$8</c:f>
              <c:strCache>
                <c:ptCount val="7"/>
                <c:pt idx="0">
                  <c:v>19歳以下</c:v>
                </c:pt>
                <c:pt idx="1">
                  <c:v>20～29歳</c:v>
                </c:pt>
                <c:pt idx="2">
                  <c:v>30～39歳</c:v>
                </c:pt>
                <c:pt idx="3">
                  <c:v>40～49歳</c:v>
                </c:pt>
                <c:pt idx="4">
                  <c:v>50～59歳</c:v>
                </c:pt>
                <c:pt idx="5">
                  <c:v>60～69歳</c:v>
                </c:pt>
                <c:pt idx="6">
                  <c:v>70歳以上</c:v>
                </c:pt>
              </c:strCache>
            </c:strRef>
          </c:cat>
          <c:val>
            <c:numRef>
              <c:f>Sheet1!$E$2:$E$8</c:f>
              <c:numCache>
                <c:formatCode>General</c:formatCode>
                <c:ptCount val="7"/>
                <c:pt idx="0">
                  <c:v>699</c:v>
                </c:pt>
                <c:pt idx="1">
                  <c:v>4437</c:v>
                </c:pt>
                <c:pt idx="2">
                  <c:v>4300</c:v>
                </c:pt>
                <c:pt idx="3">
                  <c:v>6050</c:v>
                </c:pt>
                <c:pt idx="4">
                  <c:v>8547</c:v>
                </c:pt>
                <c:pt idx="5">
                  <c:v>5988</c:v>
                </c:pt>
                <c:pt idx="6">
                  <c:v>2318</c:v>
                </c:pt>
              </c:numCache>
            </c:numRef>
          </c:val>
          <c:extLst>
            <c:ext xmlns:c16="http://schemas.microsoft.com/office/drawing/2014/chart" uri="{C3380CC4-5D6E-409C-BE32-E72D297353CC}">
              <c16:uniqueId val="{00000003-5959-4FB8-8CB2-88FA0A77738A}"/>
            </c:ext>
          </c:extLst>
        </c:ser>
        <c:ser>
          <c:idx val="4"/>
          <c:order val="4"/>
          <c:tx>
            <c:strRef>
              <c:f>Sheet1!$F$1</c:f>
              <c:strCache>
                <c:ptCount val="1"/>
                <c:pt idx="0">
                  <c:v>１週間以上</c:v>
                </c:pt>
              </c:strCache>
            </c:strRef>
          </c:tx>
          <c:spPr>
            <a:pattFill prst="dkDnDiag">
              <a:fgClr>
                <a:schemeClr val="tx2">
                  <a:lumMod val="40000"/>
                  <a:lumOff val="60000"/>
                </a:schemeClr>
              </a:fgClr>
              <a:bgClr>
                <a:schemeClr val="bg1"/>
              </a:bgClr>
            </a:pattFill>
            <a:ln>
              <a:noFill/>
            </a:ln>
            <a:effectLst/>
          </c:spPr>
          <c:invertIfNegative val="0"/>
          <c:cat>
            <c:strRef>
              <c:f>Sheet1!$A$2:$A$8</c:f>
              <c:strCache>
                <c:ptCount val="7"/>
                <c:pt idx="0">
                  <c:v>19歳以下</c:v>
                </c:pt>
                <c:pt idx="1">
                  <c:v>20～29歳</c:v>
                </c:pt>
                <c:pt idx="2">
                  <c:v>30～39歳</c:v>
                </c:pt>
                <c:pt idx="3">
                  <c:v>40～49歳</c:v>
                </c:pt>
                <c:pt idx="4">
                  <c:v>50～59歳</c:v>
                </c:pt>
                <c:pt idx="5">
                  <c:v>60～69歳</c:v>
                </c:pt>
                <c:pt idx="6">
                  <c:v>70歳以上</c:v>
                </c:pt>
              </c:strCache>
            </c:strRef>
          </c:cat>
          <c:val>
            <c:numRef>
              <c:f>Sheet1!$F$2:$F$8</c:f>
              <c:numCache>
                <c:formatCode>General</c:formatCode>
                <c:ptCount val="7"/>
                <c:pt idx="0">
                  <c:v>710</c:v>
                </c:pt>
                <c:pt idx="1">
                  <c:v>3834</c:v>
                </c:pt>
                <c:pt idx="2">
                  <c:v>3361</c:v>
                </c:pt>
                <c:pt idx="3">
                  <c:v>4337</c:v>
                </c:pt>
                <c:pt idx="4">
                  <c:v>5638</c:v>
                </c:pt>
                <c:pt idx="5">
                  <c:v>3828</c:v>
                </c:pt>
                <c:pt idx="6">
                  <c:v>1370</c:v>
                </c:pt>
              </c:numCache>
            </c:numRef>
          </c:val>
          <c:extLst>
            <c:ext xmlns:c16="http://schemas.microsoft.com/office/drawing/2014/chart" uri="{C3380CC4-5D6E-409C-BE32-E72D297353CC}">
              <c16:uniqueId val="{00000004-5959-4FB8-8CB2-88FA0A77738A}"/>
            </c:ext>
          </c:extLst>
        </c:ser>
        <c:ser>
          <c:idx val="5"/>
          <c:order val="5"/>
          <c:tx>
            <c:strRef>
              <c:f>Sheet1!$G$1</c:f>
              <c:strCache>
                <c:ptCount val="1"/>
                <c:pt idx="0">
                  <c:v>１週間未満</c:v>
                </c:pt>
              </c:strCache>
            </c:strRef>
          </c:tx>
          <c:spPr>
            <a:pattFill prst="dkDnDiag">
              <a:fgClr>
                <a:srgbClr val="00B050"/>
              </a:fgClr>
              <a:bgClr>
                <a:schemeClr val="bg1"/>
              </a:bgClr>
            </a:pattFill>
            <a:ln>
              <a:noFill/>
            </a:ln>
            <a:effectLst/>
          </c:spPr>
          <c:invertIfNegative val="0"/>
          <c:cat>
            <c:strRef>
              <c:f>Sheet1!$A$2:$A$8</c:f>
              <c:strCache>
                <c:ptCount val="7"/>
                <c:pt idx="0">
                  <c:v>19歳以下</c:v>
                </c:pt>
                <c:pt idx="1">
                  <c:v>20～29歳</c:v>
                </c:pt>
                <c:pt idx="2">
                  <c:v>30～39歳</c:v>
                </c:pt>
                <c:pt idx="3">
                  <c:v>40～49歳</c:v>
                </c:pt>
                <c:pt idx="4">
                  <c:v>50～59歳</c:v>
                </c:pt>
                <c:pt idx="5">
                  <c:v>60～69歳</c:v>
                </c:pt>
                <c:pt idx="6">
                  <c:v>70歳以上</c:v>
                </c:pt>
              </c:strCache>
            </c:strRef>
          </c:cat>
          <c:val>
            <c:numRef>
              <c:f>Sheet1!$G$2:$G$8</c:f>
              <c:numCache>
                <c:formatCode>General</c:formatCode>
                <c:ptCount val="7"/>
                <c:pt idx="0">
                  <c:v>285</c:v>
                </c:pt>
                <c:pt idx="1">
                  <c:v>1842</c:v>
                </c:pt>
                <c:pt idx="2">
                  <c:v>1659</c:v>
                </c:pt>
                <c:pt idx="3">
                  <c:v>2086</c:v>
                </c:pt>
                <c:pt idx="4">
                  <c:v>2589</c:v>
                </c:pt>
                <c:pt idx="5">
                  <c:v>1580</c:v>
                </c:pt>
                <c:pt idx="6">
                  <c:v>503</c:v>
                </c:pt>
              </c:numCache>
            </c:numRef>
          </c:val>
          <c:extLst>
            <c:ext xmlns:c16="http://schemas.microsoft.com/office/drawing/2014/chart" uri="{C3380CC4-5D6E-409C-BE32-E72D297353CC}">
              <c16:uniqueId val="{00000005-5959-4FB8-8CB2-88FA0A77738A}"/>
            </c:ext>
          </c:extLst>
        </c:ser>
        <c:dLbls>
          <c:showLegendKey val="0"/>
          <c:showVal val="0"/>
          <c:showCatName val="0"/>
          <c:showSerName val="0"/>
          <c:showPercent val="0"/>
          <c:showBubbleSize val="0"/>
        </c:dLbls>
        <c:gapWidth val="150"/>
        <c:overlap val="100"/>
        <c:axId val="1379752383"/>
        <c:axId val="1379754463"/>
      </c:barChart>
      <c:catAx>
        <c:axId val="1379752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379754463"/>
        <c:crosses val="autoZero"/>
        <c:auto val="1"/>
        <c:lblAlgn val="ctr"/>
        <c:lblOffset val="100"/>
        <c:noMultiLvlLbl val="0"/>
      </c:catAx>
      <c:valAx>
        <c:axId val="1379754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1379752383"/>
        <c:crosses val="autoZero"/>
        <c:crossBetween val="between"/>
      </c:valAx>
      <c:spPr>
        <a:noFill/>
        <a:ln>
          <a:noFill/>
        </a:ln>
        <a:effectLst/>
      </c:spPr>
    </c:plotArea>
    <c:legend>
      <c:legendPos val="r"/>
      <c:layout>
        <c:manualLayout>
          <c:xMode val="edge"/>
          <c:yMode val="edge"/>
          <c:x val="0.78170572889701739"/>
          <c:y val="0.25755125537599188"/>
          <c:w val="0.16569324192154103"/>
          <c:h val="0.36930785210939115"/>
        </c:manualLayout>
      </c:layout>
      <c:overlay val="0"/>
      <c:spPr>
        <a:noFill/>
        <a:ln>
          <a:solidFill>
            <a:schemeClr val="tx1"/>
          </a:solidFill>
        </a:ln>
        <a:effectLst/>
      </c:spPr>
      <c:txPr>
        <a:bodyPr rot="0" spcFirstLastPara="1" vertOverflow="ellipsis" vert="horz" wrap="square" anchor="ctr" anchorCtr="1"/>
        <a:lstStyle/>
        <a:p>
          <a:pPr>
            <a:defRPr lang="ja-JP" sz="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solidFill>
            <a:schemeClr val="tx1"/>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019622644136283E-2"/>
          <c:y val="3.1836544752678816E-2"/>
          <c:w val="0.87835326763447119"/>
          <c:h val="0.73563577634886346"/>
        </c:manualLayout>
      </c:layout>
      <c:barChart>
        <c:barDir val="col"/>
        <c:grouping val="clustered"/>
        <c:varyColors val="0"/>
        <c:ser>
          <c:idx val="0"/>
          <c:order val="0"/>
          <c:tx>
            <c:strRef>
              <c:f>Sheet1!$A$2</c:f>
              <c:strCache>
                <c:ptCount val="1"/>
                <c:pt idx="0">
                  <c:v>男</c:v>
                </c:pt>
              </c:strCache>
            </c:strRef>
          </c:tx>
          <c:spPr>
            <a:solidFill>
              <a:srgbClr val="0070C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E64-4C67-9210-DA7DB19BDD53}"/>
                </c:ext>
              </c:extLst>
            </c:dLbl>
            <c:dLbl>
              <c:idx val="1"/>
              <c:delete val="1"/>
              <c:extLst>
                <c:ext xmlns:c15="http://schemas.microsoft.com/office/drawing/2012/chart" uri="{CE6537A1-D6FC-4f65-9D91-7224C49458BB}"/>
                <c:ext xmlns:c16="http://schemas.microsoft.com/office/drawing/2014/chart" uri="{C3380CC4-5D6E-409C-BE32-E72D297353CC}">
                  <c16:uniqueId val="{00000001-4E64-4C67-9210-DA7DB19BDD53}"/>
                </c:ext>
              </c:extLst>
            </c:dLbl>
            <c:dLbl>
              <c:idx val="2"/>
              <c:delete val="1"/>
              <c:extLst>
                <c:ext xmlns:c15="http://schemas.microsoft.com/office/drawing/2012/chart" uri="{CE6537A1-D6FC-4f65-9D91-7224C49458BB}"/>
                <c:ext xmlns:c16="http://schemas.microsoft.com/office/drawing/2014/chart" uri="{C3380CC4-5D6E-409C-BE32-E72D297353CC}">
                  <c16:uniqueId val="{00000002-4E64-4C67-9210-DA7DB19BDD53}"/>
                </c:ext>
              </c:extLst>
            </c:dLbl>
            <c:dLbl>
              <c:idx val="3"/>
              <c:layout>
                <c:manualLayout>
                  <c:x val="0"/>
                  <c:y val="2.67011581154270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64-4C67-9210-DA7DB19BDD53}"/>
                </c:ext>
              </c:extLst>
            </c:dLbl>
            <c:dLbl>
              <c:idx val="4"/>
              <c:layout>
                <c:manualLayout>
                  <c:x val="2.5641025641025173E-3"/>
                  <c:y val="5.3402316230855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64-4C67-9210-DA7DB19BDD53}"/>
                </c:ext>
              </c:extLst>
            </c:dLbl>
            <c:dLbl>
              <c:idx val="5"/>
              <c:delete val="1"/>
              <c:extLst>
                <c:ext xmlns:c15="http://schemas.microsoft.com/office/drawing/2012/chart" uri="{CE6537A1-D6FC-4f65-9D91-7224C49458BB}"/>
                <c:ext xmlns:c16="http://schemas.microsoft.com/office/drawing/2014/chart" uri="{C3380CC4-5D6E-409C-BE32-E72D297353CC}">
                  <c16:uniqueId val="{00000005-4E64-4C67-9210-DA7DB19BDD53}"/>
                </c:ext>
              </c:extLst>
            </c:dLbl>
            <c:dLbl>
              <c:idx val="6"/>
              <c:delete val="1"/>
              <c:extLst>
                <c:ext xmlns:c15="http://schemas.microsoft.com/office/drawing/2012/chart" uri="{CE6537A1-D6FC-4f65-9D91-7224C49458BB}"/>
                <c:ext xmlns:c16="http://schemas.microsoft.com/office/drawing/2014/chart" uri="{C3380CC4-5D6E-409C-BE32-E72D297353CC}">
                  <c16:uniqueId val="{00000006-4E64-4C67-9210-DA7DB19BDD53}"/>
                </c:ext>
              </c:extLst>
            </c:dLbl>
            <c:dLbl>
              <c:idx val="7"/>
              <c:delete val="1"/>
              <c:extLst>
                <c:ext xmlns:c15="http://schemas.microsoft.com/office/drawing/2012/chart" uri="{CE6537A1-D6FC-4f65-9D91-7224C49458BB}"/>
                <c:ext xmlns:c16="http://schemas.microsoft.com/office/drawing/2014/chart" uri="{C3380CC4-5D6E-409C-BE32-E72D297353CC}">
                  <c16:uniqueId val="{00000007-4E64-4C67-9210-DA7DB19BDD53}"/>
                </c:ext>
              </c:extLst>
            </c:dLbl>
            <c:dLbl>
              <c:idx val="8"/>
              <c:delete val="1"/>
              <c:extLst>
                <c:ext xmlns:c15="http://schemas.microsoft.com/office/drawing/2012/chart" uri="{CE6537A1-D6FC-4f65-9D91-7224C49458BB}"/>
                <c:ext xmlns:c16="http://schemas.microsoft.com/office/drawing/2014/chart" uri="{C3380CC4-5D6E-409C-BE32-E72D297353CC}">
                  <c16:uniqueId val="{00000008-4E64-4C67-9210-DA7DB19BDD53}"/>
                </c:ext>
              </c:extLst>
            </c:dLbl>
            <c:dLbl>
              <c:idx val="9"/>
              <c:delete val="1"/>
              <c:extLst>
                <c:ext xmlns:c15="http://schemas.microsoft.com/office/drawing/2012/chart" uri="{CE6537A1-D6FC-4f65-9D91-7224C49458BB}"/>
                <c:ext xmlns:c16="http://schemas.microsoft.com/office/drawing/2014/chart" uri="{C3380CC4-5D6E-409C-BE32-E72D297353CC}">
                  <c16:uniqueId val="{00000009-4E64-4C67-9210-DA7DB19BDD53}"/>
                </c:ext>
              </c:extLst>
            </c:dLbl>
            <c:dLbl>
              <c:idx val="10"/>
              <c:layout>
                <c:manualLayout>
                  <c:x val="-6.1915647854607295E-3"/>
                  <c:y val="2.13114942581098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E64-4C67-9210-DA7DB19BDD53}"/>
                </c:ext>
              </c:extLst>
            </c:dLbl>
            <c:dLbl>
              <c:idx val="11"/>
              <c:layout>
                <c:manualLayout>
                  <c:x val="-1.0108635411676897E-2"/>
                  <c:y val="1.81720176683522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64-4C67-9210-DA7DB19BDD53}"/>
                </c:ext>
              </c:extLst>
            </c:dLbl>
            <c:dLbl>
              <c:idx val="12"/>
              <c:layout>
                <c:manualLayout>
                  <c:x val="2.5641025641025641E-3"/>
                  <c:y val="1.8690810680799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64-4C67-9210-DA7DB19BDD53}"/>
                </c:ext>
              </c:extLst>
            </c:dLbl>
            <c:dLbl>
              <c:idx val="14"/>
              <c:layout>
                <c:manualLayout>
                  <c:x val="-1.4334193781509583E-2"/>
                  <c:y val="9.68453825493484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E64-4C67-9210-DA7DB19BDD53}"/>
                </c:ext>
              </c:extLst>
            </c:dLbl>
            <c:spPr>
              <a:noFill/>
              <a:ln>
                <a:noFill/>
              </a:ln>
              <a:effectLst/>
            </c:spPr>
            <c:txPr>
              <a:bodyPr wrap="square" lIns="38100" tIns="19050" rIns="38100" bIns="19050" anchor="ctr">
                <a:spAutoFit/>
              </a:bodyPr>
              <a:lstStyle/>
              <a:p>
                <a:pPr>
                  <a:defRPr lang="ja-JP"/>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Sheet1!$B$1:$P$1</c:f>
              <c:strCache>
                <c:ptCount val="15"/>
                <c:pt idx="0">
                  <c:v>19歳以下</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pt idx="14">
                  <c:v>平均</c:v>
                </c:pt>
              </c:strCache>
            </c:strRef>
          </c:cat>
          <c:val>
            <c:numRef>
              <c:f>Sheet1!$B$2:$P$2</c:f>
              <c:numCache>
                <c:formatCode>0.00</c:formatCode>
                <c:ptCount val="15"/>
                <c:pt idx="0">
                  <c:v>2.85</c:v>
                </c:pt>
                <c:pt idx="1">
                  <c:v>1.43</c:v>
                </c:pt>
                <c:pt idx="2">
                  <c:v>0.89</c:v>
                </c:pt>
                <c:pt idx="3">
                  <c:v>0.88</c:v>
                </c:pt>
                <c:pt idx="4">
                  <c:v>0.9137771556578892</c:v>
                </c:pt>
                <c:pt idx="5">
                  <c:v>0.94749725229957382</c:v>
                </c:pt>
                <c:pt idx="6">
                  <c:v>1.0744763793000045</c:v>
                </c:pt>
                <c:pt idx="7">
                  <c:v>1.2227374377216798</c:v>
                </c:pt>
                <c:pt idx="8">
                  <c:v>1.43</c:v>
                </c:pt>
                <c:pt idx="9">
                  <c:v>1.71</c:v>
                </c:pt>
                <c:pt idx="10">
                  <c:v>2.23</c:v>
                </c:pt>
                <c:pt idx="11">
                  <c:v>2.63</c:v>
                </c:pt>
                <c:pt idx="12">
                  <c:v>3.07</c:v>
                </c:pt>
                <c:pt idx="14" formatCode="0.00_);[Red]\(0.00\)">
                  <c:v>1.27</c:v>
                </c:pt>
              </c:numCache>
            </c:numRef>
          </c:val>
          <c:extLst>
            <c:ext xmlns:c16="http://schemas.microsoft.com/office/drawing/2014/chart" uri="{C3380CC4-5D6E-409C-BE32-E72D297353CC}">
              <c16:uniqueId val="{0000000E-4E64-4C67-9210-DA7DB19BDD53}"/>
            </c:ext>
          </c:extLst>
        </c:ser>
        <c:ser>
          <c:idx val="1"/>
          <c:order val="1"/>
          <c:tx>
            <c:strRef>
              <c:f>Sheet1!$A$3</c:f>
              <c:strCache>
                <c:ptCount val="1"/>
                <c:pt idx="0">
                  <c:v>女</c:v>
                </c:pt>
              </c:strCache>
            </c:strRef>
          </c:tx>
          <c:spPr>
            <a:solidFill>
              <a:srgbClr val="C0504D">
                <a:lumMod val="40000"/>
                <a:lumOff val="60000"/>
              </a:srgbClr>
            </a:solidFill>
            <a:ln w="19050">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4E64-4C67-9210-DA7DB19BDD53}"/>
                </c:ext>
              </c:extLst>
            </c:dLbl>
            <c:dLbl>
              <c:idx val="1"/>
              <c:delete val="1"/>
              <c:extLst>
                <c:ext xmlns:c15="http://schemas.microsoft.com/office/drawing/2012/chart" uri="{CE6537A1-D6FC-4f65-9D91-7224C49458BB}"/>
                <c:ext xmlns:c16="http://schemas.microsoft.com/office/drawing/2014/chart" uri="{C3380CC4-5D6E-409C-BE32-E72D297353CC}">
                  <c16:uniqueId val="{00000010-4E64-4C67-9210-DA7DB19BDD53}"/>
                </c:ext>
              </c:extLst>
            </c:dLbl>
            <c:dLbl>
              <c:idx val="2"/>
              <c:delete val="1"/>
              <c:extLst>
                <c:ext xmlns:c15="http://schemas.microsoft.com/office/drawing/2012/chart" uri="{CE6537A1-D6FC-4f65-9D91-7224C49458BB}"/>
                <c:ext xmlns:c16="http://schemas.microsoft.com/office/drawing/2014/chart" uri="{C3380CC4-5D6E-409C-BE32-E72D297353CC}">
                  <c16:uniqueId val="{00000011-4E64-4C67-9210-DA7DB19BDD53}"/>
                </c:ext>
              </c:extLst>
            </c:dLbl>
            <c:dLbl>
              <c:idx val="3"/>
              <c:layout>
                <c:manualLayout>
                  <c:x val="1.2263678578639208E-2"/>
                  <c:y val="1.2904017956633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E64-4C67-9210-DA7DB19BDD53}"/>
                </c:ext>
              </c:extLst>
            </c:dLbl>
            <c:dLbl>
              <c:idx val="4"/>
              <c:layout>
                <c:manualLayout>
                  <c:x val="1.1050878255602666E-2"/>
                  <c:y val="1.06804632461712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E64-4C67-9210-DA7DB19BDD53}"/>
                </c:ext>
              </c:extLst>
            </c:dLbl>
            <c:dLbl>
              <c:idx val="5"/>
              <c:delete val="1"/>
              <c:extLst>
                <c:ext xmlns:c15="http://schemas.microsoft.com/office/drawing/2012/chart" uri="{CE6537A1-D6FC-4f65-9D91-7224C49458BB}"/>
                <c:ext xmlns:c16="http://schemas.microsoft.com/office/drawing/2014/chart" uri="{C3380CC4-5D6E-409C-BE32-E72D297353CC}">
                  <c16:uniqueId val="{00000014-4E64-4C67-9210-DA7DB19BDD53}"/>
                </c:ext>
              </c:extLst>
            </c:dLbl>
            <c:dLbl>
              <c:idx val="6"/>
              <c:delete val="1"/>
              <c:extLst>
                <c:ext xmlns:c15="http://schemas.microsoft.com/office/drawing/2012/chart" uri="{CE6537A1-D6FC-4f65-9D91-7224C49458BB}"/>
                <c:ext xmlns:c16="http://schemas.microsoft.com/office/drawing/2014/chart" uri="{C3380CC4-5D6E-409C-BE32-E72D297353CC}">
                  <c16:uniqueId val="{00000015-4E64-4C67-9210-DA7DB19BDD53}"/>
                </c:ext>
              </c:extLst>
            </c:dLbl>
            <c:dLbl>
              <c:idx val="7"/>
              <c:delete val="1"/>
              <c:extLst>
                <c:ext xmlns:c15="http://schemas.microsoft.com/office/drawing/2012/chart" uri="{CE6537A1-D6FC-4f65-9D91-7224C49458BB}"/>
                <c:ext xmlns:c16="http://schemas.microsoft.com/office/drawing/2014/chart" uri="{C3380CC4-5D6E-409C-BE32-E72D297353CC}">
                  <c16:uniqueId val="{00000016-4E64-4C67-9210-DA7DB19BDD53}"/>
                </c:ext>
              </c:extLst>
            </c:dLbl>
            <c:dLbl>
              <c:idx val="8"/>
              <c:delete val="1"/>
              <c:extLst>
                <c:ext xmlns:c15="http://schemas.microsoft.com/office/drawing/2012/chart" uri="{CE6537A1-D6FC-4f65-9D91-7224C49458BB}"/>
                <c:ext xmlns:c16="http://schemas.microsoft.com/office/drawing/2014/chart" uri="{C3380CC4-5D6E-409C-BE32-E72D297353CC}">
                  <c16:uniqueId val="{00000017-4E64-4C67-9210-DA7DB19BDD53}"/>
                </c:ext>
              </c:extLst>
            </c:dLbl>
            <c:dLbl>
              <c:idx val="9"/>
              <c:layout>
                <c:manualLayout>
                  <c:x val="-5.1282051282052219E-3"/>
                  <c:y val="5.34023162308556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E64-4C67-9210-DA7DB19BDD53}"/>
                </c:ext>
              </c:extLst>
            </c:dLbl>
            <c:dLbl>
              <c:idx val="12"/>
              <c:layout>
                <c:manualLayout>
                  <c:x val="1.8038158691702E-2"/>
                  <c:y val="1.86165940759591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E64-4C67-9210-DA7DB19BDD53}"/>
                </c:ext>
              </c:extLst>
            </c:dLbl>
            <c:dLbl>
              <c:idx val="14"/>
              <c:layout>
                <c:manualLayout>
                  <c:x val="6.7208732435897426E-3"/>
                  <c:y val="2.20403890128660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E64-4C67-9210-DA7DB19BDD53}"/>
                </c:ext>
              </c:extLst>
            </c:dLbl>
            <c:spPr>
              <a:noFill/>
              <a:ln>
                <a:noFill/>
              </a:ln>
              <a:effectLst/>
            </c:spPr>
            <c:txPr>
              <a:bodyPr wrap="square" lIns="38100" tIns="19050" rIns="38100" bIns="19050" anchor="ctr">
                <a:spAutoFit/>
              </a:bodyPr>
              <a:lstStyle/>
              <a:p>
                <a:pPr>
                  <a:defRPr lang="ja-JP"/>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Sheet1!$B$1:$P$1</c:f>
              <c:strCache>
                <c:ptCount val="15"/>
                <c:pt idx="0">
                  <c:v>19歳以下</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pt idx="14">
                  <c:v>平均</c:v>
                </c:pt>
              </c:strCache>
            </c:strRef>
          </c:cat>
          <c:val>
            <c:numRef>
              <c:f>Sheet1!$B$3:$P$3</c:f>
              <c:numCache>
                <c:formatCode>0.00</c:formatCode>
                <c:ptCount val="15"/>
                <c:pt idx="0">
                  <c:v>1.63</c:v>
                </c:pt>
                <c:pt idx="1">
                  <c:v>0.73</c:v>
                </c:pt>
                <c:pt idx="2">
                  <c:v>0.48888966644700649</c:v>
                </c:pt>
                <c:pt idx="3">
                  <c:v>0.48707738956188873</c:v>
                </c:pt>
                <c:pt idx="4">
                  <c:v>0.59017767367926977</c:v>
                </c:pt>
                <c:pt idx="5">
                  <c:v>0.7320535945310479</c:v>
                </c:pt>
                <c:pt idx="6">
                  <c:v>0.88</c:v>
                </c:pt>
                <c:pt idx="7">
                  <c:v>1.27</c:v>
                </c:pt>
                <c:pt idx="8">
                  <c:v>1.7678061325396444</c:v>
                </c:pt>
                <c:pt idx="9">
                  <c:v>2.3218747307659173</c:v>
                </c:pt>
                <c:pt idx="10">
                  <c:v>3.37</c:v>
                </c:pt>
                <c:pt idx="11">
                  <c:v>3.92</c:v>
                </c:pt>
                <c:pt idx="12">
                  <c:v>3.54</c:v>
                </c:pt>
                <c:pt idx="14" formatCode="0.00_);[Red]\(0.00\)">
                  <c:v>1.21</c:v>
                </c:pt>
              </c:numCache>
            </c:numRef>
          </c:val>
          <c:extLst>
            <c:ext xmlns:c16="http://schemas.microsoft.com/office/drawing/2014/chart" uri="{C3380CC4-5D6E-409C-BE32-E72D297353CC}">
              <c16:uniqueId val="{0000001B-4E64-4C67-9210-DA7DB19BDD53}"/>
            </c:ext>
          </c:extLst>
        </c:ser>
        <c:dLbls>
          <c:dLblPos val="outEnd"/>
          <c:showLegendKey val="0"/>
          <c:showVal val="1"/>
          <c:showCatName val="0"/>
          <c:showSerName val="0"/>
          <c:showPercent val="0"/>
          <c:showBubbleSize val="0"/>
        </c:dLbls>
        <c:gapWidth val="150"/>
        <c:axId val="106482304"/>
        <c:axId val="107897216"/>
      </c:barChart>
      <c:catAx>
        <c:axId val="106482304"/>
        <c:scaling>
          <c:orientation val="minMax"/>
        </c:scaling>
        <c:delete val="0"/>
        <c:axPos val="b"/>
        <c:numFmt formatCode="General" sourceLinked="0"/>
        <c:majorTickMark val="out"/>
        <c:minorTickMark val="none"/>
        <c:tickLblPos val="nextTo"/>
        <c:txPr>
          <a:bodyPr rot="-3600000"/>
          <a:lstStyle/>
          <a:p>
            <a:pPr>
              <a:defRPr lang="ja-JP"/>
            </a:pPr>
            <a:endParaRPr lang="ja-JP"/>
          </a:p>
        </c:txPr>
        <c:crossAx val="107897216"/>
        <c:crosses val="autoZero"/>
        <c:auto val="1"/>
        <c:lblAlgn val="ctr"/>
        <c:lblOffset val="0"/>
        <c:tickLblSkip val="1"/>
        <c:noMultiLvlLbl val="0"/>
      </c:catAx>
      <c:valAx>
        <c:axId val="107897216"/>
        <c:scaling>
          <c:orientation val="minMax"/>
        </c:scaling>
        <c:delete val="0"/>
        <c:axPos val="l"/>
        <c:majorGridlines/>
        <c:numFmt formatCode="0.00" sourceLinked="1"/>
        <c:majorTickMark val="out"/>
        <c:minorTickMark val="none"/>
        <c:tickLblPos val="nextTo"/>
        <c:txPr>
          <a:bodyPr/>
          <a:lstStyle/>
          <a:p>
            <a:pPr>
              <a:defRPr lang="ja-JP"/>
            </a:pPr>
            <a:endParaRPr lang="ja-JP"/>
          </a:p>
        </c:txPr>
        <c:crossAx val="106482304"/>
        <c:crosses val="autoZero"/>
        <c:crossBetween val="between"/>
      </c:valAx>
    </c:plotArea>
    <c:legend>
      <c:legendPos val="t"/>
      <c:layout>
        <c:manualLayout>
          <c:xMode val="edge"/>
          <c:yMode val="edge"/>
          <c:x val="0.18101460207614653"/>
          <c:y val="3.8599098990632616E-2"/>
          <c:w val="0.12465351906292324"/>
          <c:h val="5.174885637980884E-2"/>
        </c:manualLayout>
      </c:layout>
      <c:overlay val="1"/>
      <c:spPr>
        <a:noFill/>
        <a:ln>
          <a:solidFill>
            <a:srgbClr val="000000"/>
          </a:solidFill>
        </a:ln>
      </c:spPr>
      <c:txPr>
        <a:bodyPr/>
        <a:lstStyle/>
        <a:p>
          <a:pPr>
            <a:defRPr lang="ja-JP"/>
          </a:pPr>
          <a:endParaRPr lang="ja-JP"/>
        </a:p>
      </c:txPr>
    </c:legend>
    <c:plotVisOnly val="1"/>
    <c:dispBlanksAs val="gap"/>
    <c:showDLblsOverMax val="0"/>
  </c:chart>
  <c:txPr>
    <a:bodyPr/>
    <a:lstStyle/>
    <a:p>
      <a:pPr>
        <a:defRPr sz="6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r>
              <a:rPr lang="ja-JP" sz="1000" b="1">
                <a:solidFill>
                  <a:schemeClr val="tx1"/>
                </a:solidFill>
              </a:rPr>
              <a:t>労働災害による死傷者数</a:t>
            </a:r>
            <a:endParaRPr lang="en-US" sz="1000" b="1">
              <a:solidFill>
                <a:schemeClr val="tx1"/>
              </a:solidFill>
            </a:endParaRPr>
          </a:p>
          <a:p>
            <a:pPr>
              <a:defRPr lang="ja-JP">
                <a:solidFill>
                  <a:schemeClr val="tx1"/>
                </a:solidFill>
              </a:defRPr>
            </a:pPr>
            <a:r>
              <a:rPr lang="ja-JP" sz="800">
                <a:solidFill>
                  <a:schemeClr val="tx1"/>
                </a:solidFill>
              </a:rPr>
              <a:t>全年齢に占める</a:t>
            </a:r>
            <a:r>
              <a:rPr lang="en-US" sz="800">
                <a:solidFill>
                  <a:schemeClr val="tx1"/>
                </a:solidFill>
              </a:rPr>
              <a:t>60</a:t>
            </a:r>
            <a:r>
              <a:rPr lang="ja-JP" sz="800">
                <a:solidFill>
                  <a:schemeClr val="tx1"/>
                </a:solidFill>
              </a:rPr>
              <a:t>歳以上の割合</a:t>
            </a:r>
          </a:p>
        </c:rich>
      </c:tx>
      <c:layout>
        <c:manualLayout>
          <c:xMode val="edge"/>
          <c:yMode val="edge"/>
          <c:x val="0.25960752608999033"/>
          <c:y val="2.8115099231436288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725304180504432"/>
          <c:y val="0.28556907933644565"/>
          <c:w val="0.70063766643276748"/>
          <c:h val="0.47537224834139891"/>
        </c:manualLayout>
      </c:layout>
      <c:barChart>
        <c:barDir val="col"/>
        <c:grouping val="clustered"/>
        <c:varyColors val="0"/>
        <c:ser>
          <c:idx val="0"/>
          <c:order val="0"/>
          <c:tx>
            <c:strRef>
              <c:f>Sheet1!$B$1</c:f>
              <c:strCache>
                <c:ptCount val="1"/>
                <c:pt idx="0">
                  <c:v>全年齢</c:v>
                </c:pt>
              </c:strCache>
            </c:strRef>
          </c:tx>
          <c:spPr>
            <a:solidFill>
              <a:schemeClr val="accent3">
                <a:lumMod val="60000"/>
                <a:lumOff val="40000"/>
              </a:schemeClr>
            </a:solidFill>
            <a:ln>
              <a:noFill/>
            </a:ln>
            <a:effectLst/>
          </c:spPr>
          <c:invertIfNegative val="0"/>
          <c:cat>
            <c:strRef>
              <c:f>Sheet1!$A$6:$A$26</c:f>
              <c:strCache>
                <c:ptCount val="21"/>
                <c:pt idx="0">
                  <c:v>平成16年</c:v>
                </c:pt>
                <c:pt idx="1">
                  <c:v>平成17年</c:v>
                </c:pt>
                <c:pt idx="2">
                  <c:v>平成18年</c:v>
                </c:pt>
                <c:pt idx="3">
                  <c:v>平成19年</c:v>
                </c:pt>
                <c:pt idx="4">
                  <c:v>平成20年</c:v>
                </c:pt>
                <c:pt idx="5">
                  <c:v>平成21年</c:v>
                </c:pt>
                <c:pt idx="6">
                  <c:v>平成22年</c:v>
                </c:pt>
                <c:pt idx="7">
                  <c:v>平成23年</c:v>
                </c:pt>
                <c:pt idx="8">
                  <c:v>平成24年</c:v>
                </c:pt>
                <c:pt idx="9">
                  <c:v>平成25年</c:v>
                </c:pt>
                <c:pt idx="10">
                  <c:v>平成26年</c:v>
                </c:pt>
                <c:pt idx="11">
                  <c:v>平成27年</c:v>
                </c:pt>
                <c:pt idx="12">
                  <c:v>平成28年</c:v>
                </c:pt>
                <c:pt idx="13">
                  <c:v>平成29年</c:v>
                </c:pt>
                <c:pt idx="14">
                  <c:v>平成30年</c:v>
                </c:pt>
                <c:pt idx="15">
                  <c:v>平成31/令和1年</c:v>
                </c:pt>
                <c:pt idx="16">
                  <c:v>令和2年</c:v>
                </c:pt>
                <c:pt idx="17">
                  <c:v>令和3年</c:v>
                </c:pt>
                <c:pt idx="18">
                  <c:v>令和4年</c:v>
                </c:pt>
                <c:pt idx="19">
                  <c:v>令和5年</c:v>
                </c:pt>
                <c:pt idx="20">
                  <c:v>令和6年</c:v>
                </c:pt>
              </c:strCache>
            </c:strRef>
          </c:cat>
          <c:val>
            <c:numRef>
              <c:f>Sheet1!$B$6:$B$26</c:f>
              <c:numCache>
                <c:formatCode>#,##0_);[Red]\(#,##0\)</c:formatCode>
                <c:ptCount val="21"/>
                <c:pt idx="0">
                  <c:v>132248</c:v>
                </c:pt>
                <c:pt idx="1">
                  <c:v>133050</c:v>
                </c:pt>
                <c:pt idx="2">
                  <c:v>134298</c:v>
                </c:pt>
                <c:pt idx="3">
                  <c:v>131478</c:v>
                </c:pt>
                <c:pt idx="4">
                  <c:v>129026</c:v>
                </c:pt>
                <c:pt idx="5">
                  <c:v>114152</c:v>
                </c:pt>
                <c:pt idx="6">
                  <c:v>116733</c:v>
                </c:pt>
                <c:pt idx="7">
                  <c:v>117958</c:v>
                </c:pt>
                <c:pt idx="8">
                  <c:v>119576</c:v>
                </c:pt>
                <c:pt idx="9">
                  <c:v>118157</c:v>
                </c:pt>
                <c:pt idx="10">
                  <c:v>119535</c:v>
                </c:pt>
                <c:pt idx="11">
                  <c:v>116311</c:v>
                </c:pt>
                <c:pt idx="12">
                  <c:v>117910</c:v>
                </c:pt>
                <c:pt idx="13">
                  <c:v>120460</c:v>
                </c:pt>
                <c:pt idx="14">
                  <c:v>127329</c:v>
                </c:pt>
                <c:pt idx="15">
                  <c:v>125611</c:v>
                </c:pt>
                <c:pt idx="16">
                  <c:v>125115</c:v>
                </c:pt>
                <c:pt idx="17">
                  <c:v>130586</c:v>
                </c:pt>
                <c:pt idx="18">
                  <c:v>132355</c:v>
                </c:pt>
                <c:pt idx="19">
                  <c:v>135371</c:v>
                </c:pt>
                <c:pt idx="20">
                  <c:v>135718</c:v>
                </c:pt>
              </c:numCache>
            </c:numRef>
          </c:val>
          <c:extLst>
            <c:ext xmlns:c16="http://schemas.microsoft.com/office/drawing/2014/chart" uri="{C3380CC4-5D6E-409C-BE32-E72D297353CC}">
              <c16:uniqueId val="{00000000-2A3F-43F0-A1A5-6FA7A3974943}"/>
            </c:ext>
          </c:extLst>
        </c:ser>
        <c:ser>
          <c:idx val="1"/>
          <c:order val="1"/>
          <c:tx>
            <c:strRef>
              <c:f>Sheet1!$C$1</c:f>
              <c:strCache>
                <c:ptCount val="1"/>
                <c:pt idx="0">
                  <c:v>60歳以上</c:v>
                </c:pt>
              </c:strCache>
            </c:strRef>
          </c:tx>
          <c:spPr>
            <a:solidFill>
              <a:schemeClr val="accent2"/>
            </a:solidFill>
            <a:ln>
              <a:noFill/>
            </a:ln>
            <a:effectLst/>
          </c:spPr>
          <c:invertIfNegative val="0"/>
          <c:cat>
            <c:strRef>
              <c:f>Sheet1!$A$6:$A$26</c:f>
              <c:strCache>
                <c:ptCount val="21"/>
                <c:pt idx="0">
                  <c:v>平成16年</c:v>
                </c:pt>
                <c:pt idx="1">
                  <c:v>平成17年</c:v>
                </c:pt>
                <c:pt idx="2">
                  <c:v>平成18年</c:v>
                </c:pt>
                <c:pt idx="3">
                  <c:v>平成19年</c:v>
                </c:pt>
                <c:pt idx="4">
                  <c:v>平成20年</c:v>
                </c:pt>
                <c:pt idx="5">
                  <c:v>平成21年</c:v>
                </c:pt>
                <c:pt idx="6">
                  <c:v>平成22年</c:v>
                </c:pt>
                <c:pt idx="7">
                  <c:v>平成23年</c:v>
                </c:pt>
                <c:pt idx="8">
                  <c:v>平成24年</c:v>
                </c:pt>
                <c:pt idx="9">
                  <c:v>平成25年</c:v>
                </c:pt>
                <c:pt idx="10">
                  <c:v>平成26年</c:v>
                </c:pt>
                <c:pt idx="11">
                  <c:v>平成27年</c:v>
                </c:pt>
                <c:pt idx="12">
                  <c:v>平成28年</c:v>
                </c:pt>
                <c:pt idx="13">
                  <c:v>平成29年</c:v>
                </c:pt>
                <c:pt idx="14">
                  <c:v>平成30年</c:v>
                </c:pt>
                <c:pt idx="15">
                  <c:v>平成31/令和1年</c:v>
                </c:pt>
                <c:pt idx="16">
                  <c:v>令和2年</c:v>
                </c:pt>
                <c:pt idx="17">
                  <c:v>令和3年</c:v>
                </c:pt>
                <c:pt idx="18">
                  <c:v>令和4年</c:v>
                </c:pt>
                <c:pt idx="19">
                  <c:v>令和5年</c:v>
                </c:pt>
                <c:pt idx="20">
                  <c:v>令和6年</c:v>
                </c:pt>
              </c:strCache>
            </c:strRef>
          </c:cat>
          <c:val>
            <c:numRef>
              <c:f>Sheet1!$C$6:$C$26</c:f>
              <c:numCache>
                <c:formatCode>#,##0_);[Red]\(#,##0\)</c:formatCode>
                <c:ptCount val="21"/>
                <c:pt idx="0">
                  <c:v>19809</c:v>
                </c:pt>
                <c:pt idx="1">
                  <c:v>20260</c:v>
                </c:pt>
                <c:pt idx="2">
                  <c:v>20457</c:v>
                </c:pt>
                <c:pt idx="3">
                  <c:v>21396</c:v>
                </c:pt>
                <c:pt idx="4">
                  <c:v>23284</c:v>
                </c:pt>
                <c:pt idx="5">
                  <c:v>21818</c:v>
                </c:pt>
                <c:pt idx="6">
                  <c:v>23225</c:v>
                </c:pt>
                <c:pt idx="7">
                  <c:v>24215</c:v>
                </c:pt>
                <c:pt idx="8">
                  <c:v>25138</c:v>
                </c:pt>
                <c:pt idx="9">
                  <c:v>25768</c:v>
                </c:pt>
                <c:pt idx="10">
                  <c:v>27102</c:v>
                </c:pt>
                <c:pt idx="11">
                  <c:v>27097</c:v>
                </c:pt>
                <c:pt idx="12">
                  <c:v>28605</c:v>
                </c:pt>
                <c:pt idx="13">
                  <c:v>30027</c:v>
                </c:pt>
                <c:pt idx="14">
                  <c:v>33246</c:v>
                </c:pt>
                <c:pt idx="15">
                  <c:v>33715</c:v>
                </c:pt>
                <c:pt idx="16">
                  <c:v>34243</c:v>
                </c:pt>
                <c:pt idx="17">
                  <c:v>36370</c:v>
                </c:pt>
                <c:pt idx="18">
                  <c:v>37988</c:v>
                </c:pt>
                <c:pt idx="19">
                  <c:v>39702</c:v>
                </c:pt>
                <c:pt idx="20">
                  <c:v>40654</c:v>
                </c:pt>
              </c:numCache>
            </c:numRef>
          </c:val>
          <c:extLst>
            <c:ext xmlns:c16="http://schemas.microsoft.com/office/drawing/2014/chart" uri="{C3380CC4-5D6E-409C-BE32-E72D297353CC}">
              <c16:uniqueId val="{00000001-2A3F-43F0-A1A5-6FA7A3974943}"/>
            </c:ext>
          </c:extLst>
        </c:ser>
        <c:dLbls>
          <c:showLegendKey val="0"/>
          <c:showVal val="0"/>
          <c:showCatName val="0"/>
          <c:showSerName val="0"/>
          <c:showPercent val="0"/>
          <c:showBubbleSize val="0"/>
        </c:dLbls>
        <c:gapWidth val="150"/>
        <c:overlap val="100"/>
        <c:axId val="1764733583"/>
        <c:axId val="1764738575"/>
      </c:barChart>
      <c:lineChart>
        <c:grouping val="standard"/>
        <c:varyColors val="0"/>
        <c:ser>
          <c:idx val="2"/>
          <c:order val="2"/>
          <c:tx>
            <c:strRef>
              <c:f>Sheet1!$D$1</c:f>
              <c:strCache>
                <c:ptCount val="1"/>
                <c:pt idx="0">
                  <c:v>60歳以上の割合</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2A3F-43F0-A1A5-6FA7A3974943}"/>
                </c:ext>
              </c:extLst>
            </c:dLbl>
            <c:dLbl>
              <c:idx val="1"/>
              <c:delete val="1"/>
              <c:extLst>
                <c:ext xmlns:c15="http://schemas.microsoft.com/office/drawing/2012/chart" uri="{CE6537A1-D6FC-4f65-9D91-7224C49458BB}"/>
                <c:ext xmlns:c16="http://schemas.microsoft.com/office/drawing/2014/chart" uri="{C3380CC4-5D6E-409C-BE32-E72D297353CC}">
                  <c16:uniqueId val="{00000003-2A3F-43F0-A1A5-6FA7A3974943}"/>
                </c:ext>
              </c:extLst>
            </c:dLbl>
            <c:dLbl>
              <c:idx val="2"/>
              <c:delete val="1"/>
              <c:extLst>
                <c:ext xmlns:c15="http://schemas.microsoft.com/office/drawing/2012/chart" uri="{CE6537A1-D6FC-4f65-9D91-7224C49458BB}"/>
                <c:ext xmlns:c16="http://schemas.microsoft.com/office/drawing/2014/chart" uri="{C3380CC4-5D6E-409C-BE32-E72D297353CC}">
                  <c16:uniqueId val="{00000004-2A3F-43F0-A1A5-6FA7A3974943}"/>
                </c:ext>
              </c:extLst>
            </c:dLbl>
            <c:dLbl>
              <c:idx val="3"/>
              <c:delete val="1"/>
              <c:extLst>
                <c:ext xmlns:c15="http://schemas.microsoft.com/office/drawing/2012/chart" uri="{CE6537A1-D6FC-4f65-9D91-7224C49458BB}"/>
                <c:ext xmlns:c16="http://schemas.microsoft.com/office/drawing/2014/chart" uri="{C3380CC4-5D6E-409C-BE32-E72D297353CC}">
                  <c16:uniqueId val="{00000005-2A3F-43F0-A1A5-6FA7A3974943}"/>
                </c:ext>
              </c:extLst>
            </c:dLbl>
            <c:dLbl>
              <c:idx val="4"/>
              <c:delete val="1"/>
              <c:extLst>
                <c:ext xmlns:c15="http://schemas.microsoft.com/office/drawing/2012/chart" uri="{CE6537A1-D6FC-4f65-9D91-7224C49458BB}"/>
                <c:ext xmlns:c16="http://schemas.microsoft.com/office/drawing/2014/chart" uri="{C3380CC4-5D6E-409C-BE32-E72D297353CC}">
                  <c16:uniqueId val="{00000006-2A3F-43F0-A1A5-6FA7A3974943}"/>
                </c:ext>
              </c:extLst>
            </c:dLbl>
            <c:dLbl>
              <c:idx val="5"/>
              <c:delete val="1"/>
              <c:extLst>
                <c:ext xmlns:c15="http://schemas.microsoft.com/office/drawing/2012/chart" uri="{CE6537A1-D6FC-4f65-9D91-7224C49458BB}"/>
                <c:ext xmlns:c16="http://schemas.microsoft.com/office/drawing/2014/chart" uri="{C3380CC4-5D6E-409C-BE32-E72D297353CC}">
                  <c16:uniqueId val="{00000007-2A3F-43F0-A1A5-6FA7A3974943}"/>
                </c:ext>
              </c:extLst>
            </c:dLbl>
            <c:dLbl>
              <c:idx val="6"/>
              <c:delete val="1"/>
              <c:extLst>
                <c:ext xmlns:c15="http://schemas.microsoft.com/office/drawing/2012/chart" uri="{CE6537A1-D6FC-4f65-9D91-7224C49458BB}"/>
                <c:ext xmlns:c16="http://schemas.microsoft.com/office/drawing/2014/chart" uri="{C3380CC4-5D6E-409C-BE32-E72D297353CC}">
                  <c16:uniqueId val="{00000008-2A3F-43F0-A1A5-6FA7A3974943}"/>
                </c:ext>
              </c:extLst>
            </c:dLbl>
            <c:dLbl>
              <c:idx val="7"/>
              <c:delete val="1"/>
              <c:extLst>
                <c:ext xmlns:c15="http://schemas.microsoft.com/office/drawing/2012/chart" uri="{CE6537A1-D6FC-4f65-9D91-7224C49458BB}"/>
                <c:ext xmlns:c16="http://schemas.microsoft.com/office/drawing/2014/chart" uri="{C3380CC4-5D6E-409C-BE32-E72D297353CC}">
                  <c16:uniqueId val="{00000009-2A3F-43F0-A1A5-6FA7A3974943}"/>
                </c:ext>
              </c:extLst>
            </c:dLbl>
            <c:dLbl>
              <c:idx val="8"/>
              <c:delete val="1"/>
              <c:extLst>
                <c:ext xmlns:c15="http://schemas.microsoft.com/office/drawing/2012/chart" uri="{CE6537A1-D6FC-4f65-9D91-7224C49458BB}"/>
                <c:ext xmlns:c16="http://schemas.microsoft.com/office/drawing/2014/chart" uri="{C3380CC4-5D6E-409C-BE32-E72D297353CC}">
                  <c16:uniqueId val="{0000000A-2A3F-43F0-A1A5-6FA7A3974943}"/>
                </c:ext>
              </c:extLst>
            </c:dLbl>
            <c:dLbl>
              <c:idx val="9"/>
              <c:delete val="1"/>
              <c:extLst>
                <c:ext xmlns:c15="http://schemas.microsoft.com/office/drawing/2012/chart" uri="{CE6537A1-D6FC-4f65-9D91-7224C49458BB}"/>
                <c:ext xmlns:c16="http://schemas.microsoft.com/office/drawing/2014/chart" uri="{C3380CC4-5D6E-409C-BE32-E72D297353CC}">
                  <c16:uniqueId val="{0000000B-2A3F-43F0-A1A5-6FA7A3974943}"/>
                </c:ext>
              </c:extLst>
            </c:dLbl>
            <c:dLbl>
              <c:idx val="10"/>
              <c:delete val="1"/>
              <c:extLst>
                <c:ext xmlns:c15="http://schemas.microsoft.com/office/drawing/2012/chart" uri="{CE6537A1-D6FC-4f65-9D91-7224C49458BB}"/>
                <c:ext xmlns:c16="http://schemas.microsoft.com/office/drawing/2014/chart" uri="{C3380CC4-5D6E-409C-BE32-E72D297353CC}">
                  <c16:uniqueId val="{0000000C-2A3F-43F0-A1A5-6FA7A3974943}"/>
                </c:ext>
              </c:extLst>
            </c:dLbl>
            <c:dLbl>
              <c:idx val="11"/>
              <c:delete val="1"/>
              <c:extLst>
                <c:ext xmlns:c15="http://schemas.microsoft.com/office/drawing/2012/chart" uri="{CE6537A1-D6FC-4f65-9D91-7224C49458BB}"/>
                <c:ext xmlns:c16="http://schemas.microsoft.com/office/drawing/2014/chart" uri="{C3380CC4-5D6E-409C-BE32-E72D297353CC}">
                  <c16:uniqueId val="{0000000D-2A3F-43F0-A1A5-6FA7A3974943}"/>
                </c:ext>
              </c:extLst>
            </c:dLbl>
            <c:dLbl>
              <c:idx val="12"/>
              <c:delete val="1"/>
              <c:extLst>
                <c:ext xmlns:c15="http://schemas.microsoft.com/office/drawing/2012/chart" uri="{CE6537A1-D6FC-4f65-9D91-7224C49458BB}"/>
                <c:ext xmlns:c16="http://schemas.microsoft.com/office/drawing/2014/chart" uri="{C3380CC4-5D6E-409C-BE32-E72D297353CC}">
                  <c16:uniqueId val="{0000000E-2A3F-43F0-A1A5-6FA7A3974943}"/>
                </c:ext>
              </c:extLst>
            </c:dLbl>
            <c:dLbl>
              <c:idx val="13"/>
              <c:delete val="1"/>
              <c:extLst>
                <c:ext xmlns:c15="http://schemas.microsoft.com/office/drawing/2012/chart" uri="{CE6537A1-D6FC-4f65-9D91-7224C49458BB}"/>
                <c:ext xmlns:c16="http://schemas.microsoft.com/office/drawing/2014/chart" uri="{C3380CC4-5D6E-409C-BE32-E72D297353CC}">
                  <c16:uniqueId val="{0000000F-2A3F-43F0-A1A5-6FA7A3974943}"/>
                </c:ext>
              </c:extLst>
            </c:dLbl>
            <c:dLbl>
              <c:idx val="14"/>
              <c:delete val="1"/>
              <c:extLst>
                <c:ext xmlns:c15="http://schemas.microsoft.com/office/drawing/2012/chart" uri="{CE6537A1-D6FC-4f65-9D91-7224C49458BB}"/>
                <c:ext xmlns:c16="http://schemas.microsoft.com/office/drawing/2014/chart" uri="{C3380CC4-5D6E-409C-BE32-E72D297353CC}">
                  <c16:uniqueId val="{00000010-2A3F-43F0-A1A5-6FA7A3974943}"/>
                </c:ext>
              </c:extLst>
            </c:dLbl>
            <c:dLbl>
              <c:idx val="15"/>
              <c:delete val="1"/>
              <c:extLst>
                <c:ext xmlns:c15="http://schemas.microsoft.com/office/drawing/2012/chart" uri="{CE6537A1-D6FC-4f65-9D91-7224C49458BB}"/>
                <c:ext xmlns:c16="http://schemas.microsoft.com/office/drawing/2014/chart" uri="{C3380CC4-5D6E-409C-BE32-E72D297353CC}">
                  <c16:uniqueId val="{00000011-2A3F-43F0-A1A5-6FA7A3974943}"/>
                </c:ext>
              </c:extLst>
            </c:dLbl>
            <c:dLbl>
              <c:idx val="16"/>
              <c:delete val="1"/>
              <c:extLst>
                <c:ext xmlns:c15="http://schemas.microsoft.com/office/drawing/2012/chart" uri="{CE6537A1-D6FC-4f65-9D91-7224C49458BB}"/>
                <c:ext xmlns:c16="http://schemas.microsoft.com/office/drawing/2014/chart" uri="{C3380CC4-5D6E-409C-BE32-E72D297353CC}">
                  <c16:uniqueId val="{00000012-2A3F-43F0-A1A5-6FA7A3974943}"/>
                </c:ext>
              </c:extLst>
            </c:dLbl>
            <c:dLbl>
              <c:idx val="17"/>
              <c:delete val="1"/>
              <c:extLst>
                <c:ext xmlns:c15="http://schemas.microsoft.com/office/drawing/2012/chart" uri="{CE6537A1-D6FC-4f65-9D91-7224C49458BB}"/>
                <c:ext xmlns:c16="http://schemas.microsoft.com/office/drawing/2014/chart" uri="{C3380CC4-5D6E-409C-BE32-E72D297353CC}">
                  <c16:uniqueId val="{00000013-2A3F-43F0-A1A5-6FA7A3974943}"/>
                </c:ext>
              </c:extLst>
            </c:dLbl>
            <c:dLbl>
              <c:idx val="18"/>
              <c:delete val="1"/>
              <c:extLst>
                <c:ext xmlns:c15="http://schemas.microsoft.com/office/drawing/2012/chart" uri="{CE6537A1-D6FC-4f65-9D91-7224C49458BB}"/>
                <c:ext xmlns:c16="http://schemas.microsoft.com/office/drawing/2014/chart" uri="{C3380CC4-5D6E-409C-BE32-E72D297353CC}">
                  <c16:uniqueId val="{00000014-2A3F-43F0-A1A5-6FA7A3974943}"/>
                </c:ext>
              </c:extLst>
            </c:dLbl>
            <c:dLbl>
              <c:idx val="19"/>
              <c:delete val="1"/>
              <c:extLst>
                <c:ext xmlns:c15="http://schemas.microsoft.com/office/drawing/2012/chart" uri="{CE6537A1-D6FC-4f65-9D91-7224C49458BB}"/>
                <c:ext xmlns:c16="http://schemas.microsoft.com/office/drawing/2014/chart" uri="{C3380CC4-5D6E-409C-BE32-E72D297353CC}">
                  <c16:uniqueId val="{00000015-2A3F-43F0-A1A5-6FA7A3974943}"/>
                </c:ext>
              </c:extLst>
            </c:dLbl>
            <c:dLbl>
              <c:idx val="20"/>
              <c:layout>
                <c:manualLayout>
                  <c:x val="-0.10124199488469336"/>
                  <c:y val="4.4983842514963623E-2"/>
                </c:manualLayout>
              </c:layout>
              <c:tx>
                <c:rich>
                  <a:bodyPr rot="0" spcFirstLastPara="1" vertOverflow="ellipsis" vert="horz" wrap="square" anchor="ctr" anchorCtr="1"/>
                  <a:lstStyle/>
                  <a:p>
                    <a:pPr>
                      <a:defRPr lang="ja-JP"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E3343D1C-ACE5-4BFE-956E-BA776500E60B}" type="VALUE">
                      <a:rPr lang="en-US" altLang="ja-JP" sz="800"/>
                      <a:pPr>
                        <a:defRPr lang="ja-JP" sz="800"/>
                      </a:pPr>
                      <a:t>[値]</a:t>
                    </a:fld>
                    <a:endParaRPr lang="ja-JP" altLang="en-US"/>
                  </a:p>
                </c:rich>
              </c:tx>
              <c:spPr>
                <a:noFill/>
                <a:ln>
                  <a:noFill/>
                </a:ln>
                <a:effectLst/>
              </c:spPr>
              <c:txPr>
                <a:bodyPr rot="0" spcFirstLastPara="1" vertOverflow="ellipsis" vert="horz" wrap="square" anchor="ctr" anchorCtr="1"/>
                <a:lstStyle/>
                <a:p>
                  <a:pPr>
                    <a:defRPr lang="ja-JP"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2A3F-43F0-A1A5-6FA7A3974943}"/>
                </c:ext>
              </c:extLst>
            </c:dLbl>
            <c:spPr>
              <a:noFill/>
              <a:ln>
                <a:noFill/>
              </a:ln>
              <a:effectLst/>
            </c:spPr>
            <c:txPr>
              <a:bodyPr rot="0" spcFirstLastPara="1" vertOverflow="ellipsis" vert="horz" wrap="square" anchor="ctr" anchorCtr="1"/>
              <a:lstStyle/>
              <a:p>
                <a:pPr>
                  <a:defRPr lang="ja-JP" sz="10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Sheet1!$A$6:$A$26</c:f>
              <c:strCache>
                <c:ptCount val="21"/>
                <c:pt idx="0">
                  <c:v>平成16年</c:v>
                </c:pt>
                <c:pt idx="1">
                  <c:v>平成17年</c:v>
                </c:pt>
                <c:pt idx="2">
                  <c:v>平成18年</c:v>
                </c:pt>
                <c:pt idx="3">
                  <c:v>平成19年</c:v>
                </c:pt>
                <c:pt idx="4">
                  <c:v>平成20年</c:v>
                </c:pt>
                <c:pt idx="5">
                  <c:v>平成21年</c:v>
                </c:pt>
                <c:pt idx="6">
                  <c:v>平成22年</c:v>
                </c:pt>
                <c:pt idx="7">
                  <c:v>平成23年</c:v>
                </c:pt>
                <c:pt idx="8">
                  <c:v>平成24年</c:v>
                </c:pt>
                <c:pt idx="9">
                  <c:v>平成25年</c:v>
                </c:pt>
                <c:pt idx="10">
                  <c:v>平成26年</c:v>
                </c:pt>
                <c:pt idx="11">
                  <c:v>平成27年</c:v>
                </c:pt>
                <c:pt idx="12">
                  <c:v>平成28年</c:v>
                </c:pt>
                <c:pt idx="13">
                  <c:v>平成29年</c:v>
                </c:pt>
                <c:pt idx="14">
                  <c:v>平成30年</c:v>
                </c:pt>
                <c:pt idx="15">
                  <c:v>平成31/令和1年</c:v>
                </c:pt>
                <c:pt idx="16">
                  <c:v>令和2年</c:v>
                </c:pt>
                <c:pt idx="17">
                  <c:v>令和3年</c:v>
                </c:pt>
                <c:pt idx="18">
                  <c:v>令和4年</c:v>
                </c:pt>
                <c:pt idx="19">
                  <c:v>令和5年</c:v>
                </c:pt>
                <c:pt idx="20">
                  <c:v>令和6年</c:v>
                </c:pt>
              </c:strCache>
            </c:strRef>
          </c:cat>
          <c:val>
            <c:numRef>
              <c:f>Sheet1!$D$6:$D$26</c:f>
              <c:numCache>
                <c:formatCode>0.0%</c:formatCode>
                <c:ptCount val="21"/>
                <c:pt idx="0">
                  <c:v>0.14978676426108523</c:v>
                </c:pt>
                <c:pt idx="1">
                  <c:v>0.15227358136039082</c:v>
                </c:pt>
                <c:pt idx="2">
                  <c:v>0.15232542554617343</c:v>
                </c:pt>
                <c:pt idx="3">
                  <c:v>0.16273444986994021</c:v>
                </c:pt>
                <c:pt idx="4">
                  <c:v>0.18045975229798644</c:v>
                </c:pt>
                <c:pt idx="5">
                  <c:v>0.19113112341439484</c:v>
                </c:pt>
                <c:pt idx="6">
                  <c:v>0.19895830656284</c:v>
                </c:pt>
                <c:pt idx="7">
                  <c:v>0.20528493192492242</c:v>
                </c:pt>
                <c:pt idx="8">
                  <c:v>0.21022613233424767</c:v>
                </c:pt>
                <c:pt idx="9">
                  <c:v>0.21808272044821719</c:v>
                </c:pt>
                <c:pt idx="10">
                  <c:v>0.22672857322123227</c:v>
                </c:pt>
                <c:pt idx="11">
                  <c:v>0.2329702263758372</c:v>
                </c:pt>
                <c:pt idx="12">
                  <c:v>0.24260028835552541</c:v>
                </c:pt>
                <c:pt idx="13">
                  <c:v>0.24926946704300182</c:v>
                </c:pt>
                <c:pt idx="14">
                  <c:v>0.26110312654619139</c:v>
                </c:pt>
                <c:pt idx="15">
                  <c:v>0.26840802159046578</c:v>
                </c:pt>
                <c:pt idx="16">
                  <c:v>0.27369220317308074</c:v>
                </c:pt>
                <c:pt idx="17">
                  <c:v>0.27851377636193775</c:v>
                </c:pt>
                <c:pt idx="18">
                  <c:v>0.28701597975142606</c:v>
                </c:pt>
                <c:pt idx="19">
                  <c:v>0.29328290401932466</c:v>
                </c:pt>
                <c:pt idx="20">
                  <c:v>0.29954759132907943</c:v>
                </c:pt>
              </c:numCache>
            </c:numRef>
          </c:val>
          <c:smooth val="0"/>
          <c:extLst>
            <c:ext xmlns:c16="http://schemas.microsoft.com/office/drawing/2014/chart" uri="{C3380CC4-5D6E-409C-BE32-E72D297353CC}">
              <c16:uniqueId val="{00000017-2A3F-43F0-A1A5-6FA7A3974943}"/>
            </c:ext>
          </c:extLst>
        </c:ser>
        <c:dLbls>
          <c:showLegendKey val="0"/>
          <c:showVal val="0"/>
          <c:showCatName val="0"/>
          <c:showSerName val="0"/>
          <c:showPercent val="0"/>
          <c:showBubbleSize val="0"/>
        </c:dLbls>
        <c:marker val="1"/>
        <c:smooth val="0"/>
        <c:axId val="1245509151"/>
        <c:axId val="1245485023"/>
      </c:lineChart>
      <c:catAx>
        <c:axId val="176473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764738575"/>
        <c:crosses val="autoZero"/>
        <c:auto val="1"/>
        <c:lblAlgn val="ctr"/>
        <c:lblOffset val="100"/>
        <c:tickLblSkip val="1"/>
        <c:noMultiLvlLbl val="0"/>
      </c:catAx>
      <c:valAx>
        <c:axId val="176473857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764733583"/>
        <c:crosses val="autoZero"/>
        <c:crossBetween val="between"/>
      </c:valAx>
      <c:valAx>
        <c:axId val="1245485023"/>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ja-JP"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245509151"/>
        <c:crosses val="max"/>
        <c:crossBetween val="between"/>
      </c:valAx>
      <c:catAx>
        <c:axId val="1245509151"/>
        <c:scaling>
          <c:orientation val="minMax"/>
        </c:scaling>
        <c:delete val="1"/>
        <c:axPos val="b"/>
        <c:numFmt formatCode="General" sourceLinked="1"/>
        <c:majorTickMark val="out"/>
        <c:minorTickMark val="none"/>
        <c:tickLblPos val="nextTo"/>
        <c:crossAx val="1245485023"/>
        <c:crosses val="autoZero"/>
        <c:auto val="1"/>
        <c:lblAlgn val="ctr"/>
        <c:lblOffset val="100"/>
        <c:noMultiLvlLbl val="0"/>
      </c:catAx>
      <c:spPr>
        <a:noFill/>
        <a:ln>
          <a:noFill/>
        </a:ln>
        <a:effectLst/>
      </c:spPr>
    </c:plotArea>
    <c:legend>
      <c:legendPos val="b"/>
      <c:layout>
        <c:manualLayout>
          <c:xMode val="edge"/>
          <c:yMode val="edge"/>
          <c:x val="0.11708063775132871"/>
          <c:y val="0.17699071664091295"/>
          <c:w val="0.79071943754483565"/>
          <c:h val="5.9885161362959287E-2"/>
        </c:manualLayout>
      </c:layout>
      <c:overlay val="0"/>
      <c:spPr>
        <a:noFill/>
        <a:ln>
          <a:solidFill>
            <a:schemeClr val="tx1"/>
          </a:solidFill>
        </a:ln>
        <a:effectLst/>
      </c:spPr>
      <c:txPr>
        <a:bodyPr rot="0" spcFirstLastPara="1" vertOverflow="ellipsis" vert="horz" wrap="square" anchor="ctr" anchorCtr="1"/>
        <a:lstStyle/>
        <a:p>
          <a:pPr>
            <a:defRPr lang="ja-JP"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00">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0.70357</cdr:x>
      <cdr:y>0.26225</cdr:y>
    </cdr:from>
    <cdr:to>
      <cdr:x>0.95453</cdr:x>
      <cdr:y>0.33622</cdr:y>
    </cdr:to>
    <cdr:sp macro="" textlink="">
      <cdr:nvSpPr>
        <cdr:cNvPr id="3" name="テキスト ボックス 15">
          <a:extLst xmlns:a="http://schemas.openxmlformats.org/drawingml/2006/main">
            <a:ext uri="{FF2B5EF4-FFF2-40B4-BE49-F238E27FC236}">
              <a16:creationId xmlns:a16="http://schemas.microsoft.com/office/drawing/2014/main" id="{60E0B8BC-1B98-3427-4465-1FE1C7CE351F}"/>
            </a:ext>
          </a:extLst>
        </cdr:cNvPr>
        <cdr:cNvSpPr txBox="1"/>
      </cdr:nvSpPr>
      <cdr:spPr>
        <a:xfrm xmlns:a="http://schemas.openxmlformats.org/drawingml/2006/main">
          <a:off x="2154724" y="829220"/>
          <a:ext cx="768585" cy="2339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120000"/>
            </a:lnSpc>
            <a:spcAft>
              <a:spcPts val="600"/>
            </a:spcAft>
            <a:buClr>
              <a:schemeClr val="tx2"/>
            </a:buClr>
          </a:pPr>
          <a:r>
            <a:rPr kumimoji="1" lang="en-US" altLang="ja-JP" sz="800" dirty="0"/>
            <a:t>135,718</a:t>
          </a:r>
          <a:r>
            <a:rPr kumimoji="1" lang="ja-JP" altLang="en-US" sz="800" dirty="0"/>
            <a:t>人</a:t>
          </a:r>
        </a:p>
      </cdr:txBody>
    </cdr:sp>
  </cdr:relSizeAnchor>
  <cdr:relSizeAnchor xmlns:cdr="http://schemas.openxmlformats.org/drawingml/2006/chartDrawing">
    <cdr:from>
      <cdr:x>0.72132</cdr:x>
      <cdr:y>0.53363</cdr:y>
    </cdr:from>
    <cdr:to>
      <cdr:x>0.93126</cdr:x>
      <cdr:y>0.60761</cdr:y>
    </cdr:to>
    <cdr:sp macro="" textlink="">
      <cdr:nvSpPr>
        <cdr:cNvPr id="4" name="テキスト ボックス 15">
          <a:extLst xmlns:a="http://schemas.openxmlformats.org/drawingml/2006/main">
            <a:ext uri="{FF2B5EF4-FFF2-40B4-BE49-F238E27FC236}">
              <a16:creationId xmlns:a16="http://schemas.microsoft.com/office/drawing/2014/main" id="{B79D4B14-BF4A-B683-6AB4-4CF783A3B204}"/>
            </a:ext>
          </a:extLst>
        </cdr:cNvPr>
        <cdr:cNvSpPr txBox="1"/>
      </cdr:nvSpPr>
      <cdr:spPr>
        <a:xfrm xmlns:a="http://schemas.openxmlformats.org/drawingml/2006/main">
          <a:off x="2209095" y="1687339"/>
          <a:ext cx="642944" cy="2339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lnSpc>
              <a:spcPct val="120000"/>
            </a:lnSpc>
            <a:spcAft>
              <a:spcPts val="600"/>
            </a:spcAft>
            <a:buClr>
              <a:schemeClr val="tx2"/>
            </a:buClr>
          </a:pPr>
          <a:r>
            <a:rPr kumimoji="1" lang="en-US" altLang="ja-JP" sz="800" dirty="0"/>
            <a:t>40,654</a:t>
          </a:r>
          <a:r>
            <a:rPr kumimoji="1" lang="ja-JP" altLang="en-US" sz="800" dirty="0"/>
            <a:t>人</a:t>
          </a:r>
        </a:p>
      </cdr:txBody>
    </cdr:sp>
  </cdr:relSizeAnchor>
</c:userShape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8D703-1664-4525-83E7-0809A631CB39}"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D28A5-2C46-4027-BC78-D39A02FF614F}" type="slidenum">
              <a:rPr kumimoji="1" lang="ja-JP" altLang="en-US" smtClean="0"/>
              <a:t>‹#›</a:t>
            </a:fld>
            <a:endParaRPr kumimoji="1" lang="ja-JP" altLang="en-US"/>
          </a:p>
        </p:txBody>
      </p:sp>
    </p:spTree>
    <p:extLst>
      <p:ext uri="{BB962C8B-B14F-4D97-AF65-F5344CB8AC3E}">
        <p14:creationId xmlns:p14="http://schemas.microsoft.com/office/powerpoint/2010/main" val="5797635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FC1B6F-0393-4A54-A710-2E77C47BA6F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5538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a:extLst>
              <a:ext uri="{FF2B5EF4-FFF2-40B4-BE49-F238E27FC236}">
                <a16:creationId xmlns:a16="http://schemas.microsoft.com/office/drawing/2014/main" id="{96B2E993-63F3-EAC0-BD7B-3416980A7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a:extLst>
              <a:ext uri="{FF2B5EF4-FFF2-40B4-BE49-F238E27FC236}">
                <a16:creationId xmlns:a16="http://schemas.microsoft.com/office/drawing/2014/main" id="{6F076EE9-DE82-07AD-1EBA-93BB54D5AC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4036" name="日付プレースホルダー 3">
            <a:extLst>
              <a:ext uri="{FF2B5EF4-FFF2-40B4-BE49-F238E27FC236}">
                <a16:creationId xmlns:a16="http://schemas.microsoft.com/office/drawing/2014/main" id="{BD980479-D777-6758-00EB-7774A9276463}"/>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4037" name="スライド番号プレースホルダー 4">
            <a:extLst>
              <a:ext uri="{FF2B5EF4-FFF2-40B4-BE49-F238E27FC236}">
                <a16:creationId xmlns:a16="http://schemas.microsoft.com/office/drawing/2014/main" id="{7B752284-903E-EA42-FD7B-A4E6E3BF11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D50E1D-9384-4D4A-9D8A-F9F79D4A1099}"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4038" name="ヘッダー プレースホルダー 1">
            <a:extLst>
              <a:ext uri="{FF2B5EF4-FFF2-40B4-BE49-F238E27FC236}">
                <a16:creationId xmlns:a16="http://schemas.microsoft.com/office/drawing/2014/main" id="{692AFE67-636F-0D72-3FD1-ECF720556D5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a:extLst>
              <a:ext uri="{FF2B5EF4-FFF2-40B4-BE49-F238E27FC236}">
                <a16:creationId xmlns:a16="http://schemas.microsoft.com/office/drawing/2014/main" id="{BA785D17-F1E3-40FE-DAEA-2779027AA1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a:extLst>
              <a:ext uri="{FF2B5EF4-FFF2-40B4-BE49-F238E27FC236}">
                <a16:creationId xmlns:a16="http://schemas.microsoft.com/office/drawing/2014/main" id="{6256E869-11D7-83AF-7156-92D9C31543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5</a:t>
            </a:r>
            <a:r>
              <a:rPr lang="ja-JP" altLang="en-US"/>
              <a:t>年確定は３５．７</a:t>
            </a:r>
          </a:p>
        </p:txBody>
      </p:sp>
      <p:sp>
        <p:nvSpPr>
          <p:cNvPr id="41988" name="日付プレースホルダー 3">
            <a:extLst>
              <a:ext uri="{FF2B5EF4-FFF2-40B4-BE49-F238E27FC236}">
                <a16:creationId xmlns:a16="http://schemas.microsoft.com/office/drawing/2014/main" id="{D9ED78EA-CF40-756F-F49C-128F79C281F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1989" name="スライド番号プレースホルダー 4">
            <a:extLst>
              <a:ext uri="{FF2B5EF4-FFF2-40B4-BE49-F238E27FC236}">
                <a16:creationId xmlns:a16="http://schemas.microsoft.com/office/drawing/2014/main" id="{90C2E804-8F6E-C565-0910-11005063B5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90AF4C-868D-475E-92E5-9B06E2A9621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1990" name="ヘッダー プレースホルダー 1">
            <a:extLst>
              <a:ext uri="{FF2B5EF4-FFF2-40B4-BE49-F238E27FC236}">
                <a16:creationId xmlns:a16="http://schemas.microsoft.com/office/drawing/2014/main" id="{1F580324-F659-539C-3725-67F7E962C24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a:extLst>
              <a:ext uri="{FF2B5EF4-FFF2-40B4-BE49-F238E27FC236}">
                <a16:creationId xmlns:a16="http://schemas.microsoft.com/office/drawing/2014/main" id="{2131241A-1A63-8AC1-C87A-1335E259A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a:extLst>
              <a:ext uri="{FF2B5EF4-FFF2-40B4-BE49-F238E27FC236}">
                <a16:creationId xmlns:a16="http://schemas.microsoft.com/office/drawing/2014/main" id="{9CABD8CD-E967-8156-76CF-AED3F59401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6084" name="ヘッダー プレースホルダー 3">
            <a:extLst>
              <a:ext uri="{FF2B5EF4-FFF2-40B4-BE49-F238E27FC236}">
                <a16:creationId xmlns:a16="http://schemas.microsoft.com/office/drawing/2014/main" id="{5DF5D444-627F-D25B-AE71-F4D7CE12FF0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6085" name="日付プレースホルダー 4">
            <a:extLst>
              <a:ext uri="{FF2B5EF4-FFF2-40B4-BE49-F238E27FC236}">
                <a16:creationId xmlns:a16="http://schemas.microsoft.com/office/drawing/2014/main" id="{68D217BE-E544-CE78-82E1-435B1CF67CA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6086" name="スライド番号プレースホルダー 5">
            <a:extLst>
              <a:ext uri="{FF2B5EF4-FFF2-40B4-BE49-F238E27FC236}">
                <a16:creationId xmlns:a16="http://schemas.microsoft.com/office/drawing/2014/main" id="{D5D663A3-C55C-3AAC-C104-384617C456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BA64EB-4FC3-4EB8-BEDE-3B1B7EB28C59}"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FF1824EF-BA8A-C49E-4989-DE005B18B3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D4884A3B-D16E-5296-207E-11499B2371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転倒減（３９．８％＞＞＞３６％）</a:t>
            </a:r>
            <a:endParaRPr lang="en-US" altLang="ja-JP"/>
          </a:p>
          <a:p>
            <a:r>
              <a:rPr lang="ja-JP" altLang="en-US"/>
              <a:t>動作の反動（２１．３％＞＞１７％）</a:t>
            </a:r>
            <a:endParaRPr lang="en-US" altLang="ja-JP"/>
          </a:p>
          <a:p>
            <a:r>
              <a:rPr lang="ja-JP" altLang="en-US"/>
              <a:t>交通事故（５．４％＞＞＞８％増）</a:t>
            </a:r>
          </a:p>
        </p:txBody>
      </p:sp>
      <p:sp>
        <p:nvSpPr>
          <p:cNvPr id="48132" name="日付プレースホルダー 3">
            <a:extLst>
              <a:ext uri="{FF2B5EF4-FFF2-40B4-BE49-F238E27FC236}">
                <a16:creationId xmlns:a16="http://schemas.microsoft.com/office/drawing/2014/main" id="{D5C40B25-D58D-052A-ACB7-02FCC42ED73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8133" name="スライド番号プレースホルダー 4">
            <a:extLst>
              <a:ext uri="{FF2B5EF4-FFF2-40B4-BE49-F238E27FC236}">
                <a16:creationId xmlns:a16="http://schemas.microsoft.com/office/drawing/2014/main" id="{11B17D95-188B-8A1C-DC73-E776AA4A6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34EE5C-8C5F-416C-BF2E-68E0BF249482}"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8134" name="ヘッダー プレースホルダー 1">
            <a:extLst>
              <a:ext uri="{FF2B5EF4-FFF2-40B4-BE49-F238E27FC236}">
                <a16:creationId xmlns:a16="http://schemas.microsoft.com/office/drawing/2014/main" id="{5C288DE8-0680-D2E1-5E57-F3082050F3B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emf"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emf"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1.emf"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wmf"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wmf"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wmf"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4.wmf"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6283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275851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97" name="図 9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363768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145108" cy="517028"/>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388278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93406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383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5"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83230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443405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32387" y="6534001"/>
            <a:ext cx="1872398"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88083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911100"/>
            <a:ext cx="3612807"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7"/>
            <a:ext cx="205740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1" y="6469297"/>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9135702"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205047" y="6379734"/>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5853" y="317902"/>
            <a:ext cx="3704303" cy="585603"/>
          </a:xfrm>
          <a:prstGeom prst="rect">
            <a:avLst/>
          </a:prstGeom>
        </p:spPr>
      </p:pic>
    </p:spTree>
    <p:extLst>
      <p:ext uri="{BB962C8B-B14F-4D97-AF65-F5344CB8AC3E}">
        <p14:creationId xmlns:p14="http://schemas.microsoft.com/office/powerpoint/2010/main" val="3935942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275385" y="6469296"/>
            <a:ext cx="3519985"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6"/>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1"/>
            <a:ext cx="6955209"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55400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8"/>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83147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320931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2702975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40075" y="1579691"/>
            <a:ext cx="2819400" cy="117219"/>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1032763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2026/3/26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34084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C16C564F-B6AB-4F0F-FBE0-FD0CE8046127}"/>
              </a:ext>
            </a:extLst>
          </p:cNvPr>
          <p:cNvSpPr>
            <a:spLocks noGrp="1"/>
          </p:cNvSpPr>
          <p:nvPr>
            <p:ph type="dt" sz="half" idx="10"/>
          </p:nvPr>
        </p:nvSpPr>
        <p:spPr/>
        <p:txBody>
          <a:bodyPr/>
          <a:lstStyle>
            <a:lvl1pPr>
              <a:defRPr/>
            </a:lvl1pPr>
          </a:lstStyle>
          <a:p>
            <a:pPr>
              <a:defRPr/>
            </a:pPr>
            <a:fld id="{7E498E47-C434-4052-8D9F-AD33FD21DF18}" type="datetime1">
              <a:rPr lang="ja-JP" altLang="en-US"/>
              <a:pPr>
                <a:defRPr/>
              </a:pPr>
              <a:t>2026/3/26</a:t>
            </a:fld>
            <a:endParaRPr lang="ja-JP" altLang="en-US"/>
          </a:p>
        </p:txBody>
      </p:sp>
      <p:sp>
        <p:nvSpPr>
          <p:cNvPr id="5" name="Footer Placeholder 4">
            <a:extLst>
              <a:ext uri="{FF2B5EF4-FFF2-40B4-BE49-F238E27FC236}">
                <a16:creationId xmlns:a16="http://schemas.microsoft.com/office/drawing/2014/main" id="{627B5385-D254-EE2D-8243-E21CAF2A311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18C04ECF-01CE-98E9-71FF-A220936BCE76}"/>
              </a:ext>
            </a:extLst>
          </p:cNvPr>
          <p:cNvSpPr>
            <a:spLocks noGrp="1"/>
          </p:cNvSpPr>
          <p:nvPr>
            <p:ph type="sldNum" sz="quarter" idx="12"/>
          </p:nvPr>
        </p:nvSpPr>
        <p:spPr/>
        <p:txBody>
          <a:bodyPr/>
          <a:lstStyle>
            <a:lvl1pPr>
              <a:defRPr/>
            </a:lvl1pPr>
          </a:lstStyle>
          <a:p>
            <a:pPr>
              <a:defRPr/>
            </a:pPr>
            <a:fld id="{24770FE0-65DE-425F-895F-2A979D874A1B}" type="slidenum">
              <a:rPr lang="ja-JP" altLang="en-US"/>
              <a:pPr>
                <a:defRPr/>
              </a:pPr>
              <a:t>‹#›</a:t>
            </a:fld>
            <a:endParaRPr lang="ja-JP" altLang="en-US"/>
          </a:p>
        </p:txBody>
      </p:sp>
    </p:spTree>
    <p:extLst>
      <p:ext uri="{BB962C8B-B14F-4D97-AF65-F5344CB8AC3E}">
        <p14:creationId xmlns:p14="http://schemas.microsoft.com/office/powerpoint/2010/main" val="199876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58DD946-47C3-0DF5-B870-4886558E7609}"/>
              </a:ext>
            </a:extLst>
          </p:cNvPr>
          <p:cNvSpPr>
            <a:spLocks noGrp="1"/>
          </p:cNvSpPr>
          <p:nvPr>
            <p:ph type="dt" sz="half" idx="10"/>
          </p:nvPr>
        </p:nvSpPr>
        <p:spPr/>
        <p:txBody>
          <a:bodyPr/>
          <a:lstStyle>
            <a:lvl1pPr>
              <a:defRPr/>
            </a:lvl1pPr>
          </a:lstStyle>
          <a:p>
            <a:pPr>
              <a:defRPr/>
            </a:pPr>
            <a:fld id="{36F304FB-178B-4FC6-AA3C-3740C864CE94}" type="datetime1">
              <a:rPr lang="ja-JP" altLang="en-US"/>
              <a:pPr>
                <a:defRPr/>
              </a:pPr>
              <a:t>2026/3/26</a:t>
            </a:fld>
            <a:endParaRPr lang="ja-JP" altLang="en-US"/>
          </a:p>
        </p:txBody>
      </p:sp>
      <p:sp>
        <p:nvSpPr>
          <p:cNvPr id="5" name="Footer Placeholder 4">
            <a:extLst>
              <a:ext uri="{FF2B5EF4-FFF2-40B4-BE49-F238E27FC236}">
                <a16:creationId xmlns:a16="http://schemas.microsoft.com/office/drawing/2014/main" id="{971171A8-5F5F-125B-BE34-126F00876F10}"/>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ED96B2F7-E541-0A27-2C03-6BCF62606157}"/>
              </a:ext>
            </a:extLst>
          </p:cNvPr>
          <p:cNvSpPr>
            <a:spLocks noGrp="1"/>
          </p:cNvSpPr>
          <p:nvPr>
            <p:ph type="sldNum" sz="quarter" idx="12"/>
          </p:nvPr>
        </p:nvSpPr>
        <p:spPr/>
        <p:txBody>
          <a:bodyPr/>
          <a:lstStyle>
            <a:lvl1pPr>
              <a:defRPr/>
            </a:lvl1pPr>
          </a:lstStyle>
          <a:p>
            <a:pPr>
              <a:defRPr/>
            </a:pPr>
            <a:fld id="{71450A65-3E3D-4DBD-8D45-40A73E577709}" type="slidenum">
              <a:rPr lang="ja-JP" altLang="en-US"/>
              <a:pPr>
                <a:defRPr/>
              </a:pPr>
              <a:t>‹#›</a:t>
            </a:fld>
            <a:endParaRPr lang="ja-JP" altLang="en-US"/>
          </a:p>
        </p:txBody>
      </p:sp>
    </p:spTree>
    <p:extLst>
      <p:ext uri="{BB962C8B-B14F-4D97-AF65-F5344CB8AC3E}">
        <p14:creationId xmlns:p14="http://schemas.microsoft.com/office/powerpoint/2010/main" val="286953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7ED0B097-9B1F-EF24-545C-C443E55F66BB}"/>
              </a:ext>
            </a:extLst>
          </p:cNvPr>
          <p:cNvSpPr>
            <a:spLocks noGrp="1"/>
          </p:cNvSpPr>
          <p:nvPr>
            <p:ph type="dt" sz="half" idx="10"/>
          </p:nvPr>
        </p:nvSpPr>
        <p:spPr/>
        <p:txBody>
          <a:bodyPr/>
          <a:lstStyle>
            <a:lvl1pPr>
              <a:defRPr/>
            </a:lvl1pPr>
          </a:lstStyle>
          <a:p>
            <a:pPr>
              <a:defRPr/>
            </a:pPr>
            <a:fld id="{D29FEA65-EF9A-4506-92F5-A60C1FCBB7CB}" type="datetime1">
              <a:rPr lang="ja-JP" altLang="en-US"/>
              <a:pPr>
                <a:defRPr/>
              </a:pPr>
              <a:t>2026/3/26</a:t>
            </a:fld>
            <a:endParaRPr lang="ja-JP" altLang="en-US"/>
          </a:p>
        </p:txBody>
      </p:sp>
      <p:sp>
        <p:nvSpPr>
          <p:cNvPr id="5" name="Footer Placeholder 4">
            <a:extLst>
              <a:ext uri="{FF2B5EF4-FFF2-40B4-BE49-F238E27FC236}">
                <a16:creationId xmlns:a16="http://schemas.microsoft.com/office/drawing/2014/main" id="{AF8D9FEE-6B9D-FBA7-6D7F-214BFB4E2D1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CE4539B6-1A9E-D136-A49B-B711C909E925}"/>
              </a:ext>
            </a:extLst>
          </p:cNvPr>
          <p:cNvSpPr>
            <a:spLocks noGrp="1"/>
          </p:cNvSpPr>
          <p:nvPr>
            <p:ph type="sldNum" sz="quarter" idx="12"/>
          </p:nvPr>
        </p:nvSpPr>
        <p:spPr/>
        <p:txBody>
          <a:bodyPr/>
          <a:lstStyle>
            <a:lvl1pPr>
              <a:defRPr/>
            </a:lvl1pPr>
          </a:lstStyle>
          <a:p>
            <a:pPr>
              <a:defRPr/>
            </a:pPr>
            <a:fld id="{5E85AD34-7C0A-4455-ACBA-C7621EB062DF}" type="slidenum">
              <a:rPr lang="ja-JP" altLang="en-US"/>
              <a:pPr>
                <a:defRPr/>
              </a:pPr>
              <a:t>‹#›</a:t>
            </a:fld>
            <a:endParaRPr lang="ja-JP" altLang="en-US"/>
          </a:p>
        </p:txBody>
      </p:sp>
    </p:spTree>
    <p:extLst>
      <p:ext uri="{BB962C8B-B14F-4D97-AF65-F5344CB8AC3E}">
        <p14:creationId xmlns:p14="http://schemas.microsoft.com/office/powerpoint/2010/main" val="1376654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3E05347-1D3A-6926-780A-8C34482FFD05}"/>
              </a:ext>
            </a:extLst>
          </p:cNvPr>
          <p:cNvSpPr>
            <a:spLocks noGrp="1"/>
          </p:cNvSpPr>
          <p:nvPr>
            <p:ph type="dt" sz="half" idx="10"/>
          </p:nvPr>
        </p:nvSpPr>
        <p:spPr/>
        <p:txBody>
          <a:bodyPr/>
          <a:lstStyle>
            <a:lvl1pPr>
              <a:defRPr/>
            </a:lvl1pPr>
          </a:lstStyle>
          <a:p>
            <a:pPr>
              <a:defRPr/>
            </a:pPr>
            <a:fld id="{85C4E673-6B36-4D98-81F1-B490A3F64162}" type="datetime1">
              <a:rPr lang="ja-JP" altLang="en-US"/>
              <a:pPr>
                <a:defRPr/>
              </a:pPr>
              <a:t>2026/3/26</a:t>
            </a:fld>
            <a:endParaRPr lang="ja-JP" altLang="en-US"/>
          </a:p>
        </p:txBody>
      </p:sp>
      <p:sp>
        <p:nvSpPr>
          <p:cNvPr id="6" name="Footer Placeholder 4">
            <a:extLst>
              <a:ext uri="{FF2B5EF4-FFF2-40B4-BE49-F238E27FC236}">
                <a16:creationId xmlns:a16="http://schemas.microsoft.com/office/drawing/2014/main" id="{F20FA96A-D904-B8AD-EEB7-1A192E4E7D7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BDE81E8-6397-AF8D-754D-D4C80F763A2D}"/>
              </a:ext>
            </a:extLst>
          </p:cNvPr>
          <p:cNvSpPr>
            <a:spLocks noGrp="1"/>
          </p:cNvSpPr>
          <p:nvPr>
            <p:ph type="sldNum" sz="quarter" idx="12"/>
          </p:nvPr>
        </p:nvSpPr>
        <p:spPr/>
        <p:txBody>
          <a:bodyPr/>
          <a:lstStyle>
            <a:lvl1pPr>
              <a:defRPr/>
            </a:lvl1pPr>
          </a:lstStyle>
          <a:p>
            <a:pPr>
              <a:defRPr/>
            </a:pPr>
            <a:fld id="{290B5D97-4E1B-485F-BECE-7BA039969190}" type="slidenum">
              <a:rPr lang="ja-JP" altLang="en-US"/>
              <a:pPr>
                <a:defRPr/>
              </a:pPr>
              <a:t>‹#›</a:t>
            </a:fld>
            <a:endParaRPr lang="ja-JP" altLang="en-US"/>
          </a:p>
        </p:txBody>
      </p:sp>
    </p:spTree>
    <p:extLst>
      <p:ext uri="{BB962C8B-B14F-4D97-AF65-F5344CB8AC3E}">
        <p14:creationId xmlns:p14="http://schemas.microsoft.com/office/powerpoint/2010/main" val="4066571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FBDA8180-5AE2-3C69-1E9F-EDD074B2403C}"/>
              </a:ext>
            </a:extLst>
          </p:cNvPr>
          <p:cNvSpPr>
            <a:spLocks noGrp="1"/>
          </p:cNvSpPr>
          <p:nvPr>
            <p:ph type="dt" sz="half" idx="10"/>
          </p:nvPr>
        </p:nvSpPr>
        <p:spPr/>
        <p:txBody>
          <a:bodyPr/>
          <a:lstStyle>
            <a:lvl1pPr>
              <a:defRPr/>
            </a:lvl1pPr>
          </a:lstStyle>
          <a:p>
            <a:pPr>
              <a:defRPr/>
            </a:pPr>
            <a:fld id="{A025A434-24F4-4D37-ADF1-3865C5115B58}" type="datetime1">
              <a:rPr lang="ja-JP" altLang="en-US"/>
              <a:pPr>
                <a:defRPr/>
              </a:pPr>
              <a:t>2026/3/26</a:t>
            </a:fld>
            <a:endParaRPr lang="ja-JP" altLang="en-US"/>
          </a:p>
        </p:txBody>
      </p:sp>
      <p:sp>
        <p:nvSpPr>
          <p:cNvPr id="8" name="Footer Placeholder 4">
            <a:extLst>
              <a:ext uri="{FF2B5EF4-FFF2-40B4-BE49-F238E27FC236}">
                <a16:creationId xmlns:a16="http://schemas.microsoft.com/office/drawing/2014/main" id="{F1AB9586-8999-8192-9778-1656A0319E1C}"/>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85C47DBD-8CCC-B575-E31D-2E9F2E030F42}"/>
              </a:ext>
            </a:extLst>
          </p:cNvPr>
          <p:cNvSpPr>
            <a:spLocks noGrp="1"/>
          </p:cNvSpPr>
          <p:nvPr>
            <p:ph type="sldNum" sz="quarter" idx="12"/>
          </p:nvPr>
        </p:nvSpPr>
        <p:spPr/>
        <p:txBody>
          <a:bodyPr/>
          <a:lstStyle>
            <a:lvl1pPr>
              <a:defRPr/>
            </a:lvl1pPr>
          </a:lstStyle>
          <a:p>
            <a:pPr>
              <a:defRPr/>
            </a:pPr>
            <a:fld id="{B5C7003C-3B45-49EE-9930-145FB7A87AF9}" type="slidenum">
              <a:rPr lang="ja-JP" altLang="en-US"/>
              <a:pPr>
                <a:defRPr/>
              </a:pPr>
              <a:t>‹#›</a:t>
            </a:fld>
            <a:endParaRPr lang="ja-JP" altLang="en-US"/>
          </a:p>
        </p:txBody>
      </p:sp>
    </p:spTree>
    <p:extLst>
      <p:ext uri="{BB962C8B-B14F-4D97-AF65-F5344CB8AC3E}">
        <p14:creationId xmlns:p14="http://schemas.microsoft.com/office/powerpoint/2010/main" val="4251158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C6C83079-5698-14AD-C95B-951B601979BC}"/>
              </a:ext>
            </a:extLst>
          </p:cNvPr>
          <p:cNvSpPr>
            <a:spLocks noGrp="1"/>
          </p:cNvSpPr>
          <p:nvPr>
            <p:ph type="dt" sz="half" idx="10"/>
          </p:nvPr>
        </p:nvSpPr>
        <p:spPr/>
        <p:txBody>
          <a:bodyPr/>
          <a:lstStyle>
            <a:lvl1pPr>
              <a:defRPr/>
            </a:lvl1pPr>
          </a:lstStyle>
          <a:p>
            <a:pPr>
              <a:defRPr/>
            </a:pPr>
            <a:fld id="{0C5448B1-78BB-4712-BA7B-0CA917664ED7}" type="datetime1">
              <a:rPr lang="ja-JP" altLang="en-US"/>
              <a:pPr>
                <a:defRPr/>
              </a:pPr>
              <a:t>2026/3/26</a:t>
            </a:fld>
            <a:endParaRPr lang="ja-JP" altLang="en-US"/>
          </a:p>
        </p:txBody>
      </p:sp>
      <p:sp>
        <p:nvSpPr>
          <p:cNvPr id="4" name="Footer Placeholder 4">
            <a:extLst>
              <a:ext uri="{FF2B5EF4-FFF2-40B4-BE49-F238E27FC236}">
                <a16:creationId xmlns:a16="http://schemas.microsoft.com/office/drawing/2014/main" id="{D78B1FB0-E67D-C6C2-120A-272E6FFDAE1F}"/>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7E0439E5-D0CD-652D-9B12-F9215B31C448}"/>
              </a:ext>
            </a:extLst>
          </p:cNvPr>
          <p:cNvSpPr>
            <a:spLocks noGrp="1"/>
          </p:cNvSpPr>
          <p:nvPr>
            <p:ph type="sldNum" sz="quarter" idx="12"/>
          </p:nvPr>
        </p:nvSpPr>
        <p:spPr/>
        <p:txBody>
          <a:bodyPr/>
          <a:lstStyle>
            <a:lvl1pPr>
              <a:defRPr/>
            </a:lvl1pPr>
          </a:lstStyle>
          <a:p>
            <a:pPr>
              <a:defRPr/>
            </a:pPr>
            <a:fld id="{F5848C51-050D-45C9-A29E-5D330622155E}" type="slidenum">
              <a:rPr lang="ja-JP" altLang="en-US"/>
              <a:pPr>
                <a:defRPr/>
              </a:pPr>
              <a:t>‹#›</a:t>
            </a:fld>
            <a:endParaRPr lang="ja-JP" altLang="en-US"/>
          </a:p>
        </p:txBody>
      </p:sp>
    </p:spTree>
    <p:extLst>
      <p:ext uri="{BB962C8B-B14F-4D97-AF65-F5344CB8AC3E}">
        <p14:creationId xmlns:p14="http://schemas.microsoft.com/office/powerpoint/2010/main" val="333460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22252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3525B4E-D154-E9E2-71CC-E58ACB9AA67D}"/>
              </a:ext>
            </a:extLst>
          </p:cNvPr>
          <p:cNvSpPr>
            <a:spLocks noGrp="1"/>
          </p:cNvSpPr>
          <p:nvPr>
            <p:ph type="dt" sz="half" idx="10"/>
          </p:nvPr>
        </p:nvSpPr>
        <p:spPr/>
        <p:txBody>
          <a:bodyPr/>
          <a:lstStyle>
            <a:lvl1pPr>
              <a:defRPr/>
            </a:lvl1pPr>
          </a:lstStyle>
          <a:p>
            <a:pPr>
              <a:defRPr/>
            </a:pPr>
            <a:fld id="{587B74F1-C963-4E58-828E-16C4F4E2BF53}" type="datetime1">
              <a:rPr lang="ja-JP" altLang="en-US"/>
              <a:pPr>
                <a:defRPr/>
              </a:pPr>
              <a:t>2026/3/26</a:t>
            </a:fld>
            <a:endParaRPr lang="ja-JP" altLang="en-US"/>
          </a:p>
        </p:txBody>
      </p:sp>
      <p:sp>
        <p:nvSpPr>
          <p:cNvPr id="3" name="Footer Placeholder 4">
            <a:extLst>
              <a:ext uri="{FF2B5EF4-FFF2-40B4-BE49-F238E27FC236}">
                <a16:creationId xmlns:a16="http://schemas.microsoft.com/office/drawing/2014/main" id="{44526521-6F8D-CBEC-F4CD-D85B0D405908}"/>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AB2975CA-A709-CE3B-CC08-2851B5C8DDA8}"/>
              </a:ext>
            </a:extLst>
          </p:cNvPr>
          <p:cNvSpPr>
            <a:spLocks noGrp="1"/>
          </p:cNvSpPr>
          <p:nvPr>
            <p:ph type="sldNum" sz="quarter" idx="12"/>
          </p:nvPr>
        </p:nvSpPr>
        <p:spPr/>
        <p:txBody>
          <a:bodyPr/>
          <a:lstStyle>
            <a:lvl1pPr>
              <a:defRPr/>
            </a:lvl1pPr>
          </a:lstStyle>
          <a:p>
            <a:pPr>
              <a:defRPr/>
            </a:pPr>
            <a:fld id="{CED65974-131C-4067-8E48-DC91F0C90621}" type="slidenum">
              <a:rPr lang="ja-JP" altLang="en-US"/>
              <a:pPr>
                <a:defRPr/>
              </a:pPr>
              <a:t>‹#›</a:t>
            </a:fld>
            <a:endParaRPr lang="ja-JP" altLang="en-US"/>
          </a:p>
        </p:txBody>
      </p:sp>
    </p:spTree>
    <p:extLst>
      <p:ext uri="{BB962C8B-B14F-4D97-AF65-F5344CB8AC3E}">
        <p14:creationId xmlns:p14="http://schemas.microsoft.com/office/powerpoint/2010/main" val="4130880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99A90ADF-F998-8A9E-D4B7-8B5A69DD8457}"/>
              </a:ext>
            </a:extLst>
          </p:cNvPr>
          <p:cNvSpPr>
            <a:spLocks noGrp="1"/>
          </p:cNvSpPr>
          <p:nvPr>
            <p:ph type="dt" sz="half" idx="10"/>
          </p:nvPr>
        </p:nvSpPr>
        <p:spPr/>
        <p:txBody>
          <a:bodyPr/>
          <a:lstStyle>
            <a:lvl1pPr>
              <a:defRPr/>
            </a:lvl1pPr>
          </a:lstStyle>
          <a:p>
            <a:pPr>
              <a:defRPr/>
            </a:pPr>
            <a:fld id="{58EB8BA4-594A-4050-B540-654D0CF9AC19}" type="datetime1">
              <a:rPr lang="ja-JP" altLang="en-US"/>
              <a:pPr>
                <a:defRPr/>
              </a:pPr>
              <a:t>2026/3/26</a:t>
            </a:fld>
            <a:endParaRPr lang="ja-JP" altLang="en-US"/>
          </a:p>
        </p:txBody>
      </p:sp>
      <p:sp>
        <p:nvSpPr>
          <p:cNvPr id="6" name="Footer Placeholder 4">
            <a:extLst>
              <a:ext uri="{FF2B5EF4-FFF2-40B4-BE49-F238E27FC236}">
                <a16:creationId xmlns:a16="http://schemas.microsoft.com/office/drawing/2014/main" id="{68CFE8DA-F544-3B3E-6219-8EB20B488CF4}"/>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5B426C24-BE7F-5A71-4A31-A64AEFBBF35E}"/>
              </a:ext>
            </a:extLst>
          </p:cNvPr>
          <p:cNvSpPr>
            <a:spLocks noGrp="1"/>
          </p:cNvSpPr>
          <p:nvPr>
            <p:ph type="sldNum" sz="quarter" idx="12"/>
          </p:nvPr>
        </p:nvSpPr>
        <p:spPr/>
        <p:txBody>
          <a:bodyPr/>
          <a:lstStyle>
            <a:lvl1pPr>
              <a:defRPr/>
            </a:lvl1pPr>
          </a:lstStyle>
          <a:p>
            <a:pPr>
              <a:defRPr/>
            </a:pPr>
            <a:fld id="{CB3D9AC5-6FF6-4C90-87ED-1B6677D691E3}" type="slidenum">
              <a:rPr lang="ja-JP" altLang="en-US"/>
              <a:pPr>
                <a:defRPr/>
              </a:pPr>
              <a:t>‹#›</a:t>
            </a:fld>
            <a:endParaRPr lang="ja-JP" altLang="en-US"/>
          </a:p>
        </p:txBody>
      </p:sp>
    </p:spTree>
    <p:extLst>
      <p:ext uri="{BB962C8B-B14F-4D97-AF65-F5344CB8AC3E}">
        <p14:creationId xmlns:p14="http://schemas.microsoft.com/office/powerpoint/2010/main" val="1971414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0161986-7388-BF2E-1300-A2D9DEB77D9D}"/>
              </a:ext>
            </a:extLst>
          </p:cNvPr>
          <p:cNvSpPr>
            <a:spLocks noGrp="1"/>
          </p:cNvSpPr>
          <p:nvPr>
            <p:ph type="dt" sz="half" idx="10"/>
          </p:nvPr>
        </p:nvSpPr>
        <p:spPr/>
        <p:txBody>
          <a:bodyPr/>
          <a:lstStyle>
            <a:lvl1pPr>
              <a:defRPr/>
            </a:lvl1pPr>
          </a:lstStyle>
          <a:p>
            <a:pPr>
              <a:defRPr/>
            </a:pPr>
            <a:fld id="{02B3B836-29A2-4EF0-BC27-8CE60826A4C6}" type="datetime1">
              <a:rPr lang="ja-JP" altLang="en-US"/>
              <a:pPr>
                <a:defRPr/>
              </a:pPr>
              <a:t>2026/3/26</a:t>
            </a:fld>
            <a:endParaRPr lang="ja-JP" altLang="en-US"/>
          </a:p>
        </p:txBody>
      </p:sp>
      <p:sp>
        <p:nvSpPr>
          <p:cNvPr id="6" name="Footer Placeholder 4">
            <a:extLst>
              <a:ext uri="{FF2B5EF4-FFF2-40B4-BE49-F238E27FC236}">
                <a16:creationId xmlns:a16="http://schemas.microsoft.com/office/drawing/2014/main" id="{C02B7AAE-D89B-F896-4767-4371FE8B646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FBC4A294-0C59-B636-EFB8-78A4778F6438}"/>
              </a:ext>
            </a:extLst>
          </p:cNvPr>
          <p:cNvSpPr>
            <a:spLocks noGrp="1"/>
          </p:cNvSpPr>
          <p:nvPr>
            <p:ph type="sldNum" sz="quarter" idx="12"/>
          </p:nvPr>
        </p:nvSpPr>
        <p:spPr/>
        <p:txBody>
          <a:bodyPr/>
          <a:lstStyle>
            <a:lvl1pPr>
              <a:defRPr/>
            </a:lvl1pPr>
          </a:lstStyle>
          <a:p>
            <a:pPr>
              <a:defRPr/>
            </a:pPr>
            <a:fld id="{56B149BA-36D7-4B00-8979-A58A3084DA2B}" type="slidenum">
              <a:rPr lang="ja-JP" altLang="en-US"/>
              <a:pPr>
                <a:defRPr/>
              </a:pPr>
              <a:t>‹#›</a:t>
            </a:fld>
            <a:endParaRPr lang="ja-JP" altLang="en-US"/>
          </a:p>
        </p:txBody>
      </p:sp>
    </p:spTree>
    <p:extLst>
      <p:ext uri="{BB962C8B-B14F-4D97-AF65-F5344CB8AC3E}">
        <p14:creationId xmlns:p14="http://schemas.microsoft.com/office/powerpoint/2010/main" val="3566273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C7BA145-C479-3368-A7FB-C31D89BFE6CF}"/>
              </a:ext>
            </a:extLst>
          </p:cNvPr>
          <p:cNvSpPr>
            <a:spLocks noGrp="1"/>
          </p:cNvSpPr>
          <p:nvPr>
            <p:ph type="dt" sz="half" idx="10"/>
          </p:nvPr>
        </p:nvSpPr>
        <p:spPr/>
        <p:txBody>
          <a:bodyPr/>
          <a:lstStyle>
            <a:lvl1pPr>
              <a:defRPr/>
            </a:lvl1pPr>
          </a:lstStyle>
          <a:p>
            <a:pPr>
              <a:defRPr/>
            </a:pPr>
            <a:fld id="{468FEF44-0D14-43DA-83D3-742CF2FB54EA}" type="datetime1">
              <a:rPr lang="ja-JP" altLang="en-US"/>
              <a:pPr>
                <a:defRPr/>
              </a:pPr>
              <a:t>2026/3/26</a:t>
            </a:fld>
            <a:endParaRPr lang="ja-JP" altLang="en-US"/>
          </a:p>
        </p:txBody>
      </p:sp>
      <p:sp>
        <p:nvSpPr>
          <p:cNvPr id="5" name="Footer Placeholder 4">
            <a:extLst>
              <a:ext uri="{FF2B5EF4-FFF2-40B4-BE49-F238E27FC236}">
                <a16:creationId xmlns:a16="http://schemas.microsoft.com/office/drawing/2014/main" id="{288222C8-8180-E452-C060-CD20C6B489A0}"/>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530A13ED-7756-9481-E6FC-2071546084E8}"/>
              </a:ext>
            </a:extLst>
          </p:cNvPr>
          <p:cNvSpPr>
            <a:spLocks noGrp="1"/>
          </p:cNvSpPr>
          <p:nvPr>
            <p:ph type="sldNum" sz="quarter" idx="12"/>
          </p:nvPr>
        </p:nvSpPr>
        <p:spPr/>
        <p:txBody>
          <a:bodyPr/>
          <a:lstStyle>
            <a:lvl1pPr>
              <a:defRPr/>
            </a:lvl1pPr>
          </a:lstStyle>
          <a:p>
            <a:pPr>
              <a:defRPr/>
            </a:pPr>
            <a:fld id="{EC4C9D47-70EB-4351-BC91-20EAAE1A8BC2}" type="slidenum">
              <a:rPr lang="ja-JP" altLang="en-US"/>
              <a:pPr>
                <a:defRPr/>
              </a:pPr>
              <a:t>‹#›</a:t>
            </a:fld>
            <a:endParaRPr lang="ja-JP" altLang="en-US"/>
          </a:p>
        </p:txBody>
      </p:sp>
    </p:spTree>
    <p:extLst>
      <p:ext uri="{BB962C8B-B14F-4D97-AF65-F5344CB8AC3E}">
        <p14:creationId xmlns:p14="http://schemas.microsoft.com/office/powerpoint/2010/main" val="1914683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FD6D3D2-18E4-9B30-190C-F835210E39CD}"/>
              </a:ext>
            </a:extLst>
          </p:cNvPr>
          <p:cNvSpPr>
            <a:spLocks noGrp="1"/>
          </p:cNvSpPr>
          <p:nvPr>
            <p:ph type="dt" sz="half" idx="10"/>
          </p:nvPr>
        </p:nvSpPr>
        <p:spPr/>
        <p:txBody>
          <a:bodyPr/>
          <a:lstStyle>
            <a:lvl1pPr>
              <a:defRPr/>
            </a:lvl1pPr>
          </a:lstStyle>
          <a:p>
            <a:pPr>
              <a:defRPr/>
            </a:pPr>
            <a:fld id="{89A24225-5D46-4DA0-B77C-BC6DEEDABA9D}" type="datetime1">
              <a:rPr lang="ja-JP" altLang="en-US"/>
              <a:pPr>
                <a:defRPr/>
              </a:pPr>
              <a:t>2026/3/26</a:t>
            </a:fld>
            <a:endParaRPr lang="ja-JP" altLang="en-US"/>
          </a:p>
        </p:txBody>
      </p:sp>
      <p:sp>
        <p:nvSpPr>
          <p:cNvPr id="5" name="Footer Placeholder 4">
            <a:extLst>
              <a:ext uri="{FF2B5EF4-FFF2-40B4-BE49-F238E27FC236}">
                <a16:creationId xmlns:a16="http://schemas.microsoft.com/office/drawing/2014/main" id="{CF051D23-1E17-192D-0CCA-5CE96099F212}"/>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D522F6E1-FAE6-9E8F-04A0-5E5A77076A55}"/>
              </a:ext>
            </a:extLst>
          </p:cNvPr>
          <p:cNvSpPr>
            <a:spLocks noGrp="1"/>
          </p:cNvSpPr>
          <p:nvPr>
            <p:ph type="sldNum" sz="quarter" idx="12"/>
          </p:nvPr>
        </p:nvSpPr>
        <p:spPr/>
        <p:txBody>
          <a:bodyPr/>
          <a:lstStyle>
            <a:lvl1pPr>
              <a:defRPr/>
            </a:lvl1pPr>
          </a:lstStyle>
          <a:p>
            <a:pPr>
              <a:defRPr/>
            </a:pPr>
            <a:fld id="{E6EF145F-AABF-4A0D-8C76-394EF3D0A959}" type="slidenum">
              <a:rPr lang="ja-JP" altLang="en-US"/>
              <a:pPr>
                <a:defRPr/>
              </a:pPr>
              <a:t>‹#›</a:t>
            </a:fld>
            <a:endParaRPr lang="ja-JP" altLang="en-US"/>
          </a:p>
        </p:txBody>
      </p:sp>
    </p:spTree>
    <p:extLst>
      <p:ext uri="{BB962C8B-B14F-4D97-AF65-F5344CB8AC3E}">
        <p14:creationId xmlns:p14="http://schemas.microsoft.com/office/powerpoint/2010/main" val="288181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387" y="1879526"/>
            <a:ext cx="8479226" cy="4449838"/>
          </a:xfrm>
        </p:spPr>
        <p:txBody>
          <a:bodyPr>
            <a:norm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219265"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387" y="6534001"/>
            <a:ext cx="1872398"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218879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387" y="6534001"/>
            <a:ext cx="1872398"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1"/>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1"/>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5"/>
            <a:ext cx="205740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145108"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41">
              <a:spcAft>
                <a:spcPts val="923"/>
              </a:spcAft>
            </a:pPr>
            <a:r>
              <a:rPr kumimoji="1" lang="ja-JP" altLang="en-US"/>
              <a:t>マスター テキストの書式設定</a:t>
            </a:r>
          </a:p>
        </p:txBody>
      </p:sp>
    </p:spTree>
    <p:extLst>
      <p:ext uri="{BB962C8B-B14F-4D97-AF65-F5344CB8AC3E}">
        <p14:creationId xmlns:p14="http://schemas.microsoft.com/office/powerpoint/2010/main" val="56122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2387" y="6534001"/>
            <a:ext cx="1872398"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5501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144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3845169" y="3886200"/>
            <a:ext cx="5298831"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6597" y="0"/>
            <a:ext cx="9160597"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187952" y="5911100"/>
            <a:ext cx="3612807" cy="295850"/>
          </a:xfrm>
        </p:spPr>
        <p:txBody>
          <a:bodyPr wrap="square" lIns="0" tIns="0" rIns="0" bIns="0" anchor="b">
            <a:spAutoFit/>
          </a:bodyPr>
          <a:lstStyle>
            <a:lvl1pPr marL="0" indent="0">
              <a:spcAft>
                <a:spcPts val="369"/>
              </a:spcAft>
              <a:buNone/>
              <a:defRPr lang="ja-JP" altLang="en-US" sz="1569" spc="138" smtClean="0">
                <a:solidFill>
                  <a:schemeClr val="bg1"/>
                </a:solidFill>
              </a:defRPr>
            </a:lvl1pPr>
            <a:lvl2pPr marL="211021" indent="0">
              <a:spcAft>
                <a:spcPts val="369"/>
              </a:spcAft>
              <a:buNone/>
              <a:defRPr lang="ja-JP" altLang="en-US" sz="1662" smtClean="0">
                <a:latin typeface="+mn-lt"/>
                <a:ea typeface="+mn-ea"/>
              </a:defRPr>
            </a:lvl2pPr>
            <a:lvl3pPr marL="633062" indent="0">
              <a:spcAft>
                <a:spcPts val="369"/>
              </a:spcAft>
              <a:buNone/>
              <a:defRPr lang="ja-JP" altLang="en-US" sz="1662" smtClean="0">
                <a:latin typeface="+mn-lt"/>
                <a:ea typeface="+mn-ea"/>
              </a:defRPr>
            </a:lvl3pPr>
            <a:lvl4pPr marL="1055103" indent="0">
              <a:spcAft>
                <a:spcPts val="369"/>
              </a:spcAft>
              <a:buNone/>
              <a:defRPr lang="ja-JP" altLang="en-US" sz="1662" smtClean="0">
                <a:latin typeface="+mn-lt"/>
                <a:ea typeface="+mn-ea"/>
              </a:defRPr>
            </a:lvl4pPr>
            <a:lvl5pPr marL="1477145" indent="0">
              <a:spcAft>
                <a:spcPts val="369"/>
              </a:spcAft>
              <a:buNone/>
              <a:defRPr lang="ja-JP" altLang="en-US" sz="1662">
                <a:latin typeface="+mn-lt"/>
                <a:ea typeface="+mn-ea"/>
              </a:defRPr>
            </a:lvl5pPr>
          </a:lstStyle>
          <a:p>
            <a:pPr marL="0" lvl="0" defTabSz="42204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187710" y="4878177"/>
            <a:ext cx="205740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48631" y="6469297"/>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1"/>
            <a:ext cx="9135702" cy="1904457"/>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8517" y="3901926"/>
            <a:ext cx="9161034" cy="388183"/>
          </a:xfrm>
        </p:spPr>
        <p:txBody>
          <a:bodyPr wrap="square" lIns="288000">
            <a:spAutoFit/>
          </a:bodyPr>
          <a:lstStyle>
            <a:lvl1pPr marL="0" indent="0">
              <a:buNone/>
              <a:defRPr lang="ja-JP" altLang="en-US" sz="1569" spc="138" smtClean="0">
                <a:solidFill>
                  <a:schemeClr val="bg1"/>
                </a:solidFill>
              </a:defRPr>
            </a:lvl1pPr>
            <a:lvl2pPr marL="211021" indent="0">
              <a:buNone/>
              <a:defRPr lang="ja-JP" altLang="en-US" sz="1569" smtClean="0">
                <a:solidFill>
                  <a:schemeClr val="bg1"/>
                </a:solidFill>
                <a:latin typeface="+mn-lt"/>
                <a:ea typeface="+mn-ea"/>
              </a:defRPr>
            </a:lvl2pPr>
            <a:lvl3pPr marL="633062" indent="0">
              <a:buNone/>
              <a:defRPr lang="ja-JP" altLang="en-US" sz="1569" smtClean="0">
                <a:solidFill>
                  <a:schemeClr val="bg1"/>
                </a:solidFill>
                <a:latin typeface="+mn-lt"/>
                <a:ea typeface="+mn-ea"/>
              </a:defRPr>
            </a:lvl3pPr>
            <a:lvl4pPr marL="1055103" indent="0">
              <a:buNone/>
              <a:defRPr lang="ja-JP" altLang="en-US" sz="1569" smtClean="0">
                <a:solidFill>
                  <a:schemeClr val="bg1"/>
                </a:solidFill>
                <a:latin typeface="+mn-lt"/>
                <a:ea typeface="+mn-ea"/>
              </a:defRPr>
            </a:lvl4pPr>
            <a:lvl5pPr marL="1477145" indent="0">
              <a:buNone/>
              <a:defRPr lang="ja-JP" altLang="en-US" sz="1569">
                <a:solidFill>
                  <a:schemeClr val="bg1"/>
                </a:solidFill>
                <a:latin typeface="+mn-lt"/>
                <a:ea typeface="+mn-ea"/>
              </a:defRPr>
            </a:lvl5pPr>
          </a:lstStyle>
          <a:p>
            <a:pPr marL="0" lvl="0" defTabSz="422041"/>
            <a:r>
              <a:rPr kumimoji="1" lang="ja-JP" altLang="en-US"/>
              <a:t>マスター テキストの書式設定</a:t>
            </a:r>
          </a:p>
        </p:txBody>
      </p:sp>
      <p:grpSp>
        <p:nvGrpSpPr>
          <p:cNvPr id="99" name="グループ化 98"/>
          <p:cNvGrpSpPr/>
          <p:nvPr userDrawn="1"/>
        </p:nvGrpSpPr>
        <p:grpSpPr>
          <a:xfrm>
            <a:off x="5205047" y="6379734"/>
            <a:ext cx="3555110"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4" name="図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5853" y="317902"/>
            <a:ext cx="3704303" cy="585603"/>
          </a:xfrm>
          <a:prstGeom prst="rect">
            <a:avLst/>
          </a:prstGeom>
        </p:spPr>
      </p:pic>
    </p:spTree>
    <p:extLst>
      <p:ext uri="{BB962C8B-B14F-4D97-AF65-F5344CB8AC3E}">
        <p14:creationId xmlns:p14="http://schemas.microsoft.com/office/powerpoint/2010/main" val="223356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189008" y="3028"/>
            <a:ext cx="6963508"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65846"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180492" y="4042660"/>
            <a:ext cx="6955209" cy="370807"/>
          </a:xfrm>
        </p:spPr>
        <p:txBody>
          <a:bodyPr wrap="square" lIns="288000">
            <a:spAutoFit/>
          </a:bodyPr>
          <a:lstStyle>
            <a:lvl1pPr marL="0" indent="0">
              <a:spcAft>
                <a:spcPts val="369"/>
              </a:spcAft>
              <a:buNone/>
              <a:defRPr lang="ja-JP" altLang="en-US" sz="1477" spc="138" smtClean="0">
                <a:solidFill>
                  <a:schemeClr val="tx1"/>
                </a:solidFill>
              </a:defRPr>
            </a:lvl1pPr>
            <a:lvl2pPr marL="211021" indent="0">
              <a:spcAft>
                <a:spcPts val="369"/>
              </a:spcAft>
              <a:buNone/>
              <a:defRPr lang="ja-JP" altLang="en-US" sz="1477" smtClean="0">
                <a:solidFill>
                  <a:schemeClr val="tx1"/>
                </a:solidFill>
                <a:latin typeface="+mn-lt"/>
                <a:ea typeface="+mn-ea"/>
              </a:defRPr>
            </a:lvl2pPr>
            <a:lvl3pPr marL="633062" indent="0">
              <a:spcAft>
                <a:spcPts val="369"/>
              </a:spcAft>
              <a:buNone/>
              <a:defRPr lang="ja-JP" altLang="en-US" sz="1477" smtClean="0">
                <a:solidFill>
                  <a:schemeClr val="tx1"/>
                </a:solidFill>
                <a:latin typeface="+mn-lt"/>
                <a:ea typeface="+mn-ea"/>
              </a:defRPr>
            </a:lvl3pPr>
            <a:lvl4pPr marL="1055103" indent="0">
              <a:spcAft>
                <a:spcPts val="369"/>
              </a:spcAft>
              <a:buNone/>
              <a:defRPr lang="ja-JP" altLang="en-US" sz="1477" smtClean="0">
                <a:solidFill>
                  <a:schemeClr val="tx1"/>
                </a:solidFill>
                <a:latin typeface="+mn-lt"/>
                <a:ea typeface="+mn-ea"/>
              </a:defRPr>
            </a:lvl4pPr>
            <a:lvl5pPr marL="1477145" indent="0">
              <a:spcAft>
                <a:spcPts val="369"/>
              </a:spcAft>
              <a:buNone/>
              <a:defRPr lang="ja-JP" altLang="en-US" sz="1477">
                <a:solidFill>
                  <a:schemeClr val="tx1"/>
                </a:solidFill>
                <a:latin typeface="+mn-lt"/>
                <a:ea typeface="+mn-ea"/>
              </a:defRPr>
            </a:lvl5pPr>
          </a:lstStyle>
          <a:p>
            <a:pPr marL="0" lvl="0" defTabSz="422041"/>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275385" y="6469296"/>
            <a:ext cx="3519985"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6680598" y="2838997"/>
            <a:ext cx="2114772" cy="318273"/>
          </a:xfrm>
          <a:prstGeom prst="rect">
            <a:avLst/>
          </a:prstGeom>
          <a:noFill/>
          <a:ln>
            <a:noFill/>
          </a:ln>
        </p:spPr>
        <p:txBody>
          <a:bodyPr wrap="none" lIns="97613" tIns="0" rIns="97613"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92">
                <a:solidFill>
                  <a:schemeClr val="bg1"/>
                </a:solidFill>
                <a:latin typeface="Meiryo" panose="020B0604030504040204" pitchFamily="34" charset="-128"/>
                <a:ea typeface="Meiryo" panose="020B0604030504040204" pitchFamily="34" charset="-128"/>
              </a:rPr>
              <a:t>2021</a:t>
            </a:r>
            <a:r>
              <a:rPr lang="ja-JP" altLang="en-US" sz="1292">
                <a:solidFill>
                  <a:schemeClr val="bg1"/>
                </a:solidFill>
                <a:latin typeface="Meiryo" panose="020B0604030504040204" pitchFamily="34" charset="-128"/>
                <a:ea typeface="Meiryo" panose="020B0604030504040204" pitchFamily="34" charset="-128"/>
              </a:rPr>
              <a:t>年</a:t>
            </a:r>
            <a:r>
              <a:rPr lang="en-US" altLang="ja-JP" sz="1292">
                <a:solidFill>
                  <a:schemeClr val="bg1"/>
                </a:solidFill>
                <a:latin typeface="Meiryo" panose="020B0604030504040204" pitchFamily="34" charset="-128"/>
                <a:ea typeface="Meiryo" panose="020B0604030504040204" pitchFamily="34" charset="-128"/>
              </a:rPr>
              <a:t>4</a:t>
            </a:r>
            <a:r>
              <a:rPr lang="ja-JP" altLang="en-US" sz="1292">
                <a:solidFill>
                  <a:schemeClr val="bg1"/>
                </a:solidFill>
                <a:latin typeface="Meiryo" panose="020B0604030504040204" pitchFamily="34" charset="-128"/>
                <a:ea typeface="Meiryo" panose="020B0604030504040204" pitchFamily="34" charset="-128"/>
              </a:rPr>
              <a:t>月</a:t>
            </a:r>
            <a:r>
              <a:rPr lang="en-US" altLang="ja-JP" sz="1292">
                <a:solidFill>
                  <a:schemeClr val="bg1"/>
                </a:solidFill>
                <a:latin typeface="Meiryo" panose="020B0604030504040204" pitchFamily="34" charset="-128"/>
                <a:ea typeface="Meiryo" panose="020B0604030504040204" pitchFamily="34" charset="-128"/>
              </a:rPr>
              <a:t>1</a:t>
            </a:r>
            <a:r>
              <a:rPr lang="ja-JP" altLang="en-US" sz="1292">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108348" y="6379366"/>
            <a:ext cx="3468900"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180492" y="1447801"/>
            <a:ext cx="6955209" cy="2304191"/>
          </a:xfrm>
        </p:spPr>
        <p:txBody>
          <a:bodyPr lIns="288000" tIns="180000" rIns="360000" bIns="72000" anchor="b"/>
          <a:lstStyle>
            <a:lvl1pPr>
              <a:defRPr sz="2215">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40075" y="1579691"/>
            <a:ext cx="2819400" cy="117219"/>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pic>
        <p:nvPicPr>
          <p:cNvPr id="2" name="図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240408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180493" y="0"/>
            <a:ext cx="6963507"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162689" rIns="301463" bIns="162689" rtlCol="0" anchor="ctr"/>
          <a:lstStyle/>
          <a:p>
            <a:pPr>
              <a:lnSpc>
                <a:spcPct val="130000"/>
              </a:lnSpc>
              <a:spcAft>
                <a:spcPts val="1005"/>
              </a:spcAft>
            </a:pPr>
            <a:endParaRPr kumimoji="1" lang="ja-JP" altLang="en-US" sz="1108" kern="900" spc="64">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8"/>
            <a:ext cx="2180492"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469312" y="2260211"/>
            <a:ext cx="4118948" cy="2794932"/>
          </a:xfrm>
        </p:spPr>
        <p:txBody>
          <a:bodyPr wrap="none" anchor="ctr">
            <a:spAutoFit/>
          </a:bodyPr>
          <a:lstStyle>
            <a:lvl1pPr>
              <a:defRPr lang="ja-JP" altLang="en-US" sz="1846" spc="251" smtClean="0"/>
            </a:lvl1pPr>
            <a:lvl2pPr>
              <a:defRPr lang="ja-JP" altLang="en-US" sz="1662" smtClean="0">
                <a:latin typeface="+mn-lt"/>
                <a:ea typeface="+mn-ea"/>
              </a:defRPr>
            </a:lvl2pPr>
            <a:lvl3pPr>
              <a:defRPr lang="ja-JP" altLang="en-US" sz="1662" smtClean="0">
                <a:latin typeface="+mn-lt"/>
                <a:ea typeface="+mn-ea"/>
              </a:defRPr>
            </a:lvl3pPr>
            <a:lvl4pPr>
              <a:defRPr lang="ja-JP" altLang="en-US" sz="1662" smtClean="0">
                <a:latin typeface="+mn-lt"/>
                <a:ea typeface="+mn-ea"/>
              </a:defRPr>
            </a:lvl4pPr>
            <a:lvl5pPr>
              <a:defRPr lang="ja-JP" altLang="en-US" sz="1662">
                <a:latin typeface="+mn-lt"/>
                <a:ea typeface="+mn-ea"/>
              </a:defRPr>
            </a:lvl5pPr>
          </a:lstStyle>
          <a:p>
            <a:pPr marL="316531" lvl="0" indent="-316531" defTabSz="422041">
              <a:lnSpc>
                <a:spcPct val="150000"/>
              </a:lnSpc>
              <a:buFont typeface="+mj-lt"/>
              <a:buAutoNum type="arabicPeriod"/>
            </a:pPr>
            <a:r>
              <a:rPr kumimoji="1" lang="ja-JP" altLang="en-US"/>
              <a:t>マスター テキストの書式設定</a:t>
            </a:r>
          </a:p>
          <a:p>
            <a:pPr marL="0" lvl="0" defTabSz="422041"/>
            <a:r>
              <a:rPr kumimoji="1" lang="ja-JP" altLang="en-US"/>
              <a:t>第 </a:t>
            </a:r>
            <a:r>
              <a:rPr kumimoji="1" lang="en-US" altLang="ja-JP"/>
              <a:t>2 </a:t>
            </a:r>
            <a:r>
              <a:rPr kumimoji="1" lang="ja-JP" altLang="en-US"/>
              <a:t>レベル</a:t>
            </a:r>
          </a:p>
          <a:p>
            <a:pPr marL="0" lvl="0" defTabSz="422041"/>
            <a:r>
              <a:rPr kumimoji="1" lang="ja-JP" altLang="en-US"/>
              <a:t>第 </a:t>
            </a:r>
            <a:r>
              <a:rPr kumimoji="1" lang="en-US" altLang="ja-JP"/>
              <a:t>3 </a:t>
            </a:r>
            <a:r>
              <a:rPr kumimoji="1" lang="ja-JP" altLang="en-US"/>
              <a:t>レベル</a:t>
            </a:r>
          </a:p>
          <a:p>
            <a:pPr marL="0" lvl="0" defTabSz="422041"/>
            <a:r>
              <a:rPr kumimoji="1" lang="ja-JP" altLang="en-US"/>
              <a:t>第 </a:t>
            </a:r>
            <a:r>
              <a:rPr kumimoji="1" lang="en-US" altLang="ja-JP"/>
              <a:t>4 </a:t>
            </a:r>
            <a:r>
              <a:rPr kumimoji="1" lang="ja-JP" altLang="en-US"/>
              <a:t>レベル</a:t>
            </a:r>
          </a:p>
          <a:p>
            <a:pPr marL="0" lvl="0" defTabSz="422041"/>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40075" y="1579691"/>
            <a:ext cx="2819400" cy="117219"/>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662"/>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770734" y="3906775"/>
            <a:ext cx="3721963" cy="218049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75" b="1" spc="251">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0852" y="5715000"/>
            <a:ext cx="1082133" cy="1011490"/>
          </a:xfrm>
          <a:prstGeom prst="rect">
            <a:avLst/>
          </a:prstGeom>
        </p:spPr>
      </p:pic>
    </p:spTree>
    <p:extLst>
      <p:ext uri="{BB962C8B-B14F-4D97-AF65-F5344CB8AC3E}">
        <p14:creationId xmlns:p14="http://schemas.microsoft.com/office/powerpoint/2010/main" val="247489399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4.xml" Type="http://schemas.openxmlformats.org/officeDocument/2006/relationships/slideLayout"/><Relationship Id="rId10" Target="../slideLayouts/slideLayout33.xml" Type="http://schemas.openxmlformats.org/officeDocument/2006/relationships/slideLayout"/><Relationship Id="rId11" Target="../slideLayouts/slideLayout34.xml" Type="http://schemas.openxmlformats.org/officeDocument/2006/relationships/slideLayout"/><Relationship Id="rId12" Target="../theme/theme3.xml" Type="http://schemas.openxmlformats.org/officeDocument/2006/relationships/theme"/><Relationship Id="rId2" Target="../slideLayouts/slideLayout25.xml" Type="http://schemas.openxmlformats.org/officeDocument/2006/relationships/slideLayout"/><Relationship Id="rId3" Target="../slideLayouts/slideLayout26.xml" Type="http://schemas.openxmlformats.org/officeDocument/2006/relationships/slideLayout"/><Relationship Id="rId4" Target="../slideLayouts/slideLayout27.xml" Type="http://schemas.openxmlformats.org/officeDocument/2006/relationships/slideLayout"/><Relationship Id="rId5" Target="../slideLayouts/slideLayout28.xml" Type="http://schemas.openxmlformats.org/officeDocument/2006/relationships/slideLayout"/><Relationship Id="rId6" Target="../slideLayouts/slideLayout29.xml" Type="http://schemas.openxmlformats.org/officeDocument/2006/relationships/slideLayout"/><Relationship Id="rId7" Target="../slideLayouts/slideLayout30.xml" Type="http://schemas.openxmlformats.org/officeDocument/2006/relationships/slideLayout"/><Relationship Id="rId8" Target="../slideLayouts/slideLayout31.xml" Type="http://schemas.openxmlformats.org/officeDocument/2006/relationships/slideLayout"/><Relationship Id="rId9" Target="../slideLayouts/slideLayout3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744037" y="427035"/>
            <a:ext cx="2057400" cy="365125"/>
          </a:xfrm>
          <a:prstGeom prst="rect">
            <a:avLst/>
          </a:prstGeom>
        </p:spPr>
        <p:txBody>
          <a:bodyPr vert="horz" lIns="0" tIns="0" rIns="0" bIns="0" rtlCol="0" anchor="ctr"/>
          <a:lstStyle>
            <a:lvl1pPr algn="r">
              <a:defRPr sz="1108">
                <a:solidFill>
                  <a:schemeClr val="bg1"/>
                </a:solidFill>
              </a:defRPr>
            </a:lvl1pPr>
          </a:lstStyle>
          <a:p>
            <a:endParaRPr lang="en-US"/>
          </a:p>
        </p:txBody>
      </p:sp>
      <p:sp>
        <p:nvSpPr>
          <p:cNvPr id="5" name="Footer Placeholder 4"/>
          <p:cNvSpPr>
            <a:spLocks noGrp="1"/>
          </p:cNvSpPr>
          <p:nvPr>
            <p:ph type="ftr" sz="quarter" idx="3"/>
          </p:nvPr>
        </p:nvSpPr>
        <p:spPr>
          <a:xfrm>
            <a:off x="4750365" y="6551317"/>
            <a:ext cx="3468900"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19925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22041"/>
            <a:r>
              <a:rPr lang="ja-JP" altLang="en-US"/>
              <a:t>マスター タイトルの書式設定</a:t>
            </a:r>
            <a:endParaRPr lang="en-US"/>
          </a:p>
        </p:txBody>
      </p:sp>
      <p:sp>
        <p:nvSpPr>
          <p:cNvPr id="3" name="Text Placeholder 2"/>
          <p:cNvSpPr>
            <a:spLocks noGrp="1"/>
          </p:cNvSpPr>
          <p:nvPr>
            <p:ph type="body" idx="1"/>
          </p:nvPr>
        </p:nvSpPr>
        <p:spPr>
          <a:xfrm>
            <a:off x="332308" y="1879525"/>
            <a:ext cx="8479226"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744037" y="427035"/>
            <a:ext cx="2057400" cy="365125"/>
          </a:xfrm>
          <a:prstGeom prst="rect">
            <a:avLst/>
          </a:prstGeom>
        </p:spPr>
        <p:txBody>
          <a:bodyPr vert="horz" lIns="0" tIns="0" rIns="0" bIns="0" rtlCol="0" anchor="ctr"/>
          <a:lstStyle>
            <a:lvl1pPr algn="r">
              <a:defRPr sz="1108">
                <a:solidFill>
                  <a:schemeClr val="bg1"/>
                </a:solidFill>
              </a:defRPr>
            </a:lvl1pPr>
          </a:lstStyle>
          <a:p>
            <a:endParaRPr lang="en-US"/>
          </a:p>
        </p:txBody>
      </p:sp>
      <p:sp>
        <p:nvSpPr>
          <p:cNvPr id="5" name="Footer Placeholder 4"/>
          <p:cNvSpPr>
            <a:spLocks noGrp="1"/>
          </p:cNvSpPr>
          <p:nvPr>
            <p:ph type="ftr" sz="quarter" idx="3"/>
          </p:nvPr>
        </p:nvSpPr>
        <p:spPr>
          <a:xfrm>
            <a:off x="4750365" y="6551317"/>
            <a:ext cx="3468900" cy="263263"/>
          </a:xfrm>
          <a:prstGeom prst="rect">
            <a:avLst/>
          </a:prstGeom>
        </p:spPr>
        <p:txBody>
          <a:bodyPr vert="horz" lIns="0" tIns="0" rIns="0" bIns="0" rtlCol="0" anchor="t"/>
          <a:lstStyle>
            <a:lvl1pPr algn="l">
              <a:defRPr sz="831">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4469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844083" rtl="0" eaLnBrk="1" latinLnBrk="0" hangingPunct="1">
        <a:lnSpc>
          <a:spcPct val="90000"/>
        </a:lnSpc>
        <a:spcBef>
          <a:spcPct val="0"/>
        </a:spcBef>
        <a:buNone/>
        <a:defRPr kumimoji="1" lang="en-US" altLang="en-US" sz="1675" b="1" i="0" kern="1200" spc="251" dirty="0">
          <a:solidFill>
            <a:schemeClr val="bg1"/>
          </a:solidFill>
          <a:latin typeface="Meiryo" panose="020B0604030504040204" pitchFamily="34" charset="-128"/>
          <a:ea typeface="Meiryo" panose="020B0604030504040204" pitchFamily="34" charset="-128"/>
          <a:cs typeface="+mn-cs"/>
        </a:defRPr>
      </a:lvl1pPr>
    </p:titleStyle>
    <p:bodyStyle>
      <a:lvl1pPr marL="167058" indent="-167058" algn="l" defTabSz="844083" rtl="0" eaLnBrk="1" latinLnBrk="0" hangingPunct="1">
        <a:lnSpc>
          <a:spcPct val="130000"/>
        </a:lnSpc>
        <a:spcBef>
          <a:spcPts val="923"/>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1pPr>
      <a:lvl2pPr marL="329720"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2pPr>
      <a:lvl3pPr marL="578842"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3pPr>
      <a:lvl4pPr marL="745900" indent="-167058"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4pPr>
      <a:lvl5pPr marL="908561" indent="-162662" algn="l" defTabSz="844083" rtl="0" eaLnBrk="1" latinLnBrk="0" hangingPunct="1">
        <a:lnSpc>
          <a:spcPct val="130000"/>
        </a:lnSpc>
        <a:spcBef>
          <a:spcPts val="462"/>
        </a:spcBef>
        <a:spcAft>
          <a:spcPts val="738"/>
        </a:spcAft>
        <a:buClr>
          <a:schemeClr val="tx2"/>
        </a:buClr>
        <a:buFont typeface="Arial" panose="020B0604020202020204" pitchFamily="34" charset="0"/>
        <a:buChar char="•"/>
        <a:defRPr kumimoji="1" sz="1292" b="0" i="0" kern="1200">
          <a:solidFill>
            <a:schemeClr val="tx1"/>
          </a:solidFill>
          <a:latin typeface="Meiryo" panose="020B0604030504040204" pitchFamily="34" charset="-128"/>
          <a:ea typeface="Meiryo"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274C81-1385-C1FC-7A31-A946757F439D}"/>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Text Placeholder 2">
            <a:extLst>
              <a:ext uri="{FF2B5EF4-FFF2-40B4-BE49-F238E27FC236}">
                <a16:creationId xmlns:a16="http://schemas.microsoft.com/office/drawing/2014/main" id="{B064CA9F-D9A6-4DCE-6C17-70A142A9459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8891D011-3BBF-CB77-673F-16BE737FE5C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130E1F2-103C-4750-9221-229D3D23BF45}" type="datetime1">
              <a:rPr lang="ja-JP" altLang="en-US"/>
              <a:pPr>
                <a:defRPr/>
              </a:pPr>
              <a:t>2026/3/26</a:t>
            </a:fld>
            <a:endParaRPr lang="ja-JP" altLang="en-US"/>
          </a:p>
        </p:txBody>
      </p:sp>
      <p:sp>
        <p:nvSpPr>
          <p:cNvPr id="5" name="Footer Placeholder 4">
            <a:extLst>
              <a:ext uri="{FF2B5EF4-FFF2-40B4-BE49-F238E27FC236}">
                <a16:creationId xmlns:a16="http://schemas.microsoft.com/office/drawing/2014/main" id="{31C29D1E-6EF6-9592-C194-333038FBC4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48638BBC-7610-90C4-3D65-95056B20504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478509C-6D9D-484B-A56A-1E98D5A6E71F}" type="slidenum">
              <a:rPr lang="ja-JP" altLang="en-US"/>
              <a:pPr>
                <a:defRPr/>
              </a:pPr>
              <a:t>‹#›</a:t>
            </a:fld>
            <a:endParaRPr lang="ja-JP" altLang="en-US"/>
          </a:p>
        </p:txBody>
      </p:sp>
    </p:spTree>
    <p:extLst>
      <p:ext uri="{BB962C8B-B14F-4D97-AF65-F5344CB8AC3E}">
        <p14:creationId xmlns:p14="http://schemas.microsoft.com/office/powerpoint/2010/main" val="21334822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2.xml" Type="http://schemas.openxmlformats.org/officeDocument/2006/relationships/notesSlide"/><Relationship Id="rId3" Target="../embeddings/oleObject1.bin" Type="http://schemas.openxmlformats.org/officeDocument/2006/relationships/oleObject"/><Relationship Id="rId4" Target="../media/image5.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3.xml" Type="http://schemas.openxmlformats.org/officeDocument/2006/relationships/notesSlide"/><Relationship Id="rId3" Target="../embeddings/oleObject2.bin" Type="http://schemas.openxmlformats.org/officeDocument/2006/relationships/oleObject"/><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9.xml" Type="http://schemas.openxmlformats.org/officeDocument/2006/relationships/slideLayout"/><Relationship Id="rId10" Target="../media/image10.png" Type="http://schemas.openxmlformats.org/officeDocument/2006/relationships/image"/><Relationship Id="rId11" Target="../embeddings/oleObject7.bin" Type="http://schemas.openxmlformats.org/officeDocument/2006/relationships/oleObject"/><Relationship Id="rId12" Target="../media/image11.png" Type="http://schemas.openxmlformats.org/officeDocument/2006/relationships/image"/><Relationship Id="rId13" Target="../embeddings/oleObject8.bin" Type="http://schemas.openxmlformats.org/officeDocument/2006/relationships/oleObject"/><Relationship Id="rId14" Target="../media/image12.png" Type="http://schemas.openxmlformats.org/officeDocument/2006/relationships/image"/><Relationship Id="rId2" Target="../notesSlides/notesSlide4.xml" Type="http://schemas.openxmlformats.org/officeDocument/2006/relationships/notesSlide"/><Relationship Id="rId3" Target="../embeddings/oleObject3.bin" Type="http://schemas.openxmlformats.org/officeDocument/2006/relationships/oleObject"/><Relationship Id="rId4" Target="../media/image7.png" Type="http://schemas.openxmlformats.org/officeDocument/2006/relationships/image"/><Relationship Id="rId5" Target="../embeddings/oleObject4.bin" Type="http://schemas.openxmlformats.org/officeDocument/2006/relationships/oleObject"/><Relationship Id="rId6" Target="../media/image8.png" Type="http://schemas.openxmlformats.org/officeDocument/2006/relationships/image"/><Relationship Id="rId7" Target="../embeddings/oleObject5.bin" Type="http://schemas.openxmlformats.org/officeDocument/2006/relationships/oleObject"/><Relationship Id="rId8" Target="../media/image9.png" Type="http://schemas.openxmlformats.org/officeDocument/2006/relationships/image"/><Relationship Id="rId9" Target="../embeddings/oleObject6.bin" Type="http://schemas.openxmlformats.org/officeDocument/2006/relationships/oleObject"/></Relationships>
</file>

<file path=ppt/slides/_rels/slide6.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5.xml" Type="http://schemas.openxmlformats.org/officeDocument/2006/relationships/notesSlide"/><Relationship Id="rId3" Target="../embeddings/oleObject9.bin" Type="http://schemas.openxmlformats.org/officeDocument/2006/relationships/oleObject"/><Relationship Id="rId4" Target="../media/image1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FA594-CF85-2F90-40C1-C5CAA52AF209}"/>
              </a:ext>
            </a:extLst>
          </p:cNvPr>
          <p:cNvSpPr>
            <a:spLocks noGrp="1"/>
          </p:cNvSpPr>
          <p:nvPr>
            <p:ph type="title"/>
          </p:nvPr>
        </p:nvSpPr>
        <p:spPr>
          <a:xfrm>
            <a:off x="145110" y="151424"/>
            <a:ext cx="8014823" cy="667457"/>
          </a:xfrm>
        </p:spPr>
        <p:txBody>
          <a:bodyPr>
            <a:noAutofit/>
          </a:bodyPr>
          <a:lstStyle/>
          <a:p>
            <a:pPr defTabSz="449945">
              <a:lnSpc>
                <a:spcPct val="130000"/>
              </a:lnSpc>
              <a:spcAft>
                <a:spcPts val="606"/>
              </a:spcAft>
              <a:defRPr/>
            </a:pPr>
            <a:br>
              <a:rPr lang="en-US" altLang="ja-JP" sz="3200" spc="183" dirty="0">
                <a:solidFill>
                  <a:srgbClr val="FFFFFF"/>
                </a:solidFill>
                <a:latin typeface="+mj-ea"/>
                <a:ea typeface="+mj-ea"/>
                <a:cs typeface="Noto Sans CJK JP DemiLight" charset="-128"/>
              </a:rPr>
            </a:br>
            <a:r>
              <a:rPr lang="ja-JP" altLang="en-US" sz="3200" spc="183" dirty="0">
                <a:solidFill>
                  <a:srgbClr val="FFFFFF"/>
                </a:solidFill>
                <a:latin typeface="+mj-ea"/>
                <a:ea typeface="+mj-ea"/>
                <a:cs typeface="Noto Sans CJK JP DemiLight" charset="-128"/>
              </a:rPr>
              <a:t>高齢者の労働災害防止の推進</a:t>
            </a:r>
          </a:p>
        </p:txBody>
      </p:sp>
      <p:sp>
        <p:nvSpPr>
          <p:cNvPr id="14" name="正方形/長方形 13">
            <a:extLst>
              <a:ext uri="{FF2B5EF4-FFF2-40B4-BE49-F238E27FC236}">
                <a16:creationId xmlns:a16="http://schemas.microsoft.com/office/drawing/2014/main" id="{B1CD9C8B-2AEB-5F4A-CFF3-5F0888467430}"/>
              </a:ext>
            </a:extLst>
          </p:cNvPr>
          <p:cNvSpPr/>
          <p:nvPr/>
        </p:nvSpPr>
        <p:spPr>
          <a:xfrm>
            <a:off x="631861" y="4791972"/>
            <a:ext cx="8014823" cy="1512404"/>
          </a:xfrm>
          <a:prstGeom prst="rect">
            <a:avLst/>
          </a:prstGeom>
          <a:noFill/>
          <a:ln w="25400"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46924" tIns="154326" rIns="123462" bIns="154326" rtlCol="0" anchor="t"/>
          <a:lstStyle/>
          <a:p>
            <a:pPr marL="123457" indent="-391975" defTabSz="422041">
              <a:defRPr/>
            </a:pPr>
            <a:r>
              <a:rPr lang="ja-JP" altLang="en-US" sz="1029">
                <a:solidFill>
                  <a:srgbClr val="000000"/>
                </a:solidFill>
                <a:latin typeface="メイリオ"/>
                <a:ea typeface="メイリオ"/>
              </a:rPr>
              <a:t>○　高年齢労働者の労働災害の防止を図るため、高年齢労働者の特性に配慮した作業環境の改善、作業管理その他の必要な措置を講ずることを事業者の努力義務とする。</a:t>
            </a:r>
            <a:endParaRPr lang="en-US" altLang="ja-JP" sz="1029">
              <a:solidFill>
                <a:srgbClr val="000000"/>
              </a:solidFill>
              <a:latin typeface="メイリオ"/>
              <a:ea typeface="メイリオ"/>
            </a:endParaRPr>
          </a:p>
          <a:p>
            <a:pPr marL="123457" indent="-391975" defTabSz="422041">
              <a:defRPr/>
            </a:pPr>
            <a:endParaRPr lang="en-US" altLang="ja-JP" sz="1029">
              <a:solidFill>
                <a:srgbClr val="000000"/>
              </a:solidFill>
              <a:latin typeface="メイリオ"/>
              <a:ea typeface="メイリオ"/>
            </a:endParaRPr>
          </a:p>
          <a:p>
            <a:pPr marL="123457" indent="-391975" defTabSz="422041">
              <a:defRPr/>
            </a:pPr>
            <a:r>
              <a:rPr lang="ja-JP" altLang="en-US" sz="1029">
                <a:solidFill>
                  <a:srgbClr val="000000"/>
                </a:solidFill>
                <a:latin typeface="メイリオ"/>
                <a:ea typeface="メイリオ"/>
              </a:rPr>
              <a:t>○　厚生労働大臣は、事業者による措置の適切かつ有効な実施を図るため必要な指針</a:t>
            </a:r>
            <a:r>
              <a:rPr lang="ja-JP" altLang="en-US" sz="858">
                <a:solidFill>
                  <a:srgbClr val="000000"/>
                </a:solidFill>
                <a:latin typeface="メイリオ"/>
                <a:ea typeface="メイリオ"/>
              </a:rPr>
              <a:t>（</a:t>
            </a:r>
            <a:r>
              <a:rPr lang="en-US" altLang="ja-JP" sz="858">
                <a:solidFill>
                  <a:srgbClr val="000000"/>
                </a:solidFill>
                <a:latin typeface="メイリオ"/>
                <a:ea typeface="メイリオ"/>
              </a:rPr>
              <a:t>※</a:t>
            </a:r>
            <a:r>
              <a:rPr lang="ja-JP" altLang="en-US" sz="858">
                <a:solidFill>
                  <a:srgbClr val="000000"/>
                </a:solidFill>
                <a:latin typeface="メイリオ"/>
                <a:ea typeface="メイリオ"/>
              </a:rPr>
              <a:t>）</a:t>
            </a:r>
            <a:r>
              <a:rPr lang="ja-JP" altLang="en-US" sz="1029">
                <a:solidFill>
                  <a:srgbClr val="000000"/>
                </a:solidFill>
                <a:latin typeface="メイリオ"/>
                <a:ea typeface="メイリオ"/>
              </a:rPr>
              <a:t>を定め、当該指針に従い、事業者又はその団体に対して必要な指導、援助等を行うことができるものとする。</a:t>
            </a:r>
            <a:endParaRPr lang="en-US" altLang="ja-JP" sz="1029">
              <a:solidFill>
                <a:srgbClr val="000000"/>
              </a:solidFill>
              <a:latin typeface="メイリオ"/>
              <a:ea typeface="メイリオ"/>
            </a:endParaRPr>
          </a:p>
          <a:p>
            <a:pPr marL="370371" indent="-391975" defTabSz="422041">
              <a:spcBef>
                <a:spcPts val="514"/>
              </a:spcBef>
              <a:defRPr/>
            </a:pPr>
            <a:r>
              <a:rPr lang="ja-JP" altLang="en-US" sz="942">
                <a:solidFill>
                  <a:srgbClr val="000000"/>
                </a:solidFill>
                <a:latin typeface="メイリオ"/>
                <a:ea typeface="メイリオ"/>
              </a:rPr>
              <a:t>　（</a:t>
            </a:r>
            <a:r>
              <a:rPr lang="en-US" altLang="ja-JP" sz="942">
                <a:solidFill>
                  <a:srgbClr val="000000"/>
                </a:solidFill>
                <a:latin typeface="メイリオ"/>
                <a:ea typeface="メイリオ"/>
              </a:rPr>
              <a:t>※</a:t>
            </a:r>
            <a:r>
              <a:rPr lang="ja-JP" altLang="en-US" sz="942">
                <a:solidFill>
                  <a:srgbClr val="000000"/>
                </a:solidFill>
                <a:latin typeface="メイリオ"/>
                <a:ea typeface="メイリオ"/>
              </a:rPr>
              <a:t>）現在、「高年齢労働者の安全と健康確保のためのガイドライン」（エイジフレンドリーガイドライン）において、安全衛生管理体制の確立（リスクアセスメントの実施等）、職場環境の改善（ハード・ソフト面の対策）、高年齢労働者の体力の状況把握などの取組を求めており、これを参考に指針を検討。</a:t>
            </a:r>
            <a:endParaRPr lang="en-US" altLang="ja-JP" sz="942">
              <a:solidFill>
                <a:srgbClr val="000000"/>
              </a:solidFill>
              <a:latin typeface="メイリオ"/>
              <a:ea typeface="メイリオ"/>
            </a:endParaRPr>
          </a:p>
        </p:txBody>
      </p:sp>
      <p:sp>
        <p:nvSpPr>
          <p:cNvPr id="3" name="角丸四角形 12">
            <a:extLst>
              <a:ext uri="{FF2B5EF4-FFF2-40B4-BE49-F238E27FC236}">
                <a16:creationId xmlns:a16="http://schemas.microsoft.com/office/drawing/2014/main" id="{67CCB6E4-8BD5-B9E5-B52C-AFED2B1ED301}"/>
              </a:ext>
            </a:extLst>
          </p:cNvPr>
          <p:cNvSpPr/>
          <p:nvPr/>
        </p:nvSpPr>
        <p:spPr>
          <a:xfrm>
            <a:off x="505197" y="4587195"/>
            <a:ext cx="925962" cy="246924"/>
          </a:xfrm>
          <a:prstGeom prst="roundRect">
            <a:avLst>
              <a:gd name="adj" fmla="val 0"/>
            </a:avLst>
          </a:prstGeom>
          <a:solidFill>
            <a:schemeClr val="bg1"/>
          </a:solidFill>
          <a:ln w="28575">
            <a:solidFill>
              <a:schemeClr val="tx1"/>
            </a:solidFill>
          </a:ln>
        </p:spPr>
        <p:txBody>
          <a:bodyPr anchor="ctr"/>
          <a:lstStyle/>
          <a:p>
            <a:pPr algn="ctr" defTabSz="506735">
              <a:lnSpc>
                <a:spcPct val="130000"/>
              </a:lnSpc>
              <a:spcAft>
                <a:spcPts val="682"/>
              </a:spcAft>
              <a:defRPr/>
            </a:pPr>
            <a:r>
              <a:rPr lang="ja-JP" altLang="en-US" sz="1029" b="1" spc="205">
                <a:solidFill>
                  <a:srgbClr val="000000"/>
                </a:solidFill>
                <a:latin typeface="メイリオ"/>
                <a:ea typeface="メイリオ"/>
                <a:cs typeface="Noto Sans CJK JP DemiLight" charset="-128"/>
              </a:rPr>
              <a:t>改正内容</a:t>
            </a:r>
          </a:p>
        </p:txBody>
      </p:sp>
      <p:sp>
        <p:nvSpPr>
          <p:cNvPr id="7" name="正方形/長方形 6">
            <a:extLst>
              <a:ext uri="{FF2B5EF4-FFF2-40B4-BE49-F238E27FC236}">
                <a16:creationId xmlns:a16="http://schemas.microsoft.com/office/drawing/2014/main" id="{54D3AFB9-BD45-347D-9FB1-C0254B2128E8}"/>
              </a:ext>
            </a:extLst>
          </p:cNvPr>
          <p:cNvSpPr/>
          <p:nvPr/>
        </p:nvSpPr>
        <p:spPr>
          <a:xfrm>
            <a:off x="631861" y="1225995"/>
            <a:ext cx="8014823" cy="593235"/>
          </a:xfrm>
          <a:prstGeom prst="rect">
            <a:avLst/>
          </a:prstGeom>
          <a:noFill/>
          <a:ln w="25400" cap="rnd">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lIns="246924" tIns="154326" rIns="123462" bIns="154326" rtlCol="0" anchor="t"/>
          <a:lstStyle/>
          <a:p>
            <a:pPr marL="92592" indent="-391975" defTabSz="422041">
              <a:defRPr/>
            </a:pPr>
            <a:r>
              <a:rPr lang="ja-JP" altLang="en-US" sz="1029">
                <a:solidFill>
                  <a:srgbClr val="000000"/>
                </a:solidFill>
                <a:latin typeface="メイリオ"/>
                <a:ea typeface="メイリオ"/>
                <a:cs typeface="メイリオ" panose="020B0604030504040204" pitchFamily="50" charset="-128"/>
              </a:rPr>
              <a:t>○　休業４日以上の死傷者数は近年増加傾向にあり、この要因として、高年齢労働者の労働災害の増加が挙げられる。</a:t>
            </a:r>
            <a:endParaRPr lang="en-US" altLang="ja-JP" sz="1029">
              <a:solidFill>
                <a:srgbClr val="000000"/>
              </a:solidFill>
              <a:latin typeface="メイリオ"/>
              <a:ea typeface="メイリオ"/>
              <a:cs typeface="メイリオ" panose="020B0604030504040204" pitchFamily="50" charset="-128"/>
            </a:endParaRPr>
          </a:p>
          <a:p>
            <a:pPr marL="92592" indent="-391975" defTabSz="422041">
              <a:spcBef>
                <a:spcPts val="514"/>
              </a:spcBef>
              <a:defRPr/>
            </a:pPr>
            <a:r>
              <a:rPr lang="ja-JP" altLang="en-US" sz="1029">
                <a:solidFill>
                  <a:srgbClr val="000000"/>
                </a:solidFill>
                <a:latin typeface="メイリオ"/>
                <a:ea typeface="メイリオ"/>
                <a:cs typeface="メイリオ" panose="020B0604030504040204" pitchFamily="50" charset="-128"/>
              </a:rPr>
              <a:t>○　また、高年齢労働者は、他の世代と比べて、労働災害の発生率が高く、災害が起きた際の休業期間が長い。　</a:t>
            </a:r>
          </a:p>
        </p:txBody>
      </p:sp>
      <p:sp>
        <p:nvSpPr>
          <p:cNvPr id="9" name="角丸四角形 12">
            <a:extLst>
              <a:ext uri="{FF2B5EF4-FFF2-40B4-BE49-F238E27FC236}">
                <a16:creationId xmlns:a16="http://schemas.microsoft.com/office/drawing/2014/main" id="{D388F737-C59E-9FF3-A636-57D696EB6F43}"/>
              </a:ext>
            </a:extLst>
          </p:cNvPr>
          <p:cNvSpPr/>
          <p:nvPr/>
        </p:nvSpPr>
        <p:spPr>
          <a:xfrm>
            <a:off x="497315" y="1058943"/>
            <a:ext cx="925962" cy="246924"/>
          </a:xfrm>
          <a:prstGeom prst="roundRect">
            <a:avLst>
              <a:gd name="adj" fmla="val 0"/>
            </a:avLst>
          </a:prstGeom>
          <a:solidFill>
            <a:schemeClr val="bg1"/>
          </a:solidFill>
          <a:ln w="28575">
            <a:solidFill>
              <a:schemeClr val="tx1"/>
            </a:solidFill>
          </a:ln>
        </p:spPr>
        <p:txBody>
          <a:bodyPr anchor="ctr"/>
          <a:lstStyle/>
          <a:p>
            <a:pPr algn="ctr" defTabSz="506735">
              <a:lnSpc>
                <a:spcPct val="130000"/>
              </a:lnSpc>
              <a:spcAft>
                <a:spcPts val="682"/>
              </a:spcAft>
              <a:defRPr/>
            </a:pPr>
            <a:r>
              <a:rPr lang="ja-JP" altLang="en-US" sz="1029" b="1" spc="205">
                <a:solidFill>
                  <a:srgbClr val="000000"/>
                </a:solidFill>
                <a:latin typeface="メイリオ"/>
                <a:ea typeface="メイリオ"/>
                <a:cs typeface="Noto Sans CJK JP DemiLight" charset="-128"/>
              </a:rPr>
              <a:t>背景</a:t>
            </a:r>
          </a:p>
        </p:txBody>
      </p:sp>
      <p:sp>
        <p:nvSpPr>
          <p:cNvPr id="15" name="テキスト ボックス 14">
            <a:extLst>
              <a:ext uri="{FF2B5EF4-FFF2-40B4-BE49-F238E27FC236}">
                <a16:creationId xmlns:a16="http://schemas.microsoft.com/office/drawing/2014/main" id="{31287BA7-53F1-4ADA-7D57-BF1C844B39F5}"/>
              </a:ext>
            </a:extLst>
          </p:cNvPr>
          <p:cNvSpPr txBox="1"/>
          <p:nvPr/>
        </p:nvSpPr>
        <p:spPr>
          <a:xfrm>
            <a:off x="3159382" y="1940799"/>
            <a:ext cx="2778875" cy="329577"/>
          </a:xfrm>
          <a:prstGeom prst="rect">
            <a:avLst/>
          </a:prstGeom>
          <a:noFill/>
        </p:spPr>
        <p:txBody>
          <a:bodyPr wrap="square">
            <a:spAutoFit/>
          </a:bodyPr>
          <a:lstStyle/>
          <a:p>
            <a:pPr defTabSz="422041">
              <a:defRPr sz="800" b="1" i="0" u="none" strike="noStrike" kern="1200" baseline="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pPr>
            <a:r>
              <a:rPr lang="ja-JP" altLang="en-US" sz="771" b="1">
                <a:solidFill>
                  <a:prstClr val="black"/>
                </a:solidFill>
                <a:latin typeface="メイリオ" panose="020B0604030504040204" pitchFamily="50" charset="-128"/>
                <a:ea typeface="メイリオ" panose="020B0604030504040204" pitchFamily="50" charset="-128"/>
              </a:rPr>
              <a:t>年齢層別　労働災害発生率（</a:t>
            </a:r>
            <a:r>
              <a:rPr lang="zh-TW" altLang="en-US" sz="771" b="1">
                <a:solidFill>
                  <a:prstClr val="black"/>
                </a:solidFill>
                <a:latin typeface="メイリオ" panose="020B0604030504040204" pitchFamily="50" charset="-128"/>
                <a:ea typeface="メイリオ" panose="020B0604030504040204" pitchFamily="50" charset="-128"/>
              </a:rPr>
              <a:t>休業４日以上死傷度数率</a:t>
            </a:r>
            <a:r>
              <a:rPr lang="ja-JP" altLang="en-US" sz="771" b="1">
                <a:solidFill>
                  <a:prstClr val="black"/>
                </a:solidFill>
                <a:latin typeface="メイリオ" panose="020B0604030504040204" pitchFamily="50" charset="-128"/>
                <a:ea typeface="メイリオ" panose="020B0604030504040204" pitchFamily="50" charset="-128"/>
              </a:rPr>
              <a:t>）（令和６年）</a:t>
            </a:r>
          </a:p>
        </p:txBody>
      </p:sp>
      <p:sp>
        <p:nvSpPr>
          <p:cNvPr id="17" name="テキスト ボックス 16">
            <a:extLst>
              <a:ext uri="{FF2B5EF4-FFF2-40B4-BE49-F238E27FC236}">
                <a16:creationId xmlns:a16="http://schemas.microsoft.com/office/drawing/2014/main" id="{E8C24312-D47E-42B7-549C-2D1CE408BCC0}"/>
              </a:ext>
            </a:extLst>
          </p:cNvPr>
          <p:cNvSpPr txBox="1"/>
          <p:nvPr/>
        </p:nvSpPr>
        <p:spPr>
          <a:xfrm>
            <a:off x="5982103" y="1940798"/>
            <a:ext cx="2710346" cy="210955"/>
          </a:xfrm>
          <a:prstGeom prst="rect">
            <a:avLst/>
          </a:prstGeom>
          <a:noFill/>
        </p:spPr>
        <p:txBody>
          <a:bodyPr wrap="square">
            <a:spAutoFit/>
          </a:bodyPr>
          <a:lstStyle/>
          <a:p>
            <a:pPr defTabSz="422041">
              <a:defRPr sz="900" b="0" i="0" u="none" strike="noStrike" kern="1200" spc="0" baseline="0">
                <a:solidFill>
                  <a:srgbClr val="000000"/>
                </a:solidFill>
                <a:latin typeface="メイリオ" panose="020B0604030504040204" pitchFamily="50" charset="-128"/>
                <a:ea typeface="メイリオ" panose="020B0604030504040204" pitchFamily="50" charset="-128"/>
                <a:cs typeface="+mn-cs"/>
              </a:defRPr>
            </a:pPr>
            <a:r>
              <a:rPr lang="ja-JP" altLang="en-US" sz="771" b="1">
                <a:solidFill>
                  <a:srgbClr val="000000"/>
                </a:solidFill>
                <a:latin typeface="メイリオ" panose="020B0604030504040204" pitchFamily="50" charset="-128"/>
                <a:ea typeface="メイリオ" panose="020B0604030504040204" pitchFamily="50" charset="-128"/>
              </a:rPr>
              <a:t>年齢層別　労働災害による休業見込み期間（令和</a:t>
            </a:r>
            <a:r>
              <a:rPr lang="en-US" altLang="ja-JP" sz="771" b="1">
                <a:solidFill>
                  <a:srgbClr val="000000"/>
                </a:solidFill>
                <a:latin typeface="メイリオ" panose="020B0604030504040204" pitchFamily="50" charset="-128"/>
                <a:ea typeface="メイリオ" panose="020B0604030504040204" pitchFamily="50" charset="-128"/>
              </a:rPr>
              <a:t>6</a:t>
            </a:r>
            <a:r>
              <a:rPr lang="ja-JP" altLang="en-US" sz="771" b="1">
                <a:solidFill>
                  <a:srgbClr val="000000"/>
                </a:solidFill>
                <a:latin typeface="メイリオ" panose="020B0604030504040204" pitchFamily="50" charset="-128"/>
                <a:ea typeface="メイリオ" panose="020B0604030504040204" pitchFamily="50" charset="-128"/>
              </a:rPr>
              <a:t>年）</a:t>
            </a:r>
            <a:endParaRPr lang="ja-JP" altLang="en-US" sz="771">
              <a:solidFill>
                <a:srgbClr val="000000"/>
              </a:solidFill>
              <a:latin typeface="メイリオ" panose="020B0604030504040204" pitchFamily="50" charset="-128"/>
              <a:ea typeface="メイリオ" panose="020B0604030504040204" pitchFamily="50" charset="-128"/>
            </a:endParaRPr>
          </a:p>
        </p:txBody>
      </p:sp>
      <p:cxnSp>
        <p:nvCxnSpPr>
          <p:cNvPr id="12" name="直線コネクタ 11">
            <a:extLst>
              <a:ext uri="{FF2B5EF4-FFF2-40B4-BE49-F238E27FC236}">
                <a16:creationId xmlns:a16="http://schemas.microsoft.com/office/drawing/2014/main" id="{F35D9828-D19D-62D8-6B02-BC7C7256DA2C}"/>
              </a:ext>
            </a:extLst>
          </p:cNvPr>
          <p:cNvCxnSpPr>
            <a:cxnSpLocks/>
          </p:cNvCxnSpPr>
          <p:nvPr/>
        </p:nvCxnSpPr>
        <p:spPr>
          <a:xfrm flipH="1">
            <a:off x="3335719" y="3541638"/>
            <a:ext cx="2338326" cy="0"/>
          </a:xfrm>
          <a:prstGeom prst="line">
            <a:avLst/>
          </a:prstGeom>
          <a:ln w="9525" cap="flat" cmpd="sng" algn="ctr">
            <a:solidFill>
              <a:srgbClr val="00458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直線コネクタ 17">
            <a:extLst>
              <a:ext uri="{FF2B5EF4-FFF2-40B4-BE49-F238E27FC236}">
                <a16:creationId xmlns:a16="http://schemas.microsoft.com/office/drawing/2014/main" id="{D4F71D3B-6B9A-AC2B-B01B-635A2DBD128F}"/>
              </a:ext>
            </a:extLst>
          </p:cNvPr>
          <p:cNvCxnSpPr>
            <a:cxnSpLocks/>
          </p:cNvCxnSpPr>
          <p:nvPr/>
        </p:nvCxnSpPr>
        <p:spPr>
          <a:xfrm flipH="1">
            <a:off x="3396967" y="3563414"/>
            <a:ext cx="2326083" cy="0"/>
          </a:xfrm>
          <a:prstGeom prst="line">
            <a:avLst/>
          </a:prstGeom>
          <a:ln w="9525" cap="flat" cmpd="sng" algn="ctr">
            <a:solidFill>
              <a:srgbClr val="E994A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テキスト ボックス 25">
            <a:extLst>
              <a:ext uri="{FF2B5EF4-FFF2-40B4-BE49-F238E27FC236}">
                <a16:creationId xmlns:a16="http://schemas.microsoft.com/office/drawing/2014/main" id="{94C2935B-F234-B086-EBAC-35825D1B3993}"/>
              </a:ext>
            </a:extLst>
          </p:cNvPr>
          <p:cNvSpPr txBox="1"/>
          <p:nvPr/>
        </p:nvSpPr>
        <p:spPr>
          <a:xfrm>
            <a:off x="2827979" y="4449158"/>
            <a:ext cx="3246728" cy="184666"/>
          </a:xfrm>
          <a:prstGeom prst="rect">
            <a:avLst/>
          </a:prstGeom>
          <a:noFill/>
        </p:spPr>
        <p:txBody>
          <a:bodyPr wrap="square" rtlCol="0">
            <a:spAutoFit/>
          </a:bodyPr>
          <a:lstStyle/>
          <a:p>
            <a:pPr algn="ctr" defTabSz="391975">
              <a:defRPr/>
            </a:pPr>
            <a:r>
              <a:rPr lang="en-US" altLang="ja-JP" sz="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度数率＝労働災害による死傷者数</a:t>
            </a:r>
            <a:r>
              <a:rPr lang="en-US" altLang="ja-JP" sz="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延べ実労働時間数</a:t>
            </a:r>
            <a:r>
              <a:rPr lang="en-US" altLang="ja-JP" sz="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×1,000,000</a:t>
            </a:r>
            <a:endParaRPr lang="ja-JP" altLang="en-US" sz="6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グラフ 3">
            <a:extLst>
              <a:ext uri="{FF2B5EF4-FFF2-40B4-BE49-F238E27FC236}">
                <a16:creationId xmlns:a16="http://schemas.microsoft.com/office/drawing/2014/main" id="{28D0EB3C-B443-9290-5EB3-FE464E540FAB}"/>
              </a:ext>
            </a:extLst>
          </p:cNvPr>
          <p:cNvGraphicFramePr/>
          <p:nvPr/>
        </p:nvGraphicFramePr>
        <p:xfrm>
          <a:off x="5850144" y="2037941"/>
          <a:ext cx="2942381" cy="2677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CCEB806-68D5-A579-DBA0-9C60B495204E}"/>
              </a:ext>
            </a:extLst>
          </p:cNvPr>
          <p:cNvGraphicFramePr/>
          <p:nvPr/>
        </p:nvGraphicFramePr>
        <p:xfrm>
          <a:off x="3061276" y="2162883"/>
          <a:ext cx="2831105" cy="2442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a16="http://schemas.microsoft.com/office/drawing/2014/main" id="{DBF2679D-0CAC-0B8F-7325-F2595522038C}"/>
              </a:ext>
            </a:extLst>
          </p:cNvPr>
          <p:cNvGraphicFramePr/>
          <p:nvPr/>
        </p:nvGraphicFramePr>
        <p:xfrm>
          <a:off x="349078" y="1850104"/>
          <a:ext cx="2665925" cy="2752476"/>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19">
            <a:extLst>
              <a:ext uri="{FF2B5EF4-FFF2-40B4-BE49-F238E27FC236}">
                <a16:creationId xmlns:a16="http://schemas.microsoft.com/office/drawing/2014/main" id="{65C93AC2-FC51-6C56-0AA4-85FBF17DEAB3}"/>
              </a:ext>
            </a:extLst>
          </p:cNvPr>
          <p:cNvSpPr>
            <a:spLocks noGrp="1"/>
          </p:cNvSpPr>
          <p:nvPr>
            <p:ph type="sldNum" sz="quarter" idx="4"/>
          </p:nvPr>
        </p:nvSpPr>
        <p:spPr>
          <a:xfrm>
            <a:off x="8229521" y="6297146"/>
            <a:ext cx="582012" cy="257004"/>
          </a:xfrm>
        </p:spPr>
        <p:txBody>
          <a:bodyPr/>
          <a:lstStyle/>
          <a:p>
            <a:pPr defTabSz="844083">
              <a:defRPr/>
            </a:pPr>
            <a:r>
              <a:rPr kumimoji="1" lang="ja-JP" altLang="en-US" dirty="0">
                <a:solidFill>
                  <a:srgbClr val="000000"/>
                </a:solidFill>
                <a:ea typeface="メイリオ"/>
              </a:rPr>
              <a:t>１</a:t>
            </a:r>
            <a:endParaRPr kumimoji="1" lang="en-US" dirty="0">
              <a:solidFill>
                <a:srgbClr val="000000"/>
              </a:solidFill>
              <a:ea typeface="メイリオ"/>
            </a:endParaRPr>
          </a:p>
        </p:txBody>
      </p:sp>
      <p:sp>
        <p:nvSpPr>
          <p:cNvPr id="6" name="テキスト ボックス 5">
            <a:extLst>
              <a:ext uri="{FF2B5EF4-FFF2-40B4-BE49-F238E27FC236}">
                <a16:creationId xmlns:a16="http://schemas.microsoft.com/office/drawing/2014/main" id="{B2CC9062-AE05-BD56-E0EC-94AC3D7172BA}"/>
              </a:ext>
            </a:extLst>
          </p:cNvPr>
          <p:cNvSpPr txBox="1"/>
          <p:nvPr/>
        </p:nvSpPr>
        <p:spPr>
          <a:xfrm>
            <a:off x="8159933" y="151424"/>
            <a:ext cx="651600" cy="304699"/>
          </a:xfrm>
          <a:prstGeom prst="rect">
            <a:avLst/>
          </a:prstGeom>
          <a:solidFill>
            <a:schemeClr val="bg1"/>
          </a:solidFill>
        </p:spPr>
        <p:txBody>
          <a:bodyPr wrap="square" rtlCol="0">
            <a:spAutoFit/>
          </a:bodyPr>
          <a:lstStyle/>
          <a:p>
            <a:pPr algn="l">
              <a:lnSpc>
                <a:spcPct val="120000"/>
              </a:lnSpc>
              <a:spcAft>
                <a:spcPts val="600"/>
              </a:spcAft>
              <a:buClr>
                <a:schemeClr val="tx2"/>
              </a:buClr>
            </a:pPr>
            <a:r>
              <a:rPr kumimoji="1" lang="ja-JP" altLang="en-US" sz="1200" dirty="0"/>
              <a:t>別紙７</a:t>
            </a:r>
          </a:p>
        </p:txBody>
      </p:sp>
    </p:spTree>
    <p:extLst>
      <p:ext uri="{BB962C8B-B14F-4D97-AF65-F5344CB8AC3E}">
        <p14:creationId xmlns:p14="http://schemas.microsoft.com/office/powerpoint/2010/main" val="11883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DA69-7991-65B8-D039-456C5BE5284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533FCBF-5D01-E382-CBBF-26FBBC57832C}"/>
              </a:ext>
            </a:extLst>
          </p:cNvPr>
          <p:cNvSpPr>
            <a:spLocks noGrp="1"/>
          </p:cNvSpPr>
          <p:nvPr>
            <p:ph type="title"/>
          </p:nvPr>
        </p:nvSpPr>
        <p:spPr>
          <a:xfrm>
            <a:off x="301820" y="85961"/>
            <a:ext cx="8440615" cy="652089"/>
          </a:xfrm>
        </p:spPr>
        <p:txBody>
          <a:bodyPr/>
          <a:lstStyle/>
          <a:p>
            <a:pPr algn="ctr">
              <a:lnSpc>
                <a:spcPts val="1023"/>
              </a:lnSpc>
            </a:pPr>
            <a:r>
              <a:rPr lang="ja-JP" altLang="en-US" sz="2800" dirty="0">
                <a:latin typeface="メイリオ" panose="020B0604030504040204" pitchFamily="50" charset="-128"/>
                <a:ea typeface="メイリオ" panose="020B0604030504040204" pitchFamily="50" charset="-128"/>
              </a:rPr>
              <a:t>高年齢者の労働災害防止のための指針 概要</a:t>
            </a:r>
            <a:endParaRPr kumimoji="1" lang="ja-JP" altLang="en-US" sz="2800" dirty="0"/>
          </a:p>
        </p:txBody>
      </p:sp>
      <p:sp>
        <p:nvSpPr>
          <p:cNvPr id="7" name="角丸四角形 27">
            <a:extLst>
              <a:ext uri="{FF2B5EF4-FFF2-40B4-BE49-F238E27FC236}">
                <a16:creationId xmlns:a16="http://schemas.microsoft.com/office/drawing/2014/main" id="{D7284113-0DF6-80ED-B3D9-6B8DBDC9A5A2}"/>
              </a:ext>
            </a:extLst>
          </p:cNvPr>
          <p:cNvSpPr/>
          <p:nvPr/>
        </p:nvSpPr>
        <p:spPr>
          <a:xfrm>
            <a:off x="432528" y="1452906"/>
            <a:ext cx="2221098" cy="275276"/>
          </a:xfrm>
          <a:prstGeom prst="roundRect">
            <a:avLst>
              <a:gd name="adj" fmla="val 0"/>
            </a:avLst>
          </a:prstGeom>
          <a:solidFill>
            <a:schemeClr val="tx2"/>
          </a:solidFill>
          <a:ln w="28575">
            <a:solidFill>
              <a:schemeClr val="bg1"/>
            </a:solidFill>
          </a:ln>
        </p:spPr>
        <p:txBody>
          <a:bodyPr anchor="ctr"/>
          <a:lstStyle/>
          <a:p>
            <a:pPr defTabSz="467767">
              <a:lnSpc>
                <a:spcPct val="130000"/>
              </a:lnSpc>
              <a:spcAft>
                <a:spcPts val="630"/>
              </a:spcAft>
              <a:defRPr/>
            </a:pPr>
            <a:r>
              <a:rPr lang="ja-JP" altLang="en-US" sz="1015" b="1" spc="189">
                <a:solidFill>
                  <a:srgbClr val="FFFFFF"/>
                </a:solidFill>
                <a:latin typeface="メイリオ"/>
                <a:ea typeface="メイリオ"/>
                <a:cs typeface="Noto Sans CJK JP DemiLight" charset="-128"/>
              </a:rPr>
              <a:t>第２　事業者が講ずべき措置</a:t>
            </a:r>
          </a:p>
        </p:txBody>
      </p:sp>
      <p:sp>
        <p:nvSpPr>
          <p:cNvPr id="8" name="テキスト ボックス 7">
            <a:extLst>
              <a:ext uri="{FF2B5EF4-FFF2-40B4-BE49-F238E27FC236}">
                <a16:creationId xmlns:a16="http://schemas.microsoft.com/office/drawing/2014/main" id="{EE71B23D-F80F-A39A-8895-FA3A9F37D2A4}"/>
              </a:ext>
            </a:extLst>
          </p:cNvPr>
          <p:cNvSpPr txBox="1"/>
          <p:nvPr/>
        </p:nvSpPr>
        <p:spPr>
          <a:xfrm>
            <a:off x="2644837" y="1458683"/>
            <a:ext cx="6131198" cy="348044"/>
          </a:xfrm>
          <a:prstGeom prst="rect">
            <a:avLst/>
          </a:prstGeom>
          <a:noFill/>
        </p:spPr>
        <p:txBody>
          <a:bodyPr wrap="square" rtlCol="0">
            <a:spAutoFit/>
          </a:bodyPr>
          <a:lstStyle/>
          <a:p>
            <a:pPr defTabSz="422041"/>
            <a:r>
              <a:rPr kumimoji="1" lang="ja-JP" altLang="en-US" sz="831">
                <a:solidFill>
                  <a:srgbClr val="000000"/>
                </a:solidFill>
                <a:latin typeface="メイリオ" panose="020B0604030504040204" pitchFamily="50" charset="-128"/>
                <a:ea typeface="メイリオ" panose="020B0604030504040204" pitchFamily="50" charset="-128"/>
              </a:rPr>
              <a:t>以下の１～５に掲げる事項について、各事業場における高年齢者の就労状況や業務の内容等の実情に応じて、国、関係団体等による支援も活用して、実施可能な対策に積極的に取り組むことが必要である。</a:t>
            </a:r>
          </a:p>
        </p:txBody>
      </p:sp>
      <p:sp>
        <p:nvSpPr>
          <p:cNvPr id="9" name="テキスト ボックス 8">
            <a:extLst>
              <a:ext uri="{FF2B5EF4-FFF2-40B4-BE49-F238E27FC236}">
                <a16:creationId xmlns:a16="http://schemas.microsoft.com/office/drawing/2014/main" id="{5C93E50E-DCA1-EA57-7C1C-D32B8FB9822D}"/>
              </a:ext>
            </a:extLst>
          </p:cNvPr>
          <p:cNvSpPr txBox="1"/>
          <p:nvPr/>
        </p:nvSpPr>
        <p:spPr>
          <a:xfrm>
            <a:off x="432527" y="1777401"/>
            <a:ext cx="4409027" cy="218145"/>
          </a:xfrm>
          <a:prstGeom prst="rect">
            <a:avLst/>
          </a:prstGeom>
          <a:solidFill>
            <a:srgbClr val="C9E7E7"/>
          </a:solidFill>
        </p:spPr>
        <p:txBody>
          <a:bodyPr wrap="square" tIns="61349" bIns="0" rtlCol="0" anchor="b">
            <a:spAutoFit/>
          </a:bodyPr>
          <a:lstStyle/>
          <a:p>
            <a:pPr defTabSz="422041"/>
            <a:r>
              <a:rPr lang="ja-JP" altLang="en-US" sz="1015" b="1" spc="185">
                <a:solidFill>
                  <a:srgbClr val="000000"/>
                </a:solidFill>
                <a:latin typeface="メイリオ" panose="020B0604030504040204" pitchFamily="50" charset="-128"/>
                <a:ea typeface="メイリオ" panose="020B0604030504040204" pitchFamily="50" charset="-128"/>
              </a:rPr>
              <a:t>１　安全衛生管理体制の確立等</a:t>
            </a:r>
          </a:p>
        </p:txBody>
      </p:sp>
      <p:sp>
        <p:nvSpPr>
          <p:cNvPr id="10" name="テキスト ボックス 9">
            <a:extLst>
              <a:ext uri="{FF2B5EF4-FFF2-40B4-BE49-F238E27FC236}">
                <a16:creationId xmlns:a16="http://schemas.microsoft.com/office/drawing/2014/main" id="{44105A6D-1E5C-1A12-93C5-CA540C92354A}"/>
              </a:ext>
            </a:extLst>
          </p:cNvPr>
          <p:cNvSpPr txBox="1"/>
          <p:nvPr/>
        </p:nvSpPr>
        <p:spPr>
          <a:xfrm>
            <a:off x="362802" y="2004726"/>
            <a:ext cx="4477423" cy="1334812"/>
          </a:xfrm>
          <a:prstGeom prst="rect">
            <a:avLst/>
          </a:prstGeom>
          <a:noFill/>
          <a:ln>
            <a:noFill/>
            <a:prstDash val="sysDot"/>
          </a:ln>
        </p:spPr>
        <p:txBody>
          <a:bodyPr wrap="square" rIns="99692" rtlCol="0">
            <a:noAutofit/>
          </a:bodyPr>
          <a:lstStyle/>
          <a:p>
            <a:pPr marL="165564" indent="-158239" algn="just" defTabSz="422041">
              <a:lnSpc>
                <a:spcPct val="110000"/>
              </a:lnSpc>
              <a:buFont typeface="Wingdings" panose="05000000000000000000" pitchFamily="2" charset="2"/>
              <a:buChar char="l"/>
            </a:pPr>
            <a:r>
              <a:rPr lang="ja-JP" altLang="en-US" sz="831" b="1" spc="92">
                <a:solidFill>
                  <a:srgbClr val="000000"/>
                </a:solidFill>
                <a:latin typeface="メイリオ" panose="020B0604030504040204" pitchFamily="50" charset="-128"/>
                <a:ea typeface="メイリオ" panose="020B0604030504040204" pitchFamily="50" charset="-128"/>
              </a:rPr>
              <a:t>経営トップによる方針表明及び体制整備</a:t>
            </a:r>
            <a:endParaRPr lang="en-US" altLang="ja-JP" sz="831" b="1" spc="92">
              <a:solidFill>
                <a:srgbClr val="000000"/>
              </a:solidFill>
              <a:latin typeface="メイリオ" panose="020B0604030504040204" pitchFamily="50" charset="-128"/>
              <a:ea typeface="メイリオ" panose="020B0604030504040204" pitchFamily="50" charset="-128"/>
            </a:endParaRPr>
          </a:p>
          <a:p>
            <a:pPr marL="164127" indent="-84994" algn="just" defTabSz="422041"/>
            <a:r>
              <a:rPr lang="ja-JP" altLang="en-US" sz="831" spc="92">
                <a:solidFill>
                  <a:srgbClr val="000000"/>
                </a:solidFill>
                <a:latin typeface="メイリオ" panose="020B0604030504040204" pitchFamily="50" charset="-128"/>
                <a:ea typeface="メイリオ" panose="020B0604030504040204" pitchFamily="50" charset="-128"/>
              </a:rPr>
              <a:t>・経営トップが高年齢者の労働災害防止対策に取り組む方針を示し、対策の実施体制を明確化すること。</a:t>
            </a:r>
            <a:endParaRPr lang="en-US" altLang="ja-JP" sz="831" spc="92">
              <a:solidFill>
                <a:srgbClr val="000000"/>
              </a:solidFill>
              <a:latin typeface="メイリオ" panose="020B0604030504040204" pitchFamily="50" charset="-128"/>
              <a:ea typeface="メイリオ" panose="020B0604030504040204" pitchFamily="50" charset="-128"/>
            </a:endParaRPr>
          </a:p>
          <a:p>
            <a:pPr marL="167058" indent="-87925" algn="just" defTabSz="422041"/>
            <a:r>
              <a:rPr lang="ja-JP" altLang="en-US" sz="831" spc="92">
                <a:solidFill>
                  <a:srgbClr val="000000"/>
                </a:solidFill>
                <a:latin typeface="メイリオ" panose="020B0604030504040204" pitchFamily="50" charset="-128"/>
                <a:ea typeface="メイリオ" panose="020B0604030504040204" pitchFamily="50" charset="-128"/>
              </a:rPr>
              <a:t>・高年齢者の労働災害防止について、安全衛生委員会等において調査審議するなど労使で話し合うこと。</a:t>
            </a:r>
            <a:endParaRPr lang="en-US" altLang="ja-JP" sz="831" spc="92">
              <a:solidFill>
                <a:srgbClr val="000000"/>
              </a:solidFill>
              <a:latin typeface="メイリオ" panose="020B0604030504040204" pitchFamily="50" charset="-128"/>
              <a:ea typeface="メイリオ" panose="020B0604030504040204" pitchFamily="50" charset="-128"/>
            </a:endParaRPr>
          </a:p>
          <a:p>
            <a:pPr marL="165564" indent="-158239" algn="just" defTabSz="422041">
              <a:lnSpc>
                <a:spcPct val="110000"/>
              </a:lnSpc>
              <a:buFont typeface="Wingdings" panose="05000000000000000000" pitchFamily="2" charset="2"/>
              <a:buChar char="l"/>
            </a:pPr>
            <a:r>
              <a:rPr lang="ja-JP" altLang="en-US" sz="831" b="1" spc="92">
                <a:solidFill>
                  <a:srgbClr val="000000"/>
                </a:solidFill>
                <a:latin typeface="メイリオ" panose="020B0604030504040204" pitchFamily="50" charset="-128"/>
                <a:ea typeface="メイリオ" panose="020B0604030504040204" pitchFamily="50" charset="-128"/>
              </a:rPr>
              <a:t>高年齢者の労働災害防止のためのリスクアセスメントの実施</a:t>
            </a:r>
            <a:endParaRPr lang="en-US" altLang="ja-JP" sz="831" b="1" spc="92">
              <a:solidFill>
                <a:srgbClr val="000000"/>
              </a:solidFill>
              <a:latin typeface="メイリオ" panose="020B0604030504040204" pitchFamily="50" charset="-128"/>
              <a:ea typeface="メイリオ" panose="020B0604030504040204" pitchFamily="50" charset="-128"/>
            </a:endParaRPr>
          </a:p>
          <a:p>
            <a:pPr marL="164127" indent="-82064" algn="just" defTabSz="422041"/>
            <a:r>
              <a:rPr lang="ja-JP" altLang="en-US" sz="831" b="1" spc="92">
                <a:solidFill>
                  <a:srgbClr val="000000"/>
                </a:solidFill>
                <a:latin typeface="メイリオ" panose="020B0604030504040204" pitchFamily="50" charset="-128"/>
                <a:ea typeface="メイリオ" panose="020B0604030504040204" pitchFamily="50" charset="-128"/>
              </a:rPr>
              <a:t>・</a:t>
            </a:r>
            <a:r>
              <a:rPr lang="ja-JP" altLang="en-US" sz="831" spc="92">
                <a:solidFill>
                  <a:srgbClr val="000000"/>
                </a:solidFill>
                <a:latin typeface="メイリオ" panose="020B0604030504040204" pitchFamily="50" charset="-128"/>
                <a:ea typeface="メイリオ" panose="020B0604030504040204" pitchFamily="50" charset="-128"/>
              </a:rPr>
              <a:t>高年齢者の身体機能等の低下等による労働災害の発生リスクについて、災害事例等からリスクを洗い出して対策の優先順位を検討し、その結果も踏まえ以下の２～５を参考に優先順位の高いものから取組事項を決めること。</a:t>
            </a:r>
            <a:endParaRPr lang="en-US" altLang="ja-JP" sz="831" b="1" spc="92">
              <a:solidFill>
                <a:srgbClr val="00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02B6CCF3-8C04-0227-E63C-EAF976D5F774}"/>
              </a:ext>
            </a:extLst>
          </p:cNvPr>
          <p:cNvSpPr txBox="1"/>
          <p:nvPr/>
        </p:nvSpPr>
        <p:spPr>
          <a:xfrm>
            <a:off x="432527" y="3314041"/>
            <a:ext cx="4409027" cy="218145"/>
          </a:xfrm>
          <a:prstGeom prst="rect">
            <a:avLst/>
          </a:prstGeom>
          <a:solidFill>
            <a:srgbClr val="C9E7E7"/>
          </a:solidFill>
        </p:spPr>
        <p:txBody>
          <a:bodyPr wrap="square" tIns="61349" bIns="0" rtlCol="0" anchor="b">
            <a:spAutoFit/>
          </a:bodyPr>
          <a:lstStyle/>
          <a:p>
            <a:pPr defTabSz="422041"/>
            <a:r>
              <a:rPr lang="ja-JP" altLang="en-US" sz="1015" b="1" spc="185">
                <a:solidFill>
                  <a:srgbClr val="000000"/>
                </a:solidFill>
                <a:latin typeface="メイリオ" panose="020B0604030504040204" pitchFamily="50" charset="-128"/>
                <a:ea typeface="メイリオ" panose="020B0604030504040204" pitchFamily="50" charset="-128"/>
              </a:rPr>
              <a:t>２　職場環境の改善</a:t>
            </a:r>
          </a:p>
        </p:txBody>
      </p:sp>
      <p:sp>
        <p:nvSpPr>
          <p:cNvPr id="16" name="テキスト ボックス 15">
            <a:extLst>
              <a:ext uri="{FF2B5EF4-FFF2-40B4-BE49-F238E27FC236}">
                <a16:creationId xmlns:a16="http://schemas.microsoft.com/office/drawing/2014/main" id="{773D76FF-F4CC-2E13-FA02-836290A032D2}"/>
              </a:ext>
            </a:extLst>
          </p:cNvPr>
          <p:cNvSpPr txBox="1"/>
          <p:nvPr/>
        </p:nvSpPr>
        <p:spPr>
          <a:xfrm>
            <a:off x="365382" y="3573393"/>
            <a:ext cx="4493832" cy="757130"/>
          </a:xfrm>
          <a:prstGeom prst="rect">
            <a:avLst/>
          </a:prstGeom>
          <a:noFill/>
        </p:spPr>
        <p:txBody>
          <a:bodyPr wrap="square">
            <a:spAutoFit/>
          </a:bodyPr>
          <a:lstStyle/>
          <a:p>
            <a:pPr marL="166129" indent="-158239" defTabSz="422041">
              <a:lnSpc>
                <a:spcPct val="110000"/>
              </a:lnSpc>
              <a:buFont typeface="Wingdings" panose="05000000000000000000" pitchFamily="2" charset="2"/>
              <a:buChar char="l"/>
            </a:pPr>
            <a:r>
              <a:rPr lang="ja-JP" altLang="en-US" sz="831" b="1" spc="92">
                <a:solidFill>
                  <a:srgbClr val="000000"/>
                </a:solidFill>
                <a:latin typeface="メイリオ" panose="020B0604030504040204" pitchFamily="50" charset="-128"/>
                <a:ea typeface="メイリオ" panose="020B0604030504040204" pitchFamily="50" charset="-128"/>
              </a:rPr>
              <a:t>身体機能の低下を補う設備・装置の導入</a:t>
            </a:r>
            <a:endParaRPr lang="en-US" altLang="ja-JP" sz="831" b="1" spc="92">
              <a:solidFill>
                <a:srgbClr val="000000"/>
              </a:solidFill>
              <a:latin typeface="メイリオ" panose="020B0604030504040204" pitchFamily="50" charset="-128"/>
              <a:ea typeface="メイリオ" panose="020B0604030504040204" pitchFamily="50" charset="-128"/>
            </a:endParaRPr>
          </a:p>
          <a:p>
            <a:pPr marL="164127" indent="-82064" defTabSz="422041"/>
            <a:r>
              <a:rPr lang="ja-JP" altLang="en-US" sz="831" b="1" spc="92">
                <a:solidFill>
                  <a:srgbClr val="000000"/>
                </a:solidFill>
                <a:latin typeface="メイリオ" panose="020B0604030504040204" pitchFamily="50" charset="-128"/>
                <a:ea typeface="メイリオ" panose="020B0604030504040204" pitchFamily="50" charset="-128"/>
              </a:rPr>
              <a:t>・</a:t>
            </a:r>
            <a:r>
              <a:rPr lang="ja-JP" altLang="en-US" sz="831" spc="92">
                <a:solidFill>
                  <a:srgbClr val="000000"/>
                </a:solidFill>
                <a:latin typeface="メイリオ" panose="020B0604030504040204" pitchFamily="50" charset="-128"/>
                <a:ea typeface="メイリオ" panose="020B0604030504040204" pitchFamily="50" charset="-128"/>
              </a:rPr>
              <a:t>高年齢者が安全に働き続けられるよう、施設、設備、装置等の改善を行うこと。</a:t>
            </a:r>
            <a:endParaRPr lang="en-US" altLang="ja-JP" sz="831" spc="92">
              <a:solidFill>
                <a:srgbClr val="000000"/>
              </a:solidFill>
              <a:latin typeface="メイリオ" panose="020B0604030504040204" pitchFamily="50" charset="-128"/>
              <a:ea typeface="メイリオ" panose="020B0604030504040204" pitchFamily="50" charset="-128"/>
            </a:endParaRPr>
          </a:p>
          <a:p>
            <a:pPr marL="166129" indent="-158239" defTabSz="422041">
              <a:lnSpc>
                <a:spcPct val="110000"/>
              </a:lnSpc>
              <a:buFont typeface="Wingdings" panose="05000000000000000000" pitchFamily="2" charset="2"/>
              <a:buChar char="l"/>
            </a:pPr>
            <a:r>
              <a:rPr lang="ja-JP" altLang="ja-JP" sz="831" b="1" spc="92">
                <a:solidFill>
                  <a:srgbClr val="000000"/>
                </a:solidFill>
                <a:latin typeface="メイリオ" panose="020B0604030504040204" pitchFamily="50" charset="-128"/>
                <a:ea typeface="メイリオ" panose="020B0604030504040204" pitchFamily="50" charset="-128"/>
              </a:rPr>
              <a:t>高年齢者の特性を考慮した作業管理</a:t>
            </a:r>
            <a:endParaRPr lang="en-US" altLang="ja-JP" sz="831" b="1" spc="92">
              <a:solidFill>
                <a:srgbClr val="000000"/>
              </a:solidFill>
              <a:latin typeface="メイリオ" panose="020B0604030504040204" pitchFamily="50" charset="-128"/>
              <a:ea typeface="メイリオ" panose="020B0604030504040204" pitchFamily="50" charset="-128"/>
            </a:endParaRPr>
          </a:p>
          <a:p>
            <a:pPr marL="164127" indent="-82064" defTabSz="422041"/>
            <a:r>
              <a:rPr lang="ja-JP" altLang="en-US" sz="831" spc="92">
                <a:solidFill>
                  <a:srgbClr val="000000"/>
                </a:solidFill>
                <a:latin typeface="メイリオ" panose="020B0604030504040204" pitchFamily="50" charset="-128"/>
                <a:ea typeface="メイリオ" panose="020B0604030504040204" pitchFamily="50" charset="-128"/>
              </a:rPr>
              <a:t>・筋力、バランス能力、敏捷性、全身持久力、感覚機能、認知機能の低下等を考慮して</a:t>
            </a:r>
            <a:r>
              <a:rPr lang="ja-JP" altLang="ja-JP" sz="831" spc="92">
                <a:solidFill>
                  <a:srgbClr val="000000"/>
                </a:solidFill>
                <a:latin typeface="メイリオ" panose="020B0604030504040204" pitchFamily="50" charset="-128"/>
                <a:ea typeface="メイリオ" panose="020B0604030504040204" pitchFamily="50" charset="-128"/>
              </a:rPr>
              <a:t>作業内容等の</a:t>
            </a:r>
            <a:r>
              <a:rPr lang="ja-JP" altLang="en-US" sz="831" spc="92">
                <a:solidFill>
                  <a:srgbClr val="000000"/>
                </a:solidFill>
                <a:latin typeface="メイリオ" panose="020B0604030504040204" pitchFamily="50" charset="-128"/>
                <a:ea typeface="メイリオ" panose="020B0604030504040204" pitchFamily="50" charset="-128"/>
              </a:rPr>
              <a:t>見直しを行うこと。</a:t>
            </a:r>
            <a:endParaRPr lang="en-US" altLang="ja-JP" sz="831" spc="92">
              <a:solidFill>
                <a:srgbClr val="00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7E9B2CC-F0A1-6D30-0C69-B91D93E56649}"/>
              </a:ext>
            </a:extLst>
          </p:cNvPr>
          <p:cNvSpPr txBox="1"/>
          <p:nvPr/>
        </p:nvSpPr>
        <p:spPr>
          <a:xfrm>
            <a:off x="427362" y="4417984"/>
            <a:ext cx="4407698" cy="218145"/>
          </a:xfrm>
          <a:prstGeom prst="rect">
            <a:avLst/>
          </a:prstGeom>
          <a:solidFill>
            <a:srgbClr val="C9E7E7"/>
          </a:solidFill>
        </p:spPr>
        <p:txBody>
          <a:bodyPr wrap="square" tIns="61349" bIns="0" rtlCol="0" anchor="b">
            <a:spAutoFit/>
          </a:bodyPr>
          <a:lstStyle/>
          <a:p>
            <a:pPr defTabSz="422041"/>
            <a:r>
              <a:rPr lang="ja-JP" altLang="en-US" sz="1015" b="1" spc="185">
                <a:solidFill>
                  <a:srgbClr val="000000"/>
                </a:solidFill>
                <a:latin typeface="メイリオ" panose="020B0604030504040204" pitchFamily="50" charset="-128"/>
                <a:ea typeface="メイリオ" panose="020B0604030504040204" pitchFamily="50" charset="-128"/>
              </a:rPr>
              <a:t>３　高年齢者の健康や体力の状況の把握</a:t>
            </a:r>
          </a:p>
        </p:txBody>
      </p:sp>
      <p:sp>
        <p:nvSpPr>
          <p:cNvPr id="19" name="テキスト ボックス 18">
            <a:extLst>
              <a:ext uri="{FF2B5EF4-FFF2-40B4-BE49-F238E27FC236}">
                <a16:creationId xmlns:a16="http://schemas.microsoft.com/office/drawing/2014/main" id="{2BB360BC-40F3-EF8D-D718-A849D72C1611}"/>
              </a:ext>
            </a:extLst>
          </p:cNvPr>
          <p:cNvSpPr txBox="1"/>
          <p:nvPr/>
        </p:nvSpPr>
        <p:spPr>
          <a:xfrm>
            <a:off x="361756" y="4656977"/>
            <a:ext cx="4477423" cy="1294072"/>
          </a:xfrm>
          <a:prstGeom prst="rect">
            <a:avLst/>
          </a:prstGeom>
          <a:noFill/>
        </p:spPr>
        <p:txBody>
          <a:bodyPr wrap="square">
            <a:spAutoFit/>
          </a:bodyPr>
          <a:lstStyle/>
          <a:p>
            <a:pPr marL="165564" indent="-165564" algn="just" defTabSz="844083">
              <a:lnSpc>
                <a:spcPct val="110000"/>
              </a:lnSpc>
              <a:buFont typeface="Wingdings" panose="05000000000000000000" pitchFamily="2" charset="2"/>
              <a:buChar char="l"/>
              <a:defRPr/>
            </a:pPr>
            <a:r>
              <a:rPr kumimoji="1" lang="ja-JP" altLang="en-US" sz="831" b="1" spc="92">
                <a:solidFill>
                  <a:srgbClr val="000000"/>
                </a:solidFill>
                <a:latin typeface="メイリオ" panose="020B0604030504040204" pitchFamily="50" charset="-128"/>
                <a:ea typeface="メイリオ" panose="020B0604030504040204" pitchFamily="50" charset="-128"/>
              </a:rPr>
              <a:t>健康状況の把握</a:t>
            </a:r>
            <a:endParaRPr kumimoji="1" lang="en-US" altLang="ja-JP" sz="831" b="1" spc="92">
              <a:solidFill>
                <a:srgbClr val="000000"/>
              </a:solidFill>
              <a:latin typeface="メイリオ" panose="020B0604030504040204" pitchFamily="50" charset="-128"/>
              <a:ea typeface="メイリオ" panose="020B0604030504040204" pitchFamily="50" charset="-128"/>
            </a:endParaRPr>
          </a:p>
          <a:p>
            <a:pPr indent="82064" algn="just" defTabSz="844083">
              <a:lnSpc>
                <a:spcPct val="110000"/>
              </a:lnSpc>
              <a:defRPr/>
            </a:pPr>
            <a:r>
              <a:rPr kumimoji="1" lang="ja-JP" altLang="en-US" sz="831" spc="92">
                <a:solidFill>
                  <a:srgbClr val="000000"/>
                </a:solidFill>
                <a:latin typeface="メイリオ" panose="020B0604030504040204" pitchFamily="50" charset="-128"/>
                <a:ea typeface="メイリオ" panose="020B0604030504040204" pitchFamily="50" charset="-128"/>
              </a:rPr>
              <a:t>・労働安全衛生法で定める雇入時及び定期の健康診断を確実に実施すること。</a:t>
            </a:r>
            <a:endParaRPr kumimoji="1" lang="en-US" altLang="ja-JP" sz="831" b="1" spc="92">
              <a:solidFill>
                <a:srgbClr val="000000"/>
              </a:solidFill>
              <a:latin typeface="メイリオ" panose="020B0604030504040204" pitchFamily="50" charset="-128"/>
              <a:ea typeface="メイリオ" panose="020B0604030504040204" pitchFamily="50" charset="-128"/>
            </a:endParaRPr>
          </a:p>
          <a:p>
            <a:pPr marL="165564" indent="-165564" algn="just" defTabSz="844083">
              <a:lnSpc>
                <a:spcPct val="110000"/>
              </a:lnSpc>
              <a:buFont typeface="Wingdings" panose="05000000000000000000" pitchFamily="2" charset="2"/>
              <a:buChar char="l"/>
              <a:defRPr/>
            </a:pPr>
            <a:r>
              <a:rPr kumimoji="1" lang="ja-JP" altLang="en-US" sz="831" b="1" spc="92">
                <a:solidFill>
                  <a:srgbClr val="000000"/>
                </a:solidFill>
                <a:latin typeface="メイリオ" panose="020B0604030504040204" pitchFamily="50" charset="-128"/>
                <a:ea typeface="メイリオ" panose="020B0604030504040204" pitchFamily="50" charset="-128"/>
              </a:rPr>
              <a:t>体力の状況の把握</a:t>
            </a:r>
            <a:endParaRPr kumimoji="1" lang="en-US" altLang="ja-JP" sz="831" b="1" spc="92">
              <a:solidFill>
                <a:srgbClr val="000000"/>
              </a:solidFill>
              <a:latin typeface="メイリオ" panose="020B0604030504040204" pitchFamily="50" charset="-128"/>
              <a:ea typeface="メイリオ" panose="020B0604030504040204" pitchFamily="50" charset="-128"/>
            </a:endParaRPr>
          </a:p>
          <a:p>
            <a:pPr marL="79133" indent="2931" algn="just" defTabSz="844083">
              <a:defRPr/>
            </a:pPr>
            <a:r>
              <a:rPr kumimoji="1" lang="ja-JP" altLang="en-US" sz="831" spc="92">
                <a:solidFill>
                  <a:srgbClr val="000000"/>
                </a:solidFill>
                <a:latin typeface="メイリオ" panose="020B0604030504040204" pitchFamily="50" charset="-128"/>
                <a:ea typeface="メイリオ" panose="020B0604030504040204" pitchFamily="50" charset="-128"/>
              </a:rPr>
              <a:t>・高年齢者の体力の状況を客観的に把握し必要な対策を行うため、主に高年  </a:t>
            </a:r>
            <a:endParaRPr kumimoji="1" lang="en-US" altLang="ja-JP" sz="831" spc="92">
              <a:solidFill>
                <a:srgbClr val="000000"/>
              </a:solidFill>
              <a:latin typeface="メイリオ" panose="020B0604030504040204" pitchFamily="50" charset="-128"/>
              <a:ea typeface="メイリオ" panose="020B0604030504040204" pitchFamily="50" charset="-128"/>
            </a:endParaRPr>
          </a:p>
          <a:p>
            <a:pPr marL="164127" indent="-164127" algn="just" defTabSz="844083">
              <a:defRPr/>
            </a:pPr>
            <a:r>
              <a:rPr kumimoji="1" lang="ja-JP" altLang="en-US" sz="831" spc="92">
                <a:solidFill>
                  <a:srgbClr val="000000"/>
                </a:solidFill>
                <a:latin typeface="メイリオ" panose="020B0604030504040204" pitchFamily="50" charset="-128"/>
                <a:ea typeface="メイリオ" panose="020B0604030504040204" pitchFamily="50" charset="-128"/>
              </a:rPr>
              <a:t>　 齢者を対象とした体力チェックを継続的に実施することが望ましいこと。事業場の実情に応じて青年、壮年期から実施することが望ましいこと。</a:t>
            </a:r>
            <a:endParaRPr kumimoji="1" lang="en-US" altLang="ja-JP" sz="831" spc="92">
              <a:solidFill>
                <a:srgbClr val="000000"/>
              </a:solidFill>
              <a:latin typeface="メイリオ" panose="020B0604030504040204" pitchFamily="50" charset="-128"/>
              <a:ea typeface="メイリオ" panose="020B0604030504040204" pitchFamily="50" charset="-128"/>
            </a:endParaRPr>
          </a:p>
          <a:p>
            <a:pPr marL="165564" indent="-165564" algn="just" defTabSz="844083">
              <a:lnSpc>
                <a:spcPct val="110000"/>
              </a:lnSpc>
              <a:buFont typeface="Wingdings" panose="05000000000000000000" pitchFamily="2" charset="2"/>
              <a:buChar char="l"/>
              <a:defRPr/>
            </a:pPr>
            <a:r>
              <a:rPr kumimoji="1" lang="ja-JP" altLang="en-US" sz="831" b="1" spc="92">
                <a:solidFill>
                  <a:srgbClr val="000000"/>
                </a:solidFill>
                <a:latin typeface="メイリオ" panose="020B0604030504040204" pitchFamily="50" charset="-128"/>
                <a:ea typeface="メイリオ" panose="020B0604030504040204" pitchFamily="50" charset="-128"/>
              </a:rPr>
              <a:t>健康や体力の状況に関する情報の取扱い</a:t>
            </a:r>
            <a:endParaRPr kumimoji="1" lang="en-US" altLang="ja-JP" sz="831" b="1" spc="92">
              <a:solidFill>
                <a:srgbClr val="000000"/>
              </a:solidFill>
              <a:latin typeface="メイリオ" panose="020B0604030504040204" pitchFamily="50" charset="-128"/>
              <a:ea typeface="メイリオ" panose="020B0604030504040204" pitchFamily="50" charset="-128"/>
            </a:endParaRPr>
          </a:p>
          <a:p>
            <a:pPr marL="165593" indent="-83529" algn="just" defTabSz="844083">
              <a:defRPr/>
            </a:pPr>
            <a:r>
              <a:rPr kumimoji="1" lang="ja-JP" altLang="en-US" sz="831" spc="92">
                <a:solidFill>
                  <a:srgbClr val="000000"/>
                </a:solidFill>
                <a:latin typeface="メイリオ" panose="020B0604030504040204" pitchFamily="50" charset="-128"/>
                <a:ea typeface="メイリオ" panose="020B0604030504040204" pitchFamily="50" charset="-128"/>
              </a:rPr>
              <a:t>・「労働者の心身の状態に関する情報の適正な取扱いのために事業者が講ずべき措置に関する指針」を踏まえた対応を行うこと。</a:t>
            </a:r>
            <a:endParaRPr kumimoji="1" lang="en-US" altLang="ja-JP" sz="831" spc="92">
              <a:solidFill>
                <a:srgbClr val="00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068893A0-5FA6-354E-A31F-193EB16DCC8A}"/>
              </a:ext>
            </a:extLst>
          </p:cNvPr>
          <p:cNvSpPr txBox="1"/>
          <p:nvPr/>
        </p:nvSpPr>
        <p:spPr>
          <a:xfrm>
            <a:off x="4927686" y="1777422"/>
            <a:ext cx="3800118" cy="218145"/>
          </a:xfrm>
          <a:prstGeom prst="rect">
            <a:avLst/>
          </a:prstGeom>
          <a:solidFill>
            <a:srgbClr val="C9E7E7"/>
          </a:solidFill>
        </p:spPr>
        <p:txBody>
          <a:bodyPr wrap="square" tIns="61349" bIns="0" rtlCol="0" anchor="b">
            <a:spAutoFit/>
          </a:bodyPr>
          <a:lstStyle/>
          <a:p>
            <a:pPr defTabSz="422041"/>
            <a:r>
              <a:rPr lang="ja-JP" altLang="en-US" sz="1015" b="1" spc="185">
                <a:solidFill>
                  <a:srgbClr val="000000"/>
                </a:solidFill>
                <a:latin typeface="メイリオ" panose="020B0604030504040204" pitchFamily="50" charset="-128"/>
                <a:ea typeface="メイリオ" panose="020B0604030504040204" pitchFamily="50" charset="-128"/>
              </a:rPr>
              <a:t>４　高年齢者の健康や体力の状況に応じた対応</a:t>
            </a:r>
          </a:p>
        </p:txBody>
      </p:sp>
      <p:sp>
        <p:nvSpPr>
          <p:cNvPr id="22" name="テキスト ボックス 21">
            <a:extLst>
              <a:ext uri="{FF2B5EF4-FFF2-40B4-BE49-F238E27FC236}">
                <a16:creationId xmlns:a16="http://schemas.microsoft.com/office/drawing/2014/main" id="{B28A6B65-E484-726E-032D-DA18563B4649}"/>
              </a:ext>
            </a:extLst>
          </p:cNvPr>
          <p:cNvSpPr txBox="1"/>
          <p:nvPr/>
        </p:nvSpPr>
        <p:spPr>
          <a:xfrm>
            <a:off x="4927689" y="2044727"/>
            <a:ext cx="3715463" cy="2284294"/>
          </a:xfrm>
          <a:prstGeom prst="rect">
            <a:avLst/>
          </a:prstGeom>
          <a:noFill/>
        </p:spPr>
        <p:txBody>
          <a:bodyPr wrap="square" lIns="84406" tIns="42203" rIns="84406" bIns="42203" anchor="t">
            <a:spAutoFit/>
          </a:bodyPr>
          <a:lstStyle/>
          <a:p>
            <a:pPr marL="158239" indent="-158239" algn="just" defTabSz="844083">
              <a:lnSpc>
                <a:spcPct val="110000"/>
              </a:lnSpc>
              <a:buFont typeface="Wingdings" panose="05000000000000000000" pitchFamily="2" charset="2"/>
              <a:buChar char="l"/>
              <a:defRPr/>
            </a:pPr>
            <a:r>
              <a:rPr kumimoji="1" lang="ja-JP" altLang="en-US" sz="831" b="1" spc="92" dirty="0">
                <a:solidFill>
                  <a:srgbClr val="000000"/>
                </a:solidFill>
                <a:latin typeface="メイリオ" panose="020B0604030504040204" pitchFamily="50" charset="-128"/>
                <a:ea typeface="メイリオ" panose="020B0604030504040204" pitchFamily="50" charset="-128"/>
              </a:rPr>
              <a:t>個々の高年齢者の健康や体力の状況を踏まえた措置</a:t>
            </a:r>
            <a:endParaRPr kumimoji="1" lang="en-US" altLang="ja-JP" sz="831" b="1" spc="92" dirty="0">
              <a:solidFill>
                <a:srgbClr val="000000"/>
              </a:solidFill>
              <a:latin typeface="メイリオ" panose="020B0604030504040204" pitchFamily="50" charset="-128"/>
              <a:ea typeface="メイリオ" panose="020B0604030504040204" pitchFamily="50" charset="-128"/>
            </a:endParaRPr>
          </a:p>
          <a:p>
            <a:pPr marL="164127" indent="-82064" algn="just" defTabSz="422041">
              <a:defRPr/>
            </a:pPr>
            <a:r>
              <a:rPr kumimoji="1" lang="ja-JP" altLang="en-US" sz="831" spc="92" dirty="0">
                <a:solidFill>
                  <a:srgbClr val="000000"/>
                </a:solidFill>
                <a:latin typeface="メイリオ" panose="020B0604030504040204" pitchFamily="50" charset="-128"/>
                <a:ea typeface="メイリオ" panose="020B0604030504040204" pitchFamily="50" charset="-128"/>
              </a:rPr>
              <a:t>・</a:t>
            </a:r>
            <a:r>
              <a:rPr lang="ja-JP" altLang="en-US" sz="831" spc="92" dirty="0">
                <a:solidFill>
                  <a:srgbClr val="000000"/>
                </a:solidFill>
                <a:latin typeface="メイリオ" panose="020B0604030504040204" pitchFamily="50" charset="-128"/>
                <a:ea typeface="メイリオ" panose="020B0604030504040204" pitchFamily="50" charset="-128"/>
              </a:rPr>
              <a:t>健康や体力の状況を踏まえて必要に応じ就業上の措置を講じること。</a:t>
            </a:r>
            <a:endParaRPr kumimoji="1" lang="en-US" altLang="ja-JP" sz="831" spc="92" dirty="0">
              <a:solidFill>
                <a:srgbClr val="000000"/>
              </a:solidFill>
              <a:latin typeface="メイリオ" panose="020B0604030504040204" pitchFamily="50" charset="-128"/>
              <a:ea typeface="メイリオ" panose="020B0604030504040204" pitchFamily="50" charset="-128"/>
            </a:endParaRPr>
          </a:p>
          <a:p>
            <a:pPr marL="158265" indent="-158265" algn="just" defTabSz="422041">
              <a:buFont typeface="Wingdings" panose="05000000000000000000" pitchFamily="2" charset="2"/>
              <a:buChar char="l"/>
              <a:defRPr/>
            </a:pPr>
            <a:r>
              <a:rPr lang="ja-JP" altLang="en-US" sz="831" b="1" spc="92" dirty="0">
                <a:solidFill>
                  <a:srgbClr val="000000"/>
                </a:solidFill>
                <a:latin typeface="メイリオ" panose="020B0604030504040204" pitchFamily="50" charset="-128"/>
                <a:ea typeface="メイリオ" panose="020B0604030504040204" pitchFamily="50" charset="-128"/>
              </a:rPr>
              <a:t>高年齢者の状況に応じた業務の提供</a:t>
            </a:r>
            <a:endParaRPr lang="en-US" altLang="ja-JP" sz="831" b="1" spc="92" dirty="0">
              <a:solidFill>
                <a:srgbClr val="000000"/>
              </a:solidFill>
              <a:latin typeface="メイリオ" panose="020B0604030504040204" pitchFamily="50" charset="-128"/>
              <a:ea typeface="メイリオ" panose="020B0604030504040204" pitchFamily="50" charset="-128"/>
            </a:endParaRPr>
          </a:p>
          <a:p>
            <a:pPr algn="just" defTabSz="422041">
              <a:defRPr/>
            </a:pPr>
            <a:r>
              <a:rPr lang="ja-JP" altLang="en-US" sz="831" spc="92" dirty="0">
                <a:solidFill>
                  <a:srgbClr val="000000"/>
                </a:solidFill>
                <a:latin typeface="メイリオ"/>
                <a:ea typeface="メイリオ"/>
              </a:rPr>
              <a:t>  ・高年齢者に適切な就労の場を提供するため、職場環境の改善を　</a:t>
            </a:r>
            <a:endParaRPr lang="en-US" altLang="ja-JP" sz="831" spc="92" dirty="0">
              <a:solidFill>
                <a:srgbClr val="000000"/>
              </a:solidFill>
              <a:latin typeface="メイリオ"/>
              <a:ea typeface="メイリオ"/>
            </a:endParaRPr>
          </a:p>
          <a:p>
            <a:pPr defTabSz="422041"/>
            <a:r>
              <a:rPr lang="ja-JP" altLang="en-US" sz="831" spc="92" dirty="0">
                <a:solidFill>
                  <a:srgbClr val="000000"/>
                </a:solidFill>
                <a:latin typeface="メイリオ"/>
                <a:ea typeface="メイリオ"/>
              </a:rPr>
              <a:t>　 進めるとともに、働き方のルールを構築するよう努めること。</a:t>
            </a:r>
            <a:endParaRPr lang="en-US" altLang="ja-JP" sz="831" spc="92" dirty="0">
              <a:solidFill>
                <a:srgbClr val="000000"/>
              </a:solidFill>
              <a:latin typeface="メイリオ"/>
              <a:ea typeface="メイリオ"/>
            </a:endParaRPr>
          </a:p>
          <a:p>
            <a:pPr defTabSz="422041"/>
            <a:r>
              <a:rPr lang="ja-JP" altLang="en-US" sz="831" spc="92" dirty="0">
                <a:solidFill>
                  <a:srgbClr val="000000"/>
                </a:solidFill>
                <a:latin typeface="メイリオ"/>
                <a:ea typeface="メイリオ"/>
              </a:rPr>
              <a:t>  </a:t>
            </a:r>
            <a:r>
              <a:rPr kumimoji="1" lang="ja-JP" altLang="en-US" sz="831" spc="92" dirty="0">
                <a:solidFill>
                  <a:srgbClr val="000000"/>
                </a:solidFill>
                <a:latin typeface="メイリオ"/>
                <a:ea typeface="メイリオ"/>
              </a:rPr>
              <a:t>・高年齢者の業務内容の決定の際は、健康や体力の状況に応じて、　</a:t>
            </a:r>
            <a:endParaRPr kumimoji="1" lang="en-US" altLang="ja-JP" sz="831" spc="92" dirty="0">
              <a:solidFill>
                <a:srgbClr val="000000"/>
              </a:solidFill>
              <a:latin typeface="メイリオ"/>
              <a:ea typeface="メイリオ"/>
            </a:endParaRPr>
          </a:p>
          <a:p>
            <a:pPr marL="165593" indent="-165593" defTabSz="422041"/>
            <a:r>
              <a:rPr kumimoji="1" lang="ja-JP" altLang="en-US" sz="831" spc="92" dirty="0">
                <a:solidFill>
                  <a:srgbClr val="000000"/>
                </a:solidFill>
                <a:latin typeface="メイリオ"/>
                <a:ea typeface="メイリオ"/>
              </a:rPr>
              <a:t>　 安全と健康の観点を踏まえた適合する業務とのマッチングに努め、</a:t>
            </a:r>
            <a:r>
              <a:rPr lang="ja-JP" altLang="en-US" sz="831" spc="92" dirty="0">
                <a:solidFill>
                  <a:srgbClr val="000000"/>
                </a:solidFill>
                <a:latin typeface="メイリオ"/>
                <a:ea typeface="メイリオ"/>
              </a:rPr>
              <a:t>継続した業務の提供</a:t>
            </a:r>
            <a:r>
              <a:rPr kumimoji="1" lang="ja-JP" altLang="en-US" sz="831" spc="92" dirty="0">
                <a:solidFill>
                  <a:srgbClr val="000000"/>
                </a:solidFill>
                <a:latin typeface="メイリオ"/>
                <a:ea typeface="メイリオ"/>
              </a:rPr>
              <a:t>に配慮すること。 </a:t>
            </a:r>
            <a:r>
              <a:rPr lang="en-US" altLang="ja-JP" sz="831" spc="92" dirty="0">
                <a:solidFill>
                  <a:srgbClr val="000000"/>
                </a:solidFill>
                <a:latin typeface="メイリオ"/>
                <a:ea typeface="メイリオ"/>
              </a:rPr>
              <a:t> </a:t>
            </a:r>
          </a:p>
          <a:p>
            <a:pPr defTabSz="422041"/>
            <a:r>
              <a:rPr lang="ja-JP" altLang="en-US" sz="831" spc="92" dirty="0">
                <a:solidFill>
                  <a:srgbClr val="000000"/>
                </a:solidFill>
                <a:latin typeface="メイリオ"/>
                <a:ea typeface="メイリオ"/>
              </a:rPr>
              <a:t>  ・高年齢者の治療と就業の両立については「治療と就業の両立支　</a:t>
            </a:r>
            <a:endParaRPr lang="en-US" altLang="ja-JP" sz="831" spc="92" dirty="0">
              <a:solidFill>
                <a:srgbClr val="000000"/>
              </a:solidFill>
              <a:latin typeface="メイリオ"/>
              <a:ea typeface="メイリオ"/>
            </a:endParaRPr>
          </a:p>
          <a:p>
            <a:pPr defTabSz="422041"/>
            <a:r>
              <a:rPr lang="ja-JP" altLang="en-US" sz="831" spc="92" dirty="0">
                <a:solidFill>
                  <a:srgbClr val="000000"/>
                </a:solidFill>
                <a:latin typeface="メイリオ"/>
                <a:ea typeface="メイリオ"/>
              </a:rPr>
              <a:t>　 援指針」に基づく取組に努めること。</a:t>
            </a:r>
          </a:p>
          <a:p>
            <a:pPr marL="158239" indent="-158239" algn="just" defTabSz="844083">
              <a:lnSpc>
                <a:spcPct val="110000"/>
              </a:lnSpc>
              <a:buFont typeface="Wingdings" panose="05000000000000000000" pitchFamily="2" charset="2"/>
              <a:buChar char="l"/>
              <a:defRPr/>
            </a:pPr>
            <a:r>
              <a:rPr kumimoji="1" lang="ja-JP" altLang="en-US" sz="831" b="1" spc="92" dirty="0">
                <a:solidFill>
                  <a:srgbClr val="000000"/>
                </a:solidFill>
                <a:latin typeface="メイリオ" panose="020B0604030504040204" pitchFamily="50" charset="-128"/>
                <a:ea typeface="メイリオ" panose="020B0604030504040204" pitchFamily="50" charset="-128"/>
              </a:rPr>
              <a:t>心身両面にわたる健康保持増進措置</a:t>
            </a:r>
            <a:endParaRPr kumimoji="1" lang="en-US" altLang="ja-JP" sz="831" spc="92" dirty="0">
              <a:solidFill>
                <a:srgbClr val="000000"/>
              </a:solidFill>
              <a:latin typeface="メイリオ" panose="020B0604030504040204" pitchFamily="50" charset="-128"/>
              <a:ea typeface="メイリオ" panose="020B0604030504040204" pitchFamily="50" charset="-128"/>
            </a:endParaRPr>
          </a:p>
          <a:p>
            <a:pPr marL="164127" indent="-82064" algn="just" defTabSz="844083">
              <a:defRPr/>
            </a:pPr>
            <a:r>
              <a:rPr kumimoji="1" lang="ja-JP" altLang="en-US" sz="831" spc="92" dirty="0">
                <a:solidFill>
                  <a:srgbClr val="000000"/>
                </a:solidFill>
                <a:latin typeface="メイリオ" panose="020B0604030504040204" pitchFamily="50" charset="-128"/>
                <a:ea typeface="メイリオ" panose="020B0604030504040204" pitchFamily="50" charset="-128"/>
              </a:rPr>
              <a:t>・集団及び個々の高年齢者を対象として、身体機能等の維持向上のための取組を実施することが望ましいこと。</a:t>
            </a:r>
            <a:endParaRPr kumimoji="1" lang="en-US" altLang="ja-JP" sz="831" spc="92" dirty="0">
              <a:solidFill>
                <a:srgbClr val="000000"/>
              </a:solidFill>
              <a:latin typeface="メイリオ" panose="020B0604030504040204" pitchFamily="50" charset="-128"/>
              <a:ea typeface="メイリオ" panose="020B0604030504040204" pitchFamily="50" charset="-128"/>
            </a:endParaRPr>
          </a:p>
          <a:p>
            <a:pPr marL="164127" indent="-82064" algn="just" defTabSz="844083">
              <a:defRPr/>
            </a:pPr>
            <a:r>
              <a:rPr kumimoji="1" lang="ja-JP" altLang="en-US" sz="831" spc="92" dirty="0">
                <a:solidFill>
                  <a:srgbClr val="000000"/>
                </a:solidFill>
                <a:latin typeface="メイリオ" panose="020B0604030504040204" pitchFamily="50" charset="-128"/>
                <a:ea typeface="メイリオ" panose="020B0604030504040204" pitchFamily="50" charset="-128"/>
              </a:rPr>
              <a:t>・「事業場における労働者の健康保持増進のための指針（</a:t>
            </a:r>
            <a:r>
              <a:rPr kumimoji="1" lang="en-US" altLang="ja-JP" sz="831" spc="92" dirty="0">
                <a:solidFill>
                  <a:srgbClr val="000000"/>
                </a:solidFill>
                <a:latin typeface="メイリオ" panose="020B0604030504040204" pitchFamily="50" charset="-128"/>
                <a:ea typeface="メイリオ" panose="020B0604030504040204" pitchFamily="50" charset="-128"/>
              </a:rPr>
              <a:t>THP</a:t>
            </a:r>
            <a:r>
              <a:rPr kumimoji="1" lang="ja-JP" altLang="en-US" sz="831" spc="92" dirty="0">
                <a:solidFill>
                  <a:srgbClr val="000000"/>
                </a:solidFill>
                <a:latin typeface="メイリオ" panose="020B0604030504040204" pitchFamily="50" charset="-128"/>
                <a:ea typeface="メイリオ" panose="020B0604030504040204" pitchFamily="50" charset="-128"/>
              </a:rPr>
              <a:t>指針）」、「労働者の心の健康の保持増進のための指針（メンタルヘルス指針）」等に基づく取組に努めること。</a:t>
            </a:r>
          </a:p>
        </p:txBody>
      </p:sp>
      <p:sp>
        <p:nvSpPr>
          <p:cNvPr id="23" name="テキスト ボックス 22">
            <a:extLst>
              <a:ext uri="{FF2B5EF4-FFF2-40B4-BE49-F238E27FC236}">
                <a16:creationId xmlns:a16="http://schemas.microsoft.com/office/drawing/2014/main" id="{D600221F-AA38-B9D0-5CBB-277A7ECF4E16}"/>
              </a:ext>
            </a:extLst>
          </p:cNvPr>
          <p:cNvSpPr txBox="1"/>
          <p:nvPr/>
        </p:nvSpPr>
        <p:spPr>
          <a:xfrm>
            <a:off x="4917190" y="4421226"/>
            <a:ext cx="3776562" cy="218145"/>
          </a:xfrm>
          <a:prstGeom prst="rect">
            <a:avLst/>
          </a:prstGeom>
          <a:solidFill>
            <a:srgbClr val="C9E7E7"/>
          </a:solidFill>
        </p:spPr>
        <p:txBody>
          <a:bodyPr wrap="square" tIns="61349" bIns="0" rtlCol="0" anchor="b">
            <a:spAutoFit/>
          </a:bodyPr>
          <a:lstStyle/>
          <a:p>
            <a:pPr defTabSz="422041"/>
            <a:r>
              <a:rPr lang="ja-JP" altLang="en-US" sz="1015" b="1" spc="185">
                <a:solidFill>
                  <a:srgbClr val="000000"/>
                </a:solidFill>
                <a:latin typeface="メイリオ" panose="020B0604030504040204" pitchFamily="50" charset="-128"/>
                <a:ea typeface="メイリオ" panose="020B0604030504040204" pitchFamily="50" charset="-128"/>
              </a:rPr>
              <a:t>５　安全衛生教育</a:t>
            </a:r>
          </a:p>
        </p:txBody>
      </p:sp>
      <p:sp>
        <p:nvSpPr>
          <p:cNvPr id="25" name="テキスト ボックス 24">
            <a:extLst>
              <a:ext uri="{FF2B5EF4-FFF2-40B4-BE49-F238E27FC236}">
                <a16:creationId xmlns:a16="http://schemas.microsoft.com/office/drawing/2014/main" id="{570D1E64-8873-F73A-FE4C-7649B1C21C93}"/>
              </a:ext>
            </a:extLst>
          </p:cNvPr>
          <p:cNvSpPr txBox="1"/>
          <p:nvPr/>
        </p:nvSpPr>
        <p:spPr>
          <a:xfrm>
            <a:off x="4944883" y="4670588"/>
            <a:ext cx="3797552" cy="1127937"/>
          </a:xfrm>
          <a:prstGeom prst="rect">
            <a:avLst/>
          </a:prstGeom>
          <a:noFill/>
        </p:spPr>
        <p:txBody>
          <a:bodyPr wrap="square">
            <a:spAutoFit/>
          </a:bodyPr>
          <a:lstStyle/>
          <a:p>
            <a:pPr marL="158239" indent="-158239" defTabSz="844083">
              <a:lnSpc>
                <a:spcPct val="110000"/>
              </a:lnSpc>
              <a:buFont typeface="Wingdings" panose="05000000000000000000" pitchFamily="2" charset="2"/>
              <a:buChar char="l"/>
              <a:defRPr/>
            </a:pPr>
            <a:r>
              <a:rPr kumimoji="1" lang="ja-JP" altLang="en-US" sz="831" b="1" spc="92">
                <a:solidFill>
                  <a:srgbClr val="000000"/>
                </a:solidFill>
                <a:latin typeface="メイリオ" panose="020B0604030504040204" pitchFamily="50" charset="-128"/>
                <a:ea typeface="メイリオ" panose="020B0604030504040204" pitchFamily="50" charset="-128"/>
              </a:rPr>
              <a:t>高年齢者に対する教育</a:t>
            </a:r>
            <a:endParaRPr kumimoji="1" lang="en-US" altLang="ja-JP" sz="831" b="1" spc="92">
              <a:solidFill>
                <a:srgbClr val="000000"/>
              </a:solidFill>
              <a:latin typeface="メイリオ" panose="020B0604030504040204" pitchFamily="50" charset="-128"/>
              <a:ea typeface="メイリオ" panose="020B0604030504040204" pitchFamily="50" charset="-128"/>
            </a:endParaRPr>
          </a:p>
          <a:p>
            <a:pPr marL="164127" indent="-79133" defTabSz="422041">
              <a:defRPr/>
            </a:pPr>
            <a:r>
              <a:rPr kumimoji="1" lang="ja-JP" altLang="en-US" sz="831" spc="92">
                <a:solidFill>
                  <a:srgbClr val="000000"/>
                </a:solidFill>
                <a:latin typeface="メイリオ" panose="020B0604030504040204" pitchFamily="50" charset="-128"/>
                <a:ea typeface="メイリオ" panose="020B0604030504040204" pitchFamily="50" charset="-128"/>
              </a:rPr>
              <a:t>・</a:t>
            </a:r>
            <a:r>
              <a:rPr lang="ja-JP" altLang="en-US" sz="831" spc="92">
                <a:solidFill>
                  <a:srgbClr val="000000"/>
                </a:solidFill>
                <a:latin typeface="メイリオ" panose="020B0604030504040204" pitchFamily="50" charset="-128"/>
                <a:ea typeface="メイリオ" panose="020B0604030504040204" pitchFamily="50" charset="-128"/>
              </a:rPr>
              <a:t>法令に基づく教育等を確実に行うこと。また、作業内容とそのリスクについての理解を得やすくするため十分な時間をかけること。中でも、高年齢者が</a:t>
            </a:r>
            <a:r>
              <a:rPr kumimoji="1" lang="ja-JP" altLang="en-US" sz="831" spc="92">
                <a:solidFill>
                  <a:srgbClr val="000000"/>
                </a:solidFill>
                <a:latin typeface="メイリオ" panose="020B0604030504040204" pitchFamily="50" charset="-128"/>
                <a:ea typeface="メイリオ" panose="020B0604030504040204" pitchFamily="50" charset="-128"/>
              </a:rPr>
              <a:t>再雇用や再就職等により経験のない業種や業務に従事する場合には、特に丁寧な教育訓練を行うこと。</a:t>
            </a:r>
            <a:endParaRPr kumimoji="1" lang="en-US" altLang="ja-JP" sz="831" spc="92">
              <a:solidFill>
                <a:srgbClr val="000000"/>
              </a:solidFill>
              <a:latin typeface="メイリオ" panose="020B0604030504040204" pitchFamily="50" charset="-128"/>
              <a:ea typeface="メイリオ" panose="020B0604030504040204" pitchFamily="50" charset="-128"/>
            </a:endParaRPr>
          </a:p>
          <a:p>
            <a:pPr marL="158265" indent="-158265" defTabSz="422041">
              <a:buFont typeface="Wingdings" panose="05000000000000000000" pitchFamily="2" charset="2"/>
              <a:buChar char="l"/>
              <a:defRPr/>
            </a:pPr>
            <a:r>
              <a:rPr lang="ja-JP" altLang="en-US" sz="831" b="1" spc="92">
                <a:solidFill>
                  <a:srgbClr val="000000"/>
                </a:solidFill>
                <a:latin typeface="メイリオ" panose="020B0604030504040204" pitchFamily="50" charset="-128"/>
                <a:ea typeface="メイリオ" panose="020B0604030504040204" pitchFamily="50" charset="-128"/>
              </a:rPr>
              <a:t>管理監督者等に対する教育</a:t>
            </a:r>
            <a:endParaRPr lang="en-US" altLang="ja-JP" sz="831" b="1" spc="92">
              <a:solidFill>
                <a:srgbClr val="000000"/>
              </a:solidFill>
              <a:latin typeface="メイリオ" panose="020B0604030504040204" pitchFamily="50" charset="-128"/>
              <a:ea typeface="メイリオ" panose="020B0604030504040204" pitchFamily="50" charset="-128"/>
            </a:endParaRPr>
          </a:p>
          <a:p>
            <a:pPr marL="164127" indent="-82064" defTabSz="422041">
              <a:defRPr/>
            </a:pPr>
            <a:r>
              <a:rPr kumimoji="1" lang="ja-JP" altLang="en-US" sz="831" spc="92">
                <a:solidFill>
                  <a:srgbClr val="000000"/>
                </a:solidFill>
                <a:latin typeface="メイリオ" panose="020B0604030504040204" pitchFamily="50" charset="-128"/>
                <a:ea typeface="メイリオ" panose="020B0604030504040204" pitchFamily="50" charset="-128"/>
              </a:rPr>
              <a:t>・管理監督者等に対し、高年齢者特有の特性と高年齢者の安全衛生対策について教育を行うこと。</a:t>
            </a:r>
          </a:p>
        </p:txBody>
      </p:sp>
      <p:sp>
        <p:nvSpPr>
          <p:cNvPr id="31" name="正方形/長方形 30">
            <a:extLst>
              <a:ext uri="{FF2B5EF4-FFF2-40B4-BE49-F238E27FC236}">
                <a16:creationId xmlns:a16="http://schemas.microsoft.com/office/drawing/2014/main" id="{814E6D01-D983-0382-51BF-AFB0D1A7D4DF}"/>
              </a:ext>
            </a:extLst>
          </p:cNvPr>
          <p:cNvSpPr/>
          <p:nvPr/>
        </p:nvSpPr>
        <p:spPr>
          <a:xfrm>
            <a:off x="432527" y="2009474"/>
            <a:ext cx="4407698" cy="124523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srgbClr val="FFFFFF"/>
              </a:solidFill>
              <a:latin typeface="Segoe UI"/>
              <a:ea typeface="メイリオ"/>
            </a:endParaRPr>
          </a:p>
        </p:txBody>
      </p:sp>
      <p:sp>
        <p:nvSpPr>
          <p:cNvPr id="32" name="正方形/長方形 31">
            <a:extLst>
              <a:ext uri="{FF2B5EF4-FFF2-40B4-BE49-F238E27FC236}">
                <a16:creationId xmlns:a16="http://schemas.microsoft.com/office/drawing/2014/main" id="{F03EBA4D-E690-DEB8-AAAC-747DD1B73CB9}"/>
              </a:ext>
            </a:extLst>
          </p:cNvPr>
          <p:cNvSpPr/>
          <p:nvPr/>
        </p:nvSpPr>
        <p:spPr>
          <a:xfrm>
            <a:off x="433856" y="3549881"/>
            <a:ext cx="4407698" cy="81189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srgbClr val="FFFFFF"/>
              </a:solidFill>
              <a:latin typeface="Segoe UI"/>
              <a:ea typeface="メイリオ"/>
            </a:endParaRPr>
          </a:p>
        </p:txBody>
      </p:sp>
      <p:sp>
        <p:nvSpPr>
          <p:cNvPr id="33" name="正方形/長方形 32">
            <a:extLst>
              <a:ext uri="{FF2B5EF4-FFF2-40B4-BE49-F238E27FC236}">
                <a16:creationId xmlns:a16="http://schemas.microsoft.com/office/drawing/2014/main" id="{EEAD4B75-4AFA-EF25-470D-46DDB219ECB3}"/>
              </a:ext>
            </a:extLst>
          </p:cNvPr>
          <p:cNvSpPr/>
          <p:nvPr/>
        </p:nvSpPr>
        <p:spPr>
          <a:xfrm>
            <a:off x="416195" y="4671120"/>
            <a:ext cx="4424030" cy="1231665"/>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srgbClr val="FFFFFF"/>
              </a:solidFill>
              <a:latin typeface="Segoe UI"/>
              <a:ea typeface="メイリオ"/>
            </a:endParaRPr>
          </a:p>
        </p:txBody>
      </p:sp>
      <p:sp>
        <p:nvSpPr>
          <p:cNvPr id="34" name="正方形/長方形 33">
            <a:extLst>
              <a:ext uri="{FF2B5EF4-FFF2-40B4-BE49-F238E27FC236}">
                <a16:creationId xmlns:a16="http://schemas.microsoft.com/office/drawing/2014/main" id="{CE9E1745-6707-0BC3-D1EC-38D79CA1820B}"/>
              </a:ext>
            </a:extLst>
          </p:cNvPr>
          <p:cNvSpPr/>
          <p:nvPr/>
        </p:nvSpPr>
        <p:spPr>
          <a:xfrm>
            <a:off x="4927689" y="2023701"/>
            <a:ext cx="3782455" cy="2338074"/>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srgbClr val="FFFFFF"/>
              </a:solidFill>
              <a:latin typeface="Segoe UI"/>
              <a:ea typeface="メイリオ"/>
            </a:endParaRPr>
          </a:p>
        </p:txBody>
      </p:sp>
      <p:sp>
        <p:nvSpPr>
          <p:cNvPr id="35" name="正方形/長方形 34">
            <a:extLst>
              <a:ext uri="{FF2B5EF4-FFF2-40B4-BE49-F238E27FC236}">
                <a16:creationId xmlns:a16="http://schemas.microsoft.com/office/drawing/2014/main" id="{EE4B110E-4087-FAB2-6CBC-D0507B97E31B}"/>
              </a:ext>
            </a:extLst>
          </p:cNvPr>
          <p:cNvSpPr/>
          <p:nvPr/>
        </p:nvSpPr>
        <p:spPr>
          <a:xfrm>
            <a:off x="4927686" y="4670587"/>
            <a:ext cx="3776562" cy="1231665"/>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srgbClr val="000000"/>
              </a:solidFill>
              <a:latin typeface="Segoe UI"/>
              <a:ea typeface="メイリオ"/>
            </a:endParaRPr>
          </a:p>
        </p:txBody>
      </p:sp>
      <p:sp>
        <p:nvSpPr>
          <p:cNvPr id="6" name="角丸四角形 27">
            <a:extLst>
              <a:ext uri="{FF2B5EF4-FFF2-40B4-BE49-F238E27FC236}">
                <a16:creationId xmlns:a16="http://schemas.microsoft.com/office/drawing/2014/main" id="{1EB70C5D-5854-DD63-E37C-8A48F294E93A}"/>
              </a:ext>
            </a:extLst>
          </p:cNvPr>
          <p:cNvSpPr/>
          <p:nvPr/>
        </p:nvSpPr>
        <p:spPr>
          <a:xfrm>
            <a:off x="433665" y="5944205"/>
            <a:ext cx="2791385" cy="287975"/>
          </a:xfrm>
          <a:prstGeom prst="roundRect">
            <a:avLst>
              <a:gd name="adj" fmla="val 0"/>
            </a:avLst>
          </a:prstGeom>
          <a:solidFill>
            <a:schemeClr val="tx2"/>
          </a:solidFill>
          <a:ln w="28575">
            <a:solidFill>
              <a:schemeClr val="bg1"/>
            </a:solidFill>
          </a:ln>
        </p:spPr>
        <p:txBody>
          <a:bodyPr anchor="ctr"/>
          <a:lstStyle/>
          <a:p>
            <a:pPr defTabSz="467767">
              <a:lnSpc>
                <a:spcPct val="130000"/>
              </a:lnSpc>
              <a:spcAft>
                <a:spcPts val="630"/>
              </a:spcAft>
              <a:defRPr/>
            </a:pPr>
            <a:r>
              <a:rPr lang="ja-JP" altLang="en-US" sz="1015" b="1" spc="189">
                <a:solidFill>
                  <a:srgbClr val="FFFFFF"/>
                </a:solidFill>
                <a:latin typeface="メイリオ"/>
                <a:ea typeface="メイリオ"/>
                <a:cs typeface="Noto Sans CJK JP DemiLight" charset="-128"/>
              </a:rPr>
              <a:t>第３　労働者と協力して取り組む事項</a:t>
            </a:r>
          </a:p>
        </p:txBody>
      </p:sp>
      <p:sp>
        <p:nvSpPr>
          <p:cNvPr id="12" name="テキスト ボックス 11">
            <a:extLst>
              <a:ext uri="{FF2B5EF4-FFF2-40B4-BE49-F238E27FC236}">
                <a16:creationId xmlns:a16="http://schemas.microsoft.com/office/drawing/2014/main" id="{29AD89BE-103F-E267-53A1-A8C4A6099EC0}"/>
              </a:ext>
            </a:extLst>
          </p:cNvPr>
          <p:cNvSpPr txBox="1"/>
          <p:nvPr/>
        </p:nvSpPr>
        <p:spPr>
          <a:xfrm>
            <a:off x="3223912" y="5902253"/>
            <a:ext cx="5556709" cy="475900"/>
          </a:xfrm>
          <a:prstGeom prst="rect">
            <a:avLst/>
          </a:prstGeom>
          <a:noFill/>
        </p:spPr>
        <p:txBody>
          <a:bodyPr wrap="square">
            <a:spAutoFit/>
          </a:bodyPr>
          <a:lstStyle/>
          <a:p>
            <a:pPr defTabSz="844083">
              <a:defRPr/>
            </a:pPr>
            <a:r>
              <a:rPr kumimoji="1" lang="ja-JP" altLang="en-US" sz="831">
                <a:solidFill>
                  <a:srgbClr val="000000"/>
                </a:solidFill>
                <a:latin typeface="メイリオ" panose="020B0604030504040204" pitchFamily="50" charset="-128"/>
                <a:ea typeface="メイリオ" panose="020B0604030504040204" pitchFamily="50" charset="-128"/>
              </a:rPr>
              <a:t>事業者は、高年齢者の特性に配慮した作業環境の改善、作業の管理その他の必要な措置を講ずるよう努める必要があり、個々の労働者は、自らの身体機能等の低下が労働災害リスクにつながり得ることを理解し、労使の協力の下で取組を進めること。</a:t>
            </a:r>
          </a:p>
        </p:txBody>
      </p:sp>
      <p:sp>
        <p:nvSpPr>
          <p:cNvPr id="13" name="角丸四角形 27">
            <a:extLst>
              <a:ext uri="{FF2B5EF4-FFF2-40B4-BE49-F238E27FC236}">
                <a16:creationId xmlns:a16="http://schemas.microsoft.com/office/drawing/2014/main" id="{0BDBB404-BBC0-C638-0B84-3323164A7DCD}"/>
              </a:ext>
            </a:extLst>
          </p:cNvPr>
          <p:cNvSpPr/>
          <p:nvPr/>
        </p:nvSpPr>
        <p:spPr>
          <a:xfrm>
            <a:off x="432527" y="6268116"/>
            <a:ext cx="2791385" cy="287975"/>
          </a:xfrm>
          <a:prstGeom prst="roundRect">
            <a:avLst>
              <a:gd name="adj" fmla="val 0"/>
            </a:avLst>
          </a:prstGeom>
          <a:solidFill>
            <a:schemeClr val="tx2"/>
          </a:solidFill>
          <a:ln w="28575">
            <a:solidFill>
              <a:schemeClr val="bg1"/>
            </a:solidFill>
          </a:ln>
        </p:spPr>
        <p:txBody>
          <a:bodyPr anchor="ctr"/>
          <a:lstStyle/>
          <a:p>
            <a:pPr defTabSz="467767">
              <a:lnSpc>
                <a:spcPct val="130000"/>
              </a:lnSpc>
              <a:spcAft>
                <a:spcPts val="630"/>
              </a:spcAft>
              <a:defRPr/>
            </a:pPr>
            <a:r>
              <a:rPr lang="ja-JP" altLang="en-US" sz="1015" b="1" spc="189">
                <a:solidFill>
                  <a:srgbClr val="FFFFFF"/>
                </a:solidFill>
                <a:latin typeface="メイリオ"/>
                <a:ea typeface="メイリオ"/>
                <a:cs typeface="Noto Sans CJK JP DemiLight" charset="-128"/>
              </a:rPr>
              <a:t>第４　国、関係団体等による支援</a:t>
            </a:r>
          </a:p>
        </p:txBody>
      </p:sp>
      <p:sp>
        <p:nvSpPr>
          <p:cNvPr id="14" name="テキスト ボックス 13">
            <a:extLst>
              <a:ext uri="{FF2B5EF4-FFF2-40B4-BE49-F238E27FC236}">
                <a16:creationId xmlns:a16="http://schemas.microsoft.com/office/drawing/2014/main" id="{C228587A-1D22-83EE-9BEB-05138154F052}"/>
              </a:ext>
            </a:extLst>
          </p:cNvPr>
          <p:cNvSpPr txBox="1"/>
          <p:nvPr/>
        </p:nvSpPr>
        <p:spPr>
          <a:xfrm>
            <a:off x="3223911" y="6366794"/>
            <a:ext cx="5442438" cy="220188"/>
          </a:xfrm>
          <a:prstGeom prst="rect">
            <a:avLst/>
          </a:prstGeom>
          <a:noFill/>
        </p:spPr>
        <p:txBody>
          <a:bodyPr wrap="square" rtlCol="0">
            <a:spAutoFit/>
          </a:bodyPr>
          <a:lstStyle/>
          <a:p>
            <a:pPr defTabSz="422041"/>
            <a:r>
              <a:rPr lang="ja-JP" altLang="en-US" sz="831">
                <a:solidFill>
                  <a:srgbClr val="000000"/>
                </a:solidFill>
                <a:latin typeface="メイリオ" panose="020B0604030504040204" pitchFamily="50" charset="-128"/>
                <a:ea typeface="メイリオ"/>
              </a:rPr>
              <a:t>事業者は、国、関係団体等による支援策を有効に活用すること。</a:t>
            </a:r>
          </a:p>
        </p:txBody>
      </p:sp>
      <p:sp>
        <p:nvSpPr>
          <p:cNvPr id="36" name="角丸四角形 27">
            <a:extLst>
              <a:ext uri="{FF2B5EF4-FFF2-40B4-BE49-F238E27FC236}">
                <a16:creationId xmlns:a16="http://schemas.microsoft.com/office/drawing/2014/main" id="{EEB6D054-9DBB-345B-EF4E-9BCB14D7B477}"/>
              </a:ext>
            </a:extLst>
          </p:cNvPr>
          <p:cNvSpPr/>
          <p:nvPr/>
        </p:nvSpPr>
        <p:spPr>
          <a:xfrm>
            <a:off x="423740" y="1127667"/>
            <a:ext cx="2221098" cy="275276"/>
          </a:xfrm>
          <a:prstGeom prst="roundRect">
            <a:avLst>
              <a:gd name="adj" fmla="val 0"/>
            </a:avLst>
          </a:prstGeom>
          <a:solidFill>
            <a:schemeClr val="tx2"/>
          </a:solidFill>
          <a:ln w="28575">
            <a:solidFill>
              <a:schemeClr val="bg1"/>
            </a:solidFill>
          </a:ln>
        </p:spPr>
        <p:txBody>
          <a:bodyPr anchor="ctr"/>
          <a:lstStyle/>
          <a:p>
            <a:pPr defTabSz="467767">
              <a:lnSpc>
                <a:spcPct val="130000"/>
              </a:lnSpc>
              <a:spcAft>
                <a:spcPts val="630"/>
              </a:spcAft>
              <a:defRPr/>
            </a:pPr>
            <a:r>
              <a:rPr lang="ja-JP" altLang="en-US" sz="1015" b="1" spc="189">
                <a:solidFill>
                  <a:srgbClr val="FFFFFF"/>
                </a:solidFill>
                <a:latin typeface="メイリオ"/>
                <a:ea typeface="メイリオ"/>
                <a:cs typeface="Noto Sans CJK JP DemiLight" charset="-128"/>
              </a:rPr>
              <a:t>第１　趣旨</a:t>
            </a:r>
          </a:p>
        </p:txBody>
      </p:sp>
      <p:sp>
        <p:nvSpPr>
          <p:cNvPr id="38" name="テキスト ボックス 37">
            <a:extLst>
              <a:ext uri="{FF2B5EF4-FFF2-40B4-BE49-F238E27FC236}">
                <a16:creationId xmlns:a16="http://schemas.microsoft.com/office/drawing/2014/main" id="{CF153811-07C5-A55E-00A6-79D9F26AE478}"/>
              </a:ext>
            </a:extLst>
          </p:cNvPr>
          <p:cNvSpPr txBox="1"/>
          <p:nvPr/>
        </p:nvSpPr>
        <p:spPr>
          <a:xfrm>
            <a:off x="2662409" y="1107825"/>
            <a:ext cx="6131197" cy="348044"/>
          </a:xfrm>
          <a:prstGeom prst="rect">
            <a:avLst/>
          </a:prstGeom>
          <a:noFill/>
        </p:spPr>
        <p:txBody>
          <a:bodyPr wrap="square">
            <a:spAutoFit/>
          </a:bodyPr>
          <a:lstStyle/>
          <a:p>
            <a:pPr defTabSz="422041"/>
            <a:r>
              <a:rPr lang="ja-JP" altLang="en-US" sz="831">
                <a:solidFill>
                  <a:srgbClr val="000000"/>
                </a:solidFill>
                <a:latin typeface="メイリオ" panose="020B0604030504040204" pitchFamily="50" charset="-128"/>
                <a:ea typeface="メイリオ" panose="020B0604030504040204" pitchFamily="50" charset="-128"/>
              </a:rPr>
              <a:t>労働安全衛生法第</a:t>
            </a:r>
            <a:r>
              <a:rPr lang="en-US" altLang="ja-JP" sz="831">
                <a:solidFill>
                  <a:srgbClr val="000000"/>
                </a:solidFill>
                <a:latin typeface="メイリオ" panose="020B0604030504040204" pitchFamily="50" charset="-128"/>
                <a:ea typeface="メイリオ" panose="020B0604030504040204" pitchFamily="50" charset="-128"/>
              </a:rPr>
              <a:t>62</a:t>
            </a:r>
            <a:r>
              <a:rPr lang="ja-JP" altLang="en-US" sz="831">
                <a:solidFill>
                  <a:srgbClr val="000000"/>
                </a:solidFill>
                <a:latin typeface="メイリオ" panose="020B0604030504040204" pitchFamily="50" charset="-128"/>
                <a:ea typeface="メイリオ" panose="020B0604030504040204" pitchFamily="50" charset="-128"/>
              </a:rPr>
              <a:t>条の２第２項に基づき、高年齢者の特性に配慮した作業環境の改善、作業の管理等、高年齢者の労働災害の防止を図るために事業者が講ずるよう努めなければならない措置に関し、その適切かつ有効な実施を図るため定めたもの。</a:t>
            </a:r>
            <a:endParaRPr kumimoji="1" lang="ja-JP" altLang="en-US" sz="831">
              <a:solidFill>
                <a:srgbClr val="000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6E655BAA-CF8F-D4A9-30D3-74C1D885535F}"/>
              </a:ext>
            </a:extLst>
          </p:cNvPr>
          <p:cNvSpPr>
            <a:spLocks noGrp="1"/>
          </p:cNvSpPr>
          <p:nvPr>
            <p:ph type="sldNum" sz="quarter" idx="4"/>
          </p:nvPr>
        </p:nvSpPr>
        <p:spPr>
          <a:xfrm>
            <a:off x="8131974" y="6337228"/>
            <a:ext cx="537242" cy="257004"/>
          </a:xfrm>
        </p:spPr>
        <p:txBody>
          <a:bodyPr/>
          <a:lstStyle/>
          <a:p>
            <a:pPr defTabSz="422041"/>
            <a:fld id="{48F63A3B-78C7-47BE-AE5E-E10140E04643}" type="slidenum">
              <a:rPr lang="en-US">
                <a:solidFill>
                  <a:srgbClr val="000000"/>
                </a:solidFill>
                <a:ea typeface="メイリオ"/>
              </a:rPr>
              <a:pPr defTabSz="422041"/>
              <a:t>2</a:t>
            </a:fld>
            <a:endParaRPr lang="en-US">
              <a:solidFill>
                <a:srgbClr val="000000"/>
              </a:solidFill>
              <a:ea typeface="メイリオ"/>
            </a:endParaRPr>
          </a:p>
        </p:txBody>
      </p:sp>
    </p:spTree>
    <p:extLst>
      <p:ext uri="{BB962C8B-B14F-4D97-AF65-F5344CB8AC3E}">
        <p14:creationId xmlns:p14="http://schemas.microsoft.com/office/powerpoint/2010/main" val="85977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グラフ 1">
            <a:extLst>
              <a:ext uri="{FF2B5EF4-FFF2-40B4-BE49-F238E27FC236}">
                <a16:creationId xmlns:a16="http://schemas.microsoft.com/office/drawing/2014/main" id="{FE732A6D-5A22-9B38-F6D4-EBC387F8FE72}"/>
              </a:ext>
            </a:extLst>
          </p:cNvPr>
          <p:cNvGraphicFramePr>
            <a:graphicFrameLocks/>
          </p:cNvGraphicFramePr>
          <p:nvPr>
            <p:extLst>
              <p:ext uri="{D42A27DB-BD31-4B8C-83A1-F6EECF244321}">
                <p14:modId xmlns:p14="http://schemas.microsoft.com/office/powerpoint/2010/main" val="1347747856"/>
              </p:ext>
            </p:extLst>
          </p:nvPr>
        </p:nvGraphicFramePr>
        <p:xfrm>
          <a:off x="339927" y="899584"/>
          <a:ext cx="8452380" cy="5748338"/>
        </p:xfrm>
        <a:graphic>
          <a:graphicData uri="http://schemas.openxmlformats.org/presentationml/2006/ole">
            <mc:AlternateContent xmlns:mc="http://schemas.openxmlformats.org/markup-compatibility/2006">
              <mc:Choice xmlns:v="urn:schemas-microsoft-com:vml" Requires="v">
                <p:oleObj name="Chart" r:id="rId3" imgW="8934420" imgH="6172200" progId="Excel.Chart.8">
                  <p:embed/>
                </p:oleObj>
              </mc:Choice>
              <mc:Fallback>
                <p:oleObj name="Chart" r:id="rId3" imgW="8934420" imgH="6172200" progId="Excel.Chart.8">
                  <p:embed/>
                  <p:pic>
                    <p:nvPicPr>
                      <p:cNvPr id="43010" name="グラフ 1">
                        <a:extLst>
                          <a:ext uri="{FF2B5EF4-FFF2-40B4-BE49-F238E27FC236}">
                            <a16:creationId xmlns:a16="http://schemas.microsoft.com/office/drawing/2014/main" id="{FE732A6D-5A22-9B38-F6D4-EBC387F8FE72}"/>
                          </a:ext>
                        </a:extLst>
                      </p:cNvPr>
                      <p:cNvPicPr>
                        <a:picLocks noChangeArrowheads="1"/>
                      </p:cNvPicPr>
                      <p:nvPr/>
                    </p:nvPicPr>
                    <p:blipFill>
                      <a:blip r:embed="rId4"/>
                      <a:srcRect/>
                      <a:stretch>
                        <a:fillRect/>
                      </a:stretch>
                    </p:blipFill>
                    <p:spPr bwMode="auto">
                      <a:xfrm>
                        <a:off x="339927" y="899584"/>
                        <a:ext cx="8452380" cy="5748338"/>
                      </a:xfrm>
                      <a:prstGeom prst="rect">
                        <a:avLst/>
                      </a:prstGeom>
                      <a:noFill/>
                      <a:ln>
                        <a:noFill/>
                      </a:ln>
                    </p:spPr>
                  </p:pic>
                </p:oleObj>
              </mc:Fallback>
            </mc:AlternateContent>
          </a:graphicData>
        </a:graphic>
      </p:graphicFrame>
      <p:sp>
        <p:nvSpPr>
          <p:cNvPr id="43012" name="テキスト ボックス 5">
            <a:extLst>
              <a:ext uri="{FF2B5EF4-FFF2-40B4-BE49-F238E27FC236}">
                <a16:creationId xmlns:a16="http://schemas.microsoft.com/office/drawing/2014/main" id="{91969FA6-C88A-D6C2-1E7A-F06CD2865202}"/>
              </a:ext>
            </a:extLst>
          </p:cNvPr>
          <p:cNvSpPr txBox="1">
            <a:spLocks noChangeArrowheads="1"/>
          </p:cNvSpPr>
          <p:nvPr/>
        </p:nvSpPr>
        <p:spPr bwMode="auto">
          <a:xfrm>
            <a:off x="7272705" y="3773753"/>
            <a:ext cx="982295" cy="83099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６０歳以上が占める</a:t>
            </a:r>
            <a:endParaRPr kumimoji="1"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割合　　　３６％</a:t>
            </a:r>
          </a:p>
        </p:txBody>
      </p:sp>
      <p:sp>
        <p:nvSpPr>
          <p:cNvPr id="43014" name="スライド番号プレースホルダー 1">
            <a:extLst>
              <a:ext uri="{FF2B5EF4-FFF2-40B4-BE49-F238E27FC236}">
                <a16:creationId xmlns:a16="http://schemas.microsoft.com/office/drawing/2014/main" id="{74872148-02F0-EDB0-10ED-01732E346CA3}"/>
              </a:ext>
            </a:extLst>
          </p:cNvPr>
          <p:cNvSpPr>
            <a:spLocks noGrp="1" noChangeArrowheads="1"/>
          </p:cNvSpPr>
          <p:nvPr>
            <p:ph type="sldNum" sz="quarter" idx="12"/>
          </p:nvPr>
        </p:nvSpPr>
        <p:spPr bwMode="auto">
          <a:xfrm>
            <a:off x="6958013" y="64023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4CF3609-4CF0-433F-BC0A-22A0DA968E0C}" type="slidenum">
              <a:rPr kumimoji="1" lang="ja-JP" altLang="en-US" sz="1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ja-JP" altLang="en-US" sz="1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AB136CC4-FBC6-CC39-2978-F234F5AE3C45}"/>
              </a:ext>
            </a:extLst>
          </p:cNvPr>
          <p:cNvSpPr>
            <a:spLocks noGrp="1"/>
          </p:cNvSpPr>
          <p:nvPr>
            <p:ph type="title"/>
          </p:nvPr>
        </p:nvSpPr>
        <p:spPr>
          <a:xfrm>
            <a:off x="351692" y="84667"/>
            <a:ext cx="8440615" cy="654049"/>
          </a:xfrm>
          <a:solidFill>
            <a:srgbClr val="FFFF00"/>
          </a:solidFill>
        </p:spPr>
        <p:txBody>
          <a:bodyPr/>
          <a:lstStyle/>
          <a:p>
            <a:pPr algn="ctr">
              <a:lnSpc>
                <a:spcPts val="1023"/>
              </a:lnSpc>
            </a:pPr>
            <a:br>
              <a:rPr lang="en-US" altLang="ja-JP" sz="2800" dirty="0">
                <a:solidFill>
                  <a:srgbClr val="FF0000"/>
                </a:solidFill>
                <a:latin typeface="メイリオ" panose="020B0604030504040204" pitchFamily="50" charset="-128"/>
                <a:ea typeface="メイリオ" panose="020B0604030504040204" pitchFamily="50" charset="-128"/>
              </a:rPr>
            </a:br>
            <a:br>
              <a:rPr lang="en-US" altLang="ja-JP" sz="2800" dirty="0">
                <a:solidFill>
                  <a:srgbClr val="FF0000"/>
                </a:solidFill>
                <a:latin typeface="メイリオ" panose="020B0604030504040204" pitchFamily="50" charset="-128"/>
                <a:ea typeface="メイリオ" panose="020B0604030504040204" pitchFamily="50" charset="-128"/>
              </a:rPr>
            </a:br>
            <a:r>
              <a:rPr lang="ja-JP" altLang="en-US" sz="2800" dirty="0">
                <a:solidFill>
                  <a:srgbClr val="FF0000"/>
                </a:solidFill>
                <a:latin typeface="メイリオ" panose="020B0604030504040204" pitchFamily="50" charset="-128"/>
                <a:ea typeface="メイリオ" panose="020B0604030504040204" pitchFamily="50" charset="-128"/>
              </a:rPr>
              <a:t>宮崎県内の高年齢労働者の労働災害発生状況①</a:t>
            </a:r>
            <a:endParaRPr kumimoji="1" lang="ja-JP" altLang="en-US" sz="2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グラフ 1">
            <a:extLst>
              <a:ext uri="{FF2B5EF4-FFF2-40B4-BE49-F238E27FC236}">
                <a16:creationId xmlns:a16="http://schemas.microsoft.com/office/drawing/2014/main" id="{1C1CA51D-2919-6F04-011B-ABFAC70B169E}"/>
              </a:ext>
            </a:extLst>
          </p:cNvPr>
          <p:cNvGraphicFramePr>
            <a:graphicFrameLocks/>
          </p:cNvGraphicFramePr>
          <p:nvPr>
            <p:extLst>
              <p:ext uri="{D42A27DB-BD31-4B8C-83A1-F6EECF244321}">
                <p14:modId xmlns:p14="http://schemas.microsoft.com/office/powerpoint/2010/main" val="2259822990"/>
              </p:ext>
            </p:extLst>
          </p:nvPr>
        </p:nvGraphicFramePr>
        <p:xfrm>
          <a:off x="668867" y="762000"/>
          <a:ext cx="8033280" cy="5949950"/>
        </p:xfrm>
        <a:graphic>
          <a:graphicData uri="http://schemas.openxmlformats.org/presentationml/2006/ole">
            <mc:AlternateContent xmlns:mc="http://schemas.openxmlformats.org/markup-compatibility/2006">
              <mc:Choice xmlns:v="urn:schemas-microsoft-com:vml" Requires="v">
                <p:oleObj name="Chart" r:id="rId3" imgW="8888738" imgH="6675699" progId="Excel.Chart.8">
                  <p:embed/>
                </p:oleObj>
              </mc:Choice>
              <mc:Fallback>
                <p:oleObj name="Chart" r:id="rId3" imgW="8888738" imgH="6675699" progId="Excel.Chart.8">
                  <p:embed/>
                  <p:pic>
                    <p:nvPicPr>
                      <p:cNvPr id="40962" name="グラフ 1">
                        <a:extLst>
                          <a:ext uri="{FF2B5EF4-FFF2-40B4-BE49-F238E27FC236}">
                            <a16:creationId xmlns:a16="http://schemas.microsoft.com/office/drawing/2014/main" id="{1C1CA51D-2919-6F04-011B-ABFAC70B169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67" y="762000"/>
                        <a:ext cx="8033280" cy="5949950"/>
                      </a:xfrm>
                      <a:prstGeom prst="rect">
                        <a:avLst/>
                      </a:prstGeom>
                      <a:noFill/>
                      <a:ln>
                        <a:noFill/>
                      </a:ln>
                    </p:spPr>
                  </p:pic>
                </p:oleObj>
              </mc:Fallback>
            </mc:AlternateContent>
          </a:graphicData>
        </a:graphic>
      </p:graphicFrame>
      <p:sp>
        <p:nvSpPr>
          <p:cNvPr id="40963" name="スライド番号プレースホルダー 1">
            <a:extLst>
              <a:ext uri="{FF2B5EF4-FFF2-40B4-BE49-F238E27FC236}">
                <a16:creationId xmlns:a16="http://schemas.microsoft.com/office/drawing/2014/main" id="{FAF37150-7F44-EEE3-7CEE-F79F6BE5CADD}"/>
              </a:ext>
            </a:extLst>
          </p:cNvPr>
          <p:cNvSpPr>
            <a:spLocks noGrp="1" noChangeArrowheads="1"/>
          </p:cNvSpPr>
          <p:nvPr>
            <p:ph type="sldNum" sz="quarter" idx="12"/>
          </p:nvPr>
        </p:nvSpPr>
        <p:spPr bwMode="auto">
          <a:xfrm>
            <a:off x="6907213" y="63468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E5D116-D2C4-4F35-A90C-BFAC77150EE7}" type="slidenum">
              <a:rPr kumimoji="1" lang="ja-JP" altLang="en-US" sz="1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ja-JP" altLang="en-US" sz="1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1E0F2785-51DE-A281-9E50-1D803D93401B}"/>
              </a:ext>
            </a:extLst>
          </p:cNvPr>
          <p:cNvSpPr>
            <a:spLocks noGrp="1"/>
          </p:cNvSpPr>
          <p:nvPr>
            <p:ph type="title"/>
          </p:nvPr>
        </p:nvSpPr>
        <p:spPr>
          <a:xfrm>
            <a:off x="351692" y="84667"/>
            <a:ext cx="8440615" cy="654049"/>
          </a:xfrm>
          <a:solidFill>
            <a:srgbClr val="FFFF00"/>
          </a:solidFill>
        </p:spPr>
        <p:txBody>
          <a:bodyPr/>
          <a:lstStyle/>
          <a:p>
            <a:pPr algn="ctr">
              <a:lnSpc>
                <a:spcPts val="1023"/>
              </a:lnSpc>
            </a:pPr>
            <a:br>
              <a:rPr lang="en-US" altLang="ja-JP" sz="2800" dirty="0">
                <a:solidFill>
                  <a:srgbClr val="FF0000"/>
                </a:solidFill>
                <a:latin typeface="メイリオ" panose="020B0604030504040204" pitchFamily="50" charset="-128"/>
                <a:ea typeface="メイリオ" panose="020B0604030504040204" pitchFamily="50" charset="-128"/>
              </a:rPr>
            </a:br>
            <a:br>
              <a:rPr lang="en-US" altLang="ja-JP" sz="2800" dirty="0">
                <a:solidFill>
                  <a:srgbClr val="FF0000"/>
                </a:solidFill>
                <a:latin typeface="メイリオ" panose="020B0604030504040204" pitchFamily="50" charset="-128"/>
                <a:ea typeface="メイリオ" panose="020B0604030504040204" pitchFamily="50" charset="-128"/>
              </a:rPr>
            </a:br>
            <a:r>
              <a:rPr lang="ja-JP" altLang="en-US" sz="2800" dirty="0">
                <a:solidFill>
                  <a:srgbClr val="FF0000"/>
                </a:solidFill>
                <a:latin typeface="メイリオ" panose="020B0604030504040204" pitchFamily="50" charset="-128"/>
                <a:ea typeface="メイリオ" panose="020B0604030504040204" pitchFamily="50" charset="-128"/>
              </a:rPr>
              <a:t>宮崎県内の高年齢労働者の労働災害発生状況②</a:t>
            </a:r>
            <a:endParaRPr kumimoji="1" lang="ja-JP" altLang="en-US" sz="2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グラフ 6">
            <a:extLst>
              <a:ext uri="{FF2B5EF4-FFF2-40B4-BE49-F238E27FC236}">
                <a16:creationId xmlns:a16="http://schemas.microsoft.com/office/drawing/2014/main" id="{9180A1C6-EB13-C40E-D1E7-C37377F98D3F}"/>
              </a:ext>
            </a:extLst>
          </p:cNvPr>
          <p:cNvGraphicFramePr>
            <a:graphicFrameLocks/>
          </p:cNvGraphicFramePr>
          <p:nvPr/>
        </p:nvGraphicFramePr>
        <p:xfrm>
          <a:off x="6056313" y="3811588"/>
          <a:ext cx="2840037" cy="2844800"/>
        </p:xfrm>
        <a:graphic>
          <a:graphicData uri="http://schemas.openxmlformats.org/presentationml/2006/ole">
            <mc:AlternateContent xmlns:mc="http://schemas.openxmlformats.org/markup-compatibility/2006">
              <mc:Choice xmlns:v="urn:schemas-microsoft-com:vml" Requires="v">
                <p:oleObj name="Chart" r:id="rId3" imgW="2847079" imgH="2847079" progId="Excel.Chart.8">
                  <p:embed/>
                </p:oleObj>
              </mc:Choice>
              <mc:Fallback>
                <p:oleObj name="Chart" r:id="rId3" imgW="2847079" imgH="2847079" progId="Excel.Chart.8">
                  <p:embed/>
                  <p:pic>
                    <p:nvPicPr>
                      <p:cNvPr id="45058" name="グラフ 6">
                        <a:extLst>
                          <a:ext uri="{FF2B5EF4-FFF2-40B4-BE49-F238E27FC236}">
                            <a16:creationId xmlns:a16="http://schemas.microsoft.com/office/drawing/2014/main" id="{9180A1C6-EB13-C40E-D1E7-C37377F98D3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13" y="3811588"/>
                        <a:ext cx="2840037"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59" name="テキスト ボックス 5">
            <a:extLst>
              <a:ext uri="{FF2B5EF4-FFF2-40B4-BE49-F238E27FC236}">
                <a16:creationId xmlns:a16="http://schemas.microsoft.com/office/drawing/2014/main" id="{ECAFCF87-C304-644B-CEE3-DE27B23B1562}"/>
              </a:ext>
            </a:extLst>
          </p:cNvPr>
          <p:cNvSpPr txBox="1">
            <a:spLocks noChangeArrowheads="1"/>
          </p:cNvSpPr>
          <p:nvPr/>
        </p:nvSpPr>
        <p:spPr bwMode="auto">
          <a:xfrm>
            <a:off x="7826375" y="6257925"/>
            <a:ext cx="1116013" cy="431800"/>
          </a:xfrm>
          <a:prstGeom prst="rect">
            <a:avLst/>
          </a:prstGeom>
          <a:solidFill>
            <a:srgbClr val="FFFF00"/>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60</a:t>
            </a:r>
            <a:r>
              <a:rPr kumimoji="1" lang="ja-JP" altLang="en-US"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歳以上割合</a:t>
            </a:r>
            <a:endParaRPr kumimoji="1" lang="en-US" altLang="ja-JP"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46.1</a:t>
            </a:r>
            <a:r>
              <a:rPr kumimoji="1" lang="ja-JP" altLang="en-US"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p>
        </p:txBody>
      </p:sp>
      <p:graphicFrame>
        <p:nvGraphicFramePr>
          <p:cNvPr id="45060" name="グラフ 5">
            <a:extLst>
              <a:ext uri="{FF2B5EF4-FFF2-40B4-BE49-F238E27FC236}">
                <a16:creationId xmlns:a16="http://schemas.microsoft.com/office/drawing/2014/main" id="{CC7D6183-0299-106C-9C4D-6C4DC99B8880}"/>
              </a:ext>
            </a:extLst>
          </p:cNvPr>
          <p:cNvGraphicFramePr>
            <a:graphicFrameLocks/>
          </p:cNvGraphicFramePr>
          <p:nvPr/>
        </p:nvGraphicFramePr>
        <p:xfrm>
          <a:off x="3167063" y="3811588"/>
          <a:ext cx="2841625" cy="2844800"/>
        </p:xfrm>
        <a:graphic>
          <a:graphicData uri="http://schemas.openxmlformats.org/presentationml/2006/ole">
            <mc:AlternateContent xmlns:mc="http://schemas.openxmlformats.org/markup-compatibility/2006">
              <mc:Choice xmlns:v="urn:schemas-microsoft-com:vml" Requires="v">
                <p:oleObj name="Chart" r:id="rId5" imgW="2847079" imgH="2853175" progId="Excel.Chart.8">
                  <p:embed/>
                </p:oleObj>
              </mc:Choice>
              <mc:Fallback>
                <p:oleObj name="Chart" r:id="rId5" imgW="2847079" imgH="2853175" progId="Excel.Chart.8">
                  <p:embed/>
                  <p:pic>
                    <p:nvPicPr>
                      <p:cNvPr id="45060" name="グラフ 5">
                        <a:extLst>
                          <a:ext uri="{FF2B5EF4-FFF2-40B4-BE49-F238E27FC236}">
                            <a16:creationId xmlns:a16="http://schemas.microsoft.com/office/drawing/2014/main" id="{CC7D6183-0299-106C-9C4D-6C4DC99B888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063" y="3811588"/>
                        <a:ext cx="28416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1" name="グラフ 4">
            <a:extLst>
              <a:ext uri="{FF2B5EF4-FFF2-40B4-BE49-F238E27FC236}">
                <a16:creationId xmlns:a16="http://schemas.microsoft.com/office/drawing/2014/main" id="{80478E70-ECEF-50CC-BFED-A9FE2581FF7A}"/>
              </a:ext>
            </a:extLst>
          </p:cNvPr>
          <p:cNvGraphicFramePr>
            <a:graphicFrameLocks/>
          </p:cNvGraphicFramePr>
          <p:nvPr/>
        </p:nvGraphicFramePr>
        <p:xfrm>
          <a:off x="273050" y="3811588"/>
          <a:ext cx="2840038" cy="2844800"/>
        </p:xfrm>
        <a:graphic>
          <a:graphicData uri="http://schemas.openxmlformats.org/presentationml/2006/ole">
            <mc:AlternateContent xmlns:mc="http://schemas.openxmlformats.org/markup-compatibility/2006">
              <mc:Choice xmlns:v="urn:schemas-microsoft-com:vml" Requires="v">
                <p:oleObj name="Chart" r:id="rId7" imgW="2847079" imgH="2853175" progId="Excel.Chart.8">
                  <p:embed/>
                </p:oleObj>
              </mc:Choice>
              <mc:Fallback>
                <p:oleObj name="Chart" r:id="rId7" imgW="2847079" imgH="2853175" progId="Excel.Chart.8">
                  <p:embed/>
                  <p:pic>
                    <p:nvPicPr>
                      <p:cNvPr id="45061" name="グラフ 4">
                        <a:extLst>
                          <a:ext uri="{FF2B5EF4-FFF2-40B4-BE49-F238E27FC236}">
                            <a16:creationId xmlns:a16="http://schemas.microsoft.com/office/drawing/2014/main" id="{80478E70-ECEF-50CC-BFED-A9FE2581FF7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3811588"/>
                        <a:ext cx="2840038"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2" name="グラフ 3">
            <a:extLst>
              <a:ext uri="{FF2B5EF4-FFF2-40B4-BE49-F238E27FC236}">
                <a16:creationId xmlns:a16="http://schemas.microsoft.com/office/drawing/2014/main" id="{A823AA60-DCBE-2D29-262A-C2992D300F53}"/>
              </a:ext>
            </a:extLst>
          </p:cNvPr>
          <p:cNvGraphicFramePr>
            <a:graphicFrameLocks/>
          </p:cNvGraphicFramePr>
          <p:nvPr/>
        </p:nvGraphicFramePr>
        <p:xfrm>
          <a:off x="6051550" y="931863"/>
          <a:ext cx="2849563" cy="2844800"/>
        </p:xfrm>
        <a:graphic>
          <a:graphicData uri="http://schemas.openxmlformats.org/presentationml/2006/ole">
            <mc:AlternateContent xmlns:mc="http://schemas.openxmlformats.org/markup-compatibility/2006">
              <mc:Choice xmlns:v="urn:schemas-microsoft-com:vml" Requires="v">
                <p:oleObj name="Chart" r:id="rId9" imgW="2859272" imgH="2853175" progId="Excel.Chart.8">
                  <p:embed/>
                </p:oleObj>
              </mc:Choice>
              <mc:Fallback>
                <p:oleObj name="Chart" r:id="rId9" imgW="2859272" imgH="2853175" progId="Excel.Chart.8">
                  <p:embed/>
                  <p:pic>
                    <p:nvPicPr>
                      <p:cNvPr id="45062" name="グラフ 3">
                        <a:extLst>
                          <a:ext uri="{FF2B5EF4-FFF2-40B4-BE49-F238E27FC236}">
                            <a16:creationId xmlns:a16="http://schemas.microsoft.com/office/drawing/2014/main" id="{A823AA60-DCBE-2D29-262A-C2992D300F53}"/>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1550" y="931863"/>
                        <a:ext cx="284956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3" name="グラフ 2">
            <a:extLst>
              <a:ext uri="{FF2B5EF4-FFF2-40B4-BE49-F238E27FC236}">
                <a16:creationId xmlns:a16="http://schemas.microsoft.com/office/drawing/2014/main" id="{8658DF35-0820-033A-C5C9-75CC5A663FA6}"/>
              </a:ext>
            </a:extLst>
          </p:cNvPr>
          <p:cNvGraphicFramePr>
            <a:graphicFrameLocks/>
          </p:cNvGraphicFramePr>
          <p:nvPr/>
        </p:nvGraphicFramePr>
        <p:xfrm>
          <a:off x="3155950" y="923925"/>
          <a:ext cx="2830513" cy="2844800"/>
        </p:xfrm>
        <a:graphic>
          <a:graphicData uri="http://schemas.openxmlformats.org/presentationml/2006/ole">
            <mc:AlternateContent xmlns:mc="http://schemas.openxmlformats.org/markup-compatibility/2006">
              <mc:Choice xmlns:v="urn:schemas-microsoft-com:vml" Requires="v">
                <p:oleObj name="Chart" r:id="rId11" imgW="2840982" imgH="2853175" progId="Excel.Chart.8">
                  <p:embed/>
                </p:oleObj>
              </mc:Choice>
              <mc:Fallback>
                <p:oleObj name="Chart" r:id="rId11" imgW="2840982" imgH="2853175" progId="Excel.Chart.8">
                  <p:embed/>
                  <p:pic>
                    <p:nvPicPr>
                      <p:cNvPr id="45063" name="グラフ 2">
                        <a:extLst>
                          <a:ext uri="{FF2B5EF4-FFF2-40B4-BE49-F238E27FC236}">
                            <a16:creationId xmlns:a16="http://schemas.microsoft.com/office/drawing/2014/main" id="{8658DF35-0820-033A-C5C9-75CC5A663FA6}"/>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5950" y="923925"/>
                        <a:ext cx="283051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4" name="グラフ 1">
            <a:extLst>
              <a:ext uri="{FF2B5EF4-FFF2-40B4-BE49-F238E27FC236}">
                <a16:creationId xmlns:a16="http://schemas.microsoft.com/office/drawing/2014/main" id="{F1D8EC00-E5B5-42D4-E66C-3C5143435876}"/>
              </a:ext>
            </a:extLst>
          </p:cNvPr>
          <p:cNvGraphicFramePr>
            <a:graphicFrameLocks/>
          </p:cNvGraphicFramePr>
          <p:nvPr/>
        </p:nvGraphicFramePr>
        <p:xfrm>
          <a:off x="279400" y="925513"/>
          <a:ext cx="2811463" cy="2844800"/>
        </p:xfrm>
        <a:graphic>
          <a:graphicData uri="http://schemas.openxmlformats.org/presentationml/2006/ole">
            <mc:AlternateContent xmlns:mc="http://schemas.openxmlformats.org/markup-compatibility/2006">
              <mc:Choice xmlns:v="urn:schemas-microsoft-com:vml" Requires="v">
                <p:oleObj name="Chart" r:id="rId13" imgW="2822693" imgH="2853175" progId="Excel.Chart.8">
                  <p:embed/>
                </p:oleObj>
              </mc:Choice>
              <mc:Fallback>
                <p:oleObj name="Chart" r:id="rId13" imgW="2822693" imgH="2853175" progId="Excel.Chart.8">
                  <p:embed/>
                  <p:pic>
                    <p:nvPicPr>
                      <p:cNvPr id="45064" name="グラフ 1">
                        <a:extLst>
                          <a:ext uri="{FF2B5EF4-FFF2-40B4-BE49-F238E27FC236}">
                            <a16:creationId xmlns:a16="http://schemas.microsoft.com/office/drawing/2014/main" id="{F1D8EC00-E5B5-42D4-E66C-3C5143435876}"/>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400" y="925513"/>
                        <a:ext cx="281146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5" name="タイトル 1">
            <a:extLst>
              <a:ext uri="{FF2B5EF4-FFF2-40B4-BE49-F238E27FC236}">
                <a16:creationId xmlns:a16="http://schemas.microsoft.com/office/drawing/2014/main" id="{1A29DD4C-A275-8E5E-C8BA-B79C75D38F5E}"/>
              </a:ext>
            </a:extLst>
          </p:cNvPr>
          <p:cNvSpPr>
            <a:spLocks noGrp="1"/>
          </p:cNvSpPr>
          <p:nvPr>
            <p:ph type="title"/>
          </p:nvPr>
        </p:nvSpPr>
        <p:spPr>
          <a:xfrm>
            <a:off x="730250" y="592667"/>
            <a:ext cx="7886700" cy="333903"/>
          </a:xfrm>
        </p:spPr>
        <p:txBody>
          <a:bodyPr/>
          <a:lstStyle/>
          <a:p>
            <a:pPr algn="ctr"/>
            <a:r>
              <a:rPr lang="ja-JP" altLang="en-US" sz="2000" b="1" dirty="0"/>
              <a:t>業種別年齢別災害発生状況</a:t>
            </a:r>
            <a:r>
              <a:rPr lang="ja-JP" altLang="en-US" sz="1600" b="1" dirty="0"/>
              <a:t>（休業４日以上死傷災害　令和７年速報値）</a:t>
            </a:r>
          </a:p>
        </p:txBody>
      </p:sp>
      <p:sp>
        <p:nvSpPr>
          <p:cNvPr id="45066" name="スライド番号プレースホルダー 2">
            <a:extLst>
              <a:ext uri="{FF2B5EF4-FFF2-40B4-BE49-F238E27FC236}">
                <a16:creationId xmlns:a16="http://schemas.microsoft.com/office/drawing/2014/main" id="{FB868E39-753E-3D4E-CC94-84DF23E76707}"/>
              </a:ext>
            </a:extLst>
          </p:cNvPr>
          <p:cNvSpPr>
            <a:spLocks noGrp="1" noChangeArrowheads="1"/>
          </p:cNvSpPr>
          <p:nvPr>
            <p:ph type="sldNum" sz="quarter" idx="12"/>
          </p:nvPr>
        </p:nvSpPr>
        <p:spPr bwMode="auto">
          <a:xfrm>
            <a:off x="6862763" y="64277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455397-7F99-4898-BA17-910E09965FE2}"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45067" name="テキスト ボックス 5">
            <a:extLst>
              <a:ext uri="{FF2B5EF4-FFF2-40B4-BE49-F238E27FC236}">
                <a16:creationId xmlns:a16="http://schemas.microsoft.com/office/drawing/2014/main" id="{BBC9248C-E150-8E2F-D2D1-A5408FE7C656}"/>
              </a:ext>
            </a:extLst>
          </p:cNvPr>
          <p:cNvSpPr txBox="1">
            <a:spLocks noChangeArrowheads="1"/>
          </p:cNvSpPr>
          <p:nvPr/>
        </p:nvSpPr>
        <p:spPr bwMode="auto">
          <a:xfrm>
            <a:off x="1952625" y="3365500"/>
            <a:ext cx="1114425" cy="430213"/>
          </a:xfrm>
          <a:prstGeom prst="rect">
            <a:avLst/>
          </a:prstGeom>
          <a:solidFill>
            <a:srgbClr val="FFCC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60</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歳以上割合</a:t>
            </a:r>
            <a:endPar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25.2</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45068" name="テキスト ボックス 5">
            <a:extLst>
              <a:ext uri="{FF2B5EF4-FFF2-40B4-BE49-F238E27FC236}">
                <a16:creationId xmlns:a16="http://schemas.microsoft.com/office/drawing/2014/main" id="{1E45EF4E-74D8-337C-4759-AECA27D90D5D}"/>
              </a:ext>
            </a:extLst>
          </p:cNvPr>
          <p:cNvSpPr txBox="1">
            <a:spLocks noChangeArrowheads="1"/>
          </p:cNvSpPr>
          <p:nvPr/>
        </p:nvSpPr>
        <p:spPr bwMode="auto">
          <a:xfrm>
            <a:off x="7827963" y="3362325"/>
            <a:ext cx="1116012" cy="431800"/>
          </a:xfrm>
          <a:prstGeom prst="rect">
            <a:avLst/>
          </a:prstGeom>
          <a:solidFill>
            <a:srgbClr val="FFCC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60</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歳以上割合</a:t>
            </a:r>
            <a:endPar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28.7</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45069" name="テキスト ボックス 5">
            <a:extLst>
              <a:ext uri="{FF2B5EF4-FFF2-40B4-BE49-F238E27FC236}">
                <a16:creationId xmlns:a16="http://schemas.microsoft.com/office/drawing/2014/main" id="{E28D3CB1-E926-E41D-8747-B1F13908D911}"/>
              </a:ext>
            </a:extLst>
          </p:cNvPr>
          <p:cNvSpPr txBox="1">
            <a:spLocks noChangeArrowheads="1"/>
          </p:cNvSpPr>
          <p:nvPr/>
        </p:nvSpPr>
        <p:spPr bwMode="auto">
          <a:xfrm>
            <a:off x="4897438" y="3354388"/>
            <a:ext cx="1114425" cy="430212"/>
          </a:xfrm>
          <a:prstGeom prst="rect">
            <a:avLst/>
          </a:prstGeom>
          <a:solidFill>
            <a:srgbClr val="FFCC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60</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歳以上割合</a:t>
            </a:r>
            <a:endPar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35.4</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45070" name="テキスト ボックス 5">
            <a:extLst>
              <a:ext uri="{FF2B5EF4-FFF2-40B4-BE49-F238E27FC236}">
                <a16:creationId xmlns:a16="http://schemas.microsoft.com/office/drawing/2014/main" id="{5A593F72-1F61-8E68-A189-B4EBB454B166}"/>
              </a:ext>
            </a:extLst>
          </p:cNvPr>
          <p:cNvSpPr txBox="1">
            <a:spLocks noChangeArrowheads="1"/>
          </p:cNvSpPr>
          <p:nvPr/>
        </p:nvSpPr>
        <p:spPr bwMode="auto">
          <a:xfrm>
            <a:off x="1971675" y="6273800"/>
            <a:ext cx="1116013" cy="431800"/>
          </a:xfrm>
          <a:prstGeom prst="rect">
            <a:avLst/>
          </a:prstGeom>
          <a:solidFill>
            <a:srgbClr val="FFCC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60</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歳以上割合</a:t>
            </a:r>
            <a:endPar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28.0</a:t>
            </a:r>
            <a:r>
              <a:rPr kumimoji="1" lang="ja-JP" altLang="en-US" sz="1100" b="1"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45071" name="テキスト ボックス 5">
            <a:extLst>
              <a:ext uri="{FF2B5EF4-FFF2-40B4-BE49-F238E27FC236}">
                <a16:creationId xmlns:a16="http://schemas.microsoft.com/office/drawing/2014/main" id="{9A3BFFF4-05D3-2412-0F4E-EA17089BEC6D}"/>
              </a:ext>
            </a:extLst>
          </p:cNvPr>
          <p:cNvSpPr txBox="1">
            <a:spLocks noChangeArrowheads="1"/>
          </p:cNvSpPr>
          <p:nvPr/>
        </p:nvSpPr>
        <p:spPr bwMode="auto">
          <a:xfrm>
            <a:off x="4897438" y="6276975"/>
            <a:ext cx="1114425" cy="431800"/>
          </a:xfrm>
          <a:prstGeom prst="rect">
            <a:avLst/>
          </a:prstGeom>
          <a:solidFill>
            <a:srgbClr val="FFFF00"/>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60</a:t>
            </a:r>
            <a:r>
              <a:rPr kumimoji="1" lang="ja-JP" altLang="en-US"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歳以上割合</a:t>
            </a:r>
            <a:endParaRPr kumimoji="1" lang="en-US" altLang="ja-JP"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42.1</a:t>
            </a:r>
            <a:r>
              <a:rPr kumimoji="1" lang="ja-JP" altLang="en-US" sz="1100" b="1" i="0" u="none" strike="noStrike" kern="1200" cap="none" spc="0" normalizeH="0" baseline="0" noProof="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p>
        </p:txBody>
      </p:sp>
      <p:sp>
        <p:nvSpPr>
          <p:cNvPr id="2" name="タイトル 1">
            <a:extLst>
              <a:ext uri="{FF2B5EF4-FFF2-40B4-BE49-F238E27FC236}">
                <a16:creationId xmlns:a16="http://schemas.microsoft.com/office/drawing/2014/main" id="{8D8AF242-CF4F-81CB-D0EC-30414098E6EB}"/>
              </a:ext>
            </a:extLst>
          </p:cNvPr>
          <p:cNvSpPr txBox="1">
            <a:spLocks/>
          </p:cNvSpPr>
          <p:nvPr/>
        </p:nvSpPr>
        <p:spPr bwMode="auto">
          <a:xfrm>
            <a:off x="351692" y="84667"/>
            <a:ext cx="8440615" cy="4556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ea typeface="游ゴシック Light" panose="020B0300000000000000" pitchFamily="50" charset="-128"/>
              </a:defRPr>
            </a:lvl9pPr>
          </a:lstStyle>
          <a:p>
            <a:pPr algn="ctr" defTabSz="914400">
              <a:lnSpc>
                <a:spcPts val="1023"/>
              </a:lnSpc>
            </a:pPr>
            <a:br>
              <a:rPr lang="en-US" altLang="ja-JP" sz="2800" dirty="0">
                <a:solidFill>
                  <a:srgbClr val="FF0000"/>
                </a:solidFill>
                <a:latin typeface="メイリオ" panose="020B0604030504040204" pitchFamily="50" charset="-128"/>
                <a:ea typeface="メイリオ" panose="020B0604030504040204" pitchFamily="50" charset="-128"/>
              </a:rPr>
            </a:br>
            <a:br>
              <a:rPr lang="en-US" altLang="ja-JP" sz="2800" dirty="0">
                <a:solidFill>
                  <a:srgbClr val="FF0000"/>
                </a:solidFill>
                <a:latin typeface="メイリオ" panose="020B0604030504040204" pitchFamily="50" charset="-128"/>
                <a:ea typeface="メイリオ" panose="020B0604030504040204" pitchFamily="50" charset="-128"/>
              </a:rPr>
            </a:br>
            <a:r>
              <a:rPr lang="ja-JP" altLang="en-US" sz="2800" dirty="0">
                <a:solidFill>
                  <a:srgbClr val="FF0000"/>
                </a:solidFill>
                <a:latin typeface="メイリオ" panose="020B0604030504040204" pitchFamily="50" charset="-128"/>
                <a:ea typeface="メイリオ" panose="020B0604030504040204" pitchFamily="50" charset="-128"/>
              </a:rPr>
              <a:t>宮崎県内の高年齢労働者の労働災害発生状況③</a:t>
            </a:r>
            <a:endParaRPr lang="ja-JP" altLang="en-US" sz="28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グラフ 1">
            <a:extLst>
              <a:ext uri="{FF2B5EF4-FFF2-40B4-BE49-F238E27FC236}">
                <a16:creationId xmlns:a16="http://schemas.microsoft.com/office/drawing/2014/main" id="{B9B1A5BC-9C3E-7D0A-A68C-F0DA41D8DA31}"/>
              </a:ext>
            </a:extLst>
          </p:cNvPr>
          <p:cNvGraphicFramePr>
            <a:graphicFrameLocks/>
          </p:cNvGraphicFramePr>
          <p:nvPr>
            <p:extLst>
              <p:ext uri="{D42A27DB-BD31-4B8C-83A1-F6EECF244321}">
                <p14:modId xmlns:p14="http://schemas.microsoft.com/office/powerpoint/2010/main" val="1578544723"/>
              </p:ext>
            </p:extLst>
          </p:nvPr>
        </p:nvGraphicFramePr>
        <p:xfrm>
          <a:off x="484717" y="677333"/>
          <a:ext cx="8335433" cy="6093355"/>
        </p:xfrm>
        <a:graphic>
          <a:graphicData uri="http://schemas.openxmlformats.org/presentationml/2006/ole">
            <mc:AlternateContent xmlns:mc="http://schemas.openxmlformats.org/markup-compatibility/2006">
              <mc:Choice xmlns:v="urn:schemas-microsoft-com:vml" Requires="v">
                <p:oleObj name="Chart" r:id="rId3" imgW="9022862" imgH="6742760" progId="Excel.Chart.8">
                  <p:embed/>
                </p:oleObj>
              </mc:Choice>
              <mc:Fallback>
                <p:oleObj name="Chart" r:id="rId3" imgW="9022862" imgH="6742760" progId="Excel.Chart.8">
                  <p:embed/>
                  <p:pic>
                    <p:nvPicPr>
                      <p:cNvPr id="47106" name="グラフ 1">
                        <a:extLst>
                          <a:ext uri="{FF2B5EF4-FFF2-40B4-BE49-F238E27FC236}">
                            <a16:creationId xmlns:a16="http://schemas.microsoft.com/office/drawing/2014/main" id="{B9B1A5BC-9C3E-7D0A-A68C-F0DA41D8DA3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717" y="677333"/>
                        <a:ext cx="8335433" cy="6093355"/>
                      </a:xfrm>
                      <a:prstGeom prst="rect">
                        <a:avLst/>
                      </a:prstGeom>
                      <a:noFill/>
                      <a:ln>
                        <a:noFill/>
                      </a:ln>
                    </p:spPr>
                  </p:pic>
                </p:oleObj>
              </mc:Fallback>
            </mc:AlternateContent>
          </a:graphicData>
        </a:graphic>
      </p:graphicFrame>
      <p:graphicFrame>
        <p:nvGraphicFramePr>
          <p:cNvPr id="4" name="表 3">
            <a:extLst>
              <a:ext uri="{FF2B5EF4-FFF2-40B4-BE49-F238E27FC236}">
                <a16:creationId xmlns:a16="http://schemas.microsoft.com/office/drawing/2014/main" id="{F89A9AE6-446C-0C4C-9876-781B8E9FAED9}"/>
              </a:ext>
            </a:extLst>
          </p:cNvPr>
          <p:cNvGraphicFramePr>
            <a:graphicFrameLocks noGrp="1"/>
          </p:cNvGraphicFramePr>
          <p:nvPr>
            <p:extLst>
              <p:ext uri="{D42A27DB-BD31-4B8C-83A1-F6EECF244321}">
                <p14:modId xmlns:p14="http://schemas.microsoft.com/office/powerpoint/2010/main" val="2467779970"/>
              </p:ext>
            </p:extLst>
          </p:nvPr>
        </p:nvGraphicFramePr>
        <p:xfrm>
          <a:off x="5879571" y="1329796"/>
          <a:ext cx="2736850" cy="1119188"/>
        </p:xfrm>
        <a:graphic>
          <a:graphicData uri="http://schemas.openxmlformats.org/drawingml/2006/table">
            <a:tbl>
              <a:tblPr firstRow="1" bandRow="1">
                <a:tableStyleId>{5C22544A-7EE6-4342-B048-85BDC9FD1C3A}</a:tableStyleId>
              </a:tblPr>
              <a:tblGrid>
                <a:gridCol w="1625004">
                  <a:extLst>
                    <a:ext uri="{9D8B030D-6E8A-4147-A177-3AD203B41FA5}">
                      <a16:colId xmlns:a16="http://schemas.microsoft.com/office/drawing/2014/main" val="20000"/>
                    </a:ext>
                  </a:extLst>
                </a:gridCol>
                <a:gridCol w="1111846">
                  <a:extLst>
                    <a:ext uri="{9D8B030D-6E8A-4147-A177-3AD203B41FA5}">
                      <a16:colId xmlns:a16="http://schemas.microsoft.com/office/drawing/2014/main" val="20001"/>
                    </a:ext>
                  </a:extLst>
                </a:gridCol>
              </a:tblGrid>
              <a:tr h="243820">
                <a:tc>
                  <a:txBody>
                    <a:bodyPr/>
                    <a:lstStyle/>
                    <a:p>
                      <a:r>
                        <a:rPr kumimoji="1" lang="ja-JP" altLang="en-US" sz="1000" b="1" dirty="0"/>
                        <a:t>事故の型</a:t>
                      </a:r>
                      <a:endParaRPr kumimoji="1" lang="en-US" altLang="ja-JP" sz="1000" b="1" dirty="0"/>
                    </a:p>
                  </a:txBody>
                  <a:tcPr marT="45710" marB="45710"/>
                </a:tc>
                <a:tc>
                  <a:txBody>
                    <a:bodyPr/>
                    <a:lstStyle/>
                    <a:p>
                      <a:r>
                        <a:rPr kumimoji="1" lang="ja-JP" altLang="en-US" sz="1000" b="1" dirty="0"/>
                        <a:t>令和６年確定値</a:t>
                      </a:r>
                    </a:p>
                  </a:txBody>
                  <a:tcPr marT="45710" marB="45710"/>
                </a:tc>
                <a:extLst>
                  <a:ext uri="{0D108BD9-81ED-4DB2-BD59-A6C34878D82A}">
                    <a16:rowId xmlns:a16="http://schemas.microsoft.com/office/drawing/2014/main" val="10000"/>
                  </a:ext>
                </a:extLst>
              </a:tr>
              <a:tr h="304424">
                <a:tc>
                  <a:txBody>
                    <a:bodyPr/>
                    <a:lstStyle/>
                    <a:p>
                      <a:r>
                        <a:rPr kumimoji="1" lang="ja-JP" altLang="en-US" sz="1000" b="1" dirty="0"/>
                        <a:t>転倒</a:t>
                      </a:r>
                    </a:p>
                  </a:txBody>
                  <a:tcPr marT="45710" marB="45710"/>
                </a:tc>
                <a:tc>
                  <a:txBody>
                    <a:bodyPr/>
                    <a:lstStyle/>
                    <a:p>
                      <a:r>
                        <a:rPr kumimoji="1" lang="ja-JP" altLang="en-US" sz="1000" b="1" dirty="0"/>
                        <a:t>４０．１％</a:t>
                      </a:r>
                    </a:p>
                  </a:txBody>
                  <a:tcPr marT="45710" marB="45710"/>
                </a:tc>
                <a:extLst>
                  <a:ext uri="{0D108BD9-81ED-4DB2-BD59-A6C34878D82A}">
                    <a16:rowId xmlns:a16="http://schemas.microsoft.com/office/drawing/2014/main" val="10001"/>
                  </a:ext>
                </a:extLst>
              </a:tr>
              <a:tr h="266520">
                <a:tc>
                  <a:txBody>
                    <a:bodyPr/>
                    <a:lstStyle/>
                    <a:p>
                      <a:r>
                        <a:rPr kumimoji="1" lang="ja-JP" altLang="en-US" sz="1000" b="1" dirty="0"/>
                        <a:t>墜落・転落</a:t>
                      </a:r>
                    </a:p>
                  </a:txBody>
                  <a:tcPr marT="45710" marB="45710"/>
                </a:tc>
                <a:tc>
                  <a:txBody>
                    <a:bodyPr/>
                    <a:lstStyle/>
                    <a:p>
                      <a:r>
                        <a:rPr kumimoji="1" lang="ja-JP" altLang="en-US" sz="1000" b="1" dirty="0"/>
                        <a:t>１６．６％</a:t>
                      </a:r>
                    </a:p>
                  </a:txBody>
                  <a:tcPr marT="45710" marB="45710"/>
                </a:tc>
                <a:extLst>
                  <a:ext uri="{0D108BD9-81ED-4DB2-BD59-A6C34878D82A}">
                    <a16:rowId xmlns:a16="http://schemas.microsoft.com/office/drawing/2014/main" val="10002"/>
                  </a:ext>
                </a:extLst>
              </a:tr>
              <a:tr h="304424">
                <a:tc>
                  <a:txBody>
                    <a:bodyPr/>
                    <a:lstStyle/>
                    <a:p>
                      <a:r>
                        <a:rPr kumimoji="1" lang="ja-JP" altLang="en-US" sz="1000" b="1" dirty="0"/>
                        <a:t>動作の反動・無理な動作</a:t>
                      </a:r>
                      <a:endParaRPr kumimoji="1" lang="en-US" altLang="ja-JP" sz="1000" b="1" dirty="0"/>
                    </a:p>
                  </a:txBody>
                  <a:tcPr marT="45710" marB="45710"/>
                </a:tc>
                <a:tc>
                  <a:txBody>
                    <a:bodyPr/>
                    <a:lstStyle/>
                    <a:p>
                      <a:r>
                        <a:rPr kumimoji="1" lang="ja-JP" altLang="en-US" sz="1000" b="1" dirty="0"/>
                        <a:t>８．７％</a:t>
                      </a:r>
                    </a:p>
                  </a:txBody>
                  <a:tcPr marT="45710" marB="45710"/>
                </a:tc>
                <a:extLst>
                  <a:ext uri="{0D108BD9-81ED-4DB2-BD59-A6C34878D82A}">
                    <a16:rowId xmlns:a16="http://schemas.microsoft.com/office/drawing/2014/main" val="10003"/>
                  </a:ext>
                </a:extLst>
              </a:tr>
            </a:tbl>
          </a:graphicData>
        </a:graphic>
      </p:graphicFrame>
      <p:sp>
        <p:nvSpPr>
          <p:cNvPr id="47125" name="テキスト ボックス 1">
            <a:extLst>
              <a:ext uri="{FF2B5EF4-FFF2-40B4-BE49-F238E27FC236}">
                <a16:creationId xmlns:a16="http://schemas.microsoft.com/office/drawing/2014/main" id="{7A9ED74A-22ED-0226-414A-30814A28A023}"/>
              </a:ext>
            </a:extLst>
          </p:cNvPr>
          <p:cNvSpPr txBox="1">
            <a:spLocks noChangeArrowheads="1"/>
          </p:cNvSpPr>
          <p:nvPr/>
        </p:nvSpPr>
        <p:spPr bwMode="auto">
          <a:xfrm>
            <a:off x="5313362" y="6270626"/>
            <a:ext cx="30956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令和７年速報値</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516</a:t>
            </a:r>
            <a:r>
              <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件</a:t>
            </a:r>
            <a:r>
              <a:rPr kumimoji="1" lang="en-US" altLang="ja-JP"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47126" name="スライド番号プレースホルダー 1">
            <a:extLst>
              <a:ext uri="{FF2B5EF4-FFF2-40B4-BE49-F238E27FC236}">
                <a16:creationId xmlns:a16="http://schemas.microsoft.com/office/drawing/2014/main" id="{2B03A416-B941-42F7-91E5-A6EB895F05CB}"/>
              </a:ext>
            </a:extLst>
          </p:cNvPr>
          <p:cNvSpPr>
            <a:spLocks noGrp="1" noChangeArrowheads="1"/>
          </p:cNvSpPr>
          <p:nvPr>
            <p:ph type="sldNum" sz="quarter" idx="12"/>
          </p:nvPr>
        </p:nvSpPr>
        <p:spPr bwMode="auto">
          <a:xfrm>
            <a:off x="6861175" y="64055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游ゴシック" panose="020B0400000000000000"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EBE180-122D-4C37-B3A1-0F1767390F1F}" type="slidenum">
              <a:rPr kumimoji="1" lang="ja-JP" altLang="en-US" sz="18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ja-JP" altLang="en-US" sz="18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2" name="タイトル 1">
            <a:extLst>
              <a:ext uri="{FF2B5EF4-FFF2-40B4-BE49-F238E27FC236}">
                <a16:creationId xmlns:a16="http://schemas.microsoft.com/office/drawing/2014/main" id="{94A83242-204B-3B54-B258-6E5191346D2A}"/>
              </a:ext>
            </a:extLst>
          </p:cNvPr>
          <p:cNvSpPr>
            <a:spLocks noGrp="1"/>
          </p:cNvSpPr>
          <p:nvPr>
            <p:ph type="title"/>
          </p:nvPr>
        </p:nvSpPr>
        <p:spPr>
          <a:xfrm>
            <a:off x="351692" y="84668"/>
            <a:ext cx="8440615" cy="516466"/>
          </a:xfrm>
          <a:solidFill>
            <a:srgbClr val="FFFF00"/>
          </a:solidFill>
        </p:spPr>
        <p:txBody>
          <a:bodyPr/>
          <a:lstStyle/>
          <a:p>
            <a:pPr algn="ctr">
              <a:lnSpc>
                <a:spcPts val="1023"/>
              </a:lnSpc>
            </a:pPr>
            <a:br>
              <a:rPr lang="en-US" altLang="ja-JP" sz="2800" dirty="0">
                <a:solidFill>
                  <a:srgbClr val="FF0000"/>
                </a:solidFill>
                <a:latin typeface="メイリオ" panose="020B0604030504040204" pitchFamily="50" charset="-128"/>
                <a:ea typeface="メイリオ" panose="020B0604030504040204" pitchFamily="50" charset="-128"/>
              </a:rPr>
            </a:br>
            <a:br>
              <a:rPr lang="en-US" altLang="ja-JP" sz="2800" dirty="0">
                <a:solidFill>
                  <a:srgbClr val="FF0000"/>
                </a:solidFill>
                <a:latin typeface="メイリオ" panose="020B0604030504040204" pitchFamily="50" charset="-128"/>
                <a:ea typeface="メイリオ" panose="020B0604030504040204" pitchFamily="50" charset="-128"/>
              </a:rPr>
            </a:br>
            <a:r>
              <a:rPr lang="ja-JP" altLang="en-US" sz="2800" dirty="0">
                <a:solidFill>
                  <a:srgbClr val="FF0000"/>
                </a:solidFill>
                <a:latin typeface="メイリオ" panose="020B0604030504040204" pitchFamily="50" charset="-128"/>
                <a:ea typeface="メイリオ" panose="020B0604030504040204" pitchFamily="50" charset="-128"/>
              </a:rPr>
              <a:t>宮崎県内の高年齢労働者の労働災害発生状況④</a:t>
            </a:r>
            <a:endParaRPr kumimoji="1" lang="ja-JP" altLang="en-US" sz="2800" dirty="0">
              <a:solidFill>
                <a:srgbClr val="FF0000"/>
              </a:solidFill>
            </a:endParaRPr>
          </a:p>
        </p:txBody>
      </p:sp>
    </p:spTree>
  </p:cSld>
  <p:clrMapOvr>
    <a:masterClrMapping/>
  </p:clrMapOvr>
</p:sld>
</file>

<file path=ppt/theme/theme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4E2ED"/>
        </a:solidFill>
        <a:ln>
          <a:noFill/>
        </a:ln>
      </a:spPr>
      <a:bodyPr rtlCol="0" anchor="t"/>
      <a:lstStyle>
        <a:defPPr marL="174625" indent="-174625" algn="l">
          <a:defRPr kumimoji="1" sz="1200" b="1" dirty="0">
            <a:solidFill>
              <a:schemeClr val="tx1"/>
            </a:solidFill>
            <a:latin typeface="+mn-ea"/>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0D2C3E"/>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2013 - 2022 Theme</Template>
  <Words>1429</Words>
  <PresentationFormat>画面に合わせる (4:3)</PresentationFormat>
  <Paragraphs>118</Paragraphs>
  <Slides>6</Slides>
  <Notes>5</Notes>
  <HiddenSlides>0</HiddenSlides>
  <MMClips>0</MMClips>
  <ScaleCrop>false</ScaleCrop>
  <HeadingPairs>
    <vt:vector size="8" baseType="variant">
      <vt:variant>
        <vt:lpstr>使用されているフォント</vt:lpstr>
      </vt:variant>
      <vt:variant>
        <vt:i4>9</vt:i4>
      </vt:variant>
      <vt:variant>
        <vt:lpstr>テーマ</vt:lpstr>
      </vt:variant>
      <vt:variant>
        <vt:i4>3</vt:i4>
      </vt:variant>
      <vt:variant>
        <vt:lpstr>埋め込まれた OLE サーバー</vt:lpstr>
      </vt:variant>
      <vt:variant>
        <vt:i4>1</vt:i4>
      </vt:variant>
      <vt:variant>
        <vt:lpstr>スライド タイトル</vt:lpstr>
      </vt:variant>
      <vt:variant>
        <vt:i4>6</vt:i4>
      </vt:variant>
    </vt:vector>
  </HeadingPairs>
  <TitlesOfParts>
    <vt:vector size="19" baseType="lpstr">
      <vt:lpstr>ＭＳ ゴシック</vt:lpstr>
      <vt:lpstr>Meiryo</vt:lpstr>
      <vt:lpstr>Meiryo</vt:lpstr>
      <vt:lpstr>游ゴシック</vt:lpstr>
      <vt:lpstr>Arial</vt:lpstr>
      <vt:lpstr>Calibri</vt:lpstr>
      <vt:lpstr>Calibri Light</vt:lpstr>
      <vt:lpstr>Segoe UI</vt:lpstr>
      <vt:lpstr>Wingdings</vt:lpstr>
      <vt:lpstr>2_Office テーマ</vt:lpstr>
      <vt:lpstr>1_Office テーマ</vt:lpstr>
      <vt:lpstr>4_Office テーマ</vt:lpstr>
      <vt:lpstr>Chart</vt:lpstr>
      <vt:lpstr> 高齢者の労働災害防止の推進</vt:lpstr>
      <vt:lpstr>高年齢者の労働災害防止のための指針 概要</vt:lpstr>
      <vt:lpstr>  宮崎県内の高年齢労働者の労働災害発生状況①</vt:lpstr>
      <vt:lpstr>  宮崎県内の高年齢労働者の労働災害発生状況②</vt:lpstr>
      <vt:lpstr>業種別年齢別災害発生状況（休業４日以上死傷災害　令和７年速報値）</vt:lpstr>
      <vt:lpstr>  宮崎県内の高年齢労働者の労働災害発生状況④</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