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office.activeX+xml" PartName="/ppt/activeX/activeX1.xml"/>
  <Override ContentType="application/vnd.ms-office.activeX+xml" PartName="/ppt/activeX/activeX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4" r:id="rId2"/>
  </p:sldIdLst>
  <p:sldSz cx="7559675" cy="1069181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8C1"/>
    <a:srgbClr val="D8EBCD"/>
    <a:srgbClr val="FFE699"/>
    <a:srgbClr val="3B3838"/>
    <a:srgbClr val="DE00DE"/>
    <a:srgbClr val="C0C0C0"/>
    <a:srgbClr val="DBFBBB"/>
    <a:srgbClr val="BDD7EE"/>
    <a:srgbClr val="3333FF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../customXml/item1.xml" Type="http://schemas.openxmlformats.org/officeDocument/2006/relationships/customXml"/><Relationship Id="rId9" Target="../customXml/item2.xml" Type="http://schemas.openxmlformats.org/officeDocument/2006/relationships/customXml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2928"/>
  <ax:ocxPr ax:name="_cy" ax:value="3043"/>
  <ax:ocxPr ax:name="Style" ax:value="11"/>
  <ax:ocxPr ax:name="SubStyle" ax:value="0"/>
  <ax:ocxPr ax:name="Validation" ax:value="2"/>
  <ax:ocxPr ax:name="LineWeight" ax:value="3"/>
  <ax:ocxPr ax:name="Direction" ax:value="0"/>
  <ax:ocxPr ax:name="ShowData" ax:value="1"/>
  <ax:ocxPr ax:name="Value" ax:value="https://www.infratec.co.jp/sata/"/>
  <ax:ocxPr ax:name="ForeColor" ax:value="0"/>
  <ax:ocxPr ax:name="BackColor" ax:value="16777215"/>
</ax:ocx>
</file>

<file path=ppt/activeX/activeX2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2619"/>
  <ax:ocxPr ax:name="_cy" ax:value="2619"/>
  <ax:ocxPr ax:name="Style" ax:value="11"/>
  <ax:ocxPr ax:name="SubStyle" ax:value="0"/>
  <ax:ocxPr ax:name="Validation" ax:value="2"/>
  <ax:ocxPr ax:name="LineWeight" ax:value="3"/>
  <ax:ocxPr ax:name="Direction" ax:value="0"/>
  <ax:ocxPr ax:name="ShowData" ax:value="1"/>
  <ax:ocxPr ax:name="Value" ax:value="https://www.hellowork.mhlw.go.jp/kensaku/GECA110010.do?action=searchNoBtn&amp;jGSHNoJo=4501&amp;jGSHNoChuu=3169&amp;jGSHNoGe=0&amp;initDisp&amp;screenId=GECA110010"/>
  <ax:ocxPr ax:name="ForeColor" ax:value="0"/>
  <ax:ocxPr ax:name="BackColor" ax:value="16777215"/>
</ax:ocx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841" cy="497524"/>
          </a:xfrm>
          <a:prstGeom prst="rect">
            <a:avLst/>
          </a:prstGeom>
        </p:spPr>
        <p:txBody>
          <a:bodyPr vert="horz" lIns="91544" tIns="45771" rIns="91544" bIns="45771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524"/>
          </a:xfrm>
          <a:prstGeom prst="rect">
            <a:avLst/>
          </a:prstGeom>
        </p:spPr>
        <p:txBody>
          <a:bodyPr vert="horz" lIns="91544" tIns="45771" rIns="91544" bIns="45771" rtlCol="0"/>
          <a:lstStyle>
            <a:lvl1pPr algn="r">
              <a:defRPr sz="1200"/>
            </a:lvl1pPr>
          </a:lstStyle>
          <a:p>
            <a:fld id="{C11546EC-C4E4-4C8C-B5DC-F346E80CC05F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3013"/>
            <a:ext cx="23733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4" tIns="45771" rIns="91544" bIns="45771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82901"/>
            <a:ext cx="5445126" cy="3913425"/>
          </a:xfrm>
          <a:prstGeom prst="rect">
            <a:avLst/>
          </a:prstGeom>
        </p:spPr>
        <p:txBody>
          <a:bodyPr vert="horz" lIns="91544" tIns="45771" rIns="91544" bIns="457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1814"/>
            <a:ext cx="2949841" cy="497524"/>
          </a:xfrm>
          <a:prstGeom prst="rect">
            <a:avLst/>
          </a:prstGeom>
        </p:spPr>
        <p:txBody>
          <a:bodyPr vert="horz" lIns="91544" tIns="45771" rIns="91544" bIns="45771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184" y="9441814"/>
            <a:ext cx="2949841" cy="497524"/>
          </a:xfrm>
          <a:prstGeom prst="rect">
            <a:avLst/>
          </a:prstGeom>
        </p:spPr>
        <p:txBody>
          <a:bodyPr vert="horz" lIns="91544" tIns="45771" rIns="91544" bIns="45771" rtlCol="0" anchor="b"/>
          <a:lstStyle>
            <a:lvl1pPr algn="r">
              <a:defRPr sz="1200"/>
            </a:lvl1pPr>
          </a:lstStyle>
          <a:p>
            <a:fld id="{F37F8E73-1421-43EA-8C32-6DACAB672C9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3294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067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771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697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927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871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288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12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7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261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65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458288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714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activeX/activeX1.xml" Type="http://schemas.openxmlformats.org/officeDocument/2006/relationships/control"/><Relationship Id="rId2" Target="../activeX/activeX2.xml" Type="http://schemas.openxmlformats.org/officeDocument/2006/relationships/control"/><Relationship Id="rId3" Target="../slideLayouts/slideLayout1.xml" Type="http://schemas.openxmlformats.org/officeDocument/2006/relationships/slideLayout"/><Relationship Id="rId4" Target="../media/image1.jpeg" Type="http://schemas.openxmlformats.org/officeDocument/2006/relationships/image"/><Relationship Id="rId5" Target="../media/image2.jpg" Type="http://schemas.openxmlformats.org/officeDocument/2006/relationships/image"/><Relationship Id="rId6" Target="../media/image3.png" Type="http://schemas.openxmlformats.org/officeDocument/2006/relationships/image"/><Relationship Id="rId7" Target="../media/image4.png" Type="http://schemas.openxmlformats.org/officeDocument/2006/relationships/image"/><Relationship Id="rId8" Target="../media/image5.wmf" Type="http://schemas.openxmlformats.org/officeDocument/2006/relationships/image"/><Relationship Id="rId9" Target="../media/image6.w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8D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グループ化 105"/>
          <p:cNvGrpSpPr/>
          <p:nvPr/>
        </p:nvGrpSpPr>
        <p:grpSpPr>
          <a:xfrm>
            <a:off x="2385362" y="5401197"/>
            <a:ext cx="3109302" cy="1005244"/>
            <a:chOff x="2369299" y="5404420"/>
            <a:chExt cx="3109302" cy="1005244"/>
          </a:xfrm>
        </p:grpSpPr>
        <p:grpSp>
          <p:nvGrpSpPr>
            <p:cNvPr id="109" name="グループ化 108"/>
            <p:cNvGrpSpPr/>
            <p:nvPr/>
          </p:nvGrpSpPr>
          <p:grpSpPr>
            <a:xfrm>
              <a:off x="2369299" y="5412664"/>
              <a:ext cx="3098666" cy="997000"/>
              <a:chOff x="2384550" y="6554410"/>
              <a:chExt cx="3098666" cy="997000"/>
            </a:xfrm>
          </p:grpSpPr>
          <p:sp>
            <p:nvSpPr>
              <p:cNvPr id="113" name="テキスト ボックス 112"/>
              <p:cNvSpPr txBox="1"/>
              <p:nvPr/>
            </p:nvSpPr>
            <p:spPr>
              <a:xfrm rot="212207">
                <a:off x="2384550" y="6554410"/>
                <a:ext cx="1589736" cy="99700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735009"/>
                  </a:avLst>
                </a:prstTxWarp>
                <a:spAutoFit/>
              </a:bodyPr>
              <a:lstStyle/>
              <a:p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ウチ</a:t>
                </a:r>
                <a:r>
                  <a:rPr kumimoji="1" lang="ja-JP" altLang="en-US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の</a:t>
                </a:r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会社</a:t>
                </a:r>
                <a:r>
                  <a:rPr kumimoji="1" lang="ja-JP" altLang="en-US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の</a:t>
                </a:r>
              </a:p>
            </p:txBody>
          </p:sp>
          <p:sp>
            <p:nvSpPr>
              <p:cNvPr id="115" name="テキスト ボックス 114"/>
              <p:cNvSpPr txBox="1"/>
              <p:nvPr/>
            </p:nvSpPr>
            <p:spPr>
              <a:xfrm rot="1951857">
                <a:off x="3893480" y="6695111"/>
                <a:ext cx="1589736" cy="79707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en-US" altLang="ja-JP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PR</a:t>
                </a:r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ポイント</a:t>
                </a:r>
              </a:p>
            </p:txBody>
          </p:sp>
        </p:grpSp>
        <p:grpSp>
          <p:nvGrpSpPr>
            <p:cNvPr id="110" name="グループ化 109"/>
            <p:cNvGrpSpPr/>
            <p:nvPr/>
          </p:nvGrpSpPr>
          <p:grpSpPr>
            <a:xfrm>
              <a:off x="2377713" y="5404420"/>
              <a:ext cx="3100888" cy="997000"/>
              <a:chOff x="2339914" y="6394265"/>
              <a:chExt cx="3100888" cy="997000"/>
            </a:xfrm>
          </p:grpSpPr>
          <p:sp>
            <p:nvSpPr>
              <p:cNvPr id="111" name="テキスト ボックス 110"/>
              <p:cNvSpPr txBox="1"/>
              <p:nvPr/>
            </p:nvSpPr>
            <p:spPr>
              <a:xfrm rot="212207">
                <a:off x="2339914" y="6394265"/>
                <a:ext cx="1589736" cy="99700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735009"/>
                  </a:avLst>
                </a:prstTxWarp>
                <a:spAutoFit/>
              </a:bodyPr>
              <a:lstStyle/>
              <a:p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ウチ</a:t>
                </a:r>
                <a:r>
                  <a:rPr kumimoji="1" lang="ja-JP" altLang="en-US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の</a:t>
                </a:r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会社</a:t>
                </a:r>
                <a:r>
                  <a:rPr kumimoji="1" lang="ja-JP" altLang="en-US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の</a:t>
                </a:r>
              </a:p>
            </p:txBody>
          </p:sp>
          <p:sp>
            <p:nvSpPr>
              <p:cNvPr id="112" name="テキスト ボックス 111"/>
              <p:cNvSpPr txBox="1"/>
              <p:nvPr/>
            </p:nvSpPr>
            <p:spPr>
              <a:xfrm rot="1951857">
                <a:off x="3851066" y="6534029"/>
                <a:ext cx="1589736" cy="79707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en-US" altLang="ja-JP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PR</a:t>
                </a:r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ポイント</a:t>
                </a:r>
              </a:p>
            </p:txBody>
          </p:sp>
        </p:grpSp>
      </p:grpSp>
      <p:sp>
        <p:nvSpPr>
          <p:cNvPr id="118" name="フリーフォーム 117"/>
          <p:cNvSpPr/>
          <p:nvPr/>
        </p:nvSpPr>
        <p:spPr>
          <a:xfrm>
            <a:off x="3994724" y="2399919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9" name="フリーフォーム 118"/>
          <p:cNvSpPr/>
          <p:nvPr/>
        </p:nvSpPr>
        <p:spPr>
          <a:xfrm>
            <a:off x="3992943" y="2735241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7" name="フリーフォーム 116"/>
          <p:cNvSpPr/>
          <p:nvPr/>
        </p:nvSpPr>
        <p:spPr>
          <a:xfrm>
            <a:off x="3983771" y="2048113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2150716" y="1094249"/>
            <a:ext cx="4602172" cy="268685"/>
          </a:xfrm>
          <a:prstGeom prst="rect">
            <a:avLst/>
          </a:pr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4001406" y="3063231"/>
            <a:ext cx="3263532" cy="2080038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815385" y="2066578"/>
            <a:ext cx="2528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宮崎県宮崎市〇〇〇○</a:t>
            </a:r>
            <a:r>
              <a:rPr kumimoji="1" lang="en-US" altLang="ja-JP" sz="1400" dirty="0">
                <a:latin typeface="+mn-ea"/>
              </a:rPr>
              <a:t>1-2-3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816754" y="2402668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総合建設業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926494" y="149971"/>
            <a:ext cx="43140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rgbClr val="F9D8C1"/>
                </a:solidFill>
                <a:latin typeface="+mn-ea"/>
              </a:rPr>
              <a:t>求人票だけでは分からない、これが企業の思いです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396969" y="7483863"/>
            <a:ext cx="3263532" cy="2080038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1" name="正方形/長方形 140"/>
          <p:cNvSpPr/>
          <p:nvPr/>
        </p:nvSpPr>
        <p:spPr>
          <a:xfrm>
            <a:off x="6281549" y="9529011"/>
            <a:ext cx="926469" cy="92646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/>
              <a:t>事業所求人</a:t>
            </a:r>
            <a:endParaRPr kumimoji="1" lang="en-US" altLang="ja-JP" sz="700" dirty="0"/>
          </a:p>
          <a:p>
            <a:pPr algn="ctr"/>
            <a:r>
              <a:rPr kumimoji="1" lang="en-US" altLang="ja-JP" sz="700" dirty="0"/>
              <a:t>QR</a:t>
            </a:r>
            <a:r>
              <a:rPr kumimoji="1" lang="ja-JP" altLang="en-US" sz="700" dirty="0"/>
              <a:t>コード</a:t>
            </a:r>
            <a:endParaRPr kumimoji="1" lang="en-US" altLang="ja-JP" sz="700" dirty="0"/>
          </a:p>
          <a:p>
            <a:pPr algn="ctr"/>
            <a:r>
              <a:rPr kumimoji="1" lang="ja-JP" altLang="en-US" sz="800" b="1" dirty="0">
                <a:solidFill>
                  <a:srgbClr val="FF0000"/>
                </a:solidFill>
              </a:rPr>
              <a:t>ハローワーク</a:t>
            </a:r>
            <a:endParaRPr kumimoji="1" lang="en-US" altLang="ja-JP" sz="8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800" b="1" dirty="0">
                <a:solidFill>
                  <a:srgbClr val="FF0000"/>
                </a:solidFill>
              </a:rPr>
              <a:t>作成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4040597" y="9522956"/>
            <a:ext cx="589817" cy="919066"/>
            <a:chOff x="-3823737" y="9009254"/>
            <a:chExt cx="589817" cy="931543"/>
          </a:xfrm>
        </p:grpSpPr>
        <p:sp>
          <p:nvSpPr>
            <p:cNvPr id="146" name="フリーフォーム 145"/>
            <p:cNvSpPr/>
            <p:nvPr/>
          </p:nvSpPr>
          <p:spPr>
            <a:xfrm rot="5400000">
              <a:off x="-3973947" y="9200770"/>
              <a:ext cx="931543" cy="548511"/>
            </a:xfrm>
            <a:custGeom>
              <a:avLst/>
              <a:gdLst>
                <a:gd name="connsiteX0" fmla="*/ 0 w 1095955"/>
                <a:gd name="connsiteY0" fmla="*/ 914685 h 914685"/>
                <a:gd name="connsiteX1" fmla="*/ 0 w 1095955"/>
                <a:gd name="connsiteY1" fmla="*/ 146862 h 914685"/>
                <a:gd name="connsiteX2" fmla="*/ 461314 w 1095955"/>
                <a:gd name="connsiteY2" fmla="*/ 146862 h 914685"/>
                <a:gd name="connsiteX3" fmla="*/ 532937 w 1095955"/>
                <a:gd name="connsiteY3" fmla="*/ 0 h 914685"/>
                <a:gd name="connsiteX4" fmla="*/ 604560 w 1095955"/>
                <a:gd name="connsiteY4" fmla="*/ 146862 h 914685"/>
                <a:gd name="connsiteX5" fmla="*/ 1095955 w 1095955"/>
                <a:gd name="connsiteY5" fmla="*/ 146862 h 914685"/>
                <a:gd name="connsiteX6" fmla="*/ 1095955 w 1095955"/>
                <a:gd name="connsiteY6" fmla="*/ 914685 h 91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955" h="914685">
                  <a:moveTo>
                    <a:pt x="0" y="914685"/>
                  </a:moveTo>
                  <a:lnTo>
                    <a:pt x="0" y="146862"/>
                  </a:lnTo>
                  <a:lnTo>
                    <a:pt x="461314" y="146862"/>
                  </a:lnTo>
                  <a:lnTo>
                    <a:pt x="532937" y="0"/>
                  </a:lnTo>
                  <a:lnTo>
                    <a:pt x="604560" y="146862"/>
                  </a:lnTo>
                  <a:lnTo>
                    <a:pt x="1095955" y="146862"/>
                  </a:lnTo>
                  <a:lnTo>
                    <a:pt x="1095955" y="9146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テキスト ボックス 146"/>
            <p:cNvSpPr txBox="1"/>
            <p:nvPr/>
          </p:nvSpPr>
          <p:spPr>
            <a:xfrm>
              <a:off x="-3823737" y="9187882"/>
              <a:ext cx="569387" cy="5616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当社の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en-US" altLang="ja-JP" sz="1050" dirty="0">
                  <a:solidFill>
                    <a:schemeClr val="bg1"/>
                  </a:solidFill>
                </a:rPr>
                <a:t>H</a:t>
              </a:r>
              <a:r>
                <a:rPr kumimoji="1" lang="ja-JP" altLang="en-US" sz="1050" dirty="0">
                  <a:solidFill>
                    <a:schemeClr val="bg1"/>
                  </a:solidFill>
                </a:rPr>
                <a:t> </a:t>
              </a:r>
              <a:r>
                <a:rPr kumimoji="1" lang="en-US" altLang="ja-JP" sz="1050" dirty="0">
                  <a:solidFill>
                    <a:schemeClr val="bg1"/>
                  </a:solidFill>
                </a:rPr>
                <a:t>P</a:t>
              </a:r>
              <a:r>
                <a:rPr kumimoji="1" lang="ja-JP" altLang="en-US" sz="1000" dirty="0">
                  <a:solidFill>
                    <a:schemeClr val="bg1"/>
                  </a:solidFill>
                </a:rPr>
                <a:t>は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コチラ</a:t>
              </a: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5678062" y="9522957"/>
            <a:ext cx="589817" cy="919066"/>
            <a:chOff x="-1926960" y="9002886"/>
            <a:chExt cx="589817" cy="937912"/>
          </a:xfrm>
        </p:grpSpPr>
        <p:sp>
          <p:nvSpPr>
            <p:cNvPr id="148" name="フリーフォーム 147"/>
            <p:cNvSpPr/>
            <p:nvPr/>
          </p:nvSpPr>
          <p:spPr>
            <a:xfrm rot="5400000">
              <a:off x="-2080354" y="9197586"/>
              <a:ext cx="937912" cy="548511"/>
            </a:xfrm>
            <a:custGeom>
              <a:avLst/>
              <a:gdLst>
                <a:gd name="connsiteX0" fmla="*/ 0 w 1095955"/>
                <a:gd name="connsiteY0" fmla="*/ 914685 h 914685"/>
                <a:gd name="connsiteX1" fmla="*/ 0 w 1095955"/>
                <a:gd name="connsiteY1" fmla="*/ 146862 h 914685"/>
                <a:gd name="connsiteX2" fmla="*/ 461314 w 1095955"/>
                <a:gd name="connsiteY2" fmla="*/ 146862 h 914685"/>
                <a:gd name="connsiteX3" fmla="*/ 532937 w 1095955"/>
                <a:gd name="connsiteY3" fmla="*/ 0 h 914685"/>
                <a:gd name="connsiteX4" fmla="*/ 604560 w 1095955"/>
                <a:gd name="connsiteY4" fmla="*/ 146862 h 914685"/>
                <a:gd name="connsiteX5" fmla="*/ 1095955 w 1095955"/>
                <a:gd name="connsiteY5" fmla="*/ 146862 h 914685"/>
                <a:gd name="connsiteX6" fmla="*/ 1095955 w 1095955"/>
                <a:gd name="connsiteY6" fmla="*/ 914685 h 91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955" h="914685">
                  <a:moveTo>
                    <a:pt x="0" y="914685"/>
                  </a:moveTo>
                  <a:lnTo>
                    <a:pt x="0" y="146862"/>
                  </a:lnTo>
                  <a:lnTo>
                    <a:pt x="461314" y="146862"/>
                  </a:lnTo>
                  <a:lnTo>
                    <a:pt x="532937" y="0"/>
                  </a:lnTo>
                  <a:lnTo>
                    <a:pt x="604560" y="146862"/>
                  </a:lnTo>
                  <a:lnTo>
                    <a:pt x="1095955" y="146862"/>
                  </a:lnTo>
                  <a:lnTo>
                    <a:pt x="1095955" y="9146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テキスト ボックス 148"/>
            <p:cNvSpPr txBox="1"/>
            <p:nvPr/>
          </p:nvSpPr>
          <p:spPr>
            <a:xfrm>
              <a:off x="-1926960" y="9181513"/>
              <a:ext cx="56938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当社の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求人は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コチラ</a:t>
              </a:r>
            </a:p>
          </p:txBody>
        </p:sp>
      </p:grpSp>
      <p:sp>
        <p:nvSpPr>
          <p:cNvPr id="80" name="正方形/長方形 79"/>
          <p:cNvSpPr/>
          <p:nvPr/>
        </p:nvSpPr>
        <p:spPr>
          <a:xfrm>
            <a:off x="-679094" y="1067103"/>
            <a:ext cx="397042" cy="533864"/>
          </a:xfrm>
          <a:prstGeom prst="rect">
            <a:avLst/>
          </a:prstGeom>
          <a:solidFill>
            <a:srgbClr val="EF8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>
            <a:off x="-682146" y="434740"/>
            <a:ext cx="397042" cy="533864"/>
          </a:xfrm>
          <a:prstGeom prst="rect">
            <a:avLst/>
          </a:pr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4843430" y="2741703"/>
            <a:ext cx="1362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1974</a:t>
            </a:r>
            <a:r>
              <a:rPr kumimoji="1" lang="ja-JP" altLang="en-US" sz="1400" dirty="0"/>
              <a:t>年</a:t>
            </a:r>
            <a:r>
              <a:rPr kumimoji="1" lang="en-US" altLang="ja-JP" sz="1400" dirty="0"/>
              <a:t>3</a:t>
            </a:r>
            <a:r>
              <a:rPr kumimoji="1" lang="ja-JP" altLang="en-US" sz="1400" dirty="0"/>
              <a:t>月</a:t>
            </a:r>
            <a:r>
              <a:rPr kumimoji="1" lang="en-US" altLang="ja-JP" sz="1400" dirty="0"/>
              <a:t>13</a:t>
            </a:r>
            <a:r>
              <a:rPr kumimoji="1" lang="ja-JP" altLang="en-US" sz="1400" dirty="0"/>
              <a:t>日</a:t>
            </a:r>
          </a:p>
        </p:txBody>
      </p:sp>
      <p:grpSp>
        <p:nvGrpSpPr>
          <p:cNvPr id="63" name="グループ化 62"/>
          <p:cNvGrpSpPr/>
          <p:nvPr/>
        </p:nvGrpSpPr>
        <p:grpSpPr>
          <a:xfrm>
            <a:off x="297998" y="419458"/>
            <a:ext cx="6987206" cy="1583899"/>
            <a:chOff x="1533741" y="515858"/>
            <a:chExt cx="5625020" cy="1275111"/>
          </a:xfrm>
        </p:grpSpPr>
        <p:cxnSp>
          <p:nvCxnSpPr>
            <p:cNvPr id="14" name="直線コネクタ 13"/>
            <p:cNvCxnSpPr/>
            <p:nvPr/>
          </p:nvCxnSpPr>
          <p:spPr>
            <a:xfrm>
              <a:off x="1616185" y="604448"/>
              <a:ext cx="0" cy="885668"/>
            </a:xfrm>
            <a:prstGeom prst="line">
              <a:avLst/>
            </a:prstGeom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1620542" y="1489883"/>
              <a:ext cx="5032552" cy="20251"/>
            </a:xfrm>
            <a:prstGeom prst="line">
              <a:avLst/>
            </a:prstGeom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直線コネクタ 94"/>
            <p:cNvCxnSpPr/>
            <p:nvPr/>
          </p:nvCxnSpPr>
          <p:spPr>
            <a:xfrm>
              <a:off x="6935895" y="628650"/>
              <a:ext cx="0" cy="578104"/>
            </a:xfrm>
            <a:prstGeom prst="line">
              <a:avLst/>
            </a:prstGeom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直線コネクタ 95"/>
            <p:cNvCxnSpPr/>
            <p:nvPr/>
          </p:nvCxnSpPr>
          <p:spPr>
            <a:xfrm>
              <a:off x="1613417" y="604419"/>
              <a:ext cx="5322093" cy="21416"/>
            </a:xfrm>
            <a:prstGeom prst="line">
              <a:avLst/>
            </a:prstGeom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直線コネクタ 96"/>
            <p:cNvCxnSpPr/>
            <p:nvPr/>
          </p:nvCxnSpPr>
          <p:spPr>
            <a:xfrm flipH="1">
              <a:off x="6452815" y="1048702"/>
              <a:ext cx="705946" cy="742267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  <a:headEnd type="oval"/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直線コネクタ 97"/>
            <p:cNvCxnSpPr/>
            <p:nvPr/>
          </p:nvCxnSpPr>
          <p:spPr>
            <a:xfrm>
              <a:off x="7026665" y="525373"/>
              <a:ext cx="0" cy="673668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>
              <a:off x="1533741" y="515858"/>
              <a:ext cx="5497485" cy="22122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>
              <a:off x="1564656" y="1595520"/>
              <a:ext cx="5044756" cy="20300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>
              <a:off x="1564656" y="517729"/>
              <a:ext cx="0" cy="1087573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グループ化 8"/>
          <p:cNvGrpSpPr/>
          <p:nvPr/>
        </p:nvGrpSpPr>
        <p:grpSpPr>
          <a:xfrm>
            <a:off x="200672" y="197152"/>
            <a:ext cx="1230401" cy="1526718"/>
            <a:chOff x="-2571891" y="2541757"/>
            <a:chExt cx="1230401" cy="1526718"/>
          </a:xfrm>
        </p:grpSpPr>
        <p:sp>
          <p:nvSpPr>
            <p:cNvPr id="116" name="山形 115"/>
            <p:cNvSpPr/>
            <p:nvPr/>
          </p:nvSpPr>
          <p:spPr>
            <a:xfrm rot="14818828">
              <a:off x="-2140934" y="3434496"/>
              <a:ext cx="927099" cy="340859"/>
            </a:xfrm>
            <a:prstGeom prst="chevron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山形 4"/>
            <p:cNvSpPr/>
            <p:nvPr/>
          </p:nvSpPr>
          <p:spPr>
            <a:xfrm rot="17251611">
              <a:off x="-2655409" y="3431992"/>
              <a:ext cx="927099" cy="340859"/>
            </a:xfrm>
            <a:prstGeom prst="chevron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-2571891" y="2541757"/>
              <a:ext cx="1230401" cy="1230401"/>
              <a:chOff x="5771290" y="147806"/>
              <a:chExt cx="1609308" cy="1609308"/>
            </a:xfrm>
          </p:grpSpPr>
          <p:grpSp>
            <p:nvGrpSpPr>
              <p:cNvPr id="88" name="グループ化 87"/>
              <p:cNvGrpSpPr/>
              <p:nvPr/>
            </p:nvGrpSpPr>
            <p:grpSpPr>
              <a:xfrm>
                <a:off x="5771290" y="147806"/>
                <a:ext cx="1609308" cy="1609308"/>
                <a:chOff x="6652651" y="2745725"/>
                <a:chExt cx="2340864" cy="2340864"/>
              </a:xfrm>
            </p:grpSpPr>
            <p:sp>
              <p:nvSpPr>
                <p:cNvPr id="91" name="楕円 90"/>
                <p:cNvSpPr/>
                <p:nvPr/>
              </p:nvSpPr>
              <p:spPr>
                <a:xfrm>
                  <a:off x="6652651" y="2745725"/>
                  <a:ext cx="2340864" cy="2340864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600" dirty="0"/>
                </a:p>
              </p:txBody>
            </p:sp>
            <p:sp>
              <p:nvSpPr>
                <p:cNvPr id="92" name="楕円 91"/>
                <p:cNvSpPr/>
                <p:nvPr/>
              </p:nvSpPr>
              <p:spPr>
                <a:xfrm>
                  <a:off x="6821481" y="2914554"/>
                  <a:ext cx="2003204" cy="2003205"/>
                </a:xfrm>
                <a:prstGeom prst="ellipse">
                  <a:avLst/>
                </a:prstGeom>
                <a:solidFill>
                  <a:srgbClr val="FFFFE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600" dirty="0"/>
                </a:p>
              </p:txBody>
            </p:sp>
          </p:grpSp>
          <p:sp>
            <p:nvSpPr>
              <p:cNvPr id="6" name="テキスト ボックス 5"/>
              <p:cNvSpPr txBox="1"/>
              <p:nvPr/>
            </p:nvSpPr>
            <p:spPr>
              <a:xfrm>
                <a:off x="5974676" y="358896"/>
                <a:ext cx="1233275" cy="684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コンタクト</a:t>
                </a:r>
                <a:endParaRPr kumimoji="1" lang="en-US" altLang="ja-JP" sz="1400" dirty="0">
                  <a:solidFill>
                    <a:srgbClr val="C0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 algn="ctr"/>
                <a:r>
                  <a:rPr kumimoji="1" lang="ja-JP" altLang="en-US" sz="14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コーナー</a:t>
                </a:r>
                <a:endParaRPr kumimoji="1" lang="en-US" altLang="ja-JP" sz="1400" dirty="0">
                  <a:solidFill>
                    <a:srgbClr val="C0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7" name="テキスト ボックス 6"/>
              <p:cNvSpPr txBox="1"/>
              <p:nvPr/>
            </p:nvSpPr>
            <p:spPr>
              <a:xfrm>
                <a:off x="5849067" y="902126"/>
                <a:ext cx="1449208" cy="4830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rPr>
                  <a:t>応援企業</a:t>
                </a:r>
                <a:endParaRPr kumimoji="1" lang="en-US" altLang="ja-JP" dirty="0">
                  <a:solidFill>
                    <a:srgbClr val="C0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</p:grpSp>
      </p:grpSp>
      <p:sp>
        <p:nvSpPr>
          <p:cNvPr id="8" name="テキスト ボックス 7"/>
          <p:cNvSpPr txBox="1"/>
          <p:nvPr/>
        </p:nvSpPr>
        <p:spPr>
          <a:xfrm>
            <a:off x="2126746" y="790147"/>
            <a:ext cx="4950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佐多エンジニアリング</a:t>
            </a:r>
            <a:r>
              <a:rPr kumimoji="1" lang="ja-JP" altLang="en-US" sz="2000" b="1" dirty="0"/>
              <a:t>株式会社</a:t>
            </a:r>
          </a:p>
        </p:txBody>
      </p:sp>
      <p:grpSp>
        <p:nvGrpSpPr>
          <p:cNvPr id="129" name="グループ化 128"/>
          <p:cNvGrpSpPr/>
          <p:nvPr/>
        </p:nvGrpSpPr>
        <p:grpSpPr>
          <a:xfrm>
            <a:off x="522302" y="2084235"/>
            <a:ext cx="3185487" cy="3137608"/>
            <a:chOff x="495305" y="2084666"/>
            <a:chExt cx="3185487" cy="3137608"/>
          </a:xfrm>
          <a:noFill/>
        </p:grpSpPr>
        <p:sp>
          <p:nvSpPr>
            <p:cNvPr id="133" name="テキスト ボックス 132"/>
            <p:cNvSpPr txBox="1"/>
            <p:nvPr/>
          </p:nvSpPr>
          <p:spPr>
            <a:xfrm rot="379835">
              <a:off x="495305" y="2084666"/>
              <a:ext cx="3185487" cy="313760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rtlCol="0">
              <a:prstTxWarp prst="textArchUp">
                <a:avLst>
                  <a:gd name="adj" fmla="val 10790209"/>
                </a:avLst>
              </a:prstTxWarp>
              <a:spAutoFit/>
            </a:bodyPr>
            <a:lstStyle/>
            <a:p>
              <a:r>
                <a:rPr kumimoji="1" lang="ja-JP" altLang="en-US" sz="2400" b="1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ウチ</a:t>
              </a:r>
              <a:r>
                <a:rPr kumimoji="1" lang="ja-JP" altLang="en-US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の</a:t>
              </a:r>
              <a:r>
                <a:rPr kumimoji="1" lang="ja-JP" altLang="en-US" sz="2400" b="1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会社</a:t>
              </a:r>
              <a:r>
                <a:rPr kumimoji="1" lang="ja-JP" altLang="en-US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って</a:t>
              </a:r>
              <a:r>
                <a:rPr kumimoji="1" lang="ja-JP" altLang="en-US" sz="2000" b="1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こんなところ</a:t>
              </a:r>
            </a:p>
          </p:txBody>
        </p:sp>
        <p:sp>
          <p:nvSpPr>
            <p:cNvPr id="134" name="楕円 133"/>
            <p:cNvSpPr/>
            <p:nvPr/>
          </p:nvSpPr>
          <p:spPr>
            <a:xfrm>
              <a:off x="622690" y="2239185"/>
              <a:ext cx="2887026" cy="288702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F9D8C1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n>
                  <a:solidFill>
                    <a:srgbClr val="44546A"/>
                  </a:solidFill>
                </a:ln>
                <a:solidFill>
                  <a:schemeClr val="tx2"/>
                </a:solidFill>
              </a:endParaRPr>
            </a:p>
          </p:txBody>
        </p:sp>
      </p:grpSp>
      <p:sp>
        <p:nvSpPr>
          <p:cNvPr id="142" name="テキスト ボックス 141"/>
          <p:cNvSpPr txBox="1"/>
          <p:nvPr/>
        </p:nvSpPr>
        <p:spPr>
          <a:xfrm>
            <a:off x="971365" y="2677539"/>
            <a:ext cx="22758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インフラテックグループ会社で、コンクリート構造物（特に橋梁の新設・補修）を主体とし、「物心両面の幸せ」を追求する経営理念のもと、働きがい改革を推進しています。</a:t>
            </a:r>
            <a:endParaRPr kumimoji="1" lang="ja-JP" altLang="en-US" sz="1600" b="1" dirty="0"/>
          </a:p>
        </p:txBody>
      </p:sp>
      <p:sp>
        <p:nvSpPr>
          <p:cNvPr id="144" name="角丸四角形 143"/>
          <p:cNvSpPr/>
          <p:nvPr/>
        </p:nvSpPr>
        <p:spPr>
          <a:xfrm>
            <a:off x="4000559" y="7231312"/>
            <a:ext cx="3207459" cy="2199211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9D8C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noFill/>
            </a:endParaRPr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4132885" y="7415101"/>
            <a:ext cx="30751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600" b="1" dirty="0"/>
              <a:t>「仕事と生活の両立応援宣言」にて働きやすい職場環境を整えています。資格取得支援により、色々な資格取得にチャレンジでき、スキルアップに繋がります。</a:t>
            </a:r>
            <a:endParaRPr lang="ja-JP" altLang="ja-JP" sz="1600" dirty="0"/>
          </a:p>
          <a:p>
            <a:r>
              <a:rPr kumimoji="1" lang="ja-JP" altLang="en-US" sz="1600" b="1" dirty="0"/>
              <a:t>ワークライフバランスのとれた会社で一緒に働いてみませんか。</a:t>
            </a:r>
            <a:endParaRPr kumimoji="1" lang="en-US" altLang="ja-JP" sz="1600" b="1" dirty="0"/>
          </a:p>
        </p:txBody>
      </p:sp>
      <p:grpSp>
        <p:nvGrpSpPr>
          <p:cNvPr id="183" name="グループ化 182"/>
          <p:cNvGrpSpPr/>
          <p:nvPr/>
        </p:nvGrpSpPr>
        <p:grpSpPr>
          <a:xfrm rot="2962717">
            <a:off x="199716" y="5207597"/>
            <a:ext cx="1190659" cy="1173397"/>
            <a:chOff x="7255759" y="3637724"/>
            <a:chExt cx="2412562" cy="2377592"/>
          </a:xfrm>
          <a:solidFill>
            <a:srgbClr val="FFAFFF"/>
          </a:solidFill>
        </p:grpSpPr>
        <p:sp>
          <p:nvSpPr>
            <p:cNvPr id="184" name="星 12 3"/>
            <p:cNvSpPr/>
            <p:nvPr/>
          </p:nvSpPr>
          <p:spPr>
            <a:xfrm>
              <a:off x="7348340" y="3637724"/>
              <a:ext cx="2319981" cy="2319985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F9D8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星 12 3"/>
            <p:cNvSpPr/>
            <p:nvPr/>
          </p:nvSpPr>
          <p:spPr>
            <a:xfrm>
              <a:off x="7255759" y="3695330"/>
              <a:ext cx="2319985" cy="23199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F9D8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星 12 3"/>
            <p:cNvSpPr/>
            <p:nvPr/>
          </p:nvSpPr>
          <p:spPr>
            <a:xfrm rot="1821950">
              <a:off x="9352834" y="5084010"/>
              <a:ext cx="192826" cy="47188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F9D8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87" name="グループ化 186"/>
          <p:cNvGrpSpPr/>
          <p:nvPr/>
        </p:nvGrpSpPr>
        <p:grpSpPr>
          <a:xfrm>
            <a:off x="1343601" y="5642591"/>
            <a:ext cx="1170457" cy="1136616"/>
            <a:chOff x="7987805" y="564962"/>
            <a:chExt cx="1914869" cy="1859504"/>
          </a:xfrm>
        </p:grpSpPr>
        <p:sp>
          <p:nvSpPr>
            <p:cNvPr id="188" name="フリーフォーム 187"/>
            <p:cNvSpPr/>
            <p:nvPr/>
          </p:nvSpPr>
          <p:spPr>
            <a:xfrm>
              <a:off x="8120179" y="647908"/>
              <a:ext cx="1782495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9" name="フリーフォーム 188"/>
            <p:cNvSpPr/>
            <p:nvPr/>
          </p:nvSpPr>
          <p:spPr>
            <a:xfrm>
              <a:off x="7987805" y="564962"/>
              <a:ext cx="1834345" cy="1828234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0" name="グループ化 189"/>
          <p:cNvGrpSpPr/>
          <p:nvPr/>
        </p:nvGrpSpPr>
        <p:grpSpPr>
          <a:xfrm>
            <a:off x="6174078" y="5401559"/>
            <a:ext cx="1023757" cy="1032885"/>
            <a:chOff x="8077586" y="642032"/>
            <a:chExt cx="1834345" cy="1850700"/>
          </a:xfrm>
          <a:solidFill>
            <a:srgbClr val="FFE699"/>
          </a:solidFill>
        </p:grpSpPr>
        <p:sp>
          <p:nvSpPr>
            <p:cNvPr id="191" name="フリーフォーム 190"/>
            <p:cNvSpPr/>
            <p:nvPr/>
          </p:nvSpPr>
          <p:spPr>
            <a:xfrm>
              <a:off x="8086045" y="716174"/>
              <a:ext cx="1782495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2" name="フリーフォーム 191"/>
            <p:cNvSpPr/>
            <p:nvPr/>
          </p:nvSpPr>
          <p:spPr>
            <a:xfrm>
              <a:off x="8077586" y="642032"/>
              <a:ext cx="1834345" cy="1828235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F9D8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3" name="グループ化 192"/>
          <p:cNvGrpSpPr/>
          <p:nvPr/>
        </p:nvGrpSpPr>
        <p:grpSpPr>
          <a:xfrm rot="2962717">
            <a:off x="4961947" y="5548879"/>
            <a:ext cx="1221370" cy="1217235"/>
            <a:chOff x="7306455" y="3593756"/>
            <a:chExt cx="2416435" cy="2408258"/>
          </a:xfrm>
        </p:grpSpPr>
        <p:sp>
          <p:nvSpPr>
            <p:cNvPr id="194" name="星 12 3"/>
            <p:cNvSpPr/>
            <p:nvPr/>
          </p:nvSpPr>
          <p:spPr>
            <a:xfrm>
              <a:off x="7402909" y="3682037"/>
              <a:ext cx="2319981" cy="231997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DBFB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星 12 3"/>
            <p:cNvSpPr/>
            <p:nvPr/>
          </p:nvSpPr>
          <p:spPr>
            <a:xfrm>
              <a:off x="7306455" y="3593756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6" name="星 12 3"/>
            <p:cNvSpPr/>
            <p:nvPr/>
          </p:nvSpPr>
          <p:spPr>
            <a:xfrm rot="1821950">
              <a:off x="9327601" y="5058447"/>
              <a:ext cx="180240" cy="47188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97" name="テキスト ボックス 196"/>
          <p:cNvSpPr txBox="1"/>
          <p:nvPr/>
        </p:nvSpPr>
        <p:spPr>
          <a:xfrm>
            <a:off x="212834" y="5469617"/>
            <a:ext cx="1215541" cy="77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完全週休２日</a:t>
            </a:r>
          </a:p>
          <a:p>
            <a:pPr algn="ctr"/>
            <a:r>
              <a:rPr kumimoji="1" lang="zh-TW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年間休日</a:t>
            </a:r>
            <a:r>
              <a:rPr kumimoji="1" lang="en-US" altLang="zh-TW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125</a:t>
            </a:r>
            <a:r>
              <a:rPr kumimoji="1" lang="zh-TW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</a:p>
          <a:p>
            <a:pPr algn="ctr"/>
            <a:r>
              <a:rPr kumimoji="1" lang="zh-TW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時間単位取得</a:t>
            </a:r>
          </a:p>
          <a:p>
            <a:pPr algn="ctr"/>
            <a:r>
              <a:rPr kumimoji="1" lang="zh-TW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可能！</a:t>
            </a:r>
            <a:endParaRPr kumimoji="1" lang="ja-JP" altLang="en-US" sz="110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8" name="テキスト ボックス 197"/>
          <p:cNvSpPr txBox="1"/>
          <p:nvPr/>
        </p:nvSpPr>
        <p:spPr>
          <a:xfrm>
            <a:off x="1387034" y="5876604"/>
            <a:ext cx="1135706" cy="942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手当充実！</a:t>
            </a:r>
          </a:p>
          <a:p>
            <a:pPr algn="ctr"/>
            <a:r>
              <a:rPr kumimoji="1" lang="zh-CN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資格手当、現場手当、配偶者手当等</a:t>
            </a:r>
          </a:p>
          <a:p>
            <a:pPr algn="ctr"/>
            <a:endParaRPr kumimoji="1" lang="en-US" altLang="ja-JP" sz="110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897269" y="5848223"/>
            <a:ext cx="1371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有給休暇取得</a:t>
            </a:r>
            <a:endParaRPr kumimoji="1" lang="en-US" altLang="zh-TW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zh-TW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推進！</a:t>
            </a:r>
          </a:p>
          <a:p>
            <a:pPr algn="ctr"/>
            <a:r>
              <a:rPr kumimoji="1" lang="zh-TW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取得率</a:t>
            </a:r>
            <a:r>
              <a:rPr kumimoji="1" lang="en-US" altLang="zh-TW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kumimoji="1" lang="zh-TW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0" name="テキスト ボックス 199"/>
          <p:cNvSpPr txBox="1"/>
          <p:nvPr/>
        </p:nvSpPr>
        <p:spPr>
          <a:xfrm>
            <a:off x="6203016" y="5579555"/>
            <a:ext cx="99481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幅広い年齢層在籍でアットホームな</a:t>
            </a:r>
          </a:p>
          <a:p>
            <a:pPr algn="ctr"/>
            <a:r>
              <a:rPr kumimoji="1" lang="ja-JP" altLang="en-US" sz="11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雰囲気！</a:t>
            </a:r>
          </a:p>
        </p:txBody>
      </p:sp>
      <p:grpSp>
        <p:nvGrpSpPr>
          <p:cNvPr id="204" name="グループ化 203"/>
          <p:cNvGrpSpPr/>
          <p:nvPr/>
        </p:nvGrpSpPr>
        <p:grpSpPr>
          <a:xfrm rot="2962717">
            <a:off x="2450410" y="5496053"/>
            <a:ext cx="1357486" cy="1331249"/>
            <a:chOff x="7306451" y="3593759"/>
            <a:chExt cx="2449887" cy="2402537"/>
          </a:xfrm>
        </p:grpSpPr>
        <p:sp>
          <p:nvSpPr>
            <p:cNvPr id="205" name="星 12 3"/>
            <p:cNvSpPr/>
            <p:nvPr/>
          </p:nvSpPr>
          <p:spPr>
            <a:xfrm>
              <a:off x="7436355" y="3676313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FFE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星 12 3"/>
            <p:cNvSpPr/>
            <p:nvPr/>
          </p:nvSpPr>
          <p:spPr>
            <a:xfrm>
              <a:off x="7306451" y="3593759"/>
              <a:ext cx="2319982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星 12 3"/>
            <p:cNvSpPr/>
            <p:nvPr/>
          </p:nvSpPr>
          <p:spPr>
            <a:xfrm rot="1821950">
              <a:off x="9339786" y="5072818"/>
              <a:ext cx="192826" cy="4718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08" name="テキスト ボックス 207"/>
          <p:cNvSpPr txBox="1"/>
          <p:nvPr/>
        </p:nvSpPr>
        <p:spPr>
          <a:xfrm>
            <a:off x="2474597" y="5889287"/>
            <a:ext cx="1371759" cy="602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資格取得応援！</a:t>
            </a:r>
            <a:endParaRPr kumimoji="1" lang="en-US" altLang="zh-TW" sz="110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zh-TW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資格取得費用</a:t>
            </a:r>
          </a:p>
          <a:p>
            <a:pPr algn="ctr"/>
            <a:r>
              <a:rPr kumimoji="1" lang="zh-TW" altLang="en-US" sz="1105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全額会社負担！</a:t>
            </a:r>
            <a:endParaRPr kumimoji="1" lang="en-US" altLang="ja-JP" sz="1105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09" name="グループ化 208"/>
          <p:cNvGrpSpPr/>
          <p:nvPr/>
        </p:nvGrpSpPr>
        <p:grpSpPr>
          <a:xfrm>
            <a:off x="3830601" y="5473016"/>
            <a:ext cx="1129516" cy="1136616"/>
            <a:chOff x="8054789" y="564961"/>
            <a:chExt cx="1847891" cy="1859505"/>
          </a:xfrm>
        </p:grpSpPr>
        <p:sp>
          <p:nvSpPr>
            <p:cNvPr id="210" name="フリーフォーム 209"/>
            <p:cNvSpPr/>
            <p:nvPr/>
          </p:nvSpPr>
          <p:spPr>
            <a:xfrm>
              <a:off x="8120184" y="647908"/>
              <a:ext cx="1782496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solidFill>
              <a:srgbClr val="BD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1" name="フリーフォーム 210"/>
            <p:cNvSpPr/>
            <p:nvPr/>
          </p:nvSpPr>
          <p:spPr>
            <a:xfrm>
              <a:off x="8054789" y="564961"/>
              <a:ext cx="1834345" cy="1828234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F9D8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12" name="テキスト ボックス 211"/>
          <p:cNvSpPr txBox="1"/>
          <p:nvPr/>
        </p:nvSpPr>
        <p:spPr>
          <a:xfrm>
            <a:off x="3856115" y="5770301"/>
            <a:ext cx="11357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仕事と生活の両立応援宣言企業！</a:t>
            </a:r>
          </a:p>
          <a:p>
            <a:pPr algn="ctr"/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3" name="テキスト ボックス 242"/>
          <p:cNvSpPr txBox="1"/>
          <p:nvPr/>
        </p:nvSpPr>
        <p:spPr>
          <a:xfrm>
            <a:off x="3846875" y="6816577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n w="12700">
                  <a:solidFill>
                    <a:srgbClr val="F9D8C1"/>
                  </a:solidFill>
                </a:ln>
                <a:solidFill>
                  <a:srgbClr val="F9D8C1"/>
                </a:solidFill>
                <a:latin typeface="IPAゴシック" panose="020B0509000000000000" pitchFamily="49" charset="-128"/>
                <a:ea typeface="IPAゴシック" panose="020B0509000000000000" pitchFamily="49" charset="-128"/>
              </a:rPr>
              <a:t>コンタクトコーナーご利用の方へ</a:t>
            </a:r>
            <a:endParaRPr kumimoji="1" lang="en-US" altLang="ja-JP" b="1" dirty="0">
              <a:ln w="12700">
                <a:solidFill>
                  <a:srgbClr val="F9D8C1"/>
                </a:solidFill>
              </a:ln>
              <a:solidFill>
                <a:srgbClr val="F9D8C1"/>
              </a:solidFill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4060118" y="2756921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rgbClr val="ED7D31"/>
                </a:solidFill>
                <a:latin typeface="+mn-ea"/>
              </a:rPr>
              <a:t>設　立</a:t>
            </a:r>
          </a:p>
        </p:txBody>
      </p:sp>
      <p:grpSp>
        <p:nvGrpSpPr>
          <p:cNvPr id="37" name="グループ化 36"/>
          <p:cNvGrpSpPr/>
          <p:nvPr/>
        </p:nvGrpSpPr>
        <p:grpSpPr>
          <a:xfrm>
            <a:off x="427096" y="7356288"/>
            <a:ext cx="3233405" cy="93694"/>
            <a:chOff x="-3244808" y="6213666"/>
            <a:chExt cx="3233405" cy="93694"/>
          </a:xfrm>
        </p:grpSpPr>
        <p:cxnSp>
          <p:nvCxnSpPr>
            <p:cNvPr id="22" name="直線コネクタ 21"/>
            <p:cNvCxnSpPr/>
            <p:nvPr/>
          </p:nvCxnSpPr>
          <p:spPr>
            <a:xfrm flipH="1">
              <a:off x="-3244808" y="6217508"/>
              <a:ext cx="649587" cy="0"/>
            </a:xfrm>
            <a:prstGeom prst="line">
              <a:avLst/>
            </a:prstGeom>
            <a:ln w="22225" cap="rnd">
              <a:solidFill>
                <a:srgbClr val="F9D8C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 flipH="1">
              <a:off x="-2484283" y="6213666"/>
              <a:ext cx="2472880" cy="0"/>
            </a:xfrm>
            <a:prstGeom prst="line">
              <a:avLst/>
            </a:prstGeom>
            <a:ln w="22225" cap="rnd">
              <a:solidFill>
                <a:srgbClr val="F9D8C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-2592298" y="6216766"/>
              <a:ext cx="47073" cy="82903"/>
            </a:xfrm>
            <a:prstGeom prst="line">
              <a:avLst/>
            </a:prstGeom>
            <a:ln w="22225" cap="rnd">
              <a:solidFill>
                <a:srgbClr val="F9D8C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>
              <a:off x="-2546438" y="6215274"/>
              <a:ext cx="56359" cy="92086"/>
            </a:xfrm>
            <a:prstGeom prst="line">
              <a:avLst/>
            </a:prstGeom>
            <a:ln w="22225" cap="rnd">
              <a:solidFill>
                <a:srgbClr val="F9D8C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テキスト ボックス 38"/>
          <p:cNvSpPr txBox="1"/>
          <p:nvPr/>
        </p:nvSpPr>
        <p:spPr>
          <a:xfrm>
            <a:off x="177292" y="7067994"/>
            <a:ext cx="38779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9D8C1"/>
                </a:solidFill>
              </a:rPr>
              <a:t>地元に密着したインフラ整備に携わってみませんか！</a:t>
            </a:r>
          </a:p>
        </p:txBody>
      </p:sp>
      <p:sp>
        <p:nvSpPr>
          <p:cNvPr id="124" name="正方形/長方形 123"/>
          <p:cNvSpPr/>
          <p:nvPr/>
        </p:nvSpPr>
        <p:spPr>
          <a:xfrm>
            <a:off x="4685986" y="9519841"/>
            <a:ext cx="926469" cy="92646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/>
              <a:t>事業所</a:t>
            </a:r>
            <a:endParaRPr kumimoji="1" lang="en-US" altLang="ja-JP" sz="700" dirty="0"/>
          </a:p>
          <a:p>
            <a:pPr algn="ctr"/>
            <a:r>
              <a:rPr kumimoji="1" lang="ja-JP" altLang="en-US" sz="700" dirty="0"/>
              <a:t>ホームページ</a:t>
            </a:r>
            <a:endParaRPr kumimoji="1" lang="en-US" altLang="ja-JP" sz="700" dirty="0"/>
          </a:p>
          <a:p>
            <a:pPr algn="ctr"/>
            <a:r>
              <a:rPr kumimoji="1" lang="en-US" altLang="ja-JP" sz="700" dirty="0"/>
              <a:t>QR</a:t>
            </a:r>
            <a:r>
              <a:rPr kumimoji="1" lang="ja-JP" altLang="en-US" sz="700" dirty="0"/>
              <a:t>コード</a:t>
            </a:r>
            <a:endParaRPr kumimoji="1" lang="en-US" altLang="ja-JP" sz="700" dirty="0"/>
          </a:p>
          <a:p>
            <a:pPr algn="ctr"/>
            <a:r>
              <a:rPr kumimoji="1" lang="ja-JP" altLang="en-US" sz="900" b="1" dirty="0">
                <a:solidFill>
                  <a:srgbClr val="FF0000"/>
                </a:solidFill>
              </a:rPr>
              <a:t>ハローワーク作成</a:t>
            </a: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4004152" y="2078184"/>
            <a:ext cx="7040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rgbClr val="ED7D31"/>
                </a:solidFill>
                <a:latin typeface="+mn-ea"/>
              </a:rPr>
              <a:t> 所 在 地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3993158" y="2424786"/>
            <a:ext cx="7232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rgbClr val="ED7D31"/>
                </a:solidFill>
                <a:latin typeface="+mj-lt"/>
              </a:rPr>
              <a:t>事業内容</a:t>
            </a: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-2031325" y="-25317"/>
            <a:ext cx="191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カラーパターン</a:t>
            </a:r>
            <a:r>
              <a:rPr kumimoji="1" lang="en-US" altLang="ja-JP" dirty="0"/>
              <a:t>4</a:t>
            </a:r>
            <a:endParaRPr kumimoji="1" lang="ja-JP" altLang="en-US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331855" y="9687633"/>
            <a:ext cx="2159566" cy="705109"/>
            <a:chOff x="-2118771" y="6960622"/>
            <a:chExt cx="2159566" cy="705109"/>
          </a:xfrm>
        </p:grpSpPr>
        <p:sp>
          <p:nvSpPr>
            <p:cNvPr id="4" name="正方形/長方形 3"/>
            <p:cNvSpPr/>
            <p:nvPr/>
          </p:nvSpPr>
          <p:spPr>
            <a:xfrm>
              <a:off x="-2018040" y="6960622"/>
              <a:ext cx="1927117" cy="7051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>
              <a:off x="-2118771" y="7370211"/>
              <a:ext cx="215956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/>
                <a:t>作成日：令和７年１０月２９日</a:t>
              </a:r>
            </a:p>
          </p:txBody>
        </p:sp>
        <p:pic>
          <p:nvPicPr>
            <p:cNvPr id="79" name="Picture 3" descr="ハローワークロゴII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0" t="6188"/>
            <a:stretch/>
          </p:blipFill>
          <p:spPr bwMode="auto">
            <a:xfrm>
              <a:off x="-1897183" y="7046936"/>
              <a:ext cx="1211226" cy="266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テキスト ボックス 11"/>
            <p:cNvSpPr txBox="1"/>
            <p:nvPr/>
          </p:nvSpPr>
          <p:spPr>
            <a:xfrm>
              <a:off x="-829185" y="6966970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0AFF0A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宮崎</a:t>
              </a:r>
            </a:p>
          </p:txBody>
        </p:sp>
      </p:grpSp>
      <p:sp>
        <p:nvSpPr>
          <p:cNvPr id="103" name="正方形/長方形 102"/>
          <p:cNvSpPr/>
          <p:nvPr/>
        </p:nvSpPr>
        <p:spPr>
          <a:xfrm>
            <a:off x="-1250000" y="1080900"/>
            <a:ext cx="397042" cy="533864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2411305" y="9690774"/>
            <a:ext cx="162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事業所求人は、有効中のものがない場合は一覧が出ませんので、ご了承ください。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57C52DF-E7EC-F7A7-9C8C-2ECC72014F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51885" y="755489"/>
            <a:ext cx="703881" cy="628467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name="BarCodeCtrl1" r:id="rId1" imgW="1054080" imgH="1095480"/>
        </mc:Choice>
        <mc:Fallback>
          <p:control name="BarCodeCtrl1" r:id="rId1" imgW="1054080" imgH="1095480">
            <p:pic>
              <p:nvPicPr>
                <p:cNvPr id="15" name="BarCodeCtrl1">
                  <a:extLst>
                    <a:ext uri="{FF2B5EF4-FFF2-40B4-BE49-F238E27FC236}">
                      <a16:creationId xmlns:a16="http://schemas.microsoft.com/office/drawing/2014/main" id="{FD2C2EFC-7FCB-59AB-D69C-97CF2FD7F2D0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>
                  <a:off x="4630211" y="9462548"/>
                  <a:ext cx="1055122" cy="10953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BarCodeCtrl2" r:id="rId2" imgW="942840" imgH="942840"/>
        </mc:Choice>
        <mc:Fallback>
          <p:control name="BarCodeCtrl2" r:id="rId2" imgW="942840" imgH="942840">
            <p:pic>
              <p:nvPicPr>
                <p:cNvPr id="18" name="BarCodeCtrl2">
                  <a:extLst>
                    <a:ext uri="{FF2B5EF4-FFF2-40B4-BE49-F238E27FC236}">
                      <a16:creationId xmlns:a16="http://schemas.microsoft.com/office/drawing/2014/main" id="{587F5F4B-A82C-98A3-AFF0-916A9449707E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6284845" y="9529011"/>
                  <a:ext cx="942975" cy="9429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121351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A39A3532358244F9E613F9C6BB9D5F4" ma:contentTypeVersion="14" ma:contentTypeDescription="新しいドキュメントを作成します。" ma:contentTypeScope="" ma:versionID="c6d8cbb7fcddd8e1657139d193d7ce33">
  <xsd:schema xmlns:xsd="http://www.w3.org/2001/XMLSchema" xmlns:xs="http://www.w3.org/2001/XMLSchema" xmlns:p="http://schemas.microsoft.com/office/2006/metadata/properties" xmlns:ns2="02271ae4-f51f-414e-a670-1af213a2d767" xmlns:ns3="2af7db65-e281-4bdf-8fb7-478a6b55ba37" targetNamespace="http://schemas.microsoft.com/office/2006/metadata/properties" ma:root="true" ma:fieldsID="c686d77509c4549b43667d9940c110d2" ns2:_="" ns3:_="">
    <xsd:import namespace="02271ae4-f51f-414e-a670-1af213a2d767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271ae4-f51f-414e-a670-1af213a2d767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b2e5204-29bd-46fa-98a3-deff6afdf640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02271ae4-f51f-414e-a670-1af213a2d767">
      <UserInfo>
        <DisplayName/>
        <AccountId xsi:nil="true"/>
        <AccountType/>
      </UserInfo>
    </Owner>
    <lcf76f155ced4ddcb4097134ff3c332f xmlns="02271ae4-f51f-414e-a670-1af213a2d767">
      <Terms xmlns="http://schemas.microsoft.com/office/infopath/2007/PartnerControls"/>
    </lcf76f155ced4ddcb4097134ff3c332f>
    <TaxCatchAll xmlns="2af7db65-e281-4bdf-8fb7-478a6b55ba37" xsi:nil="true"/>
  </documentManagement>
</p:properties>
</file>

<file path=customXml/itemProps1.xml><?xml version="1.0" encoding="utf-8"?>
<ds:datastoreItem xmlns:ds="http://schemas.openxmlformats.org/officeDocument/2006/customXml" ds:itemID="{1C57994B-D8F9-42E3-AD25-BC28649D3176}"/>
</file>

<file path=customXml/itemProps2.xml><?xml version="1.0" encoding="utf-8"?>
<ds:datastoreItem xmlns:ds="http://schemas.openxmlformats.org/officeDocument/2006/customXml" ds:itemID="{B30C1777-E468-4AB0-8A54-8DE9715E18B1}"/>
</file>

<file path=customXml/itemProps3.xml><?xml version="1.0" encoding="utf-8"?>
<ds:datastoreItem xmlns:ds="http://schemas.openxmlformats.org/officeDocument/2006/customXml" ds:itemID="{4E854499-2B6D-4E41-A33E-15D09D09BBE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274</Words>
  <PresentationFormat>ユーザー設定</PresentationFormat>
  <Paragraphs>54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HGP明朝E</vt:lpstr>
      <vt:lpstr>HG丸ｺﾞｼｯｸM-PRO</vt:lpstr>
      <vt:lpstr>IPAゴシック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0x0101001A39A3532358244F9E613F9C6BB9D5F4</vt:lpwstr>
  </property>
</Properties>
</file>