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office.activeX+xml" PartName="/ppt/activeX/activeX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1" r:id="rId5"/>
  </p:sldIdLst>
  <p:sldSz cx="7559675" cy="106918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8C1"/>
    <a:srgbClr val="D8EBCD"/>
    <a:srgbClr val="FFE699"/>
    <a:srgbClr val="3B3838"/>
    <a:srgbClr val="DE00DE"/>
    <a:srgbClr val="C0C0C0"/>
    <a:srgbClr val="DBFBBB"/>
    <a:srgbClr val="BDD7EE"/>
    <a:srgbClr val="3333FF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2496"/>
  <ax:ocxPr ax:name="_cy" ax:value="2637"/>
  <ax:ocxPr ax:name="Style" ax:value="11"/>
  <ax:ocxPr ax:name="SubStyle" ax:value="-1"/>
  <ax:ocxPr ax:name="Validation" ax:value="2"/>
  <ax:ocxPr ax:name="LineWeight" ax:value="3"/>
  <ax:ocxPr ax:name="Direction" ax:value="0"/>
  <ax:ocxPr ax:name="ShowData" ax:value="1"/>
  <ax:ocxPr ax:name="Value" ax:value="https://www.hellowork.mhlw.go.jp/kensaku/GECA110010.do?action=searchNoBtn&amp;jGSHNoJo=4501&amp;jGSHNoChuu=613880&amp;jGSHNoGe=2&amp;initDisp&amp;screenId=GECA110010"/>
  <ax:ocxPr ax:name="ForeColor" ax:value="0"/>
  <ax:ocxPr ax:name="BackColor" ax:value="16777215"/>
</ax:ocx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183" y="0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C11546EC-C4E4-4C8C-B5DC-F346E80CC05F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01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2900"/>
            <a:ext cx="5445126" cy="3913425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183" y="9441814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F37F8E73-1421-43EA-8C32-6DACAB672C9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3294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067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71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697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927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871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288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2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7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26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65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58288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714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slideLayouts/slideLayout1.xml" Type="http://schemas.openxmlformats.org/officeDocument/2006/relationships/slideLayout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jpeg" Type="http://schemas.openxmlformats.org/officeDocument/2006/relationships/image"/><Relationship Id="rId6" Target="../media/image4.jpeg" Type="http://schemas.openxmlformats.org/officeDocument/2006/relationships/image"/><Relationship Id="rId7" Target="../media/image5.png" Type="http://schemas.openxmlformats.org/officeDocument/2006/relationships/image"/><Relationship Id="rId8" Target="../media/image6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E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フリーフォーム 161"/>
          <p:cNvSpPr/>
          <p:nvPr/>
        </p:nvSpPr>
        <p:spPr>
          <a:xfrm>
            <a:off x="3982561" y="2391365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" name="フリーフォーム 162"/>
          <p:cNvSpPr/>
          <p:nvPr/>
        </p:nvSpPr>
        <p:spPr>
          <a:xfrm>
            <a:off x="3983135" y="2734230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1" name="フリーフォーム 160"/>
          <p:cNvSpPr/>
          <p:nvPr/>
        </p:nvSpPr>
        <p:spPr>
          <a:xfrm>
            <a:off x="3983771" y="2048113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1" name="グループ化 40"/>
          <p:cNvGrpSpPr/>
          <p:nvPr/>
        </p:nvGrpSpPr>
        <p:grpSpPr>
          <a:xfrm>
            <a:off x="2325257" y="5387549"/>
            <a:ext cx="3114536" cy="1005244"/>
            <a:chOff x="2364065" y="5404420"/>
            <a:chExt cx="3114536" cy="1005244"/>
          </a:xfrm>
        </p:grpSpPr>
        <p:grpSp>
          <p:nvGrpSpPr>
            <p:cNvPr id="201" name="グループ化 200"/>
            <p:cNvGrpSpPr/>
            <p:nvPr/>
          </p:nvGrpSpPr>
          <p:grpSpPr>
            <a:xfrm>
              <a:off x="2369299" y="5412664"/>
              <a:ext cx="3098666" cy="997000"/>
              <a:chOff x="2384550" y="6554410"/>
              <a:chExt cx="3098666" cy="997000"/>
            </a:xfrm>
          </p:grpSpPr>
          <p:sp>
            <p:nvSpPr>
              <p:cNvPr id="202" name="テキスト ボックス 201"/>
              <p:cNvSpPr txBox="1"/>
              <p:nvPr/>
            </p:nvSpPr>
            <p:spPr>
              <a:xfrm rot="212207">
                <a:off x="2384550" y="6554410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ウチ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会社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</a:p>
            </p:txBody>
          </p:sp>
          <p:sp>
            <p:nvSpPr>
              <p:cNvPr id="203" name="テキスト ボックス 202"/>
              <p:cNvSpPr txBox="1"/>
              <p:nvPr/>
            </p:nvSpPr>
            <p:spPr>
              <a:xfrm rot="1951857">
                <a:off x="3893480" y="6695111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PR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ポイント</a:t>
                </a:r>
              </a:p>
            </p:txBody>
          </p:sp>
        </p:grpSp>
        <p:grpSp>
          <p:nvGrpSpPr>
            <p:cNvPr id="125" name="グループ化 124"/>
            <p:cNvGrpSpPr/>
            <p:nvPr/>
          </p:nvGrpSpPr>
          <p:grpSpPr>
            <a:xfrm>
              <a:off x="2364065" y="5404420"/>
              <a:ext cx="3114536" cy="997000"/>
              <a:chOff x="2326266" y="6394265"/>
              <a:chExt cx="3114536" cy="997000"/>
            </a:xfrm>
          </p:grpSpPr>
          <p:sp>
            <p:nvSpPr>
              <p:cNvPr id="126" name="テキスト ボックス 125"/>
              <p:cNvSpPr txBox="1"/>
              <p:nvPr/>
            </p:nvSpPr>
            <p:spPr>
              <a:xfrm rot="212207">
                <a:off x="2326266" y="6394265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ウチ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会社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</a:p>
            </p:txBody>
          </p:sp>
          <p:sp>
            <p:nvSpPr>
              <p:cNvPr id="127" name="テキスト ボックス 126"/>
              <p:cNvSpPr txBox="1"/>
              <p:nvPr/>
            </p:nvSpPr>
            <p:spPr>
              <a:xfrm rot="1951857">
                <a:off x="3851066" y="6534029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PR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ポイント</a:t>
                </a:r>
              </a:p>
            </p:txBody>
          </p:sp>
        </p:grpSp>
      </p:grpSp>
      <p:sp>
        <p:nvSpPr>
          <p:cNvPr id="2" name="正方形/長方形 1"/>
          <p:cNvSpPr/>
          <p:nvPr/>
        </p:nvSpPr>
        <p:spPr>
          <a:xfrm>
            <a:off x="2437323" y="1094249"/>
            <a:ext cx="4423963" cy="298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001406" y="3063231"/>
            <a:ext cx="3263532" cy="20800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事業所写真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815385" y="2066578"/>
            <a:ext cx="25283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+mn-ea"/>
              </a:rPr>
              <a:t>宮崎県宮崎市大字郡司分丙９６２７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816754" y="2402668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+mn-ea"/>
              </a:rPr>
              <a:t>業務用エアコンの設置や撤去作業</a:t>
            </a:r>
            <a:endParaRPr lang="en-US" altLang="ja-JP" sz="1000" dirty="0">
              <a:latin typeface="+mn-ea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926494" y="149971"/>
            <a:ext cx="4314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求人票だけでは分からない、これが企業の思いです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396969" y="7483863"/>
            <a:ext cx="3263532" cy="20800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事業所写真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4040597" y="9563900"/>
            <a:ext cx="589817" cy="919066"/>
            <a:chOff x="-3823737" y="9009254"/>
            <a:chExt cx="589817" cy="931543"/>
          </a:xfrm>
        </p:grpSpPr>
        <p:sp>
          <p:nvSpPr>
            <p:cNvPr id="146" name="フリーフォーム 145"/>
            <p:cNvSpPr/>
            <p:nvPr/>
          </p:nvSpPr>
          <p:spPr>
            <a:xfrm rot="5400000">
              <a:off x="-3973947" y="9200770"/>
              <a:ext cx="931543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-3823737" y="9187882"/>
              <a:ext cx="569387" cy="5616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en-US" altLang="ja-JP" sz="1050" dirty="0">
                  <a:solidFill>
                    <a:schemeClr val="bg1"/>
                  </a:solidFill>
                </a:rPr>
                <a:t>H</a:t>
              </a:r>
              <a:r>
                <a:rPr kumimoji="1" lang="ja-JP" altLang="en-US" sz="1050" dirty="0">
                  <a:solidFill>
                    <a:schemeClr val="bg1"/>
                  </a:solidFill>
                </a:rPr>
                <a:t> </a:t>
              </a:r>
              <a:r>
                <a:rPr kumimoji="1" lang="en-US" altLang="ja-JP" sz="1050" dirty="0">
                  <a:solidFill>
                    <a:schemeClr val="bg1"/>
                  </a:solidFill>
                </a:rPr>
                <a:t>P</a:t>
              </a:r>
              <a:r>
                <a:rPr kumimoji="1" lang="ja-JP" altLang="en-US" sz="1000" dirty="0">
                  <a:solidFill>
                    <a:schemeClr val="bg1"/>
                  </a:solidFill>
                </a:rPr>
                <a:t>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678062" y="9563901"/>
            <a:ext cx="589817" cy="919066"/>
            <a:chOff x="-1926960" y="9002886"/>
            <a:chExt cx="589817" cy="937912"/>
          </a:xfrm>
        </p:grpSpPr>
        <p:sp>
          <p:nvSpPr>
            <p:cNvPr id="148" name="フリーフォーム 147"/>
            <p:cNvSpPr/>
            <p:nvPr/>
          </p:nvSpPr>
          <p:spPr>
            <a:xfrm rot="5400000">
              <a:off x="-2080354" y="9197586"/>
              <a:ext cx="937912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-1926960" y="9181513"/>
              <a:ext cx="56938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求人は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sp>
        <p:nvSpPr>
          <p:cNvPr id="80" name="正方形/長方形 79"/>
          <p:cNvSpPr/>
          <p:nvPr/>
        </p:nvSpPr>
        <p:spPr>
          <a:xfrm>
            <a:off x="-915952" y="445070"/>
            <a:ext cx="397042" cy="533864"/>
          </a:xfrm>
          <a:prstGeom prst="rect">
            <a:avLst/>
          </a:prstGeom>
          <a:solidFill>
            <a:srgbClr val="D7EF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-919494" y="1107001"/>
            <a:ext cx="397042" cy="533864"/>
          </a:xfrm>
          <a:prstGeom prst="rect">
            <a:avLst/>
          </a:prstGeom>
          <a:solidFill>
            <a:srgbClr val="466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843430" y="2741703"/>
            <a:ext cx="1271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2002</a:t>
            </a:r>
            <a:r>
              <a:rPr kumimoji="1" lang="ja-JP" altLang="en-US" sz="1400" dirty="0"/>
              <a:t>年</a:t>
            </a:r>
            <a:r>
              <a:rPr kumimoji="1" lang="en-US" altLang="ja-JP" sz="1400" dirty="0"/>
              <a:t>6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1</a:t>
            </a:r>
            <a:r>
              <a:rPr kumimoji="1" lang="ja-JP" altLang="en-US" sz="1400" dirty="0"/>
              <a:t>日</a:t>
            </a:r>
          </a:p>
        </p:txBody>
      </p:sp>
      <p:grpSp>
        <p:nvGrpSpPr>
          <p:cNvPr id="63" name="グループ化 62"/>
          <p:cNvGrpSpPr/>
          <p:nvPr/>
        </p:nvGrpSpPr>
        <p:grpSpPr>
          <a:xfrm>
            <a:off x="297998" y="419458"/>
            <a:ext cx="7000854" cy="1556602"/>
            <a:chOff x="1533741" y="515858"/>
            <a:chExt cx="5636007" cy="1253136"/>
          </a:xfrm>
        </p:grpSpPr>
        <p:cxnSp>
          <p:nvCxnSpPr>
            <p:cNvPr id="14" name="直線コネクタ 13"/>
            <p:cNvCxnSpPr/>
            <p:nvPr/>
          </p:nvCxnSpPr>
          <p:spPr>
            <a:xfrm>
              <a:off x="1616185" y="604448"/>
              <a:ext cx="0" cy="885668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1620542" y="1489883"/>
              <a:ext cx="5032552" cy="20251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>
              <a:off x="6935895" y="628650"/>
              <a:ext cx="0" cy="578104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/>
            <p:nvPr/>
          </p:nvCxnSpPr>
          <p:spPr>
            <a:xfrm>
              <a:off x="1613417" y="604419"/>
              <a:ext cx="5322093" cy="21416"/>
            </a:xfrm>
            <a:prstGeom prst="line">
              <a:avLst/>
            </a:prstGeom>
            <a:ln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 flipH="1">
              <a:off x="6463802" y="1026727"/>
              <a:ext cx="705946" cy="742267"/>
            </a:xfrm>
            <a:prstGeom prst="line">
              <a:avLst/>
            </a:prstGeom>
            <a:ln w="28575">
              <a:solidFill>
                <a:srgbClr val="436A8F"/>
              </a:solidFill>
              <a:headEnd type="oval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7026665" y="525373"/>
              <a:ext cx="0" cy="673668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1533741" y="515858"/>
              <a:ext cx="5497485" cy="22122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1553668" y="1595520"/>
              <a:ext cx="5044756" cy="20300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1553668" y="517729"/>
              <a:ext cx="0" cy="1087573"/>
            </a:xfrm>
            <a:prstGeom prst="line">
              <a:avLst/>
            </a:prstGeom>
            <a:ln w="28575">
              <a:solidFill>
                <a:srgbClr val="436A8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テキスト ボックス 7"/>
          <p:cNvSpPr txBox="1"/>
          <p:nvPr/>
        </p:nvSpPr>
        <p:spPr>
          <a:xfrm>
            <a:off x="2681372" y="790147"/>
            <a:ext cx="4228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</a:rPr>
              <a:t>株式会社稲留設備工業</a:t>
            </a:r>
            <a:endParaRPr kumimoji="1" lang="ja-JP" alt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29" name="グループ化 128"/>
          <p:cNvGrpSpPr/>
          <p:nvPr/>
        </p:nvGrpSpPr>
        <p:grpSpPr>
          <a:xfrm>
            <a:off x="522302" y="2084235"/>
            <a:ext cx="3185487" cy="3137608"/>
            <a:chOff x="495305" y="2084666"/>
            <a:chExt cx="3185487" cy="3137608"/>
          </a:xfrm>
          <a:noFill/>
        </p:grpSpPr>
        <p:sp>
          <p:nvSpPr>
            <p:cNvPr id="133" name="テキスト ボックス 132"/>
            <p:cNvSpPr txBox="1"/>
            <p:nvPr/>
          </p:nvSpPr>
          <p:spPr>
            <a:xfrm rot="379835">
              <a:off x="495305" y="2084666"/>
              <a:ext cx="3185487" cy="313760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rtlCol="0">
              <a:prstTxWarp prst="textArchUp">
                <a:avLst>
                  <a:gd name="adj" fmla="val 10790209"/>
                </a:avLst>
              </a:prstTxWarp>
              <a:spAutoFit/>
            </a:bodyPr>
            <a:lstStyle/>
            <a:p>
              <a:r>
                <a:rPr kumimoji="1" lang="ja-JP" altLang="en-US" sz="2400" b="1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ウチ</a:t>
              </a:r>
              <a:r>
                <a:rPr kumimoji="1" lang="ja-JP" altLang="en-US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の</a:t>
              </a:r>
              <a:r>
                <a:rPr kumimoji="1" lang="ja-JP" altLang="en-US" sz="2400" b="1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会社</a:t>
              </a:r>
              <a:r>
                <a:rPr kumimoji="1" lang="ja-JP" altLang="en-US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って</a:t>
              </a:r>
              <a:r>
                <a:rPr kumimoji="1" lang="ja-JP" altLang="en-US" sz="2000" b="1" dirty="0">
                  <a:ln>
                    <a:solidFill>
                      <a:srgbClr val="436A8F"/>
                    </a:solidFill>
                  </a:ln>
                  <a:solidFill>
                    <a:srgbClr val="436A8F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こんなところ</a:t>
              </a:r>
            </a:p>
          </p:txBody>
        </p:sp>
        <p:sp>
          <p:nvSpPr>
            <p:cNvPr id="134" name="楕円 133"/>
            <p:cNvSpPr/>
            <p:nvPr/>
          </p:nvSpPr>
          <p:spPr>
            <a:xfrm>
              <a:off x="622690" y="2239185"/>
              <a:ext cx="2887026" cy="288702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466C90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42" name="テキスト ボックス 141"/>
          <p:cNvSpPr txBox="1"/>
          <p:nvPr/>
        </p:nvSpPr>
        <p:spPr>
          <a:xfrm>
            <a:off x="971365" y="2677539"/>
            <a:ext cx="22758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当社は現在日本人作業員２名インドネシア人１名の小規模企業です。病院や施設など大型業務用エアコンの取付や撤去をしています。</a:t>
            </a:r>
            <a:endParaRPr lang="en-US" altLang="ja-JP" sz="1600" dirty="0"/>
          </a:p>
          <a:p>
            <a:r>
              <a:rPr lang="ja-JP" altLang="en-US" sz="1600" dirty="0"/>
              <a:t>個人宅なども請け負います。</a:t>
            </a:r>
            <a:endParaRPr kumimoji="1" lang="ja-JP" altLang="en-US" sz="1600" dirty="0"/>
          </a:p>
        </p:txBody>
      </p:sp>
      <p:sp>
        <p:nvSpPr>
          <p:cNvPr id="144" name="角丸四角形 143"/>
          <p:cNvSpPr/>
          <p:nvPr/>
        </p:nvSpPr>
        <p:spPr>
          <a:xfrm>
            <a:off x="4000559" y="7231312"/>
            <a:ext cx="3207459" cy="219921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466C9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 rot="2962717">
            <a:off x="233360" y="5172206"/>
            <a:ext cx="1176000" cy="1175551"/>
            <a:chOff x="7306453" y="3593757"/>
            <a:chExt cx="2382861" cy="2381959"/>
          </a:xfrm>
          <a:solidFill>
            <a:srgbClr val="FFAFFF"/>
          </a:solidFill>
        </p:grpSpPr>
        <p:sp>
          <p:nvSpPr>
            <p:cNvPr id="184" name="星 12 3"/>
            <p:cNvSpPr/>
            <p:nvPr/>
          </p:nvSpPr>
          <p:spPr>
            <a:xfrm>
              <a:off x="7369334" y="3655730"/>
              <a:ext cx="2319980" cy="23199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星 12 3"/>
            <p:cNvSpPr/>
            <p:nvPr/>
          </p:nvSpPr>
          <p:spPr>
            <a:xfrm>
              <a:off x="7306453" y="3593757"/>
              <a:ext cx="2319984" cy="23199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星 12 3"/>
            <p:cNvSpPr/>
            <p:nvPr/>
          </p:nvSpPr>
          <p:spPr>
            <a:xfrm rot="1821950">
              <a:off x="9352834" y="5084010"/>
              <a:ext cx="192826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7" name="グループ化 186"/>
          <p:cNvGrpSpPr/>
          <p:nvPr/>
        </p:nvGrpSpPr>
        <p:grpSpPr>
          <a:xfrm>
            <a:off x="1343601" y="5642591"/>
            <a:ext cx="1170457" cy="1136616"/>
            <a:chOff x="7987805" y="564962"/>
            <a:chExt cx="1914869" cy="1859504"/>
          </a:xfrm>
        </p:grpSpPr>
        <p:sp>
          <p:nvSpPr>
            <p:cNvPr id="188" name="フリーフォーム 187"/>
            <p:cNvSpPr/>
            <p:nvPr/>
          </p:nvSpPr>
          <p:spPr>
            <a:xfrm>
              <a:off x="8120179" y="647908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フリーフォーム 188"/>
            <p:cNvSpPr/>
            <p:nvPr/>
          </p:nvSpPr>
          <p:spPr>
            <a:xfrm>
              <a:off x="7987805" y="564962"/>
              <a:ext cx="1834345" cy="1828234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0" name="グループ化 189"/>
          <p:cNvGrpSpPr/>
          <p:nvPr/>
        </p:nvGrpSpPr>
        <p:grpSpPr>
          <a:xfrm>
            <a:off x="6174078" y="5346967"/>
            <a:ext cx="1023757" cy="1073829"/>
            <a:chOff x="8077586" y="568670"/>
            <a:chExt cx="1834345" cy="1924062"/>
          </a:xfrm>
          <a:solidFill>
            <a:srgbClr val="FFE699"/>
          </a:solidFill>
        </p:grpSpPr>
        <p:sp>
          <p:nvSpPr>
            <p:cNvPr id="191" name="フリーフォーム 190"/>
            <p:cNvSpPr/>
            <p:nvPr/>
          </p:nvSpPr>
          <p:spPr>
            <a:xfrm>
              <a:off x="8086045" y="716174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フリーフォーム 191"/>
            <p:cNvSpPr/>
            <p:nvPr/>
          </p:nvSpPr>
          <p:spPr>
            <a:xfrm>
              <a:off x="8077586" y="568670"/>
              <a:ext cx="1834345" cy="1828235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3" name="グループ化 192"/>
          <p:cNvGrpSpPr/>
          <p:nvPr/>
        </p:nvGrpSpPr>
        <p:grpSpPr>
          <a:xfrm rot="2962717">
            <a:off x="4961947" y="5548879"/>
            <a:ext cx="1221370" cy="1217235"/>
            <a:chOff x="7306455" y="3593756"/>
            <a:chExt cx="2416435" cy="2408258"/>
          </a:xfrm>
        </p:grpSpPr>
        <p:sp>
          <p:nvSpPr>
            <p:cNvPr id="194" name="星 12 3"/>
            <p:cNvSpPr/>
            <p:nvPr/>
          </p:nvSpPr>
          <p:spPr>
            <a:xfrm>
              <a:off x="7402909" y="3682037"/>
              <a:ext cx="2319981" cy="231997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DBFB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星 12 3"/>
            <p:cNvSpPr/>
            <p:nvPr/>
          </p:nvSpPr>
          <p:spPr>
            <a:xfrm>
              <a:off x="7306455" y="3593756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星 12 3"/>
            <p:cNvSpPr/>
            <p:nvPr/>
          </p:nvSpPr>
          <p:spPr>
            <a:xfrm rot="1821950">
              <a:off x="9327601" y="5058447"/>
              <a:ext cx="180240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97" name="テキスト ボックス 196"/>
          <p:cNvSpPr txBox="1"/>
          <p:nvPr/>
        </p:nvSpPr>
        <p:spPr>
          <a:xfrm>
            <a:off x="335130" y="5595625"/>
            <a:ext cx="959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教育制度が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充実！</a:t>
            </a:r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1344202" y="5998576"/>
            <a:ext cx="1135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大手企業様と連携！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896913" y="5873268"/>
            <a:ext cx="137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有給休暇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取得率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0" name="テキスト ボックス 199"/>
          <p:cNvSpPr txBox="1"/>
          <p:nvPr/>
        </p:nvSpPr>
        <p:spPr>
          <a:xfrm>
            <a:off x="6231309" y="5655018"/>
            <a:ext cx="959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３０分単位で残業代支給！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4" name="グループ化 203"/>
          <p:cNvGrpSpPr/>
          <p:nvPr/>
        </p:nvGrpSpPr>
        <p:grpSpPr>
          <a:xfrm rot="2962717">
            <a:off x="2450410" y="5496054"/>
            <a:ext cx="1357485" cy="1331250"/>
            <a:chOff x="7306453" y="3593758"/>
            <a:chExt cx="2449885" cy="2402538"/>
          </a:xfrm>
        </p:grpSpPr>
        <p:sp>
          <p:nvSpPr>
            <p:cNvPr id="205" name="星 12 3"/>
            <p:cNvSpPr/>
            <p:nvPr/>
          </p:nvSpPr>
          <p:spPr>
            <a:xfrm>
              <a:off x="7436355" y="3676313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FFE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星 12 3"/>
            <p:cNvSpPr/>
            <p:nvPr/>
          </p:nvSpPr>
          <p:spPr>
            <a:xfrm>
              <a:off x="7306453" y="3593758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星 12 3"/>
            <p:cNvSpPr/>
            <p:nvPr/>
          </p:nvSpPr>
          <p:spPr>
            <a:xfrm rot="1821950">
              <a:off x="9339786" y="5072818"/>
              <a:ext cx="192826" cy="4718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08" name="テキスト ボックス 207"/>
          <p:cNvSpPr txBox="1"/>
          <p:nvPr/>
        </p:nvSpPr>
        <p:spPr>
          <a:xfrm>
            <a:off x="2450827" y="5880112"/>
            <a:ext cx="137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資格取得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応援制度あり！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9" name="グループ化 208"/>
          <p:cNvGrpSpPr/>
          <p:nvPr/>
        </p:nvGrpSpPr>
        <p:grpSpPr>
          <a:xfrm>
            <a:off x="3789660" y="5473016"/>
            <a:ext cx="1170460" cy="1136616"/>
            <a:chOff x="7987805" y="564961"/>
            <a:chExt cx="1914875" cy="1859505"/>
          </a:xfrm>
        </p:grpSpPr>
        <p:sp>
          <p:nvSpPr>
            <p:cNvPr id="210" name="フリーフォーム 209"/>
            <p:cNvSpPr/>
            <p:nvPr/>
          </p:nvSpPr>
          <p:spPr>
            <a:xfrm>
              <a:off x="8120184" y="647908"/>
              <a:ext cx="1782496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rgbClr val="FF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フリーフォーム 210"/>
            <p:cNvSpPr/>
            <p:nvPr/>
          </p:nvSpPr>
          <p:spPr>
            <a:xfrm>
              <a:off x="7987805" y="564961"/>
              <a:ext cx="1834345" cy="1828235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66C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2" name="テキスト ボックス 211"/>
          <p:cNvSpPr txBox="1"/>
          <p:nvPr/>
        </p:nvSpPr>
        <p:spPr>
          <a:xfrm>
            <a:off x="3830685" y="5827663"/>
            <a:ext cx="1135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作業服・空調服支給！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3" name="テキスト ボックス 242"/>
          <p:cNvSpPr txBox="1"/>
          <p:nvPr/>
        </p:nvSpPr>
        <p:spPr>
          <a:xfrm>
            <a:off x="3777518" y="6829955"/>
            <a:ext cx="3595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n w="12700">
                  <a:solidFill>
                    <a:srgbClr val="436A8F"/>
                  </a:solidFill>
                </a:ln>
                <a:solidFill>
                  <a:srgbClr val="466C90"/>
                </a:solidFill>
                <a:latin typeface="IPAゴシック" panose="020B0509000000000000" pitchFamily="49" charset="-128"/>
                <a:ea typeface="IPAゴシック" panose="020B0509000000000000" pitchFamily="49" charset="-128"/>
              </a:rPr>
              <a:t>わかもの・新卒応援コーナー</a:t>
            </a:r>
            <a:r>
              <a:rPr kumimoji="1" lang="ja-JP" altLang="en-US" sz="1400" b="1" dirty="0">
                <a:ln w="12700">
                  <a:solidFill>
                    <a:srgbClr val="436A8F"/>
                  </a:solidFill>
                </a:ln>
                <a:solidFill>
                  <a:srgbClr val="436A8F"/>
                </a:solidFill>
                <a:latin typeface="IPAゴシック" panose="020B0509000000000000" pitchFamily="49" charset="-128"/>
                <a:ea typeface="IPAゴシック" panose="020B0509000000000000" pitchFamily="49" charset="-128"/>
              </a:rPr>
              <a:t>ご利用の方へ</a:t>
            </a:r>
            <a:endParaRPr kumimoji="1" lang="en-US" altLang="ja-JP" sz="1400" b="1" dirty="0">
              <a:ln w="12700">
                <a:solidFill>
                  <a:srgbClr val="436A8F"/>
                </a:solidFill>
              </a:ln>
              <a:solidFill>
                <a:srgbClr val="436A8F"/>
              </a:solidFill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060118" y="2747396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n-ea"/>
              </a:rPr>
              <a:t>設　立</a:t>
            </a:r>
          </a:p>
        </p:txBody>
      </p:sp>
      <p:grpSp>
        <p:nvGrpSpPr>
          <p:cNvPr id="37" name="グループ化 36"/>
          <p:cNvGrpSpPr/>
          <p:nvPr/>
        </p:nvGrpSpPr>
        <p:grpSpPr>
          <a:xfrm>
            <a:off x="427096" y="7356288"/>
            <a:ext cx="3233405" cy="93694"/>
            <a:chOff x="-3244808" y="6213666"/>
            <a:chExt cx="3233405" cy="93694"/>
          </a:xfrm>
        </p:grpSpPr>
        <p:cxnSp>
          <p:nvCxnSpPr>
            <p:cNvPr id="22" name="直線コネクタ 21"/>
            <p:cNvCxnSpPr/>
            <p:nvPr/>
          </p:nvCxnSpPr>
          <p:spPr>
            <a:xfrm flipH="1">
              <a:off x="-3244808" y="6217508"/>
              <a:ext cx="649587" cy="0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 flipH="1">
              <a:off x="-2484283" y="6213666"/>
              <a:ext cx="2472880" cy="0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-2592298" y="6216766"/>
              <a:ext cx="47073" cy="82903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>
              <a:off x="-2546438" y="6215274"/>
              <a:ext cx="56359" cy="92086"/>
            </a:xfrm>
            <a:prstGeom prst="line">
              <a:avLst/>
            </a:prstGeom>
            <a:ln w="22225" cap="rnd">
              <a:solidFill>
                <a:srgbClr val="466C9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/>
          <p:cNvSpPr txBox="1"/>
          <p:nvPr/>
        </p:nvSpPr>
        <p:spPr>
          <a:xfrm>
            <a:off x="670790" y="7084730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466C90"/>
                </a:solidFill>
              </a:rPr>
              <a:t>アットホームな雰囲気です！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685986" y="9560785"/>
            <a:ext cx="926469" cy="92646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/>
              <a:t>事業所</a:t>
            </a:r>
            <a:endParaRPr kumimoji="1" lang="en-US" altLang="ja-JP" sz="700" dirty="0"/>
          </a:p>
          <a:p>
            <a:pPr algn="ctr"/>
            <a:r>
              <a:rPr kumimoji="1" lang="ja-JP" altLang="en-US" sz="700" dirty="0"/>
              <a:t>ホームページ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QR</a:t>
            </a:r>
            <a:r>
              <a:rPr kumimoji="1" lang="ja-JP" altLang="en-US" sz="700" dirty="0"/>
              <a:t>コード</a:t>
            </a:r>
            <a:endParaRPr kumimoji="1" lang="en-US" altLang="ja-JP" sz="700" dirty="0"/>
          </a:p>
          <a:p>
            <a:pPr algn="ctr"/>
            <a:r>
              <a:rPr kumimoji="1" lang="ja-JP" altLang="en-US" sz="900" b="1" dirty="0">
                <a:solidFill>
                  <a:srgbClr val="FF0000"/>
                </a:solidFill>
              </a:rPr>
              <a:t>ハローワーク作成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004152" y="2059134"/>
            <a:ext cx="7040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n-ea"/>
              </a:rPr>
              <a:t> 所 在 地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3993158" y="2415261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  <a:latin typeface="+mj-lt"/>
              </a:rPr>
              <a:t>事業内容</a:t>
            </a: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4098485" y="7499821"/>
            <a:ext cx="30751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作業員も少なく小規模ですが、仕事は早く丁寧にをモットーに取り組んでいます。手に職をつけたい！将来独立してみたい方など、目標をもって仕事をしてみませんか？</a:t>
            </a:r>
            <a:endParaRPr lang="en-US" altLang="ja-JP" sz="1600" dirty="0"/>
          </a:p>
          <a:p>
            <a:r>
              <a:rPr lang="ja-JP" altLang="en-US" sz="1600" dirty="0"/>
              <a:t>お待ちしています。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2031325" y="-25317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カラーパターン１</a:t>
            </a:r>
          </a:p>
        </p:txBody>
      </p:sp>
      <p:grpSp>
        <p:nvGrpSpPr>
          <p:cNvPr id="100" name="グループ化 99"/>
          <p:cNvGrpSpPr/>
          <p:nvPr/>
        </p:nvGrpSpPr>
        <p:grpSpPr>
          <a:xfrm>
            <a:off x="431984" y="9687633"/>
            <a:ext cx="1927719" cy="705109"/>
            <a:chOff x="-2018642" y="6960622"/>
            <a:chExt cx="1927719" cy="705109"/>
          </a:xfrm>
        </p:grpSpPr>
        <p:sp>
          <p:nvSpPr>
            <p:cNvPr id="103" name="正方形/長方形 102"/>
            <p:cNvSpPr/>
            <p:nvPr/>
          </p:nvSpPr>
          <p:spPr>
            <a:xfrm>
              <a:off x="-2018040" y="6960622"/>
              <a:ext cx="1927117" cy="7051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-2018642" y="7358931"/>
              <a:ext cx="18838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/>
                <a:t>作成日：令和７年</a:t>
              </a:r>
              <a:r>
                <a:rPr kumimoji="1" lang="en-US" altLang="ja-JP" sz="1100" dirty="0"/>
                <a:t>10</a:t>
              </a:r>
              <a:r>
                <a:rPr kumimoji="1" lang="ja-JP" altLang="en-US" sz="1100" dirty="0"/>
                <a:t>月</a:t>
              </a:r>
              <a:r>
                <a:rPr kumimoji="1" lang="en-US" altLang="ja-JP" sz="1100" dirty="0"/>
                <a:t>24</a:t>
              </a:r>
              <a:r>
                <a:rPr kumimoji="1" lang="ja-JP" altLang="en-US" sz="1100" dirty="0"/>
                <a:t>日</a:t>
              </a:r>
            </a:p>
          </p:txBody>
        </p:sp>
        <p:pic>
          <p:nvPicPr>
            <p:cNvPr id="109" name="Picture 3" descr="ハローワークロゴII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0" t="6188"/>
            <a:stretch/>
          </p:blipFill>
          <p:spPr bwMode="auto">
            <a:xfrm>
              <a:off x="-1897183" y="7046936"/>
              <a:ext cx="1211226" cy="266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" name="テキスト ボックス 109"/>
            <p:cNvSpPr txBox="1"/>
            <p:nvPr/>
          </p:nvSpPr>
          <p:spPr>
            <a:xfrm>
              <a:off x="-829185" y="696697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AFF0A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宮崎</a:t>
              </a:r>
            </a:p>
          </p:txBody>
        </p:sp>
      </p:grpSp>
      <p:sp>
        <p:nvSpPr>
          <p:cNvPr id="111" name="テキスト ボックス 110"/>
          <p:cNvSpPr txBox="1"/>
          <p:nvPr/>
        </p:nvSpPr>
        <p:spPr>
          <a:xfrm>
            <a:off x="2411305" y="9690774"/>
            <a:ext cx="162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事業所求人は、有効中のものがない場合は一覧が出ませんので、ご了承ください。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122678" y="143940"/>
            <a:ext cx="1905760" cy="1770178"/>
            <a:chOff x="122677" y="143939"/>
            <a:chExt cx="2111833" cy="1875423"/>
          </a:xfrm>
        </p:grpSpPr>
        <p:grpSp>
          <p:nvGrpSpPr>
            <p:cNvPr id="143" name="グループ化 142"/>
            <p:cNvGrpSpPr/>
            <p:nvPr/>
          </p:nvGrpSpPr>
          <p:grpSpPr>
            <a:xfrm>
              <a:off x="122677" y="143939"/>
              <a:ext cx="1139969" cy="1200737"/>
              <a:chOff x="-2655606" y="2541757"/>
              <a:chExt cx="1422702" cy="1598014"/>
            </a:xfrm>
          </p:grpSpPr>
          <p:sp>
            <p:nvSpPr>
              <p:cNvPr id="151" name="山形 150"/>
              <p:cNvSpPr/>
              <p:nvPr/>
            </p:nvSpPr>
            <p:spPr>
              <a:xfrm rot="14818828">
                <a:off x="-2140934" y="3482121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山形 151"/>
              <p:cNvSpPr/>
              <p:nvPr/>
            </p:nvSpPr>
            <p:spPr>
              <a:xfrm rot="17168498">
                <a:off x="-2720527" y="3505792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3" name="グループ化 152"/>
              <p:cNvGrpSpPr/>
              <p:nvPr/>
            </p:nvGrpSpPr>
            <p:grpSpPr>
              <a:xfrm>
                <a:off x="-2655606" y="2541757"/>
                <a:ext cx="1422702" cy="1230401"/>
                <a:chOff x="5661792" y="147806"/>
                <a:chExt cx="1860828" cy="1609308"/>
              </a:xfrm>
            </p:grpSpPr>
            <p:grpSp>
              <p:nvGrpSpPr>
                <p:cNvPr id="154" name="グループ化 153"/>
                <p:cNvGrpSpPr/>
                <p:nvPr/>
              </p:nvGrpSpPr>
              <p:grpSpPr>
                <a:xfrm>
                  <a:off x="5771290" y="147806"/>
                  <a:ext cx="1609308" cy="1609308"/>
                  <a:chOff x="6652651" y="2745725"/>
                  <a:chExt cx="2340864" cy="2340864"/>
                </a:xfrm>
              </p:grpSpPr>
              <p:sp>
                <p:nvSpPr>
                  <p:cNvPr id="166" name="楕円 165"/>
                  <p:cNvSpPr/>
                  <p:nvPr/>
                </p:nvSpPr>
                <p:spPr>
                  <a:xfrm>
                    <a:off x="6652651" y="2745725"/>
                    <a:ext cx="2340864" cy="234086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  <p:sp>
                <p:nvSpPr>
                  <p:cNvPr id="167" name="楕円 166"/>
                  <p:cNvSpPr/>
                  <p:nvPr/>
                </p:nvSpPr>
                <p:spPr>
                  <a:xfrm>
                    <a:off x="6821481" y="2949110"/>
                    <a:ext cx="2003203" cy="2003205"/>
                  </a:xfrm>
                  <a:prstGeom prst="ellipse">
                    <a:avLst/>
                  </a:prstGeom>
                  <a:solidFill>
                    <a:srgbClr val="FFFFE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</p:grpSp>
            <p:sp>
              <p:nvSpPr>
                <p:cNvPr id="164" name="テキスト ボックス 163"/>
                <p:cNvSpPr txBox="1"/>
                <p:nvPr/>
              </p:nvSpPr>
              <p:spPr>
                <a:xfrm>
                  <a:off x="5661792" y="521227"/>
                  <a:ext cx="1860828" cy="7703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100" dirty="0" err="1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わか</a:t>
                  </a:r>
                  <a:r>
                    <a:rPr kumimoji="1" lang="ja-JP" altLang="en-US" sz="110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もの応援</a:t>
                  </a:r>
                  <a:endParaRPr kumimoji="1" lang="en-US" altLang="ja-JP" sz="11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  <a:p>
                  <a:pPr algn="ctr"/>
                  <a:r>
                    <a:rPr kumimoji="1" lang="ja-JP" altLang="en-US" sz="110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ハローワーク</a:t>
                  </a:r>
                  <a:endParaRPr kumimoji="1" lang="en-US" altLang="ja-JP" sz="11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</p:grpSp>
        </p:grpSp>
        <p:grpSp>
          <p:nvGrpSpPr>
            <p:cNvPr id="168" name="グループ化 167"/>
            <p:cNvGrpSpPr/>
            <p:nvPr/>
          </p:nvGrpSpPr>
          <p:grpSpPr>
            <a:xfrm>
              <a:off x="993820" y="156148"/>
              <a:ext cx="1240690" cy="1224583"/>
              <a:chOff x="-2736512" y="2541757"/>
              <a:chExt cx="1582863" cy="1562314"/>
            </a:xfrm>
          </p:grpSpPr>
          <p:sp>
            <p:nvSpPr>
              <p:cNvPr id="169" name="山形 168"/>
              <p:cNvSpPr/>
              <p:nvPr/>
            </p:nvSpPr>
            <p:spPr>
              <a:xfrm rot="14865210">
                <a:off x="-2263390" y="3447917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山形 169"/>
              <p:cNvSpPr/>
              <p:nvPr/>
            </p:nvSpPr>
            <p:spPr>
              <a:xfrm rot="17251611">
                <a:off x="-2655409" y="3470092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71" name="グループ化 170"/>
              <p:cNvGrpSpPr/>
              <p:nvPr/>
            </p:nvGrpSpPr>
            <p:grpSpPr>
              <a:xfrm>
                <a:off x="-2736512" y="2541757"/>
                <a:ext cx="1582863" cy="1230401"/>
                <a:chOff x="5555974" y="147806"/>
                <a:chExt cx="2070312" cy="1609308"/>
              </a:xfrm>
            </p:grpSpPr>
            <p:grpSp>
              <p:nvGrpSpPr>
                <p:cNvPr id="172" name="グループ化 171"/>
                <p:cNvGrpSpPr/>
                <p:nvPr/>
              </p:nvGrpSpPr>
              <p:grpSpPr>
                <a:xfrm>
                  <a:off x="5771290" y="147806"/>
                  <a:ext cx="1609308" cy="1609308"/>
                  <a:chOff x="6652651" y="2745725"/>
                  <a:chExt cx="2340864" cy="2340864"/>
                </a:xfrm>
              </p:grpSpPr>
              <p:sp>
                <p:nvSpPr>
                  <p:cNvPr id="175" name="楕円 174"/>
                  <p:cNvSpPr/>
                  <p:nvPr/>
                </p:nvSpPr>
                <p:spPr>
                  <a:xfrm>
                    <a:off x="6652651" y="2745725"/>
                    <a:ext cx="2340864" cy="234086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  <p:sp>
                <p:nvSpPr>
                  <p:cNvPr id="176" name="楕円 175"/>
                  <p:cNvSpPr/>
                  <p:nvPr/>
                </p:nvSpPr>
                <p:spPr>
                  <a:xfrm>
                    <a:off x="6821481" y="2881426"/>
                    <a:ext cx="2003203" cy="2003206"/>
                  </a:xfrm>
                  <a:prstGeom prst="ellipse">
                    <a:avLst/>
                  </a:prstGeom>
                  <a:solidFill>
                    <a:srgbClr val="FFFFE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</p:grpSp>
            <p:sp>
              <p:nvSpPr>
                <p:cNvPr id="173" name="テキスト ボックス 172"/>
                <p:cNvSpPr txBox="1"/>
                <p:nvPr/>
              </p:nvSpPr>
              <p:spPr>
                <a:xfrm>
                  <a:off x="5555974" y="467430"/>
                  <a:ext cx="2070312" cy="7960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新卒応援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  <a:p>
                  <a:pPr algn="ctr"/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ハローワーク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</p:grpSp>
        </p:grpSp>
        <p:grpSp>
          <p:nvGrpSpPr>
            <p:cNvPr id="138" name="グループ化 137"/>
            <p:cNvGrpSpPr/>
            <p:nvPr/>
          </p:nvGrpSpPr>
          <p:grpSpPr>
            <a:xfrm>
              <a:off x="477862" y="719066"/>
              <a:ext cx="1206918" cy="1300296"/>
              <a:chOff x="-2648566" y="2541757"/>
              <a:chExt cx="1398535" cy="1574343"/>
            </a:xfrm>
          </p:grpSpPr>
          <p:sp>
            <p:nvSpPr>
              <p:cNvPr id="139" name="山形 138"/>
              <p:cNvSpPr/>
              <p:nvPr/>
            </p:nvSpPr>
            <p:spPr>
              <a:xfrm rot="14818828">
                <a:off x="-2140934" y="3482121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山形 144"/>
              <p:cNvSpPr/>
              <p:nvPr/>
            </p:nvSpPr>
            <p:spPr>
              <a:xfrm rot="17251611">
                <a:off x="-2655409" y="3470092"/>
                <a:ext cx="927099" cy="340859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0" name="グループ化 149"/>
              <p:cNvGrpSpPr/>
              <p:nvPr/>
            </p:nvGrpSpPr>
            <p:grpSpPr>
              <a:xfrm>
                <a:off x="-2648566" y="2541757"/>
                <a:ext cx="1398535" cy="1230401"/>
                <a:chOff x="5671003" y="147806"/>
                <a:chExt cx="1829220" cy="1609308"/>
              </a:xfrm>
            </p:grpSpPr>
            <p:grpSp>
              <p:nvGrpSpPr>
                <p:cNvPr id="156" name="グループ化 155"/>
                <p:cNvGrpSpPr/>
                <p:nvPr/>
              </p:nvGrpSpPr>
              <p:grpSpPr>
                <a:xfrm>
                  <a:off x="5771290" y="147806"/>
                  <a:ext cx="1609308" cy="1609308"/>
                  <a:chOff x="6652651" y="2745725"/>
                  <a:chExt cx="2340864" cy="2340864"/>
                </a:xfrm>
              </p:grpSpPr>
              <p:sp>
                <p:nvSpPr>
                  <p:cNvPr id="159" name="楕円 158"/>
                  <p:cNvSpPr/>
                  <p:nvPr/>
                </p:nvSpPr>
                <p:spPr>
                  <a:xfrm>
                    <a:off x="6652651" y="2745725"/>
                    <a:ext cx="2340864" cy="234086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  <p:sp>
                <p:nvSpPr>
                  <p:cNvPr id="160" name="楕円 159"/>
                  <p:cNvSpPr/>
                  <p:nvPr/>
                </p:nvSpPr>
                <p:spPr>
                  <a:xfrm>
                    <a:off x="6821482" y="2914555"/>
                    <a:ext cx="2003204" cy="2003204"/>
                  </a:xfrm>
                  <a:prstGeom prst="ellipse">
                    <a:avLst/>
                  </a:prstGeom>
                  <a:solidFill>
                    <a:srgbClr val="FFFFE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00" dirty="0"/>
                  </a:p>
                </p:txBody>
              </p:sp>
            </p:grpSp>
            <p:sp>
              <p:nvSpPr>
                <p:cNvPr id="157" name="テキスト ボックス 156"/>
                <p:cNvSpPr txBox="1"/>
                <p:nvPr/>
              </p:nvSpPr>
              <p:spPr>
                <a:xfrm>
                  <a:off x="5671003" y="376138"/>
                  <a:ext cx="1829220" cy="7554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250" dirty="0" err="1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わか</a:t>
                  </a:r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もの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  <a:p>
                  <a:pPr algn="ctr"/>
                  <a:r>
                    <a:rPr kumimoji="1" lang="ja-JP" altLang="en-US" sz="125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支援コーナー</a:t>
                  </a:r>
                  <a:endParaRPr kumimoji="1" lang="en-US" altLang="ja-JP" sz="125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  <p:sp>
              <p:nvSpPr>
                <p:cNvPr id="158" name="テキスト ボックス 157"/>
                <p:cNvSpPr txBox="1"/>
                <p:nvPr/>
              </p:nvSpPr>
              <p:spPr>
                <a:xfrm>
                  <a:off x="5910185" y="1010134"/>
                  <a:ext cx="1180836" cy="4025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400" dirty="0">
                      <a:solidFill>
                        <a:srgbClr val="C00000"/>
                      </a:solidFill>
                      <a:latin typeface="HGP明朝E" panose="02020900000000000000" pitchFamily="18" charset="-128"/>
                      <a:ea typeface="HGP明朝E" panose="02020900000000000000" pitchFamily="18" charset="-128"/>
                    </a:rPr>
                    <a:t>応援企業</a:t>
                  </a:r>
                  <a:endParaRPr kumimoji="1" lang="en-US" altLang="ja-JP" sz="14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endParaRPr>
                </a:p>
              </p:txBody>
            </p:sp>
          </p:grpSp>
        </p:grp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8FAA082F-628E-9FC6-D32C-DB296BDF8F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52" y="9579375"/>
            <a:ext cx="909903" cy="90990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7766004-CA7B-D076-9390-DB34E82CDA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1" t="2557" r="1000" b="14732"/>
          <a:stretch>
            <a:fillRect/>
          </a:stretch>
        </p:blipFill>
        <p:spPr>
          <a:xfrm>
            <a:off x="3954913" y="3057499"/>
            <a:ext cx="3356518" cy="209671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BABEAB5-1DCC-97D5-08D2-0354FC8EB10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7" t="-1" r="9853" b="3558"/>
          <a:stretch>
            <a:fillRect/>
          </a:stretch>
        </p:blipFill>
        <p:spPr>
          <a:xfrm>
            <a:off x="427096" y="7516239"/>
            <a:ext cx="3207459" cy="20482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73E79E8-1779-89CB-F918-A013A7A2AC9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996" y="808768"/>
            <a:ext cx="795157" cy="66013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name="BarCodeCtrl1" r:id="rId1" imgW="898560" imgH="949320"/>
        </mc:Choice>
        <mc:Fallback>
          <p:control name="BarCodeCtrl1" r:id="rId1" imgW="898560" imgH="949320">
            <p:pic>
              <p:nvPicPr>
                <p:cNvPr id="12" name="BarCodeCtrl1">
                  <a:extLst>
                    <a:ext uri="{FF2B5EF4-FFF2-40B4-BE49-F238E27FC236}">
                      <a16:creationId xmlns:a16="http://schemas.microsoft.com/office/drawing/2014/main" id="{6735EF34-1007-9183-B5C0-3BD41227F3AA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>
                  <a:off x="6299854" y="9533020"/>
                  <a:ext cx="897981" cy="9499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60767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2271ae4-f51f-414e-a670-1af213a2d767">
      <UserInfo>
        <DisplayName/>
        <AccountId xsi:nil="true"/>
        <AccountType/>
      </UserInfo>
    </Owner>
    <lcf76f155ced4ddcb4097134ff3c332f xmlns="02271ae4-f51f-414e-a670-1af213a2d767">
      <Terms xmlns="http://schemas.microsoft.com/office/infopath/2007/PartnerControls"/>
    </lcf76f155ced4ddcb4097134ff3c332f>
    <TaxCatchAll xmlns="2af7db65-e281-4bdf-8fb7-478a6b55ba3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9A3532358244F9E613F9C6BB9D5F4" ma:contentTypeVersion="14" ma:contentTypeDescription="新しいドキュメントを作成します。" ma:contentTypeScope="" ma:versionID="c6d8cbb7fcddd8e1657139d193d7ce33">
  <xsd:schema xmlns:xsd="http://www.w3.org/2001/XMLSchema" xmlns:xs="http://www.w3.org/2001/XMLSchema" xmlns:p="http://schemas.microsoft.com/office/2006/metadata/properties" xmlns:ns2="02271ae4-f51f-414e-a670-1af213a2d767" xmlns:ns3="2af7db65-e281-4bdf-8fb7-478a6b55ba37" targetNamespace="http://schemas.microsoft.com/office/2006/metadata/properties" ma:root="true" ma:fieldsID="c686d77509c4549b43667d9940c110d2" ns2:_="" ns3:_="">
    <xsd:import namespace="02271ae4-f51f-414e-a670-1af213a2d767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271ae4-f51f-414e-a670-1af213a2d767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b2e5204-29bd-46fa-98a3-deff6afdf640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671F98-FF05-43DB-9608-A2B0086E85AA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2af7db65-e281-4bdf-8fb7-478a6b55ba37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02271ae4-f51f-414e-a670-1af213a2d76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1F86DA1-38FD-40BB-BD8D-4A0C5D58D14C}"/>
</file>

<file path=customXml/itemProps3.xml><?xml version="1.0" encoding="utf-8"?>
<ds:datastoreItem xmlns:ds="http://schemas.openxmlformats.org/officeDocument/2006/customXml" ds:itemID="{3385650F-0FBE-4458-B7E9-54ABCAE088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253</Words>
  <PresentationFormat>ユーザー設定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HGP明朝E</vt:lpstr>
      <vt:lpstr>HG丸ｺﾞｼｯｸM-PRO</vt:lpstr>
      <vt:lpstr>IPAゴシック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0x0101001A39A3532358244F9E613F9C6BB9D5F4</vt:lpwstr>
  </property>
</Properties>
</file>