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7"/>
  </p:notesMasterIdLst>
  <p:sldIdLst>
    <p:sldId id="262" r:id="rId5"/>
    <p:sldId id="263" r:id="rId6"/>
  </p:sldIdLst>
  <p:sldSz cx="10691813" cy="15119350"/>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206"/>
    <a:srgbClr val="005CAF"/>
    <a:srgbClr val="FEA54C"/>
    <a:srgbClr val="103185"/>
    <a:srgbClr val="579AE3"/>
    <a:srgbClr val="7CAFDE"/>
    <a:srgbClr val="C9E7E7"/>
    <a:srgbClr val="66BAB7"/>
    <a:srgbClr val="157DDB"/>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2" autoAdjust="0"/>
    <p:restoredTop sz="94567"/>
  </p:normalViewPr>
  <p:slideViewPr>
    <p:cSldViewPr snapToGrid="0" snapToObjects="1">
      <p:cViewPr varScale="1">
        <p:scale>
          <a:sx n="51" d="100"/>
          <a:sy n="51" d="100"/>
        </p:scale>
        <p:origin x="3162" y="120"/>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theme/theme1.xml" Type="http://schemas.openxmlformats.org/officeDocument/2006/relationships/theme"/><Relationship Id="rId11" Target="tableStyles.xml" Type="http://schemas.openxmlformats.org/officeDocument/2006/relationships/tableStyle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notesMasters/notesMaster1.xml" Type="http://schemas.openxmlformats.org/officeDocument/2006/relationships/notesMaster"/><Relationship Id="rId8" Target="presProps.xml" Type="http://schemas.openxmlformats.org/officeDocument/2006/relationships/presProps"/><Relationship Id="rId9" Target="viewProps.xml" Type="http://schemas.openxmlformats.org/officeDocument/2006/relationships/viewProps"/></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631D3F86-D805-4252-9037-36C61CCC8C73}" type="datetimeFigureOut">
              <a:rPr kumimoji="1" lang="ja-JP" altLang="en-US" smtClean="0"/>
              <a:t>2025/10/24</a:t>
            </a:fld>
            <a:endParaRPr kumimoji="1" lang="ja-JP" altLang="en-US"/>
          </a:p>
        </p:txBody>
      </p:sp>
      <p:sp>
        <p:nvSpPr>
          <p:cNvPr id="4" name="スライド イメージ プレースホルダー 3"/>
          <p:cNvSpPr>
            <a:spLocks noGrp="1" noRot="1" noChangeAspect="1"/>
          </p:cNvSpPr>
          <p:nvPr>
            <p:ph type="sldImg" idx="2"/>
          </p:nvPr>
        </p:nvSpPr>
        <p:spPr>
          <a:xfrm>
            <a:off x="2216150" y="1243013"/>
            <a:ext cx="2373313"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9B7992A9-9676-4A76-A4B1-3E932EB34995}" type="slidenum">
              <a:rPr kumimoji="1" lang="ja-JP" altLang="en-US" smtClean="0"/>
              <a:t>‹#›</a:t>
            </a:fld>
            <a:endParaRPr kumimoji="1" lang="ja-JP" altLang="en-US"/>
          </a:p>
        </p:txBody>
      </p:sp>
    </p:spTree>
    <p:extLst>
      <p:ext uri="{BB962C8B-B14F-4D97-AF65-F5344CB8AC3E}">
        <p14:creationId xmlns:p14="http://schemas.microsoft.com/office/powerpoint/2010/main" val="350263209"/>
      </p:ext>
    </p:extLst>
  </p:cSld>
  <p:clrMap bg1="lt1" tx1="dk1" bg2="lt2" tx2="dk2" accent1="accent1" accent2="accent2" accent3="accent3" accent4="accent4" accent5="accent5" accent6="accent6" hlink="hlink" folHlink="folHlink"/>
  <p:notesStyle>
    <a:lvl1pPr marL="0" algn="l" defTabSz="1053480" rtl="0" eaLnBrk="1" latinLnBrk="0" hangingPunct="1">
      <a:defRPr kumimoji="1" sz="1383" kern="1200">
        <a:solidFill>
          <a:schemeClr val="tx1"/>
        </a:solidFill>
        <a:latin typeface="+mn-lt"/>
        <a:ea typeface="+mn-ea"/>
        <a:cs typeface="+mn-cs"/>
      </a:defRPr>
    </a:lvl1pPr>
    <a:lvl2pPr marL="526740" algn="l" defTabSz="1053480" rtl="0" eaLnBrk="1" latinLnBrk="0" hangingPunct="1">
      <a:defRPr kumimoji="1" sz="1383" kern="1200">
        <a:solidFill>
          <a:schemeClr val="tx1"/>
        </a:solidFill>
        <a:latin typeface="+mn-lt"/>
        <a:ea typeface="+mn-ea"/>
        <a:cs typeface="+mn-cs"/>
      </a:defRPr>
    </a:lvl2pPr>
    <a:lvl3pPr marL="1053480" algn="l" defTabSz="1053480" rtl="0" eaLnBrk="1" latinLnBrk="0" hangingPunct="1">
      <a:defRPr kumimoji="1" sz="1383" kern="1200">
        <a:solidFill>
          <a:schemeClr val="tx1"/>
        </a:solidFill>
        <a:latin typeface="+mn-lt"/>
        <a:ea typeface="+mn-ea"/>
        <a:cs typeface="+mn-cs"/>
      </a:defRPr>
    </a:lvl3pPr>
    <a:lvl4pPr marL="1580220" algn="l" defTabSz="1053480" rtl="0" eaLnBrk="1" latinLnBrk="0" hangingPunct="1">
      <a:defRPr kumimoji="1" sz="1383" kern="1200">
        <a:solidFill>
          <a:schemeClr val="tx1"/>
        </a:solidFill>
        <a:latin typeface="+mn-lt"/>
        <a:ea typeface="+mn-ea"/>
        <a:cs typeface="+mn-cs"/>
      </a:defRPr>
    </a:lvl4pPr>
    <a:lvl5pPr marL="2106960" algn="l" defTabSz="1053480" rtl="0" eaLnBrk="1" latinLnBrk="0" hangingPunct="1">
      <a:defRPr kumimoji="1" sz="1383" kern="1200">
        <a:solidFill>
          <a:schemeClr val="tx1"/>
        </a:solidFill>
        <a:latin typeface="+mn-lt"/>
        <a:ea typeface="+mn-ea"/>
        <a:cs typeface="+mn-cs"/>
      </a:defRPr>
    </a:lvl5pPr>
    <a:lvl6pPr marL="2633701" algn="l" defTabSz="1053480" rtl="0" eaLnBrk="1" latinLnBrk="0" hangingPunct="1">
      <a:defRPr kumimoji="1" sz="1383" kern="1200">
        <a:solidFill>
          <a:schemeClr val="tx1"/>
        </a:solidFill>
        <a:latin typeface="+mn-lt"/>
        <a:ea typeface="+mn-ea"/>
        <a:cs typeface="+mn-cs"/>
      </a:defRPr>
    </a:lvl6pPr>
    <a:lvl7pPr marL="3160441" algn="l" defTabSz="1053480" rtl="0" eaLnBrk="1" latinLnBrk="0" hangingPunct="1">
      <a:defRPr kumimoji="1" sz="1383" kern="1200">
        <a:solidFill>
          <a:schemeClr val="tx1"/>
        </a:solidFill>
        <a:latin typeface="+mn-lt"/>
        <a:ea typeface="+mn-ea"/>
        <a:cs typeface="+mn-cs"/>
      </a:defRPr>
    </a:lvl7pPr>
    <a:lvl8pPr marL="3687181" algn="l" defTabSz="1053480" rtl="0" eaLnBrk="1" latinLnBrk="0" hangingPunct="1">
      <a:defRPr kumimoji="1" sz="1383" kern="1200">
        <a:solidFill>
          <a:schemeClr val="tx1"/>
        </a:solidFill>
        <a:latin typeface="+mn-lt"/>
        <a:ea typeface="+mn-ea"/>
        <a:cs typeface="+mn-cs"/>
      </a:defRPr>
    </a:lvl8pPr>
    <a:lvl9pPr marL="4213921" algn="l" defTabSz="1053480" rtl="0" eaLnBrk="1" latinLnBrk="0" hangingPunct="1">
      <a:defRPr kumimoji="1" sz="1383"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a:prstGeom prst="rect">
            <a:avLst/>
          </a:prstGeo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a:prstGeom prst="rect">
            <a:avLst/>
          </a:prstGeo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2025/10/24</a:t>
            </a:fld>
            <a:endParaRPr kumimoji="1" lang="ja-JP" altLang="en-US"/>
          </a:p>
        </p:txBody>
      </p:sp>
      <p:sp>
        <p:nvSpPr>
          <p:cNvPr id="5" name="Footer Placeholder 4"/>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409140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735062" y="804969"/>
            <a:ext cx="9221689" cy="2922375"/>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2" y="4024827"/>
            <a:ext cx="9221689" cy="9593089"/>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2025/10/24</a:t>
            </a:fld>
            <a:endParaRPr kumimoji="1" lang="ja-JP" altLang="en-US"/>
          </a:p>
        </p:txBody>
      </p:sp>
      <p:sp>
        <p:nvSpPr>
          <p:cNvPr id="5" name="Footer Placeholder 4"/>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359925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2025/10/24</a:t>
            </a:fld>
            <a:endParaRPr kumimoji="1" lang="ja-JP" altLang="en-US"/>
          </a:p>
        </p:txBody>
      </p:sp>
      <p:sp>
        <p:nvSpPr>
          <p:cNvPr id="5" name="Footer Placeholder 4"/>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51485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5062" y="804969"/>
            <a:ext cx="9221689" cy="2922375"/>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735062" y="4024827"/>
            <a:ext cx="9221689" cy="9593089"/>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2025/10/24</a:t>
            </a:fld>
            <a:endParaRPr kumimoji="1" lang="ja-JP" altLang="en-US"/>
          </a:p>
        </p:txBody>
      </p:sp>
      <p:sp>
        <p:nvSpPr>
          <p:cNvPr id="5" name="Footer Placeholder 4"/>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180313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a:prstGeom prst="rect">
            <a:avLst/>
          </a:prstGeo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a:prstGeom prst="rect">
            <a:avLst/>
          </a:prstGeo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2025/10/24</a:t>
            </a:fld>
            <a:endParaRPr kumimoji="1" lang="ja-JP" altLang="en-US"/>
          </a:p>
        </p:txBody>
      </p:sp>
      <p:sp>
        <p:nvSpPr>
          <p:cNvPr id="5" name="Footer Placeholder 4"/>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122785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5062" y="804969"/>
            <a:ext cx="9221689" cy="2922375"/>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2025/10/24</a:t>
            </a:fld>
            <a:endParaRPr kumimoji="1" lang="ja-JP" altLang="en-US"/>
          </a:p>
        </p:txBody>
      </p:sp>
      <p:sp>
        <p:nvSpPr>
          <p:cNvPr id="6" name="Footer Placeholder 5"/>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420466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a:prstGeom prst="rect">
            <a:avLst/>
          </a:prstGeo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a:prstGeom prst="rect">
            <a:avLst/>
          </a:prstGeo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2025/10/24</a:t>
            </a:fld>
            <a:endParaRPr kumimoji="1" lang="ja-JP" altLang="en-US"/>
          </a:p>
        </p:txBody>
      </p:sp>
      <p:sp>
        <p:nvSpPr>
          <p:cNvPr id="8" name="Footer Placeholder 7"/>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11477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735062" y="804969"/>
            <a:ext cx="9221689" cy="2922375"/>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2025/10/24</a:t>
            </a:fld>
            <a:endParaRPr kumimoji="1" lang="ja-JP" altLang="en-US"/>
          </a:p>
        </p:txBody>
      </p:sp>
      <p:sp>
        <p:nvSpPr>
          <p:cNvPr id="4" name="Footer Placeholder 3"/>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304462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2025/10/24</a:t>
            </a:fld>
            <a:endParaRPr kumimoji="1" lang="ja-JP" altLang="en-US"/>
          </a:p>
        </p:txBody>
      </p:sp>
      <p:sp>
        <p:nvSpPr>
          <p:cNvPr id="3" name="Footer Placeholder 2"/>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351953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a:prstGeom prst="rect">
            <a:avLst/>
          </a:prstGeo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a:prstGeom prst="rect">
            <a:avLst/>
          </a:prstGeo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a:prstGeom prst="rect">
            <a:avLst/>
          </a:prstGeo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2025/10/24</a:t>
            </a:fld>
            <a:endParaRPr kumimoji="1" lang="ja-JP" altLang="en-US"/>
          </a:p>
        </p:txBody>
      </p:sp>
      <p:sp>
        <p:nvSpPr>
          <p:cNvPr id="6" name="Footer Placeholder 5"/>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306445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a:prstGeom prst="rect">
            <a:avLst/>
          </a:prstGeo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a:prstGeom prst="rect">
            <a:avLst/>
          </a:prstGeo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a:prstGeom prst="rect">
            <a:avLst/>
          </a:prstGeo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2025/10/24</a:t>
            </a:fld>
            <a:endParaRPr kumimoji="1" lang="ja-JP" altLang="en-US"/>
          </a:p>
        </p:txBody>
      </p:sp>
      <p:sp>
        <p:nvSpPr>
          <p:cNvPr id="6" name="Footer Placeholder 5"/>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152119472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4877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62" userDrawn="1">
          <p15:clr>
            <a:srgbClr val="F26B43"/>
          </p15:clr>
        </p15:guide>
        <p15:guide id="2" pos="419" userDrawn="1">
          <p15:clr>
            <a:srgbClr val="F26B43"/>
          </p15:clr>
        </p15:guide>
        <p15:guide id="3" pos="3368" userDrawn="1">
          <p15:clr>
            <a:srgbClr val="F26B43"/>
          </p15:clr>
        </p15:guide>
        <p15:guide id="4" pos="6316" userDrawn="1">
          <p15:clr>
            <a:srgbClr val="F26B43"/>
          </p15:clr>
        </p15:guide>
        <p15:guide id="5" orient="horz" pos="408" userDrawn="1">
          <p15:clr>
            <a:srgbClr val="F26B43"/>
          </p15:clr>
        </p15:guide>
        <p15:guide id="6" orient="horz" pos="9117" userDrawn="1">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11" Target="../media/image10.jpeg" Type="http://schemas.openxmlformats.org/officeDocument/2006/relationships/image"/><Relationship Id="rId12" Target="../media/image11.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jpg" Type="http://schemas.openxmlformats.org/officeDocument/2006/relationships/image"/><Relationship Id="rId8" Target="../media/image7.jpg" Type="http://schemas.openxmlformats.org/officeDocument/2006/relationships/image"/><Relationship Id="rId9" Target="../media/image8.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a:extLst>
              <a:ext uri="{FF2B5EF4-FFF2-40B4-BE49-F238E27FC236}">
                <a16:creationId xmlns:a16="http://schemas.microsoft.com/office/drawing/2014/main" id="{13CEF3B9-BC9A-9A3E-479F-E1BDD1A21C84}"/>
              </a:ext>
            </a:extLst>
          </p:cNvPr>
          <p:cNvSpPr/>
          <p:nvPr/>
        </p:nvSpPr>
        <p:spPr>
          <a:xfrm>
            <a:off x="919837" y="7864567"/>
            <a:ext cx="4453463" cy="1944182"/>
          </a:xfrm>
          <a:prstGeom prst="rect">
            <a:avLst/>
          </a:prstGeom>
          <a:solidFill>
            <a:srgbClr val="DEEB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1404C0FB-7CD1-7DF7-7C8E-D1DB039C5FEB}"/>
              </a:ext>
            </a:extLst>
          </p:cNvPr>
          <p:cNvSpPr/>
          <p:nvPr/>
        </p:nvSpPr>
        <p:spPr>
          <a:xfrm>
            <a:off x="302673" y="1730392"/>
            <a:ext cx="10073721" cy="380676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604448E6-2223-34D7-C1F7-DF4DA7383657}"/>
              </a:ext>
            </a:extLst>
          </p:cNvPr>
          <p:cNvSpPr/>
          <p:nvPr/>
        </p:nvSpPr>
        <p:spPr>
          <a:xfrm>
            <a:off x="665163" y="5764528"/>
            <a:ext cx="9361487" cy="529793"/>
          </a:xfrm>
          <a:prstGeom prst="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79BC0024-3A28-E850-0911-1EEF02ECACD3}"/>
              </a:ext>
            </a:extLst>
          </p:cNvPr>
          <p:cNvSpPr/>
          <p:nvPr/>
        </p:nvSpPr>
        <p:spPr>
          <a:xfrm>
            <a:off x="342812" y="13990221"/>
            <a:ext cx="10060975" cy="843006"/>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 name="タイトル 3">
            <a:extLst>
              <a:ext uri="{FF2B5EF4-FFF2-40B4-BE49-F238E27FC236}">
                <a16:creationId xmlns:a16="http://schemas.microsoft.com/office/drawing/2014/main" id="{9E29400E-4402-0C40-97BB-994AA79B3282}"/>
              </a:ext>
            </a:extLst>
          </p:cNvPr>
          <p:cNvSpPr>
            <a:spLocks noGrp="1"/>
          </p:cNvSpPr>
          <p:nvPr>
            <p:ph type="ctrTitle"/>
          </p:nvPr>
        </p:nvSpPr>
        <p:spPr>
          <a:xfrm>
            <a:off x="949219" y="575432"/>
            <a:ext cx="8794961" cy="1058778"/>
          </a:xfrm>
        </p:spPr>
        <p:txBody>
          <a:bodyPr anchor="ctr" anchorCtr="0">
            <a:noAutofit/>
          </a:bodyPr>
          <a:lstStyle/>
          <a:p>
            <a:r>
              <a:rPr lang="ja-JP" altLang="en-US" sz="3200" b="1" dirty="0">
                <a:latin typeface="游ゴシック" panose="020B0400000000000000" pitchFamily="50" charset="-128"/>
                <a:ea typeface="游ゴシック" panose="020B0400000000000000" pitchFamily="50" charset="-128"/>
              </a:rPr>
              <a:t>会社名</a:t>
            </a:r>
            <a:br>
              <a:rPr lang="en-US" altLang="ja-JP" sz="3200" b="1" dirty="0">
                <a:latin typeface="游ゴシック" panose="020B0400000000000000" pitchFamily="50" charset="-128"/>
                <a:ea typeface="游ゴシック" panose="020B0400000000000000" pitchFamily="50" charset="-128"/>
              </a:rPr>
            </a:br>
            <a:r>
              <a:rPr lang="ja-JP" altLang="en-US" sz="3200" b="1" dirty="0">
                <a:latin typeface="游ゴシック" panose="020B0400000000000000" pitchFamily="50" charset="-128"/>
                <a:ea typeface="游ゴシック" panose="020B0400000000000000" pitchFamily="50" charset="-128"/>
              </a:rPr>
              <a:t>（会社のロゴやフォントをお使いください）</a:t>
            </a:r>
          </a:p>
        </p:txBody>
      </p:sp>
      <p:sp>
        <p:nvSpPr>
          <p:cNvPr id="20" name="テキスト ボックス 19">
            <a:extLst>
              <a:ext uri="{FF2B5EF4-FFF2-40B4-BE49-F238E27FC236}">
                <a16:creationId xmlns:a16="http://schemas.microsoft.com/office/drawing/2014/main" id="{CE5E4688-21C0-164E-A1D8-8F1B82D45100}"/>
              </a:ext>
            </a:extLst>
          </p:cNvPr>
          <p:cNvSpPr txBox="1"/>
          <p:nvPr/>
        </p:nvSpPr>
        <p:spPr>
          <a:xfrm>
            <a:off x="4455894" y="14352845"/>
            <a:ext cx="5570756" cy="307777"/>
          </a:xfrm>
          <a:prstGeom prst="rect">
            <a:avLst/>
          </a:prstGeom>
          <a:noFill/>
        </p:spPr>
        <p:txBody>
          <a:bodyPr wrap="none" rtlCol="0" anchor="ctr" anchorCtr="0">
            <a:spAutoFit/>
          </a:bodyPr>
          <a:lstStyle/>
          <a:p>
            <a:r>
              <a:rPr lang="ja-JP" altLang="en-US" sz="1400" b="1" dirty="0">
                <a:latin typeface="游ゴシック" panose="020B0400000000000000" pitchFamily="50" charset="-128"/>
                <a:ea typeface="游ゴシック" panose="020B0400000000000000" pitchFamily="50" charset="-128"/>
              </a:rPr>
              <a:t>こちらの企業が気になった方は、是非ブースまでお越しください！</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2283F0E5-4B22-7F49-9A69-7B091594D17C}"/>
              </a:ext>
            </a:extLst>
          </p:cNvPr>
          <p:cNvSpPr txBox="1"/>
          <p:nvPr/>
        </p:nvSpPr>
        <p:spPr>
          <a:xfrm>
            <a:off x="1155397" y="8192922"/>
            <a:ext cx="3920850" cy="1615827"/>
          </a:xfrm>
          <a:prstGeom prst="rect">
            <a:avLst/>
          </a:prstGeom>
          <a:noFill/>
        </p:spPr>
        <p:txBody>
          <a:bodyPr wrap="square" rIns="0" rtlCol="0">
            <a:spAutoFit/>
          </a:bodyPr>
          <a:lstStyle/>
          <a:p>
            <a:r>
              <a:rPr lang="en-US" altLang="ja-JP" sz="1100" b="1" dirty="0">
                <a:solidFill>
                  <a:srgbClr val="FF0000"/>
                </a:solidFill>
                <a:latin typeface="游ゴシック" panose="020B0400000000000000" pitchFamily="50" charset="-128"/>
                <a:ea typeface="游ゴシック" panose="020B0400000000000000" pitchFamily="50" charset="-128"/>
              </a:rPr>
              <a:t>※</a:t>
            </a:r>
            <a:r>
              <a:rPr lang="ja-JP" altLang="en-US" sz="1100" b="1" dirty="0">
                <a:solidFill>
                  <a:srgbClr val="FF0000"/>
                </a:solidFill>
                <a:latin typeface="游ゴシック" panose="020B0400000000000000" pitchFamily="50" charset="-128"/>
                <a:ea typeface="游ゴシック" panose="020B0400000000000000" pitchFamily="50" charset="-128"/>
              </a:rPr>
              <a:t>以下は１日のスケジュール例</a:t>
            </a:r>
            <a:endParaRPr lang="en-US" altLang="ja-JP" sz="1100" b="1" dirty="0">
              <a:solidFill>
                <a:srgbClr val="FF0000"/>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０８：３０　　　　　　　出社</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０８：３０－０８：４０　朝礼、メールチェック</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０８：４０－０９：５０　午後の事業所訪問の準備</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１０：００－１２：００　ミーティング（広報関係）</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１２：００－１３：００　昼休憩</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１３：００－１４：３０　事業所に訪問</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１４：３０－１７：１５　通常業務</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１７：１５　　　　　　　退社</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A8018AB9-BDFE-E0AD-97A7-93032CD657D9}"/>
              </a:ext>
            </a:extLst>
          </p:cNvPr>
          <p:cNvSpPr txBox="1"/>
          <p:nvPr/>
        </p:nvSpPr>
        <p:spPr>
          <a:xfrm>
            <a:off x="919837" y="7864567"/>
            <a:ext cx="4453463" cy="261610"/>
          </a:xfrm>
          <a:prstGeom prst="rect">
            <a:avLst/>
          </a:prstGeom>
          <a:solidFill>
            <a:srgbClr val="579AE3"/>
          </a:solidFill>
        </p:spPr>
        <p:txBody>
          <a:bodyPr wrap="square">
            <a:spAutoFit/>
          </a:bodyPr>
          <a:lstStyle/>
          <a:p>
            <a:pPr algn="ctr"/>
            <a:r>
              <a:rPr lang="ja-JP" altLang="en-US" sz="1100" b="1" dirty="0">
                <a:solidFill>
                  <a:schemeClr val="bg1"/>
                </a:solidFill>
                <a:latin typeface="游ゴシック" panose="020B0400000000000000" pitchFamily="50" charset="-128"/>
                <a:ea typeface="游ゴシック" panose="020B0400000000000000" pitchFamily="50" charset="-128"/>
              </a:rPr>
              <a:t>（仮）入社●年目（役職）の１日のスケジュール</a:t>
            </a:r>
            <a:endParaRPr lang="en-US" altLang="ja-JP" sz="1100" b="1" dirty="0">
              <a:solidFill>
                <a:schemeClr val="bg1"/>
              </a:solidFill>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00E8C888-E549-E64E-E34B-6A3D3392B7C0}"/>
              </a:ext>
            </a:extLst>
          </p:cNvPr>
          <p:cNvSpPr/>
          <p:nvPr/>
        </p:nvSpPr>
        <p:spPr>
          <a:xfrm>
            <a:off x="665163" y="10040452"/>
            <a:ext cx="9361487" cy="529793"/>
          </a:xfrm>
          <a:prstGeom prst="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 name="四角形: 角を丸くする 4">
            <a:extLst>
              <a:ext uri="{FF2B5EF4-FFF2-40B4-BE49-F238E27FC236}">
                <a16:creationId xmlns:a16="http://schemas.microsoft.com/office/drawing/2014/main" id="{3D02FF45-56BC-1324-5246-F663B4A83364}"/>
              </a:ext>
            </a:extLst>
          </p:cNvPr>
          <p:cNvSpPr/>
          <p:nvPr/>
        </p:nvSpPr>
        <p:spPr>
          <a:xfrm>
            <a:off x="315419" y="286123"/>
            <a:ext cx="10073721" cy="14580796"/>
          </a:xfrm>
          <a:prstGeom prst="roundRect">
            <a:avLst>
              <a:gd name="adj" fmla="val 3217"/>
            </a:avLst>
          </a:prstGeom>
          <a:noFill/>
          <a:ln w="117475">
            <a:solidFill>
              <a:srgbClr val="005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5" name="角丸四角形 60">
            <a:extLst>
              <a:ext uri="{FF2B5EF4-FFF2-40B4-BE49-F238E27FC236}">
                <a16:creationId xmlns:a16="http://schemas.microsoft.com/office/drawing/2014/main" id="{1ECDC220-41F5-C78D-8B38-DBE4EDC18684}"/>
              </a:ext>
            </a:extLst>
          </p:cNvPr>
          <p:cNvSpPr/>
          <p:nvPr/>
        </p:nvSpPr>
        <p:spPr>
          <a:xfrm>
            <a:off x="5579071" y="2238901"/>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1</a:t>
            </a:r>
            <a:endParaRPr kumimoji="1" lang="ja-JP" altLang="en-US" sz="1600" b="1" dirty="0">
              <a:latin typeface="游ゴシック" panose="020B0400000000000000" pitchFamily="50" charset="-128"/>
              <a:ea typeface="游ゴシック" panose="020B0400000000000000" pitchFamily="50" charset="-128"/>
            </a:endParaRPr>
          </a:p>
        </p:txBody>
      </p:sp>
      <p:sp>
        <p:nvSpPr>
          <p:cNvPr id="56" name="角丸四角形 62">
            <a:extLst>
              <a:ext uri="{FF2B5EF4-FFF2-40B4-BE49-F238E27FC236}">
                <a16:creationId xmlns:a16="http://schemas.microsoft.com/office/drawing/2014/main" id="{1987AE09-2821-6DAA-0684-56EE1A1ADEFC}"/>
              </a:ext>
            </a:extLst>
          </p:cNvPr>
          <p:cNvSpPr/>
          <p:nvPr/>
        </p:nvSpPr>
        <p:spPr>
          <a:xfrm>
            <a:off x="5579071" y="2887450"/>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2</a:t>
            </a:r>
            <a:endParaRPr kumimoji="1" lang="ja-JP" altLang="en-US" sz="1600" b="1">
              <a:latin typeface="游ゴシック" panose="020B0400000000000000" pitchFamily="50" charset="-128"/>
              <a:ea typeface="游ゴシック" panose="020B0400000000000000" pitchFamily="50" charset="-128"/>
            </a:endParaRPr>
          </a:p>
        </p:txBody>
      </p:sp>
      <p:sp>
        <p:nvSpPr>
          <p:cNvPr id="57" name="テキスト ボックス 56">
            <a:extLst>
              <a:ext uri="{FF2B5EF4-FFF2-40B4-BE49-F238E27FC236}">
                <a16:creationId xmlns:a16="http://schemas.microsoft.com/office/drawing/2014/main" id="{66D36266-DBE4-186D-118B-D87C14BD5A33}"/>
              </a:ext>
            </a:extLst>
          </p:cNvPr>
          <p:cNvSpPr txBox="1"/>
          <p:nvPr/>
        </p:nvSpPr>
        <p:spPr>
          <a:xfrm>
            <a:off x="6025385" y="2228420"/>
            <a:ext cx="1832118" cy="307777"/>
          </a:xfrm>
          <a:prstGeom prst="rect">
            <a:avLst/>
          </a:prstGeom>
          <a:noFill/>
        </p:spPr>
        <p:txBody>
          <a:bodyPr wrap="square" rtlCol="0">
            <a:spAutoFit/>
          </a:bodyPr>
          <a:lstStyle/>
          <a:p>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業種：</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58" name="角丸四角形 64">
            <a:extLst>
              <a:ext uri="{FF2B5EF4-FFF2-40B4-BE49-F238E27FC236}">
                <a16:creationId xmlns:a16="http://schemas.microsoft.com/office/drawing/2014/main" id="{968CCD32-2317-D932-97A8-A0006167C104}"/>
              </a:ext>
            </a:extLst>
          </p:cNvPr>
          <p:cNvSpPr/>
          <p:nvPr/>
        </p:nvSpPr>
        <p:spPr>
          <a:xfrm>
            <a:off x="5579071" y="3535999"/>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3</a:t>
            </a:r>
            <a:endParaRPr kumimoji="1" lang="ja-JP" altLang="en-US" sz="1600" b="1">
              <a:latin typeface="游ゴシック" panose="020B0400000000000000" pitchFamily="50" charset="-128"/>
              <a:ea typeface="游ゴシック" panose="020B0400000000000000" pitchFamily="50" charset="-128"/>
            </a:endParaRPr>
          </a:p>
        </p:txBody>
      </p:sp>
      <p:sp>
        <p:nvSpPr>
          <p:cNvPr id="59" name="角丸四角形 65">
            <a:extLst>
              <a:ext uri="{FF2B5EF4-FFF2-40B4-BE49-F238E27FC236}">
                <a16:creationId xmlns:a16="http://schemas.microsoft.com/office/drawing/2014/main" id="{FB2FEF70-7D75-7DEB-04A8-2F3DCF8434D5}"/>
              </a:ext>
            </a:extLst>
          </p:cNvPr>
          <p:cNvSpPr/>
          <p:nvPr/>
        </p:nvSpPr>
        <p:spPr>
          <a:xfrm>
            <a:off x="5579071" y="4184549"/>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4</a:t>
            </a:r>
            <a:endParaRPr kumimoji="1" lang="ja-JP" altLang="en-US" sz="1600" b="1">
              <a:latin typeface="游ゴシック" panose="020B0400000000000000" pitchFamily="50" charset="-128"/>
              <a:ea typeface="游ゴシック" panose="020B0400000000000000" pitchFamily="50" charset="-128"/>
            </a:endParaRPr>
          </a:p>
        </p:txBody>
      </p:sp>
      <p:sp>
        <p:nvSpPr>
          <p:cNvPr id="62" name="テキスト ボックス 61">
            <a:extLst>
              <a:ext uri="{FF2B5EF4-FFF2-40B4-BE49-F238E27FC236}">
                <a16:creationId xmlns:a16="http://schemas.microsoft.com/office/drawing/2014/main" id="{E898726B-EA05-8244-631D-6373B2F7FE7E}"/>
              </a:ext>
            </a:extLst>
          </p:cNvPr>
          <p:cNvSpPr txBox="1"/>
          <p:nvPr/>
        </p:nvSpPr>
        <p:spPr>
          <a:xfrm>
            <a:off x="6025385" y="2910340"/>
            <a:ext cx="1832118" cy="307777"/>
          </a:xfrm>
          <a:prstGeom prst="rect">
            <a:avLst/>
          </a:prstGeom>
          <a:noFill/>
        </p:spPr>
        <p:txBody>
          <a:bodyPr wrap="square" rtlCol="0">
            <a:spAutoFit/>
          </a:bodyPr>
          <a:lstStyle/>
          <a:p>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創立：</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年</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月</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3" name="テキスト ボックス 62">
            <a:extLst>
              <a:ext uri="{FF2B5EF4-FFF2-40B4-BE49-F238E27FC236}">
                <a16:creationId xmlns:a16="http://schemas.microsoft.com/office/drawing/2014/main" id="{E4AA1CF2-9E9D-2208-2A9E-DB348A2E6D3F}"/>
              </a:ext>
            </a:extLst>
          </p:cNvPr>
          <p:cNvSpPr txBox="1"/>
          <p:nvPr/>
        </p:nvSpPr>
        <p:spPr>
          <a:xfrm>
            <a:off x="6025385" y="3569436"/>
            <a:ext cx="1832118" cy="307777"/>
          </a:xfrm>
          <a:prstGeom prst="rect">
            <a:avLst/>
          </a:prstGeom>
          <a:noFill/>
        </p:spPr>
        <p:txBody>
          <a:bodyPr wrap="square" rtlCol="0">
            <a:spAutoFit/>
          </a:bodyPr>
          <a:lstStyle/>
          <a:p>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従業員数：</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人</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4" name="テキスト ボックス 63">
            <a:extLst>
              <a:ext uri="{FF2B5EF4-FFF2-40B4-BE49-F238E27FC236}">
                <a16:creationId xmlns:a16="http://schemas.microsoft.com/office/drawing/2014/main" id="{770C5239-188B-4587-15B3-4A198FF54987}"/>
              </a:ext>
            </a:extLst>
          </p:cNvPr>
          <p:cNvSpPr txBox="1"/>
          <p:nvPr/>
        </p:nvSpPr>
        <p:spPr>
          <a:xfrm>
            <a:off x="6025385" y="4217986"/>
            <a:ext cx="2330764" cy="307777"/>
          </a:xfrm>
          <a:prstGeom prst="rect">
            <a:avLst/>
          </a:prstGeom>
          <a:noFill/>
        </p:spPr>
        <p:txBody>
          <a:bodyPr wrap="square" rtlCol="0">
            <a:spAutoFit/>
          </a:bodyPr>
          <a:lstStyle/>
          <a:p>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職種： ●●●●●</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6" name="テキスト ボックス 65">
            <a:extLst>
              <a:ext uri="{FF2B5EF4-FFF2-40B4-BE49-F238E27FC236}">
                <a16:creationId xmlns:a16="http://schemas.microsoft.com/office/drawing/2014/main" id="{8E8BC59F-DBDD-0830-BD5B-EB470DF7D020}"/>
              </a:ext>
            </a:extLst>
          </p:cNvPr>
          <p:cNvSpPr txBox="1"/>
          <p:nvPr/>
        </p:nvSpPr>
        <p:spPr>
          <a:xfrm>
            <a:off x="5256304" y="10819633"/>
            <a:ext cx="2646878" cy="1323439"/>
          </a:xfrm>
          <a:prstGeom prst="rect">
            <a:avLst/>
          </a:prstGeom>
          <a:noFill/>
        </p:spPr>
        <p:txBody>
          <a:bodyPr wrap="none" rtlCol="0">
            <a:spAutoFit/>
          </a:bodyPr>
          <a:lstStyle/>
          <a:p>
            <a:endParaRPr lang="en-US" altLang="ja-JP"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（例）</a:t>
            </a:r>
            <a:endParaRPr lang="en-US" altLang="ja-JP"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・会社のアピールポイント</a:t>
            </a:r>
            <a:endParaRPr lang="en-US" altLang="ja-JP"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lang="en-US" altLang="ja-JP"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・会社の求める人物像</a:t>
            </a:r>
            <a:endParaRPr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75" name="テキスト ボックス 74">
            <a:extLst>
              <a:ext uri="{FF2B5EF4-FFF2-40B4-BE49-F238E27FC236}">
                <a16:creationId xmlns:a16="http://schemas.microsoft.com/office/drawing/2014/main" id="{645628FE-5DC6-B5F1-3806-DA38092D1098}"/>
              </a:ext>
            </a:extLst>
          </p:cNvPr>
          <p:cNvSpPr txBox="1"/>
          <p:nvPr/>
        </p:nvSpPr>
        <p:spPr>
          <a:xfrm>
            <a:off x="887179" y="5826582"/>
            <a:ext cx="6051666" cy="461665"/>
          </a:xfrm>
          <a:prstGeom prst="rect">
            <a:avLst/>
          </a:prstGeom>
          <a:noFill/>
        </p:spPr>
        <p:txBody>
          <a:bodyPr wrap="square" rtlCol="0">
            <a:spAutoFit/>
          </a:bodyPr>
          <a:lstStyle/>
          <a:p>
            <a:r>
              <a:rPr lang="ja-JP" altLang="en-US" sz="2400" b="1" spc="300" dirty="0">
                <a:solidFill>
                  <a:schemeClr val="bg1"/>
                </a:solidFill>
                <a:latin typeface="游ゴシック" panose="020B0400000000000000" pitchFamily="50" charset="-128"/>
                <a:ea typeface="游ゴシック" panose="020B0400000000000000" pitchFamily="50" charset="-128"/>
              </a:rPr>
              <a:t>（例）社員からのメッセージ！</a:t>
            </a:r>
          </a:p>
        </p:txBody>
      </p:sp>
      <p:sp>
        <p:nvSpPr>
          <p:cNvPr id="76" name="テキスト ボックス 75">
            <a:extLst>
              <a:ext uri="{FF2B5EF4-FFF2-40B4-BE49-F238E27FC236}">
                <a16:creationId xmlns:a16="http://schemas.microsoft.com/office/drawing/2014/main" id="{4725B77E-E4DA-C7C5-AB57-0CCAC6D59009}"/>
              </a:ext>
            </a:extLst>
          </p:cNvPr>
          <p:cNvSpPr txBox="1"/>
          <p:nvPr/>
        </p:nvSpPr>
        <p:spPr>
          <a:xfrm>
            <a:off x="887179" y="10092804"/>
            <a:ext cx="6051666" cy="461665"/>
          </a:xfrm>
          <a:prstGeom prst="rect">
            <a:avLst/>
          </a:prstGeom>
          <a:noFill/>
          <a:ln>
            <a:noFill/>
          </a:ln>
        </p:spPr>
        <p:txBody>
          <a:bodyPr wrap="square" rtlCol="0">
            <a:spAutoFit/>
          </a:bodyPr>
          <a:lstStyle/>
          <a:p>
            <a:r>
              <a:rPr lang="ja-JP" altLang="en-US" sz="2400" b="1" spc="300" dirty="0">
                <a:solidFill>
                  <a:schemeClr val="bg1"/>
                </a:solidFill>
                <a:latin typeface="游ゴシック" panose="020B0400000000000000" pitchFamily="50" charset="-128"/>
                <a:ea typeface="游ゴシック" panose="020B0400000000000000" pitchFamily="50" charset="-128"/>
              </a:rPr>
              <a:t>（例）会社からのメッセージ！</a:t>
            </a:r>
          </a:p>
        </p:txBody>
      </p:sp>
      <p:sp>
        <p:nvSpPr>
          <p:cNvPr id="9" name="正方形/長方形 8">
            <a:extLst>
              <a:ext uri="{FF2B5EF4-FFF2-40B4-BE49-F238E27FC236}">
                <a16:creationId xmlns:a16="http://schemas.microsoft.com/office/drawing/2014/main" id="{63C802D9-AF11-F91E-DDAF-6125C8AB3082}"/>
              </a:ext>
            </a:extLst>
          </p:cNvPr>
          <p:cNvSpPr/>
          <p:nvPr/>
        </p:nvSpPr>
        <p:spPr>
          <a:xfrm>
            <a:off x="8542438" y="2858591"/>
            <a:ext cx="1199048" cy="111835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游ゴシック" panose="020B0400000000000000" pitchFamily="50" charset="-128"/>
                <a:ea typeface="游ゴシック" panose="020B0400000000000000" pitchFamily="50" charset="-128"/>
              </a:rPr>
              <a:t>（例）会社の</a:t>
            </a:r>
            <a:r>
              <a:rPr lang="en-US" altLang="ja-JP" sz="1400" dirty="0">
                <a:latin typeface="游ゴシック" panose="020B0400000000000000" pitchFamily="50" charset="-128"/>
                <a:ea typeface="游ゴシック" panose="020B0400000000000000" pitchFamily="50" charset="-128"/>
              </a:rPr>
              <a:t>HP</a:t>
            </a:r>
            <a:r>
              <a:rPr lang="ja-JP" altLang="en-US" sz="1400" dirty="0">
                <a:latin typeface="游ゴシック" panose="020B0400000000000000" pitchFamily="50" charset="-128"/>
                <a:ea typeface="游ゴシック" panose="020B0400000000000000" pitchFamily="50" charset="-128"/>
              </a:rPr>
              <a:t>に飛ぶ</a:t>
            </a:r>
            <a:endParaRPr lang="en-US" altLang="ja-JP" sz="1400" dirty="0">
              <a:latin typeface="游ゴシック" panose="020B0400000000000000" pitchFamily="50" charset="-128"/>
              <a:ea typeface="游ゴシック" panose="020B0400000000000000" pitchFamily="50" charset="-128"/>
            </a:endParaRPr>
          </a:p>
          <a:p>
            <a:pPr algn="ctr"/>
            <a:r>
              <a:rPr lang="en-US" altLang="ja-JP" sz="1400" dirty="0">
                <a:latin typeface="游ゴシック" panose="020B0400000000000000" pitchFamily="50" charset="-128"/>
                <a:ea typeface="游ゴシック" panose="020B0400000000000000" pitchFamily="50" charset="-128"/>
              </a:rPr>
              <a:t>QR</a:t>
            </a:r>
            <a:r>
              <a:rPr lang="ja-JP" altLang="en-US" sz="1400" dirty="0">
                <a:latin typeface="游ゴシック" panose="020B0400000000000000" pitchFamily="50" charset="-128"/>
                <a:ea typeface="游ゴシック" panose="020B0400000000000000" pitchFamily="50" charset="-128"/>
              </a:rPr>
              <a:t>コード</a:t>
            </a:r>
          </a:p>
        </p:txBody>
      </p:sp>
      <p:sp>
        <p:nvSpPr>
          <p:cNvPr id="13" name="テキスト ボックス 12">
            <a:extLst>
              <a:ext uri="{FF2B5EF4-FFF2-40B4-BE49-F238E27FC236}">
                <a16:creationId xmlns:a16="http://schemas.microsoft.com/office/drawing/2014/main" id="{9EE4D205-157A-BD14-BD97-B322E36D7F7F}"/>
              </a:ext>
            </a:extLst>
          </p:cNvPr>
          <p:cNvSpPr txBox="1"/>
          <p:nvPr/>
        </p:nvSpPr>
        <p:spPr>
          <a:xfrm>
            <a:off x="8705754" y="4073125"/>
            <a:ext cx="902811" cy="307777"/>
          </a:xfrm>
          <a:prstGeom prst="rect">
            <a:avLst/>
          </a:prstGeom>
          <a:noFill/>
        </p:spPr>
        <p:txBody>
          <a:bodyPr wrap="none" rtlCol="0">
            <a:spAutoFit/>
          </a:bodyPr>
          <a:lstStyle/>
          <a:p>
            <a:pPr algn="ctr"/>
            <a:r>
              <a:rPr lang="ja-JP" altLang="en-US" sz="1400" b="1" dirty="0">
                <a:solidFill>
                  <a:schemeClr val="tx1">
                    <a:lumMod val="85000"/>
                    <a:lumOff val="15000"/>
                  </a:schemeClr>
                </a:solidFill>
                <a:latin typeface="游ゴシック" panose="020B0400000000000000" pitchFamily="50" charset="-128"/>
                <a:ea typeface="游ゴシック" panose="020B0400000000000000" pitchFamily="50" charset="-128"/>
              </a:rPr>
              <a:t>会社情報</a:t>
            </a:r>
          </a:p>
        </p:txBody>
      </p:sp>
      <p:sp>
        <p:nvSpPr>
          <p:cNvPr id="14" name="1 つの角を切り取った四角形 6">
            <a:extLst>
              <a:ext uri="{FF2B5EF4-FFF2-40B4-BE49-F238E27FC236}">
                <a16:creationId xmlns:a16="http://schemas.microsoft.com/office/drawing/2014/main" id="{CED4EB41-6628-945F-8CC8-9505D086C12E}"/>
              </a:ext>
            </a:extLst>
          </p:cNvPr>
          <p:cNvSpPr/>
          <p:nvPr/>
        </p:nvSpPr>
        <p:spPr>
          <a:xfrm>
            <a:off x="950327" y="2114251"/>
            <a:ext cx="4092551" cy="3101920"/>
          </a:xfrm>
          <a:prstGeom prst="snip1Rect">
            <a:avLst>
              <a:gd name="adj" fmla="val 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rPr>
              <a:t>（例）社内の雰囲気</a:t>
            </a:r>
            <a:endParaRPr lang="en-US" altLang="ja-JP" sz="1400" dirty="0">
              <a:solidFill>
                <a:schemeClr val="bg1"/>
              </a:solidFill>
              <a:latin typeface="游ゴシック" panose="020B0400000000000000" pitchFamily="50" charset="-128"/>
              <a:ea typeface="游ゴシック" panose="020B0400000000000000"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rPr>
              <a:t>（会社のアピールポイント）が</a:t>
            </a:r>
            <a:endParaRPr lang="en-US" altLang="ja-JP" sz="1400" dirty="0">
              <a:solidFill>
                <a:schemeClr val="bg1"/>
              </a:solidFill>
              <a:latin typeface="游ゴシック" panose="020B0400000000000000" pitchFamily="50" charset="-128"/>
              <a:ea typeface="游ゴシック" panose="020B0400000000000000"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rPr>
              <a:t>分かる写真</a:t>
            </a:r>
            <a:endParaRPr lang="en-US" altLang="ja-JP" sz="1400" dirty="0">
              <a:solidFill>
                <a:schemeClr val="bg1"/>
              </a:solidFill>
              <a:latin typeface="游ゴシック" panose="020B0400000000000000" pitchFamily="50" charset="-128"/>
              <a:ea typeface="游ゴシック" panose="020B0400000000000000"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rPr>
              <a:t>（社員旅行、作業中の写真、</a:t>
            </a:r>
            <a:endParaRPr lang="en-US" altLang="ja-JP" sz="1400" dirty="0">
              <a:solidFill>
                <a:schemeClr val="bg1"/>
              </a:solidFill>
              <a:latin typeface="游ゴシック" panose="020B0400000000000000" pitchFamily="50" charset="-128"/>
              <a:ea typeface="游ゴシック" panose="020B0400000000000000"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rPr>
              <a:t>社内のミーティングの様子など）</a:t>
            </a:r>
          </a:p>
        </p:txBody>
      </p:sp>
      <p:sp>
        <p:nvSpPr>
          <p:cNvPr id="15" name="1 つの角を切り取った四角形 23">
            <a:extLst>
              <a:ext uri="{FF2B5EF4-FFF2-40B4-BE49-F238E27FC236}">
                <a16:creationId xmlns:a16="http://schemas.microsoft.com/office/drawing/2014/main" id="{424C1237-C047-932E-A3DB-9B62F5620DE1}"/>
              </a:ext>
            </a:extLst>
          </p:cNvPr>
          <p:cNvSpPr/>
          <p:nvPr/>
        </p:nvSpPr>
        <p:spPr>
          <a:xfrm>
            <a:off x="5821251" y="6613394"/>
            <a:ext cx="3797128" cy="2987056"/>
          </a:xfrm>
          <a:prstGeom prst="snip1Rect">
            <a:avLst>
              <a:gd name="adj" fmla="val 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游ゴシック" panose="020B0400000000000000" pitchFamily="50" charset="-128"/>
                <a:ea typeface="游ゴシック" panose="020B0400000000000000" pitchFamily="50" charset="-128"/>
              </a:rPr>
              <a:t>（例）紹介する社員に関する写真</a:t>
            </a:r>
          </a:p>
        </p:txBody>
      </p:sp>
      <p:sp>
        <p:nvSpPr>
          <p:cNvPr id="16" name="1 つの角を切り取った四角形 6">
            <a:extLst>
              <a:ext uri="{FF2B5EF4-FFF2-40B4-BE49-F238E27FC236}">
                <a16:creationId xmlns:a16="http://schemas.microsoft.com/office/drawing/2014/main" id="{F76CB3FD-FD20-CC2E-DF80-0C7BE7B4EFFC}"/>
              </a:ext>
            </a:extLst>
          </p:cNvPr>
          <p:cNvSpPr/>
          <p:nvPr/>
        </p:nvSpPr>
        <p:spPr>
          <a:xfrm>
            <a:off x="950327" y="10838882"/>
            <a:ext cx="3824883" cy="2506996"/>
          </a:xfrm>
          <a:prstGeom prst="snip1Rect">
            <a:avLst>
              <a:gd name="adj" fmla="val 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rPr>
              <a:t>（例）会社の魅力ある写真</a:t>
            </a:r>
          </a:p>
        </p:txBody>
      </p:sp>
      <p:pic>
        <p:nvPicPr>
          <p:cNvPr id="29" name="グラフィックス 28">
            <a:extLst>
              <a:ext uri="{FF2B5EF4-FFF2-40B4-BE49-F238E27FC236}">
                <a16:creationId xmlns:a16="http://schemas.microsoft.com/office/drawing/2014/main" id="{B2083295-B7E6-D9C6-EC40-A750D06264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7563" y="14049202"/>
            <a:ext cx="1625396" cy="579004"/>
          </a:xfrm>
          <a:prstGeom prst="rect">
            <a:avLst/>
          </a:prstGeom>
        </p:spPr>
      </p:pic>
      <p:sp>
        <p:nvSpPr>
          <p:cNvPr id="17" name="四角形吹き出し 41">
            <a:extLst>
              <a:ext uri="{FF2B5EF4-FFF2-40B4-BE49-F238E27FC236}">
                <a16:creationId xmlns:a16="http://schemas.microsoft.com/office/drawing/2014/main" id="{BC59C007-3F75-25EC-CC33-3F0550ADBF96}"/>
              </a:ext>
            </a:extLst>
          </p:cNvPr>
          <p:cNvSpPr/>
          <p:nvPr/>
        </p:nvSpPr>
        <p:spPr>
          <a:xfrm>
            <a:off x="-7740379" y="1761829"/>
            <a:ext cx="6022807" cy="3806763"/>
          </a:xfrm>
          <a:prstGeom prst="wedgeRectCallout">
            <a:avLst>
              <a:gd name="adj1" fmla="val 72402"/>
              <a:gd name="adj2" fmla="val 178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FF0000"/>
                </a:solidFill>
                <a:latin typeface="游ゴシック" panose="020B0400000000000000" pitchFamily="50" charset="-128"/>
                <a:ea typeface="游ゴシック" panose="020B0400000000000000" pitchFamily="50" charset="-128"/>
              </a:rPr>
              <a:t>こちらの様式はあくまで例です。</a:t>
            </a:r>
            <a:endParaRPr lang="en-US" altLang="ja-JP" sz="2000" dirty="0">
              <a:solidFill>
                <a:srgbClr val="FF0000"/>
              </a:solidFill>
              <a:latin typeface="游ゴシック" panose="020B0400000000000000" pitchFamily="50" charset="-128"/>
              <a:ea typeface="游ゴシック" panose="020B0400000000000000" pitchFamily="50" charset="-128"/>
            </a:endParaRPr>
          </a:p>
          <a:p>
            <a:r>
              <a:rPr lang="ja-JP" altLang="en-US" sz="2000" dirty="0">
                <a:solidFill>
                  <a:srgbClr val="FF0000"/>
                </a:solidFill>
                <a:latin typeface="游ゴシック" panose="020B0400000000000000" pitchFamily="50" charset="-128"/>
                <a:ea typeface="游ゴシック" panose="020B0400000000000000" pitchFamily="50" charset="-128"/>
              </a:rPr>
              <a:t>項目およびレイアウトは自由に変更していただいて構いません。</a:t>
            </a:r>
            <a:endParaRPr lang="en-US" altLang="ja-JP" sz="2000" dirty="0">
              <a:solidFill>
                <a:srgbClr val="FF0000"/>
              </a:solidFill>
              <a:latin typeface="游ゴシック" panose="020B0400000000000000" pitchFamily="50" charset="-128"/>
              <a:ea typeface="游ゴシック" panose="020B0400000000000000" pitchFamily="50" charset="-128"/>
            </a:endParaRPr>
          </a:p>
          <a:p>
            <a:r>
              <a:rPr lang="ja-JP" altLang="en-US" sz="2000" dirty="0">
                <a:solidFill>
                  <a:srgbClr val="FF0000"/>
                </a:solidFill>
                <a:latin typeface="游ゴシック" panose="020B0400000000000000" pitchFamily="50" charset="-128"/>
                <a:ea typeface="游ゴシック" panose="020B0400000000000000" pitchFamily="50" charset="-128"/>
              </a:rPr>
              <a:t>項目例）企業の特徴、事業内容、我が社のアピールポイント、社員の１日のスケジュール　等</a:t>
            </a:r>
          </a:p>
        </p:txBody>
      </p:sp>
      <p:sp>
        <p:nvSpPr>
          <p:cNvPr id="2" name="四角形吹き出し 41">
            <a:extLst>
              <a:ext uri="{FF2B5EF4-FFF2-40B4-BE49-F238E27FC236}">
                <a16:creationId xmlns:a16="http://schemas.microsoft.com/office/drawing/2014/main" id="{6BAE7A61-C864-E543-FEBF-F7FEDD107C84}"/>
              </a:ext>
            </a:extLst>
          </p:cNvPr>
          <p:cNvSpPr/>
          <p:nvPr/>
        </p:nvSpPr>
        <p:spPr>
          <a:xfrm>
            <a:off x="11484763" y="13426510"/>
            <a:ext cx="5309937" cy="1250577"/>
          </a:xfrm>
          <a:prstGeom prst="wedgeRectCallout">
            <a:avLst>
              <a:gd name="adj1" fmla="val -61057"/>
              <a:gd name="adj2" fmla="val 17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FF0000"/>
                </a:solidFill>
                <a:latin typeface="游ゴシック" panose="020B0400000000000000" pitchFamily="50" charset="-128"/>
                <a:ea typeface="游ゴシック" panose="020B0400000000000000" pitchFamily="50" charset="-128"/>
              </a:rPr>
              <a:t>こちらは加工せず、そのままご提出ください</a:t>
            </a:r>
          </a:p>
        </p:txBody>
      </p:sp>
      <p:sp>
        <p:nvSpPr>
          <p:cNvPr id="7" name="テキスト ボックス 6">
            <a:extLst>
              <a:ext uri="{FF2B5EF4-FFF2-40B4-BE49-F238E27FC236}">
                <a16:creationId xmlns:a16="http://schemas.microsoft.com/office/drawing/2014/main" id="{F2377E1F-4407-CF15-0620-FE1AF97A52F1}"/>
              </a:ext>
            </a:extLst>
          </p:cNvPr>
          <p:cNvSpPr txBox="1"/>
          <p:nvPr/>
        </p:nvSpPr>
        <p:spPr>
          <a:xfrm>
            <a:off x="872532" y="6265713"/>
            <a:ext cx="2441694" cy="830997"/>
          </a:xfrm>
          <a:prstGeom prst="rect">
            <a:avLst/>
          </a:prstGeom>
          <a:noFill/>
        </p:spPr>
        <p:txBody>
          <a:bodyPr wrap="none" rtlCol="0">
            <a:spAutoFit/>
          </a:bodyPr>
          <a:lstStyle/>
          <a:p>
            <a:endParaRPr lang="en-US" altLang="ja-JP"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（例）</a:t>
            </a:r>
            <a:endParaRPr lang="en-US" altLang="ja-JP"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・社員からのメッセージ</a:t>
            </a:r>
            <a:endParaRPr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10" name="四角形吹き出し 41">
            <a:extLst>
              <a:ext uri="{FF2B5EF4-FFF2-40B4-BE49-F238E27FC236}">
                <a16:creationId xmlns:a16="http://schemas.microsoft.com/office/drawing/2014/main" id="{A3F206E8-2343-A94F-671A-DC4CCBC21B26}"/>
              </a:ext>
            </a:extLst>
          </p:cNvPr>
          <p:cNvSpPr/>
          <p:nvPr/>
        </p:nvSpPr>
        <p:spPr>
          <a:xfrm>
            <a:off x="-6558915" y="13651857"/>
            <a:ext cx="5309937" cy="1250577"/>
          </a:xfrm>
          <a:prstGeom prst="wedgeRectCallout">
            <a:avLst>
              <a:gd name="adj1" fmla="val 68097"/>
              <a:gd name="adj2" fmla="val 96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FF0000"/>
                </a:solidFill>
                <a:latin typeface="游ゴシック" panose="020B0400000000000000" pitchFamily="50" charset="-128"/>
                <a:ea typeface="游ゴシック" panose="020B0400000000000000" pitchFamily="50" charset="-128"/>
              </a:rPr>
              <a:t>こちらは加工せず、そのままご提出ください</a:t>
            </a:r>
          </a:p>
        </p:txBody>
      </p:sp>
    </p:spTree>
    <p:extLst>
      <p:ext uri="{BB962C8B-B14F-4D97-AF65-F5344CB8AC3E}">
        <p14:creationId xmlns:p14="http://schemas.microsoft.com/office/powerpoint/2010/main" val="28791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404C0FB-7CD1-7DF7-7C8E-D1DB039C5FEB}"/>
              </a:ext>
            </a:extLst>
          </p:cNvPr>
          <p:cNvSpPr/>
          <p:nvPr/>
        </p:nvSpPr>
        <p:spPr>
          <a:xfrm>
            <a:off x="302673" y="1730392"/>
            <a:ext cx="10073721" cy="380676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604448E6-2223-34D7-C1F7-DF4DA7383657}"/>
              </a:ext>
            </a:extLst>
          </p:cNvPr>
          <p:cNvSpPr/>
          <p:nvPr/>
        </p:nvSpPr>
        <p:spPr>
          <a:xfrm>
            <a:off x="599697" y="9885169"/>
            <a:ext cx="9361487" cy="529793"/>
          </a:xfrm>
          <a:prstGeom prst="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79BC0024-3A28-E850-0911-1EEF02ECACD3}"/>
              </a:ext>
            </a:extLst>
          </p:cNvPr>
          <p:cNvSpPr/>
          <p:nvPr/>
        </p:nvSpPr>
        <p:spPr>
          <a:xfrm>
            <a:off x="341927" y="14049202"/>
            <a:ext cx="10060975" cy="731543"/>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CE5E4688-21C0-164E-A1D8-8F1B82D45100}"/>
              </a:ext>
            </a:extLst>
          </p:cNvPr>
          <p:cNvSpPr txBox="1"/>
          <p:nvPr/>
        </p:nvSpPr>
        <p:spPr>
          <a:xfrm>
            <a:off x="4445668" y="14437192"/>
            <a:ext cx="5570756" cy="307777"/>
          </a:xfrm>
          <a:prstGeom prst="rect">
            <a:avLst/>
          </a:prstGeom>
          <a:noFill/>
        </p:spPr>
        <p:txBody>
          <a:bodyPr wrap="none" rtlCol="0" anchor="ctr" anchorCtr="0">
            <a:spAutoFit/>
          </a:bodyPr>
          <a:lstStyle/>
          <a:p>
            <a:r>
              <a:rPr lang="ja-JP" altLang="en-US" sz="1400" b="1" dirty="0">
                <a:latin typeface="游ゴシック" panose="020B0400000000000000" pitchFamily="50" charset="-128"/>
                <a:ea typeface="游ゴシック" panose="020B0400000000000000" pitchFamily="50" charset="-128"/>
              </a:rPr>
              <a:t>こちらの企業が気になった方は、是非ブースまでお越しください！</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603FF07F-7369-3143-BA41-3888013B5CA6}"/>
              </a:ext>
            </a:extLst>
          </p:cNvPr>
          <p:cNvSpPr txBox="1"/>
          <p:nvPr/>
        </p:nvSpPr>
        <p:spPr>
          <a:xfrm>
            <a:off x="599697" y="6645123"/>
            <a:ext cx="1568077" cy="369332"/>
          </a:xfrm>
          <a:prstGeom prst="rect">
            <a:avLst/>
          </a:prstGeom>
          <a:noFill/>
        </p:spPr>
        <p:txBody>
          <a:bodyPr wrap="square" rtlCol="0">
            <a:spAutoFit/>
          </a:bodyPr>
          <a:lstStyle/>
          <a:p>
            <a:r>
              <a:rPr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労働行政は</a:t>
            </a:r>
          </a:p>
        </p:txBody>
      </p:sp>
      <p:sp>
        <p:nvSpPr>
          <p:cNvPr id="26" name="テキスト ボックス 25"/>
          <p:cNvSpPr txBox="1"/>
          <p:nvPr/>
        </p:nvSpPr>
        <p:spPr>
          <a:xfrm>
            <a:off x="8734712" y="1782604"/>
            <a:ext cx="1082349" cy="307777"/>
          </a:xfrm>
          <a:prstGeom prst="rect">
            <a:avLst/>
          </a:prstGeom>
          <a:noFill/>
        </p:spPr>
        <p:txBody>
          <a:bodyPr wrap="none" rtlCol="0">
            <a:spAutoFit/>
          </a:bodyPr>
          <a:lstStyle/>
          <a:p>
            <a:pPr algn="ctr"/>
            <a:r>
              <a:rPr lang="ja-JP" altLang="en-US" sz="1400" b="1" dirty="0">
                <a:solidFill>
                  <a:schemeClr val="tx1">
                    <a:lumMod val="85000"/>
                    <a:lumOff val="15000"/>
                  </a:schemeClr>
                </a:solidFill>
                <a:latin typeface="游ゴシック" panose="020B0400000000000000" pitchFamily="50" charset="-128"/>
                <a:ea typeface="游ゴシック" panose="020B0400000000000000" pitchFamily="50" charset="-128"/>
              </a:rPr>
              <a:t>労働局ＨＰ</a:t>
            </a:r>
          </a:p>
        </p:txBody>
      </p:sp>
      <p:sp>
        <p:nvSpPr>
          <p:cNvPr id="36" name="正方形/長方形 35">
            <a:extLst>
              <a:ext uri="{FF2B5EF4-FFF2-40B4-BE49-F238E27FC236}">
                <a16:creationId xmlns:a16="http://schemas.microsoft.com/office/drawing/2014/main" id="{00E8C888-E549-E64E-E34B-6A3D3392B7C0}"/>
              </a:ext>
            </a:extLst>
          </p:cNvPr>
          <p:cNvSpPr/>
          <p:nvPr/>
        </p:nvSpPr>
        <p:spPr>
          <a:xfrm>
            <a:off x="608410" y="5592273"/>
            <a:ext cx="9361487" cy="529793"/>
          </a:xfrm>
          <a:prstGeom prst="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宮 崎 労 働 局 っ て ど ん な と こ ろ ？</a:t>
            </a:r>
          </a:p>
        </p:txBody>
      </p:sp>
      <p:sp>
        <p:nvSpPr>
          <p:cNvPr id="5" name="四角形: 角を丸くする 4">
            <a:extLst>
              <a:ext uri="{FF2B5EF4-FFF2-40B4-BE49-F238E27FC236}">
                <a16:creationId xmlns:a16="http://schemas.microsoft.com/office/drawing/2014/main" id="{3D02FF45-56BC-1324-5246-F663B4A83364}"/>
              </a:ext>
            </a:extLst>
          </p:cNvPr>
          <p:cNvSpPr/>
          <p:nvPr/>
        </p:nvSpPr>
        <p:spPr>
          <a:xfrm>
            <a:off x="315419" y="286123"/>
            <a:ext cx="10073721" cy="14580796"/>
          </a:xfrm>
          <a:prstGeom prst="roundRect">
            <a:avLst>
              <a:gd name="adj" fmla="val 3217"/>
            </a:avLst>
          </a:prstGeom>
          <a:noFill/>
          <a:ln w="117475">
            <a:solidFill>
              <a:srgbClr val="005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5" name="角丸四角形 60">
            <a:extLst>
              <a:ext uri="{FF2B5EF4-FFF2-40B4-BE49-F238E27FC236}">
                <a16:creationId xmlns:a16="http://schemas.microsoft.com/office/drawing/2014/main" id="{1ECDC220-41F5-C78D-8B38-DBE4EDC18684}"/>
              </a:ext>
            </a:extLst>
          </p:cNvPr>
          <p:cNvSpPr/>
          <p:nvPr/>
        </p:nvSpPr>
        <p:spPr>
          <a:xfrm>
            <a:off x="5173929" y="2183538"/>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1</a:t>
            </a:r>
            <a:endParaRPr kumimoji="1" lang="ja-JP" altLang="en-US" sz="1600" b="1" dirty="0">
              <a:latin typeface="游ゴシック" panose="020B0400000000000000" pitchFamily="50" charset="-128"/>
              <a:ea typeface="游ゴシック" panose="020B0400000000000000" pitchFamily="50" charset="-128"/>
            </a:endParaRPr>
          </a:p>
        </p:txBody>
      </p:sp>
      <p:sp>
        <p:nvSpPr>
          <p:cNvPr id="56" name="角丸四角形 62">
            <a:extLst>
              <a:ext uri="{FF2B5EF4-FFF2-40B4-BE49-F238E27FC236}">
                <a16:creationId xmlns:a16="http://schemas.microsoft.com/office/drawing/2014/main" id="{1987AE09-2821-6DAA-0684-56EE1A1ADEFC}"/>
              </a:ext>
            </a:extLst>
          </p:cNvPr>
          <p:cNvSpPr/>
          <p:nvPr/>
        </p:nvSpPr>
        <p:spPr>
          <a:xfrm>
            <a:off x="5173929" y="2832087"/>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2</a:t>
            </a:r>
            <a:endParaRPr kumimoji="1" lang="ja-JP" altLang="en-US" sz="1600" b="1" dirty="0">
              <a:latin typeface="游ゴシック" panose="020B0400000000000000" pitchFamily="50" charset="-128"/>
              <a:ea typeface="游ゴシック" panose="020B0400000000000000" pitchFamily="50" charset="-128"/>
            </a:endParaRPr>
          </a:p>
        </p:txBody>
      </p:sp>
      <p:sp>
        <p:nvSpPr>
          <p:cNvPr id="57" name="テキスト ボックス 56">
            <a:extLst>
              <a:ext uri="{FF2B5EF4-FFF2-40B4-BE49-F238E27FC236}">
                <a16:creationId xmlns:a16="http://schemas.microsoft.com/office/drawing/2014/main" id="{66D36266-DBE4-186D-118B-D87C14BD5A33}"/>
              </a:ext>
            </a:extLst>
          </p:cNvPr>
          <p:cNvSpPr txBox="1"/>
          <p:nvPr/>
        </p:nvSpPr>
        <p:spPr>
          <a:xfrm>
            <a:off x="5489191" y="2219793"/>
            <a:ext cx="2314701" cy="307777"/>
          </a:xfrm>
          <a:prstGeom prst="rect">
            <a:avLst/>
          </a:prstGeom>
          <a:noFill/>
        </p:spPr>
        <p:txBody>
          <a:bodyPr wrap="square" rtlCol="0">
            <a:spAutoFit/>
          </a:bodyPr>
          <a:lstStyle/>
          <a:p>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産業分類</a:t>
            </a:r>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行政機関</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58" name="角丸四角形 64">
            <a:extLst>
              <a:ext uri="{FF2B5EF4-FFF2-40B4-BE49-F238E27FC236}">
                <a16:creationId xmlns:a16="http://schemas.microsoft.com/office/drawing/2014/main" id="{968CCD32-2317-D932-97A8-A0006167C104}"/>
              </a:ext>
            </a:extLst>
          </p:cNvPr>
          <p:cNvSpPr/>
          <p:nvPr/>
        </p:nvSpPr>
        <p:spPr>
          <a:xfrm>
            <a:off x="5173929" y="3480636"/>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3</a:t>
            </a:r>
            <a:endParaRPr kumimoji="1" lang="ja-JP" altLang="en-US" sz="1600" b="1">
              <a:latin typeface="游ゴシック" panose="020B0400000000000000" pitchFamily="50" charset="-128"/>
              <a:ea typeface="游ゴシック" panose="020B0400000000000000" pitchFamily="50" charset="-128"/>
            </a:endParaRPr>
          </a:p>
        </p:txBody>
      </p:sp>
      <p:sp>
        <p:nvSpPr>
          <p:cNvPr id="59" name="角丸四角形 65">
            <a:extLst>
              <a:ext uri="{FF2B5EF4-FFF2-40B4-BE49-F238E27FC236}">
                <a16:creationId xmlns:a16="http://schemas.microsoft.com/office/drawing/2014/main" id="{FB2FEF70-7D75-7DEB-04A8-2F3DCF8434D5}"/>
              </a:ext>
            </a:extLst>
          </p:cNvPr>
          <p:cNvSpPr/>
          <p:nvPr/>
        </p:nvSpPr>
        <p:spPr>
          <a:xfrm>
            <a:off x="5173929" y="4129186"/>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4</a:t>
            </a:r>
            <a:endParaRPr kumimoji="1" lang="ja-JP" altLang="en-US" sz="1600" b="1">
              <a:latin typeface="游ゴシック" panose="020B0400000000000000" pitchFamily="50" charset="-128"/>
              <a:ea typeface="游ゴシック" panose="020B0400000000000000" pitchFamily="50" charset="-128"/>
            </a:endParaRPr>
          </a:p>
        </p:txBody>
      </p:sp>
      <p:sp>
        <p:nvSpPr>
          <p:cNvPr id="62" name="テキスト ボックス 61">
            <a:extLst>
              <a:ext uri="{FF2B5EF4-FFF2-40B4-BE49-F238E27FC236}">
                <a16:creationId xmlns:a16="http://schemas.microsoft.com/office/drawing/2014/main" id="{E898726B-EA05-8244-631D-6373B2F7FE7E}"/>
              </a:ext>
            </a:extLst>
          </p:cNvPr>
          <p:cNvSpPr txBox="1"/>
          <p:nvPr/>
        </p:nvSpPr>
        <p:spPr>
          <a:xfrm>
            <a:off x="5489191" y="4779661"/>
            <a:ext cx="3317975" cy="523220"/>
          </a:xfrm>
          <a:prstGeom prst="rect">
            <a:avLst/>
          </a:prstGeom>
          <a:noFill/>
        </p:spPr>
        <p:txBody>
          <a:bodyPr wrap="square" rtlCol="0">
            <a:spAutoFit/>
          </a:bodyPr>
          <a:lstStyle/>
          <a:p>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主な業務内容：職業相談、雇用保険、求人者支援、職業訓練業務等</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3" name="テキスト ボックス 62">
            <a:extLst>
              <a:ext uri="{FF2B5EF4-FFF2-40B4-BE49-F238E27FC236}">
                <a16:creationId xmlns:a16="http://schemas.microsoft.com/office/drawing/2014/main" id="{E4AA1CF2-9E9D-2208-2A9E-DB348A2E6D3F}"/>
              </a:ext>
            </a:extLst>
          </p:cNvPr>
          <p:cNvSpPr txBox="1"/>
          <p:nvPr/>
        </p:nvSpPr>
        <p:spPr>
          <a:xfrm>
            <a:off x="5489191" y="3543047"/>
            <a:ext cx="1832118" cy="307777"/>
          </a:xfrm>
          <a:prstGeom prst="rect">
            <a:avLst/>
          </a:prstGeom>
          <a:noFill/>
        </p:spPr>
        <p:txBody>
          <a:bodyPr wrap="square" rtlCol="0">
            <a:spAutoFit/>
          </a:bodyPr>
          <a:lstStyle/>
          <a:p>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従業員数：</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人</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8FB45344-F1EE-7C05-B4B1-891282F268A6}"/>
              </a:ext>
            </a:extLst>
          </p:cNvPr>
          <p:cNvSpPr/>
          <p:nvPr/>
        </p:nvSpPr>
        <p:spPr>
          <a:xfrm>
            <a:off x="70394" y="40702"/>
            <a:ext cx="3638006" cy="462833"/>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作成例</a:t>
            </a:r>
          </a:p>
        </p:txBody>
      </p:sp>
      <p:sp>
        <p:nvSpPr>
          <p:cNvPr id="15" name="テキスト ボックス 14">
            <a:extLst>
              <a:ext uri="{FF2B5EF4-FFF2-40B4-BE49-F238E27FC236}">
                <a16:creationId xmlns:a16="http://schemas.microsoft.com/office/drawing/2014/main" id="{E00EAD73-3B77-B45B-7997-65FD3CA0D499}"/>
              </a:ext>
            </a:extLst>
          </p:cNvPr>
          <p:cNvSpPr txBox="1"/>
          <p:nvPr/>
        </p:nvSpPr>
        <p:spPr>
          <a:xfrm>
            <a:off x="3208374" y="9930552"/>
            <a:ext cx="4481591" cy="461665"/>
          </a:xfrm>
          <a:prstGeom prst="rect">
            <a:avLst/>
          </a:prstGeom>
          <a:noFill/>
        </p:spPr>
        <p:txBody>
          <a:bodyPr wrap="square" rtlCol="0">
            <a:spAutoFit/>
          </a:bodyPr>
          <a:lstStyle/>
          <a:p>
            <a:r>
              <a:rPr lang="ja-JP" altLang="en-US" sz="2400" b="1" spc="300" dirty="0">
                <a:solidFill>
                  <a:schemeClr val="bg1"/>
                </a:solidFill>
                <a:latin typeface="游ゴシック" panose="020B0400000000000000" pitchFamily="50" charset="-128"/>
                <a:ea typeface="游ゴシック" panose="020B0400000000000000" pitchFamily="50" charset="-128"/>
              </a:rPr>
              <a:t>～社員からのメッセージ～</a:t>
            </a:r>
          </a:p>
        </p:txBody>
      </p:sp>
      <p:pic>
        <p:nvPicPr>
          <p:cNvPr id="24" name="グラフィックス 23">
            <a:extLst>
              <a:ext uri="{FF2B5EF4-FFF2-40B4-BE49-F238E27FC236}">
                <a16:creationId xmlns:a16="http://schemas.microsoft.com/office/drawing/2014/main" id="{AFF89319-C307-905E-D986-EAD79DAF5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7563" y="14049202"/>
            <a:ext cx="1625396" cy="579004"/>
          </a:xfrm>
          <a:prstGeom prst="rect">
            <a:avLst/>
          </a:prstGeom>
        </p:spPr>
      </p:pic>
      <p:pic>
        <p:nvPicPr>
          <p:cNvPr id="22" name="図 21" descr="QR コード&#10;&#10;AI によって生成されたコンテンツは間違っている可能性があります。">
            <a:extLst>
              <a:ext uri="{FF2B5EF4-FFF2-40B4-BE49-F238E27FC236}">
                <a16:creationId xmlns:a16="http://schemas.microsoft.com/office/drawing/2014/main" id="{FDC9B909-7110-8311-52A6-2E7B429CA9DD}"/>
              </a:ext>
            </a:extLst>
          </p:cNvPr>
          <p:cNvPicPr>
            <a:picLocks noChangeAspect="1"/>
          </p:cNvPicPr>
          <p:nvPr/>
        </p:nvPicPr>
        <p:blipFill>
          <a:blip r:embed="rId4"/>
          <a:stretch>
            <a:fillRect/>
          </a:stretch>
        </p:blipFill>
        <p:spPr>
          <a:xfrm>
            <a:off x="8848102" y="3382879"/>
            <a:ext cx="900000" cy="900000"/>
          </a:xfrm>
          <a:prstGeom prst="rect">
            <a:avLst/>
          </a:prstGeom>
        </p:spPr>
      </p:pic>
      <p:pic>
        <p:nvPicPr>
          <p:cNvPr id="28" name="図 27" descr="QR コード&#10;&#10;AI によって生成されたコンテンツは間違っている可能性があります。">
            <a:extLst>
              <a:ext uri="{FF2B5EF4-FFF2-40B4-BE49-F238E27FC236}">
                <a16:creationId xmlns:a16="http://schemas.microsoft.com/office/drawing/2014/main" id="{53066E62-96D5-975D-C32A-FD5CAAD67629}"/>
              </a:ext>
            </a:extLst>
          </p:cNvPr>
          <p:cNvPicPr>
            <a:picLocks noChangeAspect="1"/>
          </p:cNvPicPr>
          <p:nvPr/>
        </p:nvPicPr>
        <p:blipFill>
          <a:blip r:embed="rId5"/>
          <a:stretch>
            <a:fillRect/>
          </a:stretch>
        </p:blipFill>
        <p:spPr>
          <a:xfrm>
            <a:off x="8848102" y="4533000"/>
            <a:ext cx="900000" cy="900000"/>
          </a:xfrm>
          <a:prstGeom prst="rect">
            <a:avLst/>
          </a:prstGeom>
        </p:spPr>
      </p:pic>
      <p:pic>
        <p:nvPicPr>
          <p:cNvPr id="29" name="図 28">
            <a:extLst>
              <a:ext uri="{FF2B5EF4-FFF2-40B4-BE49-F238E27FC236}">
                <a16:creationId xmlns:a16="http://schemas.microsoft.com/office/drawing/2014/main" id="{D8B7A4C3-F78A-1FCC-1025-FA4D9649A5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848102" y="2127791"/>
            <a:ext cx="900000" cy="900000"/>
          </a:xfrm>
          <a:prstGeom prst="rect">
            <a:avLst/>
          </a:prstGeom>
          <a:noFill/>
          <a:ln>
            <a:noFill/>
          </a:ln>
        </p:spPr>
      </p:pic>
      <p:sp>
        <p:nvSpPr>
          <p:cNvPr id="31" name="テキスト ボックス 30">
            <a:extLst>
              <a:ext uri="{FF2B5EF4-FFF2-40B4-BE49-F238E27FC236}">
                <a16:creationId xmlns:a16="http://schemas.microsoft.com/office/drawing/2014/main" id="{121FFAA8-901A-6D3D-5D99-68DBE31F1BB0}"/>
              </a:ext>
            </a:extLst>
          </p:cNvPr>
          <p:cNvSpPr txBox="1"/>
          <p:nvPr/>
        </p:nvSpPr>
        <p:spPr>
          <a:xfrm>
            <a:off x="8743529" y="3097322"/>
            <a:ext cx="1064714" cy="307777"/>
          </a:xfrm>
          <a:prstGeom prst="rect">
            <a:avLst/>
          </a:prstGeom>
          <a:noFill/>
        </p:spPr>
        <p:txBody>
          <a:bodyPr wrap="none" rtlCol="0">
            <a:spAutoFit/>
          </a:bodyPr>
          <a:lstStyle/>
          <a:p>
            <a:pPr algn="ctr"/>
            <a:r>
              <a:rPr lang="en-US" altLang="ja-JP" sz="1400" b="1" dirty="0">
                <a:solidFill>
                  <a:schemeClr val="tx1">
                    <a:lumMod val="85000"/>
                    <a:lumOff val="15000"/>
                  </a:schemeClr>
                </a:solidFill>
                <a:latin typeface="游ゴシック" panose="020B0400000000000000" pitchFamily="50" charset="-128"/>
                <a:ea typeface="游ゴシック" panose="020B0400000000000000" pitchFamily="50" charset="-128"/>
              </a:rPr>
              <a:t>Instagram</a:t>
            </a:r>
            <a:endParaRPr lang="ja-JP" altLang="en-US" sz="1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B194B6E8-0CCC-858B-112E-1196DA625A5B}"/>
              </a:ext>
            </a:extLst>
          </p:cNvPr>
          <p:cNvSpPr txBox="1"/>
          <p:nvPr/>
        </p:nvSpPr>
        <p:spPr>
          <a:xfrm>
            <a:off x="9121837" y="4277385"/>
            <a:ext cx="308098" cy="307777"/>
          </a:xfrm>
          <a:prstGeom prst="rect">
            <a:avLst/>
          </a:prstGeom>
          <a:noFill/>
        </p:spPr>
        <p:txBody>
          <a:bodyPr wrap="none" rtlCol="0">
            <a:spAutoFit/>
          </a:bodyPr>
          <a:lstStyle/>
          <a:p>
            <a:pPr algn="ctr"/>
            <a:r>
              <a:rPr lang="en-US" altLang="ja-JP" sz="1400" b="1" dirty="0">
                <a:solidFill>
                  <a:schemeClr val="tx1">
                    <a:lumMod val="85000"/>
                    <a:lumOff val="15000"/>
                  </a:schemeClr>
                </a:solidFill>
                <a:latin typeface="游ゴシック" panose="020B0400000000000000" pitchFamily="50" charset="-128"/>
                <a:ea typeface="游ゴシック" panose="020B0400000000000000" pitchFamily="50" charset="-128"/>
              </a:rPr>
              <a:t>X</a:t>
            </a:r>
            <a:endParaRPr lang="ja-JP" altLang="en-US" sz="1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pic>
        <p:nvPicPr>
          <p:cNvPr id="37" name="図 36" descr="文字が書かれている&#10;&#10;AI によって生成されたコンテンツは間違っている可能性があります。">
            <a:extLst>
              <a:ext uri="{FF2B5EF4-FFF2-40B4-BE49-F238E27FC236}">
                <a16:creationId xmlns:a16="http://schemas.microsoft.com/office/drawing/2014/main" id="{62660B56-11FD-DF35-00C5-B4DC12395B66}"/>
              </a:ext>
            </a:extLst>
          </p:cNvPr>
          <p:cNvPicPr>
            <a:picLocks noChangeAspect="1"/>
          </p:cNvPicPr>
          <p:nvPr/>
        </p:nvPicPr>
        <p:blipFill>
          <a:blip r:embed="rId7"/>
          <a:stretch>
            <a:fillRect/>
          </a:stretch>
        </p:blipFill>
        <p:spPr>
          <a:xfrm>
            <a:off x="2589095" y="586112"/>
            <a:ext cx="5268408" cy="876786"/>
          </a:xfrm>
          <a:prstGeom prst="rect">
            <a:avLst/>
          </a:prstGeom>
        </p:spPr>
      </p:pic>
      <p:sp>
        <p:nvSpPr>
          <p:cNvPr id="38" name="テキスト ボックス 37">
            <a:extLst>
              <a:ext uri="{FF2B5EF4-FFF2-40B4-BE49-F238E27FC236}">
                <a16:creationId xmlns:a16="http://schemas.microsoft.com/office/drawing/2014/main" id="{0D7658AE-A95D-F1D9-9241-B974C61ECCAD}"/>
              </a:ext>
            </a:extLst>
          </p:cNvPr>
          <p:cNvSpPr txBox="1"/>
          <p:nvPr/>
        </p:nvSpPr>
        <p:spPr>
          <a:xfrm>
            <a:off x="5489191" y="2870005"/>
            <a:ext cx="3483709" cy="307777"/>
          </a:xfrm>
          <a:prstGeom prst="rect">
            <a:avLst/>
          </a:prstGeom>
          <a:noFill/>
        </p:spPr>
        <p:txBody>
          <a:bodyPr wrap="square" rtlCol="0">
            <a:spAutoFit/>
          </a:bodyPr>
          <a:lstStyle/>
          <a:p>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所在地</a:t>
            </a:r>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宮崎市橘通東</a:t>
            </a:r>
            <a:r>
              <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3-1-22</a:t>
            </a:r>
          </a:p>
        </p:txBody>
      </p:sp>
      <p:sp>
        <p:nvSpPr>
          <p:cNvPr id="39" name="テキスト ボックス 38">
            <a:extLst>
              <a:ext uri="{FF2B5EF4-FFF2-40B4-BE49-F238E27FC236}">
                <a16:creationId xmlns:a16="http://schemas.microsoft.com/office/drawing/2014/main" id="{87C719CA-043A-7E0E-704B-53564596B6C7}"/>
              </a:ext>
            </a:extLst>
          </p:cNvPr>
          <p:cNvSpPr txBox="1"/>
          <p:nvPr/>
        </p:nvSpPr>
        <p:spPr>
          <a:xfrm>
            <a:off x="5489191" y="4196062"/>
            <a:ext cx="3317974" cy="307777"/>
          </a:xfrm>
          <a:prstGeom prst="rect">
            <a:avLst/>
          </a:prstGeom>
          <a:noFill/>
        </p:spPr>
        <p:txBody>
          <a:bodyPr wrap="square" rtlCol="0">
            <a:spAutoFit/>
          </a:bodyPr>
          <a:lstStyle/>
          <a:p>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業種：一般事務</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40" name="角丸四角形 65">
            <a:extLst>
              <a:ext uri="{FF2B5EF4-FFF2-40B4-BE49-F238E27FC236}">
                <a16:creationId xmlns:a16="http://schemas.microsoft.com/office/drawing/2014/main" id="{C6B02E8E-527C-BCF5-D509-B2019FB93FB2}"/>
              </a:ext>
            </a:extLst>
          </p:cNvPr>
          <p:cNvSpPr/>
          <p:nvPr/>
        </p:nvSpPr>
        <p:spPr>
          <a:xfrm>
            <a:off x="5173929" y="4819209"/>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5</a:t>
            </a:r>
            <a:endParaRPr kumimoji="1" lang="ja-JP" altLang="en-US" sz="1600" b="1" dirty="0">
              <a:latin typeface="游ゴシック" panose="020B0400000000000000" pitchFamily="50" charset="-128"/>
              <a:ea typeface="游ゴシック" panose="020B0400000000000000" pitchFamily="50" charset="-128"/>
            </a:endParaRPr>
          </a:p>
        </p:txBody>
      </p:sp>
      <p:pic>
        <p:nvPicPr>
          <p:cNvPr id="42" name="図 41" descr="建物の前の道路&#10;&#10;AI によって生成されたコンテンツは間違っている可能性があります。">
            <a:extLst>
              <a:ext uri="{FF2B5EF4-FFF2-40B4-BE49-F238E27FC236}">
                <a16:creationId xmlns:a16="http://schemas.microsoft.com/office/drawing/2014/main" id="{C34DCF99-40B1-4BB3-644E-37ACE3CE1A62}"/>
              </a:ext>
            </a:extLst>
          </p:cNvPr>
          <p:cNvPicPr>
            <a:picLocks noChangeAspect="1"/>
          </p:cNvPicPr>
          <p:nvPr/>
        </p:nvPicPr>
        <p:blipFill>
          <a:blip r:embed="rId8"/>
          <a:stretch>
            <a:fillRect/>
          </a:stretch>
        </p:blipFill>
        <p:spPr>
          <a:xfrm>
            <a:off x="599697" y="2090381"/>
            <a:ext cx="4321344" cy="3241008"/>
          </a:xfrm>
          <a:prstGeom prst="rect">
            <a:avLst/>
          </a:prstGeom>
        </p:spPr>
      </p:pic>
      <p:pic>
        <p:nvPicPr>
          <p:cNvPr id="2" name="図 1" descr="ポーズをとる男性&#10;&#10;AI によって生成されたコンテンツは間違っている可能性があります。">
            <a:extLst>
              <a:ext uri="{FF2B5EF4-FFF2-40B4-BE49-F238E27FC236}">
                <a16:creationId xmlns:a16="http://schemas.microsoft.com/office/drawing/2014/main" id="{01053FE0-4418-7881-481F-BE6300D2F0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57503" y="10715329"/>
            <a:ext cx="2065451" cy="2161611"/>
          </a:xfrm>
          <a:prstGeom prst="rect">
            <a:avLst/>
          </a:prstGeom>
        </p:spPr>
      </p:pic>
      <p:sp>
        <p:nvSpPr>
          <p:cNvPr id="8" name="テキスト ボックス 7">
            <a:extLst>
              <a:ext uri="{FF2B5EF4-FFF2-40B4-BE49-F238E27FC236}">
                <a16:creationId xmlns:a16="http://schemas.microsoft.com/office/drawing/2014/main" id="{B2ABA66C-6A3C-AECB-6A8C-E37B5D0FCBD0}"/>
              </a:ext>
            </a:extLst>
          </p:cNvPr>
          <p:cNvSpPr txBox="1"/>
          <p:nvPr/>
        </p:nvSpPr>
        <p:spPr>
          <a:xfrm>
            <a:off x="599697" y="10586212"/>
            <a:ext cx="7138730" cy="33239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rPr>
              <a:t>★この職場を選んだ理由</a:t>
            </a:r>
            <a:endParaRPr kumimoji="1" lang="en-US" altLang="ja-JP"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生活していく中で欠かせない「働く」という誰にとっても身近なことに携わる仕事をしたいと思ったのが、入省のきっかけです。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rPr>
              <a:t>★現在従事している業務内容</a:t>
            </a:r>
            <a:endParaRPr kumimoji="1" lang="en-US" altLang="ja-JP"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現在は、ハローワーク都城にて、職業紹介と職業訓練の業務を担っており、再就職に向けた支援を行っています。</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rPr>
              <a:t>★残業について</a:t>
            </a:r>
            <a:endParaRPr kumimoji="1" lang="en-US" altLang="ja-JP"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残業は月に</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時間前後で、基本は定時退庁をしています。毎月</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日以上は有給休暇を取れており、しっかりリフレッシュできています。</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rPr>
              <a:t>★やりがい</a:t>
            </a:r>
            <a:endParaRPr kumimoji="1" lang="en-US" altLang="ja-JP"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現在の業務が、再就職のサポートをする業務なため、お仕事を紹介し、就職が決まり、感謝の気持ちを伝えていただいたり、「頑張ってきます！」と仰っていただくと、嬉しい気持ちになります。また、職業訓練では未経験の職種への再就職を目的として、相談に来所される方が多く、職業訓練を終え、再就職が決まった際には、少しでもお役に立てているという実感を得ることができ、やりがいを感じます。</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正方形/長方形 10">
            <a:extLst>
              <a:ext uri="{FF2B5EF4-FFF2-40B4-BE49-F238E27FC236}">
                <a16:creationId xmlns:a16="http://schemas.microsoft.com/office/drawing/2014/main" id="{89FB0337-ED25-2C46-2D4D-E9C60312571C}"/>
              </a:ext>
            </a:extLst>
          </p:cNvPr>
          <p:cNvSpPr/>
          <p:nvPr/>
        </p:nvSpPr>
        <p:spPr>
          <a:xfrm>
            <a:off x="7540327" y="13000230"/>
            <a:ext cx="2512446" cy="5399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rPr>
              <a:t>都城公共職業安定所</a:t>
            </a:r>
            <a:endParaRPr kumimoji="1" lang="en-US" altLang="ja-JP" sz="1100" b="1" dirty="0">
              <a:latin typeface="メイリオ" panose="020B0604030504040204" pitchFamily="50" charset="-128"/>
              <a:ea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rPr>
              <a:t>　職業紹介第一部門勤務</a:t>
            </a:r>
            <a:endParaRPr kumimoji="1" lang="en-US" altLang="ja-JP" sz="1100" b="1" dirty="0">
              <a:latin typeface="メイリオ" panose="020B0604030504040204" pitchFamily="50" charset="-128"/>
              <a:ea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rPr>
              <a:t>田口さん　令和２年採用</a:t>
            </a:r>
          </a:p>
        </p:txBody>
      </p:sp>
      <p:sp>
        <p:nvSpPr>
          <p:cNvPr id="51" name="正方形/長方形 50">
            <a:extLst>
              <a:ext uri="{FF2B5EF4-FFF2-40B4-BE49-F238E27FC236}">
                <a16:creationId xmlns:a16="http://schemas.microsoft.com/office/drawing/2014/main" id="{13063EC8-18EB-2138-17A1-80E747DFDCB0}"/>
              </a:ext>
            </a:extLst>
          </p:cNvPr>
          <p:cNvSpPr/>
          <p:nvPr/>
        </p:nvSpPr>
        <p:spPr>
          <a:xfrm>
            <a:off x="680140" y="9200407"/>
            <a:ext cx="2363165" cy="385005"/>
          </a:xfrm>
          <a:prstGeom prst="rect">
            <a:avLst/>
          </a:prstGeom>
          <a:noFill/>
        </p:spPr>
        <p:txBody>
          <a:bodyPr lIns="0" tIns="0" rIns="0" bIns="0" anchor="ctr">
            <a:noAutofit/>
          </a:bodyPr>
          <a:lstStyle/>
          <a:p>
            <a:pPr indent="0">
              <a:spcAft>
                <a:spcPts val="140"/>
              </a:spcAft>
            </a:pPr>
            <a:r>
              <a:rPr lang="en-US" altLang="ja-JP" sz="1400" b="1" dirty="0">
                <a:latin typeface="+mn-ea"/>
              </a:rPr>
              <a:t>の３つで成り</a:t>
            </a:r>
            <a:r>
              <a:rPr lang="ja" altLang="ja-JP" sz="1400" b="1" dirty="0">
                <a:latin typeface="+mn-ea"/>
              </a:rPr>
              <a:t>立っています</a:t>
            </a:r>
            <a:endParaRPr lang="ja" sz="1400" b="1" dirty="0">
              <a:latin typeface="+mn-ea"/>
            </a:endParaRPr>
          </a:p>
        </p:txBody>
      </p:sp>
      <p:sp>
        <p:nvSpPr>
          <p:cNvPr id="52" name="四角形: 角を丸くする 51">
            <a:extLst>
              <a:ext uri="{FF2B5EF4-FFF2-40B4-BE49-F238E27FC236}">
                <a16:creationId xmlns:a16="http://schemas.microsoft.com/office/drawing/2014/main" id="{971A0C57-5D65-AD1D-A0D7-41C289DDE480}"/>
              </a:ext>
            </a:extLst>
          </p:cNvPr>
          <p:cNvSpPr/>
          <p:nvPr/>
        </p:nvSpPr>
        <p:spPr>
          <a:xfrm>
            <a:off x="680140" y="8601113"/>
            <a:ext cx="2041321" cy="529793"/>
          </a:xfrm>
          <a:prstGeom prst="round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n-ea"/>
              </a:rPr>
              <a:t>✿職業安定行政</a:t>
            </a:r>
          </a:p>
        </p:txBody>
      </p:sp>
      <p:sp>
        <p:nvSpPr>
          <p:cNvPr id="53" name="四角形: 角を丸くする 52">
            <a:extLst>
              <a:ext uri="{FF2B5EF4-FFF2-40B4-BE49-F238E27FC236}">
                <a16:creationId xmlns:a16="http://schemas.microsoft.com/office/drawing/2014/main" id="{A98C7525-74E1-DFBD-0B9B-F0BBFA69AB48}"/>
              </a:ext>
            </a:extLst>
          </p:cNvPr>
          <p:cNvSpPr/>
          <p:nvPr/>
        </p:nvSpPr>
        <p:spPr>
          <a:xfrm>
            <a:off x="680164" y="7809316"/>
            <a:ext cx="2041297" cy="529793"/>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n-ea"/>
              </a:rPr>
              <a:t>✿労働基準行政</a:t>
            </a:r>
          </a:p>
        </p:txBody>
      </p:sp>
      <p:sp>
        <p:nvSpPr>
          <p:cNvPr id="54" name="四角形: 角を丸くする 53">
            <a:extLst>
              <a:ext uri="{FF2B5EF4-FFF2-40B4-BE49-F238E27FC236}">
                <a16:creationId xmlns:a16="http://schemas.microsoft.com/office/drawing/2014/main" id="{39B2DF44-9B0C-7162-6AF4-3F346756C2D0}"/>
              </a:ext>
            </a:extLst>
          </p:cNvPr>
          <p:cNvSpPr/>
          <p:nvPr/>
        </p:nvSpPr>
        <p:spPr>
          <a:xfrm>
            <a:off x="680164" y="7016490"/>
            <a:ext cx="2041297" cy="602710"/>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n-ea"/>
              </a:rPr>
              <a:t>✿雇用環境・</a:t>
            </a:r>
            <a:endParaRPr kumimoji="1" lang="en-US" altLang="ja-JP" sz="2000" b="1" dirty="0">
              <a:solidFill>
                <a:schemeClr val="bg1"/>
              </a:solidFill>
              <a:latin typeface="+mn-ea"/>
            </a:endParaRPr>
          </a:p>
          <a:p>
            <a:pPr algn="ctr"/>
            <a:r>
              <a:rPr kumimoji="1" lang="ja-JP" altLang="en-US" sz="2000" b="1" dirty="0">
                <a:solidFill>
                  <a:schemeClr val="bg1"/>
                </a:solidFill>
                <a:latin typeface="+mn-ea"/>
              </a:rPr>
              <a:t>均等行政</a:t>
            </a:r>
          </a:p>
        </p:txBody>
      </p:sp>
      <p:pic>
        <p:nvPicPr>
          <p:cNvPr id="65" name="図 64">
            <a:extLst>
              <a:ext uri="{FF2B5EF4-FFF2-40B4-BE49-F238E27FC236}">
                <a16:creationId xmlns:a16="http://schemas.microsoft.com/office/drawing/2014/main" id="{11A82A47-7E92-3101-933F-FC19AC105DEE}"/>
              </a:ext>
            </a:extLst>
          </p:cNvPr>
          <p:cNvPicPr>
            <a:picLocks noChangeAspect="1"/>
          </p:cNvPicPr>
          <p:nvPr/>
        </p:nvPicPr>
        <p:blipFill>
          <a:blip r:embed="rId10"/>
          <a:stretch>
            <a:fillRect/>
          </a:stretch>
        </p:blipFill>
        <p:spPr>
          <a:xfrm>
            <a:off x="2942504" y="6101539"/>
            <a:ext cx="7302958" cy="3804416"/>
          </a:xfrm>
          <a:prstGeom prst="rect">
            <a:avLst/>
          </a:prstGeom>
        </p:spPr>
      </p:pic>
      <p:sp>
        <p:nvSpPr>
          <p:cNvPr id="66" name="四角形: 角を丸くする 65">
            <a:extLst>
              <a:ext uri="{FF2B5EF4-FFF2-40B4-BE49-F238E27FC236}">
                <a16:creationId xmlns:a16="http://schemas.microsoft.com/office/drawing/2014/main" id="{0D033267-66A4-A8C7-0CE7-1F120457811E}"/>
              </a:ext>
            </a:extLst>
          </p:cNvPr>
          <p:cNvSpPr/>
          <p:nvPr/>
        </p:nvSpPr>
        <p:spPr>
          <a:xfrm>
            <a:off x="493185" y="6516914"/>
            <a:ext cx="2449319" cy="32157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descr="挿絵 が含まれている画像&#10;&#10;AI によって生成されたコンテンツは間違っている可能性があります。">
            <a:extLst>
              <a:ext uri="{FF2B5EF4-FFF2-40B4-BE49-F238E27FC236}">
                <a16:creationId xmlns:a16="http://schemas.microsoft.com/office/drawing/2014/main" id="{04C1E2C0-B82D-EF37-33D5-760950A750AD}"/>
              </a:ext>
            </a:extLst>
          </p:cNvPr>
          <p:cNvPicPr>
            <a:picLocks noChangeAspect="1"/>
          </p:cNvPicPr>
          <p:nvPr/>
        </p:nvPicPr>
        <p:blipFill>
          <a:blip r:embed="rId11"/>
          <a:stretch>
            <a:fillRect/>
          </a:stretch>
        </p:blipFill>
        <p:spPr>
          <a:xfrm>
            <a:off x="1339800" y="503535"/>
            <a:ext cx="1080000" cy="1080000"/>
          </a:xfrm>
          <a:prstGeom prst="rect">
            <a:avLst/>
          </a:prstGeom>
        </p:spPr>
      </p:pic>
      <p:pic>
        <p:nvPicPr>
          <p:cNvPr id="70" name="図 69" descr="挿絵 が含まれている画像&#10;&#10;AI によって生成されたコンテンツは間違っている可能性があります。">
            <a:extLst>
              <a:ext uri="{FF2B5EF4-FFF2-40B4-BE49-F238E27FC236}">
                <a16:creationId xmlns:a16="http://schemas.microsoft.com/office/drawing/2014/main" id="{FF9F117C-6E48-5C93-E0FF-FD0719509BE8}"/>
              </a:ext>
            </a:extLst>
          </p:cNvPr>
          <p:cNvPicPr>
            <a:picLocks noChangeAspect="1"/>
          </p:cNvPicPr>
          <p:nvPr/>
        </p:nvPicPr>
        <p:blipFill>
          <a:blip r:embed="rId12"/>
          <a:stretch>
            <a:fillRect/>
          </a:stretch>
        </p:blipFill>
        <p:spPr>
          <a:xfrm>
            <a:off x="8137740" y="503535"/>
            <a:ext cx="1080000" cy="1080000"/>
          </a:xfrm>
          <a:prstGeom prst="rect">
            <a:avLst/>
          </a:prstGeom>
        </p:spPr>
      </p:pic>
    </p:spTree>
    <p:extLst>
      <p:ext uri="{BB962C8B-B14F-4D97-AF65-F5344CB8AC3E}">
        <p14:creationId xmlns:p14="http://schemas.microsoft.com/office/powerpoint/2010/main" val="20617952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9da1834-5617-4557-a03d-f7b03707be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11C9212E9A1A54E94F0D435655D69B9" ma:contentTypeVersion="9" ma:contentTypeDescription="新しいドキュメントを作成します。" ma:contentTypeScope="" ma:versionID="a97617f0069861dfd2b942271bd4653c">
  <xsd:schema xmlns:xsd="http://www.w3.org/2001/XMLSchema" xmlns:xs="http://www.w3.org/2001/XMLSchema" xmlns:p="http://schemas.microsoft.com/office/2006/metadata/properties" xmlns:ns3="89da1834-5617-4557-a03d-f7b03707be4e" xmlns:ns4="60a76e45-a3d9-4488-a12f-13945ee76033" targetNamespace="http://schemas.microsoft.com/office/2006/metadata/properties" ma:root="true" ma:fieldsID="0915bf5ecd94e090219fb83bb7fb5862" ns3:_="" ns4:_="">
    <xsd:import namespace="89da1834-5617-4557-a03d-f7b03707be4e"/>
    <xsd:import namespace="60a76e45-a3d9-4488-a12f-13945ee76033"/>
    <xsd:element name="properties">
      <xsd:complexType>
        <xsd:sequence>
          <xsd:element name="documentManagement">
            <xsd:complexType>
              <xsd:all>
                <xsd:element ref="ns3:_activity" minOccurs="0"/>
                <xsd:element ref="ns3:MediaServiceMetadata" minOccurs="0"/>
                <xsd:element ref="ns3:MediaServiceFastMetadata" minOccurs="0"/>
                <xsd:element ref="ns3:MediaServiceObjectDetectorVersions" minOccurs="0"/>
                <xsd:element ref="ns3:MediaServiceSearchPropertie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a1834-5617-4557-a03d-f7b03707be4e"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a76e45-a3d9-4488-a12f-13945ee76033" elementFormDefault="qualified">
    <xsd:import namespace="http://schemas.microsoft.com/office/2006/documentManagement/types"/>
    <xsd:import namespace="http://schemas.microsoft.com/office/infopath/2007/PartnerControls"/>
    <xsd:element name="SharedWithUsers" ma:index="13"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共有相手の詳細情報" ma:internalName="SharedWithDetails" ma:readOnly="true">
      <xsd:simpleType>
        <xsd:restriction base="dms:Note">
          <xsd:maxLength value="255"/>
        </xsd:restriction>
      </xsd:simpleType>
    </xsd:element>
    <xsd:element name="SharingHintHash" ma:index="15"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8A21B0-0AD5-49A7-8B76-9FA3B958AF6C}">
  <ds:schemaRefs>
    <ds:schemaRef ds:uri="http://www.w3.org/XML/1998/namespace"/>
    <ds:schemaRef ds:uri="http://purl.org/dc/elements/1.1/"/>
    <ds:schemaRef ds:uri="http://schemas.openxmlformats.org/package/2006/metadata/core-properties"/>
    <ds:schemaRef ds:uri="http://purl.org/dc/dcmitype/"/>
    <ds:schemaRef ds:uri="60a76e45-a3d9-4488-a12f-13945ee76033"/>
    <ds:schemaRef ds:uri="http://purl.org/dc/terms/"/>
    <ds:schemaRef ds:uri="http://schemas.microsoft.com/office/2006/documentManagement/types"/>
    <ds:schemaRef ds:uri="http://schemas.microsoft.com/office/infopath/2007/PartnerControls"/>
    <ds:schemaRef ds:uri="89da1834-5617-4557-a03d-f7b03707be4e"/>
    <ds:schemaRef ds:uri="http://schemas.microsoft.com/office/2006/metadata/properties"/>
  </ds:schemaRefs>
</ds:datastoreItem>
</file>

<file path=customXml/itemProps2.xml><?xml version="1.0" encoding="utf-8"?>
<ds:datastoreItem xmlns:ds="http://schemas.openxmlformats.org/officeDocument/2006/customXml" ds:itemID="{05A47611-3FA4-475A-A573-48CCFE8016DF}">
  <ds:schemaRefs>
    <ds:schemaRef ds:uri="http://schemas.microsoft.com/sharepoint/v3/contenttype/forms"/>
  </ds:schemaRefs>
</ds:datastoreItem>
</file>

<file path=customXml/itemProps3.xml><?xml version="1.0" encoding="utf-8"?>
<ds:datastoreItem xmlns:ds="http://schemas.openxmlformats.org/officeDocument/2006/customXml" ds:itemID="{0C2AA045-22E5-491C-8571-6E66E18A1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a1834-5617-4557-a03d-f7b03707be4e"/>
    <ds:schemaRef ds:uri="60a76e45-a3d9-4488-a12f-13945ee760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Words>589</Words>
  <PresentationFormat>ユーザー設定</PresentationFormat>
  <Paragraphs>79</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メイリオ</vt:lpstr>
      <vt:lpstr>游ゴシック</vt:lpstr>
      <vt:lpstr>Arial</vt:lpstr>
      <vt:lpstr>Office テーマ</vt:lpstr>
      <vt:lpstr>会社名 （会社のロゴやフォントをお使いください）</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0x010100811C9212E9A1A54E94F0D435655D69B9</vt:lpwstr>
  </property>
</Properties>
</file>