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D0CECE"/>
    <a:srgbClr val="ED7D31"/>
    <a:srgbClr val="00CC99"/>
    <a:srgbClr val="00CC66"/>
    <a:srgbClr val="66FF99"/>
    <a:srgbClr val="00FF99"/>
    <a:srgbClr val="66FFCC"/>
    <a:srgbClr val="00FFC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0" d="100"/>
          <a:sy n="70" d="100"/>
        </p:scale>
        <p:origin x="1344" y="6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26590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260429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382430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718877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3521416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266113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32387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11987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416198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34010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B0394F-082F-49D1-B998-E2A14187919D}" type="datetimeFigureOut">
              <a:rPr kumimoji="1" lang="ja-JP" altLang="en-US" smtClean="0"/>
              <a:t>2025/8/9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25459636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1B0394F-082F-49D1-B998-E2A14187919D}" type="datetimeFigureOut">
              <a:rPr kumimoji="1" lang="ja-JP" altLang="en-US" smtClean="0"/>
              <a:t>2025/8/9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92361DC-A9CC-4CDE-9C54-90B7F2313588}" type="slidenum">
              <a:rPr kumimoji="1" lang="ja-JP" altLang="en-US" smtClean="0"/>
              <a:t>‹#›</a:t>
            </a:fld>
            <a:endParaRPr kumimoji="1" lang="ja-JP" altLang="en-US"/>
          </a:p>
        </p:txBody>
      </p:sp>
    </p:spTree>
    <p:extLst>
      <p:ext uri="{BB962C8B-B14F-4D97-AF65-F5344CB8AC3E}">
        <p14:creationId xmlns:p14="http://schemas.microsoft.com/office/powerpoint/2010/main" val="1842646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 y="164021"/>
            <a:ext cx="7560000" cy="400110"/>
          </a:xfrm>
          <a:prstGeom prst="rect">
            <a:avLst/>
          </a:prstGeom>
          <a:noFill/>
        </p:spPr>
        <p:txBody>
          <a:bodyPr wrap="square" rtlCol="0" anchor="ctr">
            <a:spAutoFit/>
          </a:bodyPr>
          <a:lstStyle/>
          <a:p>
            <a:pPr algn="ctr"/>
            <a:r>
              <a:rPr kumimoji="1" lang="ja-JP" altLang="en-US" sz="2000" dirty="0" smtClean="0">
                <a:latin typeface="HGP創英角ｺﾞｼｯｸUB" panose="020B0900000000000000" pitchFamily="50" charset="-128"/>
                <a:ea typeface="HGP創英角ｺﾞｼｯｸUB" panose="020B0900000000000000" pitchFamily="50" charset="-128"/>
              </a:rPr>
              <a:t>「県</a:t>
            </a:r>
            <a:r>
              <a:rPr kumimoji="1" lang="ja-JP" altLang="en-US" sz="2000" dirty="0" err="1" smtClean="0">
                <a:latin typeface="HGP創英角ｺﾞｼｯｸUB" panose="020B0900000000000000" pitchFamily="50" charset="-128"/>
                <a:ea typeface="HGP創英角ｺﾞｼｯｸUB" panose="020B0900000000000000" pitchFamily="50" charset="-128"/>
              </a:rPr>
              <a:t>北地域障がい</a:t>
            </a:r>
            <a:r>
              <a:rPr kumimoji="1" lang="ja-JP" altLang="en-US" sz="2000" dirty="0" smtClean="0">
                <a:latin typeface="HGP創英角ｺﾞｼｯｸUB" panose="020B0900000000000000" pitchFamily="50" charset="-128"/>
                <a:ea typeface="HGP創英角ｺﾞｼｯｸUB" panose="020B0900000000000000" pitchFamily="50" charset="-128"/>
              </a:rPr>
              <a:t>者ふれあい合同面談会」出欠届</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27748987"/>
              </p:ext>
            </p:extLst>
          </p:nvPr>
        </p:nvGraphicFramePr>
        <p:xfrm>
          <a:off x="539837" y="657402"/>
          <a:ext cx="6480000" cy="1332000"/>
        </p:xfrm>
        <a:graphic>
          <a:graphicData uri="http://schemas.openxmlformats.org/drawingml/2006/table">
            <a:tbl>
              <a:tblPr/>
              <a:tblGrid>
                <a:gridCol w="1440000">
                  <a:extLst>
                    <a:ext uri="{9D8B030D-6E8A-4147-A177-3AD203B41FA5}">
                      <a16:colId xmlns:a16="http://schemas.microsoft.com/office/drawing/2014/main" val="69657224"/>
                    </a:ext>
                  </a:extLst>
                </a:gridCol>
                <a:gridCol w="1841049">
                  <a:extLst>
                    <a:ext uri="{9D8B030D-6E8A-4147-A177-3AD203B41FA5}">
                      <a16:colId xmlns:a16="http://schemas.microsoft.com/office/drawing/2014/main" val="483797213"/>
                    </a:ext>
                  </a:extLst>
                </a:gridCol>
                <a:gridCol w="1355271">
                  <a:extLst>
                    <a:ext uri="{9D8B030D-6E8A-4147-A177-3AD203B41FA5}">
                      <a16:colId xmlns:a16="http://schemas.microsoft.com/office/drawing/2014/main" val="79816228"/>
                    </a:ext>
                  </a:extLst>
                </a:gridCol>
                <a:gridCol w="1843680">
                  <a:extLst>
                    <a:ext uri="{9D8B030D-6E8A-4147-A177-3AD203B41FA5}">
                      <a16:colId xmlns:a16="http://schemas.microsoft.com/office/drawing/2014/main" val="3614318122"/>
                    </a:ext>
                  </a:extLst>
                </a:gridCol>
              </a:tblGrid>
              <a:tr h="360000">
                <a:tc>
                  <a:txBody>
                    <a:bodyPr/>
                    <a:lstStyle/>
                    <a:p>
                      <a:pPr algn="ctr"/>
                      <a:r>
                        <a:rPr kumimoji="1" lang="ja-JP" altLang="en-US" sz="1400" dirty="0" smtClean="0"/>
                        <a:t>事業所名</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ctr"/>
                      <a:r>
                        <a:rPr kumimoji="1" lang="ja-JP" altLang="en-US" sz="1400" dirty="0" smtClean="0"/>
                        <a:t>　　　</a:t>
                      </a:r>
                      <a:endParaRPr kumimoji="1" lang="en-US" altLang="ja-JP"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7722095"/>
                  </a:ext>
                </a:extLst>
              </a:tr>
              <a:tr h="612000">
                <a:tc>
                  <a:txBody>
                    <a:bodyPr/>
                    <a:lstStyle/>
                    <a:p>
                      <a:pPr algn="ctr"/>
                      <a:r>
                        <a:rPr kumimoji="1" lang="ja-JP" altLang="en-US" sz="1400" dirty="0" smtClean="0"/>
                        <a:t>所　在　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l"/>
                      <a:r>
                        <a:rPr kumimoji="1" lang="ja-JP" altLang="en-US" sz="1400" dirty="0" smtClean="0"/>
                        <a:t>〒</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4180379"/>
                  </a:ext>
                </a:extLst>
              </a:tr>
              <a:tr h="360000">
                <a:tc>
                  <a:txBody>
                    <a:bodyPr/>
                    <a:lstStyle/>
                    <a:p>
                      <a:pPr algn="ctr"/>
                      <a:r>
                        <a:rPr kumimoji="1" lang="ja-JP" altLang="en-US" sz="1400" dirty="0" smtClean="0"/>
                        <a:t>電話</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担当</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CECE"/>
                    </a:solidFill>
                  </a:tcPr>
                </a:tc>
                <a:tc>
                  <a:txBody>
                    <a:bodyPr/>
                    <a:lstStyle/>
                    <a:p>
                      <a:pPr algn="ct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0135734"/>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591145433"/>
              </p:ext>
            </p:extLst>
          </p:nvPr>
        </p:nvGraphicFramePr>
        <p:xfrm>
          <a:off x="539674" y="3014026"/>
          <a:ext cx="6480002" cy="1800000"/>
        </p:xfrm>
        <a:graphic>
          <a:graphicData uri="http://schemas.openxmlformats.org/drawingml/2006/table">
            <a:tbl>
              <a:tblPr/>
              <a:tblGrid>
                <a:gridCol w="1447310">
                  <a:extLst>
                    <a:ext uri="{9D8B030D-6E8A-4147-A177-3AD203B41FA5}">
                      <a16:colId xmlns:a16="http://schemas.microsoft.com/office/drawing/2014/main" val="527447377"/>
                    </a:ext>
                  </a:extLst>
                </a:gridCol>
                <a:gridCol w="2516346">
                  <a:extLst>
                    <a:ext uri="{9D8B030D-6E8A-4147-A177-3AD203B41FA5}">
                      <a16:colId xmlns:a16="http://schemas.microsoft.com/office/drawing/2014/main" val="974787226"/>
                    </a:ext>
                  </a:extLst>
                </a:gridCol>
                <a:gridCol w="2516346">
                  <a:extLst>
                    <a:ext uri="{9D8B030D-6E8A-4147-A177-3AD203B41FA5}">
                      <a16:colId xmlns:a16="http://schemas.microsoft.com/office/drawing/2014/main" val="1209111476"/>
                    </a:ext>
                  </a:extLst>
                </a:gridCol>
              </a:tblGrid>
              <a:tr h="360000">
                <a:tc rowSpan="2">
                  <a:txBody>
                    <a:bodyPr/>
                    <a:lstStyle/>
                    <a:p>
                      <a:pPr algn="dist"/>
                      <a:r>
                        <a:rPr kumimoji="1" lang="ja-JP" altLang="en-US" sz="1400" dirty="0" smtClean="0"/>
                        <a:t>出席者</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r>
                        <a:rPr kumimoji="1" lang="ja-JP" altLang="en-US" sz="1400" dirty="0" smtClean="0"/>
                        <a:t>役職　　</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l"/>
                      <a:r>
                        <a:rPr kumimoji="1" lang="ja-JP" altLang="en-US" sz="1400" dirty="0" smtClean="0"/>
                        <a:t>氏名</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86479804"/>
                  </a:ext>
                </a:extLst>
              </a:tr>
              <a:tr h="360000">
                <a:tc vMerge="1">
                  <a:txBody>
                    <a:bodyPr/>
                    <a:lstStyle/>
                    <a:p>
                      <a:endParaRPr kumimoji="1" lang="ja-JP" altLang="en-US"/>
                    </a:p>
                  </a:txBody>
                  <a:tcPr/>
                </a:tc>
                <a:tc>
                  <a:txBody>
                    <a:bodyPr/>
                    <a:lstStyle/>
                    <a:p>
                      <a:pPr algn="l"/>
                      <a:r>
                        <a:rPr kumimoji="1" lang="ja-JP" altLang="en-US" sz="1400" dirty="0" smtClean="0"/>
                        <a:t>役職</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氏名</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9907936"/>
                  </a:ext>
                </a:extLst>
              </a:tr>
              <a:tr h="360000">
                <a:tc rowSpan="3">
                  <a:txBody>
                    <a:bodyPr/>
                    <a:lstStyle/>
                    <a:p>
                      <a:pPr algn="dist"/>
                      <a:r>
                        <a:rPr kumimoji="1" lang="ja-JP" altLang="en-US" sz="1400" dirty="0" smtClean="0"/>
                        <a:t>募集内容</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r>
                        <a:rPr kumimoji="1" lang="ja-JP" altLang="en-US" sz="1400" dirty="0" smtClean="0"/>
                        <a:t>職種</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ja-JP" altLang="en-US" sz="1400" dirty="0" smtClean="0"/>
                        <a:t>採用予定　　　　　　　人</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42617846"/>
                  </a:ext>
                </a:extLst>
              </a:tr>
              <a:tr h="360000">
                <a:tc vMerge="1">
                  <a:txBody>
                    <a:bodyPr/>
                    <a:lstStyle/>
                    <a:p>
                      <a:endParaRPr kumimoji="1" lang="ja-JP" altLang="en-US"/>
                    </a:p>
                  </a:txBody>
                  <a:tcPr/>
                </a:tc>
                <a:tc>
                  <a:txBody>
                    <a:bodyPr/>
                    <a:lstStyle/>
                    <a:p>
                      <a:pPr algn="l"/>
                      <a:r>
                        <a:rPr kumimoji="1" lang="ja-JP" altLang="en-US" sz="1400" dirty="0" smtClean="0"/>
                        <a:t>職種</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l"/>
                      <a:r>
                        <a:rPr kumimoji="1" lang="ja-JP" altLang="en-US" sz="1400" dirty="0" smtClean="0"/>
                        <a:t>採用予定　　　　　　　人</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62542276"/>
                  </a:ext>
                </a:extLst>
              </a:tr>
              <a:tr h="360000">
                <a:tc vMerge="1">
                  <a:txBody>
                    <a:bodyPr/>
                    <a:lstStyle/>
                    <a:p>
                      <a:pPr algn="dist"/>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l"/>
                      <a:r>
                        <a:rPr kumimoji="1" lang="ja-JP" altLang="en-US" sz="1400" dirty="0" smtClean="0"/>
                        <a:t>職種</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採用予定　　　　　　　人</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369854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76547363"/>
              </p:ext>
            </p:extLst>
          </p:nvPr>
        </p:nvGraphicFramePr>
        <p:xfrm>
          <a:off x="539676" y="4888976"/>
          <a:ext cx="6480000" cy="2988000"/>
        </p:xfrm>
        <a:graphic>
          <a:graphicData uri="http://schemas.openxmlformats.org/drawingml/2006/table">
            <a:tbl>
              <a:tblPr/>
              <a:tblGrid>
                <a:gridCol w="2160000">
                  <a:extLst>
                    <a:ext uri="{9D8B030D-6E8A-4147-A177-3AD203B41FA5}">
                      <a16:colId xmlns:a16="http://schemas.microsoft.com/office/drawing/2014/main" val="2792810900"/>
                    </a:ext>
                  </a:extLst>
                </a:gridCol>
                <a:gridCol w="4320000">
                  <a:extLst>
                    <a:ext uri="{9D8B030D-6E8A-4147-A177-3AD203B41FA5}">
                      <a16:colId xmlns:a16="http://schemas.microsoft.com/office/drawing/2014/main" val="3515795221"/>
                    </a:ext>
                  </a:extLst>
                </a:gridCol>
              </a:tblGrid>
              <a:tr h="468000">
                <a:tc gridSpan="2">
                  <a:txBody>
                    <a:bodyPr/>
                    <a:lstStyle/>
                    <a:p>
                      <a:pPr algn="ctr"/>
                      <a:r>
                        <a:rPr kumimoji="1" lang="ja-JP" altLang="en-US" sz="1600" dirty="0" smtClean="0"/>
                        <a:t>職場実習について</a:t>
                      </a:r>
                      <a:endParaRPr kumimoji="1" lang="ja-JP" altLang="en-US" sz="1600"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extLst>
                  <a:ext uri="{0D108BD9-81ED-4DB2-BD59-A6C34878D82A}">
                    <a16:rowId xmlns:a16="http://schemas.microsoft.com/office/drawing/2014/main" val="1421259194"/>
                  </a:ext>
                </a:extLst>
              </a:tr>
              <a:tr h="720000">
                <a:tc gridSpan="2">
                  <a:txBody>
                    <a:bodyPr/>
                    <a:lstStyle/>
                    <a:p>
                      <a:pPr algn="l"/>
                      <a:r>
                        <a:rPr kumimoji="1" lang="ja-JP" altLang="en-US" sz="1400" dirty="0" smtClean="0"/>
                        <a:t>　雇用を前提としない職場実習が可能かどうか回答をお願いします。</a:t>
                      </a:r>
                      <a:endParaRPr kumimoji="1" lang="en-US" altLang="ja-JP" sz="1400" dirty="0" smtClean="0"/>
                    </a:p>
                    <a:p>
                      <a:pPr algn="l"/>
                      <a:r>
                        <a:rPr kumimoji="1" lang="ja-JP" altLang="en-US" sz="1200" dirty="0" smtClean="0"/>
                        <a:t>　</a:t>
                      </a:r>
                      <a:r>
                        <a:rPr kumimoji="1" lang="en-US" altLang="ja-JP" sz="1200" dirty="0" smtClean="0"/>
                        <a:t>※</a:t>
                      </a:r>
                      <a:r>
                        <a:rPr kumimoji="1" lang="ja-JP" altLang="en-US" sz="1200" dirty="0" smtClean="0"/>
                        <a:t>御回答いただきました内容につきましては、障害者就業・生活支援センターや</a:t>
                      </a:r>
                      <a:endParaRPr kumimoji="1" lang="en-US" altLang="ja-JP" sz="1200" dirty="0" smtClean="0"/>
                    </a:p>
                    <a:p>
                      <a:pPr algn="l"/>
                      <a:r>
                        <a:rPr kumimoji="1" lang="ja-JP" altLang="en-US" sz="1200" dirty="0" smtClean="0"/>
                        <a:t>　　支援学校等の関係機関にも提供させていただきますのであらかじめ御了承ください。</a:t>
                      </a:r>
                      <a:endParaRPr kumimoji="1" lang="ja-JP" altLang="en-US" sz="1200"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269977019"/>
                  </a:ext>
                </a:extLst>
              </a:tr>
              <a:tr h="360000">
                <a:tc rowSpan="3">
                  <a:txBody>
                    <a:bodyPr/>
                    <a:lstStyle/>
                    <a:p>
                      <a:pPr algn="ctr"/>
                      <a:r>
                        <a:rPr kumimoji="1" lang="ja-JP" altLang="en-US" dirty="0" smtClean="0"/>
                        <a:t>☐　できる</a:t>
                      </a:r>
                      <a:endParaRPr kumimoji="1" lang="ja-JP" altLang="en-US"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l"/>
                      <a:r>
                        <a:rPr kumimoji="1" lang="ja-JP" altLang="en-US" dirty="0" smtClean="0"/>
                        <a:t>　　　☐　１日～１週間程度</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5045405"/>
                  </a:ext>
                </a:extLst>
              </a:tr>
              <a:tr h="3600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dirty="0" smtClean="0"/>
                        <a:t>　　　☐　１～２週間程度</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908340"/>
                  </a:ext>
                </a:extLst>
              </a:tr>
              <a:tr h="3600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dirty="0" smtClean="0"/>
                        <a:t>　　　☐　その他（　　　　　　　　　）</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6758809"/>
                  </a:ext>
                </a:extLst>
              </a:tr>
              <a:tr h="360000">
                <a:tc gridSpan="2">
                  <a:txBody>
                    <a:bodyPr/>
                    <a:lstStyle/>
                    <a:p>
                      <a:pPr algn="l"/>
                      <a:r>
                        <a:rPr kumimoji="1" lang="ja-JP" altLang="en-US" dirty="0" smtClean="0"/>
                        <a:t>　　   ☐　できない</a:t>
                      </a:r>
                      <a:endParaRPr kumimoji="1" lang="en-US" altLang="ja-JP" dirty="0" smtClean="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97297693"/>
                  </a:ext>
                </a:extLst>
              </a:tr>
              <a:tr h="360000">
                <a:tc gridSpan="2">
                  <a:txBody>
                    <a:bodyPr/>
                    <a:lstStyle/>
                    <a:p>
                      <a:pPr algn="l"/>
                      <a:r>
                        <a:rPr kumimoji="1" lang="ja-JP" altLang="en-US" dirty="0" smtClean="0"/>
                        <a:t>　　   ☐　説明を聞いたうえで検討したい</a:t>
                      </a:r>
                      <a:endParaRPr kumimoji="1" lang="ja-JP" altLang="en-US"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c hMerge="1">
                  <a:txBody>
                    <a:bodyPr/>
                    <a:lstStyle/>
                    <a:p>
                      <a:endParaRPr kumimoji="1" lang="ja-JP" altLang="en-US"/>
                    </a:p>
                  </a:txBody>
                  <a:tcPr/>
                </a:tc>
                <a:extLst>
                  <a:ext uri="{0D108BD9-81ED-4DB2-BD59-A6C34878D82A}">
                    <a16:rowId xmlns:a16="http://schemas.microsoft.com/office/drawing/2014/main" val="206996720"/>
                  </a:ext>
                </a:extLst>
              </a:tr>
            </a:tbl>
          </a:graphicData>
        </a:graphic>
      </p:graphicFrame>
      <p:sp>
        <p:nvSpPr>
          <p:cNvPr id="12" name="テキスト ボックス 11"/>
          <p:cNvSpPr txBox="1"/>
          <p:nvPr/>
        </p:nvSpPr>
        <p:spPr>
          <a:xfrm>
            <a:off x="-325" y="7978059"/>
            <a:ext cx="7560162" cy="307777"/>
          </a:xfrm>
          <a:prstGeom prst="rect">
            <a:avLst/>
          </a:prstGeom>
          <a:solidFill>
            <a:schemeClr val="bg2">
              <a:lumMod val="90000"/>
            </a:schemeClr>
          </a:solidFill>
        </p:spPr>
        <p:txBody>
          <a:bodyPr wrap="square" rtlCol="0" anchor="ctr">
            <a:spAutoFit/>
          </a:bodyPr>
          <a:lstStyle/>
          <a:p>
            <a:pPr algn="ctr"/>
            <a:r>
              <a:rPr kumimoji="1" lang="ja-JP" altLang="en-US" sz="1400" dirty="0" smtClean="0"/>
              <a:t>８月２９日（金）までに、この出欠届を</a:t>
            </a:r>
            <a:r>
              <a:rPr kumimoji="1" lang="ja-JP" altLang="en-US" sz="1400" dirty="0"/>
              <a:t>メール</a:t>
            </a:r>
            <a:r>
              <a:rPr kumimoji="1" lang="ja-JP" altLang="en-US" sz="1400" dirty="0" smtClean="0"/>
              <a:t>又は</a:t>
            </a:r>
            <a:r>
              <a:rPr kumimoji="1" lang="ja-JP" altLang="en-US" sz="1400" dirty="0"/>
              <a:t>郵送</a:t>
            </a:r>
            <a:r>
              <a:rPr kumimoji="1" lang="ja-JP" altLang="en-US" sz="1400" dirty="0" smtClean="0"/>
              <a:t>にて送付してください。</a:t>
            </a:r>
            <a:endParaRPr kumimoji="1" lang="ja-JP" altLang="en-US" sz="1400" dirty="0"/>
          </a:p>
        </p:txBody>
      </p:sp>
      <p:graphicFrame>
        <p:nvGraphicFramePr>
          <p:cNvPr id="18" name="表 17"/>
          <p:cNvGraphicFramePr>
            <a:graphicFrameLocks noGrp="1"/>
          </p:cNvGraphicFramePr>
          <p:nvPr>
            <p:extLst>
              <p:ext uri="{D42A27DB-BD31-4B8C-83A1-F6EECF244321}">
                <p14:modId xmlns:p14="http://schemas.microsoft.com/office/powerpoint/2010/main" val="155961145"/>
              </p:ext>
            </p:extLst>
          </p:nvPr>
        </p:nvGraphicFramePr>
        <p:xfrm>
          <a:off x="539674" y="2059164"/>
          <a:ext cx="6480002" cy="468000"/>
        </p:xfrm>
        <a:graphic>
          <a:graphicData uri="http://schemas.openxmlformats.org/drawingml/2006/table">
            <a:tbl>
              <a:tblPr/>
              <a:tblGrid>
                <a:gridCol w="3240001">
                  <a:extLst>
                    <a:ext uri="{9D8B030D-6E8A-4147-A177-3AD203B41FA5}">
                      <a16:colId xmlns:a16="http://schemas.microsoft.com/office/drawing/2014/main" val="527447377"/>
                    </a:ext>
                  </a:extLst>
                </a:gridCol>
                <a:gridCol w="3240001">
                  <a:extLst>
                    <a:ext uri="{9D8B030D-6E8A-4147-A177-3AD203B41FA5}">
                      <a16:colId xmlns:a16="http://schemas.microsoft.com/office/drawing/2014/main" val="2798172761"/>
                    </a:ext>
                  </a:extLst>
                </a:gridCol>
              </a:tblGrid>
              <a:tr h="468000">
                <a:tc>
                  <a:txBody>
                    <a:bodyPr/>
                    <a:lstStyle/>
                    <a:p>
                      <a:pPr algn="ctr"/>
                      <a:r>
                        <a:rPr kumimoji="1" lang="ja-JP" altLang="en-US" sz="1600" dirty="0" smtClean="0"/>
                        <a:t>☐　出席　</a:t>
                      </a:r>
                      <a:endParaRPr kumimoji="1" lang="ja-JP" altLang="en-US" sz="1600"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　欠席</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8195325"/>
                  </a:ext>
                </a:extLst>
              </a:tr>
            </a:tbl>
          </a:graphicData>
        </a:graphic>
      </p:graphicFrame>
      <p:sp>
        <p:nvSpPr>
          <p:cNvPr id="20" name="テキスト ボックス 19"/>
          <p:cNvSpPr txBox="1"/>
          <p:nvPr/>
        </p:nvSpPr>
        <p:spPr>
          <a:xfrm>
            <a:off x="539674" y="2527703"/>
            <a:ext cx="6480002" cy="523220"/>
          </a:xfrm>
          <a:prstGeom prst="rect">
            <a:avLst/>
          </a:prstGeom>
          <a:noFill/>
        </p:spPr>
        <p:txBody>
          <a:bodyPr wrap="square" rtlCol="0">
            <a:spAutoFit/>
          </a:bodyPr>
          <a:lstStyle/>
          <a:p>
            <a:r>
              <a:rPr kumimoji="1" lang="ja-JP" altLang="en-US" sz="1400" dirty="0" smtClean="0"/>
              <a:t>　出席</a:t>
            </a:r>
            <a:r>
              <a:rPr kumimoji="1" lang="ja-JP" altLang="en-US" sz="1400" dirty="0"/>
              <a:t>に</a:t>
            </a:r>
            <a:r>
              <a:rPr kumimoji="1" lang="ja-JP" altLang="en-US" sz="1400" dirty="0" smtClean="0"/>
              <a:t>☑し</a:t>
            </a:r>
            <a:r>
              <a:rPr kumimoji="1" lang="ja-JP" altLang="en-US" sz="1400" dirty="0"/>
              <a:t>た</a:t>
            </a:r>
            <a:r>
              <a:rPr kumimoji="1" lang="ja-JP" altLang="en-US" sz="1400" dirty="0" smtClean="0"/>
              <a:t>場合</a:t>
            </a:r>
            <a:r>
              <a:rPr kumimoji="1" lang="ja-JP" altLang="en-US" sz="1400" dirty="0"/>
              <a:t>、下記すべての記入をお願いします。</a:t>
            </a:r>
            <a:endParaRPr kumimoji="1" lang="en-US" altLang="ja-JP" sz="1400" dirty="0"/>
          </a:p>
          <a:p>
            <a:r>
              <a:rPr kumimoji="1" lang="ja-JP" altLang="en-US" sz="1400" dirty="0"/>
              <a:t>　</a:t>
            </a:r>
            <a:r>
              <a:rPr kumimoji="1" lang="ja-JP" altLang="en-US" sz="1400" dirty="0" smtClean="0"/>
              <a:t>欠席</a:t>
            </a:r>
            <a:r>
              <a:rPr kumimoji="1" lang="ja-JP" altLang="en-US" sz="1400" dirty="0"/>
              <a:t>に</a:t>
            </a:r>
            <a:r>
              <a:rPr kumimoji="1" lang="ja-JP" altLang="en-US" sz="1400" dirty="0" smtClean="0"/>
              <a:t>☑し</a:t>
            </a:r>
            <a:r>
              <a:rPr kumimoji="1" lang="ja-JP" altLang="en-US" sz="1400" dirty="0"/>
              <a:t>た</a:t>
            </a:r>
            <a:r>
              <a:rPr kumimoji="1" lang="ja-JP" altLang="en-US" sz="1400" dirty="0" smtClean="0"/>
              <a:t>場合</a:t>
            </a:r>
            <a:r>
              <a:rPr kumimoji="1" lang="ja-JP" altLang="en-US" sz="1400" dirty="0"/>
              <a:t>、「職場実習について」のみ記入をお願いします。</a:t>
            </a:r>
          </a:p>
        </p:txBody>
      </p:sp>
      <p:sp>
        <p:nvSpPr>
          <p:cNvPr id="21" name="テキスト ボックス 20"/>
          <p:cNvSpPr txBox="1"/>
          <p:nvPr/>
        </p:nvSpPr>
        <p:spPr>
          <a:xfrm>
            <a:off x="107017" y="9868582"/>
            <a:ext cx="7345640" cy="752514"/>
          </a:xfrm>
          <a:prstGeom prst="rect">
            <a:avLst/>
          </a:prstGeom>
          <a:noFill/>
        </p:spPr>
        <p:txBody>
          <a:bodyPr wrap="square" rtlCol="0">
            <a:spAutoFit/>
          </a:bodyPr>
          <a:lstStyle/>
          <a:p>
            <a:pPr>
              <a:lnSpc>
                <a:spcPct val="130000"/>
              </a:lnSpc>
            </a:pPr>
            <a:r>
              <a:rPr kumimoji="1" lang="ja-JP" altLang="en-US" sz="1100" b="1" dirty="0" smtClean="0">
                <a:solidFill>
                  <a:schemeClr val="tx1">
                    <a:lumMod val="75000"/>
                    <a:lumOff val="25000"/>
                  </a:schemeClr>
                </a:solidFill>
              </a:rPr>
              <a:t>▶ メールで送付する場合　出欠届をＰＤＦまたは</a:t>
            </a:r>
            <a:r>
              <a:rPr kumimoji="1" lang="ja-JP" altLang="en-US" sz="1100" b="1" dirty="0" smtClean="0">
                <a:solidFill>
                  <a:srgbClr val="FF0000"/>
                </a:solidFill>
              </a:rPr>
              <a:t>ハローワーク延岡ホームページ</a:t>
            </a:r>
            <a:r>
              <a:rPr kumimoji="1" lang="ja-JP" altLang="en-US" sz="1100" b="1" dirty="0" smtClean="0">
                <a:solidFill>
                  <a:schemeClr val="tx1">
                    <a:lumMod val="75000"/>
                    <a:lumOff val="25000"/>
                  </a:schemeClr>
                </a:solidFill>
              </a:rPr>
              <a:t>よりダウンロードし、メールに添</a:t>
            </a:r>
            <a:endParaRPr kumimoji="1" lang="en-US" altLang="ja-JP" sz="1100" b="1" dirty="0" smtClean="0">
              <a:solidFill>
                <a:schemeClr val="tx1">
                  <a:lumMod val="75000"/>
                  <a:lumOff val="25000"/>
                </a:schemeClr>
              </a:solidFill>
            </a:endParaRPr>
          </a:p>
          <a:p>
            <a:pPr>
              <a:lnSpc>
                <a:spcPct val="130000"/>
              </a:lnSpc>
            </a:pPr>
            <a:r>
              <a:rPr kumimoji="1" lang="ja-JP" altLang="en-US" sz="1100" b="1" dirty="0" smtClean="0">
                <a:solidFill>
                  <a:schemeClr val="tx1">
                    <a:lumMod val="75000"/>
                    <a:lumOff val="25000"/>
                  </a:schemeClr>
                </a:solidFill>
              </a:rPr>
              <a:t>　付いただくか、メール本文に出欠届の内容を直接入力いただいても構いません。</a:t>
            </a:r>
            <a:endParaRPr kumimoji="1" lang="en-US" altLang="ja-JP" sz="1100" b="1" dirty="0" smtClean="0">
              <a:solidFill>
                <a:schemeClr val="tx1">
                  <a:lumMod val="75000"/>
                  <a:lumOff val="25000"/>
                </a:schemeClr>
              </a:solidFill>
            </a:endParaRPr>
          </a:p>
          <a:p>
            <a:pPr>
              <a:lnSpc>
                <a:spcPct val="130000"/>
              </a:lnSpc>
            </a:pPr>
            <a:r>
              <a:rPr kumimoji="1" lang="ja-JP" altLang="en-US" sz="1100" b="1" dirty="0" smtClean="0">
                <a:solidFill>
                  <a:schemeClr val="tx1">
                    <a:lumMod val="75000"/>
                    <a:lumOff val="25000"/>
                  </a:schemeClr>
                </a:solidFill>
              </a:rPr>
              <a:t>　メールアドレスに誤りがないか確認の上、送信してください。　</a:t>
            </a:r>
            <a:endParaRPr kumimoji="1" lang="en-US" altLang="ja-JP" sz="1100" b="1" dirty="0" smtClean="0">
              <a:solidFill>
                <a:schemeClr val="tx1">
                  <a:lumMod val="75000"/>
                  <a:lumOff val="25000"/>
                </a:schemeClr>
              </a:solidFill>
            </a:endParaRPr>
          </a:p>
        </p:txBody>
      </p:sp>
      <p:grpSp>
        <p:nvGrpSpPr>
          <p:cNvPr id="17" name="グループ化 16"/>
          <p:cNvGrpSpPr/>
          <p:nvPr/>
        </p:nvGrpSpPr>
        <p:grpSpPr>
          <a:xfrm>
            <a:off x="409649" y="8296608"/>
            <a:ext cx="6847949" cy="1583447"/>
            <a:chOff x="409649" y="8296608"/>
            <a:chExt cx="6847949" cy="1583447"/>
          </a:xfrm>
        </p:grpSpPr>
        <p:grpSp>
          <p:nvGrpSpPr>
            <p:cNvPr id="7" name="グループ化 6"/>
            <p:cNvGrpSpPr/>
            <p:nvPr/>
          </p:nvGrpSpPr>
          <p:grpSpPr>
            <a:xfrm>
              <a:off x="465127" y="8618171"/>
              <a:ext cx="6792471" cy="1261884"/>
              <a:chOff x="723437" y="8618171"/>
              <a:chExt cx="6792471" cy="1261884"/>
            </a:xfrm>
          </p:grpSpPr>
          <p:sp>
            <p:nvSpPr>
              <p:cNvPr id="19" name="テキスト ボックス 18"/>
              <p:cNvSpPr txBox="1"/>
              <p:nvPr/>
            </p:nvSpPr>
            <p:spPr>
              <a:xfrm>
                <a:off x="723437" y="8618171"/>
                <a:ext cx="3477923" cy="1261884"/>
              </a:xfrm>
              <a:prstGeom prst="rect">
                <a:avLst/>
              </a:prstGeom>
              <a:noFill/>
            </p:spPr>
            <p:txBody>
              <a:bodyPr wrap="square" rtlCol="0">
                <a:spAutoFit/>
              </a:bodyPr>
              <a:lstStyle/>
              <a:p>
                <a:r>
                  <a:rPr kumimoji="1" lang="ja-JP" altLang="en-US" sz="2000" b="1" dirty="0" smtClean="0"/>
                  <a:t>ハローワーク延岡　</a:t>
                </a:r>
                <a:endParaRPr kumimoji="1" lang="en-US" altLang="ja-JP" sz="2000" b="1" dirty="0" smtClean="0"/>
              </a:p>
              <a:p>
                <a:r>
                  <a:rPr kumimoji="1" lang="ja-JP" altLang="en-US" sz="1400" dirty="0" smtClean="0"/>
                  <a:t>〒８８２－０８０３　</a:t>
                </a:r>
                <a:endParaRPr kumimoji="1" lang="en-US" altLang="ja-JP" sz="1400" dirty="0" smtClean="0"/>
              </a:p>
              <a:p>
                <a:r>
                  <a:rPr kumimoji="1" lang="ja-JP" altLang="en-US" sz="1400" dirty="0" smtClean="0"/>
                  <a:t>　　　　延岡市大貫町１－２８８５－１</a:t>
                </a:r>
                <a:endParaRPr kumimoji="1" lang="en-US" altLang="ja-JP" sz="1400" dirty="0" smtClean="0"/>
              </a:p>
              <a:p>
                <a:r>
                  <a:rPr kumimoji="1" lang="ja-JP" altLang="en-US" sz="1400" dirty="0" smtClean="0"/>
                  <a:t>　　　　延岡労働総合庁舎１階</a:t>
                </a:r>
                <a:endParaRPr kumimoji="1" lang="en-US" altLang="ja-JP" sz="1400" dirty="0" smtClean="0"/>
              </a:p>
              <a:p>
                <a:r>
                  <a:rPr kumimoji="1" lang="ja-JP" altLang="en-US" sz="1400" dirty="0" smtClean="0"/>
                  <a:t>ＴＥＬ　０９８２－３２－５４３５</a:t>
                </a:r>
                <a:endParaRPr kumimoji="1" lang="en-US" altLang="ja-JP" sz="1400" dirty="0" smtClean="0"/>
              </a:p>
            </p:txBody>
          </p:sp>
          <p:grpSp>
            <p:nvGrpSpPr>
              <p:cNvPr id="2" name="グループ化 1"/>
              <p:cNvGrpSpPr/>
              <p:nvPr/>
            </p:nvGrpSpPr>
            <p:grpSpPr>
              <a:xfrm>
                <a:off x="4037985" y="8618171"/>
                <a:ext cx="3477923" cy="1260000"/>
                <a:chOff x="3616300" y="8577227"/>
                <a:chExt cx="3477923" cy="1260000"/>
              </a:xfrm>
            </p:grpSpPr>
            <p:sp>
              <p:nvSpPr>
                <p:cNvPr id="5" name="正方形/長方形 4"/>
                <p:cNvSpPr/>
                <p:nvPr/>
              </p:nvSpPr>
              <p:spPr>
                <a:xfrm>
                  <a:off x="3779675" y="8577227"/>
                  <a:ext cx="3314548" cy="1260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画像のプレビュ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7108" y="8596271"/>
                  <a:ext cx="1100164" cy="110016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3616300" y="8708505"/>
                  <a:ext cx="2438400" cy="861774"/>
                </a:xfrm>
                <a:prstGeom prst="rect">
                  <a:avLst/>
                </a:prstGeom>
                <a:noFill/>
              </p:spPr>
              <p:txBody>
                <a:bodyPr wrap="square" rtlCol="0" anchor="ctr">
                  <a:spAutoFit/>
                </a:bodyPr>
                <a:lstStyle/>
                <a:p>
                  <a:pPr algn="ctr"/>
                  <a:r>
                    <a:rPr kumimoji="1" lang="ja-JP" altLang="en-US" sz="1600" dirty="0" smtClean="0">
                      <a:latin typeface="+mn-ea"/>
                    </a:rPr>
                    <a:t>ハローワーク延岡</a:t>
                  </a:r>
                  <a:endParaRPr kumimoji="1" lang="en-US" altLang="ja-JP" sz="1600" dirty="0" smtClean="0">
                    <a:latin typeface="+mn-ea"/>
                  </a:endParaRPr>
                </a:p>
                <a:p>
                  <a:pPr algn="ctr"/>
                  <a:r>
                    <a:rPr kumimoji="1" lang="ja-JP" altLang="en-US" sz="1600" dirty="0" smtClean="0">
                      <a:latin typeface="+mn-ea"/>
                    </a:rPr>
                    <a:t>ホームページ</a:t>
                  </a:r>
                  <a:endParaRPr kumimoji="1" lang="en-US" altLang="ja-JP" sz="1600" dirty="0" smtClean="0">
                    <a:latin typeface="+mn-ea"/>
                  </a:endParaRPr>
                </a:p>
                <a:p>
                  <a:pPr algn="ctr"/>
                  <a:r>
                    <a:rPr kumimoji="1" lang="ja-JP" altLang="en-US" sz="1600" dirty="0" smtClean="0">
                      <a:latin typeface="+mn-ea"/>
                    </a:rPr>
                    <a:t>二次元コード</a:t>
                  </a:r>
                  <a:endParaRPr kumimoji="1" lang="ja-JP" altLang="en-US" sz="1600" dirty="0">
                    <a:latin typeface="+mn-ea"/>
                  </a:endParaRPr>
                </a:p>
              </p:txBody>
            </p:sp>
          </p:grpSp>
        </p:grpSp>
        <p:grpSp>
          <p:nvGrpSpPr>
            <p:cNvPr id="16" name="グループ化 15"/>
            <p:cNvGrpSpPr/>
            <p:nvPr/>
          </p:nvGrpSpPr>
          <p:grpSpPr>
            <a:xfrm>
              <a:off x="409649" y="8296608"/>
              <a:ext cx="6740377" cy="307777"/>
              <a:chOff x="335973" y="8296608"/>
              <a:chExt cx="6740377" cy="307777"/>
            </a:xfrm>
          </p:grpSpPr>
          <p:sp>
            <p:nvSpPr>
              <p:cNvPr id="9" name="テキスト ボックス 8"/>
              <p:cNvSpPr txBox="1"/>
              <p:nvPr/>
            </p:nvSpPr>
            <p:spPr>
              <a:xfrm>
                <a:off x="335973" y="8296608"/>
                <a:ext cx="1839433" cy="307777"/>
              </a:xfrm>
              <a:prstGeom prst="rect">
                <a:avLst/>
              </a:prstGeom>
              <a:noFill/>
            </p:spPr>
            <p:txBody>
              <a:bodyPr wrap="square" rtlCol="0">
                <a:spAutoFit/>
              </a:bodyPr>
              <a:lstStyle/>
              <a:p>
                <a:pPr algn="ctr"/>
                <a:r>
                  <a:rPr kumimoji="1" lang="en-US" altLang="ja-JP" sz="1400" dirty="0" smtClean="0"/>
                  <a:t>【</a:t>
                </a:r>
                <a:r>
                  <a:rPr kumimoji="1" lang="ja-JP" altLang="en-US" sz="1400" dirty="0" smtClean="0"/>
                  <a:t>お申し込み先</a:t>
                </a:r>
                <a:r>
                  <a:rPr kumimoji="1" lang="en-US" altLang="ja-JP" sz="1400" dirty="0" smtClean="0"/>
                  <a:t>】</a:t>
                </a:r>
                <a:endParaRPr kumimoji="1" lang="ja-JP" altLang="en-US" sz="1400" dirty="0"/>
              </a:p>
            </p:txBody>
          </p:sp>
          <p:sp>
            <p:nvSpPr>
              <p:cNvPr id="22" name="テキスト ボックス 21"/>
              <p:cNvSpPr txBox="1"/>
              <p:nvPr/>
            </p:nvSpPr>
            <p:spPr>
              <a:xfrm>
                <a:off x="2216350" y="8296608"/>
                <a:ext cx="4860000" cy="307777"/>
              </a:xfrm>
              <a:prstGeom prst="rect">
                <a:avLst/>
              </a:prstGeom>
              <a:noFill/>
            </p:spPr>
            <p:txBody>
              <a:bodyPr wrap="square" rtlCol="0">
                <a:spAutoFit/>
              </a:bodyPr>
              <a:lstStyle/>
              <a:p>
                <a:pPr algn="ctr"/>
                <a:r>
                  <a:rPr kumimoji="1" lang="ja-JP" altLang="en-US" sz="1400" dirty="0" smtClean="0"/>
                  <a:t>　</a:t>
                </a:r>
                <a:r>
                  <a:rPr kumimoji="1" lang="ja-JP" altLang="en-US" sz="1400" b="1" u="sng" dirty="0" smtClean="0"/>
                  <a:t>Ｍａｉｌ：ｎｏｂｅｏｋａ０５＠ｍｈｌｗ．ｇｏ．ｊｐ</a:t>
                </a:r>
                <a:endParaRPr kumimoji="1" lang="ja-JP" altLang="en-US" sz="1400" b="1" u="sng" dirty="0"/>
              </a:p>
            </p:txBody>
          </p:sp>
        </p:grpSp>
      </p:grpSp>
      <p:sp>
        <p:nvSpPr>
          <p:cNvPr id="23" name="テキスト ボックス 22"/>
          <p:cNvSpPr txBox="1"/>
          <p:nvPr/>
        </p:nvSpPr>
        <p:spPr>
          <a:xfrm>
            <a:off x="3538445" y="9641007"/>
            <a:ext cx="4114588" cy="230832"/>
          </a:xfrm>
          <a:prstGeom prst="rect">
            <a:avLst/>
          </a:prstGeom>
          <a:noFill/>
        </p:spPr>
        <p:txBody>
          <a:bodyPr wrap="square" rtlCol="0">
            <a:spAutoFit/>
          </a:bodyPr>
          <a:lstStyle/>
          <a:p>
            <a:pPr algn="ctr"/>
            <a:r>
              <a:rPr lang="en-US" altLang="ja-JP" sz="900" dirty="0" smtClean="0">
                <a:solidFill>
                  <a:schemeClr val="accent1">
                    <a:lumMod val="75000"/>
                  </a:schemeClr>
                </a:solidFill>
              </a:rPr>
              <a:t>https://jsite.mhlw.go.jp/miyazaki-roudoukyoku/hw/nobeoka_top.html</a:t>
            </a:r>
            <a:endParaRPr kumimoji="1" lang="ja-JP" altLang="en-US" sz="900" b="1" dirty="0">
              <a:solidFill>
                <a:schemeClr val="accent1">
                  <a:lumMod val="75000"/>
                </a:schemeClr>
              </a:solidFill>
            </a:endParaRPr>
          </a:p>
        </p:txBody>
      </p:sp>
    </p:spTree>
    <p:extLst>
      <p:ext uri="{BB962C8B-B14F-4D97-AF65-F5344CB8AC3E}">
        <p14:creationId xmlns:p14="http://schemas.microsoft.com/office/powerpoint/2010/main" val="23435582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210C4A2510F154A82FEBD6C073D67FD" ma:contentTypeVersion="13" ma:contentTypeDescription="新しいドキュメントを作成します。" ma:contentTypeScope="" ma:versionID="71467126375fb0e8677e9cd19061df86">
  <xsd:schema xmlns:xsd="http://www.w3.org/2001/XMLSchema" xmlns:xs="http://www.w3.org/2001/XMLSchema" xmlns:p="http://schemas.microsoft.com/office/2006/metadata/properties" xmlns:ns2="e5abe738-9bd5-4e98-bcc4-28bf82b134ea" xmlns:ns3="1a0f67c0-b883-4958-85be-3f4367241caa" targetNamespace="http://schemas.microsoft.com/office/2006/metadata/properties" ma:root="true" ma:fieldsID="b0931cf68233acd68a1f501e13c59f02" ns2:_="" ns3:_="">
    <xsd:import namespace="e5abe738-9bd5-4e98-bcc4-28bf82b134ea"/>
    <xsd:import namespace="1a0f67c0-b883-4958-85be-3f4367241ca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be738-9bd5-4e98-bcc4-28bf82b134ea"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0f67c0-b883-4958-85be-3f4367241ca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1c6b950-92e9-4a00-9138-ea9a1e37e407}" ma:internalName="TaxCatchAll" ma:showField="CatchAllData" ma:web="1a0f67c0-b883-4958-85be-3f4367241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5abe738-9bd5-4e98-bcc4-28bf82b134ea">
      <UserInfo>
        <DisplayName/>
        <AccountId xsi:nil="true"/>
        <AccountType/>
      </UserInfo>
    </Owner>
    <lcf76f155ced4ddcb4097134ff3c332f xmlns="e5abe738-9bd5-4e98-bcc4-28bf82b134ea">
      <Terms xmlns="http://schemas.microsoft.com/office/infopath/2007/PartnerControls"/>
    </lcf76f155ced4ddcb4097134ff3c332f>
    <TaxCatchAll xmlns="1a0f67c0-b883-4958-85be-3f4367241caa" xsi:nil="true"/>
  </documentManagement>
</p:properties>
</file>

<file path=customXml/itemProps1.xml><?xml version="1.0" encoding="utf-8"?>
<ds:datastoreItem xmlns:ds="http://schemas.openxmlformats.org/officeDocument/2006/customXml" ds:itemID="{8987782E-C6FB-4BC0-8C6B-EBAF2FFB65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be738-9bd5-4e98-bcc4-28bf82b134ea"/>
    <ds:schemaRef ds:uri="1a0f67c0-b883-4958-85be-3f4367241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2BE59B-2918-4598-9069-4B11614E773E}">
  <ds:schemaRefs>
    <ds:schemaRef ds:uri="http://schemas.microsoft.com/sharepoint/v3/contenttype/forms"/>
  </ds:schemaRefs>
</ds:datastoreItem>
</file>

<file path=customXml/itemProps3.xml><?xml version="1.0" encoding="utf-8"?>
<ds:datastoreItem xmlns:ds="http://schemas.openxmlformats.org/officeDocument/2006/customXml" ds:itemID="{A754AFD7-C4F0-4E0B-96A2-0BFA6AF66A30}">
  <ds:schemaRefs>
    <ds:schemaRef ds:uri="1a0f67c0-b883-4958-85be-3f4367241caa"/>
    <ds:schemaRef ds:uri="http://schemas.microsoft.com/office/2006/documentManagement/types"/>
    <ds:schemaRef ds:uri="e5abe738-9bd5-4e98-bcc4-28bf82b134ea"/>
    <ds:schemaRef ds:uri="http://www.w3.org/XML/1998/namespace"/>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Words>337</Words>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0x010100D210C4A2510F154A82FEBD6C073D67FD</vt:lpwstr>
  </property>
  <property fmtid="{D5CDD505-2E9C-101B-9397-08002B2CF9AE}" pid="3" name="Order">
    <vt:r8>20210500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ies>
</file>