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1"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2024/12/2</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2024/12/2</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7EFF5"/>
        </a:solidFill>
        <a:effectLst/>
      </p:bgPr>
    </p:bg>
    <p:spTree>
      <p:nvGrpSpPr>
        <p:cNvPr id="1" name=""/>
        <p:cNvGrpSpPr/>
        <p:nvPr/>
      </p:nvGrpSpPr>
      <p:grpSpPr>
        <a:xfrm>
          <a:off x="0" y="0"/>
          <a:ext cx="0" cy="0"/>
          <a:chOff x="0" y="0"/>
          <a:chExt cx="0" cy="0"/>
        </a:xfrm>
      </p:grpSpPr>
      <p:sp>
        <p:nvSpPr>
          <p:cNvPr id="162" name="フリーフォーム 161"/>
          <p:cNvSpPr/>
          <p:nvPr/>
        </p:nvSpPr>
        <p:spPr>
          <a:xfrm>
            <a:off x="3982561" y="2391365"/>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466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3" name="フリーフォーム 162"/>
          <p:cNvSpPr/>
          <p:nvPr/>
        </p:nvSpPr>
        <p:spPr>
          <a:xfrm>
            <a:off x="3983135" y="2734230"/>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466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1" name="フリーフォーム 160"/>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466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41" name="グループ化 40"/>
          <p:cNvGrpSpPr/>
          <p:nvPr/>
        </p:nvGrpSpPr>
        <p:grpSpPr>
          <a:xfrm>
            <a:off x="2325257" y="5387549"/>
            <a:ext cx="3114536" cy="1005244"/>
            <a:chOff x="2364065" y="5404420"/>
            <a:chExt cx="3114536" cy="1005244"/>
          </a:xfrm>
        </p:grpSpPr>
        <p:grpSp>
          <p:nvGrpSpPr>
            <p:cNvPr id="201" name="グループ化 200"/>
            <p:cNvGrpSpPr/>
            <p:nvPr/>
          </p:nvGrpSpPr>
          <p:grpSpPr>
            <a:xfrm>
              <a:off x="2369299" y="5412664"/>
              <a:ext cx="3098666" cy="997000"/>
              <a:chOff x="2384550" y="6554410"/>
              <a:chExt cx="3098666" cy="997000"/>
            </a:xfrm>
          </p:grpSpPr>
          <p:sp>
            <p:nvSpPr>
              <p:cNvPr id="202" name="テキスト ボックス 201"/>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203" name="テキスト ボックス 202"/>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25" name="グループ化 124"/>
            <p:cNvGrpSpPr/>
            <p:nvPr/>
          </p:nvGrpSpPr>
          <p:grpSpPr>
            <a:xfrm>
              <a:off x="2364065" y="5404420"/>
              <a:ext cx="3114536" cy="997000"/>
              <a:chOff x="2326266" y="6394265"/>
              <a:chExt cx="3114536" cy="997000"/>
            </a:xfrm>
          </p:grpSpPr>
          <p:sp>
            <p:nvSpPr>
              <p:cNvPr id="126" name="テキスト ボックス 125"/>
              <p:cNvSpPr txBox="1"/>
              <p:nvPr/>
            </p:nvSpPr>
            <p:spPr>
              <a:xfrm rot="212207">
                <a:off x="2326266"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27" name="テキスト ボックス 126"/>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2" name="正方形/長方形 1"/>
          <p:cNvSpPr/>
          <p:nvPr/>
        </p:nvSpPr>
        <p:spPr>
          <a:xfrm>
            <a:off x="2437323" y="1094249"/>
            <a:ext cx="4423963" cy="298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latin typeface="+mn-ea"/>
              </a:rPr>
              <a:t>宮崎県宮崎市〇〇〇○</a:t>
            </a:r>
            <a:r>
              <a:rPr kumimoji="1" lang="en-US" altLang="ja-JP" sz="1400" dirty="0" smtClean="0">
                <a:latin typeface="+mn-ea"/>
              </a:rPr>
              <a:t>1-2-3</a:t>
            </a:r>
            <a:endParaRPr kumimoji="1" lang="ja-JP" altLang="en-US" sz="1400" dirty="0">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latin typeface="+mn-ea"/>
              </a:rPr>
              <a:t>〇○〇の販売</a:t>
            </a:r>
            <a:endParaRPr kumimoji="1" lang="ja-JP" altLang="en-US" sz="1400" dirty="0">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chemeClr val="accent1">
                    <a:lumMod val="50000"/>
                  </a:schemeClr>
                </a:solidFill>
                <a:latin typeface="+mn-ea"/>
              </a:rPr>
              <a:t>求人票だけでは分からない、これが企業の思いです</a:t>
            </a:r>
            <a:endParaRPr kumimoji="1" lang="ja-JP" altLang="en-US" sz="1400" dirty="0">
              <a:solidFill>
                <a:schemeClr val="accent1">
                  <a:lumMod val="50000"/>
                </a:schemeClr>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smtClean="0"/>
              <a:t>事業所求人</a:t>
            </a:r>
            <a:endParaRPr kumimoji="1" lang="en-US" altLang="ja-JP" sz="700" dirty="0" smtClean="0"/>
          </a:p>
          <a:p>
            <a:pPr algn="ctr"/>
            <a:r>
              <a:rPr kumimoji="1" lang="en-US" altLang="ja-JP" sz="700" dirty="0" smtClean="0"/>
              <a:t>QR</a:t>
            </a:r>
            <a:r>
              <a:rPr kumimoji="1" lang="ja-JP" altLang="en-US" sz="700" dirty="0" smtClean="0"/>
              <a:t>コード</a:t>
            </a:r>
            <a:endParaRPr kumimoji="1" lang="en-US" altLang="ja-JP" sz="700" dirty="0" smtClean="0"/>
          </a:p>
          <a:p>
            <a:pPr algn="ctr"/>
            <a:r>
              <a:rPr kumimoji="1" lang="ja-JP" altLang="en-US" sz="800" b="1" dirty="0" smtClean="0">
                <a:solidFill>
                  <a:srgbClr val="FF0000"/>
                </a:solidFill>
              </a:rPr>
              <a:t>ハローワーク</a:t>
            </a:r>
            <a:endParaRPr kumimoji="1" lang="en-US" altLang="ja-JP" sz="800" b="1" dirty="0" smtClean="0">
              <a:solidFill>
                <a:srgbClr val="FF0000"/>
              </a:solidFill>
            </a:endParaRPr>
          </a:p>
          <a:p>
            <a:pPr algn="ctr"/>
            <a:r>
              <a:rPr kumimoji="1" lang="ja-JP" altLang="en-US" sz="800" b="1" dirty="0" smtClean="0">
                <a:solidFill>
                  <a:srgbClr val="FF0000"/>
                </a:solidFill>
              </a:rPr>
              <a:t>作成</a:t>
            </a:r>
            <a:endParaRPr kumimoji="1" lang="ja-JP" altLang="en-US" sz="800" b="1" dirty="0">
              <a:solidFill>
                <a:srgbClr val="FF0000"/>
              </a:solidFill>
            </a:endParaRP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915952" y="445070"/>
            <a:ext cx="397042" cy="533864"/>
          </a:xfrm>
          <a:prstGeom prst="rect">
            <a:avLst/>
          </a:prstGeom>
          <a:solidFill>
            <a:srgbClr val="D7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正方形/長方形 86"/>
          <p:cNvSpPr/>
          <p:nvPr/>
        </p:nvSpPr>
        <p:spPr>
          <a:xfrm>
            <a:off x="-919494" y="1107001"/>
            <a:ext cx="397042" cy="533864"/>
          </a:xfrm>
          <a:prstGeom prst="rect">
            <a:avLst/>
          </a:prstGeom>
          <a:solidFill>
            <a:srgbClr val="466C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t>19</a:t>
            </a:r>
            <a:r>
              <a:rPr kumimoji="1" lang="ja-JP" altLang="en-US" sz="1400" dirty="0" smtClean="0"/>
              <a:t>☓☓年</a:t>
            </a:r>
            <a:r>
              <a:rPr kumimoji="1" lang="en-US" altLang="ja-JP" sz="1400" dirty="0" smtClean="0"/>
              <a:t>10</a:t>
            </a:r>
            <a:r>
              <a:rPr kumimoji="1" lang="ja-JP" altLang="en-US" sz="1400" dirty="0" smtClean="0"/>
              <a:t>月</a:t>
            </a:r>
            <a:r>
              <a:rPr kumimoji="1" lang="en-US" altLang="ja-JP" sz="1400" dirty="0" smtClean="0"/>
              <a:t>1</a:t>
            </a:r>
            <a:r>
              <a:rPr kumimoji="1" lang="ja-JP" altLang="en-US" sz="1400" dirty="0" smtClean="0"/>
              <a:t>日</a:t>
            </a:r>
            <a:endParaRPr kumimoji="1" lang="ja-JP" altLang="en-US" sz="1400" dirty="0"/>
          </a:p>
        </p:txBody>
      </p:sp>
      <p:grpSp>
        <p:nvGrpSpPr>
          <p:cNvPr id="63" name="グループ化 62"/>
          <p:cNvGrpSpPr/>
          <p:nvPr/>
        </p:nvGrpSpPr>
        <p:grpSpPr>
          <a:xfrm>
            <a:off x="297998" y="419458"/>
            <a:ext cx="7000854" cy="1556602"/>
            <a:chOff x="1533741" y="515858"/>
            <a:chExt cx="5636007" cy="1253136"/>
          </a:xfrm>
        </p:grpSpPr>
        <p:cxnSp>
          <p:nvCxnSpPr>
            <p:cNvPr id="14" name="直線コネクタ 13"/>
            <p:cNvCxnSpPr/>
            <p:nvPr/>
          </p:nvCxnSpPr>
          <p:spPr>
            <a:xfrm>
              <a:off x="1616185" y="604448"/>
              <a:ext cx="0" cy="885668"/>
            </a:xfrm>
            <a:prstGeom prst="line">
              <a:avLst/>
            </a:prstGeom>
            <a:ln>
              <a:solidFill>
                <a:srgbClr val="436A8F"/>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436A8F"/>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436A8F"/>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436A8F"/>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63802" y="1026727"/>
              <a:ext cx="705946" cy="742267"/>
            </a:xfrm>
            <a:prstGeom prst="line">
              <a:avLst/>
            </a:prstGeom>
            <a:ln w="28575">
              <a:solidFill>
                <a:srgbClr val="436A8F"/>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436A8F"/>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436A8F"/>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53668" y="1595520"/>
              <a:ext cx="5044756" cy="20300"/>
            </a:xfrm>
            <a:prstGeom prst="line">
              <a:avLst/>
            </a:prstGeom>
            <a:ln w="28575">
              <a:solidFill>
                <a:srgbClr val="436A8F"/>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53668" y="517729"/>
              <a:ext cx="0" cy="1087573"/>
            </a:xfrm>
            <a:prstGeom prst="line">
              <a:avLst/>
            </a:prstGeom>
            <a:ln w="28575">
              <a:solidFill>
                <a:srgbClr val="436A8F"/>
              </a:solidFill>
            </a:ln>
          </p:spPr>
          <p:style>
            <a:lnRef idx="1">
              <a:schemeClr val="dk1"/>
            </a:lnRef>
            <a:fillRef idx="0">
              <a:schemeClr val="dk1"/>
            </a:fillRef>
            <a:effectRef idx="0">
              <a:schemeClr val="dk1"/>
            </a:effectRef>
            <a:fontRef idx="minor">
              <a:schemeClr val="tx1"/>
            </a:fontRef>
          </p:style>
        </p:cxnSp>
      </p:grpSp>
      <p:sp>
        <p:nvSpPr>
          <p:cNvPr id="8" name="テキスト ボックス 7"/>
          <p:cNvSpPr txBox="1"/>
          <p:nvPr/>
        </p:nvSpPr>
        <p:spPr>
          <a:xfrm>
            <a:off x="2509916" y="790147"/>
            <a:ext cx="4228537" cy="646331"/>
          </a:xfrm>
          <a:prstGeom prst="rect">
            <a:avLst/>
          </a:prstGeom>
          <a:noFill/>
        </p:spPr>
        <p:txBody>
          <a:bodyPr wrap="square" rtlCol="0">
            <a:spAutoFit/>
          </a:bodyPr>
          <a:lstStyle/>
          <a:p>
            <a:r>
              <a:rPr kumimoji="1" lang="ja-JP" altLang="en-US" sz="3600" b="1" dirty="0">
                <a:solidFill>
                  <a:schemeClr val="accent1">
                    <a:lumMod val="50000"/>
                  </a:schemeClr>
                </a:solidFill>
              </a:rPr>
              <a:t>事業所名</a:t>
            </a:r>
            <a:endParaRPr kumimoji="1" lang="ja-JP" altLang="en-US" sz="4000" b="1" dirty="0">
              <a:solidFill>
                <a:schemeClr val="accent1">
                  <a:lumMod val="50000"/>
                </a:schemeClr>
              </a:solidFill>
            </a:endParaRPr>
          </a:p>
        </p:txBody>
      </p:sp>
      <p:sp>
        <p:nvSpPr>
          <p:cNvPr id="76" name="テキスト ボックス 75"/>
          <p:cNvSpPr txBox="1"/>
          <p:nvPr/>
        </p:nvSpPr>
        <p:spPr>
          <a:xfrm>
            <a:off x="1886504" y="806138"/>
            <a:ext cx="668498"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436A8F"/>
                    </a:solidFill>
                  </a:ln>
                  <a:solidFill>
                    <a:srgbClr val="436A8F"/>
                  </a:solidFill>
                  <a:latin typeface="IPAゴシック" panose="020B0509000000000000" pitchFamily="49" charset="-128"/>
                  <a:ea typeface="IPAゴシック" panose="020B0509000000000000" pitchFamily="49" charset="-128"/>
                </a:rPr>
                <a:t>ウチ</a:t>
              </a:r>
              <a:r>
                <a:rPr kumimoji="1" lang="ja-JP" altLang="en-US" dirty="0" smtClean="0">
                  <a:ln>
                    <a:solidFill>
                      <a:srgbClr val="436A8F"/>
                    </a:solidFill>
                  </a:ln>
                  <a:solidFill>
                    <a:srgbClr val="436A8F"/>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436A8F"/>
                    </a:solidFill>
                  </a:ln>
                  <a:solidFill>
                    <a:srgbClr val="436A8F"/>
                  </a:solidFill>
                  <a:latin typeface="IPAゴシック" panose="020B0509000000000000" pitchFamily="49" charset="-128"/>
                  <a:ea typeface="IPAゴシック" panose="020B0509000000000000" pitchFamily="49" charset="-128"/>
                </a:rPr>
                <a:t>会社</a:t>
              </a:r>
              <a:r>
                <a:rPr kumimoji="1" lang="ja-JP" altLang="en-US" dirty="0" smtClean="0">
                  <a:ln>
                    <a:solidFill>
                      <a:srgbClr val="436A8F"/>
                    </a:solidFill>
                  </a:ln>
                  <a:solidFill>
                    <a:srgbClr val="436A8F"/>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436A8F"/>
                    </a:solidFill>
                  </a:ln>
                  <a:solidFill>
                    <a:srgbClr val="436A8F"/>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436A8F"/>
                  </a:solidFill>
                </a:ln>
                <a:solidFill>
                  <a:srgbClr val="436A8F"/>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466C90"/>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466C9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grpSp>
        <p:nvGrpSpPr>
          <p:cNvPr id="183" name="グループ化 182"/>
          <p:cNvGrpSpPr/>
          <p:nvPr/>
        </p:nvGrpSpPr>
        <p:grpSpPr>
          <a:xfrm rot="2962717">
            <a:off x="233360" y="5172206"/>
            <a:ext cx="1176000" cy="1175551"/>
            <a:chOff x="7306453" y="3593757"/>
            <a:chExt cx="2382861" cy="2381959"/>
          </a:xfrm>
          <a:solidFill>
            <a:srgbClr val="FFAFFF"/>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306453" y="3593757"/>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31309"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4"/>
            <a:ext cx="1357485" cy="1331250"/>
            <a:chOff x="7306453" y="3593758"/>
            <a:chExt cx="2449885" cy="2402538"/>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3" y="3593758"/>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FFA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66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436A8F"/>
                  </a:solidFill>
                </a:ln>
                <a:solidFill>
                  <a:srgbClr val="436A8F"/>
                </a:solidFill>
                <a:latin typeface="IPAゴシック" panose="020B0509000000000000" pitchFamily="49" charset="-128"/>
                <a:ea typeface="IPAゴシック" panose="020B0509000000000000" pitchFamily="49" charset="-128"/>
              </a:rPr>
              <a:t>○○○</a:t>
            </a:r>
            <a:r>
              <a:rPr kumimoji="1" lang="ja-JP" altLang="en-US" b="1" dirty="0" smtClean="0">
                <a:ln w="12700">
                  <a:solidFill>
                    <a:srgbClr val="436A8F"/>
                  </a:solidFill>
                </a:ln>
                <a:solidFill>
                  <a:srgbClr val="466C90"/>
                </a:solidFill>
                <a:latin typeface="IPAゴシック" panose="020B0509000000000000" pitchFamily="49" charset="-128"/>
                <a:ea typeface="IPAゴシック" panose="020B0509000000000000" pitchFamily="49" charset="-128"/>
              </a:rPr>
              <a:t>コーナー</a:t>
            </a:r>
            <a:r>
              <a:rPr kumimoji="1" lang="ja-JP" altLang="en-US" b="1" dirty="0" smtClean="0">
                <a:ln w="12700">
                  <a:solidFill>
                    <a:srgbClr val="436A8F"/>
                  </a:solidFill>
                </a:ln>
                <a:solidFill>
                  <a:srgbClr val="436A8F"/>
                </a:solidFill>
                <a:latin typeface="IPAゴシック" panose="020B0509000000000000" pitchFamily="49" charset="-128"/>
                <a:ea typeface="IPAゴシック" panose="020B0509000000000000" pitchFamily="49" charset="-128"/>
              </a:rPr>
              <a:t>ご利用の方へ</a:t>
            </a:r>
            <a:endParaRPr kumimoji="1" lang="en-US" altLang="ja-JP" b="1" dirty="0" smtClean="0">
              <a:ln w="12700">
                <a:solidFill>
                  <a:srgbClr val="436A8F"/>
                </a:solidFill>
              </a:ln>
              <a:solidFill>
                <a:srgbClr val="436A8F"/>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47396"/>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466C90"/>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466C90"/>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466C90"/>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466C90"/>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957861" cy="307777"/>
          </a:xfrm>
          <a:prstGeom prst="rect">
            <a:avLst/>
          </a:prstGeom>
          <a:noFill/>
        </p:spPr>
        <p:txBody>
          <a:bodyPr wrap="none" rtlCol="0">
            <a:spAutoFit/>
          </a:bodyPr>
          <a:lstStyle/>
          <a:p>
            <a:r>
              <a:rPr kumimoji="1" lang="ja-JP" altLang="en-US" sz="1400" dirty="0">
                <a:solidFill>
                  <a:srgbClr val="466C90"/>
                </a:solidFill>
              </a:rPr>
              <a:t>○○○</a:t>
            </a:r>
            <a:r>
              <a:rPr kumimoji="1" lang="ja-JP" altLang="en-US" sz="1400" dirty="0" smtClean="0">
                <a:solidFill>
                  <a:srgbClr val="466C90"/>
                </a:solidFill>
              </a:rPr>
              <a:t>○○</a:t>
            </a:r>
            <a:r>
              <a:rPr kumimoji="1" lang="ja-JP" altLang="en-US" sz="1400" dirty="0">
                <a:solidFill>
                  <a:srgbClr val="466C90"/>
                </a:solidFill>
              </a:rPr>
              <a:t>○○</a:t>
            </a:r>
            <a:r>
              <a:rPr kumimoji="1" lang="ja-JP" altLang="en-US" sz="1400" dirty="0" smtClean="0">
                <a:solidFill>
                  <a:srgbClr val="466C90"/>
                </a:solidFill>
              </a:rPr>
              <a:t>○○○○○○○！</a:t>
            </a:r>
            <a:endParaRPr kumimoji="1" lang="ja-JP" altLang="en-US" sz="1400" dirty="0">
              <a:solidFill>
                <a:srgbClr val="466C90"/>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smtClean="0"/>
              <a:t>事業所</a:t>
            </a:r>
            <a:endParaRPr kumimoji="1" lang="en-US" altLang="ja-JP" sz="700" dirty="0"/>
          </a:p>
          <a:p>
            <a:pPr algn="ctr"/>
            <a:r>
              <a:rPr kumimoji="1" lang="ja-JP" altLang="en-US" sz="700" dirty="0" smtClean="0"/>
              <a:t>ホームページ</a:t>
            </a:r>
            <a:endParaRPr kumimoji="1" lang="en-US" altLang="ja-JP" sz="700" dirty="0" smtClean="0"/>
          </a:p>
          <a:p>
            <a:pPr algn="ctr"/>
            <a:r>
              <a:rPr kumimoji="1" lang="en-US" altLang="ja-JP" sz="700" dirty="0" smtClean="0"/>
              <a:t>QR</a:t>
            </a:r>
            <a:r>
              <a:rPr kumimoji="1" lang="ja-JP" altLang="en-US" sz="700" dirty="0" smtClean="0"/>
              <a:t>コード</a:t>
            </a:r>
            <a:endParaRPr kumimoji="1" lang="en-US" altLang="ja-JP" sz="700" dirty="0" smtClean="0"/>
          </a:p>
          <a:p>
            <a:pPr algn="ctr"/>
            <a:r>
              <a:rPr kumimoji="1" lang="ja-JP" altLang="en-US" sz="900" b="1" dirty="0" smtClean="0">
                <a:solidFill>
                  <a:srgbClr val="FF0000"/>
                </a:solidFill>
              </a:rPr>
              <a:t>ハローワーク作成</a:t>
            </a:r>
            <a:endParaRPr kumimoji="1" lang="ja-JP" altLang="en-US" sz="900" b="1" dirty="0">
              <a:solidFill>
                <a:srgbClr val="FF0000"/>
              </a:solidFill>
            </a:endParaRPr>
          </a:p>
        </p:txBody>
      </p:sp>
      <p:sp>
        <p:nvSpPr>
          <p:cNvPr id="99" name="テキスト ボックス 98"/>
          <p:cNvSpPr txBox="1"/>
          <p:nvPr/>
        </p:nvSpPr>
        <p:spPr>
          <a:xfrm>
            <a:off x="4004152" y="205913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15261"/>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a:t>
            </a:r>
            <a:r>
              <a:rPr kumimoji="1" lang="ja-JP" altLang="en-US" sz="1050" dirty="0">
                <a:solidFill>
                  <a:schemeClr val="bg1"/>
                </a:solidFill>
                <a:latin typeface="+mj-lt"/>
              </a:rPr>
              <a:t>内容</a:t>
            </a:r>
          </a:p>
        </p:txBody>
      </p:sp>
      <p:sp>
        <p:nvSpPr>
          <p:cNvPr id="155" name="テキスト ボックス 154"/>
          <p:cNvSpPr txBox="1"/>
          <p:nvPr/>
        </p:nvSpPr>
        <p:spPr>
          <a:xfrm>
            <a:off x="4098485" y="7499821"/>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sp>
        <p:nvSpPr>
          <p:cNvPr id="3" name="テキスト ボックス 2"/>
          <p:cNvSpPr txBox="1"/>
          <p:nvPr/>
        </p:nvSpPr>
        <p:spPr>
          <a:xfrm>
            <a:off x="-2031325" y="-25317"/>
            <a:ext cx="2031325" cy="369332"/>
          </a:xfrm>
          <a:prstGeom prst="rect">
            <a:avLst/>
          </a:prstGeom>
          <a:noFill/>
        </p:spPr>
        <p:txBody>
          <a:bodyPr wrap="none" rtlCol="0">
            <a:spAutoFit/>
          </a:bodyPr>
          <a:lstStyle/>
          <a:p>
            <a:r>
              <a:rPr kumimoji="1" lang="ja-JP" altLang="en-US" dirty="0" smtClean="0"/>
              <a:t>カラーパターン１</a:t>
            </a:r>
            <a:endParaRPr kumimoji="1" lang="ja-JP" altLang="en-US" dirty="0"/>
          </a:p>
        </p:txBody>
      </p:sp>
      <p:grpSp>
        <p:nvGrpSpPr>
          <p:cNvPr id="100" name="グループ化 99"/>
          <p:cNvGrpSpPr/>
          <p:nvPr/>
        </p:nvGrpSpPr>
        <p:grpSpPr>
          <a:xfrm>
            <a:off x="432586" y="9687633"/>
            <a:ext cx="1948275" cy="705109"/>
            <a:chOff x="-2018040" y="6960622"/>
            <a:chExt cx="1948275" cy="705109"/>
          </a:xfrm>
        </p:grpSpPr>
        <p:sp>
          <p:nvSpPr>
            <p:cNvPr id="103" name="正方形/長方形 102"/>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テキスト ボックス 105"/>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10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テキスト ボックス 109"/>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11" name="テキスト ボックス 110"/>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grpSp>
        <p:nvGrpSpPr>
          <p:cNvPr id="4" name="グループ化 3"/>
          <p:cNvGrpSpPr/>
          <p:nvPr/>
        </p:nvGrpSpPr>
        <p:grpSpPr>
          <a:xfrm>
            <a:off x="122678" y="143940"/>
            <a:ext cx="1905760" cy="1770178"/>
            <a:chOff x="122677" y="143939"/>
            <a:chExt cx="2111833" cy="1875423"/>
          </a:xfrm>
        </p:grpSpPr>
        <p:grpSp>
          <p:nvGrpSpPr>
            <p:cNvPr id="143" name="グループ化 142"/>
            <p:cNvGrpSpPr/>
            <p:nvPr/>
          </p:nvGrpSpPr>
          <p:grpSpPr>
            <a:xfrm>
              <a:off x="122677" y="143939"/>
              <a:ext cx="1139969" cy="1200737"/>
              <a:chOff x="-2655606" y="2541757"/>
              <a:chExt cx="1422702" cy="1598014"/>
            </a:xfrm>
          </p:grpSpPr>
          <p:sp>
            <p:nvSpPr>
              <p:cNvPr id="151" name="山形 150"/>
              <p:cNvSpPr/>
              <p:nvPr/>
            </p:nvSpPr>
            <p:spPr>
              <a:xfrm rot="14818828">
                <a:off x="-2140934" y="3482121"/>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52" name="山形 151"/>
              <p:cNvSpPr/>
              <p:nvPr/>
            </p:nvSpPr>
            <p:spPr>
              <a:xfrm rot="17168498">
                <a:off x="-2720527" y="35057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grpSp>
            <p:nvGrpSpPr>
              <p:cNvPr id="153" name="グループ化 152"/>
              <p:cNvGrpSpPr/>
              <p:nvPr/>
            </p:nvGrpSpPr>
            <p:grpSpPr>
              <a:xfrm>
                <a:off x="-2655606" y="2541757"/>
                <a:ext cx="1422702" cy="1230401"/>
                <a:chOff x="5661792" y="147806"/>
                <a:chExt cx="1860828" cy="1609308"/>
              </a:xfrm>
            </p:grpSpPr>
            <p:grpSp>
              <p:nvGrpSpPr>
                <p:cNvPr id="154" name="グループ化 153"/>
                <p:cNvGrpSpPr/>
                <p:nvPr/>
              </p:nvGrpSpPr>
              <p:grpSpPr>
                <a:xfrm>
                  <a:off x="5771290" y="147806"/>
                  <a:ext cx="1609308" cy="1609308"/>
                  <a:chOff x="6652651" y="2745725"/>
                  <a:chExt cx="2340864" cy="2340864"/>
                </a:xfrm>
              </p:grpSpPr>
              <p:sp>
                <p:nvSpPr>
                  <p:cNvPr id="166" name="楕円 165"/>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7" name="楕円 166"/>
                  <p:cNvSpPr/>
                  <p:nvPr/>
                </p:nvSpPr>
                <p:spPr>
                  <a:xfrm>
                    <a:off x="6821481" y="2949110"/>
                    <a:ext cx="2003203"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grpSp>
            <p:sp>
              <p:nvSpPr>
                <p:cNvPr id="164" name="テキスト ボックス 163"/>
                <p:cNvSpPr txBox="1"/>
                <p:nvPr/>
              </p:nvSpPr>
              <p:spPr>
                <a:xfrm>
                  <a:off x="5661792" y="521227"/>
                  <a:ext cx="1860828" cy="770366"/>
                </a:xfrm>
                <a:prstGeom prst="rect">
                  <a:avLst/>
                </a:prstGeom>
                <a:noFill/>
              </p:spPr>
              <p:txBody>
                <a:bodyPr wrap="square" rtlCol="0">
                  <a:spAutoFit/>
                </a:bodyPr>
                <a:lstStyle/>
                <a:p>
                  <a:pPr algn="ctr"/>
                  <a:r>
                    <a:rPr kumimoji="1" lang="ja-JP" altLang="en-US" sz="1100" dirty="0" err="1" smtClean="0">
                      <a:solidFill>
                        <a:srgbClr val="C00000"/>
                      </a:solidFill>
                      <a:latin typeface="HGP明朝E" panose="02020900000000000000" pitchFamily="18" charset="-128"/>
                      <a:ea typeface="HGP明朝E" panose="02020900000000000000" pitchFamily="18" charset="-128"/>
                    </a:rPr>
                    <a:t>わか</a:t>
                  </a:r>
                  <a:r>
                    <a:rPr kumimoji="1" lang="ja-JP" altLang="en-US" sz="1100" dirty="0" smtClean="0">
                      <a:solidFill>
                        <a:srgbClr val="C00000"/>
                      </a:solidFill>
                      <a:latin typeface="HGP明朝E" panose="02020900000000000000" pitchFamily="18" charset="-128"/>
                      <a:ea typeface="HGP明朝E" panose="02020900000000000000" pitchFamily="18" charset="-128"/>
                    </a:rPr>
                    <a:t>もの応援</a:t>
                  </a:r>
                  <a:endParaRPr kumimoji="1" lang="en-US" altLang="ja-JP" sz="110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100" dirty="0" smtClean="0">
                      <a:solidFill>
                        <a:srgbClr val="C00000"/>
                      </a:solidFill>
                      <a:latin typeface="HGP明朝E" panose="02020900000000000000" pitchFamily="18" charset="-128"/>
                      <a:ea typeface="HGP明朝E" panose="02020900000000000000" pitchFamily="18" charset="-128"/>
                    </a:rPr>
                    <a:t>ハローワーク</a:t>
                  </a:r>
                  <a:endParaRPr kumimoji="1" lang="en-US" altLang="ja-JP" sz="1100" dirty="0" smtClean="0">
                    <a:solidFill>
                      <a:srgbClr val="C00000"/>
                    </a:solidFill>
                    <a:latin typeface="HGP明朝E" panose="02020900000000000000" pitchFamily="18" charset="-128"/>
                    <a:ea typeface="HGP明朝E" panose="02020900000000000000" pitchFamily="18" charset="-128"/>
                  </a:endParaRPr>
                </a:p>
              </p:txBody>
            </p:sp>
          </p:grpSp>
        </p:grpSp>
        <p:grpSp>
          <p:nvGrpSpPr>
            <p:cNvPr id="168" name="グループ化 167"/>
            <p:cNvGrpSpPr/>
            <p:nvPr/>
          </p:nvGrpSpPr>
          <p:grpSpPr>
            <a:xfrm>
              <a:off x="993820" y="156148"/>
              <a:ext cx="1240690" cy="1224583"/>
              <a:chOff x="-2736512" y="2541757"/>
              <a:chExt cx="1582863" cy="1562314"/>
            </a:xfrm>
          </p:grpSpPr>
          <p:sp>
            <p:nvSpPr>
              <p:cNvPr id="169" name="山形 168"/>
              <p:cNvSpPr/>
              <p:nvPr/>
            </p:nvSpPr>
            <p:spPr>
              <a:xfrm rot="14865210">
                <a:off x="-2263390" y="3447917"/>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70" name="山形 169"/>
              <p:cNvSpPr/>
              <p:nvPr/>
            </p:nvSpPr>
            <p:spPr>
              <a:xfrm rot="17251611">
                <a:off x="-2655409" y="34700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grpSp>
            <p:nvGrpSpPr>
              <p:cNvPr id="171" name="グループ化 170"/>
              <p:cNvGrpSpPr/>
              <p:nvPr/>
            </p:nvGrpSpPr>
            <p:grpSpPr>
              <a:xfrm>
                <a:off x="-2736512" y="2541757"/>
                <a:ext cx="1582863" cy="1230401"/>
                <a:chOff x="5555974" y="147806"/>
                <a:chExt cx="2070312" cy="1609308"/>
              </a:xfrm>
            </p:grpSpPr>
            <p:grpSp>
              <p:nvGrpSpPr>
                <p:cNvPr id="172" name="グループ化 171"/>
                <p:cNvGrpSpPr/>
                <p:nvPr/>
              </p:nvGrpSpPr>
              <p:grpSpPr>
                <a:xfrm>
                  <a:off x="5771290" y="147806"/>
                  <a:ext cx="1609308" cy="1609308"/>
                  <a:chOff x="6652651" y="2745725"/>
                  <a:chExt cx="2340864" cy="2340864"/>
                </a:xfrm>
              </p:grpSpPr>
              <p:sp>
                <p:nvSpPr>
                  <p:cNvPr id="175" name="楕円 174"/>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76" name="楕円 175"/>
                  <p:cNvSpPr/>
                  <p:nvPr/>
                </p:nvSpPr>
                <p:spPr>
                  <a:xfrm>
                    <a:off x="6821481" y="2881426"/>
                    <a:ext cx="2003203" cy="2003206"/>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grpSp>
            <p:sp>
              <p:nvSpPr>
                <p:cNvPr id="173" name="テキスト ボックス 172"/>
                <p:cNvSpPr txBox="1"/>
                <p:nvPr/>
              </p:nvSpPr>
              <p:spPr>
                <a:xfrm>
                  <a:off x="5555974" y="467430"/>
                  <a:ext cx="2070312" cy="796049"/>
                </a:xfrm>
                <a:prstGeom prst="rect">
                  <a:avLst/>
                </a:prstGeom>
                <a:noFill/>
              </p:spPr>
              <p:txBody>
                <a:bodyPr wrap="square" rtlCol="0">
                  <a:spAutoFit/>
                </a:bodyPr>
                <a:lstStyle/>
                <a:p>
                  <a:pPr algn="ctr"/>
                  <a:r>
                    <a:rPr kumimoji="1" lang="ja-JP" altLang="en-US" sz="1250" dirty="0" smtClean="0">
                      <a:solidFill>
                        <a:srgbClr val="C00000"/>
                      </a:solidFill>
                      <a:latin typeface="HGP明朝E" panose="02020900000000000000" pitchFamily="18" charset="-128"/>
                      <a:ea typeface="HGP明朝E" panose="02020900000000000000" pitchFamily="18" charset="-128"/>
                    </a:rPr>
                    <a:t>新卒応援</a:t>
                  </a:r>
                  <a:endParaRPr kumimoji="1" lang="en-US" altLang="ja-JP" sz="125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250" dirty="0" smtClean="0">
                      <a:solidFill>
                        <a:srgbClr val="C00000"/>
                      </a:solidFill>
                      <a:latin typeface="HGP明朝E" panose="02020900000000000000" pitchFamily="18" charset="-128"/>
                      <a:ea typeface="HGP明朝E" panose="02020900000000000000" pitchFamily="18" charset="-128"/>
                    </a:rPr>
                    <a:t>ハローワーク</a:t>
                  </a:r>
                  <a:endParaRPr kumimoji="1" lang="en-US" altLang="ja-JP" sz="1250" dirty="0" smtClean="0">
                    <a:solidFill>
                      <a:srgbClr val="C00000"/>
                    </a:solidFill>
                    <a:latin typeface="HGP明朝E" panose="02020900000000000000" pitchFamily="18" charset="-128"/>
                    <a:ea typeface="HGP明朝E" panose="02020900000000000000" pitchFamily="18" charset="-128"/>
                  </a:endParaRPr>
                </a:p>
              </p:txBody>
            </p:sp>
          </p:grpSp>
        </p:grpSp>
        <p:grpSp>
          <p:nvGrpSpPr>
            <p:cNvPr id="138" name="グループ化 137"/>
            <p:cNvGrpSpPr/>
            <p:nvPr/>
          </p:nvGrpSpPr>
          <p:grpSpPr>
            <a:xfrm>
              <a:off x="477862" y="719066"/>
              <a:ext cx="1206918" cy="1300296"/>
              <a:chOff x="-2648566" y="2541757"/>
              <a:chExt cx="1398535" cy="1574343"/>
            </a:xfrm>
          </p:grpSpPr>
          <p:sp>
            <p:nvSpPr>
              <p:cNvPr id="139" name="山形 138"/>
              <p:cNvSpPr/>
              <p:nvPr/>
            </p:nvSpPr>
            <p:spPr>
              <a:xfrm rot="14818828">
                <a:off x="-2140934" y="3482121"/>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45" name="山形 144"/>
              <p:cNvSpPr/>
              <p:nvPr/>
            </p:nvSpPr>
            <p:spPr>
              <a:xfrm rot="17251611">
                <a:off x="-2655409" y="34700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grpSp>
            <p:nvGrpSpPr>
              <p:cNvPr id="150" name="グループ化 149"/>
              <p:cNvGrpSpPr/>
              <p:nvPr/>
            </p:nvGrpSpPr>
            <p:grpSpPr>
              <a:xfrm>
                <a:off x="-2648566" y="2541757"/>
                <a:ext cx="1398535" cy="1230401"/>
                <a:chOff x="5671003" y="147806"/>
                <a:chExt cx="1829220" cy="1609308"/>
              </a:xfrm>
            </p:grpSpPr>
            <p:grpSp>
              <p:nvGrpSpPr>
                <p:cNvPr id="156" name="グループ化 155"/>
                <p:cNvGrpSpPr/>
                <p:nvPr/>
              </p:nvGrpSpPr>
              <p:grpSpPr>
                <a:xfrm>
                  <a:off x="5771290" y="147806"/>
                  <a:ext cx="1609308" cy="1609308"/>
                  <a:chOff x="6652651" y="2745725"/>
                  <a:chExt cx="2340864" cy="2340864"/>
                </a:xfrm>
              </p:grpSpPr>
              <p:sp>
                <p:nvSpPr>
                  <p:cNvPr id="159" name="楕円 158"/>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0" name="楕円 159"/>
                  <p:cNvSpPr/>
                  <p:nvPr/>
                </p:nvSpPr>
                <p:spPr>
                  <a:xfrm>
                    <a:off x="6821482" y="2914555"/>
                    <a:ext cx="2003204" cy="2003204"/>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grpSp>
            <p:sp>
              <p:nvSpPr>
                <p:cNvPr id="157" name="テキスト ボックス 156"/>
                <p:cNvSpPr txBox="1"/>
                <p:nvPr/>
              </p:nvSpPr>
              <p:spPr>
                <a:xfrm>
                  <a:off x="5671003" y="376138"/>
                  <a:ext cx="1829220" cy="755470"/>
                </a:xfrm>
                <a:prstGeom prst="rect">
                  <a:avLst/>
                </a:prstGeom>
                <a:noFill/>
              </p:spPr>
              <p:txBody>
                <a:bodyPr wrap="square" rtlCol="0">
                  <a:spAutoFit/>
                </a:bodyPr>
                <a:lstStyle/>
                <a:p>
                  <a:pPr algn="ctr"/>
                  <a:r>
                    <a:rPr kumimoji="1" lang="ja-JP" altLang="en-US" sz="1250" dirty="0" err="1" smtClean="0">
                      <a:solidFill>
                        <a:srgbClr val="C00000"/>
                      </a:solidFill>
                      <a:latin typeface="HGP明朝E" panose="02020900000000000000" pitchFamily="18" charset="-128"/>
                      <a:ea typeface="HGP明朝E" panose="02020900000000000000" pitchFamily="18" charset="-128"/>
                    </a:rPr>
                    <a:t>わか</a:t>
                  </a:r>
                  <a:r>
                    <a:rPr kumimoji="1" lang="ja-JP" altLang="en-US" sz="1250" dirty="0" smtClean="0">
                      <a:solidFill>
                        <a:srgbClr val="C00000"/>
                      </a:solidFill>
                      <a:latin typeface="HGP明朝E" panose="02020900000000000000" pitchFamily="18" charset="-128"/>
                      <a:ea typeface="HGP明朝E" panose="02020900000000000000" pitchFamily="18" charset="-128"/>
                    </a:rPr>
                    <a:t>もの</a:t>
                  </a:r>
                  <a:endParaRPr kumimoji="1" lang="en-US" altLang="ja-JP" sz="1250" dirty="0">
                    <a:solidFill>
                      <a:srgbClr val="C00000"/>
                    </a:solidFill>
                    <a:latin typeface="HGP明朝E" panose="02020900000000000000" pitchFamily="18" charset="-128"/>
                    <a:ea typeface="HGP明朝E" panose="02020900000000000000" pitchFamily="18" charset="-128"/>
                  </a:endParaRPr>
                </a:p>
                <a:p>
                  <a:pPr algn="ctr"/>
                  <a:r>
                    <a:rPr kumimoji="1" lang="ja-JP" altLang="en-US" sz="1250" dirty="0" smtClean="0">
                      <a:solidFill>
                        <a:srgbClr val="C00000"/>
                      </a:solidFill>
                      <a:latin typeface="HGP明朝E" panose="02020900000000000000" pitchFamily="18" charset="-128"/>
                      <a:ea typeface="HGP明朝E" panose="02020900000000000000" pitchFamily="18" charset="-128"/>
                    </a:rPr>
                    <a:t>支援コーナー</a:t>
                  </a:r>
                  <a:endParaRPr kumimoji="1" lang="en-US" altLang="ja-JP" sz="1250" dirty="0">
                    <a:solidFill>
                      <a:srgbClr val="C00000"/>
                    </a:solidFill>
                    <a:latin typeface="HGP明朝E" panose="02020900000000000000" pitchFamily="18" charset="-128"/>
                    <a:ea typeface="HGP明朝E" panose="02020900000000000000" pitchFamily="18" charset="-128"/>
                  </a:endParaRPr>
                </a:p>
              </p:txBody>
            </p:sp>
            <p:sp>
              <p:nvSpPr>
                <p:cNvPr id="158" name="テキスト ボックス 157"/>
                <p:cNvSpPr txBox="1"/>
                <p:nvPr/>
              </p:nvSpPr>
              <p:spPr>
                <a:xfrm>
                  <a:off x="5910185" y="1010134"/>
                  <a:ext cx="1180836" cy="402558"/>
                </a:xfrm>
                <a:prstGeom prst="rect">
                  <a:avLst/>
                </a:prstGeom>
                <a:noFill/>
              </p:spPr>
              <p:txBody>
                <a:bodyPr wrap="none" rtlCol="0">
                  <a:spAutoFit/>
                </a:bodyPr>
                <a:lstStyle/>
                <a:p>
                  <a:r>
                    <a:rPr kumimoji="1" lang="ja-JP" altLang="en-US" sz="1400" dirty="0">
                      <a:solidFill>
                        <a:srgbClr val="C00000"/>
                      </a:solidFill>
                      <a:latin typeface="HGP明朝E" panose="02020900000000000000" pitchFamily="18" charset="-128"/>
                      <a:ea typeface="HGP明朝E" panose="02020900000000000000" pitchFamily="18" charset="-128"/>
                    </a:rPr>
                    <a:t>応援企業</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grpSp>
        </p:grpSp>
      </p:grpSp>
    </p:spTree>
    <p:extLst>
      <p:ext uri="{BB962C8B-B14F-4D97-AF65-F5344CB8AC3E}">
        <p14:creationId xmlns:p14="http://schemas.microsoft.com/office/powerpoint/2010/main" val="1607678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192</Words>
  <PresentationFormat>ユーザー設定</PresentationFormat>
  <Paragraphs>58</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