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3"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DDF3"/>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107317"/>
            <a:ext cx="4602172" cy="255617"/>
          </a:xfrm>
          <a:prstGeom prst="rect">
            <a:avLst/>
          </a:pr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chemeClr val="tx2"/>
                </a:solidFill>
                <a:latin typeface="+mn-ea"/>
              </a:rPr>
              <a:t>宮崎県宮崎市〇〇〇○</a:t>
            </a:r>
            <a:r>
              <a:rPr kumimoji="1" lang="en-US" altLang="ja-JP" sz="1400" dirty="0" smtClean="0">
                <a:solidFill>
                  <a:schemeClr val="tx2"/>
                </a:solidFill>
                <a:latin typeface="+mn-ea"/>
              </a:rPr>
              <a:t>1-2-3</a:t>
            </a:r>
            <a:endParaRPr kumimoji="1" lang="ja-JP" altLang="en-US" sz="1400" dirty="0">
              <a:solidFill>
                <a:schemeClr val="tx2"/>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chemeClr val="tx2"/>
                </a:solidFill>
                <a:latin typeface="+mn-ea"/>
              </a:rPr>
              <a:t>〇○〇の販売</a:t>
            </a:r>
            <a:endParaRPr kumimoji="1" lang="ja-JP" altLang="en-US" sz="1400" dirty="0">
              <a:solidFill>
                <a:schemeClr val="tx2"/>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dirty="0" smtClean="0">
                <a:solidFill>
                  <a:srgbClr val="44546A"/>
                </a:solidFill>
                <a:latin typeface="+mn-ea"/>
              </a:rPr>
              <a:t>求人票だけでは分からない、これが企業の思いです</a:t>
            </a:r>
            <a:endParaRPr kumimoji="1" lang="ja-JP" altLang="en-US" sz="1400" dirty="0">
              <a:solidFill>
                <a:srgbClr val="44546A"/>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6995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63900"/>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63901"/>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DE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C0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chemeClr val="tx2"/>
                </a:solidFill>
              </a:rPr>
              <a:t>19</a:t>
            </a:r>
            <a:r>
              <a:rPr kumimoji="1" lang="ja-JP" altLang="en-US" sz="1400" dirty="0" smtClean="0">
                <a:solidFill>
                  <a:schemeClr val="tx2"/>
                </a:solidFill>
              </a:rPr>
              <a:t>☓☓年</a:t>
            </a:r>
            <a:r>
              <a:rPr kumimoji="1" lang="en-US" altLang="ja-JP" sz="1400" dirty="0" smtClean="0">
                <a:solidFill>
                  <a:schemeClr val="tx2"/>
                </a:solidFill>
              </a:rPr>
              <a:t>10</a:t>
            </a:r>
            <a:r>
              <a:rPr kumimoji="1" lang="ja-JP" altLang="en-US" sz="1400" dirty="0" smtClean="0">
                <a:solidFill>
                  <a:schemeClr val="tx2"/>
                </a:solidFill>
              </a:rPr>
              <a:t>月</a:t>
            </a:r>
            <a:r>
              <a:rPr kumimoji="1" lang="en-US" altLang="ja-JP" sz="1400" dirty="0" smtClean="0">
                <a:solidFill>
                  <a:schemeClr val="tx2"/>
                </a:solidFill>
              </a:rPr>
              <a:t>1</a:t>
            </a:r>
            <a:r>
              <a:rPr kumimoji="1" lang="ja-JP" altLang="en-US" sz="1400" dirty="0" smtClean="0">
                <a:solidFill>
                  <a:schemeClr val="tx2"/>
                </a:solidFill>
              </a:rPr>
              <a:t>日</a:t>
            </a:r>
            <a:endParaRPr kumimoji="1" lang="ja-JP" altLang="en-US" sz="1400" dirty="0">
              <a:solidFill>
                <a:schemeClr val="tx2"/>
              </a:solidFill>
            </a:endParaRPr>
          </a:p>
        </p:txBody>
      </p:sp>
      <p:grpSp>
        <p:nvGrpSpPr>
          <p:cNvPr id="63" name="グループ化 62"/>
          <p:cNvGrpSpPr/>
          <p:nvPr/>
        </p:nvGrpSpPr>
        <p:grpSpPr>
          <a:xfrm>
            <a:off x="297998" y="419458"/>
            <a:ext cx="7014502" cy="1570250"/>
            <a:chOff x="1533741" y="515858"/>
            <a:chExt cx="5646994" cy="1264123"/>
          </a:xfrm>
        </p:grpSpPr>
        <p:cxnSp>
          <p:nvCxnSpPr>
            <p:cNvPr id="14" name="直線コネクタ 13"/>
            <p:cNvCxnSpPr/>
            <p:nvPr/>
          </p:nvCxnSpPr>
          <p:spPr>
            <a:xfrm>
              <a:off x="1616185" y="604448"/>
              <a:ext cx="0" cy="885668"/>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DE00DE"/>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74789" y="1037714"/>
              <a:ext cx="705946" cy="742267"/>
            </a:xfrm>
            <a:prstGeom prst="line">
              <a:avLst/>
            </a:prstGeom>
            <a:ln w="28575">
              <a:solidFill>
                <a:srgbClr val="DE00DE"/>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DE00DE"/>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200672" y="197152"/>
            <a:ext cx="1230401" cy="1526718"/>
            <a:chOff x="-2571891" y="2541757"/>
            <a:chExt cx="1230401"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71891" y="2541757"/>
              <a:ext cx="1230401" cy="1230401"/>
              <a:chOff x="5771290" y="147806"/>
              <a:chExt cx="1609308"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974674" y="377989"/>
                <a:ext cx="1239026" cy="684348"/>
              </a:xfrm>
              <a:prstGeom prst="rect">
                <a:avLst/>
              </a:prstGeom>
              <a:noFill/>
            </p:spPr>
            <p:txBody>
              <a:bodyPr wrap="square" rtlCol="0">
                <a:spAutoFit/>
              </a:bodyPr>
              <a:lstStyle/>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マザーズ</a:t>
                </a:r>
                <a:endParaRPr kumimoji="1" lang="en-US" altLang="ja-JP" sz="1400" dirty="0" smtClean="0">
                  <a:solidFill>
                    <a:srgbClr val="C00000"/>
                  </a:solidFill>
                  <a:latin typeface="HGP明朝E" panose="02020900000000000000" pitchFamily="18" charset="-128"/>
                  <a:ea typeface="HGP明朝E" panose="02020900000000000000" pitchFamily="18" charset="-128"/>
                </a:endParaRPr>
              </a:p>
              <a:p>
                <a:pPr algn="ctr"/>
                <a:r>
                  <a:rPr kumimoji="1" lang="ja-JP" altLang="en-US" sz="1400" dirty="0" smtClean="0">
                    <a:solidFill>
                      <a:srgbClr val="C00000"/>
                    </a:solidFill>
                    <a:latin typeface="HGP明朝E" panose="02020900000000000000" pitchFamily="18" charset="-128"/>
                    <a:ea typeface="HGP明朝E" panose="02020900000000000000" pitchFamily="18" charset="-128"/>
                  </a:rPr>
                  <a:t>コーナー</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37827"/>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707886"/>
          </a:xfrm>
          <a:prstGeom prst="rect">
            <a:avLst/>
          </a:prstGeom>
          <a:noFill/>
        </p:spPr>
        <p:txBody>
          <a:bodyPr wrap="square" rtlCol="0">
            <a:spAutoFit/>
          </a:bodyPr>
          <a:lstStyle/>
          <a:p>
            <a:r>
              <a:rPr kumimoji="1" lang="ja-JP" altLang="en-US" sz="4000" b="1" dirty="0" smtClean="0">
                <a:solidFill>
                  <a:schemeClr val="tx2"/>
                </a:solidFill>
              </a:rPr>
              <a:t>事業所名</a:t>
            </a:r>
            <a:endParaRPr kumimoji="1" lang="ja-JP" altLang="en-US" sz="4000" b="1" dirty="0">
              <a:solidFill>
                <a:schemeClr val="tx2"/>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ウチ</a:t>
              </a:r>
              <a:r>
                <a:rPr kumimoji="1" lang="ja-JP" altLang="en-US"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会社</a:t>
              </a:r>
              <a:r>
                <a:rPr kumimoji="1" lang="ja-JP" altLang="en-US"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44546A"/>
                    </a:solidFill>
                  </a:ln>
                  <a:solidFill>
                    <a:srgbClr val="44546A"/>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44546A"/>
                  </a:solidFill>
                </a:ln>
                <a:solidFill>
                  <a:srgbClr val="44546A"/>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DE00DE"/>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DE00D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grpSp>
        <p:nvGrpSpPr>
          <p:cNvPr id="183" name="グループ化 182"/>
          <p:cNvGrpSpPr/>
          <p:nvPr/>
        </p:nvGrpSpPr>
        <p:grpSpPr>
          <a:xfrm rot="2962717">
            <a:off x="276427" y="5200393"/>
            <a:ext cx="1176002" cy="1175552"/>
            <a:chOff x="7306450" y="3593755"/>
            <a:chExt cx="2382864" cy="2381961"/>
          </a:xfrm>
          <a:solidFill>
            <a:srgbClr val="FFAFFF"/>
          </a:solidFill>
        </p:grpSpPr>
        <p:sp>
          <p:nvSpPr>
            <p:cNvPr id="184" name="星 12 3"/>
            <p:cNvSpPr/>
            <p:nvPr/>
          </p:nvSpPr>
          <p:spPr>
            <a:xfrm>
              <a:off x="7369334" y="3655730"/>
              <a:ext cx="2319980"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5" name="星 12 3"/>
            <p:cNvSpPr/>
            <p:nvPr/>
          </p:nvSpPr>
          <p:spPr>
            <a:xfrm>
              <a:off x="7306450" y="3593755"/>
              <a:ext cx="2319984"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6" name="星 12 3"/>
            <p:cNvSpPr/>
            <p:nvPr/>
          </p:nvSpPr>
          <p:spPr>
            <a:xfrm rot="1821950">
              <a:off x="9352834" y="5084010"/>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7" name="グループ化 186"/>
          <p:cNvGrpSpPr/>
          <p:nvPr/>
        </p:nvGrpSpPr>
        <p:grpSpPr>
          <a:xfrm>
            <a:off x="1343601" y="5642591"/>
            <a:ext cx="1170457" cy="1136616"/>
            <a:chOff x="7987805" y="564962"/>
            <a:chExt cx="1914869" cy="1859504"/>
          </a:xfrm>
        </p:grpSpPr>
        <p:sp>
          <p:nvSpPr>
            <p:cNvPr id="188" name="フリーフォーム 187"/>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9" name="フリーフォーム 188"/>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0" name="グループ化 189"/>
          <p:cNvGrpSpPr/>
          <p:nvPr/>
        </p:nvGrpSpPr>
        <p:grpSpPr>
          <a:xfrm>
            <a:off x="6174078" y="5346967"/>
            <a:ext cx="1023757" cy="1073829"/>
            <a:chOff x="8077586" y="568670"/>
            <a:chExt cx="1834345" cy="1924062"/>
          </a:xfrm>
          <a:solidFill>
            <a:srgbClr val="FFE699"/>
          </a:solidFill>
        </p:grpSpPr>
        <p:sp>
          <p:nvSpPr>
            <p:cNvPr id="191" name="フリーフォーム 190"/>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2" name="フリーフォーム 191"/>
            <p:cNvSpPr/>
            <p:nvPr/>
          </p:nvSpPr>
          <p:spPr>
            <a:xfrm>
              <a:off x="8077586" y="568670"/>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3" name="グループ化 192"/>
          <p:cNvGrpSpPr/>
          <p:nvPr/>
        </p:nvGrpSpPr>
        <p:grpSpPr>
          <a:xfrm rot="2962717">
            <a:off x="4961947" y="5548879"/>
            <a:ext cx="1221370" cy="1217235"/>
            <a:chOff x="7306455" y="3593756"/>
            <a:chExt cx="2416435" cy="2408258"/>
          </a:xfrm>
        </p:grpSpPr>
        <p:sp>
          <p:nvSpPr>
            <p:cNvPr id="19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DBF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97" name="テキスト ボックス 19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198" name="テキスト ボックス 19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199" name="テキスト ボックス 19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04" name="グループ化 203"/>
          <p:cNvGrpSpPr/>
          <p:nvPr/>
        </p:nvGrpSpPr>
        <p:grpSpPr>
          <a:xfrm rot="2962717">
            <a:off x="2450410" y="5496053"/>
            <a:ext cx="1357486" cy="1331249"/>
            <a:chOff x="7306451" y="3593759"/>
            <a:chExt cx="2449887" cy="2402537"/>
          </a:xfrm>
        </p:grpSpPr>
        <p:sp>
          <p:nvSpPr>
            <p:cNvPr id="205" name="星 12 3"/>
            <p:cNvSpPr/>
            <p:nvPr/>
          </p:nvSpPr>
          <p:spPr>
            <a:xfrm>
              <a:off x="7436355" y="3676313"/>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6" name="星 12 3"/>
            <p:cNvSpPr/>
            <p:nvPr/>
          </p:nvSpPr>
          <p:spPr>
            <a:xfrm>
              <a:off x="7306451" y="3593759"/>
              <a:ext cx="2319982"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7" name="星 12 3"/>
            <p:cNvSpPr/>
            <p:nvPr/>
          </p:nvSpPr>
          <p:spPr>
            <a:xfrm rot="1821950">
              <a:off x="9339786" y="5072818"/>
              <a:ext cx="192826" cy="4718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445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08" name="テキスト ボックス 207"/>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09" name="グループ化 208"/>
          <p:cNvGrpSpPr/>
          <p:nvPr/>
        </p:nvGrpSpPr>
        <p:grpSpPr>
          <a:xfrm>
            <a:off x="3789660" y="5473016"/>
            <a:ext cx="1170460" cy="1136616"/>
            <a:chOff x="7987805" y="564961"/>
            <a:chExt cx="1914875" cy="1859505"/>
          </a:xfrm>
        </p:grpSpPr>
        <p:sp>
          <p:nvSpPr>
            <p:cNvPr id="210" name="フリーフォーム 209"/>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FFA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1" name="フリーフォーム 210"/>
            <p:cNvSpPr/>
            <p:nvPr/>
          </p:nvSpPr>
          <p:spPr>
            <a:xfrm>
              <a:off x="7987805" y="564961"/>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DE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2" name="テキスト ボックス 211"/>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44546A"/>
                  </a:solidFill>
                </a:ln>
                <a:solidFill>
                  <a:srgbClr val="44546A"/>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44546A"/>
                </a:solidFill>
              </a:ln>
              <a:solidFill>
                <a:srgbClr val="44546A"/>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DE00DE"/>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chemeClr val="tx2"/>
                </a:solidFill>
              </a:rPr>
              <a:t>○○○○○○○○○○○○○○！</a:t>
            </a:r>
            <a:endParaRPr kumimoji="1" lang="ja-JP" altLang="en-US" sz="1400" dirty="0">
              <a:solidFill>
                <a:schemeClr val="tx2"/>
              </a:solidFill>
            </a:endParaRPr>
          </a:p>
        </p:txBody>
      </p:sp>
      <p:sp>
        <p:nvSpPr>
          <p:cNvPr id="124" name="正方形/長方形 123"/>
          <p:cNvSpPr/>
          <p:nvPr/>
        </p:nvSpPr>
        <p:spPr>
          <a:xfrm>
            <a:off x="4685986" y="9560785"/>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grpSp>
        <p:nvGrpSpPr>
          <p:cNvPr id="106" name="グループ化 105"/>
          <p:cNvGrpSpPr/>
          <p:nvPr/>
        </p:nvGrpSpPr>
        <p:grpSpPr>
          <a:xfrm>
            <a:off x="2385362" y="5401197"/>
            <a:ext cx="3109302" cy="1005244"/>
            <a:chOff x="2369299" y="5404420"/>
            <a:chExt cx="3109302" cy="1005244"/>
          </a:xfrm>
        </p:grpSpPr>
        <p:grpSp>
          <p:nvGrpSpPr>
            <p:cNvPr id="109" name="グループ化 108"/>
            <p:cNvGrpSpPr/>
            <p:nvPr/>
          </p:nvGrpSpPr>
          <p:grpSpPr>
            <a:xfrm>
              <a:off x="2369299" y="5412664"/>
              <a:ext cx="3098666" cy="997000"/>
              <a:chOff x="2384550" y="6554410"/>
              <a:chExt cx="3098666" cy="997000"/>
            </a:xfrm>
          </p:grpSpPr>
          <p:sp>
            <p:nvSpPr>
              <p:cNvPr id="113" name="テキスト ボックス 112"/>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15" name="テキスト ボックス 11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10" name="グループ化 109"/>
            <p:cNvGrpSpPr/>
            <p:nvPr/>
          </p:nvGrpSpPr>
          <p:grpSpPr>
            <a:xfrm>
              <a:off x="2377713" y="5404420"/>
              <a:ext cx="3100888" cy="997000"/>
              <a:chOff x="2339914" y="6394265"/>
              <a:chExt cx="3100888" cy="997000"/>
            </a:xfrm>
          </p:grpSpPr>
          <p:sp>
            <p:nvSpPr>
              <p:cNvPr id="111" name="テキスト ボックス 110"/>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12" name="テキスト ボックス 111"/>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3</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正方形/長方形 102"/>
          <p:cNvSpPr/>
          <p:nvPr/>
        </p:nvSpPr>
        <p:spPr>
          <a:xfrm>
            <a:off x="-1250000" y="1080900"/>
            <a:ext cx="397042" cy="533864"/>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0" name="テキスト ボックス 119"/>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3654987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183</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