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2"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2886" y="9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094249"/>
            <a:ext cx="4602172" cy="268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latin typeface="+mn-ea"/>
              </a:rPr>
              <a:t>宮崎県宮崎市〇〇〇○</a:t>
            </a:r>
            <a:r>
              <a:rPr kumimoji="1" lang="en-US" altLang="ja-JP" sz="1400" dirty="0" smtClean="0">
                <a:latin typeface="+mn-ea"/>
              </a:rPr>
              <a:t>1-2-3</a:t>
            </a:r>
            <a:endParaRPr kumimoji="1" lang="ja-JP" altLang="en-US" sz="1400" dirty="0">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latin typeface="+mn-ea"/>
              </a:rPr>
              <a:t>〇○〇の販売</a:t>
            </a:r>
            <a:endParaRPr kumimoji="1" lang="ja-JP" altLang="en-US" sz="1400" dirty="0">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chemeClr val="accent2">
                    <a:lumMod val="50000"/>
                  </a:schemeClr>
                </a:solidFill>
                <a:latin typeface="+mn-ea"/>
              </a:rPr>
              <a:t>求人票だけでは分からない、これが企業の思いです</a:t>
            </a:r>
            <a:endParaRPr kumimoji="1" lang="ja-JP" altLang="en-US" sz="1400" dirty="0">
              <a:solidFill>
                <a:schemeClr val="accent2">
                  <a:lumMod val="50000"/>
                </a:schemeClr>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42659"/>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36604"/>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36605"/>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763552" y="445070"/>
            <a:ext cx="397042" cy="533864"/>
          </a:xfrm>
          <a:prstGeom prst="rect">
            <a:avLst/>
          </a:pr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763552" y="1107596"/>
            <a:ext cx="397042" cy="533864"/>
          </a:xfrm>
          <a:prstGeom prst="rect">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t>19</a:t>
            </a:r>
            <a:r>
              <a:rPr kumimoji="1" lang="ja-JP" altLang="en-US" sz="1400" dirty="0" smtClean="0"/>
              <a:t>☓☓年</a:t>
            </a:r>
            <a:r>
              <a:rPr kumimoji="1" lang="en-US" altLang="ja-JP" sz="1400" dirty="0" smtClean="0"/>
              <a:t>10</a:t>
            </a:r>
            <a:r>
              <a:rPr kumimoji="1" lang="ja-JP" altLang="en-US" sz="1400" dirty="0" smtClean="0"/>
              <a:t>月</a:t>
            </a:r>
            <a:r>
              <a:rPr kumimoji="1" lang="en-US" altLang="ja-JP" sz="1400" dirty="0" smtClean="0"/>
              <a:t>1</a:t>
            </a:r>
            <a:r>
              <a:rPr kumimoji="1" lang="ja-JP" altLang="en-US" sz="1400" dirty="0" smtClean="0"/>
              <a:t>日</a:t>
            </a:r>
            <a:endParaRPr kumimoji="1" lang="ja-JP" altLang="en-US" sz="1400" dirty="0"/>
          </a:p>
        </p:txBody>
      </p:sp>
      <p:grpSp>
        <p:nvGrpSpPr>
          <p:cNvPr id="63" name="グループ化 62"/>
          <p:cNvGrpSpPr/>
          <p:nvPr/>
        </p:nvGrpSpPr>
        <p:grpSpPr>
          <a:xfrm>
            <a:off x="297998" y="419458"/>
            <a:ext cx="7014502" cy="1570250"/>
            <a:chOff x="1533741" y="515858"/>
            <a:chExt cx="5646994" cy="1264123"/>
          </a:xfrm>
        </p:grpSpPr>
        <p:cxnSp>
          <p:nvCxnSpPr>
            <p:cNvPr id="14" name="直線コネクタ 13"/>
            <p:cNvCxnSpPr/>
            <p:nvPr/>
          </p:nvCxnSpPr>
          <p:spPr>
            <a:xfrm>
              <a:off x="1616185" y="604448"/>
              <a:ext cx="0" cy="885668"/>
            </a:xfrm>
            <a:prstGeom prst="line">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74789" y="1037714"/>
              <a:ext cx="705946" cy="742267"/>
            </a:xfrm>
            <a:prstGeom prst="line">
              <a:avLst/>
            </a:prstGeom>
            <a:ln w="28575">
              <a:solidFill>
                <a:schemeClr val="accent2">
                  <a:lumMod val="50000"/>
                </a:schemeClr>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chemeClr val="accent2">
                  <a:lumMod val="50000"/>
                </a:schemeClr>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119441" y="197152"/>
            <a:ext cx="1389386" cy="1526718"/>
            <a:chOff x="-2653122" y="2541757"/>
            <a:chExt cx="1389386"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653122" y="2541757"/>
              <a:ext cx="1389386" cy="1230401"/>
              <a:chOff x="5665044" y="147806"/>
              <a:chExt cx="1817253"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665044" y="343672"/>
                <a:ext cx="1817253" cy="684348"/>
              </a:xfrm>
              <a:prstGeom prst="rect">
                <a:avLst/>
              </a:prstGeom>
              <a:noFill/>
            </p:spPr>
            <p:txBody>
              <a:bodyPr wrap="square" rtlCol="0">
                <a:spAutoFit/>
              </a:bodyPr>
              <a:lstStyle/>
              <a:p>
                <a:pPr algn="ctr"/>
                <a:r>
                  <a:rPr kumimoji="1" lang="zh-TW" altLang="en-US" sz="1400" dirty="0">
                    <a:solidFill>
                      <a:srgbClr val="C00000"/>
                    </a:solidFill>
                    <a:latin typeface="HGP明朝E" panose="02020900000000000000" pitchFamily="18" charset="-128"/>
                    <a:ea typeface="HGP明朝E" panose="02020900000000000000" pitchFamily="18" charset="-128"/>
                  </a:rPr>
                  <a:t>生涯</a:t>
                </a:r>
                <a:r>
                  <a:rPr kumimoji="1" lang="zh-TW" altLang="en-US" sz="1400" dirty="0" smtClean="0">
                    <a:solidFill>
                      <a:srgbClr val="C00000"/>
                    </a:solidFill>
                    <a:latin typeface="HGP明朝E" panose="02020900000000000000" pitchFamily="18" charset="-128"/>
                    <a:ea typeface="HGP明朝E" panose="02020900000000000000" pitchFamily="18" charset="-128"/>
                  </a:rPr>
                  <a:t>現役</a:t>
                </a:r>
                <a:endParaRPr kumimoji="1" lang="en-US" altLang="zh-TW" sz="1400" dirty="0" smtClean="0">
                  <a:solidFill>
                    <a:srgbClr val="C00000"/>
                  </a:solidFill>
                  <a:latin typeface="HGP明朝E" panose="02020900000000000000" pitchFamily="18" charset="-128"/>
                  <a:ea typeface="HGP明朝E" panose="02020900000000000000" pitchFamily="18" charset="-128"/>
                </a:endParaRPr>
              </a:p>
              <a:p>
                <a:pPr algn="ctr"/>
                <a:r>
                  <a:rPr kumimoji="1" lang="zh-TW" altLang="en-US" sz="1400" dirty="0" smtClean="0">
                    <a:solidFill>
                      <a:srgbClr val="C00000"/>
                    </a:solidFill>
                    <a:latin typeface="HGP明朝E" panose="02020900000000000000" pitchFamily="18" charset="-128"/>
                    <a:ea typeface="HGP明朝E" panose="02020900000000000000" pitchFamily="18" charset="-128"/>
                  </a:rPr>
                  <a:t>支援</a:t>
                </a:r>
                <a:r>
                  <a:rPr kumimoji="1" lang="ja-JP" altLang="en-US" sz="1400" dirty="0" smtClean="0">
                    <a:solidFill>
                      <a:srgbClr val="C00000"/>
                    </a:solidFill>
                    <a:latin typeface="HGP明朝E" panose="02020900000000000000" pitchFamily="18" charset="-128"/>
                    <a:ea typeface="HGP明朝E" panose="02020900000000000000" pitchFamily="18" charset="-128"/>
                  </a:rPr>
                  <a:t>窓口</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02126"/>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646331"/>
          </a:xfrm>
          <a:prstGeom prst="rect">
            <a:avLst/>
          </a:prstGeom>
          <a:noFill/>
        </p:spPr>
        <p:txBody>
          <a:bodyPr wrap="square" rtlCol="0">
            <a:spAutoFit/>
          </a:bodyPr>
          <a:lstStyle/>
          <a:p>
            <a:r>
              <a:rPr kumimoji="1" lang="ja-JP" altLang="en-US" sz="3600" b="1" dirty="0">
                <a:solidFill>
                  <a:schemeClr val="accent2">
                    <a:lumMod val="50000"/>
                  </a:schemeClr>
                </a:solidFill>
              </a:rPr>
              <a:t>事業所名</a:t>
            </a:r>
            <a:endParaRPr kumimoji="1" lang="ja-JP" altLang="en-US" sz="4000" b="1" dirty="0">
              <a:solidFill>
                <a:schemeClr val="accent2">
                  <a:lumMod val="50000"/>
                </a:schemeClr>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chemeClr val="accent2">
                        <a:lumMod val="50000"/>
                      </a:schemeClr>
                    </a:solidFill>
                  </a:ln>
                  <a:solidFill>
                    <a:schemeClr val="accent2">
                      <a:lumMod val="50000"/>
                    </a:schemeClr>
                  </a:solidFill>
                  <a:latin typeface="IPAゴシック" panose="020B0509000000000000" pitchFamily="49" charset="-128"/>
                  <a:ea typeface="IPAゴシック" panose="020B0509000000000000" pitchFamily="49" charset="-128"/>
                </a:rPr>
                <a:t>ウチ</a:t>
              </a:r>
              <a:r>
                <a:rPr kumimoji="1" lang="ja-JP" altLang="en-US" dirty="0" smtClean="0">
                  <a:ln>
                    <a:solidFill>
                      <a:schemeClr val="accent2">
                        <a:lumMod val="50000"/>
                      </a:schemeClr>
                    </a:solidFill>
                  </a:ln>
                  <a:solidFill>
                    <a:schemeClr val="accent2">
                      <a:lumMod val="50000"/>
                    </a:schemeClr>
                  </a:solidFill>
                  <a:latin typeface="IPAゴシック" panose="020B0509000000000000" pitchFamily="49" charset="-128"/>
                  <a:ea typeface="IPAゴシック" panose="020B0509000000000000" pitchFamily="49" charset="-128"/>
                </a:rPr>
                <a:t>の</a:t>
              </a:r>
              <a:r>
                <a:rPr kumimoji="1" lang="ja-JP" altLang="en-US" sz="2400" b="1" dirty="0" smtClean="0">
                  <a:ln>
                    <a:solidFill>
                      <a:schemeClr val="accent2">
                        <a:lumMod val="50000"/>
                      </a:schemeClr>
                    </a:solidFill>
                  </a:ln>
                  <a:solidFill>
                    <a:schemeClr val="accent2">
                      <a:lumMod val="50000"/>
                    </a:schemeClr>
                  </a:solidFill>
                  <a:latin typeface="IPAゴシック" panose="020B0509000000000000" pitchFamily="49" charset="-128"/>
                  <a:ea typeface="IPAゴシック" panose="020B0509000000000000" pitchFamily="49" charset="-128"/>
                </a:rPr>
                <a:t>会社</a:t>
              </a:r>
              <a:r>
                <a:rPr kumimoji="1" lang="ja-JP" altLang="en-US" dirty="0" smtClean="0">
                  <a:ln>
                    <a:solidFill>
                      <a:schemeClr val="accent2">
                        <a:lumMod val="50000"/>
                      </a:schemeClr>
                    </a:solidFill>
                  </a:ln>
                  <a:solidFill>
                    <a:schemeClr val="accent2">
                      <a:lumMod val="50000"/>
                    </a:schemeClr>
                  </a:solidFill>
                  <a:latin typeface="IPAゴシック" panose="020B0509000000000000" pitchFamily="49" charset="-128"/>
                  <a:ea typeface="IPAゴシック" panose="020B0509000000000000" pitchFamily="49" charset="-128"/>
                </a:rPr>
                <a:t>って</a:t>
              </a:r>
              <a:r>
                <a:rPr kumimoji="1" lang="ja-JP" altLang="en-US" sz="2000" b="1" dirty="0" smtClean="0">
                  <a:ln>
                    <a:solidFill>
                      <a:schemeClr val="accent2">
                        <a:lumMod val="50000"/>
                      </a:schemeClr>
                    </a:solidFill>
                  </a:ln>
                  <a:solidFill>
                    <a:schemeClr val="accent2">
                      <a:lumMod val="50000"/>
                    </a:schemeClr>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chemeClr val="accent2">
                      <a:lumMod val="50000"/>
                    </a:schemeClr>
                  </a:solidFill>
                </a:ln>
                <a:solidFill>
                  <a:schemeClr val="accent2">
                    <a:lumMod val="50000"/>
                  </a:schemeClr>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chemeClr val="accent2">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accent2">
                    <a:lumMod val="50000"/>
                  </a:schemeClr>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843C0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233360" y="5172206"/>
            <a:ext cx="1176000" cy="1175551"/>
            <a:chOff x="7306453" y="3593757"/>
            <a:chExt cx="2382861" cy="2381959"/>
          </a:xfrm>
          <a:solidFill>
            <a:srgbClr val="FFAFFF"/>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306453" y="3593757"/>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4" y="5084010"/>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4"/>
            <a:ext cx="1357485" cy="1331250"/>
            <a:chOff x="7306453" y="3593758"/>
            <a:chExt cx="2449885" cy="2402538"/>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3" y="3593758"/>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FFA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843C0C"/>
                  </a:solidFill>
                </a:ln>
                <a:solidFill>
                  <a:schemeClr val="accent2">
                    <a:lumMod val="50000"/>
                  </a:schemeClr>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843C0C"/>
                </a:solidFill>
              </a:ln>
              <a:solidFill>
                <a:schemeClr val="accent2">
                  <a:lumMod val="50000"/>
                </a:schemeClr>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843C0C"/>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843C0C"/>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843C0C"/>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843C0C"/>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957861" cy="307777"/>
          </a:xfrm>
          <a:prstGeom prst="rect">
            <a:avLst/>
          </a:prstGeom>
          <a:noFill/>
        </p:spPr>
        <p:txBody>
          <a:bodyPr wrap="none" rtlCol="0">
            <a:spAutoFit/>
          </a:bodyPr>
          <a:lstStyle/>
          <a:p>
            <a:r>
              <a:rPr kumimoji="1" lang="ja-JP" altLang="en-US" sz="1400" dirty="0">
                <a:solidFill>
                  <a:srgbClr val="843C0C"/>
                </a:solidFill>
              </a:rPr>
              <a:t>○○○</a:t>
            </a:r>
            <a:r>
              <a:rPr kumimoji="1" lang="ja-JP" altLang="en-US" sz="1400" dirty="0" smtClean="0">
                <a:solidFill>
                  <a:srgbClr val="843C0C"/>
                </a:solidFill>
              </a:rPr>
              <a:t>○○</a:t>
            </a:r>
            <a:r>
              <a:rPr kumimoji="1" lang="ja-JP" altLang="en-US" sz="1400" dirty="0">
                <a:solidFill>
                  <a:srgbClr val="843C0C"/>
                </a:solidFill>
              </a:rPr>
              <a:t>○○</a:t>
            </a:r>
            <a:r>
              <a:rPr kumimoji="1" lang="ja-JP" altLang="en-US" sz="1400" dirty="0" smtClean="0">
                <a:solidFill>
                  <a:srgbClr val="843C0C"/>
                </a:solidFill>
              </a:rPr>
              <a:t>○○○○○○○！</a:t>
            </a:r>
            <a:endParaRPr kumimoji="1" lang="ja-JP" altLang="en-US" sz="1400" dirty="0">
              <a:solidFill>
                <a:srgbClr val="843C0C"/>
              </a:solidFill>
            </a:endParaRPr>
          </a:p>
        </p:txBody>
      </p:sp>
      <p:sp>
        <p:nvSpPr>
          <p:cNvPr id="124" name="正方形/長方形 123"/>
          <p:cNvSpPr/>
          <p:nvPr/>
        </p:nvSpPr>
        <p:spPr>
          <a:xfrm>
            <a:off x="4685986" y="9533489"/>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smtClean="0"/>
              <a:t>2</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テキスト ボックス 102"/>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4256949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185</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