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4"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8C1"/>
    <a:srgbClr val="D8EBCD"/>
    <a:srgbClr val="FFE699"/>
    <a:srgbClr val="3B3838"/>
    <a:srgbClr val="DE00DE"/>
    <a:srgbClr val="C0C0C0"/>
    <a:srgbClr val="DBFBBB"/>
    <a:srgbClr val="BDD7EE"/>
    <a:srgbClr val="3333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0" d="100"/>
          <a:sy n="70" d="100"/>
        </p:scale>
        <p:origin x="1344" y="6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4183" y="0"/>
            <a:ext cx="2949841" cy="497524"/>
          </a:xfrm>
          <a:prstGeom prst="rect">
            <a:avLst/>
          </a:prstGeom>
        </p:spPr>
        <p:txBody>
          <a:bodyPr vert="horz" lIns="91550" tIns="45775" rIns="91550" bIns="45775" rtlCol="0"/>
          <a:lstStyle>
            <a:lvl1pPr algn="r">
              <a:defRPr sz="1200"/>
            </a:lvl1pPr>
          </a:lstStyle>
          <a:p>
            <a:fld id="{C11546EC-C4E4-4C8C-B5DC-F346E80CC05F}" type="datetimeFigureOut">
              <a:rPr kumimoji="1" lang="ja-JP" altLang="en-US" smtClean="0"/>
              <a:t>2024/10/29</a:t>
            </a:fld>
            <a:endParaRPr kumimoji="1" lang="ja-JP" altLang="en-US" dirty="0"/>
          </a:p>
        </p:txBody>
      </p:sp>
      <p:sp>
        <p:nvSpPr>
          <p:cNvPr id="4" name="スライド イメージ プレースホルダー 3"/>
          <p:cNvSpPr>
            <a:spLocks noGrp="1" noRot="1" noChangeAspect="1"/>
          </p:cNvSpPr>
          <p:nvPr>
            <p:ph type="sldImg" idx="2"/>
          </p:nvPr>
        </p:nvSpPr>
        <p:spPr>
          <a:xfrm>
            <a:off x="2217738" y="1243013"/>
            <a:ext cx="2370137" cy="3354387"/>
          </a:xfrm>
          <a:prstGeom prst="rect">
            <a:avLst/>
          </a:prstGeom>
          <a:noFill/>
          <a:ln w="12700">
            <a:solidFill>
              <a:prstClr val="black"/>
            </a:solidFill>
          </a:ln>
        </p:spPr>
        <p:txBody>
          <a:bodyPr vert="horz" lIns="91550" tIns="45775" rIns="91550" bIns="45775" rtlCol="0" anchor="ctr"/>
          <a:lstStyle/>
          <a:p>
            <a:endParaRPr lang="ja-JP" altLang="en-US" dirty="0"/>
          </a:p>
        </p:txBody>
      </p:sp>
      <p:sp>
        <p:nvSpPr>
          <p:cNvPr id="5" name="ノート プレースホルダー 4"/>
          <p:cNvSpPr>
            <a:spLocks noGrp="1"/>
          </p:cNvSpPr>
          <p:nvPr>
            <p:ph type="body" sz="quarter" idx="3"/>
          </p:nvPr>
        </p:nvSpPr>
        <p:spPr>
          <a:xfrm>
            <a:off x="680244" y="4782900"/>
            <a:ext cx="5445126" cy="3913425"/>
          </a:xfrm>
          <a:prstGeom prst="rect">
            <a:avLst/>
          </a:prstGeom>
        </p:spPr>
        <p:txBody>
          <a:bodyPr vert="horz" lIns="91550" tIns="45775" rIns="91550" bIns="457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814"/>
            <a:ext cx="2949841" cy="497524"/>
          </a:xfrm>
          <a:prstGeom prst="rect">
            <a:avLst/>
          </a:prstGeom>
        </p:spPr>
        <p:txBody>
          <a:bodyPr vert="horz" lIns="91550" tIns="45775" rIns="91550" bIns="4577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4183" y="9441814"/>
            <a:ext cx="2949841" cy="497524"/>
          </a:xfrm>
          <a:prstGeom prst="rect">
            <a:avLst/>
          </a:prstGeom>
        </p:spPr>
        <p:txBody>
          <a:bodyPr vert="horz" lIns="91550" tIns="45775" rIns="91550" bIns="45775" rtlCol="0" anchor="b"/>
          <a:lstStyle>
            <a:lvl1pPr algn="r">
              <a:defRPr sz="1200"/>
            </a:lvl1pPr>
          </a:lstStyle>
          <a:p>
            <a:fld id="{F37F8E73-1421-43EA-8C32-6DACAB672C91}" type="slidenum">
              <a:rPr kumimoji="1" lang="ja-JP" altLang="en-US" smtClean="0"/>
              <a:t>‹#›</a:t>
            </a:fld>
            <a:endParaRPr kumimoji="1" lang="ja-JP" altLang="en-US" dirty="0"/>
          </a:p>
        </p:txBody>
      </p:sp>
    </p:spTree>
    <p:extLst>
      <p:ext uri="{BB962C8B-B14F-4D97-AF65-F5344CB8AC3E}">
        <p14:creationId xmlns:p14="http://schemas.microsoft.com/office/powerpoint/2010/main" val="3613294912"/>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380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76771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19697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192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58871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41288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901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57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83261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2965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69458288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887144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8D4B"/>
        </a:solidFill>
        <a:effectLst/>
      </p:bgPr>
    </p:bg>
    <p:spTree>
      <p:nvGrpSpPr>
        <p:cNvPr id="1" name=""/>
        <p:cNvGrpSpPr/>
        <p:nvPr/>
      </p:nvGrpSpPr>
      <p:grpSpPr>
        <a:xfrm>
          <a:off x="0" y="0"/>
          <a:ext cx="0" cy="0"/>
          <a:chOff x="0" y="0"/>
          <a:chExt cx="0" cy="0"/>
        </a:xfrm>
      </p:grpSpPr>
      <p:grpSp>
        <p:nvGrpSpPr>
          <p:cNvPr id="106" name="グループ化 105"/>
          <p:cNvGrpSpPr/>
          <p:nvPr/>
        </p:nvGrpSpPr>
        <p:grpSpPr>
          <a:xfrm>
            <a:off x="2385362" y="5401197"/>
            <a:ext cx="3109302" cy="1005244"/>
            <a:chOff x="2369299" y="5404420"/>
            <a:chExt cx="3109302" cy="1005244"/>
          </a:xfrm>
        </p:grpSpPr>
        <p:grpSp>
          <p:nvGrpSpPr>
            <p:cNvPr id="109" name="グループ化 108"/>
            <p:cNvGrpSpPr/>
            <p:nvPr/>
          </p:nvGrpSpPr>
          <p:grpSpPr>
            <a:xfrm>
              <a:off x="2369299" y="5412664"/>
              <a:ext cx="3098666" cy="997000"/>
              <a:chOff x="2384550" y="6554410"/>
              <a:chExt cx="3098666" cy="997000"/>
            </a:xfrm>
          </p:grpSpPr>
          <p:sp>
            <p:nvSpPr>
              <p:cNvPr id="113" name="テキスト ボックス 112"/>
              <p:cNvSpPr txBox="1"/>
              <p:nvPr/>
            </p:nvSpPr>
            <p:spPr>
              <a:xfrm rot="212207">
                <a:off x="2384550" y="6554410"/>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50800" cap="rnd">
                      <a:solidFill>
                        <a:srgbClr val="C00000"/>
                      </a:solidFill>
                    </a:ln>
                    <a:solidFill>
                      <a:srgbClr val="C00000"/>
                    </a:solidFill>
                  </a:rPr>
                  <a:t>ウチ</a:t>
                </a:r>
                <a:r>
                  <a:rPr kumimoji="1" lang="ja-JP" altLang="en-US" dirty="0" smtClean="0">
                    <a:ln w="50800" cap="rnd">
                      <a:solidFill>
                        <a:srgbClr val="C00000"/>
                      </a:solidFill>
                    </a:ln>
                    <a:solidFill>
                      <a:srgbClr val="C00000"/>
                    </a:solidFill>
                  </a:rPr>
                  <a:t>の</a:t>
                </a:r>
                <a:r>
                  <a:rPr kumimoji="1" lang="ja-JP" altLang="en-US" b="1" dirty="0" smtClean="0">
                    <a:ln w="50800" cap="rnd">
                      <a:solidFill>
                        <a:srgbClr val="C00000"/>
                      </a:solidFill>
                    </a:ln>
                    <a:solidFill>
                      <a:srgbClr val="C00000"/>
                    </a:solidFill>
                  </a:rPr>
                  <a:t>会社</a:t>
                </a:r>
                <a:r>
                  <a:rPr kumimoji="1" lang="ja-JP" altLang="en-US" dirty="0" smtClean="0">
                    <a:ln w="50800" cap="rnd">
                      <a:solidFill>
                        <a:srgbClr val="C00000"/>
                      </a:solidFill>
                    </a:ln>
                    <a:solidFill>
                      <a:srgbClr val="C00000"/>
                    </a:solidFill>
                  </a:rPr>
                  <a:t>の</a:t>
                </a:r>
                <a:endParaRPr kumimoji="1" lang="ja-JP" altLang="en-US" dirty="0">
                  <a:ln w="50800" cap="rnd">
                    <a:solidFill>
                      <a:srgbClr val="C00000"/>
                    </a:solidFill>
                  </a:ln>
                  <a:solidFill>
                    <a:srgbClr val="C00000"/>
                  </a:solidFill>
                </a:endParaRPr>
              </a:p>
            </p:txBody>
          </p:sp>
          <p:sp>
            <p:nvSpPr>
              <p:cNvPr id="115" name="テキスト ボックス 114"/>
              <p:cNvSpPr txBox="1"/>
              <p:nvPr/>
            </p:nvSpPr>
            <p:spPr>
              <a:xfrm rot="1951857">
                <a:off x="3893480" y="6695111"/>
                <a:ext cx="1589736" cy="797078"/>
              </a:xfrm>
              <a:prstGeom prst="rect">
                <a:avLst/>
              </a:prstGeom>
              <a:noFill/>
            </p:spPr>
            <p:txBody>
              <a:bodyPr wrap="square" rtlCol="0">
                <a:prstTxWarp prst="textArchUp">
                  <a:avLst/>
                </a:prstTxWarp>
                <a:spAutoFit/>
              </a:bodyPr>
              <a:lstStyle/>
              <a:p>
                <a:r>
                  <a:rPr kumimoji="1" lang="en-US" altLang="ja-JP" b="1" dirty="0" smtClean="0">
                    <a:ln w="50800" cap="rnd">
                      <a:solidFill>
                        <a:srgbClr val="C00000"/>
                      </a:solidFill>
                    </a:ln>
                    <a:solidFill>
                      <a:srgbClr val="C00000"/>
                    </a:solidFill>
                  </a:rPr>
                  <a:t>PR</a:t>
                </a:r>
                <a:r>
                  <a:rPr kumimoji="1" lang="ja-JP" altLang="en-US" b="1" dirty="0" smtClean="0">
                    <a:ln w="50800" cap="rnd">
                      <a:solidFill>
                        <a:srgbClr val="C00000"/>
                      </a:solidFill>
                    </a:ln>
                    <a:solidFill>
                      <a:srgbClr val="C00000"/>
                    </a:solidFill>
                  </a:rPr>
                  <a:t>ポイント</a:t>
                </a:r>
                <a:endParaRPr kumimoji="1" lang="ja-JP" altLang="en-US" b="1" dirty="0">
                  <a:ln w="50800" cap="rnd">
                    <a:solidFill>
                      <a:srgbClr val="C00000"/>
                    </a:solidFill>
                  </a:ln>
                  <a:solidFill>
                    <a:srgbClr val="C00000"/>
                  </a:solidFill>
                </a:endParaRPr>
              </a:p>
            </p:txBody>
          </p:sp>
        </p:grpSp>
        <p:grpSp>
          <p:nvGrpSpPr>
            <p:cNvPr id="110" name="グループ化 109"/>
            <p:cNvGrpSpPr/>
            <p:nvPr/>
          </p:nvGrpSpPr>
          <p:grpSpPr>
            <a:xfrm>
              <a:off x="2377713" y="5404420"/>
              <a:ext cx="3100888" cy="997000"/>
              <a:chOff x="2339914" y="6394265"/>
              <a:chExt cx="3100888" cy="997000"/>
            </a:xfrm>
          </p:grpSpPr>
          <p:sp>
            <p:nvSpPr>
              <p:cNvPr id="111" name="テキスト ボックス 110"/>
              <p:cNvSpPr txBox="1"/>
              <p:nvPr/>
            </p:nvSpPr>
            <p:spPr>
              <a:xfrm rot="212207">
                <a:off x="2339914" y="6394265"/>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0" cap="rnd">
                      <a:noFill/>
                    </a:ln>
                    <a:solidFill>
                      <a:schemeClr val="bg1"/>
                    </a:solidFill>
                  </a:rPr>
                  <a:t>ウチ</a:t>
                </a:r>
                <a:r>
                  <a:rPr kumimoji="1" lang="ja-JP" altLang="en-US" dirty="0" smtClean="0">
                    <a:ln w="0" cap="rnd">
                      <a:noFill/>
                    </a:ln>
                    <a:solidFill>
                      <a:schemeClr val="bg1"/>
                    </a:solidFill>
                  </a:rPr>
                  <a:t>の</a:t>
                </a:r>
                <a:r>
                  <a:rPr kumimoji="1" lang="ja-JP" altLang="en-US" b="1" dirty="0" smtClean="0">
                    <a:ln w="0" cap="rnd">
                      <a:noFill/>
                    </a:ln>
                    <a:solidFill>
                      <a:schemeClr val="bg1"/>
                    </a:solidFill>
                  </a:rPr>
                  <a:t>会社</a:t>
                </a:r>
                <a:r>
                  <a:rPr kumimoji="1" lang="ja-JP" altLang="en-US" dirty="0" smtClean="0">
                    <a:ln w="0" cap="rnd">
                      <a:noFill/>
                    </a:ln>
                    <a:solidFill>
                      <a:schemeClr val="bg1"/>
                    </a:solidFill>
                  </a:rPr>
                  <a:t>の</a:t>
                </a:r>
                <a:endParaRPr kumimoji="1" lang="ja-JP" altLang="en-US" dirty="0">
                  <a:ln w="0" cap="rnd">
                    <a:noFill/>
                  </a:ln>
                  <a:solidFill>
                    <a:schemeClr val="bg1"/>
                  </a:solidFill>
                </a:endParaRPr>
              </a:p>
            </p:txBody>
          </p:sp>
          <p:sp>
            <p:nvSpPr>
              <p:cNvPr id="112" name="テキスト ボックス 111"/>
              <p:cNvSpPr txBox="1"/>
              <p:nvPr/>
            </p:nvSpPr>
            <p:spPr>
              <a:xfrm rot="1951857">
                <a:off x="3851066" y="6534029"/>
                <a:ext cx="1589736" cy="797078"/>
              </a:xfrm>
              <a:prstGeom prst="rect">
                <a:avLst/>
              </a:prstGeom>
              <a:noFill/>
            </p:spPr>
            <p:txBody>
              <a:bodyPr wrap="square" rtlCol="0">
                <a:prstTxWarp prst="textArchUp">
                  <a:avLst/>
                </a:prstTxWarp>
                <a:spAutoFit/>
              </a:bodyPr>
              <a:lstStyle/>
              <a:p>
                <a:r>
                  <a:rPr kumimoji="1" lang="en-US" altLang="ja-JP" b="1" dirty="0" smtClean="0">
                    <a:ln w="0" cap="rnd">
                      <a:noFill/>
                    </a:ln>
                    <a:solidFill>
                      <a:schemeClr val="bg1"/>
                    </a:solidFill>
                  </a:rPr>
                  <a:t>PR</a:t>
                </a:r>
                <a:r>
                  <a:rPr kumimoji="1" lang="ja-JP" altLang="en-US" b="1" dirty="0" smtClean="0">
                    <a:ln w="0" cap="rnd">
                      <a:noFill/>
                    </a:ln>
                    <a:solidFill>
                      <a:schemeClr val="bg1"/>
                    </a:solidFill>
                  </a:rPr>
                  <a:t>ポイント</a:t>
                </a:r>
                <a:endParaRPr kumimoji="1" lang="ja-JP" altLang="en-US" b="1" dirty="0">
                  <a:ln w="0" cap="rnd">
                    <a:noFill/>
                  </a:ln>
                  <a:solidFill>
                    <a:schemeClr val="bg1"/>
                  </a:solidFill>
                </a:endParaRPr>
              </a:p>
            </p:txBody>
          </p:sp>
        </p:grpSp>
      </p:grpSp>
      <p:sp>
        <p:nvSpPr>
          <p:cNvPr id="118" name="フリーフォーム 117"/>
          <p:cNvSpPr/>
          <p:nvPr/>
        </p:nvSpPr>
        <p:spPr>
          <a:xfrm>
            <a:off x="3994724" y="2399919"/>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F9D8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9" name="フリーフォーム 118"/>
          <p:cNvSpPr/>
          <p:nvPr/>
        </p:nvSpPr>
        <p:spPr>
          <a:xfrm>
            <a:off x="3992943" y="2735241"/>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F9D8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フリーフォーム 116"/>
          <p:cNvSpPr/>
          <p:nvPr/>
        </p:nvSpPr>
        <p:spPr>
          <a:xfrm>
            <a:off x="3983771" y="2048113"/>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F9D8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2150716" y="1094249"/>
            <a:ext cx="4602172" cy="268685"/>
          </a:xfrm>
          <a:prstGeom prst="rect">
            <a:avLst/>
          </a:prstGeom>
          <a:solidFill>
            <a:srgbClr val="F9D8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4001406" y="3063231"/>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50" name="テキスト ボックス 49"/>
          <p:cNvSpPr txBox="1"/>
          <p:nvPr/>
        </p:nvSpPr>
        <p:spPr>
          <a:xfrm>
            <a:off x="4815385" y="2066578"/>
            <a:ext cx="2528390" cy="307777"/>
          </a:xfrm>
          <a:prstGeom prst="rect">
            <a:avLst/>
          </a:prstGeom>
          <a:noFill/>
        </p:spPr>
        <p:txBody>
          <a:bodyPr wrap="square" rtlCol="0">
            <a:spAutoFit/>
          </a:bodyPr>
          <a:lstStyle/>
          <a:p>
            <a:r>
              <a:rPr kumimoji="1" lang="ja-JP" altLang="en-US" sz="1400" dirty="0" smtClean="0">
                <a:latin typeface="+mn-ea"/>
              </a:rPr>
              <a:t>宮崎県宮崎市〇〇〇○</a:t>
            </a:r>
            <a:r>
              <a:rPr kumimoji="1" lang="en-US" altLang="ja-JP" sz="1400" dirty="0" smtClean="0">
                <a:latin typeface="+mn-ea"/>
              </a:rPr>
              <a:t>1-2-3</a:t>
            </a:r>
            <a:endParaRPr kumimoji="1" lang="ja-JP" altLang="en-US" sz="1400" dirty="0">
              <a:latin typeface="+mn-ea"/>
            </a:endParaRPr>
          </a:p>
        </p:txBody>
      </p:sp>
      <p:sp>
        <p:nvSpPr>
          <p:cNvPr id="51" name="テキスト ボックス 50"/>
          <p:cNvSpPr txBox="1"/>
          <p:nvPr/>
        </p:nvSpPr>
        <p:spPr>
          <a:xfrm>
            <a:off x="4816754" y="2402668"/>
            <a:ext cx="1261884" cy="307777"/>
          </a:xfrm>
          <a:prstGeom prst="rect">
            <a:avLst/>
          </a:prstGeom>
          <a:noFill/>
        </p:spPr>
        <p:txBody>
          <a:bodyPr wrap="none" rtlCol="0">
            <a:spAutoFit/>
          </a:bodyPr>
          <a:lstStyle/>
          <a:p>
            <a:r>
              <a:rPr kumimoji="1" lang="ja-JP" altLang="en-US" sz="1400" dirty="0" smtClean="0">
                <a:latin typeface="+mn-ea"/>
              </a:rPr>
              <a:t>〇○〇の販売</a:t>
            </a:r>
            <a:endParaRPr kumimoji="1" lang="ja-JP" altLang="en-US" sz="1400" dirty="0">
              <a:latin typeface="+mn-ea"/>
            </a:endParaRPr>
          </a:p>
        </p:txBody>
      </p:sp>
      <p:sp>
        <p:nvSpPr>
          <p:cNvPr id="82" name="テキスト ボックス 81"/>
          <p:cNvSpPr txBox="1"/>
          <p:nvPr/>
        </p:nvSpPr>
        <p:spPr>
          <a:xfrm>
            <a:off x="2926494" y="149971"/>
            <a:ext cx="4314001" cy="307777"/>
          </a:xfrm>
          <a:prstGeom prst="rect">
            <a:avLst/>
          </a:prstGeom>
          <a:noFill/>
        </p:spPr>
        <p:txBody>
          <a:bodyPr wrap="none" rtlCol="0">
            <a:spAutoFit/>
          </a:bodyPr>
          <a:lstStyle/>
          <a:p>
            <a:r>
              <a:rPr kumimoji="1" lang="ja-JP" altLang="en-US" sz="1400" b="1" dirty="0" smtClean="0">
                <a:solidFill>
                  <a:srgbClr val="F9D8C1"/>
                </a:solidFill>
                <a:latin typeface="+mn-ea"/>
              </a:rPr>
              <a:t>求人票だけでは分からない、これが企業の思いです</a:t>
            </a:r>
            <a:endParaRPr kumimoji="1" lang="ja-JP" altLang="en-US" sz="1400" b="1" dirty="0">
              <a:solidFill>
                <a:srgbClr val="F9D8C1"/>
              </a:solidFill>
              <a:latin typeface="+mn-ea"/>
            </a:endParaRPr>
          </a:p>
        </p:txBody>
      </p:sp>
      <p:sp>
        <p:nvSpPr>
          <p:cNvPr id="135" name="正方形/長方形 134"/>
          <p:cNvSpPr/>
          <p:nvPr/>
        </p:nvSpPr>
        <p:spPr>
          <a:xfrm>
            <a:off x="396969" y="7483863"/>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141" name="正方形/長方形 140"/>
          <p:cNvSpPr/>
          <p:nvPr/>
        </p:nvSpPr>
        <p:spPr>
          <a:xfrm>
            <a:off x="6281549" y="9529011"/>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事業所求人</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800" b="1" dirty="0">
                <a:solidFill>
                  <a:srgbClr val="FF0000"/>
                </a:solidFill>
              </a:rPr>
              <a:t>ハローワーク</a:t>
            </a:r>
            <a:endParaRPr kumimoji="1" lang="en-US" altLang="ja-JP" sz="800" b="1" dirty="0">
              <a:solidFill>
                <a:srgbClr val="FF0000"/>
              </a:solidFill>
            </a:endParaRPr>
          </a:p>
          <a:p>
            <a:pPr algn="ctr"/>
            <a:r>
              <a:rPr kumimoji="1" lang="ja-JP" altLang="en-US" sz="800" b="1" dirty="0">
                <a:solidFill>
                  <a:srgbClr val="FF0000"/>
                </a:solidFill>
              </a:rPr>
              <a:t>作成</a:t>
            </a:r>
          </a:p>
        </p:txBody>
      </p:sp>
      <p:grpSp>
        <p:nvGrpSpPr>
          <p:cNvPr id="10" name="グループ化 9"/>
          <p:cNvGrpSpPr/>
          <p:nvPr/>
        </p:nvGrpSpPr>
        <p:grpSpPr>
          <a:xfrm>
            <a:off x="4040597" y="9522956"/>
            <a:ext cx="589817" cy="919066"/>
            <a:chOff x="-3823737" y="9009254"/>
            <a:chExt cx="589817" cy="931543"/>
          </a:xfrm>
        </p:grpSpPr>
        <p:sp>
          <p:nvSpPr>
            <p:cNvPr id="146" name="フリーフォーム 145"/>
            <p:cNvSpPr/>
            <p:nvPr/>
          </p:nvSpPr>
          <p:spPr>
            <a:xfrm rot="5400000">
              <a:off x="-3973947" y="9200770"/>
              <a:ext cx="931543"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7" name="テキスト ボックス 146"/>
            <p:cNvSpPr txBox="1"/>
            <p:nvPr/>
          </p:nvSpPr>
          <p:spPr>
            <a:xfrm>
              <a:off x="-3823737" y="9187882"/>
              <a:ext cx="569387" cy="561692"/>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en-US" altLang="ja-JP" sz="1050" dirty="0" smtClean="0">
                  <a:solidFill>
                    <a:schemeClr val="bg1"/>
                  </a:solidFill>
                </a:rPr>
                <a:t>H</a:t>
              </a:r>
              <a:r>
                <a:rPr kumimoji="1" lang="ja-JP" altLang="en-US" sz="1050" dirty="0">
                  <a:solidFill>
                    <a:schemeClr val="bg1"/>
                  </a:solidFill>
                </a:rPr>
                <a:t> </a:t>
              </a:r>
              <a:r>
                <a:rPr kumimoji="1" lang="en-US" altLang="ja-JP" sz="1050" dirty="0">
                  <a:solidFill>
                    <a:schemeClr val="bg1"/>
                  </a:solidFill>
                </a:rPr>
                <a:t>P</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grpSp>
        <p:nvGrpSpPr>
          <p:cNvPr id="11" name="グループ化 10"/>
          <p:cNvGrpSpPr/>
          <p:nvPr/>
        </p:nvGrpSpPr>
        <p:grpSpPr>
          <a:xfrm>
            <a:off x="5678062" y="9522957"/>
            <a:ext cx="589817" cy="919066"/>
            <a:chOff x="-1926960" y="9002886"/>
            <a:chExt cx="589817" cy="937912"/>
          </a:xfrm>
        </p:grpSpPr>
        <p:sp>
          <p:nvSpPr>
            <p:cNvPr id="148" name="フリーフォーム 147"/>
            <p:cNvSpPr/>
            <p:nvPr/>
          </p:nvSpPr>
          <p:spPr>
            <a:xfrm rot="5400000">
              <a:off x="-2080354" y="9197586"/>
              <a:ext cx="937912"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9" name="テキスト ボックス 148"/>
            <p:cNvSpPr txBox="1"/>
            <p:nvPr/>
          </p:nvSpPr>
          <p:spPr>
            <a:xfrm>
              <a:off x="-1926960" y="9181513"/>
              <a:ext cx="569387" cy="553998"/>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ja-JP" altLang="en-US" sz="1000" dirty="0">
                  <a:solidFill>
                    <a:schemeClr val="bg1"/>
                  </a:solidFill>
                </a:rPr>
                <a:t>求人</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sp>
        <p:nvSpPr>
          <p:cNvPr id="80" name="正方形/長方形 79"/>
          <p:cNvSpPr/>
          <p:nvPr/>
        </p:nvSpPr>
        <p:spPr>
          <a:xfrm>
            <a:off x="-679094" y="1067103"/>
            <a:ext cx="397042" cy="533864"/>
          </a:xfrm>
          <a:prstGeom prst="rect">
            <a:avLst/>
          </a:prstGeom>
          <a:solidFill>
            <a:srgbClr val="EF8D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正方形/長方形 80"/>
          <p:cNvSpPr/>
          <p:nvPr/>
        </p:nvSpPr>
        <p:spPr>
          <a:xfrm>
            <a:off x="-682146" y="434740"/>
            <a:ext cx="397042" cy="533864"/>
          </a:xfrm>
          <a:prstGeom prst="rect">
            <a:avLst/>
          </a:prstGeom>
          <a:solidFill>
            <a:srgbClr val="F9D8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4" name="テキスト ボックス 93"/>
          <p:cNvSpPr txBox="1"/>
          <p:nvPr/>
        </p:nvSpPr>
        <p:spPr>
          <a:xfrm>
            <a:off x="4843430" y="2741703"/>
            <a:ext cx="1436612" cy="307777"/>
          </a:xfrm>
          <a:prstGeom prst="rect">
            <a:avLst/>
          </a:prstGeom>
          <a:noFill/>
        </p:spPr>
        <p:txBody>
          <a:bodyPr wrap="none" rtlCol="0">
            <a:spAutoFit/>
          </a:bodyPr>
          <a:lstStyle/>
          <a:p>
            <a:r>
              <a:rPr kumimoji="1" lang="en-US" altLang="ja-JP" sz="1400" dirty="0" smtClean="0"/>
              <a:t>19</a:t>
            </a:r>
            <a:r>
              <a:rPr kumimoji="1" lang="ja-JP" altLang="en-US" sz="1400" dirty="0" smtClean="0"/>
              <a:t>☓☓年</a:t>
            </a:r>
            <a:r>
              <a:rPr kumimoji="1" lang="en-US" altLang="ja-JP" sz="1400" dirty="0" smtClean="0"/>
              <a:t>10</a:t>
            </a:r>
            <a:r>
              <a:rPr kumimoji="1" lang="ja-JP" altLang="en-US" sz="1400" dirty="0" smtClean="0"/>
              <a:t>月</a:t>
            </a:r>
            <a:r>
              <a:rPr kumimoji="1" lang="en-US" altLang="ja-JP" sz="1400" dirty="0" smtClean="0"/>
              <a:t>1</a:t>
            </a:r>
            <a:r>
              <a:rPr kumimoji="1" lang="ja-JP" altLang="en-US" sz="1400" dirty="0" smtClean="0"/>
              <a:t>日</a:t>
            </a:r>
            <a:endParaRPr kumimoji="1" lang="ja-JP" altLang="en-US" sz="1400" dirty="0"/>
          </a:p>
        </p:txBody>
      </p:sp>
      <p:grpSp>
        <p:nvGrpSpPr>
          <p:cNvPr id="63" name="グループ化 62"/>
          <p:cNvGrpSpPr/>
          <p:nvPr/>
        </p:nvGrpSpPr>
        <p:grpSpPr>
          <a:xfrm>
            <a:off x="297998" y="419458"/>
            <a:ext cx="6987206" cy="1583899"/>
            <a:chOff x="1533741" y="515858"/>
            <a:chExt cx="5625020" cy="1275111"/>
          </a:xfrm>
        </p:grpSpPr>
        <p:cxnSp>
          <p:nvCxnSpPr>
            <p:cNvPr id="14" name="直線コネクタ 13"/>
            <p:cNvCxnSpPr/>
            <p:nvPr/>
          </p:nvCxnSpPr>
          <p:spPr>
            <a:xfrm>
              <a:off x="1616185" y="604448"/>
              <a:ext cx="0" cy="885668"/>
            </a:xfrm>
            <a:prstGeom prst="line">
              <a:avLst/>
            </a:prstGeom>
            <a:ln>
              <a:solidFill>
                <a:schemeClr val="accent2">
                  <a:lumMod val="20000"/>
                  <a:lumOff val="80000"/>
                </a:schemeClr>
              </a:solidFill>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1620542" y="1489883"/>
              <a:ext cx="5032552" cy="20251"/>
            </a:xfrm>
            <a:prstGeom prst="line">
              <a:avLst/>
            </a:prstGeom>
            <a:ln>
              <a:solidFill>
                <a:schemeClr val="accent2">
                  <a:lumMod val="20000"/>
                  <a:lumOff val="80000"/>
                </a:schemeClr>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a:off x="6935895" y="628650"/>
              <a:ext cx="0" cy="578104"/>
            </a:xfrm>
            <a:prstGeom prst="line">
              <a:avLst/>
            </a:prstGeom>
            <a:ln>
              <a:solidFill>
                <a:schemeClr val="accent2">
                  <a:lumMod val="20000"/>
                  <a:lumOff val="80000"/>
                </a:schemeClr>
              </a:solidFill>
            </a:ln>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1613417" y="604419"/>
              <a:ext cx="5322093" cy="21416"/>
            </a:xfrm>
            <a:prstGeom prst="line">
              <a:avLst/>
            </a:prstGeom>
            <a:ln>
              <a:solidFill>
                <a:schemeClr val="accent2">
                  <a:lumMod val="20000"/>
                  <a:lumOff val="80000"/>
                </a:schemeClr>
              </a:solidFill>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6452815" y="1048702"/>
              <a:ext cx="705946" cy="742267"/>
            </a:xfrm>
            <a:prstGeom prst="line">
              <a:avLst/>
            </a:prstGeom>
            <a:ln w="28575">
              <a:solidFill>
                <a:schemeClr val="accent2">
                  <a:lumMod val="20000"/>
                  <a:lumOff val="80000"/>
                </a:schemeClr>
              </a:solidFill>
              <a:headEnd type="oval"/>
              <a:tailEnd type="oval"/>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7026665" y="525373"/>
              <a:ext cx="0" cy="673668"/>
            </a:xfrm>
            <a:prstGeom prst="line">
              <a:avLst/>
            </a:prstGeom>
            <a:ln w="28575">
              <a:solidFill>
                <a:schemeClr val="accent2">
                  <a:lumMod val="20000"/>
                  <a:lumOff val="80000"/>
                </a:schemeClr>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a:off x="1533741" y="515858"/>
              <a:ext cx="5497485" cy="22122"/>
            </a:xfrm>
            <a:prstGeom prst="line">
              <a:avLst/>
            </a:prstGeom>
            <a:ln w="28575">
              <a:solidFill>
                <a:schemeClr val="accent2">
                  <a:lumMod val="20000"/>
                  <a:lumOff val="80000"/>
                </a:schemeClr>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1564656" y="1595520"/>
              <a:ext cx="5044756" cy="20300"/>
            </a:xfrm>
            <a:prstGeom prst="line">
              <a:avLst/>
            </a:prstGeom>
            <a:ln w="28575">
              <a:solidFill>
                <a:schemeClr val="accent2">
                  <a:lumMod val="20000"/>
                  <a:lumOff val="80000"/>
                </a:schemeClr>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1564656" y="517729"/>
              <a:ext cx="0" cy="1087573"/>
            </a:xfrm>
            <a:prstGeom prst="line">
              <a:avLst/>
            </a:prstGeom>
            <a:ln w="28575">
              <a:solidFill>
                <a:schemeClr val="accent2">
                  <a:lumMod val="20000"/>
                  <a:lumOff val="80000"/>
                </a:schemeClr>
              </a:solidFill>
            </a:ln>
          </p:spPr>
          <p:style>
            <a:lnRef idx="1">
              <a:schemeClr val="dk1"/>
            </a:lnRef>
            <a:fillRef idx="0">
              <a:schemeClr val="dk1"/>
            </a:fillRef>
            <a:effectRef idx="0">
              <a:schemeClr val="dk1"/>
            </a:effectRef>
            <a:fontRef idx="minor">
              <a:schemeClr val="tx1"/>
            </a:fontRef>
          </p:style>
        </p:cxnSp>
      </p:grpSp>
      <p:grpSp>
        <p:nvGrpSpPr>
          <p:cNvPr id="9" name="グループ化 8"/>
          <p:cNvGrpSpPr/>
          <p:nvPr/>
        </p:nvGrpSpPr>
        <p:grpSpPr>
          <a:xfrm>
            <a:off x="200672" y="197152"/>
            <a:ext cx="1230401" cy="1526718"/>
            <a:chOff x="-2571891" y="2541757"/>
            <a:chExt cx="1230401" cy="1526718"/>
          </a:xfrm>
        </p:grpSpPr>
        <p:sp>
          <p:nvSpPr>
            <p:cNvPr id="116" name="山形 115"/>
            <p:cNvSpPr/>
            <p:nvPr/>
          </p:nvSpPr>
          <p:spPr>
            <a:xfrm rot="14818828">
              <a:off x="-2140934" y="3434496"/>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 name="山形 4"/>
            <p:cNvSpPr/>
            <p:nvPr/>
          </p:nvSpPr>
          <p:spPr>
            <a:xfrm rot="17251611">
              <a:off x="-2655409" y="34319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3" name="グループ化 2"/>
            <p:cNvGrpSpPr/>
            <p:nvPr/>
          </p:nvGrpSpPr>
          <p:grpSpPr>
            <a:xfrm>
              <a:off x="-2571891" y="2541757"/>
              <a:ext cx="1230401" cy="1230401"/>
              <a:chOff x="5771290" y="147806"/>
              <a:chExt cx="1609308" cy="1609308"/>
            </a:xfrm>
          </p:grpSpPr>
          <p:grpSp>
            <p:nvGrpSpPr>
              <p:cNvPr id="88" name="グループ化 87"/>
              <p:cNvGrpSpPr/>
              <p:nvPr/>
            </p:nvGrpSpPr>
            <p:grpSpPr>
              <a:xfrm>
                <a:off x="5771290" y="147806"/>
                <a:ext cx="1609308" cy="1609308"/>
                <a:chOff x="6652651" y="2745725"/>
                <a:chExt cx="2340864" cy="2340864"/>
              </a:xfrm>
            </p:grpSpPr>
            <p:sp>
              <p:nvSpPr>
                <p:cNvPr id="91" name="楕円 90"/>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92" name="楕円 91"/>
                <p:cNvSpPr/>
                <p:nvPr/>
              </p:nvSpPr>
              <p:spPr>
                <a:xfrm>
                  <a:off x="6821481" y="2914554"/>
                  <a:ext cx="2003204" cy="2003205"/>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grpSp>
          <p:sp>
            <p:nvSpPr>
              <p:cNvPr id="6" name="テキスト ボックス 5"/>
              <p:cNvSpPr txBox="1"/>
              <p:nvPr/>
            </p:nvSpPr>
            <p:spPr>
              <a:xfrm>
                <a:off x="5974676" y="358896"/>
                <a:ext cx="1233275" cy="684348"/>
              </a:xfrm>
              <a:prstGeom prst="rect">
                <a:avLst/>
              </a:prstGeom>
              <a:noFill/>
            </p:spPr>
            <p:txBody>
              <a:bodyPr wrap="square" rtlCol="0">
                <a:spAutoFit/>
              </a:bodyPr>
              <a:lstStyle/>
              <a:p>
                <a:pPr algn="ctr"/>
                <a:r>
                  <a:rPr kumimoji="1" lang="ja-JP" altLang="en-US" sz="1400" dirty="0" smtClean="0">
                    <a:solidFill>
                      <a:srgbClr val="C00000"/>
                    </a:solidFill>
                    <a:latin typeface="HGP明朝E" panose="02020900000000000000" pitchFamily="18" charset="-128"/>
                    <a:ea typeface="HGP明朝E" panose="02020900000000000000" pitchFamily="18" charset="-128"/>
                  </a:rPr>
                  <a:t>コンタクト</a:t>
                </a:r>
                <a:endParaRPr kumimoji="1" lang="en-US" altLang="ja-JP" sz="1400" dirty="0" smtClean="0">
                  <a:solidFill>
                    <a:srgbClr val="C00000"/>
                  </a:solidFill>
                  <a:latin typeface="HGP明朝E" panose="02020900000000000000" pitchFamily="18" charset="-128"/>
                  <a:ea typeface="HGP明朝E" panose="02020900000000000000" pitchFamily="18" charset="-128"/>
                </a:endParaRPr>
              </a:p>
              <a:p>
                <a:pPr algn="ctr"/>
                <a:r>
                  <a:rPr kumimoji="1" lang="ja-JP" altLang="en-US" sz="1400" dirty="0" smtClean="0">
                    <a:solidFill>
                      <a:srgbClr val="C00000"/>
                    </a:solidFill>
                    <a:latin typeface="HGP明朝E" panose="02020900000000000000" pitchFamily="18" charset="-128"/>
                    <a:ea typeface="HGP明朝E" panose="02020900000000000000" pitchFamily="18" charset="-128"/>
                  </a:rPr>
                  <a:t>コーナー</a:t>
                </a:r>
                <a:endParaRPr kumimoji="1" lang="en-US" altLang="ja-JP" sz="1400" dirty="0">
                  <a:solidFill>
                    <a:srgbClr val="C00000"/>
                  </a:solidFill>
                  <a:latin typeface="HGP明朝E" panose="02020900000000000000" pitchFamily="18" charset="-128"/>
                  <a:ea typeface="HGP明朝E" panose="02020900000000000000" pitchFamily="18" charset="-128"/>
                </a:endParaRPr>
              </a:p>
            </p:txBody>
          </p:sp>
          <p:sp>
            <p:nvSpPr>
              <p:cNvPr id="7" name="テキスト ボックス 6"/>
              <p:cNvSpPr txBox="1"/>
              <p:nvPr/>
            </p:nvSpPr>
            <p:spPr>
              <a:xfrm>
                <a:off x="5849067" y="902126"/>
                <a:ext cx="1449208" cy="483069"/>
              </a:xfrm>
              <a:prstGeom prst="rect">
                <a:avLst/>
              </a:prstGeom>
              <a:noFill/>
            </p:spPr>
            <p:txBody>
              <a:bodyPr wrap="none" rtlCol="0">
                <a:spAutoFit/>
              </a:bodyPr>
              <a:lstStyle/>
              <a:p>
                <a:r>
                  <a:rPr kumimoji="1" lang="ja-JP" altLang="en-US" dirty="0">
                    <a:solidFill>
                      <a:srgbClr val="C00000"/>
                    </a:solidFill>
                    <a:latin typeface="HGP明朝E" panose="02020900000000000000" pitchFamily="18" charset="-128"/>
                    <a:ea typeface="HGP明朝E" panose="02020900000000000000" pitchFamily="18" charset="-128"/>
                  </a:rPr>
                  <a:t>応援企業</a:t>
                </a:r>
                <a:endParaRPr kumimoji="1" lang="en-US" altLang="ja-JP" dirty="0">
                  <a:solidFill>
                    <a:srgbClr val="C00000"/>
                  </a:solidFill>
                  <a:latin typeface="HGP明朝E" panose="02020900000000000000" pitchFamily="18" charset="-128"/>
                  <a:ea typeface="HGP明朝E" panose="02020900000000000000" pitchFamily="18" charset="-128"/>
                </a:endParaRPr>
              </a:p>
            </p:txBody>
          </p:sp>
        </p:grpSp>
      </p:grpSp>
      <p:sp>
        <p:nvSpPr>
          <p:cNvPr id="8" name="テキスト ボックス 7"/>
          <p:cNvSpPr txBox="1"/>
          <p:nvPr/>
        </p:nvSpPr>
        <p:spPr>
          <a:xfrm>
            <a:off x="2126747" y="790147"/>
            <a:ext cx="4434284" cy="646331"/>
          </a:xfrm>
          <a:prstGeom prst="rect">
            <a:avLst/>
          </a:prstGeom>
          <a:noFill/>
        </p:spPr>
        <p:txBody>
          <a:bodyPr wrap="square" rtlCol="0">
            <a:spAutoFit/>
          </a:bodyPr>
          <a:lstStyle/>
          <a:p>
            <a:r>
              <a:rPr kumimoji="1" lang="ja-JP" altLang="en-US" sz="3600" b="1" dirty="0"/>
              <a:t>事業所名</a:t>
            </a:r>
            <a:endParaRPr kumimoji="1" lang="ja-JP" altLang="en-US" sz="4000" b="1" dirty="0"/>
          </a:p>
        </p:txBody>
      </p:sp>
      <p:sp>
        <p:nvSpPr>
          <p:cNvPr id="76" name="テキスト ボックス 75"/>
          <p:cNvSpPr txBox="1"/>
          <p:nvPr/>
        </p:nvSpPr>
        <p:spPr>
          <a:xfrm>
            <a:off x="1463418" y="806138"/>
            <a:ext cx="722821" cy="646331"/>
          </a:xfrm>
          <a:prstGeom prst="rect">
            <a:avLst/>
          </a:prstGeom>
          <a:noFill/>
          <a:ln>
            <a:noFill/>
          </a:ln>
        </p:spPr>
        <p:txBody>
          <a:bodyPr wrap="square" rtlCol="0">
            <a:spAutoFit/>
          </a:bodyPr>
          <a:lstStyle/>
          <a:p>
            <a:pPr algn="ctr"/>
            <a:r>
              <a:rPr kumimoji="1" lang="ja-JP" altLang="en-US" dirty="0" smtClean="0"/>
              <a:t>企業</a:t>
            </a:r>
            <a:endParaRPr kumimoji="1" lang="en-US" altLang="ja-JP" dirty="0" smtClean="0"/>
          </a:p>
          <a:p>
            <a:pPr algn="ctr"/>
            <a:r>
              <a:rPr kumimoji="1" lang="ja-JP" altLang="en-US" dirty="0" smtClean="0"/>
              <a:t>ロゴ</a:t>
            </a:r>
            <a:endParaRPr kumimoji="1" lang="ja-JP" altLang="en-US" dirty="0"/>
          </a:p>
        </p:txBody>
      </p:sp>
      <p:grpSp>
        <p:nvGrpSpPr>
          <p:cNvPr id="129" name="グループ化 128"/>
          <p:cNvGrpSpPr/>
          <p:nvPr/>
        </p:nvGrpSpPr>
        <p:grpSpPr>
          <a:xfrm>
            <a:off x="522302" y="2084235"/>
            <a:ext cx="3185487" cy="3137608"/>
            <a:chOff x="495305" y="2084666"/>
            <a:chExt cx="3185487" cy="3137608"/>
          </a:xfrm>
          <a:noFill/>
        </p:grpSpPr>
        <p:sp>
          <p:nvSpPr>
            <p:cNvPr id="133" name="テキスト ボックス 132"/>
            <p:cNvSpPr txBox="1"/>
            <p:nvPr/>
          </p:nvSpPr>
          <p:spPr>
            <a:xfrm rot="379835">
              <a:off x="495305" y="2084666"/>
              <a:ext cx="3185487" cy="3137608"/>
            </a:xfrm>
            <a:prstGeom prst="rect">
              <a:avLst/>
            </a:prstGeom>
            <a:noFill/>
            <a:ln w="12700">
              <a:noFill/>
            </a:ln>
          </p:spPr>
          <p:txBody>
            <a:bodyPr wrap="none" rtlCol="0">
              <a:prstTxWarp prst="textArchUp">
                <a:avLst>
                  <a:gd name="adj" fmla="val 10790209"/>
                </a:avLst>
              </a:prstTxWarp>
              <a:spAutoFit/>
            </a:bodyPr>
            <a:lstStyle/>
            <a:p>
              <a:r>
                <a:rPr kumimoji="1" lang="ja-JP" altLang="en-US" sz="2400" b="1" dirty="0" smtClean="0">
                  <a:ln>
                    <a:solidFill>
                      <a:srgbClr val="F9D8C1"/>
                    </a:solidFill>
                  </a:ln>
                  <a:solidFill>
                    <a:srgbClr val="F9D8C1"/>
                  </a:solidFill>
                  <a:latin typeface="IPAゴシック" panose="020B0509000000000000" pitchFamily="49" charset="-128"/>
                  <a:ea typeface="IPAゴシック" panose="020B0509000000000000" pitchFamily="49" charset="-128"/>
                </a:rPr>
                <a:t>ウチ</a:t>
              </a:r>
              <a:r>
                <a:rPr kumimoji="1" lang="ja-JP" altLang="en-US" dirty="0" smtClean="0">
                  <a:ln>
                    <a:solidFill>
                      <a:srgbClr val="F9D8C1"/>
                    </a:solidFill>
                  </a:ln>
                  <a:solidFill>
                    <a:srgbClr val="F9D8C1"/>
                  </a:solidFill>
                  <a:latin typeface="IPAゴシック" panose="020B0509000000000000" pitchFamily="49" charset="-128"/>
                  <a:ea typeface="IPAゴシック" panose="020B0509000000000000" pitchFamily="49" charset="-128"/>
                </a:rPr>
                <a:t>の</a:t>
              </a:r>
              <a:r>
                <a:rPr kumimoji="1" lang="ja-JP" altLang="en-US" sz="2400" b="1" dirty="0" smtClean="0">
                  <a:ln>
                    <a:solidFill>
                      <a:srgbClr val="F9D8C1"/>
                    </a:solidFill>
                  </a:ln>
                  <a:solidFill>
                    <a:srgbClr val="F9D8C1"/>
                  </a:solidFill>
                  <a:latin typeface="IPAゴシック" panose="020B0509000000000000" pitchFamily="49" charset="-128"/>
                  <a:ea typeface="IPAゴシック" panose="020B0509000000000000" pitchFamily="49" charset="-128"/>
                </a:rPr>
                <a:t>会社</a:t>
              </a:r>
              <a:r>
                <a:rPr kumimoji="1" lang="ja-JP" altLang="en-US" dirty="0" smtClean="0">
                  <a:ln>
                    <a:solidFill>
                      <a:srgbClr val="F9D8C1"/>
                    </a:solidFill>
                  </a:ln>
                  <a:solidFill>
                    <a:srgbClr val="F9D8C1"/>
                  </a:solidFill>
                  <a:latin typeface="IPAゴシック" panose="020B0509000000000000" pitchFamily="49" charset="-128"/>
                  <a:ea typeface="IPAゴシック" panose="020B0509000000000000" pitchFamily="49" charset="-128"/>
                </a:rPr>
                <a:t>って</a:t>
              </a:r>
              <a:r>
                <a:rPr kumimoji="1" lang="ja-JP" altLang="en-US" sz="2000" b="1" dirty="0" smtClean="0">
                  <a:ln>
                    <a:solidFill>
                      <a:srgbClr val="F9D8C1"/>
                    </a:solidFill>
                  </a:ln>
                  <a:solidFill>
                    <a:srgbClr val="F9D8C1"/>
                  </a:solidFill>
                  <a:latin typeface="IPAゴシック" panose="020B0509000000000000" pitchFamily="49" charset="-128"/>
                  <a:ea typeface="IPAゴシック" panose="020B0509000000000000" pitchFamily="49" charset="-128"/>
                </a:rPr>
                <a:t>こんなところ</a:t>
              </a:r>
              <a:endParaRPr kumimoji="1" lang="ja-JP" altLang="en-US" sz="2000" b="1" dirty="0">
                <a:ln>
                  <a:solidFill>
                    <a:srgbClr val="F9D8C1"/>
                  </a:solidFill>
                </a:ln>
                <a:solidFill>
                  <a:srgbClr val="F9D8C1"/>
                </a:solidFill>
                <a:latin typeface="IPAゴシック" panose="020B0509000000000000" pitchFamily="49" charset="-128"/>
                <a:ea typeface="IPAゴシック" panose="020B0509000000000000" pitchFamily="49" charset="-128"/>
              </a:endParaRPr>
            </a:p>
          </p:txBody>
        </p:sp>
        <p:sp>
          <p:nvSpPr>
            <p:cNvPr id="134" name="楕円 133"/>
            <p:cNvSpPr/>
            <p:nvPr/>
          </p:nvSpPr>
          <p:spPr>
            <a:xfrm>
              <a:off x="622690" y="2239185"/>
              <a:ext cx="2887026" cy="2887026"/>
            </a:xfrm>
            <a:prstGeom prst="ellipse">
              <a:avLst/>
            </a:prstGeom>
            <a:solidFill>
              <a:schemeClr val="bg1"/>
            </a:solidFill>
            <a:ln w="57150">
              <a:solidFill>
                <a:srgbClr val="F9D8C1"/>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n>
                  <a:solidFill>
                    <a:srgbClr val="44546A"/>
                  </a:solidFill>
                </a:ln>
                <a:solidFill>
                  <a:schemeClr val="tx2"/>
                </a:solidFill>
              </a:endParaRPr>
            </a:p>
          </p:txBody>
        </p:sp>
      </p:grpSp>
      <p:sp>
        <p:nvSpPr>
          <p:cNvPr id="142" name="テキスト ボックス 141"/>
          <p:cNvSpPr txBox="1"/>
          <p:nvPr/>
        </p:nvSpPr>
        <p:spPr>
          <a:xfrm>
            <a:off x="971365" y="2677539"/>
            <a:ext cx="2275896" cy="2092881"/>
          </a:xfrm>
          <a:prstGeom prst="rect">
            <a:avLst/>
          </a:prstGeom>
          <a:noFill/>
        </p:spPr>
        <p:txBody>
          <a:bodyPr wrap="square" rtlCol="0">
            <a:spAutoFit/>
          </a:bodyPr>
          <a:lstStyle/>
          <a:p>
            <a:r>
              <a:rPr kumimoji="1" lang="ja-JP" altLang="en-US" sz="1600" dirty="0" smtClean="0"/>
              <a:t>当社は〇〇〇</a:t>
            </a:r>
            <a:r>
              <a:rPr kumimoji="1" lang="ja-JP" altLang="en-US" sz="1600" dirty="0"/>
              <a:t>〇〇</a:t>
            </a:r>
            <a:r>
              <a:rPr kumimoji="1" lang="ja-JP" altLang="en-US" sz="1600" dirty="0" smtClean="0"/>
              <a:t>〇〇〇〇〇〇〇〇〇〇〇〇〇〇〇〇〇〇〇〇〇〇〇〇〇〇〇〇〇〇〇〇〇〇〇〇〇〇〇〇〇〇〇〇〇〇〇〇〇〇〇〇〇〇〇〇〇〇〇〇〇〇〇〇〇〇〇〇〇〇</a:t>
            </a:r>
            <a:r>
              <a:rPr kumimoji="1" lang="ja-JP" altLang="en-US" sz="1600" dirty="0"/>
              <a:t>〇〇</a:t>
            </a:r>
          </a:p>
        </p:txBody>
      </p:sp>
      <p:sp>
        <p:nvSpPr>
          <p:cNvPr id="144" name="角丸四角形 143"/>
          <p:cNvSpPr/>
          <p:nvPr/>
        </p:nvSpPr>
        <p:spPr>
          <a:xfrm>
            <a:off x="4000559" y="7231312"/>
            <a:ext cx="3207459" cy="2199211"/>
          </a:xfrm>
          <a:prstGeom prst="roundRect">
            <a:avLst/>
          </a:prstGeom>
          <a:solidFill>
            <a:schemeClr val="bg1"/>
          </a:solidFill>
          <a:ln w="57150">
            <a:solidFill>
              <a:srgbClr val="F9D8C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155" name="テキスト ボックス 154"/>
          <p:cNvSpPr txBox="1"/>
          <p:nvPr/>
        </p:nvSpPr>
        <p:spPr>
          <a:xfrm>
            <a:off x="4081903" y="7481153"/>
            <a:ext cx="3075133" cy="1815882"/>
          </a:xfrm>
          <a:prstGeom prst="rect">
            <a:avLst/>
          </a:prstGeom>
          <a:noFill/>
        </p:spPr>
        <p:txBody>
          <a:bodyPr wrap="square" rtlCol="0">
            <a:spAutoFit/>
          </a:bodyPr>
          <a:lstStyle/>
          <a:p>
            <a:r>
              <a:rPr kumimoji="1" lang="ja-JP" altLang="en-US" sz="1600" dirty="0" smtClean="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kumimoji="1" lang="ja-JP" altLang="en-US" sz="1600" dirty="0"/>
          </a:p>
        </p:txBody>
      </p:sp>
      <p:grpSp>
        <p:nvGrpSpPr>
          <p:cNvPr id="183" name="グループ化 182"/>
          <p:cNvGrpSpPr/>
          <p:nvPr/>
        </p:nvGrpSpPr>
        <p:grpSpPr>
          <a:xfrm rot="2962717">
            <a:off x="199716" y="5207597"/>
            <a:ext cx="1190659" cy="1173397"/>
            <a:chOff x="7255759" y="3637724"/>
            <a:chExt cx="2412562" cy="2377592"/>
          </a:xfrm>
          <a:solidFill>
            <a:srgbClr val="FFAFFF"/>
          </a:solidFill>
        </p:grpSpPr>
        <p:sp>
          <p:nvSpPr>
            <p:cNvPr id="184" name="星 12 3"/>
            <p:cNvSpPr/>
            <p:nvPr/>
          </p:nvSpPr>
          <p:spPr>
            <a:xfrm>
              <a:off x="7348340" y="3637724"/>
              <a:ext cx="2319981" cy="2319985"/>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9D8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5" name="星 12 3"/>
            <p:cNvSpPr/>
            <p:nvPr/>
          </p:nvSpPr>
          <p:spPr>
            <a:xfrm>
              <a:off x="7255759" y="3695330"/>
              <a:ext cx="2319985"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F9D8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6" name="星 12 3"/>
            <p:cNvSpPr/>
            <p:nvPr/>
          </p:nvSpPr>
          <p:spPr>
            <a:xfrm rot="1821950">
              <a:off x="9352834" y="5084010"/>
              <a:ext cx="192826"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F9D8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7" name="グループ化 186"/>
          <p:cNvGrpSpPr/>
          <p:nvPr/>
        </p:nvGrpSpPr>
        <p:grpSpPr>
          <a:xfrm>
            <a:off x="1343601" y="5642591"/>
            <a:ext cx="1170457" cy="1136616"/>
            <a:chOff x="7987805" y="564962"/>
            <a:chExt cx="1914869" cy="1859504"/>
          </a:xfrm>
        </p:grpSpPr>
        <p:sp>
          <p:nvSpPr>
            <p:cNvPr id="188" name="フリーフォーム 187"/>
            <p:cNvSpPr/>
            <p:nvPr/>
          </p:nvSpPr>
          <p:spPr>
            <a:xfrm>
              <a:off x="8120179" y="647908"/>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9" name="フリーフォーム 188"/>
            <p:cNvSpPr/>
            <p:nvPr/>
          </p:nvSpPr>
          <p:spPr>
            <a:xfrm>
              <a:off x="7987805" y="564962"/>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0" name="グループ化 189"/>
          <p:cNvGrpSpPr/>
          <p:nvPr/>
        </p:nvGrpSpPr>
        <p:grpSpPr>
          <a:xfrm>
            <a:off x="6174078" y="5401559"/>
            <a:ext cx="1023757" cy="1032885"/>
            <a:chOff x="8077586" y="642032"/>
            <a:chExt cx="1834345" cy="1850700"/>
          </a:xfrm>
          <a:solidFill>
            <a:srgbClr val="FFE699"/>
          </a:solidFill>
        </p:grpSpPr>
        <p:sp>
          <p:nvSpPr>
            <p:cNvPr id="191" name="フリーフォーム 190"/>
            <p:cNvSpPr/>
            <p:nvPr/>
          </p:nvSpPr>
          <p:spPr>
            <a:xfrm>
              <a:off x="8086045" y="716174"/>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2" name="フリーフォーム 191"/>
            <p:cNvSpPr/>
            <p:nvPr/>
          </p:nvSpPr>
          <p:spPr>
            <a:xfrm>
              <a:off x="8077586" y="642032"/>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F9D8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3" name="グループ化 192"/>
          <p:cNvGrpSpPr/>
          <p:nvPr/>
        </p:nvGrpSpPr>
        <p:grpSpPr>
          <a:xfrm rot="2962717">
            <a:off x="4961947" y="5548879"/>
            <a:ext cx="1221370" cy="1217235"/>
            <a:chOff x="7306455" y="3593756"/>
            <a:chExt cx="2416435" cy="2408258"/>
          </a:xfrm>
        </p:grpSpPr>
        <p:sp>
          <p:nvSpPr>
            <p:cNvPr id="194" name="星 12 3"/>
            <p:cNvSpPr/>
            <p:nvPr/>
          </p:nvSpPr>
          <p:spPr>
            <a:xfrm>
              <a:off x="7402909" y="3682037"/>
              <a:ext cx="2319981" cy="231997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DBF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5" name="星 12 3"/>
            <p:cNvSpPr/>
            <p:nvPr/>
          </p:nvSpPr>
          <p:spPr>
            <a:xfrm>
              <a:off x="7306455" y="3593756"/>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6" name="星 12 3"/>
            <p:cNvSpPr/>
            <p:nvPr/>
          </p:nvSpPr>
          <p:spPr>
            <a:xfrm rot="1821950">
              <a:off x="9327601" y="5058447"/>
              <a:ext cx="180240"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97" name="テキスト ボックス 196"/>
          <p:cNvSpPr txBox="1"/>
          <p:nvPr/>
        </p:nvSpPr>
        <p:spPr>
          <a:xfrm>
            <a:off x="392282" y="5524185"/>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教育制度が</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充実！</a:t>
            </a:r>
            <a:endParaRPr kumimoji="1" lang="ja-JP" altLang="en-US" sz="1200" dirty="0">
              <a:latin typeface="Meiryo UI" panose="020B0604030504040204" pitchFamily="50" charset="-128"/>
              <a:ea typeface="Meiryo UI" panose="020B0604030504040204" pitchFamily="50" charset="-128"/>
            </a:endParaRPr>
          </a:p>
        </p:txBody>
      </p:sp>
      <p:sp>
        <p:nvSpPr>
          <p:cNvPr id="198" name="テキスト ボックス 197"/>
          <p:cNvSpPr txBox="1"/>
          <p:nvPr/>
        </p:nvSpPr>
        <p:spPr>
          <a:xfrm>
            <a:off x="1344202" y="5998576"/>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業界シェア</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ナンバー</a:t>
            </a:r>
            <a:r>
              <a:rPr kumimoji="1" lang="en-US" altLang="ja-JP" sz="1200" dirty="0" smtClean="0">
                <a:latin typeface="Meiryo UI" panose="020B0604030504040204" pitchFamily="50" charset="-128"/>
                <a:ea typeface="Meiryo UI" panose="020B0604030504040204" pitchFamily="50" charset="-128"/>
              </a:rPr>
              <a:t>1</a:t>
            </a:r>
          </a:p>
        </p:txBody>
      </p:sp>
      <p:sp>
        <p:nvSpPr>
          <p:cNvPr id="199" name="テキスト ボックス 198"/>
          <p:cNvSpPr txBox="1"/>
          <p:nvPr/>
        </p:nvSpPr>
        <p:spPr>
          <a:xfrm>
            <a:off x="4896913" y="5873268"/>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有給休暇</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取得率</a:t>
            </a:r>
            <a:r>
              <a:rPr kumimoji="1" lang="en-US" altLang="ja-JP" sz="1200" dirty="0" smtClean="0">
                <a:latin typeface="Meiryo UI" panose="020B0604030504040204" pitchFamily="50" charset="-128"/>
                <a:ea typeface="Meiryo UI" panose="020B0604030504040204" pitchFamily="50" charset="-128"/>
              </a:rPr>
              <a:t>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200" name="テキスト ボックス 199"/>
          <p:cNvSpPr txBox="1"/>
          <p:nvPr/>
        </p:nvSpPr>
        <p:spPr>
          <a:xfrm>
            <a:off x="6258605" y="5655018"/>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残業時間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平均</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時間</a:t>
            </a:r>
            <a:endParaRPr kumimoji="1" lang="ja-JP" altLang="en-US" sz="1200" dirty="0">
              <a:latin typeface="Meiryo UI" panose="020B0604030504040204" pitchFamily="50" charset="-128"/>
              <a:ea typeface="Meiryo UI" panose="020B0604030504040204" pitchFamily="50" charset="-128"/>
            </a:endParaRPr>
          </a:p>
        </p:txBody>
      </p:sp>
      <p:grpSp>
        <p:nvGrpSpPr>
          <p:cNvPr id="204" name="グループ化 203"/>
          <p:cNvGrpSpPr/>
          <p:nvPr/>
        </p:nvGrpSpPr>
        <p:grpSpPr>
          <a:xfrm rot="2962717">
            <a:off x="2450410" y="5496053"/>
            <a:ext cx="1357486" cy="1331249"/>
            <a:chOff x="7306451" y="3593759"/>
            <a:chExt cx="2449887" cy="2402537"/>
          </a:xfrm>
        </p:grpSpPr>
        <p:sp>
          <p:nvSpPr>
            <p:cNvPr id="205" name="星 12 3"/>
            <p:cNvSpPr/>
            <p:nvPr/>
          </p:nvSpPr>
          <p:spPr>
            <a:xfrm>
              <a:off x="7436355" y="3676313"/>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6" name="星 12 3"/>
            <p:cNvSpPr/>
            <p:nvPr/>
          </p:nvSpPr>
          <p:spPr>
            <a:xfrm>
              <a:off x="7306451" y="3593759"/>
              <a:ext cx="2319982"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7" name="星 12 3"/>
            <p:cNvSpPr/>
            <p:nvPr/>
          </p:nvSpPr>
          <p:spPr>
            <a:xfrm rot="1821950">
              <a:off x="9339786" y="5072818"/>
              <a:ext cx="192826" cy="4718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08" name="テキスト ボックス 207"/>
          <p:cNvSpPr txBox="1"/>
          <p:nvPr/>
        </p:nvSpPr>
        <p:spPr>
          <a:xfrm>
            <a:off x="2450827" y="5880112"/>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資格取得</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応援制度あり！</a:t>
            </a:r>
            <a:endParaRPr kumimoji="1" lang="en-US" altLang="ja-JP" sz="1200" dirty="0" smtClean="0">
              <a:latin typeface="Meiryo UI" panose="020B0604030504040204" pitchFamily="50" charset="-128"/>
              <a:ea typeface="Meiryo UI" panose="020B0604030504040204" pitchFamily="50" charset="-128"/>
            </a:endParaRPr>
          </a:p>
        </p:txBody>
      </p:sp>
      <p:grpSp>
        <p:nvGrpSpPr>
          <p:cNvPr id="209" name="グループ化 208"/>
          <p:cNvGrpSpPr/>
          <p:nvPr/>
        </p:nvGrpSpPr>
        <p:grpSpPr>
          <a:xfrm>
            <a:off x="3830601" y="5473016"/>
            <a:ext cx="1129516" cy="1136616"/>
            <a:chOff x="8054789" y="564961"/>
            <a:chExt cx="1847891" cy="1859505"/>
          </a:xfrm>
        </p:grpSpPr>
        <p:sp>
          <p:nvSpPr>
            <p:cNvPr id="210" name="フリーフォーム 209"/>
            <p:cNvSpPr/>
            <p:nvPr/>
          </p:nvSpPr>
          <p:spPr>
            <a:xfrm>
              <a:off x="8120184" y="647908"/>
              <a:ext cx="1782496"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1" name="フリーフォーム 210"/>
            <p:cNvSpPr/>
            <p:nvPr/>
          </p:nvSpPr>
          <p:spPr>
            <a:xfrm>
              <a:off x="8054789" y="564961"/>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F9D8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12" name="テキスト ボックス 211"/>
          <p:cNvSpPr txBox="1"/>
          <p:nvPr/>
        </p:nvSpPr>
        <p:spPr>
          <a:xfrm>
            <a:off x="3830685" y="5827663"/>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子育て応援！</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託児所あり</a:t>
            </a:r>
            <a:endParaRPr kumimoji="1" lang="en-US" altLang="ja-JP" sz="1200" dirty="0" smtClean="0">
              <a:latin typeface="Meiryo UI" panose="020B0604030504040204" pitchFamily="50" charset="-128"/>
              <a:ea typeface="Meiryo UI" panose="020B0604030504040204" pitchFamily="50" charset="-128"/>
            </a:endParaRPr>
          </a:p>
        </p:txBody>
      </p:sp>
      <p:sp>
        <p:nvSpPr>
          <p:cNvPr id="243" name="テキスト ボックス 242"/>
          <p:cNvSpPr txBox="1"/>
          <p:nvPr/>
        </p:nvSpPr>
        <p:spPr>
          <a:xfrm>
            <a:off x="3991824" y="6829955"/>
            <a:ext cx="3185487" cy="369332"/>
          </a:xfrm>
          <a:prstGeom prst="rect">
            <a:avLst/>
          </a:prstGeom>
          <a:noFill/>
        </p:spPr>
        <p:txBody>
          <a:bodyPr wrap="none" rtlCol="0">
            <a:spAutoFit/>
          </a:bodyPr>
          <a:lstStyle/>
          <a:p>
            <a:r>
              <a:rPr kumimoji="1" lang="ja-JP" altLang="en-US" b="1" dirty="0" smtClean="0">
                <a:ln w="12700">
                  <a:solidFill>
                    <a:srgbClr val="F9D8C1"/>
                  </a:solidFill>
                </a:ln>
                <a:solidFill>
                  <a:srgbClr val="F9D8C1"/>
                </a:solidFill>
                <a:latin typeface="IPAゴシック" panose="020B0509000000000000" pitchFamily="49" charset="-128"/>
                <a:ea typeface="IPAゴシック" panose="020B0509000000000000" pitchFamily="49" charset="-128"/>
              </a:rPr>
              <a:t>○○○コーナーご利用の方へ</a:t>
            </a:r>
            <a:endParaRPr kumimoji="1" lang="en-US" altLang="ja-JP" b="1" dirty="0" smtClean="0">
              <a:ln w="12700">
                <a:solidFill>
                  <a:srgbClr val="F9D8C1"/>
                </a:solidFill>
              </a:ln>
              <a:solidFill>
                <a:srgbClr val="F9D8C1"/>
              </a:solidFill>
              <a:latin typeface="IPAゴシック" panose="020B0509000000000000" pitchFamily="49" charset="-128"/>
              <a:ea typeface="IPAゴシック" panose="020B0509000000000000" pitchFamily="49" charset="-128"/>
            </a:endParaRPr>
          </a:p>
        </p:txBody>
      </p:sp>
      <p:sp>
        <p:nvSpPr>
          <p:cNvPr id="105" name="テキスト ボックス 104"/>
          <p:cNvSpPr txBox="1"/>
          <p:nvPr/>
        </p:nvSpPr>
        <p:spPr>
          <a:xfrm>
            <a:off x="4060118" y="2756921"/>
            <a:ext cx="588623" cy="253916"/>
          </a:xfrm>
          <a:prstGeom prst="rect">
            <a:avLst/>
          </a:prstGeom>
          <a:noFill/>
        </p:spPr>
        <p:txBody>
          <a:bodyPr wrap="none" rtlCol="0">
            <a:spAutoFit/>
          </a:bodyPr>
          <a:lstStyle/>
          <a:p>
            <a:r>
              <a:rPr kumimoji="1" lang="ja-JP" altLang="en-US" sz="1050" dirty="0" smtClean="0">
                <a:solidFill>
                  <a:srgbClr val="ED7D31"/>
                </a:solidFill>
                <a:latin typeface="+mn-ea"/>
              </a:rPr>
              <a:t>設　立</a:t>
            </a:r>
            <a:endParaRPr kumimoji="1" lang="ja-JP" altLang="en-US" sz="1050" dirty="0">
              <a:solidFill>
                <a:srgbClr val="ED7D31"/>
              </a:solidFill>
              <a:latin typeface="+mn-ea"/>
            </a:endParaRPr>
          </a:p>
        </p:txBody>
      </p:sp>
      <p:grpSp>
        <p:nvGrpSpPr>
          <p:cNvPr id="37" name="グループ化 36"/>
          <p:cNvGrpSpPr/>
          <p:nvPr/>
        </p:nvGrpSpPr>
        <p:grpSpPr>
          <a:xfrm>
            <a:off x="427096" y="7356288"/>
            <a:ext cx="3233405" cy="93694"/>
            <a:chOff x="-3244808" y="6213666"/>
            <a:chExt cx="3233405" cy="93694"/>
          </a:xfrm>
        </p:grpSpPr>
        <p:cxnSp>
          <p:nvCxnSpPr>
            <p:cNvPr id="22" name="直線コネクタ 21"/>
            <p:cNvCxnSpPr/>
            <p:nvPr/>
          </p:nvCxnSpPr>
          <p:spPr>
            <a:xfrm flipH="1">
              <a:off x="-3244808" y="6217508"/>
              <a:ext cx="649587" cy="0"/>
            </a:xfrm>
            <a:prstGeom prst="line">
              <a:avLst/>
            </a:prstGeom>
            <a:ln w="22225" cap="rnd">
              <a:solidFill>
                <a:srgbClr val="F9D8C1"/>
              </a:solidFill>
              <a:round/>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2484283" y="6213666"/>
              <a:ext cx="2472880" cy="0"/>
            </a:xfrm>
            <a:prstGeom prst="line">
              <a:avLst/>
            </a:prstGeom>
            <a:ln w="22225" cap="rnd">
              <a:solidFill>
                <a:srgbClr val="F9D8C1"/>
              </a:solidFill>
              <a:roun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592298" y="6216766"/>
              <a:ext cx="47073" cy="82903"/>
            </a:xfrm>
            <a:prstGeom prst="line">
              <a:avLst/>
            </a:prstGeom>
            <a:ln w="22225" cap="rnd">
              <a:solidFill>
                <a:srgbClr val="F9D8C1"/>
              </a:solidFill>
              <a:roun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546438" y="6215274"/>
              <a:ext cx="56359" cy="92086"/>
            </a:xfrm>
            <a:prstGeom prst="line">
              <a:avLst/>
            </a:prstGeom>
            <a:ln w="22225" cap="rnd">
              <a:solidFill>
                <a:srgbClr val="F9D8C1"/>
              </a:solidFill>
              <a:round/>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670790" y="7084730"/>
            <a:ext cx="2877711" cy="307777"/>
          </a:xfrm>
          <a:prstGeom prst="rect">
            <a:avLst/>
          </a:prstGeom>
          <a:noFill/>
        </p:spPr>
        <p:txBody>
          <a:bodyPr wrap="none" rtlCol="0">
            <a:spAutoFit/>
          </a:bodyPr>
          <a:lstStyle/>
          <a:p>
            <a:r>
              <a:rPr kumimoji="1" lang="ja-JP" altLang="en-US" sz="1400" dirty="0" smtClean="0">
                <a:solidFill>
                  <a:srgbClr val="F9D8C1"/>
                </a:solidFill>
              </a:rPr>
              <a:t>○○○○○○○○○○○○○○！</a:t>
            </a:r>
            <a:endParaRPr kumimoji="1" lang="ja-JP" altLang="en-US" sz="1400" dirty="0">
              <a:solidFill>
                <a:srgbClr val="F9D8C1"/>
              </a:solidFill>
            </a:endParaRPr>
          </a:p>
        </p:txBody>
      </p:sp>
      <p:sp>
        <p:nvSpPr>
          <p:cNvPr id="124" name="正方形/長方形 123"/>
          <p:cNvSpPr/>
          <p:nvPr/>
        </p:nvSpPr>
        <p:spPr>
          <a:xfrm>
            <a:off x="4685986" y="9519841"/>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a:t>
            </a:r>
            <a:endParaRPr kumimoji="1" lang="en-US" altLang="ja-JP" sz="700" dirty="0"/>
          </a:p>
          <a:p>
            <a:pPr algn="ctr"/>
            <a:r>
              <a:rPr kumimoji="1" lang="ja-JP" altLang="en-US" sz="700" dirty="0"/>
              <a:t>ホームページ</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900" b="1" dirty="0">
                <a:solidFill>
                  <a:srgbClr val="FF0000"/>
                </a:solidFill>
              </a:rPr>
              <a:t>ハローワーク作成</a:t>
            </a:r>
          </a:p>
        </p:txBody>
      </p:sp>
      <p:sp>
        <p:nvSpPr>
          <p:cNvPr id="99" name="テキスト ボックス 98"/>
          <p:cNvSpPr txBox="1"/>
          <p:nvPr/>
        </p:nvSpPr>
        <p:spPr>
          <a:xfrm>
            <a:off x="4004152" y="2078184"/>
            <a:ext cx="704039" cy="253916"/>
          </a:xfrm>
          <a:prstGeom prst="rect">
            <a:avLst/>
          </a:prstGeom>
          <a:noFill/>
        </p:spPr>
        <p:txBody>
          <a:bodyPr wrap="none" rtlCol="0">
            <a:spAutoFit/>
          </a:bodyPr>
          <a:lstStyle/>
          <a:p>
            <a:r>
              <a:rPr kumimoji="1" lang="ja-JP" altLang="en-US" sz="1050" dirty="0" smtClean="0">
                <a:solidFill>
                  <a:srgbClr val="ED7D31"/>
                </a:solidFill>
                <a:latin typeface="+mn-ea"/>
              </a:rPr>
              <a:t> 所 在 地</a:t>
            </a:r>
            <a:endParaRPr kumimoji="1" lang="ja-JP" altLang="en-US" sz="1050" dirty="0">
              <a:solidFill>
                <a:srgbClr val="ED7D31"/>
              </a:solidFill>
              <a:latin typeface="+mn-ea"/>
            </a:endParaRPr>
          </a:p>
        </p:txBody>
      </p:sp>
      <p:sp>
        <p:nvSpPr>
          <p:cNvPr id="101" name="テキスト ボックス 100"/>
          <p:cNvSpPr txBox="1"/>
          <p:nvPr/>
        </p:nvSpPr>
        <p:spPr>
          <a:xfrm>
            <a:off x="3993158" y="2424786"/>
            <a:ext cx="723275" cy="253916"/>
          </a:xfrm>
          <a:prstGeom prst="rect">
            <a:avLst/>
          </a:prstGeom>
          <a:noFill/>
        </p:spPr>
        <p:txBody>
          <a:bodyPr wrap="none" rtlCol="0">
            <a:spAutoFit/>
          </a:bodyPr>
          <a:lstStyle/>
          <a:p>
            <a:r>
              <a:rPr kumimoji="1" lang="ja-JP" altLang="en-US" sz="1050" dirty="0" smtClean="0">
                <a:solidFill>
                  <a:srgbClr val="ED7D31"/>
                </a:solidFill>
                <a:latin typeface="+mj-lt"/>
              </a:rPr>
              <a:t>事業内容</a:t>
            </a:r>
            <a:endParaRPr kumimoji="1" lang="ja-JP" altLang="en-US" sz="1050" dirty="0">
              <a:solidFill>
                <a:srgbClr val="ED7D31"/>
              </a:solidFill>
              <a:latin typeface="+mj-lt"/>
            </a:endParaRPr>
          </a:p>
        </p:txBody>
      </p:sp>
      <p:sp>
        <p:nvSpPr>
          <p:cNvPr id="100" name="テキスト ボックス 99"/>
          <p:cNvSpPr txBox="1"/>
          <p:nvPr/>
        </p:nvSpPr>
        <p:spPr>
          <a:xfrm>
            <a:off x="-2031325" y="-25317"/>
            <a:ext cx="1917513" cy="369332"/>
          </a:xfrm>
          <a:prstGeom prst="rect">
            <a:avLst/>
          </a:prstGeom>
          <a:noFill/>
        </p:spPr>
        <p:txBody>
          <a:bodyPr wrap="none" rtlCol="0">
            <a:spAutoFit/>
          </a:bodyPr>
          <a:lstStyle/>
          <a:p>
            <a:r>
              <a:rPr kumimoji="1" lang="ja-JP" altLang="en-US" dirty="0" smtClean="0"/>
              <a:t>カラーパターン</a:t>
            </a:r>
            <a:r>
              <a:rPr kumimoji="1" lang="en-US" altLang="ja-JP" dirty="0"/>
              <a:t>4</a:t>
            </a:r>
            <a:endParaRPr kumimoji="1" lang="ja-JP" altLang="en-US" dirty="0"/>
          </a:p>
        </p:txBody>
      </p:sp>
      <p:grpSp>
        <p:nvGrpSpPr>
          <p:cNvPr id="13" name="グループ化 12"/>
          <p:cNvGrpSpPr/>
          <p:nvPr/>
        </p:nvGrpSpPr>
        <p:grpSpPr>
          <a:xfrm>
            <a:off x="432586" y="9687633"/>
            <a:ext cx="1948275" cy="705109"/>
            <a:chOff x="-2018040" y="6960622"/>
            <a:chExt cx="1948275" cy="705109"/>
          </a:xfrm>
        </p:grpSpPr>
        <p:sp>
          <p:nvSpPr>
            <p:cNvPr id="4" name="正方形/長方形 3"/>
            <p:cNvSpPr/>
            <p:nvPr/>
          </p:nvSpPr>
          <p:spPr>
            <a:xfrm>
              <a:off x="-2018040" y="6960622"/>
              <a:ext cx="1927117" cy="705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2" name="テキスト ボックス 151"/>
            <p:cNvSpPr txBox="1"/>
            <p:nvPr/>
          </p:nvSpPr>
          <p:spPr>
            <a:xfrm>
              <a:off x="-1947202" y="7358931"/>
              <a:ext cx="1877437" cy="261610"/>
            </a:xfrm>
            <a:prstGeom prst="rect">
              <a:avLst/>
            </a:prstGeom>
            <a:noFill/>
          </p:spPr>
          <p:txBody>
            <a:bodyPr wrap="none" rtlCol="0">
              <a:spAutoFit/>
            </a:bodyPr>
            <a:lstStyle/>
            <a:p>
              <a:r>
                <a:rPr kumimoji="1" lang="ja-JP" altLang="en-US" sz="1100" dirty="0" smtClean="0"/>
                <a:t>作成日：令和〇年〇月〇日</a:t>
              </a:r>
              <a:endParaRPr kumimoji="1" lang="ja-JP" altLang="en-US" sz="1100" dirty="0"/>
            </a:p>
          </p:txBody>
        </p:sp>
        <p:pic>
          <p:nvPicPr>
            <p:cNvPr id="79" name="Picture 3" descr="ハローワークロゴII"/>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810" t="6188"/>
            <a:stretch/>
          </p:blipFill>
          <p:spPr bwMode="auto">
            <a:xfrm>
              <a:off x="-1897183" y="7046936"/>
              <a:ext cx="1211226" cy="26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829185" y="6966970"/>
              <a:ext cx="649537" cy="369332"/>
            </a:xfrm>
            <a:prstGeom prst="rect">
              <a:avLst/>
            </a:prstGeom>
            <a:noFill/>
          </p:spPr>
          <p:txBody>
            <a:bodyPr wrap="none" rtlCol="0">
              <a:spAutoFit/>
            </a:bodyPr>
            <a:lstStyle/>
            <a:p>
              <a:r>
                <a:rPr kumimoji="1" lang="ja-JP" altLang="en-US" b="1" dirty="0" smtClean="0">
                  <a:solidFill>
                    <a:srgbClr val="0AFF0A"/>
                  </a:solidFill>
                  <a:latin typeface="HG丸ｺﾞｼｯｸM-PRO" panose="020F0600000000000000" pitchFamily="50" charset="-128"/>
                  <a:ea typeface="HG丸ｺﾞｼｯｸM-PRO" panose="020F0600000000000000" pitchFamily="50" charset="-128"/>
                </a:rPr>
                <a:t>宮崎</a:t>
              </a:r>
              <a:endParaRPr kumimoji="1" lang="ja-JP" altLang="en-US" b="1" dirty="0">
                <a:solidFill>
                  <a:srgbClr val="0AFF0A"/>
                </a:solidFill>
                <a:latin typeface="HG丸ｺﾞｼｯｸM-PRO" panose="020F0600000000000000" pitchFamily="50" charset="-128"/>
                <a:ea typeface="HG丸ｺﾞｼｯｸM-PRO" panose="020F0600000000000000" pitchFamily="50" charset="-128"/>
              </a:endParaRPr>
            </a:p>
          </p:txBody>
        </p:sp>
      </p:grpSp>
      <p:sp>
        <p:nvSpPr>
          <p:cNvPr id="103" name="正方形/長方形 102"/>
          <p:cNvSpPr/>
          <p:nvPr/>
        </p:nvSpPr>
        <p:spPr>
          <a:xfrm>
            <a:off x="-1250000" y="1080900"/>
            <a:ext cx="397042" cy="533864"/>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0" name="テキスト ボックス 119"/>
          <p:cNvSpPr txBox="1"/>
          <p:nvPr/>
        </p:nvSpPr>
        <p:spPr>
          <a:xfrm>
            <a:off x="2411305" y="9690774"/>
            <a:ext cx="1627460"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smtClean="0">
                <a:latin typeface="+mn-ea"/>
              </a:rPr>
              <a:t>※</a:t>
            </a:r>
            <a:r>
              <a:rPr kumimoji="1" lang="ja-JP" altLang="en-US" sz="1000" dirty="0" smtClean="0">
                <a:latin typeface="+mn-ea"/>
              </a:rPr>
              <a:t>事業所求人は、有効中のものがない場合は一覧が出ませんので、ご了承ください。</a:t>
            </a:r>
            <a:endParaRPr kumimoji="1" lang="ja-JP" altLang="en-US" sz="1000" dirty="0">
              <a:latin typeface="+mn-ea"/>
            </a:endParaRPr>
          </a:p>
        </p:txBody>
      </p:sp>
    </p:spTree>
    <p:extLst>
      <p:ext uri="{BB962C8B-B14F-4D97-AF65-F5344CB8AC3E}">
        <p14:creationId xmlns:p14="http://schemas.microsoft.com/office/powerpoint/2010/main" val="4121351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183</Words>
  <PresentationFormat>ユーザー設定</PresentationFormat>
  <Paragraphs>54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HGP明朝E</vt:lpstr>
      <vt:lpstr>HG丸ｺﾞｼｯｸM-PRO</vt:lpstr>
      <vt:lpstr>IPAゴシック</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