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4"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1344"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2024/10/29</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8D4B"/>
        </a:solidFill>
        <a:effectLst/>
      </p:bgPr>
    </p:bg>
    <p:spTree>
      <p:nvGrpSpPr>
        <p:cNvPr id="1" name=""/>
        <p:cNvGrpSpPr/>
        <p:nvPr/>
      </p:nvGrpSpPr>
      <p:grpSpPr>
        <a:xfrm>
          <a:off x="0" y="0"/>
          <a:ext cx="0" cy="0"/>
          <a:chOff x="0" y="0"/>
          <a:chExt cx="0" cy="0"/>
        </a:xfrm>
      </p:grpSpPr>
      <p:grpSp>
        <p:nvGrpSpPr>
          <p:cNvPr id="106" name="グループ化 105"/>
          <p:cNvGrpSpPr/>
          <p:nvPr/>
        </p:nvGrpSpPr>
        <p:grpSpPr>
          <a:xfrm>
            <a:off x="2385362" y="5401197"/>
            <a:ext cx="3109302" cy="1005244"/>
            <a:chOff x="2369299" y="5404420"/>
            <a:chExt cx="3109302" cy="1005244"/>
          </a:xfrm>
        </p:grpSpPr>
        <p:grpSp>
          <p:nvGrpSpPr>
            <p:cNvPr id="109" name="グループ化 108"/>
            <p:cNvGrpSpPr/>
            <p:nvPr/>
          </p:nvGrpSpPr>
          <p:grpSpPr>
            <a:xfrm>
              <a:off x="2369299" y="5412664"/>
              <a:ext cx="3098666" cy="997000"/>
              <a:chOff x="2384550" y="6554410"/>
              <a:chExt cx="3098666" cy="997000"/>
            </a:xfrm>
          </p:grpSpPr>
          <p:sp>
            <p:nvSpPr>
              <p:cNvPr id="113" name="テキスト ボックス 112"/>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115" name="テキスト ボックス 114"/>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10" name="グループ化 109"/>
            <p:cNvGrpSpPr/>
            <p:nvPr/>
          </p:nvGrpSpPr>
          <p:grpSpPr>
            <a:xfrm>
              <a:off x="2377713" y="5404420"/>
              <a:ext cx="3100888" cy="997000"/>
              <a:chOff x="2339914" y="6394265"/>
              <a:chExt cx="3100888" cy="997000"/>
            </a:xfrm>
          </p:grpSpPr>
          <p:sp>
            <p:nvSpPr>
              <p:cNvPr id="111" name="テキスト ボックス 110"/>
              <p:cNvSpPr txBox="1"/>
              <p:nvPr/>
            </p:nvSpPr>
            <p:spPr>
              <a:xfrm rot="212207">
                <a:off x="2339914"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12" name="テキスト ボックス 111"/>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sp>
        <p:nvSpPr>
          <p:cNvPr id="118" name="フリーフォーム 117"/>
          <p:cNvSpPr/>
          <p:nvPr/>
        </p:nvSpPr>
        <p:spPr>
          <a:xfrm>
            <a:off x="3994724" y="2399919"/>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フリーフォーム 118"/>
          <p:cNvSpPr/>
          <p:nvPr/>
        </p:nvSpPr>
        <p:spPr>
          <a:xfrm>
            <a:off x="3992943" y="2735241"/>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フリーフォーム 116"/>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2150716" y="1094249"/>
            <a:ext cx="4602172" cy="268685"/>
          </a:xfrm>
          <a:prstGeom prst="rect">
            <a:avLst/>
          </a:pr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latin typeface="+mn-ea"/>
              </a:rPr>
              <a:t>宮崎県宮崎市〇〇〇○</a:t>
            </a:r>
            <a:r>
              <a:rPr kumimoji="1" lang="en-US" altLang="ja-JP" sz="1400" dirty="0" smtClean="0">
                <a:latin typeface="+mn-ea"/>
              </a:rPr>
              <a:t>1-2-3</a:t>
            </a:r>
            <a:endParaRPr kumimoji="1" lang="ja-JP" altLang="en-US" sz="1400" dirty="0">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latin typeface="+mn-ea"/>
              </a:rPr>
              <a:t>〇○〇の販売</a:t>
            </a:r>
            <a:endParaRPr kumimoji="1" lang="ja-JP" altLang="en-US" sz="1400" dirty="0">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b="1" dirty="0" smtClean="0">
                <a:solidFill>
                  <a:srgbClr val="F9D8C1"/>
                </a:solidFill>
                <a:latin typeface="+mn-ea"/>
              </a:rPr>
              <a:t>求人票だけでは分からない、これが企業の思いです</a:t>
            </a:r>
            <a:endParaRPr kumimoji="1" lang="ja-JP" altLang="en-US" sz="1400" b="1" dirty="0">
              <a:solidFill>
                <a:srgbClr val="F9D8C1"/>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29011"/>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事業所求人</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800" b="1" dirty="0">
                <a:solidFill>
                  <a:srgbClr val="FF0000"/>
                </a:solidFill>
              </a:rPr>
              <a:t>ハローワーク</a:t>
            </a:r>
            <a:endParaRPr kumimoji="1" lang="en-US" altLang="ja-JP" sz="800" b="1" dirty="0">
              <a:solidFill>
                <a:srgbClr val="FF0000"/>
              </a:solidFill>
            </a:endParaRPr>
          </a:p>
          <a:p>
            <a:pPr algn="ctr"/>
            <a:r>
              <a:rPr kumimoji="1" lang="ja-JP" altLang="en-US" sz="800" b="1" dirty="0">
                <a:solidFill>
                  <a:srgbClr val="FF0000"/>
                </a:solidFill>
              </a:rPr>
              <a:t>作成</a:t>
            </a:r>
          </a:p>
        </p:txBody>
      </p:sp>
      <p:grpSp>
        <p:nvGrpSpPr>
          <p:cNvPr id="10" name="グループ化 9"/>
          <p:cNvGrpSpPr/>
          <p:nvPr/>
        </p:nvGrpSpPr>
        <p:grpSpPr>
          <a:xfrm>
            <a:off x="4040597" y="9522956"/>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22957"/>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679094" y="1067103"/>
            <a:ext cx="397042" cy="533864"/>
          </a:xfrm>
          <a:prstGeom prst="rect">
            <a:avLst/>
          </a:prstGeom>
          <a:solidFill>
            <a:srgbClr val="EF8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正方形/長方形 80"/>
          <p:cNvSpPr/>
          <p:nvPr/>
        </p:nvSpPr>
        <p:spPr>
          <a:xfrm>
            <a:off x="-682146" y="434740"/>
            <a:ext cx="397042" cy="533864"/>
          </a:xfrm>
          <a:prstGeom prst="rect">
            <a:avLst/>
          </a:pr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t>19</a:t>
            </a:r>
            <a:r>
              <a:rPr kumimoji="1" lang="ja-JP" altLang="en-US" sz="1400" dirty="0" smtClean="0"/>
              <a:t>☓☓年</a:t>
            </a:r>
            <a:r>
              <a:rPr kumimoji="1" lang="en-US" altLang="ja-JP" sz="1400" dirty="0" smtClean="0"/>
              <a:t>10</a:t>
            </a:r>
            <a:r>
              <a:rPr kumimoji="1" lang="ja-JP" altLang="en-US" sz="1400" dirty="0" smtClean="0"/>
              <a:t>月</a:t>
            </a:r>
            <a:r>
              <a:rPr kumimoji="1" lang="en-US" altLang="ja-JP" sz="1400" dirty="0" smtClean="0"/>
              <a:t>1</a:t>
            </a:r>
            <a:r>
              <a:rPr kumimoji="1" lang="ja-JP" altLang="en-US" sz="1400" dirty="0" smtClean="0"/>
              <a:t>日</a:t>
            </a:r>
            <a:endParaRPr kumimoji="1" lang="ja-JP" altLang="en-US" sz="1400" dirty="0"/>
          </a:p>
        </p:txBody>
      </p:sp>
      <p:grpSp>
        <p:nvGrpSpPr>
          <p:cNvPr id="63" name="グループ化 62"/>
          <p:cNvGrpSpPr/>
          <p:nvPr/>
        </p:nvGrpSpPr>
        <p:grpSpPr>
          <a:xfrm>
            <a:off x="297998" y="419458"/>
            <a:ext cx="6987206" cy="1583899"/>
            <a:chOff x="1533741" y="515858"/>
            <a:chExt cx="5625020" cy="1275111"/>
          </a:xfrm>
        </p:grpSpPr>
        <p:cxnSp>
          <p:nvCxnSpPr>
            <p:cNvPr id="14" name="直線コネクタ 13"/>
            <p:cNvCxnSpPr/>
            <p:nvPr/>
          </p:nvCxnSpPr>
          <p:spPr>
            <a:xfrm>
              <a:off x="1616185" y="604448"/>
              <a:ext cx="0" cy="885668"/>
            </a:xfrm>
            <a:prstGeom prst="line">
              <a:avLst/>
            </a:prstGeom>
            <a:ln>
              <a:solidFill>
                <a:schemeClr val="accent2">
                  <a:lumMod val="20000"/>
                  <a:lumOff val="80000"/>
                </a:schemeClr>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chemeClr val="accent2">
                  <a:lumMod val="20000"/>
                  <a:lumOff val="80000"/>
                </a:schemeClr>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chemeClr val="accent2">
                  <a:lumMod val="20000"/>
                  <a:lumOff val="80000"/>
                </a:schemeClr>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chemeClr val="accent2">
                  <a:lumMod val="20000"/>
                  <a:lumOff val="80000"/>
                </a:schemeClr>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52815" y="1048702"/>
              <a:ext cx="705946" cy="742267"/>
            </a:xfrm>
            <a:prstGeom prst="line">
              <a:avLst/>
            </a:prstGeom>
            <a:ln w="28575">
              <a:solidFill>
                <a:schemeClr val="accent2">
                  <a:lumMod val="20000"/>
                  <a:lumOff val="80000"/>
                </a:schemeClr>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chemeClr val="accent2">
                  <a:lumMod val="20000"/>
                  <a:lumOff val="80000"/>
                </a:schemeClr>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chemeClr val="accent2">
                  <a:lumMod val="20000"/>
                  <a:lumOff val="80000"/>
                </a:schemeClr>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64656" y="1595520"/>
              <a:ext cx="5044756" cy="20300"/>
            </a:xfrm>
            <a:prstGeom prst="line">
              <a:avLst/>
            </a:prstGeom>
            <a:ln w="28575">
              <a:solidFill>
                <a:schemeClr val="accent2">
                  <a:lumMod val="20000"/>
                  <a:lumOff val="80000"/>
                </a:schemeClr>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64656" y="517729"/>
              <a:ext cx="0" cy="1087573"/>
            </a:xfrm>
            <a:prstGeom prst="line">
              <a:avLst/>
            </a:prstGeom>
            <a:ln w="28575">
              <a:solidFill>
                <a:schemeClr val="accent2">
                  <a:lumMod val="20000"/>
                  <a:lumOff val="80000"/>
                </a:schemeClr>
              </a:solidFill>
            </a:ln>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200672" y="197152"/>
            <a:ext cx="1230401" cy="1526718"/>
            <a:chOff x="-2571891" y="2541757"/>
            <a:chExt cx="1230401" cy="1526718"/>
          </a:xfrm>
        </p:grpSpPr>
        <p:sp>
          <p:nvSpPr>
            <p:cNvPr id="116" name="山形 115"/>
            <p:cNvSpPr/>
            <p:nvPr/>
          </p:nvSpPr>
          <p:spPr>
            <a:xfrm rot="14818828">
              <a:off x="-2140934" y="3434496"/>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山形 4"/>
            <p:cNvSpPr/>
            <p:nvPr/>
          </p:nvSpPr>
          <p:spPr>
            <a:xfrm rot="17251611">
              <a:off x="-2655409" y="34319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3" name="グループ化 2"/>
            <p:cNvGrpSpPr/>
            <p:nvPr/>
          </p:nvGrpSpPr>
          <p:grpSpPr>
            <a:xfrm>
              <a:off x="-2571891" y="2541757"/>
              <a:ext cx="1230401" cy="1230401"/>
              <a:chOff x="5771290" y="147806"/>
              <a:chExt cx="1609308" cy="1609308"/>
            </a:xfrm>
          </p:grpSpPr>
          <p:grpSp>
            <p:nvGrpSpPr>
              <p:cNvPr id="88" name="グループ化 87"/>
              <p:cNvGrpSpPr/>
              <p:nvPr/>
            </p:nvGrpSpPr>
            <p:grpSpPr>
              <a:xfrm>
                <a:off x="5771290" y="147806"/>
                <a:ext cx="1609308" cy="1609308"/>
                <a:chOff x="6652651" y="2745725"/>
                <a:chExt cx="2340864" cy="2340864"/>
              </a:xfrm>
            </p:grpSpPr>
            <p:sp>
              <p:nvSpPr>
                <p:cNvPr id="91" name="楕円 90"/>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92" name="楕円 91"/>
                <p:cNvSpPr/>
                <p:nvPr/>
              </p:nvSpPr>
              <p:spPr>
                <a:xfrm>
                  <a:off x="6821481" y="2914554"/>
                  <a:ext cx="2003204"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grpSp>
          <p:sp>
            <p:nvSpPr>
              <p:cNvPr id="6" name="テキスト ボックス 5"/>
              <p:cNvSpPr txBox="1"/>
              <p:nvPr/>
            </p:nvSpPr>
            <p:spPr>
              <a:xfrm>
                <a:off x="5974676" y="358896"/>
                <a:ext cx="1233275" cy="684348"/>
              </a:xfrm>
              <a:prstGeom prst="rect">
                <a:avLst/>
              </a:prstGeom>
              <a:noFill/>
            </p:spPr>
            <p:txBody>
              <a:bodyPr wrap="square" rtlCol="0">
                <a:spAutoFit/>
              </a:bodyPr>
              <a:lstStyle/>
              <a:p>
                <a:pPr algn="ctr"/>
                <a:r>
                  <a:rPr kumimoji="1" lang="ja-JP" altLang="en-US" sz="1400" dirty="0" smtClean="0">
                    <a:solidFill>
                      <a:srgbClr val="C00000"/>
                    </a:solidFill>
                    <a:latin typeface="HGP明朝E" panose="02020900000000000000" pitchFamily="18" charset="-128"/>
                    <a:ea typeface="HGP明朝E" panose="02020900000000000000" pitchFamily="18" charset="-128"/>
                  </a:rPr>
                  <a:t>コンタクト</a:t>
                </a:r>
                <a:endParaRPr kumimoji="1" lang="en-US" altLang="ja-JP" sz="1400" dirty="0" smtClean="0">
                  <a:solidFill>
                    <a:srgbClr val="C00000"/>
                  </a:solidFill>
                  <a:latin typeface="HGP明朝E" panose="02020900000000000000" pitchFamily="18" charset="-128"/>
                  <a:ea typeface="HGP明朝E" panose="02020900000000000000" pitchFamily="18" charset="-128"/>
                </a:endParaRPr>
              </a:p>
              <a:p>
                <a:pPr algn="ctr"/>
                <a:r>
                  <a:rPr kumimoji="1" lang="ja-JP" altLang="en-US" sz="1400" dirty="0" smtClean="0">
                    <a:solidFill>
                      <a:srgbClr val="C00000"/>
                    </a:solidFill>
                    <a:latin typeface="HGP明朝E" panose="02020900000000000000" pitchFamily="18" charset="-128"/>
                    <a:ea typeface="HGP明朝E" panose="02020900000000000000" pitchFamily="18" charset="-128"/>
                  </a:rPr>
                  <a:t>コーナー</a:t>
                </a:r>
                <a:endParaRPr kumimoji="1" lang="en-US" altLang="ja-JP" sz="1400" dirty="0">
                  <a:solidFill>
                    <a:srgbClr val="C00000"/>
                  </a:solidFill>
                  <a:latin typeface="HGP明朝E" panose="02020900000000000000" pitchFamily="18" charset="-128"/>
                  <a:ea typeface="HGP明朝E" panose="02020900000000000000" pitchFamily="18" charset="-128"/>
                </a:endParaRPr>
              </a:p>
            </p:txBody>
          </p:sp>
          <p:sp>
            <p:nvSpPr>
              <p:cNvPr id="7" name="テキスト ボックス 6"/>
              <p:cNvSpPr txBox="1"/>
              <p:nvPr/>
            </p:nvSpPr>
            <p:spPr>
              <a:xfrm>
                <a:off x="5849067" y="902126"/>
                <a:ext cx="1449208" cy="483069"/>
              </a:xfrm>
              <a:prstGeom prst="rect">
                <a:avLst/>
              </a:prstGeom>
              <a:noFill/>
            </p:spPr>
            <p:txBody>
              <a:bodyPr wrap="none" rtlCol="0">
                <a:spAutoFit/>
              </a:bodyPr>
              <a:lstStyle/>
              <a:p>
                <a:r>
                  <a:rPr kumimoji="1" lang="ja-JP" altLang="en-US" dirty="0">
                    <a:solidFill>
                      <a:srgbClr val="C00000"/>
                    </a:solidFill>
                    <a:latin typeface="HGP明朝E" panose="02020900000000000000" pitchFamily="18" charset="-128"/>
                    <a:ea typeface="HGP明朝E" panose="02020900000000000000" pitchFamily="18" charset="-128"/>
                  </a:rPr>
                  <a:t>応援企業</a:t>
                </a:r>
                <a:endParaRPr kumimoji="1" lang="en-US" altLang="ja-JP" dirty="0">
                  <a:solidFill>
                    <a:srgbClr val="C00000"/>
                  </a:solidFill>
                  <a:latin typeface="HGP明朝E" panose="02020900000000000000" pitchFamily="18" charset="-128"/>
                  <a:ea typeface="HGP明朝E" panose="02020900000000000000" pitchFamily="18" charset="-128"/>
                </a:endParaRPr>
              </a:p>
            </p:txBody>
          </p:sp>
        </p:grpSp>
      </p:grpSp>
      <p:sp>
        <p:nvSpPr>
          <p:cNvPr id="8" name="テキスト ボックス 7"/>
          <p:cNvSpPr txBox="1"/>
          <p:nvPr/>
        </p:nvSpPr>
        <p:spPr>
          <a:xfrm>
            <a:off x="2126747" y="790147"/>
            <a:ext cx="4434284" cy="646331"/>
          </a:xfrm>
          <a:prstGeom prst="rect">
            <a:avLst/>
          </a:prstGeom>
          <a:noFill/>
        </p:spPr>
        <p:txBody>
          <a:bodyPr wrap="square" rtlCol="0">
            <a:spAutoFit/>
          </a:bodyPr>
          <a:lstStyle/>
          <a:p>
            <a:r>
              <a:rPr kumimoji="1" lang="ja-JP" altLang="en-US" sz="3600" b="1" dirty="0"/>
              <a:t>事業所名</a:t>
            </a:r>
            <a:endParaRPr kumimoji="1" lang="ja-JP" altLang="en-US" sz="4000" b="1" dirty="0"/>
          </a:p>
        </p:txBody>
      </p:sp>
      <p:sp>
        <p:nvSpPr>
          <p:cNvPr id="76" name="テキスト ボックス 75"/>
          <p:cNvSpPr txBox="1"/>
          <p:nvPr/>
        </p:nvSpPr>
        <p:spPr>
          <a:xfrm>
            <a:off x="1463418" y="806138"/>
            <a:ext cx="722821"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rgbClr val="F9D8C1"/>
                    </a:solidFill>
                  </a:ln>
                  <a:solidFill>
                    <a:srgbClr val="F9D8C1"/>
                  </a:solidFill>
                  <a:latin typeface="IPAゴシック" panose="020B0509000000000000" pitchFamily="49" charset="-128"/>
                  <a:ea typeface="IPAゴシック" panose="020B0509000000000000" pitchFamily="49" charset="-128"/>
                </a:rPr>
                <a:t>ウチ</a:t>
              </a:r>
              <a:r>
                <a:rPr kumimoji="1" lang="ja-JP" altLang="en-US" dirty="0" smtClean="0">
                  <a:ln>
                    <a:solidFill>
                      <a:srgbClr val="F9D8C1"/>
                    </a:solidFill>
                  </a:ln>
                  <a:solidFill>
                    <a:srgbClr val="F9D8C1"/>
                  </a:solidFill>
                  <a:latin typeface="IPAゴシック" panose="020B0509000000000000" pitchFamily="49" charset="-128"/>
                  <a:ea typeface="IPAゴシック" panose="020B0509000000000000" pitchFamily="49" charset="-128"/>
                </a:rPr>
                <a:t>の</a:t>
              </a:r>
              <a:r>
                <a:rPr kumimoji="1" lang="ja-JP" altLang="en-US" sz="2400" b="1" dirty="0" smtClean="0">
                  <a:ln>
                    <a:solidFill>
                      <a:srgbClr val="F9D8C1"/>
                    </a:solidFill>
                  </a:ln>
                  <a:solidFill>
                    <a:srgbClr val="F9D8C1"/>
                  </a:solidFill>
                  <a:latin typeface="IPAゴシック" panose="020B0509000000000000" pitchFamily="49" charset="-128"/>
                  <a:ea typeface="IPAゴシック" panose="020B0509000000000000" pitchFamily="49" charset="-128"/>
                </a:rPr>
                <a:t>会社</a:t>
              </a:r>
              <a:r>
                <a:rPr kumimoji="1" lang="ja-JP" altLang="en-US" dirty="0" smtClean="0">
                  <a:ln>
                    <a:solidFill>
                      <a:srgbClr val="F9D8C1"/>
                    </a:solidFill>
                  </a:ln>
                  <a:solidFill>
                    <a:srgbClr val="F9D8C1"/>
                  </a:solidFill>
                  <a:latin typeface="IPAゴシック" panose="020B0509000000000000" pitchFamily="49" charset="-128"/>
                  <a:ea typeface="IPAゴシック" panose="020B0509000000000000" pitchFamily="49" charset="-128"/>
                </a:rPr>
                <a:t>って</a:t>
              </a:r>
              <a:r>
                <a:rPr kumimoji="1" lang="ja-JP" altLang="en-US" sz="2000" b="1" dirty="0" smtClean="0">
                  <a:ln>
                    <a:solidFill>
                      <a:srgbClr val="F9D8C1"/>
                    </a:solidFill>
                  </a:ln>
                  <a:solidFill>
                    <a:srgbClr val="F9D8C1"/>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rgbClr val="F9D8C1"/>
                  </a:solidFill>
                </a:ln>
                <a:solidFill>
                  <a:srgbClr val="F9D8C1"/>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rgbClr val="F9D8C1"/>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n>
                  <a:solidFill>
                    <a:srgbClr val="44546A"/>
                  </a:solidFill>
                </a:ln>
                <a:solidFill>
                  <a:schemeClr val="tx2"/>
                </a:solidFill>
              </a:endParaRPr>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F9D8C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55" name="テキスト ボックス 154"/>
          <p:cNvSpPr txBox="1"/>
          <p:nvPr/>
        </p:nvSpPr>
        <p:spPr>
          <a:xfrm>
            <a:off x="4081903" y="7481153"/>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grpSp>
        <p:nvGrpSpPr>
          <p:cNvPr id="183" name="グループ化 182"/>
          <p:cNvGrpSpPr/>
          <p:nvPr/>
        </p:nvGrpSpPr>
        <p:grpSpPr>
          <a:xfrm rot="2962717">
            <a:off x="199716" y="5207597"/>
            <a:ext cx="1190659" cy="1173397"/>
            <a:chOff x="7255759" y="3637724"/>
            <a:chExt cx="2412562" cy="2377592"/>
          </a:xfrm>
          <a:solidFill>
            <a:srgbClr val="FFAFFF"/>
          </a:solidFill>
        </p:grpSpPr>
        <p:sp>
          <p:nvSpPr>
            <p:cNvPr id="184" name="星 12 3"/>
            <p:cNvSpPr/>
            <p:nvPr/>
          </p:nvSpPr>
          <p:spPr>
            <a:xfrm>
              <a:off x="7348340" y="3637724"/>
              <a:ext cx="2319981" cy="2319985"/>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5" name="星 12 3"/>
            <p:cNvSpPr/>
            <p:nvPr/>
          </p:nvSpPr>
          <p:spPr>
            <a:xfrm>
              <a:off x="7255759" y="3695330"/>
              <a:ext cx="2319985"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F9D8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6" name="星 12 3"/>
            <p:cNvSpPr/>
            <p:nvPr/>
          </p:nvSpPr>
          <p:spPr>
            <a:xfrm rot="1821950">
              <a:off x="9352834" y="5084010"/>
              <a:ext cx="192826"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F9D8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7" name="グループ化 186"/>
          <p:cNvGrpSpPr/>
          <p:nvPr/>
        </p:nvGrpSpPr>
        <p:grpSpPr>
          <a:xfrm>
            <a:off x="1343601" y="5642591"/>
            <a:ext cx="1170457" cy="1136616"/>
            <a:chOff x="7987805" y="564962"/>
            <a:chExt cx="1914869" cy="1859504"/>
          </a:xfrm>
        </p:grpSpPr>
        <p:sp>
          <p:nvSpPr>
            <p:cNvPr id="188" name="フリーフォーム 187"/>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9" name="フリーフォーム 188"/>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0" name="グループ化 189"/>
          <p:cNvGrpSpPr/>
          <p:nvPr/>
        </p:nvGrpSpPr>
        <p:grpSpPr>
          <a:xfrm>
            <a:off x="6174078" y="5401559"/>
            <a:ext cx="1023757" cy="1032885"/>
            <a:chOff x="8077586" y="642032"/>
            <a:chExt cx="1834345" cy="1850700"/>
          </a:xfrm>
          <a:solidFill>
            <a:srgbClr val="FFE699"/>
          </a:solidFill>
        </p:grpSpPr>
        <p:sp>
          <p:nvSpPr>
            <p:cNvPr id="191" name="フリーフォーム 190"/>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2" name="フリーフォーム 191"/>
            <p:cNvSpPr/>
            <p:nvPr/>
          </p:nvSpPr>
          <p:spPr>
            <a:xfrm>
              <a:off x="8077586" y="642032"/>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F9D8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3" name="グループ化 192"/>
          <p:cNvGrpSpPr/>
          <p:nvPr/>
        </p:nvGrpSpPr>
        <p:grpSpPr>
          <a:xfrm rot="2962717">
            <a:off x="4961947" y="5548879"/>
            <a:ext cx="1221370" cy="1217235"/>
            <a:chOff x="7306455" y="3593756"/>
            <a:chExt cx="2416435" cy="2408258"/>
          </a:xfrm>
        </p:grpSpPr>
        <p:sp>
          <p:nvSpPr>
            <p:cNvPr id="19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DBF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97" name="テキスト ボックス 196"/>
          <p:cNvSpPr txBox="1"/>
          <p:nvPr/>
        </p:nvSpPr>
        <p:spPr>
          <a:xfrm>
            <a:off x="392282" y="55241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199" name="テキスト ボックス 19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00" name="テキスト ボックス 199"/>
          <p:cNvSpPr txBox="1"/>
          <p:nvPr/>
        </p:nvSpPr>
        <p:spPr>
          <a:xfrm>
            <a:off x="6258605"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04" name="グループ化 203"/>
          <p:cNvGrpSpPr/>
          <p:nvPr/>
        </p:nvGrpSpPr>
        <p:grpSpPr>
          <a:xfrm rot="2962717">
            <a:off x="2450410" y="5496053"/>
            <a:ext cx="1357486" cy="1331249"/>
            <a:chOff x="7306451" y="3593759"/>
            <a:chExt cx="2449887" cy="2402537"/>
          </a:xfrm>
        </p:grpSpPr>
        <p:sp>
          <p:nvSpPr>
            <p:cNvPr id="205" name="星 12 3"/>
            <p:cNvSpPr/>
            <p:nvPr/>
          </p:nvSpPr>
          <p:spPr>
            <a:xfrm>
              <a:off x="7436355" y="3676313"/>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6" name="星 12 3"/>
            <p:cNvSpPr/>
            <p:nvPr/>
          </p:nvSpPr>
          <p:spPr>
            <a:xfrm>
              <a:off x="7306451" y="3593759"/>
              <a:ext cx="2319982"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7" name="星 12 3"/>
            <p:cNvSpPr/>
            <p:nvPr/>
          </p:nvSpPr>
          <p:spPr>
            <a:xfrm rot="1821950">
              <a:off x="9339786" y="5072818"/>
              <a:ext cx="192826" cy="4718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08" name="テキスト ボックス 207"/>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09" name="グループ化 208"/>
          <p:cNvGrpSpPr/>
          <p:nvPr/>
        </p:nvGrpSpPr>
        <p:grpSpPr>
          <a:xfrm>
            <a:off x="3830601" y="5473016"/>
            <a:ext cx="1129516" cy="1136616"/>
            <a:chOff x="8054789" y="564961"/>
            <a:chExt cx="1847891" cy="1859505"/>
          </a:xfrm>
        </p:grpSpPr>
        <p:sp>
          <p:nvSpPr>
            <p:cNvPr id="210" name="フリーフォーム 209"/>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1" name="フリーフォーム 210"/>
            <p:cNvSpPr/>
            <p:nvPr/>
          </p:nvSpPr>
          <p:spPr>
            <a:xfrm>
              <a:off x="8054789" y="564961"/>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F9D8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2" name="テキスト ボックス 211"/>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F9D8C1"/>
                  </a:solidFill>
                </a:ln>
                <a:solidFill>
                  <a:srgbClr val="F9D8C1"/>
                </a:solidFill>
                <a:latin typeface="IPAゴシック" panose="020B0509000000000000" pitchFamily="49" charset="-128"/>
                <a:ea typeface="IPAゴシック" panose="020B0509000000000000" pitchFamily="49" charset="-128"/>
              </a:rPr>
              <a:t>○○○コーナーご利用の方へ</a:t>
            </a:r>
            <a:endParaRPr kumimoji="1" lang="en-US" altLang="ja-JP" b="1" dirty="0" smtClean="0">
              <a:ln w="12700">
                <a:solidFill>
                  <a:srgbClr val="F9D8C1"/>
                </a:solidFill>
              </a:ln>
              <a:solidFill>
                <a:srgbClr val="F9D8C1"/>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56921"/>
            <a:ext cx="588623" cy="253916"/>
          </a:xfrm>
          <a:prstGeom prst="rect">
            <a:avLst/>
          </a:prstGeom>
          <a:noFill/>
        </p:spPr>
        <p:txBody>
          <a:bodyPr wrap="none" rtlCol="0">
            <a:spAutoFit/>
          </a:bodyPr>
          <a:lstStyle/>
          <a:p>
            <a:r>
              <a:rPr kumimoji="1" lang="ja-JP" altLang="en-US" sz="1050" dirty="0" smtClean="0">
                <a:solidFill>
                  <a:srgbClr val="ED7D31"/>
                </a:solidFill>
                <a:latin typeface="+mn-ea"/>
              </a:rPr>
              <a:t>設　立</a:t>
            </a:r>
            <a:endParaRPr kumimoji="1" lang="ja-JP" altLang="en-US" sz="1050" dirty="0">
              <a:solidFill>
                <a:srgbClr val="ED7D3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F9D8C1"/>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F9D8C1"/>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F9D8C1"/>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F9D8C1"/>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877711" cy="307777"/>
          </a:xfrm>
          <a:prstGeom prst="rect">
            <a:avLst/>
          </a:prstGeom>
          <a:noFill/>
        </p:spPr>
        <p:txBody>
          <a:bodyPr wrap="none" rtlCol="0">
            <a:spAutoFit/>
          </a:bodyPr>
          <a:lstStyle/>
          <a:p>
            <a:r>
              <a:rPr kumimoji="1" lang="ja-JP" altLang="en-US" sz="1400" dirty="0" smtClean="0">
                <a:solidFill>
                  <a:srgbClr val="F9D8C1"/>
                </a:solidFill>
              </a:rPr>
              <a:t>○○○○○○○○○○○○○○！</a:t>
            </a:r>
            <a:endParaRPr kumimoji="1" lang="ja-JP" altLang="en-US" sz="1400" dirty="0">
              <a:solidFill>
                <a:srgbClr val="F9D8C1"/>
              </a:solidFill>
            </a:endParaRPr>
          </a:p>
        </p:txBody>
      </p:sp>
      <p:sp>
        <p:nvSpPr>
          <p:cNvPr id="124" name="正方形/長方形 123"/>
          <p:cNvSpPr/>
          <p:nvPr/>
        </p:nvSpPr>
        <p:spPr>
          <a:xfrm>
            <a:off x="4685986" y="9519841"/>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a:t>
            </a:r>
            <a:endParaRPr kumimoji="1" lang="en-US" altLang="ja-JP" sz="700" dirty="0"/>
          </a:p>
          <a:p>
            <a:pPr algn="ctr"/>
            <a:r>
              <a:rPr kumimoji="1" lang="ja-JP" altLang="en-US" sz="700" dirty="0"/>
              <a:t>ホームページ</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900" b="1" dirty="0">
                <a:solidFill>
                  <a:srgbClr val="FF0000"/>
                </a:solidFill>
              </a:rPr>
              <a:t>ハローワーク作成</a:t>
            </a:r>
          </a:p>
        </p:txBody>
      </p:sp>
      <p:sp>
        <p:nvSpPr>
          <p:cNvPr id="99" name="テキスト ボックス 98"/>
          <p:cNvSpPr txBox="1"/>
          <p:nvPr/>
        </p:nvSpPr>
        <p:spPr>
          <a:xfrm>
            <a:off x="4004152" y="2078184"/>
            <a:ext cx="704039" cy="253916"/>
          </a:xfrm>
          <a:prstGeom prst="rect">
            <a:avLst/>
          </a:prstGeom>
          <a:noFill/>
        </p:spPr>
        <p:txBody>
          <a:bodyPr wrap="none" rtlCol="0">
            <a:spAutoFit/>
          </a:bodyPr>
          <a:lstStyle/>
          <a:p>
            <a:r>
              <a:rPr kumimoji="1" lang="ja-JP" altLang="en-US" sz="1050" dirty="0" smtClean="0">
                <a:solidFill>
                  <a:srgbClr val="ED7D31"/>
                </a:solidFill>
                <a:latin typeface="+mn-ea"/>
              </a:rPr>
              <a:t> 所 在 地</a:t>
            </a:r>
            <a:endParaRPr kumimoji="1" lang="ja-JP" altLang="en-US" sz="1050" dirty="0">
              <a:solidFill>
                <a:srgbClr val="ED7D31"/>
              </a:solidFill>
              <a:latin typeface="+mn-ea"/>
            </a:endParaRPr>
          </a:p>
        </p:txBody>
      </p:sp>
      <p:sp>
        <p:nvSpPr>
          <p:cNvPr id="101" name="テキスト ボックス 100"/>
          <p:cNvSpPr txBox="1"/>
          <p:nvPr/>
        </p:nvSpPr>
        <p:spPr>
          <a:xfrm>
            <a:off x="3993158" y="2424786"/>
            <a:ext cx="723275" cy="253916"/>
          </a:xfrm>
          <a:prstGeom prst="rect">
            <a:avLst/>
          </a:prstGeom>
          <a:noFill/>
        </p:spPr>
        <p:txBody>
          <a:bodyPr wrap="none" rtlCol="0">
            <a:spAutoFit/>
          </a:bodyPr>
          <a:lstStyle/>
          <a:p>
            <a:r>
              <a:rPr kumimoji="1" lang="ja-JP" altLang="en-US" sz="1050" dirty="0" smtClean="0">
                <a:solidFill>
                  <a:srgbClr val="ED7D31"/>
                </a:solidFill>
                <a:latin typeface="+mj-lt"/>
              </a:rPr>
              <a:t>事業内容</a:t>
            </a:r>
            <a:endParaRPr kumimoji="1" lang="ja-JP" altLang="en-US" sz="1050" dirty="0">
              <a:solidFill>
                <a:srgbClr val="ED7D31"/>
              </a:solidFill>
              <a:latin typeface="+mj-lt"/>
            </a:endParaRPr>
          </a:p>
        </p:txBody>
      </p:sp>
      <p:sp>
        <p:nvSpPr>
          <p:cNvPr id="100" name="テキスト ボックス 99"/>
          <p:cNvSpPr txBox="1"/>
          <p:nvPr/>
        </p:nvSpPr>
        <p:spPr>
          <a:xfrm>
            <a:off x="-2031325" y="-25317"/>
            <a:ext cx="1917513" cy="369332"/>
          </a:xfrm>
          <a:prstGeom prst="rect">
            <a:avLst/>
          </a:prstGeom>
          <a:noFill/>
        </p:spPr>
        <p:txBody>
          <a:bodyPr wrap="none" rtlCol="0">
            <a:spAutoFit/>
          </a:bodyPr>
          <a:lstStyle/>
          <a:p>
            <a:r>
              <a:rPr kumimoji="1" lang="ja-JP" altLang="en-US" dirty="0" smtClean="0"/>
              <a:t>カラーパターン</a:t>
            </a:r>
            <a:r>
              <a:rPr kumimoji="1" lang="en-US" altLang="ja-JP" dirty="0"/>
              <a:t>4</a:t>
            </a:r>
            <a:endParaRPr kumimoji="1" lang="ja-JP" altLang="en-US" dirty="0"/>
          </a:p>
        </p:txBody>
      </p:sp>
      <p:grpSp>
        <p:nvGrpSpPr>
          <p:cNvPr id="13" name="グループ化 12"/>
          <p:cNvGrpSpPr/>
          <p:nvPr/>
        </p:nvGrpSpPr>
        <p:grpSpPr>
          <a:xfrm>
            <a:off x="432586" y="9687633"/>
            <a:ext cx="1948275" cy="705109"/>
            <a:chOff x="-2018040" y="6960622"/>
            <a:chExt cx="1948275" cy="705109"/>
          </a:xfrm>
        </p:grpSpPr>
        <p:sp>
          <p:nvSpPr>
            <p:cNvPr id="4" name="正方形/長方形 3"/>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テキスト ボックス 151"/>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7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03" name="正方形/長方形 102"/>
          <p:cNvSpPr/>
          <p:nvPr/>
        </p:nvSpPr>
        <p:spPr>
          <a:xfrm>
            <a:off x="-1250000" y="1080900"/>
            <a:ext cx="397042" cy="533864"/>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0" name="テキスト ボックス 119"/>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spTree>
    <p:extLst>
      <p:ext uri="{BB962C8B-B14F-4D97-AF65-F5344CB8AC3E}">
        <p14:creationId xmlns:p14="http://schemas.microsoft.com/office/powerpoint/2010/main" val="4121351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183</Words>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