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6"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094249"/>
            <a:ext cx="4602172" cy="268685"/>
          </a:xfrm>
          <a:prstGeom prst="rect">
            <a:avLst/>
          </a:pr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rgbClr val="3333FF"/>
                </a:solidFill>
                <a:latin typeface="+mn-ea"/>
              </a:rPr>
              <a:t>宮崎県宮崎市〇〇〇○</a:t>
            </a:r>
            <a:r>
              <a:rPr kumimoji="1" lang="en-US" altLang="ja-JP" sz="1400" dirty="0" smtClean="0">
                <a:solidFill>
                  <a:srgbClr val="3333FF"/>
                </a:solidFill>
                <a:latin typeface="+mn-ea"/>
              </a:rPr>
              <a:t>1-2-3</a:t>
            </a:r>
            <a:endParaRPr kumimoji="1" lang="ja-JP" altLang="en-US" sz="1400" dirty="0">
              <a:solidFill>
                <a:srgbClr val="3333FF"/>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rgbClr val="3333FF"/>
                </a:solidFill>
                <a:latin typeface="+mn-ea"/>
              </a:rPr>
              <a:t>〇○〇の販売</a:t>
            </a:r>
            <a:endParaRPr kumimoji="1" lang="ja-JP" altLang="en-US" sz="1400" dirty="0">
              <a:solidFill>
                <a:srgbClr val="3333FF"/>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rgbClr val="3333FF"/>
                </a:solidFill>
                <a:latin typeface="+mn-ea"/>
              </a:rPr>
              <a:t>求人票だけでは分からない、これが企業の思いです</a:t>
            </a:r>
            <a:endParaRPr kumimoji="1" lang="ja-JP" altLang="en-US" sz="1400" dirty="0">
              <a:solidFill>
                <a:srgbClr val="3333FF"/>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6995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63900"/>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63901"/>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rgbClr val="3333FF"/>
                </a:solidFill>
              </a:rPr>
              <a:t>19</a:t>
            </a:r>
            <a:r>
              <a:rPr kumimoji="1" lang="ja-JP" altLang="en-US" sz="1400" dirty="0" smtClean="0">
                <a:solidFill>
                  <a:srgbClr val="3333FF"/>
                </a:solidFill>
              </a:rPr>
              <a:t>☓☓年</a:t>
            </a:r>
            <a:r>
              <a:rPr kumimoji="1" lang="en-US" altLang="ja-JP" sz="1400" dirty="0" smtClean="0">
                <a:solidFill>
                  <a:srgbClr val="3333FF"/>
                </a:solidFill>
              </a:rPr>
              <a:t>10</a:t>
            </a:r>
            <a:r>
              <a:rPr kumimoji="1" lang="ja-JP" altLang="en-US" sz="1400" dirty="0" smtClean="0">
                <a:solidFill>
                  <a:srgbClr val="3333FF"/>
                </a:solidFill>
              </a:rPr>
              <a:t>月</a:t>
            </a:r>
            <a:r>
              <a:rPr kumimoji="1" lang="en-US" altLang="ja-JP" sz="1400" dirty="0" smtClean="0">
                <a:solidFill>
                  <a:srgbClr val="3333FF"/>
                </a:solidFill>
              </a:rPr>
              <a:t>1</a:t>
            </a:r>
            <a:r>
              <a:rPr kumimoji="1" lang="ja-JP" altLang="en-US" sz="1400" dirty="0" smtClean="0">
                <a:solidFill>
                  <a:srgbClr val="3333FF"/>
                </a:solidFill>
              </a:rPr>
              <a:t>日</a:t>
            </a:r>
            <a:endParaRPr kumimoji="1" lang="ja-JP" altLang="en-US" sz="1400" dirty="0">
              <a:solidFill>
                <a:srgbClr val="3333FF"/>
              </a:solidFill>
            </a:endParaRPr>
          </a:p>
        </p:txBody>
      </p:sp>
      <p:grpSp>
        <p:nvGrpSpPr>
          <p:cNvPr id="63" name="グループ化 62"/>
          <p:cNvGrpSpPr/>
          <p:nvPr/>
        </p:nvGrpSpPr>
        <p:grpSpPr>
          <a:xfrm>
            <a:off x="297998" y="419458"/>
            <a:ext cx="7014502" cy="1570250"/>
            <a:chOff x="1533741" y="515858"/>
            <a:chExt cx="5646994" cy="1264123"/>
          </a:xfrm>
        </p:grpSpPr>
        <p:cxnSp>
          <p:nvCxnSpPr>
            <p:cNvPr id="14" name="直線コネクタ 13"/>
            <p:cNvCxnSpPr/>
            <p:nvPr/>
          </p:nvCxnSpPr>
          <p:spPr>
            <a:xfrm>
              <a:off x="1616185" y="604448"/>
              <a:ext cx="0" cy="885668"/>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3333FF"/>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74789" y="1037714"/>
              <a:ext cx="705946" cy="742267"/>
            </a:xfrm>
            <a:prstGeom prst="line">
              <a:avLst/>
            </a:prstGeom>
            <a:ln w="28575">
              <a:solidFill>
                <a:srgbClr val="3333FF"/>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3333FF"/>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176145" y="197152"/>
            <a:ext cx="1306071" cy="1526718"/>
            <a:chOff x="-2596418" y="2541757"/>
            <a:chExt cx="1306071"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96418" y="2541757"/>
              <a:ext cx="1306071" cy="1230401"/>
              <a:chOff x="5739211" y="147806"/>
              <a:chExt cx="1708281"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739211" y="358646"/>
                <a:ext cx="1708281" cy="684348"/>
              </a:xfrm>
              <a:prstGeom prst="rect">
                <a:avLst/>
              </a:prstGeom>
              <a:noFill/>
            </p:spPr>
            <p:txBody>
              <a:bodyPr wrap="square" rtlCol="0">
                <a:spAutoFit/>
              </a:bodyPr>
              <a:lstStyle/>
              <a:p>
                <a:pPr algn="ctr"/>
                <a:r>
                  <a:rPr kumimoji="1" lang="ja-JP" altLang="en-US" sz="1400" dirty="0">
                    <a:solidFill>
                      <a:srgbClr val="C00000"/>
                    </a:solidFill>
                    <a:latin typeface="HGP明朝E" panose="02020900000000000000" pitchFamily="18" charset="-128"/>
                    <a:ea typeface="HGP明朝E" panose="02020900000000000000" pitchFamily="18" charset="-128"/>
                  </a:rPr>
                  <a:t>早期</a:t>
                </a:r>
                <a:r>
                  <a:rPr kumimoji="1" lang="ja-JP" altLang="en-US" sz="1400" dirty="0" smtClean="0">
                    <a:solidFill>
                      <a:srgbClr val="C00000"/>
                    </a:solidFill>
                    <a:latin typeface="HGP明朝E" panose="02020900000000000000" pitchFamily="18" charset="-128"/>
                    <a:ea typeface="HGP明朝E" panose="02020900000000000000" pitchFamily="18" charset="-128"/>
                  </a:rPr>
                  <a:t>就職</a:t>
                </a:r>
                <a:endParaRPr kumimoji="1" lang="en-US" altLang="ja-JP" sz="140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支援</a:t>
                </a:r>
                <a:r>
                  <a:rPr kumimoji="1" lang="ja-JP" altLang="en-US" sz="1400" dirty="0">
                    <a:solidFill>
                      <a:srgbClr val="C00000"/>
                    </a:solidFill>
                    <a:latin typeface="HGP明朝E" panose="02020900000000000000" pitchFamily="18" charset="-128"/>
                    <a:ea typeface="HGP明朝E" panose="02020900000000000000" pitchFamily="18" charset="-128"/>
                  </a:rPr>
                  <a:t>コーナー</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66501" y="938600"/>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646331"/>
          </a:xfrm>
          <a:prstGeom prst="rect">
            <a:avLst/>
          </a:prstGeom>
          <a:noFill/>
        </p:spPr>
        <p:txBody>
          <a:bodyPr wrap="square" rtlCol="0">
            <a:spAutoFit/>
          </a:bodyPr>
          <a:lstStyle/>
          <a:p>
            <a:r>
              <a:rPr kumimoji="1" lang="ja-JP" altLang="en-US" sz="3600" b="1" dirty="0">
                <a:solidFill>
                  <a:schemeClr val="bg1"/>
                </a:solidFill>
              </a:rPr>
              <a:t>事業所名</a:t>
            </a:r>
            <a:endParaRPr kumimoji="1" lang="ja-JP" altLang="en-US" sz="4000" b="1" dirty="0">
              <a:solidFill>
                <a:schemeClr val="bg1"/>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3333FF"/>
                    </a:solidFill>
                  </a:ln>
                  <a:solidFill>
                    <a:srgbClr val="3333FF"/>
                  </a:solidFill>
                  <a:latin typeface="IPAゴシック" panose="020B0509000000000000" pitchFamily="49" charset="-128"/>
                  <a:ea typeface="IPAゴシック" panose="020B0509000000000000" pitchFamily="49" charset="-128"/>
                </a:rPr>
                <a:t>ウチ</a:t>
              </a:r>
              <a:r>
                <a:rPr kumimoji="1" lang="ja-JP" altLang="en-US" dirty="0" smtClean="0">
                  <a:ln>
                    <a:solidFill>
                      <a:srgbClr val="3333FF"/>
                    </a:solidFill>
                  </a:ln>
                  <a:solidFill>
                    <a:srgbClr val="3333FF"/>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3333FF"/>
                    </a:solidFill>
                  </a:ln>
                  <a:solidFill>
                    <a:srgbClr val="3333FF"/>
                  </a:solidFill>
                  <a:latin typeface="IPAゴシック" panose="020B0509000000000000" pitchFamily="49" charset="-128"/>
                  <a:ea typeface="IPAゴシック" panose="020B0509000000000000" pitchFamily="49" charset="-128"/>
                </a:rPr>
                <a:t>会社</a:t>
              </a:r>
              <a:r>
                <a:rPr kumimoji="1" lang="ja-JP" altLang="en-US" dirty="0" smtClean="0">
                  <a:ln>
                    <a:solidFill>
                      <a:srgbClr val="3333FF"/>
                    </a:solidFill>
                  </a:ln>
                  <a:solidFill>
                    <a:srgbClr val="3333FF"/>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3333FF"/>
                    </a:solidFill>
                  </a:ln>
                  <a:solidFill>
                    <a:srgbClr val="3333FF"/>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3333FF"/>
                  </a:solidFill>
                </a:ln>
                <a:solidFill>
                  <a:srgbClr val="3333FF"/>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3333FF"/>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280509" y="5227530"/>
            <a:ext cx="1200770" cy="1165356"/>
            <a:chOff x="7256264" y="3655730"/>
            <a:chExt cx="2433050" cy="2361301"/>
          </a:xfrm>
          <a:solidFill>
            <a:srgbClr val="DBFBBB"/>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256264" y="3697045"/>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0" y="5084011"/>
              <a:ext cx="192825"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459994" y="56226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3"/>
            <a:ext cx="1357486" cy="1331249"/>
            <a:chOff x="7306451" y="3593759"/>
            <a:chExt cx="2449887" cy="2402537"/>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1" y="3593759"/>
              <a:ext cx="2319982"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3333FF"/>
                  </a:solidFill>
                </a:ln>
                <a:solidFill>
                  <a:srgbClr val="3333FF"/>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3333FF"/>
                </a:solidFill>
              </a:ln>
              <a:solidFill>
                <a:srgbClr val="3333FF"/>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3333FF"/>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rgbClr val="3333FF"/>
                </a:solidFill>
              </a:rPr>
              <a:t>○○○○○○○○○○○○○○！</a:t>
            </a:r>
            <a:endParaRPr kumimoji="1" lang="ja-JP" altLang="en-US" sz="1400" dirty="0">
              <a:solidFill>
                <a:srgbClr val="3333FF"/>
              </a:solidFill>
            </a:endParaRPr>
          </a:p>
        </p:txBody>
      </p:sp>
      <p:sp>
        <p:nvSpPr>
          <p:cNvPr id="124" name="正方形/長方形 123"/>
          <p:cNvSpPr/>
          <p:nvPr/>
        </p:nvSpPr>
        <p:spPr>
          <a:xfrm>
            <a:off x="4685986" y="956078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6</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テキスト ボックス 102"/>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822938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185</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