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5"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8EBCD"/>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094249"/>
            <a:ext cx="4602172" cy="268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solidFill>
                  <a:schemeClr val="tx1">
                    <a:lumMod val="65000"/>
                    <a:lumOff val="35000"/>
                  </a:schemeClr>
                </a:solidFill>
                <a:latin typeface="+mn-ea"/>
              </a:rPr>
              <a:t>宮崎県宮崎市〇〇〇○</a:t>
            </a:r>
            <a:r>
              <a:rPr kumimoji="1" lang="en-US" altLang="ja-JP" sz="1400" dirty="0" smtClean="0">
                <a:solidFill>
                  <a:schemeClr val="tx1">
                    <a:lumMod val="65000"/>
                    <a:lumOff val="35000"/>
                  </a:schemeClr>
                </a:solidFill>
                <a:latin typeface="+mn-ea"/>
              </a:rPr>
              <a:t>1-2-3</a:t>
            </a:r>
            <a:endParaRPr kumimoji="1" lang="ja-JP" altLang="en-US" sz="1400" dirty="0">
              <a:solidFill>
                <a:schemeClr val="tx1">
                  <a:lumMod val="65000"/>
                  <a:lumOff val="35000"/>
                </a:schemeClr>
              </a:solidFill>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solidFill>
                  <a:schemeClr val="tx1">
                    <a:lumMod val="65000"/>
                    <a:lumOff val="35000"/>
                  </a:schemeClr>
                </a:solidFill>
                <a:latin typeface="+mn-ea"/>
              </a:rPr>
              <a:t>〇○〇の販売</a:t>
            </a:r>
            <a:endParaRPr kumimoji="1" lang="ja-JP" altLang="en-US" sz="1400" dirty="0">
              <a:solidFill>
                <a:schemeClr val="tx1">
                  <a:lumMod val="65000"/>
                  <a:lumOff val="35000"/>
                </a:schemeClr>
              </a:solidFill>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b="1" dirty="0" smtClean="0">
                <a:solidFill>
                  <a:schemeClr val="tx1">
                    <a:lumMod val="65000"/>
                    <a:lumOff val="35000"/>
                  </a:schemeClr>
                </a:solidFill>
                <a:latin typeface="+mn-ea"/>
              </a:rPr>
              <a:t>求人票だけでは分からない、これが企業の思いです</a:t>
            </a:r>
            <a:endParaRPr kumimoji="1" lang="ja-JP" altLang="en-US" sz="1400" b="1" dirty="0">
              <a:solidFill>
                <a:schemeClr val="tx1">
                  <a:lumMod val="65000"/>
                  <a:lumOff val="35000"/>
                </a:schemeClr>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42659"/>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36604"/>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36605"/>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D8E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solidFill>
                  <a:schemeClr val="tx1">
                    <a:lumMod val="65000"/>
                    <a:lumOff val="35000"/>
                  </a:schemeClr>
                </a:solidFill>
              </a:rPr>
              <a:t>19</a:t>
            </a:r>
            <a:r>
              <a:rPr kumimoji="1" lang="ja-JP" altLang="en-US" sz="1400" dirty="0" smtClean="0">
                <a:solidFill>
                  <a:schemeClr val="tx1">
                    <a:lumMod val="65000"/>
                    <a:lumOff val="35000"/>
                  </a:schemeClr>
                </a:solidFill>
              </a:rPr>
              <a:t>☓☓年</a:t>
            </a:r>
            <a:r>
              <a:rPr kumimoji="1" lang="en-US" altLang="ja-JP" sz="1400" dirty="0" smtClean="0">
                <a:solidFill>
                  <a:schemeClr val="tx1">
                    <a:lumMod val="65000"/>
                    <a:lumOff val="35000"/>
                  </a:schemeClr>
                </a:solidFill>
              </a:rPr>
              <a:t>10</a:t>
            </a:r>
            <a:r>
              <a:rPr kumimoji="1" lang="ja-JP" altLang="en-US" sz="1400" dirty="0" smtClean="0">
                <a:solidFill>
                  <a:schemeClr val="tx1">
                    <a:lumMod val="65000"/>
                    <a:lumOff val="35000"/>
                  </a:schemeClr>
                </a:solidFill>
              </a:rPr>
              <a:t>月</a:t>
            </a:r>
            <a:r>
              <a:rPr kumimoji="1" lang="en-US" altLang="ja-JP" sz="1400" dirty="0" smtClean="0">
                <a:solidFill>
                  <a:schemeClr val="tx1">
                    <a:lumMod val="65000"/>
                    <a:lumOff val="35000"/>
                  </a:schemeClr>
                </a:solidFill>
              </a:rPr>
              <a:t>1</a:t>
            </a:r>
            <a:r>
              <a:rPr kumimoji="1" lang="ja-JP" altLang="en-US" sz="1400" dirty="0" smtClean="0">
                <a:solidFill>
                  <a:schemeClr val="tx1">
                    <a:lumMod val="65000"/>
                    <a:lumOff val="35000"/>
                  </a:schemeClr>
                </a:solidFill>
              </a:rPr>
              <a:t>日</a:t>
            </a:r>
            <a:endParaRPr kumimoji="1" lang="ja-JP" altLang="en-US" sz="1400" dirty="0">
              <a:solidFill>
                <a:schemeClr val="tx1">
                  <a:lumMod val="65000"/>
                  <a:lumOff val="35000"/>
                </a:schemeClr>
              </a:solidFill>
            </a:endParaRPr>
          </a:p>
        </p:txBody>
      </p:sp>
      <p:grpSp>
        <p:nvGrpSpPr>
          <p:cNvPr id="63" name="グループ化 62"/>
          <p:cNvGrpSpPr/>
          <p:nvPr/>
        </p:nvGrpSpPr>
        <p:grpSpPr>
          <a:xfrm>
            <a:off x="297998" y="419458"/>
            <a:ext cx="6987206" cy="1583899"/>
            <a:chOff x="1533741" y="515858"/>
            <a:chExt cx="5625020" cy="1275111"/>
          </a:xfrm>
        </p:grpSpPr>
        <p:cxnSp>
          <p:nvCxnSpPr>
            <p:cNvPr id="14" name="直線コネクタ 13"/>
            <p:cNvCxnSpPr/>
            <p:nvPr/>
          </p:nvCxnSpPr>
          <p:spPr>
            <a:xfrm>
              <a:off x="1616185" y="604448"/>
              <a:ext cx="0" cy="885668"/>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52815" y="1048702"/>
              <a:ext cx="705946" cy="742267"/>
            </a:xfrm>
            <a:prstGeom prst="line">
              <a:avLst/>
            </a:prstGeom>
            <a:ln w="28575">
              <a:solidFill>
                <a:srgbClr val="3B3838"/>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174688" y="197152"/>
            <a:ext cx="1273673" cy="1526718"/>
            <a:chOff x="-2597875" y="2541757"/>
            <a:chExt cx="1273673"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597875" y="2541757"/>
              <a:ext cx="1273673" cy="1230401"/>
              <a:chOff x="5737305" y="147806"/>
              <a:chExt cx="1665906"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737305" y="378492"/>
                <a:ext cx="1665906" cy="684348"/>
              </a:xfrm>
              <a:prstGeom prst="rect">
                <a:avLst/>
              </a:prstGeom>
              <a:noFill/>
            </p:spPr>
            <p:txBody>
              <a:bodyPr wrap="square" rtlCol="0">
                <a:spAutoFit/>
              </a:bodyPr>
              <a:lstStyle/>
              <a:p>
                <a:pPr algn="ctr"/>
                <a:r>
                  <a:rPr kumimoji="1" lang="zh-TW" altLang="en-US" sz="1400" dirty="0">
                    <a:solidFill>
                      <a:srgbClr val="C00000"/>
                    </a:solidFill>
                    <a:latin typeface="HGP明朝E" panose="02020900000000000000" pitchFamily="18" charset="-128"/>
                    <a:ea typeface="HGP明朝E" panose="02020900000000000000" pitchFamily="18" charset="-128"/>
                  </a:rPr>
                  <a:t>職業</a:t>
                </a:r>
                <a:r>
                  <a:rPr kumimoji="1" lang="zh-TW" altLang="en-US" sz="1400" dirty="0" smtClean="0">
                    <a:solidFill>
                      <a:srgbClr val="C00000"/>
                    </a:solidFill>
                    <a:latin typeface="HGP明朝E" panose="02020900000000000000" pitchFamily="18" charset="-128"/>
                    <a:ea typeface="HGP明朝E" panose="02020900000000000000" pitchFamily="18" charset="-128"/>
                  </a:rPr>
                  <a:t>訓練</a:t>
                </a:r>
                <a:endParaRPr kumimoji="1" lang="en-US" altLang="zh-TW" sz="1400" dirty="0" smtClean="0">
                  <a:solidFill>
                    <a:srgbClr val="C00000"/>
                  </a:solidFill>
                  <a:latin typeface="HGP明朝E" panose="02020900000000000000" pitchFamily="18" charset="-128"/>
                  <a:ea typeface="HGP明朝E" panose="02020900000000000000" pitchFamily="18" charset="-128"/>
                </a:endParaRPr>
              </a:p>
              <a:p>
                <a:pPr algn="ctr"/>
                <a:r>
                  <a:rPr kumimoji="1" lang="zh-TW" altLang="en-US" sz="1400" dirty="0" smtClean="0">
                    <a:solidFill>
                      <a:srgbClr val="C00000"/>
                    </a:solidFill>
                    <a:latin typeface="HGP明朝E" panose="02020900000000000000" pitchFamily="18" charset="-128"/>
                    <a:ea typeface="HGP明朝E" panose="02020900000000000000" pitchFamily="18" charset="-128"/>
                  </a:rPr>
                  <a:t>相談</a:t>
                </a:r>
                <a:r>
                  <a:rPr kumimoji="1" lang="ja-JP" altLang="en-US" sz="1400" smtClean="0">
                    <a:solidFill>
                      <a:srgbClr val="C00000"/>
                    </a:solidFill>
                    <a:latin typeface="HGP明朝E" panose="02020900000000000000" pitchFamily="18" charset="-128"/>
                    <a:ea typeface="HGP明朝E" panose="02020900000000000000" pitchFamily="18" charset="-128"/>
                  </a:rPr>
                  <a:t>コーナー</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49067" y="902126"/>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707886"/>
          </a:xfrm>
          <a:prstGeom prst="rect">
            <a:avLst/>
          </a:prstGeom>
          <a:noFill/>
        </p:spPr>
        <p:txBody>
          <a:bodyPr wrap="square" rtlCol="0">
            <a:spAutoFit/>
          </a:bodyPr>
          <a:lstStyle/>
          <a:p>
            <a:r>
              <a:rPr kumimoji="1" lang="ja-JP" altLang="en-US" sz="4000" b="1" dirty="0" smtClean="0">
                <a:solidFill>
                  <a:srgbClr val="3B3838"/>
                </a:solidFill>
              </a:rPr>
              <a:t>事業所名</a:t>
            </a:r>
            <a:endParaRPr kumimoji="1" lang="ja-JP" altLang="en-US" sz="4000" b="1" dirty="0">
              <a:solidFill>
                <a:srgbClr val="3B3838"/>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3B3838"/>
                    </a:solidFill>
                  </a:ln>
                  <a:solidFill>
                    <a:srgbClr val="3B3838"/>
                  </a:solidFill>
                  <a:latin typeface="IPAゴシック" panose="020B0509000000000000" pitchFamily="49" charset="-128"/>
                  <a:ea typeface="IPAゴシック" panose="020B0509000000000000" pitchFamily="49" charset="-128"/>
                </a:rPr>
                <a:t>ウチ</a:t>
              </a:r>
              <a:r>
                <a:rPr kumimoji="1" lang="ja-JP" altLang="en-US" dirty="0" smtClean="0">
                  <a:ln>
                    <a:solidFill>
                      <a:srgbClr val="3B3838"/>
                    </a:solidFill>
                  </a:ln>
                  <a:solidFill>
                    <a:srgbClr val="3B3838"/>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3B3838"/>
                    </a:solidFill>
                  </a:ln>
                  <a:solidFill>
                    <a:srgbClr val="3B3838"/>
                  </a:solidFill>
                  <a:latin typeface="IPAゴシック" panose="020B0509000000000000" pitchFamily="49" charset="-128"/>
                  <a:ea typeface="IPAゴシック" panose="020B0509000000000000" pitchFamily="49" charset="-128"/>
                </a:rPr>
                <a:t>会社</a:t>
              </a:r>
              <a:r>
                <a:rPr kumimoji="1" lang="ja-JP" altLang="en-US" dirty="0" smtClean="0">
                  <a:ln>
                    <a:solidFill>
                      <a:srgbClr val="3B3838"/>
                    </a:solidFill>
                  </a:ln>
                  <a:solidFill>
                    <a:srgbClr val="3B3838"/>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3B3838"/>
                    </a:solidFill>
                  </a:ln>
                  <a:solidFill>
                    <a:srgbClr val="3B3838"/>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3B3838"/>
                  </a:solidFill>
                </a:ln>
                <a:solidFill>
                  <a:srgbClr val="3B3838"/>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3B3838"/>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3B383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3B3838"/>
                  </a:solidFill>
                </a:ln>
                <a:solidFill>
                  <a:srgbClr val="3B3838"/>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3B3838"/>
                </a:solidFill>
              </a:ln>
              <a:solidFill>
                <a:srgbClr val="3B3838"/>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rgbClr val="3B3838"/>
                </a:solidFill>
              </a:rPr>
              <a:t>○○○○○○○○○○○○○○！</a:t>
            </a:r>
            <a:endParaRPr kumimoji="1" lang="ja-JP" altLang="en-US" sz="1400" dirty="0">
              <a:solidFill>
                <a:srgbClr val="3B3838"/>
              </a:solidFill>
            </a:endParaRPr>
          </a:p>
        </p:txBody>
      </p:sp>
      <p:sp>
        <p:nvSpPr>
          <p:cNvPr id="124" name="正方形/長方形 123"/>
          <p:cNvSpPr/>
          <p:nvPr/>
        </p:nvSpPr>
        <p:spPr>
          <a:xfrm>
            <a:off x="4685986" y="9533489"/>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5</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正方形/長方形 102"/>
          <p:cNvSpPr/>
          <p:nvPr/>
        </p:nvSpPr>
        <p:spPr>
          <a:xfrm>
            <a:off x="-1250000" y="1080900"/>
            <a:ext cx="397042" cy="53386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69" name="グループ化 168"/>
          <p:cNvGrpSpPr/>
          <p:nvPr/>
        </p:nvGrpSpPr>
        <p:grpSpPr>
          <a:xfrm>
            <a:off x="2385362" y="5401197"/>
            <a:ext cx="3109302" cy="1005244"/>
            <a:chOff x="2369299" y="5404420"/>
            <a:chExt cx="3109302" cy="1005244"/>
          </a:xfrm>
        </p:grpSpPr>
        <p:grpSp>
          <p:nvGrpSpPr>
            <p:cNvPr id="170" name="グループ化 169"/>
            <p:cNvGrpSpPr/>
            <p:nvPr/>
          </p:nvGrpSpPr>
          <p:grpSpPr>
            <a:xfrm>
              <a:off x="2369299" y="5412664"/>
              <a:ext cx="3098666" cy="997000"/>
              <a:chOff x="2384550" y="6554410"/>
              <a:chExt cx="3098666" cy="997000"/>
            </a:xfrm>
          </p:grpSpPr>
          <p:sp>
            <p:nvSpPr>
              <p:cNvPr id="174" name="テキスト ボックス 173"/>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75" name="テキスト ボックス 17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71" name="グループ化 170"/>
            <p:cNvGrpSpPr/>
            <p:nvPr/>
          </p:nvGrpSpPr>
          <p:grpSpPr>
            <a:xfrm>
              <a:off x="2377713" y="5404420"/>
              <a:ext cx="3100888" cy="997000"/>
              <a:chOff x="2339914" y="6394265"/>
              <a:chExt cx="3100888" cy="997000"/>
            </a:xfrm>
          </p:grpSpPr>
          <p:sp>
            <p:nvSpPr>
              <p:cNvPr id="172" name="テキスト ボックス 171"/>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73" name="テキスト ボックス 172"/>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grpSp>
        <p:nvGrpSpPr>
          <p:cNvPr id="176" name="グループ化 175"/>
          <p:cNvGrpSpPr/>
          <p:nvPr/>
        </p:nvGrpSpPr>
        <p:grpSpPr>
          <a:xfrm rot="2962717">
            <a:off x="252925" y="5223780"/>
            <a:ext cx="1190659" cy="1173397"/>
            <a:chOff x="7255759" y="3637724"/>
            <a:chExt cx="2412562" cy="2377592"/>
          </a:xfrm>
          <a:solidFill>
            <a:srgbClr val="FFAFFF"/>
          </a:solidFill>
        </p:grpSpPr>
        <p:sp>
          <p:nvSpPr>
            <p:cNvPr id="177" name="星 12 3"/>
            <p:cNvSpPr/>
            <p:nvPr/>
          </p:nvSpPr>
          <p:spPr>
            <a:xfrm>
              <a:off x="7348340" y="3637724"/>
              <a:ext cx="2319981" cy="2319985"/>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8" name="星 12 3"/>
            <p:cNvSpPr/>
            <p:nvPr/>
          </p:nvSpPr>
          <p:spPr>
            <a:xfrm>
              <a:off x="7255759" y="3695330"/>
              <a:ext cx="2319985"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9" name="星 12 3"/>
            <p:cNvSpPr/>
            <p:nvPr/>
          </p:nvSpPr>
          <p:spPr>
            <a:xfrm rot="1821950">
              <a:off x="9280816" y="5167972"/>
              <a:ext cx="192825"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0" name="グループ化 179"/>
          <p:cNvGrpSpPr/>
          <p:nvPr/>
        </p:nvGrpSpPr>
        <p:grpSpPr>
          <a:xfrm>
            <a:off x="1343601" y="5642591"/>
            <a:ext cx="1170457" cy="1136616"/>
            <a:chOff x="7987805" y="564962"/>
            <a:chExt cx="1914869" cy="1859504"/>
          </a:xfrm>
        </p:grpSpPr>
        <p:sp>
          <p:nvSpPr>
            <p:cNvPr id="181" name="フリーフォーム 180"/>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2" name="フリーフォーム 181"/>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01" name="グループ化 200"/>
          <p:cNvGrpSpPr/>
          <p:nvPr/>
        </p:nvGrpSpPr>
        <p:grpSpPr>
          <a:xfrm>
            <a:off x="6174078" y="5401559"/>
            <a:ext cx="1023757" cy="1032885"/>
            <a:chOff x="8077586" y="642032"/>
            <a:chExt cx="1834345" cy="1850700"/>
          </a:xfrm>
          <a:solidFill>
            <a:srgbClr val="FFE699"/>
          </a:solidFill>
        </p:grpSpPr>
        <p:sp>
          <p:nvSpPr>
            <p:cNvPr id="202" name="フリーフォーム 201"/>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3" name="フリーフォーム 202"/>
            <p:cNvSpPr/>
            <p:nvPr/>
          </p:nvSpPr>
          <p:spPr>
            <a:xfrm>
              <a:off x="8077586" y="642032"/>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13" name="グループ化 212"/>
          <p:cNvGrpSpPr/>
          <p:nvPr/>
        </p:nvGrpSpPr>
        <p:grpSpPr>
          <a:xfrm rot="2962717">
            <a:off x="4961947" y="5548879"/>
            <a:ext cx="1221370" cy="1217235"/>
            <a:chOff x="7306455" y="3593756"/>
            <a:chExt cx="2416435" cy="2408258"/>
          </a:xfrm>
        </p:grpSpPr>
        <p:sp>
          <p:nvSpPr>
            <p:cNvPr id="21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7" name="テキスト ボックス 21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218" name="テキスト ボックス 21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219" name="テキスト ボックス 21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20" name="テキスト ボックス 21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22" name="グループ化 221"/>
          <p:cNvGrpSpPr/>
          <p:nvPr/>
        </p:nvGrpSpPr>
        <p:grpSpPr>
          <a:xfrm>
            <a:off x="3830601" y="5473016"/>
            <a:ext cx="1129516" cy="1136616"/>
            <a:chOff x="8054789" y="564961"/>
            <a:chExt cx="1847891" cy="1859505"/>
          </a:xfrm>
        </p:grpSpPr>
        <p:sp>
          <p:nvSpPr>
            <p:cNvPr id="223" name="フリーフォーム 222"/>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4" name="フリーフォーム 223"/>
            <p:cNvSpPr/>
            <p:nvPr/>
          </p:nvSpPr>
          <p:spPr>
            <a:xfrm>
              <a:off x="8054789" y="564961"/>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25" name="テキスト ボックス 224"/>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26" name="グループ化 225"/>
          <p:cNvGrpSpPr/>
          <p:nvPr/>
        </p:nvGrpSpPr>
        <p:grpSpPr>
          <a:xfrm rot="2962717">
            <a:off x="2547749" y="5503784"/>
            <a:ext cx="1306789" cy="1330036"/>
            <a:chOff x="5076358" y="4453549"/>
            <a:chExt cx="2358392" cy="2400348"/>
          </a:xfrm>
        </p:grpSpPr>
        <p:sp>
          <p:nvSpPr>
            <p:cNvPr id="227" name="星 12 3"/>
            <p:cNvSpPr/>
            <p:nvPr/>
          </p:nvSpPr>
          <p:spPr>
            <a:xfrm>
              <a:off x="5114766" y="4453549"/>
              <a:ext cx="2319984" cy="2319982"/>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8" name="星 12 3"/>
            <p:cNvSpPr/>
            <p:nvPr/>
          </p:nvSpPr>
          <p:spPr>
            <a:xfrm>
              <a:off x="5076358" y="4533913"/>
              <a:ext cx="2319982" cy="2319984"/>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9" name="星 12 3"/>
            <p:cNvSpPr/>
            <p:nvPr/>
          </p:nvSpPr>
          <p:spPr>
            <a:xfrm rot="1821950">
              <a:off x="7087065" y="6030974"/>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21" name="テキスト ボックス 220"/>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sp>
        <p:nvSpPr>
          <p:cNvPr id="106" name="テキスト ボックス 105"/>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1846317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185</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