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65" r:id="rId2"/>
  </p:sldIdLst>
  <p:sldSz cx="7559675" cy="1069181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8C1"/>
    <a:srgbClr val="D8EBCD"/>
    <a:srgbClr val="FFE699"/>
    <a:srgbClr val="3B3838"/>
    <a:srgbClr val="DE00DE"/>
    <a:srgbClr val="C0C0C0"/>
    <a:srgbClr val="DBFBBB"/>
    <a:srgbClr val="BDD7EE"/>
    <a:srgbClr val="3333FF"/>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0" d="100"/>
          <a:sy n="70" d="100"/>
        </p:scale>
        <p:origin x="1344" y="66"/>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841" cy="497524"/>
          </a:xfrm>
          <a:prstGeom prst="rect">
            <a:avLst/>
          </a:prstGeom>
        </p:spPr>
        <p:txBody>
          <a:bodyPr vert="horz" lIns="91550" tIns="45775" rIns="91550" bIns="4577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4183" y="0"/>
            <a:ext cx="2949841" cy="497524"/>
          </a:xfrm>
          <a:prstGeom prst="rect">
            <a:avLst/>
          </a:prstGeom>
        </p:spPr>
        <p:txBody>
          <a:bodyPr vert="horz" lIns="91550" tIns="45775" rIns="91550" bIns="45775" rtlCol="0"/>
          <a:lstStyle>
            <a:lvl1pPr algn="r">
              <a:defRPr sz="1200"/>
            </a:lvl1pPr>
          </a:lstStyle>
          <a:p>
            <a:fld id="{C11546EC-C4E4-4C8C-B5DC-F346E80CC05F}" type="datetimeFigureOut">
              <a:rPr kumimoji="1" lang="ja-JP" altLang="en-US" smtClean="0"/>
              <a:t>2024/10/29</a:t>
            </a:fld>
            <a:endParaRPr kumimoji="1" lang="ja-JP" altLang="en-US" dirty="0"/>
          </a:p>
        </p:txBody>
      </p:sp>
      <p:sp>
        <p:nvSpPr>
          <p:cNvPr id="4" name="スライド イメージ プレースホルダー 3"/>
          <p:cNvSpPr>
            <a:spLocks noGrp="1" noRot="1" noChangeAspect="1"/>
          </p:cNvSpPr>
          <p:nvPr>
            <p:ph type="sldImg" idx="2"/>
          </p:nvPr>
        </p:nvSpPr>
        <p:spPr>
          <a:xfrm>
            <a:off x="2217738" y="1243013"/>
            <a:ext cx="2370137" cy="3354387"/>
          </a:xfrm>
          <a:prstGeom prst="rect">
            <a:avLst/>
          </a:prstGeom>
          <a:noFill/>
          <a:ln w="12700">
            <a:solidFill>
              <a:prstClr val="black"/>
            </a:solidFill>
          </a:ln>
        </p:spPr>
        <p:txBody>
          <a:bodyPr vert="horz" lIns="91550" tIns="45775" rIns="91550" bIns="45775" rtlCol="0" anchor="ctr"/>
          <a:lstStyle/>
          <a:p>
            <a:endParaRPr lang="ja-JP" altLang="en-US" dirty="0"/>
          </a:p>
        </p:txBody>
      </p:sp>
      <p:sp>
        <p:nvSpPr>
          <p:cNvPr id="5" name="ノート プレースホルダー 4"/>
          <p:cNvSpPr>
            <a:spLocks noGrp="1"/>
          </p:cNvSpPr>
          <p:nvPr>
            <p:ph type="body" sz="quarter" idx="3"/>
          </p:nvPr>
        </p:nvSpPr>
        <p:spPr>
          <a:xfrm>
            <a:off x="680244" y="4782900"/>
            <a:ext cx="5445126" cy="3913425"/>
          </a:xfrm>
          <a:prstGeom prst="rect">
            <a:avLst/>
          </a:prstGeom>
        </p:spPr>
        <p:txBody>
          <a:bodyPr vert="horz" lIns="91550" tIns="45775" rIns="91550" bIns="4577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1814"/>
            <a:ext cx="2949841" cy="497524"/>
          </a:xfrm>
          <a:prstGeom prst="rect">
            <a:avLst/>
          </a:prstGeom>
        </p:spPr>
        <p:txBody>
          <a:bodyPr vert="horz" lIns="91550" tIns="45775" rIns="91550" bIns="4577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4183" y="9441814"/>
            <a:ext cx="2949841" cy="497524"/>
          </a:xfrm>
          <a:prstGeom prst="rect">
            <a:avLst/>
          </a:prstGeom>
        </p:spPr>
        <p:txBody>
          <a:bodyPr vert="horz" lIns="91550" tIns="45775" rIns="91550" bIns="45775" rtlCol="0" anchor="b"/>
          <a:lstStyle>
            <a:lvl1pPr algn="r">
              <a:defRPr sz="1200"/>
            </a:lvl1pPr>
          </a:lstStyle>
          <a:p>
            <a:fld id="{F37F8E73-1421-43EA-8C32-6DACAB672C91}" type="slidenum">
              <a:rPr kumimoji="1" lang="ja-JP" altLang="en-US" smtClean="0"/>
              <a:t>‹#›</a:t>
            </a:fld>
            <a:endParaRPr kumimoji="1" lang="ja-JP" altLang="en-US" dirty="0"/>
          </a:p>
        </p:txBody>
      </p:sp>
    </p:spTree>
    <p:extLst>
      <p:ext uri="{BB962C8B-B14F-4D97-AF65-F5344CB8AC3E}">
        <p14:creationId xmlns:p14="http://schemas.microsoft.com/office/powerpoint/2010/main" val="3613294912"/>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38067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76771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196979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919271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588714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412889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9012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957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832613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296599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dirty="0"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69458288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8871448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8EBCD"/>
        </a:solidFill>
        <a:effectLst/>
      </p:bgPr>
    </p:bg>
    <p:spTree>
      <p:nvGrpSpPr>
        <p:cNvPr id="1" name=""/>
        <p:cNvGrpSpPr/>
        <p:nvPr/>
      </p:nvGrpSpPr>
      <p:grpSpPr>
        <a:xfrm>
          <a:off x="0" y="0"/>
          <a:ext cx="0" cy="0"/>
          <a:chOff x="0" y="0"/>
          <a:chExt cx="0" cy="0"/>
        </a:xfrm>
      </p:grpSpPr>
      <p:sp>
        <p:nvSpPr>
          <p:cNvPr id="118" name="フリーフォーム 117"/>
          <p:cNvSpPr/>
          <p:nvPr/>
        </p:nvSpPr>
        <p:spPr>
          <a:xfrm>
            <a:off x="3994724" y="2399919"/>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3B3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9" name="フリーフォーム 118"/>
          <p:cNvSpPr/>
          <p:nvPr/>
        </p:nvSpPr>
        <p:spPr>
          <a:xfrm>
            <a:off x="3992943" y="2735241"/>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3B3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7" name="フリーフォーム 116"/>
          <p:cNvSpPr/>
          <p:nvPr/>
        </p:nvSpPr>
        <p:spPr>
          <a:xfrm>
            <a:off x="3983771" y="2048113"/>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3B3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正方形/長方形 1"/>
          <p:cNvSpPr/>
          <p:nvPr/>
        </p:nvSpPr>
        <p:spPr>
          <a:xfrm>
            <a:off x="2150716" y="1094249"/>
            <a:ext cx="4602172" cy="2686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p:cNvSpPr/>
          <p:nvPr/>
        </p:nvSpPr>
        <p:spPr>
          <a:xfrm>
            <a:off x="4001406" y="3063231"/>
            <a:ext cx="3263532" cy="20800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事業所写真</a:t>
            </a:r>
            <a:endParaRPr kumimoji="1" lang="ja-JP" altLang="en-US" dirty="0"/>
          </a:p>
        </p:txBody>
      </p:sp>
      <p:sp>
        <p:nvSpPr>
          <p:cNvPr id="50" name="テキスト ボックス 49"/>
          <p:cNvSpPr txBox="1"/>
          <p:nvPr/>
        </p:nvSpPr>
        <p:spPr>
          <a:xfrm>
            <a:off x="4815385" y="2066578"/>
            <a:ext cx="2528390" cy="307777"/>
          </a:xfrm>
          <a:prstGeom prst="rect">
            <a:avLst/>
          </a:prstGeom>
          <a:noFill/>
        </p:spPr>
        <p:txBody>
          <a:bodyPr wrap="square" rtlCol="0">
            <a:spAutoFit/>
          </a:bodyPr>
          <a:lstStyle/>
          <a:p>
            <a:r>
              <a:rPr kumimoji="1" lang="ja-JP" altLang="en-US" sz="1400" dirty="0" smtClean="0">
                <a:solidFill>
                  <a:schemeClr val="tx1">
                    <a:lumMod val="65000"/>
                    <a:lumOff val="35000"/>
                  </a:schemeClr>
                </a:solidFill>
                <a:latin typeface="+mn-ea"/>
              </a:rPr>
              <a:t>宮崎県宮崎市〇〇〇○</a:t>
            </a:r>
            <a:r>
              <a:rPr kumimoji="1" lang="en-US" altLang="ja-JP" sz="1400" dirty="0" smtClean="0">
                <a:solidFill>
                  <a:schemeClr val="tx1">
                    <a:lumMod val="65000"/>
                    <a:lumOff val="35000"/>
                  </a:schemeClr>
                </a:solidFill>
                <a:latin typeface="+mn-ea"/>
              </a:rPr>
              <a:t>1-2-3</a:t>
            </a:r>
            <a:endParaRPr kumimoji="1" lang="ja-JP" altLang="en-US" sz="1400" dirty="0">
              <a:solidFill>
                <a:schemeClr val="tx1">
                  <a:lumMod val="65000"/>
                  <a:lumOff val="35000"/>
                </a:schemeClr>
              </a:solidFill>
              <a:latin typeface="+mn-ea"/>
            </a:endParaRPr>
          </a:p>
        </p:txBody>
      </p:sp>
      <p:sp>
        <p:nvSpPr>
          <p:cNvPr id="51" name="テキスト ボックス 50"/>
          <p:cNvSpPr txBox="1"/>
          <p:nvPr/>
        </p:nvSpPr>
        <p:spPr>
          <a:xfrm>
            <a:off x="4816754" y="2402668"/>
            <a:ext cx="1261884" cy="307777"/>
          </a:xfrm>
          <a:prstGeom prst="rect">
            <a:avLst/>
          </a:prstGeom>
          <a:noFill/>
        </p:spPr>
        <p:txBody>
          <a:bodyPr wrap="none" rtlCol="0">
            <a:spAutoFit/>
          </a:bodyPr>
          <a:lstStyle/>
          <a:p>
            <a:r>
              <a:rPr kumimoji="1" lang="ja-JP" altLang="en-US" sz="1400" dirty="0" smtClean="0">
                <a:solidFill>
                  <a:schemeClr val="tx1">
                    <a:lumMod val="65000"/>
                    <a:lumOff val="35000"/>
                  </a:schemeClr>
                </a:solidFill>
                <a:latin typeface="+mn-ea"/>
              </a:rPr>
              <a:t>〇○〇の販売</a:t>
            </a:r>
            <a:endParaRPr kumimoji="1" lang="ja-JP" altLang="en-US" sz="1400" dirty="0">
              <a:solidFill>
                <a:schemeClr val="tx1">
                  <a:lumMod val="65000"/>
                  <a:lumOff val="35000"/>
                </a:schemeClr>
              </a:solidFill>
              <a:latin typeface="+mn-ea"/>
            </a:endParaRPr>
          </a:p>
        </p:txBody>
      </p:sp>
      <p:sp>
        <p:nvSpPr>
          <p:cNvPr id="82" name="テキスト ボックス 81"/>
          <p:cNvSpPr txBox="1"/>
          <p:nvPr/>
        </p:nvSpPr>
        <p:spPr>
          <a:xfrm>
            <a:off x="2926494" y="149971"/>
            <a:ext cx="4314001" cy="307777"/>
          </a:xfrm>
          <a:prstGeom prst="rect">
            <a:avLst/>
          </a:prstGeom>
          <a:noFill/>
        </p:spPr>
        <p:txBody>
          <a:bodyPr wrap="none" rtlCol="0">
            <a:spAutoFit/>
          </a:bodyPr>
          <a:lstStyle/>
          <a:p>
            <a:r>
              <a:rPr kumimoji="1" lang="ja-JP" altLang="en-US" sz="1400" b="1" dirty="0" smtClean="0">
                <a:solidFill>
                  <a:schemeClr val="tx1">
                    <a:lumMod val="65000"/>
                    <a:lumOff val="35000"/>
                  </a:schemeClr>
                </a:solidFill>
                <a:latin typeface="+mn-ea"/>
              </a:rPr>
              <a:t>求人票だけでは分からない、これが企業の思いです</a:t>
            </a:r>
            <a:endParaRPr kumimoji="1" lang="ja-JP" altLang="en-US" sz="1400" b="1" dirty="0">
              <a:solidFill>
                <a:schemeClr val="tx1">
                  <a:lumMod val="65000"/>
                  <a:lumOff val="35000"/>
                </a:schemeClr>
              </a:solidFill>
              <a:latin typeface="+mn-ea"/>
            </a:endParaRPr>
          </a:p>
        </p:txBody>
      </p:sp>
      <p:sp>
        <p:nvSpPr>
          <p:cNvPr id="135" name="正方形/長方形 134"/>
          <p:cNvSpPr/>
          <p:nvPr/>
        </p:nvSpPr>
        <p:spPr>
          <a:xfrm>
            <a:off x="396969" y="7483863"/>
            <a:ext cx="3263532" cy="20800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事業所写真</a:t>
            </a:r>
            <a:endParaRPr kumimoji="1" lang="ja-JP" altLang="en-US" dirty="0"/>
          </a:p>
        </p:txBody>
      </p:sp>
      <p:sp>
        <p:nvSpPr>
          <p:cNvPr id="141" name="正方形/長方形 140"/>
          <p:cNvSpPr/>
          <p:nvPr/>
        </p:nvSpPr>
        <p:spPr>
          <a:xfrm>
            <a:off x="6281549" y="9542659"/>
            <a:ext cx="926469" cy="926469"/>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a:t>事業所求人</a:t>
            </a:r>
            <a:endParaRPr kumimoji="1" lang="en-US" altLang="ja-JP" sz="700" dirty="0"/>
          </a:p>
          <a:p>
            <a:pPr algn="ctr"/>
            <a:r>
              <a:rPr kumimoji="1" lang="en-US" altLang="ja-JP" sz="700" dirty="0"/>
              <a:t>QR</a:t>
            </a:r>
            <a:r>
              <a:rPr kumimoji="1" lang="ja-JP" altLang="en-US" sz="700" dirty="0"/>
              <a:t>コード</a:t>
            </a:r>
            <a:endParaRPr kumimoji="1" lang="en-US" altLang="ja-JP" sz="700" dirty="0"/>
          </a:p>
          <a:p>
            <a:pPr algn="ctr"/>
            <a:r>
              <a:rPr kumimoji="1" lang="ja-JP" altLang="en-US" sz="800" b="1" dirty="0">
                <a:solidFill>
                  <a:srgbClr val="FF0000"/>
                </a:solidFill>
              </a:rPr>
              <a:t>ハローワーク</a:t>
            </a:r>
            <a:endParaRPr kumimoji="1" lang="en-US" altLang="ja-JP" sz="800" b="1" dirty="0">
              <a:solidFill>
                <a:srgbClr val="FF0000"/>
              </a:solidFill>
            </a:endParaRPr>
          </a:p>
          <a:p>
            <a:pPr algn="ctr"/>
            <a:r>
              <a:rPr kumimoji="1" lang="ja-JP" altLang="en-US" sz="800" b="1" dirty="0">
                <a:solidFill>
                  <a:srgbClr val="FF0000"/>
                </a:solidFill>
              </a:rPr>
              <a:t>作成</a:t>
            </a:r>
          </a:p>
        </p:txBody>
      </p:sp>
      <p:grpSp>
        <p:nvGrpSpPr>
          <p:cNvPr id="10" name="グループ化 9"/>
          <p:cNvGrpSpPr/>
          <p:nvPr/>
        </p:nvGrpSpPr>
        <p:grpSpPr>
          <a:xfrm>
            <a:off x="4040597" y="9536604"/>
            <a:ext cx="589817" cy="919066"/>
            <a:chOff x="-3823737" y="9009254"/>
            <a:chExt cx="589817" cy="931543"/>
          </a:xfrm>
        </p:grpSpPr>
        <p:sp>
          <p:nvSpPr>
            <p:cNvPr id="146" name="フリーフォーム 145"/>
            <p:cNvSpPr/>
            <p:nvPr/>
          </p:nvSpPr>
          <p:spPr>
            <a:xfrm rot="5400000">
              <a:off x="-3973947" y="9200770"/>
              <a:ext cx="931543" cy="548511"/>
            </a:xfrm>
            <a:custGeom>
              <a:avLst/>
              <a:gdLst>
                <a:gd name="connsiteX0" fmla="*/ 0 w 1095955"/>
                <a:gd name="connsiteY0" fmla="*/ 914685 h 914685"/>
                <a:gd name="connsiteX1" fmla="*/ 0 w 1095955"/>
                <a:gd name="connsiteY1" fmla="*/ 146862 h 914685"/>
                <a:gd name="connsiteX2" fmla="*/ 461314 w 1095955"/>
                <a:gd name="connsiteY2" fmla="*/ 146862 h 914685"/>
                <a:gd name="connsiteX3" fmla="*/ 532937 w 1095955"/>
                <a:gd name="connsiteY3" fmla="*/ 0 h 914685"/>
                <a:gd name="connsiteX4" fmla="*/ 604560 w 1095955"/>
                <a:gd name="connsiteY4" fmla="*/ 146862 h 914685"/>
                <a:gd name="connsiteX5" fmla="*/ 1095955 w 1095955"/>
                <a:gd name="connsiteY5" fmla="*/ 146862 h 914685"/>
                <a:gd name="connsiteX6" fmla="*/ 1095955 w 1095955"/>
                <a:gd name="connsiteY6" fmla="*/ 914685 h 91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5955" h="914685">
                  <a:moveTo>
                    <a:pt x="0" y="914685"/>
                  </a:moveTo>
                  <a:lnTo>
                    <a:pt x="0" y="146862"/>
                  </a:lnTo>
                  <a:lnTo>
                    <a:pt x="461314" y="146862"/>
                  </a:lnTo>
                  <a:lnTo>
                    <a:pt x="532937" y="0"/>
                  </a:lnTo>
                  <a:lnTo>
                    <a:pt x="604560" y="146862"/>
                  </a:lnTo>
                  <a:lnTo>
                    <a:pt x="1095955" y="146862"/>
                  </a:lnTo>
                  <a:lnTo>
                    <a:pt x="1095955" y="914685"/>
                  </a:lnTo>
                  <a:close/>
                </a:path>
              </a:pathLst>
            </a:custGeom>
            <a:solidFill>
              <a:srgbClr val="C0000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7" name="テキスト ボックス 146"/>
            <p:cNvSpPr txBox="1"/>
            <p:nvPr/>
          </p:nvSpPr>
          <p:spPr>
            <a:xfrm>
              <a:off x="-3823737" y="9187882"/>
              <a:ext cx="569387" cy="561692"/>
            </a:xfrm>
            <a:prstGeom prst="rect">
              <a:avLst/>
            </a:prstGeom>
            <a:noFill/>
          </p:spPr>
          <p:txBody>
            <a:bodyPr wrap="none" rtlCol="0">
              <a:spAutoFit/>
            </a:bodyPr>
            <a:lstStyle/>
            <a:p>
              <a:pPr algn="ctr"/>
              <a:r>
                <a:rPr kumimoji="1" lang="ja-JP" altLang="en-US" sz="1000" dirty="0" smtClean="0">
                  <a:solidFill>
                    <a:schemeClr val="bg1"/>
                  </a:solidFill>
                </a:rPr>
                <a:t>当社の</a:t>
              </a:r>
              <a:endParaRPr kumimoji="1" lang="en-US" altLang="ja-JP" sz="1000" dirty="0" smtClean="0">
                <a:solidFill>
                  <a:schemeClr val="bg1"/>
                </a:solidFill>
              </a:endParaRPr>
            </a:p>
            <a:p>
              <a:pPr algn="ctr"/>
              <a:r>
                <a:rPr kumimoji="1" lang="en-US" altLang="ja-JP" sz="1050" dirty="0" smtClean="0">
                  <a:solidFill>
                    <a:schemeClr val="bg1"/>
                  </a:solidFill>
                </a:rPr>
                <a:t>H</a:t>
              </a:r>
              <a:r>
                <a:rPr kumimoji="1" lang="ja-JP" altLang="en-US" sz="1050" dirty="0">
                  <a:solidFill>
                    <a:schemeClr val="bg1"/>
                  </a:solidFill>
                </a:rPr>
                <a:t> </a:t>
              </a:r>
              <a:r>
                <a:rPr kumimoji="1" lang="en-US" altLang="ja-JP" sz="1050" dirty="0">
                  <a:solidFill>
                    <a:schemeClr val="bg1"/>
                  </a:solidFill>
                </a:rPr>
                <a:t>P</a:t>
              </a:r>
              <a:r>
                <a:rPr kumimoji="1" lang="ja-JP" altLang="en-US" sz="1000" dirty="0" smtClean="0">
                  <a:solidFill>
                    <a:schemeClr val="bg1"/>
                  </a:solidFill>
                </a:rPr>
                <a:t>は</a:t>
              </a:r>
              <a:endParaRPr kumimoji="1" lang="en-US" altLang="ja-JP" sz="1000" dirty="0" smtClean="0">
                <a:solidFill>
                  <a:schemeClr val="bg1"/>
                </a:solidFill>
              </a:endParaRPr>
            </a:p>
            <a:p>
              <a:pPr algn="ctr"/>
              <a:r>
                <a:rPr kumimoji="1" lang="ja-JP" altLang="en-US" sz="1000" dirty="0" smtClean="0">
                  <a:solidFill>
                    <a:schemeClr val="bg1"/>
                  </a:solidFill>
                </a:rPr>
                <a:t>コチラ</a:t>
              </a:r>
              <a:endParaRPr kumimoji="1" lang="ja-JP" altLang="en-US" sz="1000" dirty="0">
                <a:solidFill>
                  <a:schemeClr val="bg1"/>
                </a:solidFill>
              </a:endParaRPr>
            </a:p>
          </p:txBody>
        </p:sp>
      </p:grpSp>
      <p:grpSp>
        <p:nvGrpSpPr>
          <p:cNvPr id="11" name="グループ化 10"/>
          <p:cNvGrpSpPr/>
          <p:nvPr/>
        </p:nvGrpSpPr>
        <p:grpSpPr>
          <a:xfrm>
            <a:off x="5678062" y="9536605"/>
            <a:ext cx="589817" cy="919066"/>
            <a:chOff x="-1926960" y="9002886"/>
            <a:chExt cx="589817" cy="937912"/>
          </a:xfrm>
        </p:grpSpPr>
        <p:sp>
          <p:nvSpPr>
            <p:cNvPr id="148" name="フリーフォーム 147"/>
            <p:cNvSpPr/>
            <p:nvPr/>
          </p:nvSpPr>
          <p:spPr>
            <a:xfrm rot="5400000">
              <a:off x="-2080354" y="9197586"/>
              <a:ext cx="937912" cy="548511"/>
            </a:xfrm>
            <a:custGeom>
              <a:avLst/>
              <a:gdLst>
                <a:gd name="connsiteX0" fmla="*/ 0 w 1095955"/>
                <a:gd name="connsiteY0" fmla="*/ 914685 h 914685"/>
                <a:gd name="connsiteX1" fmla="*/ 0 w 1095955"/>
                <a:gd name="connsiteY1" fmla="*/ 146862 h 914685"/>
                <a:gd name="connsiteX2" fmla="*/ 461314 w 1095955"/>
                <a:gd name="connsiteY2" fmla="*/ 146862 h 914685"/>
                <a:gd name="connsiteX3" fmla="*/ 532937 w 1095955"/>
                <a:gd name="connsiteY3" fmla="*/ 0 h 914685"/>
                <a:gd name="connsiteX4" fmla="*/ 604560 w 1095955"/>
                <a:gd name="connsiteY4" fmla="*/ 146862 h 914685"/>
                <a:gd name="connsiteX5" fmla="*/ 1095955 w 1095955"/>
                <a:gd name="connsiteY5" fmla="*/ 146862 h 914685"/>
                <a:gd name="connsiteX6" fmla="*/ 1095955 w 1095955"/>
                <a:gd name="connsiteY6" fmla="*/ 914685 h 91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5955" h="914685">
                  <a:moveTo>
                    <a:pt x="0" y="914685"/>
                  </a:moveTo>
                  <a:lnTo>
                    <a:pt x="0" y="146862"/>
                  </a:lnTo>
                  <a:lnTo>
                    <a:pt x="461314" y="146862"/>
                  </a:lnTo>
                  <a:lnTo>
                    <a:pt x="532937" y="0"/>
                  </a:lnTo>
                  <a:lnTo>
                    <a:pt x="604560" y="146862"/>
                  </a:lnTo>
                  <a:lnTo>
                    <a:pt x="1095955" y="146862"/>
                  </a:lnTo>
                  <a:lnTo>
                    <a:pt x="1095955" y="914685"/>
                  </a:lnTo>
                  <a:close/>
                </a:path>
              </a:pathLst>
            </a:custGeom>
            <a:solidFill>
              <a:srgbClr val="C0000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9" name="テキスト ボックス 148"/>
            <p:cNvSpPr txBox="1"/>
            <p:nvPr/>
          </p:nvSpPr>
          <p:spPr>
            <a:xfrm>
              <a:off x="-1926960" y="9181513"/>
              <a:ext cx="569387" cy="553998"/>
            </a:xfrm>
            <a:prstGeom prst="rect">
              <a:avLst/>
            </a:prstGeom>
            <a:noFill/>
          </p:spPr>
          <p:txBody>
            <a:bodyPr wrap="none" rtlCol="0">
              <a:spAutoFit/>
            </a:bodyPr>
            <a:lstStyle/>
            <a:p>
              <a:pPr algn="ctr"/>
              <a:r>
                <a:rPr kumimoji="1" lang="ja-JP" altLang="en-US" sz="1000" dirty="0" smtClean="0">
                  <a:solidFill>
                    <a:schemeClr val="bg1"/>
                  </a:solidFill>
                </a:rPr>
                <a:t>当社の</a:t>
              </a:r>
              <a:endParaRPr kumimoji="1" lang="en-US" altLang="ja-JP" sz="1000" dirty="0" smtClean="0">
                <a:solidFill>
                  <a:schemeClr val="bg1"/>
                </a:solidFill>
              </a:endParaRPr>
            </a:p>
            <a:p>
              <a:pPr algn="ctr"/>
              <a:r>
                <a:rPr kumimoji="1" lang="ja-JP" altLang="en-US" sz="1000" dirty="0">
                  <a:solidFill>
                    <a:schemeClr val="bg1"/>
                  </a:solidFill>
                </a:rPr>
                <a:t>求人</a:t>
              </a:r>
              <a:r>
                <a:rPr kumimoji="1" lang="ja-JP" altLang="en-US" sz="1000" dirty="0" smtClean="0">
                  <a:solidFill>
                    <a:schemeClr val="bg1"/>
                  </a:solidFill>
                </a:rPr>
                <a:t>は</a:t>
              </a:r>
              <a:endParaRPr kumimoji="1" lang="en-US" altLang="ja-JP" sz="1000" dirty="0" smtClean="0">
                <a:solidFill>
                  <a:schemeClr val="bg1"/>
                </a:solidFill>
              </a:endParaRPr>
            </a:p>
            <a:p>
              <a:pPr algn="ctr"/>
              <a:r>
                <a:rPr kumimoji="1" lang="ja-JP" altLang="en-US" sz="1000" dirty="0" smtClean="0">
                  <a:solidFill>
                    <a:schemeClr val="bg1"/>
                  </a:solidFill>
                </a:rPr>
                <a:t>コチラ</a:t>
              </a:r>
              <a:endParaRPr kumimoji="1" lang="ja-JP" altLang="en-US" sz="1000" dirty="0">
                <a:solidFill>
                  <a:schemeClr val="bg1"/>
                </a:solidFill>
              </a:endParaRPr>
            </a:p>
          </p:txBody>
        </p:sp>
      </p:grpSp>
      <p:sp>
        <p:nvSpPr>
          <p:cNvPr id="80" name="正方形/長方形 79"/>
          <p:cNvSpPr/>
          <p:nvPr/>
        </p:nvSpPr>
        <p:spPr>
          <a:xfrm>
            <a:off x="-679094" y="1067103"/>
            <a:ext cx="397042" cy="533864"/>
          </a:xfrm>
          <a:prstGeom prst="rect">
            <a:avLst/>
          </a:prstGeom>
          <a:solidFill>
            <a:srgbClr val="FFE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1" name="正方形/長方形 80"/>
          <p:cNvSpPr/>
          <p:nvPr/>
        </p:nvSpPr>
        <p:spPr>
          <a:xfrm>
            <a:off x="-682146" y="434740"/>
            <a:ext cx="397042" cy="533864"/>
          </a:xfrm>
          <a:prstGeom prst="rect">
            <a:avLst/>
          </a:prstGeom>
          <a:solidFill>
            <a:srgbClr val="D8EB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94" name="テキスト ボックス 93"/>
          <p:cNvSpPr txBox="1"/>
          <p:nvPr/>
        </p:nvSpPr>
        <p:spPr>
          <a:xfrm>
            <a:off x="4843430" y="2741703"/>
            <a:ext cx="1436612" cy="307777"/>
          </a:xfrm>
          <a:prstGeom prst="rect">
            <a:avLst/>
          </a:prstGeom>
          <a:noFill/>
        </p:spPr>
        <p:txBody>
          <a:bodyPr wrap="none" rtlCol="0">
            <a:spAutoFit/>
          </a:bodyPr>
          <a:lstStyle/>
          <a:p>
            <a:r>
              <a:rPr kumimoji="1" lang="en-US" altLang="ja-JP" sz="1400" dirty="0" smtClean="0">
                <a:solidFill>
                  <a:schemeClr val="tx1">
                    <a:lumMod val="65000"/>
                    <a:lumOff val="35000"/>
                  </a:schemeClr>
                </a:solidFill>
              </a:rPr>
              <a:t>19</a:t>
            </a:r>
            <a:r>
              <a:rPr kumimoji="1" lang="ja-JP" altLang="en-US" sz="1400" dirty="0" smtClean="0">
                <a:solidFill>
                  <a:schemeClr val="tx1">
                    <a:lumMod val="65000"/>
                    <a:lumOff val="35000"/>
                  </a:schemeClr>
                </a:solidFill>
              </a:rPr>
              <a:t>☓☓年</a:t>
            </a:r>
            <a:r>
              <a:rPr kumimoji="1" lang="en-US" altLang="ja-JP" sz="1400" dirty="0" smtClean="0">
                <a:solidFill>
                  <a:schemeClr val="tx1">
                    <a:lumMod val="65000"/>
                    <a:lumOff val="35000"/>
                  </a:schemeClr>
                </a:solidFill>
              </a:rPr>
              <a:t>10</a:t>
            </a:r>
            <a:r>
              <a:rPr kumimoji="1" lang="ja-JP" altLang="en-US" sz="1400" dirty="0" smtClean="0">
                <a:solidFill>
                  <a:schemeClr val="tx1">
                    <a:lumMod val="65000"/>
                    <a:lumOff val="35000"/>
                  </a:schemeClr>
                </a:solidFill>
              </a:rPr>
              <a:t>月</a:t>
            </a:r>
            <a:r>
              <a:rPr kumimoji="1" lang="en-US" altLang="ja-JP" sz="1400" dirty="0" smtClean="0">
                <a:solidFill>
                  <a:schemeClr val="tx1">
                    <a:lumMod val="65000"/>
                    <a:lumOff val="35000"/>
                  </a:schemeClr>
                </a:solidFill>
              </a:rPr>
              <a:t>1</a:t>
            </a:r>
            <a:r>
              <a:rPr kumimoji="1" lang="ja-JP" altLang="en-US" sz="1400" dirty="0" smtClean="0">
                <a:solidFill>
                  <a:schemeClr val="tx1">
                    <a:lumMod val="65000"/>
                    <a:lumOff val="35000"/>
                  </a:schemeClr>
                </a:solidFill>
              </a:rPr>
              <a:t>日</a:t>
            </a:r>
            <a:endParaRPr kumimoji="1" lang="ja-JP" altLang="en-US" sz="1400" dirty="0">
              <a:solidFill>
                <a:schemeClr val="tx1">
                  <a:lumMod val="65000"/>
                  <a:lumOff val="35000"/>
                </a:schemeClr>
              </a:solidFill>
            </a:endParaRPr>
          </a:p>
        </p:txBody>
      </p:sp>
      <p:grpSp>
        <p:nvGrpSpPr>
          <p:cNvPr id="63" name="グループ化 62"/>
          <p:cNvGrpSpPr/>
          <p:nvPr/>
        </p:nvGrpSpPr>
        <p:grpSpPr>
          <a:xfrm>
            <a:off x="297998" y="419458"/>
            <a:ext cx="6987206" cy="1583899"/>
            <a:chOff x="1533741" y="515858"/>
            <a:chExt cx="5625020" cy="1275111"/>
          </a:xfrm>
        </p:grpSpPr>
        <p:cxnSp>
          <p:nvCxnSpPr>
            <p:cNvPr id="14" name="直線コネクタ 13"/>
            <p:cNvCxnSpPr/>
            <p:nvPr/>
          </p:nvCxnSpPr>
          <p:spPr>
            <a:xfrm>
              <a:off x="1616185" y="604448"/>
              <a:ext cx="0" cy="885668"/>
            </a:xfrm>
            <a:prstGeom prst="line">
              <a:avLst/>
            </a:prstGeom>
            <a:ln>
              <a:solidFill>
                <a:srgbClr val="3B3838"/>
              </a:solidFill>
            </a:ln>
          </p:spPr>
          <p:style>
            <a:lnRef idx="1">
              <a:schemeClr val="dk1"/>
            </a:lnRef>
            <a:fillRef idx="0">
              <a:schemeClr val="dk1"/>
            </a:fillRef>
            <a:effectRef idx="0">
              <a:schemeClr val="dk1"/>
            </a:effectRef>
            <a:fontRef idx="minor">
              <a:schemeClr val="tx1"/>
            </a:fontRef>
          </p:style>
        </p:cxnSp>
        <p:cxnSp>
          <p:nvCxnSpPr>
            <p:cNvPr id="16" name="直線コネクタ 15"/>
            <p:cNvCxnSpPr/>
            <p:nvPr/>
          </p:nvCxnSpPr>
          <p:spPr>
            <a:xfrm>
              <a:off x="1620542" y="1489883"/>
              <a:ext cx="5032552" cy="20251"/>
            </a:xfrm>
            <a:prstGeom prst="line">
              <a:avLst/>
            </a:prstGeom>
            <a:ln>
              <a:solidFill>
                <a:srgbClr val="3B3838"/>
              </a:solidFill>
            </a:ln>
          </p:spPr>
          <p:style>
            <a:lnRef idx="1">
              <a:schemeClr val="dk1"/>
            </a:lnRef>
            <a:fillRef idx="0">
              <a:schemeClr val="dk1"/>
            </a:fillRef>
            <a:effectRef idx="0">
              <a:schemeClr val="dk1"/>
            </a:effectRef>
            <a:fontRef idx="minor">
              <a:schemeClr val="tx1"/>
            </a:fontRef>
          </p:style>
        </p:cxnSp>
        <p:cxnSp>
          <p:nvCxnSpPr>
            <p:cNvPr id="95" name="直線コネクタ 94"/>
            <p:cNvCxnSpPr/>
            <p:nvPr/>
          </p:nvCxnSpPr>
          <p:spPr>
            <a:xfrm>
              <a:off x="6935895" y="628650"/>
              <a:ext cx="0" cy="578104"/>
            </a:xfrm>
            <a:prstGeom prst="line">
              <a:avLst/>
            </a:prstGeom>
            <a:ln>
              <a:solidFill>
                <a:srgbClr val="3B3838"/>
              </a:solidFill>
            </a:ln>
          </p:spPr>
          <p:style>
            <a:lnRef idx="1">
              <a:schemeClr val="dk1"/>
            </a:lnRef>
            <a:fillRef idx="0">
              <a:schemeClr val="dk1"/>
            </a:fillRef>
            <a:effectRef idx="0">
              <a:schemeClr val="dk1"/>
            </a:effectRef>
            <a:fontRef idx="minor">
              <a:schemeClr val="tx1"/>
            </a:fontRef>
          </p:style>
        </p:cxnSp>
        <p:cxnSp>
          <p:nvCxnSpPr>
            <p:cNvPr id="96" name="直線コネクタ 95"/>
            <p:cNvCxnSpPr/>
            <p:nvPr/>
          </p:nvCxnSpPr>
          <p:spPr>
            <a:xfrm>
              <a:off x="1613417" y="604419"/>
              <a:ext cx="5322093" cy="21416"/>
            </a:xfrm>
            <a:prstGeom prst="line">
              <a:avLst/>
            </a:prstGeom>
            <a:ln>
              <a:solidFill>
                <a:srgbClr val="3B3838"/>
              </a:solidFill>
            </a:ln>
          </p:spPr>
          <p:style>
            <a:lnRef idx="1">
              <a:schemeClr val="dk1"/>
            </a:lnRef>
            <a:fillRef idx="0">
              <a:schemeClr val="dk1"/>
            </a:fillRef>
            <a:effectRef idx="0">
              <a:schemeClr val="dk1"/>
            </a:effectRef>
            <a:fontRef idx="minor">
              <a:schemeClr val="tx1"/>
            </a:fontRef>
          </p:style>
        </p:cxnSp>
        <p:cxnSp>
          <p:nvCxnSpPr>
            <p:cNvPr id="97" name="直線コネクタ 96"/>
            <p:cNvCxnSpPr/>
            <p:nvPr/>
          </p:nvCxnSpPr>
          <p:spPr>
            <a:xfrm flipH="1">
              <a:off x="6452815" y="1048702"/>
              <a:ext cx="705946" cy="742267"/>
            </a:xfrm>
            <a:prstGeom prst="line">
              <a:avLst/>
            </a:prstGeom>
            <a:ln w="28575">
              <a:solidFill>
                <a:srgbClr val="3B3838"/>
              </a:solidFill>
              <a:headEnd type="oval"/>
              <a:tailEnd type="oval"/>
            </a:ln>
          </p:spPr>
          <p:style>
            <a:lnRef idx="1">
              <a:schemeClr val="dk1"/>
            </a:lnRef>
            <a:fillRef idx="0">
              <a:schemeClr val="dk1"/>
            </a:fillRef>
            <a:effectRef idx="0">
              <a:schemeClr val="dk1"/>
            </a:effectRef>
            <a:fontRef idx="minor">
              <a:schemeClr val="tx1"/>
            </a:fontRef>
          </p:style>
        </p:cxnSp>
        <p:cxnSp>
          <p:nvCxnSpPr>
            <p:cNvPr id="98" name="直線コネクタ 97"/>
            <p:cNvCxnSpPr/>
            <p:nvPr/>
          </p:nvCxnSpPr>
          <p:spPr>
            <a:xfrm>
              <a:off x="7026665" y="525373"/>
              <a:ext cx="0" cy="673668"/>
            </a:xfrm>
            <a:prstGeom prst="line">
              <a:avLst/>
            </a:prstGeom>
            <a:ln w="28575">
              <a:solidFill>
                <a:srgbClr val="3B3838"/>
              </a:solidFill>
            </a:ln>
          </p:spPr>
          <p:style>
            <a:lnRef idx="1">
              <a:schemeClr val="dk1"/>
            </a:lnRef>
            <a:fillRef idx="0">
              <a:schemeClr val="dk1"/>
            </a:fillRef>
            <a:effectRef idx="0">
              <a:schemeClr val="dk1"/>
            </a:effectRef>
            <a:fontRef idx="minor">
              <a:schemeClr val="tx1"/>
            </a:fontRef>
          </p:style>
        </p:cxnSp>
        <p:cxnSp>
          <p:nvCxnSpPr>
            <p:cNvPr id="102" name="直線コネクタ 101"/>
            <p:cNvCxnSpPr/>
            <p:nvPr/>
          </p:nvCxnSpPr>
          <p:spPr>
            <a:xfrm>
              <a:off x="1533741" y="515858"/>
              <a:ext cx="5497485" cy="22122"/>
            </a:xfrm>
            <a:prstGeom prst="line">
              <a:avLst/>
            </a:prstGeom>
            <a:ln w="28575">
              <a:solidFill>
                <a:srgbClr val="3B3838"/>
              </a:solidFill>
            </a:ln>
          </p:spPr>
          <p:style>
            <a:lnRef idx="1">
              <a:schemeClr val="dk1"/>
            </a:lnRef>
            <a:fillRef idx="0">
              <a:schemeClr val="dk1"/>
            </a:fillRef>
            <a:effectRef idx="0">
              <a:schemeClr val="dk1"/>
            </a:effectRef>
            <a:fontRef idx="minor">
              <a:schemeClr val="tx1"/>
            </a:fontRef>
          </p:style>
        </p:cxnSp>
        <p:cxnSp>
          <p:nvCxnSpPr>
            <p:cNvPr id="104" name="直線コネクタ 103"/>
            <p:cNvCxnSpPr/>
            <p:nvPr/>
          </p:nvCxnSpPr>
          <p:spPr>
            <a:xfrm>
              <a:off x="1564656" y="1595520"/>
              <a:ext cx="5044756" cy="20300"/>
            </a:xfrm>
            <a:prstGeom prst="line">
              <a:avLst/>
            </a:prstGeom>
            <a:ln w="28575">
              <a:solidFill>
                <a:srgbClr val="3B3838"/>
              </a:solidFill>
            </a:ln>
          </p:spPr>
          <p:style>
            <a:lnRef idx="1">
              <a:schemeClr val="dk1"/>
            </a:lnRef>
            <a:fillRef idx="0">
              <a:schemeClr val="dk1"/>
            </a:fillRef>
            <a:effectRef idx="0">
              <a:schemeClr val="dk1"/>
            </a:effectRef>
            <a:fontRef idx="minor">
              <a:schemeClr val="tx1"/>
            </a:fontRef>
          </p:style>
        </p:cxnSp>
        <p:cxnSp>
          <p:nvCxnSpPr>
            <p:cNvPr id="108" name="直線コネクタ 107"/>
            <p:cNvCxnSpPr/>
            <p:nvPr/>
          </p:nvCxnSpPr>
          <p:spPr>
            <a:xfrm>
              <a:off x="1564656" y="517729"/>
              <a:ext cx="0" cy="1087573"/>
            </a:xfrm>
            <a:prstGeom prst="line">
              <a:avLst/>
            </a:prstGeom>
            <a:ln w="28575">
              <a:solidFill>
                <a:srgbClr val="3B3838"/>
              </a:solidFill>
            </a:ln>
          </p:spPr>
          <p:style>
            <a:lnRef idx="1">
              <a:schemeClr val="dk1"/>
            </a:lnRef>
            <a:fillRef idx="0">
              <a:schemeClr val="dk1"/>
            </a:fillRef>
            <a:effectRef idx="0">
              <a:schemeClr val="dk1"/>
            </a:effectRef>
            <a:fontRef idx="minor">
              <a:schemeClr val="tx1"/>
            </a:fontRef>
          </p:style>
        </p:cxnSp>
      </p:grpSp>
      <p:grpSp>
        <p:nvGrpSpPr>
          <p:cNvPr id="9" name="グループ化 8"/>
          <p:cNvGrpSpPr/>
          <p:nvPr/>
        </p:nvGrpSpPr>
        <p:grpSpPr>
          <a:xfrm>
            <a:off x="174688" y="197152"/>
            <a:ext cx="1273673" cy="1526718"/>
            <a:chOff x="-2597875" y="2541757"/>
            <a:chExt cx="1273673" cy="1526718"/>
          </a:xfrm>
        </p:grpSpPr>
        <p:sp>
          <p:nvSpPr>
            <p:cNvPr id="116" name="山形 115"/>
            <p:cNvSpPr/>
            <p:nvPr/>
          </p:nvSpPr>
          <p:spPr>
            <a:xfrm rot="14818828">
              <a:off x="-2140934" y="3434496"/>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 name="山形 4"/>
            <p:cNvSpPr/>
            <p:nvPr/>
          </p:nvSpPr>
          <p:spPr>
            <a:xfrm rot="17251611">
              <a:off x="-2655409" y="3431992"/>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nvGrpSpPr>
            <p:cNvPr id="3" name="グループ化 2"/>
            <p:cNvGrpSpPr/>
            <p:nvPr/>
          </p:nvGrpSpPr>
          <p:grpSpPr>
            <a:xfrm>
              <a:off x="-2597875" y="2541757"/>
              <a:ext cx="1273673" cy="1230401"/>
              <a:chOff x="5737305" y="147806"/>
              <a:chExt cx="1665906" cy="1609308"/>
            </a:xfrm>
          </p:grpSpPr>
          <p:grpSp>
            <p:nvGrpSpPr>
              <p:cNvPr id="88" name="グループ化 87"/>
              <p:cNvGrpSpPr/>
              <p:nvPr/>
            </p:nvGrpSpPr>
            <p:grpSpPr>
              <a:xfrm>
                <a:off x="5771290" y="147806"/>
                <a:ext cx="1609308" cy="1609308"/>
                <a:chOff x="6652651" y="2745725"/>
                <a:chExt cx="2340864" cy="2340864"/>
              </a:xfrm>
            </p:grpSpPr>
            <p:sp>
              <p:nvSpPr>
                <p:cNvPr id="91" name="楕円 90"/>
                <p:cNvSpPr/>
                <p:nvPr/>
              </p:nvSpPr>
              <p:spPr>
                <a:xfrm>
                  <a:off x="6652651" y="2745725"/>
                  <a:ext cx="2340864" cy="234086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92" name="楕円 91"/>
                <p:cNvSpPr/>
                <p:nvPr/>
              </p:nvSpPr>
              <p:spPr>
                <a:xfrm>
                  <a:off x="6821481" y="2914554"/>
                  <a:ext cx="2003204" cy="2003205"/>
                </a:xfrm>
                <a:prstGeom prst="ellipse">
                  <a:avLst/>
                </a:prstGeom>
                <a:solidFill>
                  <a:srgbClr val="FFFF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grpSp>
          <p:sp>
            <p:nvSpPr>
              <p:cNvPr id="6" name="テキスト ボックス 5"/>
              <p:cNvSpPr txBox="1"/>
              <p:nvPr/>
            </p:nvSpPr>
            <p:spPr>
              <a:xfrm>
                <a:off x="5737305" y="378492"/>
                <a:ext cx="1665906" cy="684348"/>
              </a:xfrm>
              <a:prstGeom prst="rect">
                <a:avLst/>
              </a:prstGeom>
              <a:noFill/>
            </p:spPr>
            <p:txBody>
              <a:bodyPr wrap="square" rtlCol="0">
                <a:spAutoFit/>
              </a:bodyPr>
              <a:lstStyle/>
              <a:p>
                <a:pPr algn="ctr"/>
                <a:r>
                  <a:rPr kumimoji="1" lang="zh-TW" altLang="en-US" sz="1400" dirty="0">
                    <a:solidFill>
                      <a:srgbClr val="C00000"/>
                    </a:solidFill>
                    <a:latin typeface="HGP明朝E" panose="02020900000000000000" pitchFamily="18" charset="-128"/>
                    <a:ea typeface="HGP明朝E" panose="02020900000000000000" pitchFamily="18" charset="-128"/>
                  </a:rPr>
                  <a:t>職業</a:t>
                </a:r>
                <a:r>
                  <a:rPr kumimoji="1" lang="zh-TW" altLang="en-US" sz="1400" dirty="0" smtClean="0">
                    <a:solidFill>
                      <a:srgbClr val="C00000"/>
                    </a:solidFill>
                    <a:latin typeface="HGP明朝E" panose="02020900000000000000" pitchFamily="18" charset="-128"/>
                    <a:ea typeface="HGP明朝E" panose="02020900000000000000" pitchFamily="18" charset="-128"/>
                  </a:rPr>
                  <a:t>訓練</a:t>
                </a:r>
                <a:endParaRPr kumimoji="1" lang="en-US" altLang="zh-TW" sz="1400" dirty="0" smtClean="0">
                  <a:solidFill>
                    <a:srgbClr val="C00000"/>
                  </a:solidFill>
                  <a:latin typeface="HGP明朝E" panose="02020900000000000000" pitchFamily="18" charset="-128"/>
                  <a:ea typeface="HGP明朝E" panose="02020900000000000000" pitchFamily="18" charset="-128"/>
                </a:endParaRPr>
              </a:p>
              <a:p>
                <a:pPr algn="ctr"/>
                <a:r>
                  <a:rPr kumimoji="1" lang="zh-TW" altLang="en-US" sz="1400" dirty="0" smtClean="0">
                    <a:solidFill>
                      <a:srgbClr val="C00000"/>
                    </a:solidFill>
                    <a:latin typeface="HGP明朝E" panose="02020900000000000000" pitchFamily="18" charset="-128"/>
                    <a:ea typeface="HGP明朝E" panose="02020900000000000000" pitchFamily="18" charset="-128"/>
                  </a:rPr>
                  <a:t>相談</a:t>
                </a:r>
                <a:r>
                  <a:rPr kumimoji="1" lang="ja-JP" altLang="en-US" sz="1400" smtClean="0">
                    <a:solidFill>
                      <a:srgbClr val="C00000"/>
                    </a:solidFill>
                    <a:latin typeface="HGP明朝E" panose="02020900000000000000" pitchFamily="18" charset="-128"/>
                    <a:ea typeface="HGP明朝E" panose="02020900000000000000" pitchFamily="18" charset="-128"/>
                  </a:rPr>
                  <a:t>コーナー</a:t>
                </a:r>
                <a:endParaRPr kumimoji="1" lang="en-US" altLang="ja-JP" sz="1400" dirty="0">
                  <a:solidFill>
                    <a:srgbClr val="C00000"/>
                  </a:solidFill>
                  <a:latin typeface="HGP明朝E" panose="02020900000000000000" pitchFamily="18" charset="-128"/>
                  <a:ea typeface="HGP明朝E" panose="02020900000000000000" pitchFamily="18" charset="-128"/>
                </a:endParaRPr>
              </a:p>
            </p:txBody>
          </p:sp>
          <p:sp>
            <p:nvSpPr>
              <p:cNvPr id="7" name="テキスト ボックス 6"/>
              <p:cNvSpPr txBox="1"/>
              <p:nvPr/>
            </p:nvSpPr>
            <p:spPr>
              <a:xfrm>
                <a:off x="5849067" y="902126"/>
                <a:ext cx="1449208" cy="483069"/>
              </a:xfrm>
              <a:prstGeom prst="rect">
                <a:avLst/>
              </a:prstGeom>
              <a:noFill/>
            </p:spPr>
            <p:txBody>
              <a:bodyPr wrap="none" rtlCol="0">
                <a:spAutoFit/>
              </a:bodyPr>
              <a:lstStyle/>
              <a:p>
                <a:r>
                  <a:rPr kumimoji="1" lang="ja-JP" altLang="en-US" dirty="0">
                    <a:solidFill>
                      <a:srgbClr val="C00000"/>
                    </a:solidFill>
                    <a:latin typeface="HGP明朝E" panose="02020900000000000000" pitchFamily="18" charset="-128"/>
                    <a:ea typeface="HGP明朝E" panose="02020900000000000000" pitchFamily="18" charset="-128"/>
                  </a:rPr>
                  <a:t>応援企業</a:t>
                </a:r>
                <a:endParaRPr kumimoji="1" lang="en-US" altLang="ja-JP" dirty="0">
                  <a:solidFill>
                    <a:srgbClr val="C00000"/>
                  </a:solidFill>
                  <a:latin typeface="HGP明朝E" panose="02020900000000000000" pitchFamily="18" charset="-128"/>
                  <a:ea typeface="HGP明朝E" panose="02020900000000000000" pitchFamily="18" charset="-128"/>
                </a:endParaRPr>
              </a:p>
            </p:txBody>
          </p:sp>
        </p:grpSp>
      </p:grpSp>
      <p:sp>
        <p:nvSpPr>
          <p:cNvPr id="8" name="テキスト ボックス 7"/>
          <p:cNvSpPr txBox="1"/>
          <p:nvPr/>
        </p:nvSpPr>
        <p:spPr>
          <a:xfrm>
            <a:off x="2126747" y="790147"/>
            <a:ext cx="4434284" cy="707886"/>
          </a:xfrm>
          <a:prstGeom prst="rect">
            <a:avLst/>
          </a:prstGeom>
          <a:noFill/>
        </p:spPr>
        <p:txBody>
          <a:bodyPr wrap="square" rtlCol="0">
            <a:spAutoFit/>
          </a:bodyPr>
          <a:lstStyle/>
          <a:p>
            <a:r>
              <a:rPr kumimoji="1" lang="ja-JP" altLang="en-US" sz="4000" b="1" dirty="0" smtClean="0">
                <a:solidFill>
                  <a:srgbClr val="3B3838"/>
                </a:solidFill>
              </a:rPr>
              <a:t>事業所名</a:t>
            </a:r>
            <a:endParaRPr kumimoji="1" lang="ja-JP" altLang="en-US" sz="4000" b="1" dirty="0">
              <a:solidFill>
                <a:srgbClr val="3B3838"/>
              </a:solidFill>
            </a:endParaRPr>
          </a:p>
        </p:txBody>
      </p:sp>
      <p:sp>
        <p:nvSpPr>
          <p:cNvPr id="76" name="テキスト ボックス 75"/>
          <p:cNvSpPr txBox="1"/>
          <p:nvPr/>
        </p:nvSpPr>
        <p:spPr>
          <a:xfrm>
            <a:off x="1463418" y="806138"/>
            <a:ext cx="722821" cy="646331"/>
          </a:xfrm>
          <a:prstGeom prst="rect">
            <a:avLst/>
          </a:prstGeom>
          <a:noFill/>
          <a:ln>
            <a:noFill/>
          </a:ln>
        </p:spPr>
        <p:txBody>
          <a:bodyPr wrap="square" rtlCol="0">
            <a:spAutoFit/>
          </a:bodyPr>
          <a:lstStyle/>
          <a:p>
            <a:pPr algn="ctr"/>
            <a:r>
              <a:rPr kumimoji="1" lang="ja-JP" altLang="en-US" dirty="0" smtClean="0"/>
              <a:t>企業</a:t>
            </a:r>
            <a:endParaRPr kumimoji="1" lang="en-US" altLang="ja-JP" dirty="0" smtClean="0"/>
          </a:p>
          <a:p>
            <a:pPr algn="ctr"/>
            <a:r>
              <a:rPr kumimoji="1" lang="ja-JP" altLang="en-US" dirty="0" smtClean="0"/>
              <a:t>ロゴ</a:t>
            </a:r>
            <a:endParaRPr kumimoji="1" lang="ja-JP" altLang="en-US" dirty="0"/>
          </a:p>
        </p:txBody>
      </p:sp>
      <p:grpSp>
        <p:nvGrpSpPr>
          <p:cNvPr id="129" name="グループ化 128"/>
          <p:cNvGrpSpPr/>
          <p:nvPr/>
        </p:nvGrpSpPr>
        <p:grpSpPr>
          <a:xfrm>
            <a:off x="522302" y="2084235"/>
            <a:ext cx="3185487" cy="3137608"/>
            <a:chOff x="495305" y="2084666"/>
            <a:chExt cx="3185487" cy="3137608"/>
          </a:xfrm>
          <a:noFill/>
        </p:grpSpPr>
        <p:sp>
          <p:nvSpPr>
            <p:cNvPr id="133" name="テキスト ボックス 132"/>
            <p:cNvSpPr txBox="1"/>
            <p:nvPr/>
          </p:nvSpPr>
          <p:spPr>
            <a:xfrm rot="379835">
              <a:off x="495305" y="2084666"/>
              <a:ext cx="3185487" cy="3137608"/>
            </a:xfrm>
            <a:prstGeom prst="rect">
              <a:avLst/>
            </a:prstGeom>
            <a:noFill/>
            <a:ln w="12700">
              <a:noFill/>
            </a:ln>
          </p:spPr>
          <p:txBody>
            <a:bodyPr wrap="none" rtlCol="0">
              <a:prstTxWarp prst="textArchUp">
                <a:avLst>
                  <a:gd name="adj" fmla="val 10790209"/>
                </a:avLst>
              </a:prstTxWarp>
              <a:spAutoFit/>
            </a:bodyPr>
            <a:lstStyle/>
            <a:p>
              <a:r>
                <a:rPr kumimoji="1" lang="ja-JP" altLang="en-US" sz="2400" b="1" dirty="0" smtClean="0">
                  <a:ln>
                    <a:solidFill>
                      <a:srgbClr val="3B3838"/>
                    </a:solidFill>
                  </a:ln>
                  <a:solidFill>
                    <a:srgbClr val="3B3838"/>
                  </a:solidFill>
                  <a:latin typeface="IPAゴシック" panose="020B0509000000000000" pitchFamily="49" charset="-128"/>
                  <a:ea typeface="IPAゴシック" panose="020B0509000000000000" pitchFamily="49" charset="-128"/>
                </a:rPr>
                <a:t>ウチ</a:t>
              </a:r>
              <a:r>
                <a:rPr kumimoji="1" lang="ja-JP" altLang="en-US" dirty="0" smtClean="0">
                  <a:ln>
                    <a:solidFill>
                      <a:srgbClr val="3B3838"/>
                    </a:solidFill>
                  </a:ln>
                  <a:solidFill>
                    <a:srgbClr val="3B3838"/>
                  </a:solidFill>
                  <a:latin typeface="IPAゴシック" panose="020B0509000000000000" pitchFamily="49" charset="-128"/>
                  <a:ea typeface="IPAゴシック" panose="020B0509000000000000" pitchFamily="49" charset="-128"/>
                </a:rPr>
                <a:t>の</a:t>
              </a:r>
              <a:r>
                <a:rPr kumimoji="1" lang="ja-JP" altLang="en-US" sz="2400" b="1" dirty="0" smtClean="0">
                  <a:ln>
                    <a:solidFill>
                      <a:srgbClr val="3B3838"/>
                    </a:solidFill>
                  </a:ln>
                  <a:solidFill>
                    <a:srgbClr val="3B3838"/>
                  </a:solidFill>
                  <a:latin typeface="IPAゴシック" panose="020B0509000000000000" pitchFamily="49" charset="-128"/>
                  <a:ea typeface="IPAゴシック" panose="020B0509000000000000" pitchFamily="49" charset="-128"/>
                </a:rPr>
                <a:t>会社</a:t>
              </a:r>
              <a:r>
                <a:rPr kumimoji="1" lang="ja-JP" altLang="en-US" dirty="0" smtClean="0">
                  <a:ln>
                    <a:solidFill>
                      <a:srgbClr val="3B3838"/>
                    </a:solidFill>
                  </a:ln>
                  <a:solidFill>
                    <a:srgbClr val="3B3838"/>
                  </a:solidFill>
                  <a:latin typeface="IPAゴシック" panose="020B0509000000000000" pitchFamily="49" charset="-128"/>
                  <a:ea typeface="IPAゴシック" panose="020B0509000000000000" pitchFamily="49" charset="-128"/>
                </a:rPr>
                <a:t>って</a:t>
              </a:r>
              <a:r>
                <a:rPr kumimoji="1" lang="ja-JP" altLang="en-US" sz="2000" b="1" dirty="0" smtClean="0">
                  <a:ln>
                    <a:solidFill>
                      <a:srgbClr val="3B3838"/>
                    </a:solidFill>
                  </a:ln>
                  <a:solidFill>
                    <a:srgbClr val="3B3838"/>
                  </a:solidFill>
                  <a:latin typeface="IPAゴシック" panose="020B0509000000000000" pitchFamily="49" charset="-128"/>
                  <a:ea typeface="IPAゴシック" panose="020B0509000000000000" pitchFamily="49" charset="-128"/>
                </a:rPr>
                <a:t>こんなところ</a:t>
              </a:r>
              <a:endParaRPr kumimoji="1" lang="ja-JP" altLang="en-US" sz="2000" b="1" dirty="0">
                <a:ln>
                  <a:solidFill>
                    <a:srgbClr val="3B3838"/>
                  </a:solidFill>
                </a:ln>
                <a:solidFill>
                  <a:srgbClr val="3B3838"/>
                </a:solidFill>
                <a:latin typeface="IPAゴシック" panose="020B0509000000000000" pitchFamily="49" charset="-128"/>
                <a:ea typeface="IPAゴシック" panose="020B0509000000000000" pitchFamily="49" charset="-128"/>
              </a:endParaRPr>
            </a:p>
          </p:txBody>
        </p:sp>
        <p:sp>
          <p:nvSpPr>
            <p:cNvPr id="134" name="楕円 133"/>
            <p:cNvSpPr/>
            <p:nvPr/>
          </p:nvSpPr>
          <p:spPr>
            <a:xfrm>
              <a:off x="622690" y="2239185"/>
              <a:ext cx="2887026" cy="2887026"/>
            </a:xfrm>
            <a:prstGeom prst="ellipse">
              <a:avLst/>
            </a:prstGeom>
            <a:solidFill>
              <a:schemeClr val="bg1"/>
            </a:solidFill>
            <a:ln w="57150">
              <a:solidFill>
                <a:srgbClr val="3B3838"/>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n>
                  <a:solidFill>
                    <a:srgbClr val="44546A"/>
                  </a:solidFill>
                </a:ln>
                <a:solidFill>
                  <a:schemeClr val="tx2"/>
                </a:solidFill>
              </a:endParaRPr>
            </a:p>
          </p:txBody>
        </p:sp>
      </p:grpSp>
      <p:sp>
        <p:nvSpPr>
          <p:cNvPr id="142" name="テキスト ボックス 141"/>
          <p:cNvSpPr txBox="1"/>
          <p:nvPr/>
        </p:nvSpPr>
        <p:spPr>
          <a:xfrm>
            <a:off x="971365" y="2677539"/>
            <a:ext cx="2275896" cy="2092881"/>
          </a:xfrm>
          <a:prstGeom prst="rect">
            <a:avLst/>
          </a:prstGeom>
          <a:noFill/>
        </p:spPr>
        <p:txBody>
          <a:bodyPr wrap="square" rtlCol="0">
            <a:spAutoFit/>
          </a:bodyPr>
          <a:lstStyle/>
          <a:p>
            <a:r>
              <a:rPr kumimoji="1" lang="ja-JP" altLang="en-US" sz="1600" dirty="0" smtClean="0"/>
              <a:t>当社は〇〇〇</a:t>
            </a:r>
            <a:r>
              <a:rPr kumimoji="1" lang="ja-JP" altLang="en-US" sz="1600" dirty="0"/>
              <a:t>〇〇</a:t>
            </a:r>
            <a:r>
              <a:rPr kumimoji="1" lang="ja-JP" altLang="en-US" sz="1600" dirty="0" smtClean="0"/>
              <a:t>〇〇〇〇〇〇〇〇〇〇〇〇〇〇〇〇〇〇〇〇〇〇〇〇〇〇〇〇〇〇〇〇〇〇〇〇〇〇〇〇〇〇〇〇〇〇〇〇〇〇〇〇〇〇〇〇〇〇〇〇〇〇〇〇〇〇〇〇〇〇</a:t>
            </a:r>
            <a:r>
              <a:rPr kumimoji="1" lang="ja-JP" altLang="en-US" sz="1600" dirty="0"/>
              <a:t>〇〇</a:t>
            </a:r>
          </a:p>
        </p:txBody>
      </p:sp>
      <p:sp>
        <p:nvSpPr>
          <p:cNvPr id="144" name="角丸四角形 143"/>
          <p:cNvSpPr/>
          <p:nvPr/>
        </p:nvSpPr>
        <p:spPr>
          <a:xfrm>
            <a:off x="4000559" y="7231312"/>
            <a:ext cx="3207459" cy="2199211"/>
          </a:xfrm>
          <a:prstGeom prst="roundRect">
            <a:avLst/>
          </a:prstGeom>
          <a:solidFill>
            <a:schemeClr val="bg1"/>
          </a:solidFill>
          <a:ln w="57150">
            <a:solidFill>
              <a:srgbClr val="3B3838"/>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noFill/>
            </a:endParaRPr>
          </a:p>
        </p:txBody>
      </p:sp>
      <p:sp>
        <p:nvSpPr>
          <p:cNvPr id="155" name="テキスト ボックス 154"/>
          <p:cNvSpPr txBox="1"/>
          <p:nvPr/>
        </p:nvSpPr>
        <p:spPr>
          <a:xfrm>
            <a:off x="4081903" y="7481153"/>
            <a:ext cx="3075133" cy="1815882"/>
          </a:xfrm>
          <a:prstGeom prst="rect">
            <a:avLst/>
          </a:prstGeom>
          <a:noFill/>
        </p:spPr>
        <p:txBody>
          <a:bodyPr wrap="square" rtlCol="0">
            <a:spAutoFit/>
          </a:bodyPr>
          <a:lstStyle/>
          <a:p>
            <a:r>
              <a:rPr kumimoji="1" lang="ja-JP" altLang="en-US" sz="1600" dirty="0" smtClean="0"/>
              <a:t>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a:t>
            </a:r>
            <a:endParaRPr kumimoji="1" lang="ja-JP" altLang="en-US" sz="1600" dirty="0"/>
          </a:p>
        </p:txBody>
      </p:sp>
      <p:sp>
        <p:nvSpPr>
          <p:cNvPr id="243" name="テキスト ボックス 242"/>
          <p:cNvSpPr txBox="1"/>
          <p:nvPr/>
        </p:nvSpPr>
        <p:spPr>
          <a:xfrm>
            <a:off x="3991824" y="6829955"/>
            <a:ext cx="3185487" cy="369332"/>
          </a:xfrm>
          <a:prstGeom prst="rect">
            <a:avLst/>
          </a:prstGeom>
          <a:noFill/>
        </p:spPr>
        <p:txBody>
          <a:bodyPr wrap="none" rtlCol="0">
            <a:spAutoFit/>
          </a:bodyPr>
          <a:lstStyle/>
          <a:p>
            <a:r>
              <a:rPr kumimoji="1" lang="ja-JP" altLang="en-US" b="1" dirty="0" smtClean="0">
                <a:ln w="12700">
                  <a:solidFill>
                    <a:srgbClr val="3B3838"/>
                  </a:solidFill>
                </a:ln>
                <a:solidFill>
                  <a:srgbClr val="3B3838"/>
                </a:solidFill>
                <a:latin typeface="IPAゴシック" panose="020B0509000000000000" pitchFamily="49" charset="-128"/>
                <a:ea typeface="IPAゴシック" panose="020B0509000000000000" pitchFamily="49" charset="-128"/>
              </a:rPr>
              <a:t>○○○コーナーご利用の方へ</a:t>
            </a:r>
            <a:endParaRPr kumimoji="1" lang="en-US" altLang="ja-JP" b="1" dirty="0" smtClean="0">
              <a:ln w="12700">
                <a:solidFill>
                  <a:srgbClr val="3B3838"/>
                </a:solidFill>
              </a:ln>
              <a:solidFill>
                <a:srgbClr val="3B3838"/>
              </a:solidFill>
              <a:latin typeface="IPAゴシック" panose="020B0509000000000000" pitchFamily="49" charset="-128"/>
              <a:ea typeface="IPAゴシック" panose="020B0509000000000000" pitchFamily="49" charset="-128"/>
            </a:endParaRPr>
          </a:p>
        </p:txBody>
      </p:sp>
      <p:sp>
        <p:nvSpPr>
          <p:cNvPr id="105" name="テキスト ボックス 104"/>
          <p:cNvSpPr txBox="1"/>
          <p:nvPr/>
        </p:nvSpPr>
        <p:spPr>
          <a:xfrm>
            <a:off x="4060118" y="2756921"/>
            <a:ext cx="588623" cy="253916"/>
          </a:xfrm>
          <a:prstGeom prst="rect">
            <a:avLst/>
          </a:prstGeom>
          <a:noFill/>
        </p:spPr>
        <p:txBody>
          <a:bodyPr wrap="none" rtlCol="0">
            <a:spAutoFit/>
          </a:bodyPr>
          <a:lstStyle/>
          <a:p>
            <a:r>
              <a:rPr kumimoji="1" lang="ja-JP" altLang="en-US" sz="1050" dirty="0" smtClean="0">
                <a:solidFill>
                  <a:schemeClr val="bg1"/>
                </a:solidFill>
                <a:latin typeface="+mn-ea"/>
              </a:rPr>
              <a:t>設　立</a:t>
            </a:r>
            <a:endParaRPr kumimoji="1" lang="ja-JP" altLang="en-US" sz="1050" dirty="0">
              <a:solidFill>
                <a:schemeClr val="bg1"/>
              </a:solidFill>
              <a:latin typeface="+mn-ea"/>
            </a:endParaRPr>
          </a:p>
        </p:txBody>
      </p:sp>
      <p:grpSp>
        <p:nvGrpSpPr>
          <p:cNvPr id="37" name="グループ化 36"/>
          <p:cNvGrpSpPr/>
          <p:nvPr/>
        </p:nvGrpSpPr>
        <p:grpSpPr>
          <a:xfrm>
            <a:off x="427096" y="7356288"/>
            <a:ext cx="3233405" cy="93694"/>
            <a:chOff x="-3244808" y="6213666"/>
            <a:chExt cx="3233405" cy="93694"/>
          </a:xfrm>
        </p:grpSpPr>
        <p:cxnSp>
          <p:nvCxnSpPr>
            <p:cNvPr id="22" name="直線コネクタ 21"/>
            <p:cNvCxnSpPr/>
            <p:nvPr/>
          </p:nvCxnSpPr>
          <p:spPr>
            <a:xfrm flipH="1">
              <a:off x="-3244808" y="6217508"/>
              <a:ext cx="649587" cy="0"/>
            </a:xfrm>
            <a:prstGeom prst="line">
              <a:avLst/>
            </a:prstGeom>
            <a:ln w="22225" cap="rnd">
              <a:solidFill>
                <a:srgbClr val="3B3838"/>
              </a:solidFill>
              <a:round/>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flipH="1">
              <a:off x="-2484283" y="6213666"/>
              <a:ext cx="2472880" cy="0"/>
            </a:xfrm>
            <a:prstGeom prst="line">
              <a:avLst/>
            </a:prstGeom>
            <a:ln w="22225" cap="rnd">
              <a:solidFill>
                <a:srgbClr val="3B3838"/>
              </a:solidFill>
              <a:round/>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2592298" y="6216766"/>
              <a:ext cx="47073" cy="82903"/>
            </a:xfrm>
            <a:prstGeom prst="line">
              <a:avLst/>
            </a:prstGeom>
            <a:ln w="22225" cap="rnd">
              <a:solidFill>
                <a:srgbClr val="3B3838"/>
              </a:solidFill>
              <a:round/>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flipH="1">
              <a:off x="-2546438" y="6215274"/>
              <a:ext cx="56359" cy="92086"/>
            </a:xfrm>
            <a:prstGeom prst="line">
              <a:avLst/>
            </a:prstGeom>
            <a:ln w="22225" cap="rnd">
              <a:solidFill>
                <a:srgbClr val="3B3838"/>
              </a:solidFill>
              <a:round/>
            </a:ln>
          </p:spPr>
          <p:style>
            <a:lnRef idx="1">
              <a:schemeClr val="accent1"/>
            </a:lnRef>
            <a:fillRef idx="0">
              <a:schemeClr val="accent1"/>
            </a:fillRef>
            <a:effectRef idx="0">
              <a:schemeClr val="accent1"/>
            </a:effectRef>
            <a:fontRef idx="minor">
              <a:schemeClr val="tx1"/>
            </a:fontRef>
          </p:style>
        </p:cxnSp>
      </p:grpSp>
      <p:sp>
        <p:nvSpPr>
          <p:cNvPr id="39" name="テキスト ボックス 38"/>
          <p:cNvSpPr txBox="1"/>
          <p:nvPr/>
        </p:nvSpPr>
        <p:spPr>
          <a:xfrm>
            <a:off x="670790" y="7084730"/>
            <a:ext cx="2877711" cy="307777"/>
          </a:xfrm>
          <a:prstGeom prst="rect">
            <a:avLst/>
          </a:prstGeom>
          <a:noFill/>
        </p:spPr>
        <p:txBody>
          <a:bodyPr wrap="none" rtlCol="0">
            <a:spAutoFit/>
          </a:bodyPr>
          <a:lstStyle/>
          <a:p>
            <a:r>
              <a:rPr kumimoji="1" lang="ja-JP" altLang="en-US" sz="1400" dirty="0" smtClean="0">
                <a:solidFill>
                  <a:srgbClr val="3B3838"/>
                </a:solidFill>
              </a:rPr>
              <a:t>○○○○○○○○○○○○○○！</a:t>
            </a:r>
            <a:endParaRPr kumimoji="1" lang="ja-JP" altLang="en-US" sz="1400" dirty="0">
              <a:solidFill>
                <a:srgbClr val="3B3838"/>
              </a:solidFill>
            </a:endParaRPr>
          </a:p>
        </p:txBody>
      </p:sp>
      <p:sp>
        <p:nvSpPr>
          <p:cNvPr id="124" name="正方形/長方形 123"/>
          <p:cNvSpPr/>
          <p:nvPr/>
        </p:nvSpPr>
        <p:spPr>
          <a:xfrm>
            <a:off x="4685986" y="9533489"/>
            <a:ext cx="926469" cy="926469"/>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a:t>事業所</a:t>
            </a:r>
            <a:endParaRPr kumimoji="1" lang="en-US" altLang="ja-JP" sz="700" dirty="0"/>
          </a:p>
          <a:p>
            <a:pPr algn="ctr"/>
            <a:r>
              <a:rPr kumimoji="1" lang="ja-JP" altLang="en-US" sz="700" dirty="0"/>
              <a:t>ホームページ</a:t>
            </a:r>
            <a:endParaRPr kumimoji="1" lang="en-US" altLang="ja-JP" sz="700" dirty="0"/>
          </a:p>
          <a:p>
            <a:pPr algn="ctr"/>
            <a:r>
              <a:rPr kumimoji="1" lang="en-US" altLang="ja-JP" sz="700" dirty="0"/>
              <a:t>QR</a:t>
            </a:r>
            <a:r>
              <a:rPr kumimoji="1" lang="ja-JP" altLang="en-US" sz="700" dirty="0"/>
              <a:t>コード</a:t>
            </a:r>
            <a:endParaRPr kumimoji="1" lang="en-US" altLang="ja-JP" sz="700" dirty="0"/>
          </a:p>
          <a:p>
            <a:pPr algn="ctr"/>
            <a:r>
              <a:rPr kumimoji="1" lang="ja-JP" altLang="en-US" sz="900" b="1" dirty="0">
                <a:solidFill>
                  <a:srgbClr val="FF0000"/>
                </a:solidFill>
              </a:rPr>
              <a:t>ハローワーク作成</a:t>
            </a:r>
          </a:p>
        </p:txBody>
      </p:sp>
      <p:sp>
        <p:nvSpPr>
          <p:cNvPr id="99" name="テキスト ボックス 98"/>
          <p:cNvSpPr txBox="1"/>
          <p:nvPr/>
        </p:nvSpPr>
        <p:spPr>
          <a:xfrm>
            <a:off x="4004152" y="2078184"/>
            <a:ext cx="704039" cy="253916"/>
          </a:xfrm>
          <a:prstGeom prst="rect">
            <a:avLst/>
          </a:prstGeom>
          <a:noFill/>
        </p:spPr>
        <p:txBody>
          <a:bodyPr wrap="none" rtlCol="0">
            <a:spAutoFit/>
          </a:bodyPr>
          <a:lstStyle/>
          <a:p>
            <a:r>
              <a:rPr kumimoji="1" lang="ja-JP" altLang="en-US" sz="1050" dirty="0" smtClean="0">
                <a:solidFill>
                  <a:schemeClr val="bg1"/>
                </a:solidFill>
                <a:latin typeface="+mn-ea"/>
              </a:rPr>
              <a:t> 所 在 地</a:t>
            </a:r>
            <a:endParaRPr kumimoji="1" lang="ja-JP" altLang="en-US" sz="1050" dirty="0">
              <a:solidFill>
                <a:schemeClr val="bg1"/>
              </a:solidFill>
              <a:latin typeface="+mn-ea"/>
            </a:endParaRPr>
          </a:p>
        </p:txBody>
      </p:sp>
      <p:sp>
        <p:nvSpPr>
          <p:cNvPr id="101" name="テキスト ボックス 100"/>
          <p:cNvSpPr txBox="1"/>
          <p:nvPr/>
        </p:nvSpPr>
        <p:spPr>
          <a:xfrm>
            <a:off x="3993158" y="2424786"/>
            <a:ext cx="723275" cy="253916"/>
          </a:xfrm>
          <a:prstGeom prst="rect">
            <a:avLst/>
          </a:prstGeom>
          <a:noFill/>
        </p:spPr>
        <p:txBody>
          <a:bodyPr wrap="none" rtlCol="0">
            <a:spAutoFit/>
          </a:bodyPr>
          <a:lstStyle/>
          <a:p>
            <a:r>
              <a:rPr kumimoji="1" lang="ja-JP" altLang="en-US" sz="1050" dirty="0" smtClean="0">
                <a:solidFill>
                  <a:schemeClr val="bg1"/>
                </a:solidFill>
                <a:latin typeface="+mj-lt"/>
              </a:rPr>
              <a:t>事業内容</a:t>
            </a:r>
            <a:endParaRPr kumimoji="1" lang="ja-JP" altLang="en-US" sz="1050" dirty="0">
              <a:solidFill>
                <a:schemeClr val="bg1"/>
              </a:solidFill>
              <a:latin typeface="+mj-lt"/>
            </a:endParaRPr>
          </a:p>
        </p:txBody>
      </p:sp>
      <p:sp>
        <p:nvSpPr>
          <p:cNvPr id="100" name="テキスト ボックス 99"/>
          <p:cNvSpPr txBox="1"/>
          <p:nvPr/>
        </p:nvSpPr>
        <p:spPr>
          <a:xfrm>
            <a:off x="-2031325" y="-25317"/>
            <a:ext cx="1917513" cy="369332"/>
          </a:xfrm>
          <a:prstGeom prst="rect">
            <a:avLst/>
          </a:prstGeom>
          <a:noFill/>
        </p:spPr>
        <p:txBody>
          <a:bodyPr wrap="none" rtlCol="0">
            <a:spAutoFit/>
          </a:bodyPr>
          <a:lstStyle/>
          <a:p>
            <a:r>
              <a:rPr kumimoji="1" lang="ja-JP" altLang="en-US" dirty="0" smtClean="0"/>
              <a:t>カラーパターン</a:t>
            </a:r>
            <a:r>
              <a:rPr kumimoji="1" lang="en-US" altLang="ja-JP" dirty="0"/>
              <a:t>5</a:t>
            </a:r>
            <a:endParaRPr kumimoji="1" lang="ja-JP" altLang="en-US" dirty="0"/>
          </a:p>
        </p:txBody>
      </p:sp>
      <p:grpSp>
        <p:nvGrpSpPr>
          <p:cNvPr id="13" name="グループ化 12"/>
          <p:cNvGrpSpPr/>
          <p:nvPr/>
        </p:nvGrpSpPr>
        <p:grpSpPr>
          <a:xfrm>
            <a:off x="432586" y="9687633"/>
            <a:ext cx="1948275" cy="705109"/>
            <a:chOff x="-2018040" y="6960622"/>
            <a:chExt cx="1948275" cy="705109"/>
          </a:xfrm>
        </p:grpSpPr>
        <p:sp>
          <p:nvSpPr>
            <p:cNvPr id="4" name="正方形/長方形 3"/>
            <p:cNvSpPr/>
            <p:nvPr/>
          </p:nvSpPr>
          <p:spPr>
            <a:xfrm>
              <a:off x="-2018040" y="6960622"/>
              <a:ext cx="1927117" cy="7051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2" name="テキスト ボックス 151"/>
            <p:cNvSpPr txBox="1"/>
            <p:nvPr/>
          </p:nvSpPr>
          <p:spPr>
            <a:xfrm>
              <a:off x="-1947202" y="7358931"/>
              <a:ext cx="1877437" cy="261610"/>
            </a:xfrm>
            <a:prstGeom prst="rect">
              <a:avLst/>
            </a:prstGeom>
            <a:noFill/>
          </p:spPr>
          <p:txBody>
            <a:bodyPr wrap="none" rtlCol="0">
              <a:spAutoFit/>
            </a:bodyPr>
            <a:lstStyle/>
            <a:p>
              <a:r>
                <a:rPr kumimoji="1" lang="ja-JP" altLang="en-US" sz="1100" dirty="0" smtClean="0"/>
                <a:t>作成日：令和〇年〇月〇日</a:t>
              </a:r>
              <a:endParaRPr kumimoji="1" lang="ja-JP" altLang="en-US" sz="1100" dirty="0"/>
            </a:p>
          </p:txBody>
        </p:sp>
        <p:pic>
          <p:nvPicPr>
            <p:cNvPr id="79" name="Picture 3" descr="ハローワークロゴII"/>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810" t="6188"/>
            <a:stretch/>
          </p:blipFill>
          <p:spPr bwMode="auto">
            <a:xfrm>
              <a:off x="-1897183" y="7046936"/>
              <a:ext cx="1211226" cy="26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11"/>
            <p:cNvSpPr txBox="1"/>
            <p:nvPr/>
          </p:nvSpPr>
          <p:spPr>
            <a:xfrm>
              <a:off x="-829185" y="6966970"/>
              <a:ext cx="649537" cy="369332"/>
            </a:xfrm>
            <a:prstGeom prst="rect">
              <a:avLst/>
            </a:prstGeom>
            <a:noFill/>
          </p:spPr>
          <p:txBody>
            <a:bodyPr wrap="none" rtlCol="0">
              <a:spAutoFit/>
            </a:bodyPr>
            <a:lstStyle/>
            <a:p>
              <a:r>
                <a:rPr kumimoji="1" lang="ja-JP" altLang="en-US" b="1" dirty="0" smtClean="0">
                  <a:solidFill>
                    <a:srgbClr val="0AFF0A"/>
                  </a:solidFill>
                  <a:latin typeface="HG丸ｺﾞｼｯｸM-PRO" panose="020F0600000000000000" pitchFamily="50" charset="-128"/>
                  <a:ea typeface="HG丸ｺﾞｼｯｸM-PRO" panose="020F0600000000000000" pitchFamily="50" charset="-128"/>
                </a:rPr>
                <a:t>宮崎</a:t>
              </a:r>
              <a:endParaRPr kumimoji="1" lang="ja-JP" altLang="en-US" b="1" dirty="0">
                <a:solidFill>
                  <a:srgbClr val="0AFF0A"/>
                </a:solidFill>
                <a:latin typeface="HG丸ｺﾞｼｯｸM-PRO" panose="020F0600000000000000" pitchFamily="50" charset="-128"/>
                <a:ea typeface="HG丸ｺﾞｼｯｸM-PRO" panose="020F0600000000000000" pitchFamily="50" charset="-128"/>
              </a:endParaRPr>
            </a:p>
          </p:txBody>
        </p:sp>
      </p:grpSp>
      <p:sp>
        <p:nvSpPr>
          <p:cNvPr id="103" name="正方形/長方形 102"/>
          <p:cNvSpPr/>
          <p:nvPr/>
        </p:nvSpPr>
        <p:spPr>
          <a:xfrm>
            <a:off x="-1250000" y="1080900"/>
            <a:ext cx="397042" cy="533864"/>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69" name="グループ化 168"/>
          <p:cNvGrpSpPr/>
          <p:nvPr/>
        </p:nvGrpSpPr>
        <p:grpSpPr>
          <a:xfrm>
            <a:off x="2385362" y="5401197"/>
            <a:ext cx="3109302" cy="1005244"/>
            <a:chOff x="2369299" y="5404420"/>
            <a:chExt cx="3109302" cy="1005244"/>
          </a:xfrm>
        </p:grpSpPr>
        <p:grpSp>
          <p:nvGrpSpPr>
            <p:cNvPr id="170" name="グループ化 169"/>
            <p:cNvGrpSpPr/>
            <p:nvPr/>
          </p:nvGrpSpPr>
          <p:grpSpPr>
            <a:xfrm>
              <a:off x="2369299" y="5412664"/>
              <a:ext cx="3098666" cy="997000"/>
              <a:chOff x="2384550" y="6554410"/>
              <a:chExt cx="3098666" cy="997000"/>
            </a:xfrm>
          </p:grpSpPr>
          <p:sp>
            <p:nvSpPr>
              <p:cNvPr id="174" name="テキスト ボックス 173"/>
              <p:cNvSpPr txBox="1"/>
              <p:nvPr/>
            </p:nvSpPr>
            <p:spPr>
              <a:xfrm rot="212207">
                <a:off x="2384550" y="6554410"/>
                <a:ext cx="1589736" cy="997000"/>
              </a:xfrm>
              <a:prstGeom prst="rect">
                <a:avLst/>
              </a:prstGeom>
              <a:noFill/>
            </p:spPr>
            <p:txBody>
              <a:bodyPr wrap="square" rtlCol="0">
                <a:prstTxWarp prst="textArchUp">
                  <a:avLst>
                    <a:gd name="adj" fmla="val 12735009"/>
                  </a:avLst>
                </a:prstTxWarp>
                <a:spAutoFit/>
              </a:bodyPr>
              <a:lstStyle/>
              <a:p>
                <a:r>
                  <a:rPr kumimoji="1" lang="ja-JP" altLang="en-US" b="1" dirty="0" smtClean="0">
                    <a:ln w="50800" cap="rnd">
                      <a:solidFill>
                        <a:srgbClr val="C00000"/>
                      </a:solidFill>
                    </a:ln>
                    <a:solidFill>
                      <a:srgbClr val="C00000"/>
                    </a:solidFill>
                  </a:rPr>
                  <a:t>ウチ</a:t>
                </a:r>
                <a:r>
                  <a:rPr kumimoji="1" lang="ja-JP" altLang="en-US" dirty="0" smtClean="0">
                    <a:ln w="50800" cap="rnd">
                      <a:solidFill>
                        <a:srgbClr val="C00000"/>
                      </a:solidFill>
                    </a:ln>
                    <a:solidFill>
                      <a:srgbClr val="C00000"/>
                    </a:solidFill>
                  </a:rPr>
                  <a:t>の</a:t>
                </a:r>
                <a:r>
                  <a:rPr kumimoji="1" lang="ja-JP" altLang="en-US" b="1" dirty="0" smtClean="0">
                    <a:ln w="50800" cap="rnd">
                      <a:solidFill>
                        <a:srgbClr val="C00000"/>
                      </a:solidFill>
                    </a:ln>
                    <a:solidFill>
                      <a:srgbClr val="C00000"/>
                    </a:solidFill>
                  </a:rPr>
                  <a:t>会社</a:t>
                </a:r>
                <a:r>
                  <a:rPr kumimoji="1" lang="ja-JP" altLang="en-US" dirty="0" smtClean="0">
                    <a:ln w="50800" cap="rnd">
                      <a:solidFill>
                        <a:srgbClr val="C00000"/>
                      </a:solidFill>
                    </a:ln>
                    <a:solidFill>
                      <a:srgbClr val="C00000"/>
                    </a:solidFill>
                  </a:rPr>
                  <a:t>の</a:t>
                </a:r>
                <a:endParaRPr kumimoji="1" lang="ja-JP" altLang="en-US" dirty="0">
                  <a:ln w="50800" cap="rnd">
                    <a:solidFill>
                      <a:srgbClr val="C00000"/>
                    </a:solidFill>
                  </a:ln>
                  <a:solidFill>
                    <a:srgbClr val="C00000"/>
                  </a:solidFill>
                </a:endParaRPr>
              </a:p>
            </p:txBody>
          </p:sp>
          <p:sp>
            <p:nvSpPr>
              <p:cNvPr id="175" name="テキスト ボックス 174"/>
              <p:cNvSpPr txBox="1"/>
              <p:nvPr/>
            </p:nvSpPr>
            <p:spPr>
              <a:xfrm rot="1951857">
                <a:off x="3893480" y="6695111"/>
                <a:ext cx="1589736" cy="797078"/>
              </a:xfrm>
              <a:prstGeom prst="rect">
                <a:avLst/>
              </a:prstGeom>
              <a:noFill/>
            </p:spPr>
            <p:txBody>
              <a:bodyPr wrap="square" rtlCol="0">
                <a:prstTxWarp prst="textArchUp">
                  <a:avLst/>
                </a:prstTxWarp>
                <a:spAutoFit/>
              </a:bodyPr>
              <a:lstStyle/>
              <a:p>
                <a:r>
                  <a:rPr kumimoji="1" lang="en-US" altLang="ja-JP" b="1" dirty="0" smtClean="0">
                    <a:ln w="50800" cap="rnd">
                      <a:solidFill>
                        <a:srgbClr val="C00000"/>
                      </a:solidFill>
                    </a:ln>
                    <a:solidFill>
                      <a:srgbClr val="C00000"/>
                    </a:solidFill>
                  </a:rPr>
                  <a:t>PR</a:t>
                </a:r>
                <a:r>
                  <a:rPr kumimoji="1" lang="ja-JP" altLang="en-US" b="1" dirty="0" smtClean="0">
                    <a:ln w="50800" cap="rnd">
                      <a:solidFill>
                        <a:srgbClr val="C00000"/>
                      </a:solidFill>
                    </a:ln>
                    <a:solidFill>
                      <a:srgbClr val="C00000"/>
                    </a:solidFill>
                  </a:rPr>
                  <a:t>ポイント</a:t>
                </a:r>
                <a:endParaRPr kumimoji="1" lang="ja-JP" altLang="en-US" b="1" dirty="0">
                  <a:ln w="50800" cap="rnd">
                    <a:solidFill>
                      <a:srgbClr val="C00000"/>
                    </a:solidFill>
                  </a:ln>
                  <a:solidFill>
                    <a:srgbClr val="C00000"/>
                  </a:solidFill>
                </a:endParaRPr>
              </a:p>
            </p:txBody>
          </p:sp>
        </p:grpSp>
        <p:grpSp>
          <p:nvGrpSpPr>
            <p:cNvPr id="171" name="グループ化 170"/>
            <p:cNvGrpSpPr/>
            <p:nvPr/>
          </p:nvGrpSpPr>
          <p:grpSpPr>
            <a:xfrm>
              <a:off x="2377713" y="5404420"/>
              <a:ext cx="3100888" cy="997000"/>
              <a:chOff x="2339914" y="6394265"/>
              <a:chExt cx="3100888" cy="997000"/>
            </a:xfrm>
          </p:grpSpPr>
          <p:sp>
            <p:nvSpPr>
              <p:cNvPr id="172" name="テキスト ボックス 171"/>
              <p:cNvSpPr txBox="1"/>
              <p:nvPr/>
            </p:nvSpPr>
            <p:spPr>
              <a:xfrm rot="212207">
                <a:off x="2339914" y="6394265"/>
                <a:ext cx="1589736" cy="997000"/>
              </a:xfrm>
              <a:prstGeom prst="rect">
                <a:avLst/>
              </a:prstGeom>
              <a:noFill/>
            </p:spPr>
            <p:txBody>
              <a:bodyPr wrap="square" rtlCol="0">
                <a:prstTxWarp prst="textArchUp">
                  <a:avLst>
                    <a:gd name="adj" fmla="val 12735009"/>
                  </a:avLst>
                </a:prstTxWarp>
                <a:spAutoFit/>
              </a:bodyPr>
              <a:lstStyle/>
              <a:p>
                <a:r>
                  <a:rPr kumimoji="1" lang="ja-JP" altLang="en-US" b="1" dirty="0" smtClean="0">
                    <a:ln w="0" cap="rnd">
                      <a:noFill/>
                    </a:ln>
                    <a:solidFill>
                      <a:schemeClr val="bg1"/>
                    </a:solidFill>
                  </a:rPr>
                  <a:t>ウチ</a:t>
                </a:r>
                <a:r>
                  <a:rPr kumimoji="1" lang="ja-JP" altLang="en-US" dirty="0" smtClean="0">
                    <a:ln w="0" cap="rnd">
                      <a:noFill/>
                    </a:ln>
                    <a:solidFill>
                      <a:schemeClr val="bg1"/>
                    </a:solidFill>
                  </a:rPr>
                  <a:t>の</a:t>
                </a:r>
                <a:r>
                  <a:rPr kumimoji="1" lang="ja-JP" altLang="en-US" b="1" dirty="0" smtClean="0">
                    <a:ln w="0" cap="rnd">
                      <a:noFill/>
                    </a:ln>
                    <a:solidFill>
                      <a:schemeClr val="bg1"/>
                    </a:solidFill>
                  </a:rPr>
                  <a:t>会社</a:t>
                </a:r>
                <a:r>
                  <a:rPr kumimoji="1" lang="ja-JP" altLang="en-US" dirty="0" smtClean="0">
                    <a:ln w="0" cap="rnd">
                      <a:noFill/>
                    </a:ln>
                    <a:solidFill>
                      <a:schemeClr val="bg1"/>
                    </a:solidFill>
                  </a:rPr>
                  <a:t>の</a:t>
                </a:r>
                <a:endParaRPr kumimoji="1" lang="ja-JP" altLang="en-US" dirty="0">
                  <a:ln w="0" cap="rnd">
                    <a:noFill/>
                  </a:ln>
                  <a:solidFill>
                    <a:schemeClr val="bg1"/>
                  </a:solidFill>
                </a:endParaRPr>
              </a:p>
            </p:txBody>
          </p:sp>
          <p:sp>
            <p:nvSpPr>
              <p:cNvPr id="173" name="テキスト ボックス 172"/>
              <p:cNvSpPr txBox="1"/>
              <p:nvPr/>
            </p:nvSpPr>
            <p:spPr>
              <a:xfrm rot="1951857">
                <a:off x="3851066" y="6534029"/>
                <a:ext cx="1589736" cy="797078"/>
              </a:xfrm>
              <a:prstGeom prst="rect">
                <a:avLst/>
              </a:prstGeom>
              <a:noFill/>
            </p:spPr>
            <p:txBody>
              <a:bodyPr wrap="square" rtlCol="0">
                <a:prstTxWarp prst="textArchUp">
                  <a:avLst/>
                </a:prstTxWarp>
                <a:spAutoFit/>
              </a:bodyPr>
              <a:lstStyle/>
              <a:p>
                <a:r>
                  <a:rPr kumimoji="1" lang="en-US" altLang="ja-JP" b="1" dirty="0" smtClean="0">
                    <a:ln w="0" cap="rnd">
                      <a:noFill/>
                    </a:ln>
                    <a:solidFill>
                      <a:schemeClr val="bg1"/>
                    </a:solidFill>
                  </a:rPr>
                  <a:t>PR</a:t>
                </a:r>
                <a:r>
                  <a:rPr kumimoji="1" lang="ja-JP" altLang="en-US" b="1" dirty="0" smtClean="0">
                    <a:ln w="0" cap="rnd">
                      <a:noFill/>
                    </a:ln>
                    <a:solidFill>
                      <a:schemeClr val="bg1"/>
                    </a:solidFill>
                  </a:rPr>
                  <a:t>ポイント</a:t>
                </a:r>
                <a:endParaRPr kumimoji="1" lang="ja-JP" altLang="en-US" b="1" dirty="0">
                  <a:ln w="0" cap="rnd">
                    <a:noFill/>
                  </a:ln>
                  <a:solidFill>
                    <a:schemeClr val="bg1"/>
                  </a:solidFill>
                </a:endParaRPr>
              </a:p>
            </p:txBody>
          </p:sp>
        </p:grpSp>
      </p:grpSp>
      <p:grpSp>
        <p:nvGrpSpPr>
          <p:cNvPr id="176" name="グループ化 175"/>
          <p:cNvGrpSpPr/>
          <p:nvPr/>
        </p:nvGrpSpPr>
        <p:grpSpPr>
          <a:xfrm rot="2962717">
            <a:off x="252925" y="5223780"/>
            <a:ext cx="1190659" cy="1173397"/>
            <a:chOff x="7255759" y="3637724"/>
            <a:chExt cx="2412562" cy="2377592"/>
          </a:xfrm>
          <a:solidFill>
            <a:srgbClr val="FFAFFF"/>
          </a:solidFill>
        </p:grpSpPr>
        <p:sp>
          <p:nvSpPr>
            <p:cNvPr id="177" name="星 12 3"/>
            <p:cNvSpPr/>
            <p:nvPr/>
          </p:nvSpPr>
          <p:spPr>
            <a:xfrm>
              <a:off x="7348340" y="3637724"/>
              <a:ext cx="2319981" cy="2319985"/>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solidFill>
              <a:srgbClr val="F9D8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8" name="星 12 3"/>
            <p:cNvSpPr/>
            <p:nvPr/>
          </p:nvSpPr>
          <p:spPr>
            <a:xfrm>
              <a:off x="7255759" y="3695330"/>
              <a:ext cx="2319985" cy="23199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3B3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9" name="星 12 3"/>
            <p:cNvSpPr/>
            <p:nvPr/>
          </p:nvSpPr>
          <p:spPr>
            <a:xfrm rot="1821950">
              <a:off x="9280816" y="5167972"/>
              <a:ext cx="192825" cy="47188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3B3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80" name="グループ化 179"/>
          <p:cNvGrpSpPr/>
          <p:nvPr/>
        </p:nvGrpSpPr>
        <p:grpSpPr>
          <a:xfrm>
            <a:off x="1343601" y="5642591"/>
            <a:ext cx="1170457" cy="1136616"/>
            <a:chOff x="7987805" y="564962"/>
            <a:chExt cx="1914869" cy="1859504"/>
          </a:xfrm>
        </p:grpSpPr>
        <p:sp>
          <p:nvSpPr>
            <p:cNvPr id="181" name="フリーフォーム 180"/>
            <p:cNvSpPr/>
            <p:nvPr/>
          </p:nvSpPr>
          <p:spPr>
            <a:xfrm>
              <a:off x="8120179" y="647908"/>
              <a:ext cx="1782495"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2" name="フリーフォーム 181"/>
            <p:cNvSpPr/>
            <p:nvPr/>
          </p:nvSpPr>
          <p:spPr>
            <a:xfrm>
              <a:off x="7987805" y="564962"/>
              <a:ext cx="1834345" cy="1828234"/>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FFE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201" name="グループ化 200"/>
          <p:cNvGrpSpPr/>
          <p:nvPr/>
        </p:nvGrpSpPr>
        <p:grpSpPr>
          <a:xfrm>
            <a:off x="6174078" y="5401559"/>
            <a:ext cx="1023757" cy="1032885"/>
            <a:chOff x="8077586" y="642032"/>
            <a:chExt cx="1834345" cy="1850700"/>
          </a:xfrm>
          <a:solidFill>
            <a:srgbClr val="FFE699"/>
          </a:solidFill>
        </p:grpSpPr>
        <p:sp>
          <p:nvSpPr>
            <p:cNvPr id="202" name="フリーフォーム 201"/>
            <p:cNvSpPr/>
            <p:nvPr/>
          </p:nvSpPr>
          <p:spPr>
            <a:xfrm>
              <a:off x="8086045" y="716174"/>
              <a:ext cx="1782495"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3" name="フリーフォーム 202"/>
            <p:cNvSpPr/>
            <p:nvPr/>
          </p:nvSpPr>
          <p:spPr>
            <a:xfrm>
              <a:off x="8077586" y="642032"/>
              <a:ext cx="1834345" cy="1828235"/>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3B3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213" name="グループ化 212"/>
          <p:cNvGrpSpPr/>
          <p:nvPr/>
        </p:nvGrpSpPr>
        <p:grpSpPr>
          <a:xfrm rot="2962717">
            <a:off x="4961947" y="5548879"/>
            <a:ext cx="1221370" cy="1217235"/>
            <a:chOff x="7306455" y="3593756"/>
            <a:chExt cx="2416435" cy="2408258"/>
          </a:xfrm>
        </p:grpSpPr>
        <p:sp>
          <p:nvSpPr>
            <p:cNvPr id="214" name="星 12 3"/>
            <p:cNvSpPr/>
            <p:nvPr/>
          </p:nvSpPr>
          <p:spPr>
            <a:xfrm>
              <a:off x="7402909" y="3682037"/>
              <a:ext cx="2319981" cy="231997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solidFill>
              <a:srgbClr val="F9D8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5" name="星 12 3"/>
            <p:cNvSpPr/>
            <p:nvPr/>
          </p:nvSpPr>
          <p:spPr>
            <a:xfrm>
              <a:off x="7306455" y="3593756"/>
              <a:ext cx="2319983"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FFE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6" name="星 12 3"/>
            <p:cNvSpPr/>
            <p:nvPr/>
          </p:nvSpPr>
          <p:spPr>
            <a:xfrm rot="1821950">
              <a:off x="9327601" y="5058447"/>
              <a:ext cx="180240" cy="47188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FFE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17" name="テキスト ボックス 216"/>
          <p:cNvSpPr txBox="1"/>
          <p:nvPr/>
        </p:nvSpPr>
        <p:spPr>
          <a:xfrm>
            <a:off x="392282" y="5524185"/>
            <a:ext cx="959173"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教育制度が</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充実！</a:t>
            </a:r>
            <a:endParaRPr kumimoji="1" lang="ja-JP" altLang="en-US" sz="1200" dirty="0">
              <a:latin typeface="Meiryo UI" panose="020B0604030504040204" pitchFamily="50" charset="-128"/>
              <a:ea typeface="Meiryo UI" panose="020B0604030504040204" pitchFamily="50" charset="-128"/>
            </a:endParaRPr>
          </a:p>
        </p:txBody>
      </p:sp>
      <p:sp>
        <p:nvSpPr>
          <p:cNvPr id="218" name="テキスト ボックス 217"/>
          <p:cNvSpPr txBox="1"/>
          <p:nvPr/>
        </p:nvSpPr>
        <p:spPr>
          <a:xfrm>
            <a:off x="1344202" y="5998576"/>
            <a:ext cx="1135706"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業界シェア</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ナンバー</a:t>
            </a:r>
            <a:r>
              <a:rPr kumimoji="1" lang="en-US" altLang="ja-JP" sz="1200" dirty="0" smtClean="0">
                <a:latin typeface="Meiryo UI" panose="020B0604030504040204" pitchFamily="50" charset="-128"/>
                <a:ea typeface="Meiryo UI" panose="020B0604030504040204" pitchFamily="50" charset="-128"/>
              </a:rPr>
              <a:t>1</a:t>
            </a:r>
          </a:p>
        </p:txBody>
      </p:sp>
      <p:sp>
        <p:nvSpPr>
          <p:cNvPr id="219" name="テキスト ボックス 218"/>
          <p:cNvSpPr txBox="1"/>
          <p:nvPr/>
        </p:nvSpPr>
        <p:spPr>
          <a:xfrm>
            <a:off x="4896913" y="5873268"/>
            <a:ext cx="1371759"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有給休暇</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取得率</a:t>
            </a:r>
            <a:r>
              <a:rPr kumimoji="1" lang="en-US" altLang="ja-JP" sz="1200" dirty="0" smtClean="0">
                <a:latin typeface="Meiryo UI" panose="020B0604030504040204" pitchFamily="50" charset="-128"/>
                <a:ea typeface="Meiryo UI" panose="020B0604030504040204" pitchFamily="50" charset="-128"/>
              </a:rPr>
              <a:t>90</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p:txBody>
      </p:sp>
      <p:sp>
        <p:nvSpPr>
          <p:cNvPr id="220" name="テキスト ボックス 219"/>
          <p:cNvSpPr txBox="1"/>
          <p:nvPr/>
        </p:nvSpPr>
        <p:spPr>
          <a:xfrm>
            <a:off x="6258605" y="5655018"/>
            <a:ext cx="959173"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残業時間</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平均</a:t>
            </a:r>
            <a:r>
              <a:rPr kumimoji="1" lang="en-US" altLang="ja-JP" sz="1200" dirty="0" smtClean="0">
                <a:latin typeface="Meiryo UI" panose="020B0604030504040204" pitchFamily="50" charset="-128"/>
                <a:ea typeface="Meiryo UI" panose="020B0604030504040204" pitchFamily="50" charset="-128"/>
              </a:rPr>
              <a:t>5</a:t>
            </a:r>
            <a:r>
              <a:rPr kumimoji="1" lang="ja-JP" altLang="en-US" sz="1200" dirty="0" smtClean="0">
                <a:latin typeface="Meiryo UI" panose="020B0604030504040204" pitchFamily="50" charset="-128"/>
                <a:ea typeface="Meiryo UI" panose="020B0604030504040204" pitchFamily="50" charset="-128"/>
              </a:rPr>
              <a:t>時間</a:t>
            </a:r>
            <a:endParaRPr kumimoji="1" lang="ja-JP" altLang="en-US" sz="1200" dirty="0">
              <a:latin typeface="Meiryo UI" panose="020B0604030504040204" pitchFamily="50" charset="-128"/>
              <a:ea typeface="Meiryo UI" panose="020B0604030504040204" pitchFamily="50" charset="-128"/>
            </a:endParaRPr>
          </a:p>
        </p:txBody>
      </p:sp>
      <p:grpSp>
        <p:nvGrpSpPr>
          <p:cNvPr id="222" name="グループ化 221"/>
          <p:cNvGrpSpPr/>
          <p:nvPr/>
        </p:nvGrpSpPr>
        <p:grpSpPr>
          <a:xfrm>
            <a:off x="3830601" y="5473016"/>
            <a:ext cx="1129516" cy="1136616"/>
            <a:chOff x="8054789" y="564961"/>
            <a:chExt cx="1847891" cy="1859505"/>
          </a:xfrm>
        </p:grpSpPr>
        <p:sp>
          <p:nvSpPr>
            <p:cNvPr id="223" name="フリーフォーム 222"/>
            <p:cNvSpPr/>
            <p:nvPr/>
          </p:nvSpPr>
          <p:spPr>
            <a:xfrm>
              <a:off x="8120184" y="647908"/>
              <a:ext cx="1782496"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solidFill>
              <a:srgbClr val="BD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4" name="フリーフォーム 223"/>
            <p:cNvSpPr/>
            <p:nvPr/>
          </p:nvSpPr>
          <p:spPr>
            <a:xfrm>
              <a:off x="8054789" y="564961"/>
              <a:ext cx="1834345" cy="1828234"/>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3B3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25" name="テキスト ボックス 224"/>
          <p:cNvSpPr txBox="1"/>
          <p:nvPr/>
        </p:nvSpPr>
        <p:spPr>
          <a:xfrm>
            <a:off x="3830685" y="5827663"/>
            <a:ext cx="1135706"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子育て応援！</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託児所あり</a:t>
            </a:r>
            <a:endParaRPr kumimoji="1" lang="en-US" altLang="ja-JP" sz="1200" dirty="0" smtClean="0">
              <a:latin typeface="Meiryo UI" panose="020B0604030504040204" pitchFamily="50" charset="-128"/>
              <a:ea typeface="Meiryo UI" panose="020B0604030504040204" pitchFamily="50" charset="-128"/>
            </a:endParaRPr>
          </a:p>
        </p:txBody>
      </p:sp>
      <p:grpSp>
        <p:nvGrpSpPr>
          <p:cNvPr id="226" name="グループ化 225"/>
          <p:cNvGrpSpPr/>
          <p:nvPr/>
        </p:nvGrpSpPr>
        <p:grpSpPr>
          <a:xfrm rot="2962717">
            <a:off x="2547749" y="5503784"/>
            <a:ext cx="1306789" cy="1330036"/>
            <a:chOff x="5076358" y="4453549"/>
            <a:chExt cx="2358392" cy="2400348"/>
          </a:xfrm>
        </p:grpSpPr>
        <p:sp>
          <p:nvSpPr>
            <p:cNvPr id="227" name="星 12 3"/>
            <p:cNvSpPr/>
            <p:nvPr/>
          </p:nvSpPr>
          <p:spPr>
            <a:xfrm>
              <a:off x="5114766" y="4453549"/>
              <a:ext cx="2319984" cy="2319982"/>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solidFill>
              <a:srgbClr val="FFE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8" name="星 12 3"/>
            <p:cNvSpPr/>
            <p:nvPr/>
          </p:nvSpPr>
          <p:spPr>
            <a:xfrm>
              <a:off x="5076358" y="4533913"/>
              <a:ext cx="2319982" cy="2319984"/>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3B3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9" name="星 12 3"/>
            <p:cNvSpPr/>
            <p:nvPr/>
          </p:nvSpPr>
          <p:spPr>
            <a:xfrm rot="1821950">
              <a:off x="7087065" y="6030974"/>
              <a:ext cx="192826" cy="47188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3B3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21" name="テキスト ボックス 220"/>
          <p:cNvSpPr txBox="1"/>
          <p:nvPr/>
        </p:nvSpPr>
        <p:spPr>
          <a:xfrm>
            <a:off x="2450827" y="5880112"/>
            <a:ext cx="1371759"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資格取得</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応援制度あり！</a:t>
            </a:r>
            <a:endParaRPr kumimoji="1" lang="en-US" altLang="ja-JP" sz="1200" dirty="0" smtClean="0">
              <a:latin typeface="Meiryo UI" panose="020B0604030504040204" pitchFamily="50" charset="-128"/>
              <a:ea typeface="Meiryo UI" panose="020B0604030504040204" pitchFamily="50" charset="-128"/>
            </a:endParaRPr>
          </a:p>
        </p:txBody>
      </p:sp>
      <p:sp>
        <p:nvSpPr>
          <p:cNvPr id="106" name="テキスト ボックス 105"/>
          <p:cNvSpPr txBox="1"/>
          <p:nvPr/>
        </p:nvSpPr>
        <p:spPr>
          <a:xfrm>
            <a:off x="2411305" y="9690774"/>
            <a:ext cx="1627460"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000" dirty="0" smtClean="0">
                <a:latin typeface="+mn-ea"/>
              </a:rPr>
              <a:t>※</a:t>
            </a:r>
            <a:r>
              <a:rPr kumimoji="1" lang="ja-JP" altLang="en-US" sz="1000" dirty="0" smtClean="0">
                <a:latin typeface="+mn-ea"/>
              </a:rPr>
              <a:t>事業所求人は、有効中のものがない場合は一覧が出ませんので、ご了承ください。</a:t>
            </a:r>
            <a:endParaRPr kumimoji="1" lang="ja-JP" altLang="en-US" sz="1000" dirty="0">
              <a:latin typeface="+mn-ea"/>
            </a:endParaRPr>
          </a:p>
        </p:txBody>
      </p:sp>
    </p:spTree>
    <p:extLst>
      <p:ext uri="{BB962C8B-B14F-4D97-AF65-F5344CB8AC3E}">
        <p14:creationId xmlns:p14="http://schemas.microsoft.com/office/powerpoint/2010/main" val="1846317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185</Words>
  <PresentationFormat>ユーザー設定</PresentationFormat>
  <Paragraphs>54</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HGP明朝E</vt:lpstr>
      <vt:lpstr>HG丸ｺﾞｼｯｸM-PRO</vt:lpstr>
      <vt:lpstr>IPAゴシック</vt: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