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2" r:id="rId1"/>
  </p:sldMasterIdLst>
  <p:notesMasterIdLst>
    <p:notesMasterId r:id="rId4"/>
  </p:notesMasterIdLst>
  <p:sldIdLst>
    <p:sldId id="262" r:id="rId2"/>
    <p:sldId id="263" r:id="rId3"/>
  </p:sldIdLst>
  <p:sldSz cx="10691813" cy="15119350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8206"/>
    <a:srgbClr val="005CAF"/>
    <a:srgbClr val="FEA54C"/>
    <a:srgbClr val="103185"/>
    <a:srgbClr val="579AE3"/>
    <a:srgbClr val="7CAFDE"/>
    <a:srgbClr val="C9E7E7"/>
    <a:srgbClr val="66BAB7"/>
    <a:srgbClr val="157DDB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52" autoAdjust="0"/>
    <p:restoredTop sz="94567"/>
  </p:normalViewPr>
  <p:slideViewPr>
    <p:cSldViewPr snapToGrid="0" snapToObjects="1">
      <p:cViewPr varScale="1">
        <p:scale>
          <a:sx n="53" d="100"/>
          <a:sy n="53" d="100"/>
        </p:scale>
        <p:origin x="30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D3F86-D805-4252-9037-36C61CCC8C73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3013"/>
            <a:ext cx="237331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992A9-9676-4A76-A4B1-3E932EB349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63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1pPr>
    <a:lvl2pPr marL="52674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2pPr>
    <a:lvl3pPr marL="105348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3pPr>
    <a:lvl4pPr marL="158022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4pPr>
    <a:lvl5pPr marL="210696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5pPr>
    <a:lvl6pPr marL="263370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6pPr>
    <a:lvl7pPr marL="316044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7pPr>
    <a:lvl8pPr marL="368718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8pPr>
    <a:lvl9pPr marL="421392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  <a:prstGeom prst="rect">
            <a:avLst/>
          </a:prstGeo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DC330988-FBAA-DE44-806A-5F3FA9AFC5DC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2BD30BDD-73BB-974B-B5FF-909423D083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408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DC330988-FBAA-DE44-806A-5F3FA9AFC5DC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2BD30BDD-73BB-974B-B5FF-909423D083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254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DC330988-FBAA-DE44-806A-5F3FA9AFC5DC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2BD30BDD-73BB-974B-B5FF-909423D083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85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DC330988-FBAA-DE44-806A-5F3FA9AFC5DC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2BD30BDD-73BB-974B-B5FF-909423D083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13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  <a:prstGeom prst="rect">
            <a:avLst/>
          </a:prstGeo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DC330988-FBAA-DE44-806A-5F3FA9AFC5DC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2BD30BDD-73BB-974B-B5FF-909423D083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7851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DC330988-FBAA-DE44-806A-5F3FA9AFC5DC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2BD30BDD-73BB-974B-B5FF-909423D083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66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DC330988-FBAA-DE44-806A-5F3FA9AFC5DC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2BD30BDD-73BB-974B-B5FF-909423D083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753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DC330988-FBAA-DE44-806A-5F3FA9AFC5DC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2BD30BDD-73BB-974B-B5FF-909423D083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625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DC330988-FBAA-DE44-806A-5F3FA9AFC5DC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2BD30BDD-73BB-974B-B5FF-909423D083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532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  <a:prstGeom prst="rect">
            <a:avLst/>
          </a:prstGeo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  <a:prstGeom prst="rect">
            <a:avLst/>
          </a:prstGeo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DC330988-FBAA-DE44-806A-5F3FA9AFC5DC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2BD30BDD-73BB-974B-B5FF-909423D083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456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  <a:prstGeom prst="rect">
            <a:avLst/>
          </a:prstGeo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DC330988-FBAA-DE44-806A-5F3FA9AFC5DC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2BD30BDD-73BB-974B-B5FF-909423D083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194725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948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762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3368" userDrawn="1">
          <p15:clr>
            <a:srgbClr val="F26B43"/>
          </p15:clr>
        </p15:guide>
        <p15:guide id="4" pos="6316" userDrawn="1">
          <p15:clr>
            <a:srgbClr val="F26B43"/>
          </p15:clr>
        </p15:guide>
        <p15:guide id="5" orient="horz" pos="408" userDrawn="1">
          <p15:clr>
            <a:srgbClr val="F26B43"/>
          </p15:clr>
        </p15:guide>
        <p15:guide id="6" orient="horz" pos="911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5.png" Type="http://schemas.openxmlformats.org/officeDocument/2006/relationships/image"/><Relationship Id="rId11" Target="../media/image6.png" Type="http://schemas.openxmlformats.org/officeDocument/2006/relationships/image"/><Relationship Id="rId12" Target="../media/image7.png" Type="http://schemas.openxmlformats.org/officeDocument/2006/relationships/image"/><Relationship Id="rId13" Target="../media/image8.png" Type="http://schemas.openxmlformats.org/officeDocument/2006/relationships/image"/><Relationship Id="rId2" Target="../media/image1.png" Type="http://schemas.openxmlformats.org/officeDocument/2006/relationships/image"/><Relationship Id="rId6" Target="../media/image2.svg" Type="http://schemas.openxmlformats.org/officeDocument/2006/relationships/image"/><Relationship Id="rId7" Target="../media/image2.png" Type="http://schemas.openxmlformats.org/officeDocument/2006/relationships/image"/><Relationship Id="rId8" Target="../media/image3.png" Type="http://schemas.openxmlformats.org/officeDocument/2006/relationships/image"/><Relationship Id="rId9" Target="../media/image4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404C0FB-7CD1-7DF7-7C8E-D1DB039C5FEB}"/>
              </a:ext>
            </a:extLst>
          </p:cNvPr>
          <p:cNvSpPr/>
          <p:nvPr/>
        </p:nvSpPr>
        <p:spPr>
          <a:xfrm>
            <a:off x="302673" y="1730392"/>
            <a:ext cx="10073721" cy="38067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04448E6-2223-34D7-C1F7-DF4DA7383657}"/>
              </a:ext>
            </a:extLst>
          </p:cNvPr>
          <p:cNvSpPr/>
          <p:nvPr/>
        </p:nvSpPr>
        <p:spPr>
          <a:xfrm>
            <a:off x="665163" y="5764528"/>
            <a:ext cx="9361487" cy="529793"/>
          </a:xfrm>
          <a:prstGeom prst="rect">
            <a:avLst/>
          </a:prstGeom>
          <a:solidFill>
            <a:srgbClr val="005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9BC0024-3A28-E850-0911-1EEF02ECACD3}"/>
              </a:ext>
            </a:extLst>
          </p:cNvPr>
          <p:cNvSpPr/>
          <p:nvPr/>
        </p:nvSpPr>
        <p:spPr>
          <a:xfrm>
            <a:off x="315419" y="13585243"/>
            <a:ext cx="10060975" cy="369333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9E29400E-4402-0C40-97BB-994AA79B3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9219" y="575432"/>
            <a:ext cx="8794961" cy="1058778"/>
          </a:xfrm>
        </p:spPr>
        <p:txBody>
          <a:bodyPr anchor="ctr" anchorCtr="0">
            <a:noAutofit/>
          </a:bodyPr>
          <a:lstStyle/>
          <a:p>
            <a:r>
              <a:rPr lang="ja-JP" altLang="en-US" sz="3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会社名</a:t>
            </a:r>
            <a:r>
              <a:rPr lang="en-US" altLang="ja-JP" sz="3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3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3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（会社のロゴやフォントをお使いください）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E5E4688-21C0-164E-A1D8-8F1B82D45100}"/>
              </a:ext>
            </a:extLst>
          </p:cNvPr>
          <p:cNvSpPr txBox="1"/>
          <p:nvPr/>
        </p:nvSpPr>
        <p:spPr>
          <a:xfrm>
            <a:off x="742247" y="13637260"/>
            <a:ext cx="5570756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-JP" altLang="en-US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こちらの企業</a:t>
            </a:r>
            <a:r>
              <a:rPr lang="ja-JP" altLang="en-US" sz="1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が気になった方は</a:t>
            </a:r>
            <a:r>
              <a:rPr lang="ja-JP" altLang="en-US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、是非ブースまでお越しください！</a:t>
            </a:r>
            <a:endParaRPr lang="ja-JP" altLang="en-US" sz="1400" b="1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0E8C888-E549-E64E-E34B-6A3D3392B7C0}"/>
              </a:ext>
            </a:extLst>
          </p:cNvPr>
          <p:cNvSpPr/>
          <p:nvPr/>
        </p:nvSpPr>
        <p:spPr>
          <a:xfrm>
            <a:off x="665163" y="10040452"/>
            <a:ext cx="9361487" cy="529793"/>
          </a:xfrm>
          <a:prstGeom prst="rect">
            <a:avLst/>
          </a:prstGeom>
          <a:solidFill>
            <a:srgbClr val="005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3D02FF45-56BC-1324-5246-F663B4A83364}"/>
              </a:ext>
            </a:extLst>
          </p:cNvPr>
          <p:cNvSpPr/>
          <p:nvPr/>
        </p:nvSpPr>
        <p:spPr>
          <a:xfrm>
            <a:off x="315419" y="286123"/>
            <a:ext cx="10073721" cy="14580796"/>
          </a:xfrm>
          <a:prstGeom prst="roundRect">
            <a:avLst>
              <a:gd name="adj" fmla="val 3217"/>
            </a:avLst>
          </a:prstGeom>
          <a:noFill/>
          <a:ln w="117475">
            <a:solidFill>
              <a:srgbClr val="005C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5" name="角丸四角形 60">
            <a:extLst>
              <a:ext uri="{FF2B5EF4-FFF2-40B4-BE49-F238E27FC236}">
                <a16:creationId xmlns:a16="http://schemas.microsoft.com/office/drawing/2014/main" id="{1ECDC220-41F5-C78D-8B38-DBE4EDC18684}"/>
              </a:ext>
            </a:extLst>
          </p:cNvPr>
          <p:cNvSpPr/>
          <p:nvPr/>
        </p:nvSpPr>
        <p:spPr>
          <a:xfrm>
            <a:off x="5579071" y="2238901"/>
            <a:ext cx="374653" cy="374653"/>
          </a:xfrm>
          <a:prstGeom prst="roundRect">
            <a:avLst/>
          </a:prstGeom>
          <a:solidFill>
            <a:srgbClr val="005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endParaRPr kumimoji="1" lang="ja-JP" altLang="en-US" sz="1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6" name="角丸四角形 62">
            <a:extLst>
              <a:ext uri="{FF2B5EF4-FFF2-40B4-BE49-F238E27FC236}">
                <a16:creationId xmlns:a16="http://schemas.microsoft.com/office/drawing/2014/main" id="{1987AE09-2821-6DAA-0684-56EE1A1ADEFC}"/>
              </a:ext>
            </a:extLst>
          </p:cNvPr>
          <p:cNvSpPr/>
          <p:nvPr/>
        </p:nvSpPr>
        <p:spPr>
          <a:xfrm>
            <a:off x="5579071" y="2887450"/>
            <a:ext cx="374653" cy="374653"/>
          </a:xfrm>
          <a:prstGeom prst="roundRect">
            <a:avLst/>
          </a:prstGeom>
          <a:solidFill>
            <a:srgbClr val="005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endParaRPr kumimoji="1" lang="ja-JP" altLang="en-US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66D36266-DBE4-186D-118B-D87C14BD5A33}"/>
              </a:ext>
            </a:extLst>
          </p:cNvPr>
          <p:cNvSpPr txBox="1"/>
          <p:nvPr/>
        </p:nvSpPr>
        <p:spPr>
          <a:xfrm>
            <a:off x="6025385" y="2228420"/>
            <a:ext cx="18321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業種：</a:t>
            </a:r>
            <a:r>
              <a:rPr kumimoji="1" lang="ja-JP" altLang="en-US" sz="1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●●●●●</a:t>
            </a:r>
            <a:endParaRPr kumimoji="1" lang="en-US" altLang="ja-JP" sz="1400" b="1" spc="15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8" name="角丸四角形 64">
            <a:extLst>
              <a:ext uri="{FF2B5EF4-FFF2-40B4-BE49-F238E27FC236}">
                <a16:creationId xmlns:a16="http://schemas.microsoft.com/office/drawing/2014/main" id="{968CCD32-2317-D932-97A8-A0006167C104}"/>
              </a:ext>
            </a:extLst>
          </p:cNvPr>
          <p:cNvSpPr/>
          <p:nvPr/>
        </p:nvSpPr>
        <p:spPr>
          <a:xfrm>
            <a:off x="5579071" y="3535999"/>
            <a:ext cx="374653" cy="374653"/>
          </a:xfrm>
          <a:prstGeom prst="roundRect">
            <a:avLst/>
          </a:prstGeom>
          <a:solidFill>
            <a:srgbClr val="005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endParaRPr kumimoji="1" lang="ja-JP" altLang="en-US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9" name="角丸四角形 65">
            <a:extLst>
              <a:ext uri="{FF2B5EF4-FFF2-40B4-BE49-F238E27FC236}">
                <a16:creationId xmlns:a16="http://schemas.microsoft.com/office/drawing/2014/main" id="{FB2FEF70-7D75-7DEB-04A8-2F3DCF8434D5}"/>
              </a:ext>
            </a:extLst>
          </p:cNvPr>
          <p:cNvSpPr/>
          <p:nvPr/>
        </p:nvSpPr>
        <p:spPr>
          <a:xfrm>
            <a:off x="5579071" y="4184549"/>
            <a:ext cx="374653" cy="374653"/>
          </a:xfrm>
          <a:prstGeom prst="roundRect">
            <a:avLst/>
          </a:prstGeom>
          <a:solidFill>
            <a:srgbClr val="005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endParaRPr kumimoji="1" lang="ja-JP" altLang="en-US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E898726B-EA05-8244-631D-6373B2F7FE7E}"/>
              </a:ext>
            </a:extLst>
          </p:cNvPr>
          <p:cNvSpPr txBox="1"/>
          <p:nvPr/>
        </p:nvSpPr>
        <p:spPr>
          <a:xfrm>
            <a:off x="6025385" y="2910340"/>
            <a:ext cx="18321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創立：</a:t>
            </a:r>
            <a:r>
              <a:rPr kumimoji="1" lang="ja-JP" altLang="en-US" sz="1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●●</a:t>
            </a:r>
            <a:r>
              <a:rPr kumimoji="1" lang="zh-TW" altLang="en-US" sz="1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ja-JP" altLang="en-US" sz="1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●</a:t>
            </a:r>
            <a:r>
              <a:rPr kumimoji="1" lang="zh-TW" altLang="en-US" sz="1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endParaRPr kumimoji="1" lang="en-US" altLang="ja-JP" sz="1400" b="1" spc="15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E4AA1CF2-9E9D-2208-2A9E-DB348A2E6D3F}"/>
              </a:ext>
            </a:extLst>
          </p:cNvPr>
          <p:cNvSpPr txBox="1"/>
          <p:nvPr/>
        </p:nvSpPr>
        <p:spPr>
          <a:xfrm>
            <a:off x="6025385" y="3569436"/>
            <a:ext cx="18321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従業員数：</a:t>
            </a:r>
            <a:r>
              <a:rPr kumimoji="1" lang="ja-JP" altLang="en-US" sz="1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●</a:t>
            </a:r>
            <a:r>
              <a:rPr kumimoji="1" lang="zh-TW" altLang="en-US" sz="1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人</a:t>
            </a:r>
            <a:endParaRPr kumimoji="1" lang="en-US" altLang="ja-JP" sz="1400" b="1" spc="15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70C5239-188B-4587-15B3-4A198FF54987}"/>
              </a:ext>
            </a:extLst>
          </p:cNvPr>
          <p:cNvSpPr txBox="1"/>
          <p:nvPr/>
        </p:nvSpPr>
        <p:spPr>
          <a:xfrm>
            <a:off x="6025385" y="4217986"/>
            <a:ext cx="2330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職種： ●●●●●</a:t>
            </a:r>
            <a:endParaRPr kumimoji="1" lang="en-US" altLang="ja-JP" sz="1400" b="1" spc="15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8E8BC59F-DBDD-0830-BD5B-EB470DF7D020}"/>
              </a:ext>
            </a:extLst>
          </p:cNvPr>
          <p:cNvSpPr txBox="1"/>
          <p:nvPr/>
        </p:nvSpPr>
        <p:spPr>
          <a:xfrm>
            <a:off x="5256304" y="10819633"/>
            <a:ext cx="428835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・会社のアピールポイント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・どんな人材を求めてるかを記載ください。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600" b="1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645628FE-5DC6-B5F1-3806-DA38092D1098}"/>
              </a:ext>
            </a:extLst>
          </p:cNvPr>
          <p:cNvSpPr txBox="1"/>
          <p:nvPr/>
        </p:nvSpPr>
        <p:spPr>
          <a:xfrm>
            <a:off x="887179" y="5826582"/>
            <a:ext cx="6051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3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社員からのメッセージ！</a:t>
            </a: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4725B77E-E4DA-C7C5-AB57-0CCAC6D59009}"/>
              </a:ext>
            </a:extLst>
          </p:cNvPr>
          <p:cNvSpPr txBox="1"/>
          <p:nvPr/>
        </p:nvSpPr>
        <p:spPr>
          <a:xfrm>
            <a:off x="887179" y="10092804"/>
            <a:ext cx="605166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spc="3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会社からのメッセージ！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3C802D9-AF11-F91E-DDAF-6125C8AB3082}"/>
              </a:ext>
            </a:extLst>
          </p:cNvPr>
          <p:cNvSpPr/>
          <p:nvPr/>
        </p:nvSpPr>
        <p:spPr>
          <a:xfrm>
            <a:off x="8554632" y="3028282"/>
            <a:ext cx="1075941" cy="108230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会社の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HP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に飛ぶ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QR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コード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EE4D205-157A-BD14-BD97-B322E36D7F7F}"/>
              </a:ext>
            </a:extLst>
          </p:cNvPr>
          <p:cNvSpPr txBox="1"/>
          <p:nvPr/>
        </p:nvSpPr>
        <p:spPr>
          <a:xfrm>
            <a:off x="8635217" y="4286696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会社情報</a:t>
            </a:r>
          </a:p>
        </p:txBody>
      </p:sp>
      <p:sp>
        <p:nvSpPr>
          <p:cNvPr id="14" name="1 つの角を切り取った四角形 6">
            <a:extLst>
              <a:ext uri="{FF2B5EF4-FFF2-40B4-BE49-F238E27FC236}">
                <a16:creationId xmlns:a16="http://schemas.microsoft.com/office/drawing/2014/main" id="{CED4EB41-6628-945F-8CC8-9505D086C12E}"/>
              </a:ext>
            </a:extLst>
          </p:cNvPr>
          <p:cNvSpPr/>
          <p:nvPr/>
        </p:nvSpPr>
        <p:spPr>
          <a:xfrm>
            <a:off x="950327" y="2114251"/>
            <a:ext cx="4092551" cy="3101920"/>
          </a:xfrm>
          <a:prstGeom prst="snip1Rect">
            <a:avLst>
              <a:gd name="adj" fmla="val 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社内の雰囲気</a:t>
            </a:r>
            <a:endParaRPr lang="en-US" altLang="ja-JP" sz="1400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（会社のアピールポイント）が</a:t>
            </a:r>
            <a:endParaRPr lang="en-US" altLang="ja-JP" sz="1400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分かる写真</a:t>
            </a:r>
            <a:endParaRPr lang="en-US" altLang="ja-JP" sz="1400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（社員旅行、作業中の写真、</a:t>
            </a:r>
            <a:endParaRPr lang="en-US" altLang="ja-JP" sz="1400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社内のミーティングの様子など）</a:t>
            </a:r>
          </a:p>
        </p:txBody>
      </p:sp>
      <p:sp>
        <p:nvSpPr>
          <p:cNvPr id="15" name="1 つの角を切り取った四角形 23">
            <a:extLst>
              <a:ext uri="{FF2B5EF4-FFF2-40B4-BE49-F238E27FC236}">
                <a16:creationId xmlns:a16="http://schemas.microsoft.com/office/drawing/2014/main" id="{424C1237-C047-932E-A3DB-9B62F5620DE1}"/>
              </a:ext>
            </a:extLst>
          </p:cNvPr>
          <p:cNvSpPr/>
          <p:nvPr/>
        </p:nvSpPr>
        <p:spPr>
          <a:xfrm>
            <a:off x="5821251" y="6613394"/>
            <a:ext cx="3797128" cy="2987056"/>
          </a:xfrm>
          <a:prstGeom prst="snip1Rect">
            <a:avLst>
              <a:gd name="adj" fmla="val 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紹介する社員に関する写真</a:t>
            </a:r>
          </a:p>
        </p:txBody>
      </p:sp>
      <p:sp>
        <p:nvSpPr>
          <p:cNvPr id="16" name="1 つの角を切り取った四角形 6">
            <a:extLst>
              <a:ext uri="{FF2B5EF4-FFF2-40B4-BE49-F238E27FC236}">
                <a16:creationId xmlns:a16="http://schemas.microsoft.com/office/drawing/2014/main" id="{F76CB3FD-FD20-CC2E-DF80-0C7BE7B4EFFC}"/>
              </a:ext>
            </a:extLst>
          </p:cNvPr>
          <p:cNvSpPr/>
          <p:nvPr/>
        </p:nvSpPr>
        <p:spPr>
          <a:xfrm>
            <a:off x="950327" y="10838882"/>
            <a:ext cx="3824883" cy="2506996"/>
          </a:xfrm>
          <a:prstGeom prst="snip1Rect">
            <a:avLst>
              <a:gd name="adj" fmla="val 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会社の魅力ある写真</a:t>
            </a:r>
          </a:p>
        </p:txBody>
      </p:sp>
      <p:pic>
        <p:nvPicPr>
          <p:cNvPr id="29" name="グラフィックス 28">
            <a:extLst>
              <a:ext uri="{FF2B5EF4-FFF2-40B4-BE49-F238E27FC236}">
                <a16:creationId xmlns:a16="http://schemas.microsoft.com/office/drawing/2014/main" id="{B2083295-B7E6-D9C6-EC40-A750D06264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7563" y="14049202"/>
            <a:ext cx="1625396" cy="579004"/>
          </a:xfrm>
          <a:prstGeom prst="rect">
            <a:avLst/>
          </a:prstGeom>
        </p:spPr>
      </p:pic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63C802D9-AF11-F91E-DDAF-6125C8AB3082}"/>
              </a:ext>
            </a:extLst>
          </p:cNvPr>
          <p:cNvSpPr/>
          <p:nvPr/>
        </p:nvSpPr>
        <p:spPr>
          <a:xfrm>
            <a:off x="9391537" y="13409137"/>
            <a:ext cx="765918" cy="75951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QR</a:t>
            </a:r>
            <a:r>
              <a:rPr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コード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9EE4D205-157A-BD14-BD97-B322E36D7F7F}"/>
              </a:ext>
            </a:extLst>
          </p:cNvPr>
          <p:cNvSpPr txBox="1"/>
          <p:nvPr/>
        </p:nvSpPr>
        <p:spPr>
          <a:xfrm>
            <a:off x="9086623" y="14208654"/>
            <a:ext cx="13757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ハローワーク求人</a:t>
            </a:r>
            <a:endParaRPr lang="ja-JP" altLang="en-US" sz="8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0" name="四角形吹き出し 39"/>
          <p:cNvSpPr/>
          <p:nvPr/>
        </p:nvSpPr>
        <p:spPr>
          <a:xfrm>
            <a:off x="11938856" y="12384790"/>
            <a:ext cx="2942706" cy="1024347"/>
          </a:xfrm>
          <a:prstGeom prst="wedgeRectCallout">
            <a:avLst>
              <a:gd name="adj1" fmla="val -82528"/>
              <a:gd name="adj2" fmla="val 9860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こちら</a:t>
            </a:r>
            <a:r>
              <a:rPr lang="ja-JP" altLang="en-US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でＱＲコードを</a:t>
            </a:r>
            <a:endParaRPr lang="en-US" altLang="ja-JP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入れます。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14812" y="593720"/>
            <a:ext cx="871029" cy="8693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ブース№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3" name="四角形吹き出し 42"/>
          <p:cNvSpPr/>
          <p:nvPr/>
        </p:nvSpPr>
        <p:spPr>
          <a:xfrm>
            <a:off x="-3547307" y="985042"/>
            <a:ext cx="2454349" cy="1490700"/>
          </a:xfrm>
          <a:prstGeom prst="wedgeRectCallout">
            <a:avLst>
              <a:gd name="adj1" fmla="val 85279"/>
              <a:gd name="adj2" fmla="val -4558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こちらでブース番号を入力します。</a:t>
            </a:r>
            <a:endParaRPr lang="ja-JP" altLang="en-US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8E8BC59F-DBDD-0830-BD5B-EB470DF7D020}"/>
              </a:ext>
            </a:extLst>
          </p:cNvPr>
          <p:cNvSpPr txBox="1"/>
          <p:nvPr/>
        </p:nvSpPr>
        <p:spPr>
          <a:xfrm>
            <a:off x="807563" y="6796849"/>
            <a:ext cx="34676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・先輩社員から学生へのメッセージ</a:t>
            </a:r>
            <a:endParaRPr lang="en-US" altLang="ja-JP" sz="16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・仕事内容や</a:t>
            </a:r>
            <a:r>
              <a:rPr lang="en-US" altLang="ja-JP" sz="16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en-US" sz="16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日のスケジュール等</a:t>
            </a:r>
            <a:endParaRPr lang="en-US" altLang="ja-JP" sz="16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16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6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自由記載となります</a:t>
            </a:r>
            <a:endParaRPr lang="ja-JP" altLang="en-US" sz="1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910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7FD5030-C911-AC3F-7C2C-764C52876408}"/>
              </a:ext>
            </a:extLst>
          </p:cNvPr>
          <p:cNvSpPr/>
          <p:nvPr/>
        </p:nvSpPr>
        <p:spPr>
          <a:xfrm>
            <a:off x="1063662" y="7864567"/>
            <a:ext cx="5206652" cy="1944182"/>
          </a:xfrm>
          <a:prstGeom prst="rect">
            <a:avLst/>
          </a:prstGeom>
          <a:solidFill>
            <a:srgbClr val="DEEBF7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404C0FB-7CD1-7DF7-7C8E-D1DB039C5FEB}"/>
              </a:ext>
            </a:extLst>
          </p:cNvPr>
          <p:cNvSpPr/>
          <p:nvPr/>
        </p:nvSpPr>
        <p:spPr>
          <a:xfrm>
            <a:off x="302673" y="1730392"/>
            <a:ext cx="10073721" cy="38067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04448E6-2223-34D7-C1F7-DF4DA7383657}"/>
              </a:ext>
            </a:extLst>
          </p:cNvPr>
          <p:cNvSpPr/>
          <p:nvPr/>
        </p:nvSpPr>
        <p:spPr>
          <a:xfrm>
            <a:off x="665163" y="5764528"/>
            <a:ext cx="9361487" cy="529793"/>
          </a:xfrm>
          <a:prstGeom prst="rect">
            <a:avLst/>
          </a:prstGeom>
          <a:solidFill>
            <a:srgbClr val="005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9BC0024-3A28-E850-0911-1EEF02ECACD3}"/>
              </a:ext>
            </a:extLst>
          </p:cNvPr>
          <p:cNvSpPr/>
          <p:nvPr/>
        </p:nvSpPr>
        <p:spPr>
          <a:xfrm>
            <a:off x="315419" y="13585243"/>
            <a:ext cx="10060975" cy="369333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E5E4688-21C0-164E-A1D8-8F1B82D45100}"/>
              </a:ext>
            </a:extLst>
          </p:cNvPr>
          <p:cNvSpPr txBox="1"/>
          <p:nvPr/>
        </p:nvSpPr>
        <p:spPr>
          <a:xfrm>
            <a:off x="742247" y="13637260"/>
            <a:ext cx="5570756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こちらの企業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が気になった方は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、是非ブースまでお越しください！</a:t>
            </a:r>
            <a:endParaRPr lang="ja-JP" altLang="en-US" sz="1400" b="1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F11380A-A438-3648-9CE9-59E2645E33D2}"/>
              </a:ext>
            </a:extLst>
          </p:cNvPr>
          <p:cNvSpPr txBox="1"/>
          <p:nvPr/>
        </p:nvSpPr>
        <p:spPr>
          <a:xfrm>
            <a:off x="4982304" y="10725541"/>
            <a:ext cx="4816513" cy="2439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入社後は、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週間の座学と実務の研修を実施します。その後、職種に分かれて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OJT</a:t>
            </a: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を基本に業務に従事します。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業務を完全にマスターできるまで、しっかりとフォローしますので、未経験の方でも大歓迎です。実際に、社員の</a:t>
            </a: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8</a:t>
            </a: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割以上が未経験で入社しています。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ベンチャーとして起業して間もないので、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チャレンジ精神がある方、お待ちしております！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03FF07F-7369-3143-BA41-3888013B5CA6}"/>
              </a:ext>
            </a:extLst>
          </p:cNvPr>
          <p:cNvSpPr txBox="1"/>
          <p:nvPr/>
        </p:nvSpPr>
        <p:spPr>
          <a:xfrm>
            <a:off x="991361" y="6435154"/>
            <a:ext cx="54250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30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歳で入社しました。しかも東京から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Ⅰ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ターンで、土地勘もなく不安でしたが、研修制度やその後のフォローが手厚く、業務をスムーズに行うことができました。</a:t>
            </a:r>
          </a:p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先輩方が生活の情報も色々と教えてくださるので、地域の方とも関りを持つことができて、週末は焼酎を飲み交わすなど充実しています！！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8018AB9-BDFE-E0AD-97A7-93032CD657D9}"/>
              </a:ext>
            </a:extLst>
          </p:cNvPr>
          <p:cNvSpPr txBox="1"/>
          <p:nvPr/>
        </p:nvSpPr>
        <p:spPr>
          <a:xfrm>
            <a:off x="1063662" y="7864567"/>
            <a:ext cx="5206652" cy="261610"/>
          </a:xfrm>
          <a:prstGeom prst="rect">
            <a:avLst/>
          </a:prstGeom>
          <a:solidFill>
            <a:srgbClr val="579AE3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入社</a:t>
            </a:r>
            <a:r>
              <a:rPr lang="en-US" altLang="ja-JP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年目（係員）の１日のスケジュール（またはキャリアパス）</a:t>
            </a:r>
            <a:endParaRPr lang="en-US" altLang="ja-JP" sz="11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0E8C888-E549-E64E-E34B-6A3D3392B7C0}"/>
              </a:ext>
            </a:extLst>
          </p:cNvPr>
          <p:cNvSpPr/>
          <p:nvPr/>
        </p:nvSpPr>
        <p:spPr>
          <a:xfrm>
            <a:off x="665163" y="10040452"/>
            <a:ext cx="9361487" cy="529793"/>
          </a:xfrm>
          <a:prstGeom prst="rect">
            <a:avLst/>
          </a:prstGeom>
          <a:solidFill>
            <a:srgbClr val="005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3D02FF45-56BC-1324-5246-F663B4A83364}"/>
              </a:ext>
            </a:extLst>
          </p:cNvPr>
          <p:cNvSpPr/>
          <p:nvPr/>
        </p:nvSpPr>
        <p:spPr>
          <a:xfrm>
            <a:off x="315419" y="286123"/>
            <a:ext cx="10073721" cy="14580796"/>
          </a:xfrm>
          <a:prstGeom prst="roundRect">
            <a:avLst>
              <a:gd name="adj" fmla="val 3217"/>
            </a:avLst>
          </a:prstGeom>
          <a:noFill/>
          <a:ln w="117475">
            <a:solidFill>
              <a:srgbClr val="005C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5" name="角丸四角形 60">
            <a:extLst>
              <a:ext uri="{FF2B5EF4-FFF2-40B4-BE49-F238E27FC236}">
                <a16:creationId xmlns:a16="http://schemas.microsoft.com/office/drawing/2014/main" id="{1ECDC220-41F5-C78D-8B38-DBE4EDC18684}"/>
              </a:ext>
            </a:extLst>
          </p:cNvPr>
          <p:cNvSpPr/>
          <p:nvPr/>
        </p:nvSpPr>
        <p:spPr>
          <a:xfrm>
            <a:off x="5579071" y="2238901"/>
            <a:ext cx="374653" cy="374653"/>
          </a:xfrm>
          <a:prstGeom prst="roundRect">
            <a:avLst/>
          </a:prstGeom>
          <a:solidFill>
            <a:srgbClr val="005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endParaRPr kumimoji="1" lang="ja-JP" altLang="en-US" sz="1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6" name="角丸四角形 62">
            <a:extLst>
              <a:ext uri="{FF2B5EF4-FFF2-40B4-BE49-F238E27FC236}">
                <a16:creationId xmlns:a16="http://schemas.microsoft.com/office/drawing/2014/main" id="{1987AE09-2821-6DAA-0684-56EE1A1ADEFC}"/>
              </a:ext>
            </a:extLst>
          </p:cNvPr>
          <p:cNvSpPr/>
          <p:nvPr/>
        </p:nvSpPr>
        <p:spPr>
          <a:xfrm>
            <a:off x="5579071" y="2887450"/>
            <a:ext cx="374653" cy="374653"/>
          </a:xfrm>
          <a:prstGeom prst="roundRect">
            <a:avLst/>
          </a:prstGeom>
          <a:solidFill>
            <a:srgbClr val="005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endParaRPr kumimoji="1" lang="ja-JP" altLang="en-US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66D36266-DBE4-186D-118B-D87C14BD5A33}"/>
              </a:ext>
            </a:extLst>
          </p:cNvPr>
          <p:cNvSpPr txBox="1"/>
          <p:nvPr/>
        </p:nvSpPr>
        <p:spPr>
          <a:xfrm>
            <a:off x="6025385" y="2228420"/>
            <a:ext cx="18321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業種</a:t>
            </a:r>
            <a:r>
              <a:rPr kumimoji="1" lang="zh-TW" altLang="en-US" sz="1400" b="1" spc="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r>
              <a:rPr kumimoji="1" lang="en-US" altLang="zh-TW" sz="1400" b="1" spc="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IT</a:t>
            </a:r>
            <a:r>
              <a:rPr kumimoji="1" lang="zh-TW" altLang="en-US" sz="1400" b="1" spc="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関連企業</a:t>
            </a:r>
            <a:endParaRPr kumimoji="1" lang="en-US" altLang="ja-JP" sz="1400" b="1" spc="15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8" name="角丸四角形 64">
            <a:extLst>
              <a:ext uri="{FF2B5EF4-FFF2-40B4-BE49-F238E27FC236}">
                <a16:creationId xmlns:a16="http://schemas.microsoft.com/office/drawing/2014/main" id="{968CCD32-2317-D932-97A8-A0006167C104}"/>
              </a:ext>
            </a:extLst>
          </p:cNvPr>
          <p:cNvSpPr/>
          <p:nvPr/>
        </p:nvSpPr>
        <p:spPr>
          <a:xfrm>
            <a:off x="5579071" y="3535999"/>
            <a:ext cx="374653" cy="374653"/>
          </a:xfrm>
          <a:prstGeom prst="roundRect">
            <a:avLst/>
          </a:prstGeom>
          <a:solidFill>
            <a:srgbClr val="005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endParaRPr kumimoji="1" lang="ja-JP" altLang="en-US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9" name="角丸四角形 65">
            <a:extLst>
              <a:ext uri="{FF2B5EF4-FFF2-40B4-BE49-F238E27FC236}">
                <a16:creationId xmlns:a16="http://schemas.microsoft.com/office/drawing/2014/main" id="{FB2FEF70-7D75-7DEB-04A8-2F3DCF8434D5}"/>
              </a:ext>
            </a:extLst>
          </p:cNvPr>
          <p:cNvSpPr/>
          <p:nvPr/>
        </p:nvSpPr>
        <p:spPr>
          <a:xfrm>
            <a:off x="5579071" y="4184549"/>
            <a:ext cx="374653" cy="374653"/>
          </a:xfrm>
          <a:prstGeom prst="roundRect">
            <a:avLst/>
          </a:prstGeom>
          <a:solidFill>
            <a:srgbClr val="005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endParaRPr kumimoji="1" lang="ja-JP" altLang="en-US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E898726B-EA05-8244-631D-6373B2F7FE7E}"/>
              </a:ext>
            </a:extLst>
          </p:cNvPr>
          <p:cNvSpPr txBox="1"/>
          <p:nvPr/>
        </p:nvSpPr>
        <p:spPr>
          <a:xfrm>
            <a:off x="6025384" y="2910340"/>
            <a:ext cx="23683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創立：</a:t>
            </a:r>
            <a:r>
              <a:rPr kumimoji="1" lang="en-US" altLang="zh-TW" sz="1400" b="1" spc="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2000</a:t>
            </a:r>
            <a:r>
              <a:rPr kumimoji="1" lang="zh-TW" altLang="en-US" sz="1400" b="1" spc="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zh-TW" sz="1400" b="1" spc="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kumimoji="1" lang="zh-TW" altLang="en-US" sz="1400" b="1" spc="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endParaRPr kumimoji="1" lang="en-US" altLang="ja-JP" sz="1400" b="1" spc="15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E4AA1CF2-9E9D-2208-2A9E-DB348A2E6D3F}"/>
              </a:ext>
            </a:extLst>
          </p:cNvPr>
          <p:cNvSpPr txBox="1"/>
          <p:nvPr/>
        </p:nvSpPr>
        <p:spPr>
          <a:xfrm>
            <a:off x="6025385" y="3569436"/>
            <a:ext cx="18321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従業員数</a:t>
            </a:r>
            <a:r>
              <a:rPr kumimoji="1" lang="zh-TW" altLang="en-US" sz="1400" b="1" spc="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r>
              <a:rPr kumimoji="1" lang="en-US" altLang="zh-TW" sz="1400" b="1" spc="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50</a:t>
            </a:r>
            <a:r>
              <a:rPr kumimoji="1" lang="zh-TW" altLang="en-US" sz="1400" b="1" spc="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人</a:t>
            </a:r>
            <a:endParaRPr kumimoji="1" lang="en-US" altLang="ja-JP" sz="1400" b="1" spc="15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70C5239-188B-4587-15B3-4A198FF54987}"/>
              </a:ext>
            </a:extLst>
          </p:cNvPr>
          <p:cNvSpPr txBox="1"/>
          <p:nvPr/>
        </p:nvSpPr>
        <p:spPr>
          <a:xfrm>
            <a:off x="6025385" y="4190758"/>
            <a:ext cx="23307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職種：</a:t>
            </a:r>
            <a:endParaRPr kumimoji="1" lang="en-US" altLang="ja-JP" sz="1400" b="1" spc="15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en-US" altLang="ja-JP" sz="1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web</a:t>
            </a:r>
            <a:r>
              <a:rPr kumimoji="1" lang="ja-JP" altLang="en-US" sz="1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コンサルタント、</a:t>
            </a:r>
          </a:p>
          <a:p>
            <a:r>
              <a:rPr kumimoji="1" lang="ja-JP" altLang="en-US" sz="1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会計事務等</a:t>
            </a:r>
            <a:endParaRPr kumimoji="1" lang="en-US" altLang="ja-JP" sz="1400" b="1" spc="15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FB45344-F1EE-7C05-B4B1-891282F268A6}"/>
              </a:ext>
            </a:extLst>
          </p:cNvPr>
          <p:cNvSpPr/>
          <p:nvPr/>
        </p:nvSpPr>
        <p:spPr>
          <a:xfrm>
            <a:off x="143166" y="96853"/>
            <a:ext cx="2114550" cy="407590"/>
          </a:xfrm>
          <a:prstGeom prst="rect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記入例</a:t>
            </a:r>
            <a:endParaRPr kumimoji="1" lang="ja-JP" altLang="en-US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A91275-A56C-130A-0291-318DE1BD06CC}"/>
              </a:ext>
            </a:extLst>
          </p:cNvPr>
          <p:cNvSpPr txBox="1"/>
          <p:nvPr/>
        </p:nvSpPr>
        <p:spPr>
          <a:xfrm>
            <a:off x="1901368" y="8220752"/>
            <a:ext cx="3518361" cy="144655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r>
              <a:rPr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０８：３０　　　　　　　出社</a:t>
            </a:r>
            <a:endParaRPr lang="en-US" altLang="ja-JP" sz="1100" b="1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０８：３０－０８：４０　朝礼、メールチェック</a:t>
            </a:r>
            <a:endParaRPr lang="en-US" altLang="ja-JP" sz="1100" b="1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０８：４０－０９：５０　午後の事業所訪問の準備</a:t>
            </a:r>
            <a:endParaRPr lang="en-US" altLang="ja-JP" sz="1100" b="1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１０：００－１２：００　ミーティング（広報関係）</a:t>
            </a:r>
            <a:endParaRPr lang="en-US" altLang="ja-JP" sz="1100" b="1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１２：００－１３：００　昼休憩</a:t>
            </a:r>
            <a:endParaRPr lang="en-US" altLang="ja-JP" sz="1100" b="1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１３：００－１４：３０　事業所に訪問</a:t>
            </a:r>
            <a:endParaRPr lang="en-US" altLang="ja-JP" sz="1100" b="1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１４：３０－１７：１５　通常業務</a:t>
            </a:r>
            <a:endParaRPr lang="en-US" altLang="ja-JP" sz="1100" b="1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１７：１５　　　　　　　退社</a:t>
            </a:r>
            <a:endParaRPr lang="en-US" altLang="ja-JP" sz="1100" b="1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00EAD73-3B77-B45B-7997-65FD3CA0D499}"/>
              </a:ext>
            </a:extLst>
          </p:cNvPr>
          <p:cNvSpPr txBox="1"/>
          <p:nvPr/>
        </p:nvSpPr>
        <p:spPr>
          <a:xfrm>
            <a:off x="887179" y="5826582"/>
            <a:ext cx="6051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3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社員からのメッセージ！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58FC3CE-4B1B-FF98-73FD-3EF1F0449313}"/>
              </a:ext>
            </a:extLst>
          </p:cNvPr>
          <p:cNvSpPr txBox="1"/>
          <p:nvPr/>
        </p:nvSpPr>
        <p:spPr>
          <a:xfrm>
            <a:off x="887179" y="10092804"/>
            <a:ext cx="605166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spc="3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会社からのメッセージ！</a:t>
            </a:r>
          </a:p>
        </p:txBody>
      </p:sp>
      <p:pic>
        <p:nvPicPr>
          <p:cNvPr id="24" name="グラフィックス 23">
            <a:extLst>
              <a:ext uri="{FF2B5EF4-FFF2-40B4-BE49-F238E27FC236}">
                <a16:creationId xmlns:a16="http://schemas.microsoft.com/office/drawing/2014/main" id="{AFF89319-C307-905E-D986-EAD79DAF5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07563" y="14049202"/>
            <a:ext cx="1625396" cy="579004"/>
          </a:xfrm>
          <a:prstGeom prst="rect">
            <a:avLst/>
          </a:prstGeom>
        </p:spPr>
      </p:pic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63C802D9-AF11-F91E-DDAF-6125C8AB3082}"/>
              </a:ext>
            </a:extLst>
          </p:cNvPr>
          <p:cNvSpPr/>
          <p:nvPr/>
        </p:nvSpPr>
        <p:spPr>
          <a:xfrm>
            <a:off x="9391537" y="13409137"/>
            <a:ext cx="765918" cy="75951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QR</a:t>
            </a:r>
            <a:r>
              <a:rPr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コード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9EE4D205-157A-BD14-BD97-B322E36D7F7F}"/>
              </a:ext>
            </a:extLst>
          </p:cNvPr>
          <p:cNvSpPr txBox="1"/>
          <p:nvPr/>
        </p:nvSpPr>
        <p:spPr>
          <a:xfrm>
            <a:off x="9086623" y="14208654"/>
            <a:ext cx="13757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ハローワーク求人</a:t>
            </a:r>
            <a:endParaRPr lang="ja-JP" altLang="en-US" sz="8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47341" y="705776"/>
            <a:ext cx="871029" cy="8693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ブース№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85462" y="522983"/>
            <a:ext cx="1150033" cy="1091557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3285730" y="690736"/>
            <a:ext cx="66039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宮崎労働局株式会社</a:t>
            </a:r>
            <a:endParaRPr kumimoji="1" lang="ja-JP" altLang="en-US" sz="4800" dirty="0"/>
          </a:p>
        </p:txBody>
      </p:sp>
      <p:pic>
        <p:nvPicPr>
          <p:cNvPr id="40" name="図 3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539" y="2723555"/>
            <a:ext cx="3413867" cy="1986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63936" y="10803386"/>
            <a:ext cx="3172255" cy="2379191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40297" y="6739922"/>
            <a:ext cx="2649424" cy="2516953"/>
          </a:xfrm>
          <a:prstGeom prst="rect">
            <a:avLst/>
          </a:prstGeom>
        </p:spPr>
      </p:pic>
      <p:pic>
        <p:nvPicPr>
          <p:cNvPr id="41" name="図 40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00294" y="680541"/>
            <a:ext cx="789342" cy="829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594075" y="2072866"/>
            <a:ext cx="985096" cy="985096"/>
          </a:xfrm>
          <a:prstGeom prst="rect">
            <a:avLst/>
          </a:prstGeom>
        </p:spPr>
      </p:pic>
      <p:sp>
        <p:nvSpPr>
          <p:cNvPr id="42" name="テキスト ボックス 41"/>
          <p:cNvSpPr txBox="1"/>
          <p:nvPr/>
        </p:nvSpPr>
        <p:spPr>
          <a:xfrm>
            <a:off x="8388400" y="3070875"/>
            <a:ext cx="14237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会社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Instagram</a:t>
            </a: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594075" y="3733186"/>
            <a:ext cx="1034418" cy="1034418"/>
          </a:xfrm>
          <a:prstGeom prst="rect">
            <a:avLst/>
          </a:prstGeom>
        </p:spPr>
      </p:pic>
      <p:sp>
        <p:nvSpPr>
          <p:cNvPr id="43" name="テキスト ボックス 42"/>
          <p:cNvSpPr txBox="1"/>
          <p:nvPr/>
        </p:nvSpPr>
        <p:spPr>
          <a:xfrm>
            <a:off x="8768146" y="4814361"/>
            <a:ext cx="721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会社Ｘ</a:t>
            </a: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1795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Words>465</Words>
  <PresentationFormat>ユーザー設定</PresentationFormat>
  <Paragraphs>69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会社名 （会社のロゴやフォントをお使いください）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