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2" r:id="rId1"/>
  </p:sldMasterIdLst>
  <p:notesMasterIdLst>
    <p:notesMasterId r:id="rId6"/>
  </p:notesMasterIdLst>
  <p:sldIdLst>
    <p:sldId id="262" r:id="rId2"/>
    <p:sldId id="263" r:id="rId3"/>
    <p:sldId id="264" r:id="rId4"/>
    <p:sldId id="266" r:id="rId5"/>
  </p:sldIdLst>
  <p:sldSz cx="10691813" cy="15119350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8206"/>
    <a:srgbClr val="005CAF"/>
    <a:srgbClr val="FEA54C"/>
    <a:srgbClr val="103185"/>
    <a:srgbClr val="579AE3"/>
    <a:srgbClr val="7CAFDE"/>
    <a:srgbClr val="C9E7E7"/>
    <a:srgbClr val="66BAB7"/>
    <a:srgbClr val="157DDB"/>
    <a:srgbClr val="DE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52" autoAdjust="0"/>
    <p:restoredTop sz="94567"/>
  </p:normalViewPr>
  <p:slideViewPr>
    <p:cSldViewPr snapToGrid="0" snapToObjects="1">
      <p:cViewPr varScale="1">
        <p:scale>
          <a:sx n="33" d="100"/>
          <a:sy n="33" d="100"/>
        </p:scale>
        <p:origin x="130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tableStyles.xml" Type="http://schemas.openxmlformats.org/officeDocument/2006/relationships/tableStyles"/><Relationship Id="rId2" Target="slides/slide1.xml" Type="http://schemas.openxmlformats.org/officeDocument/2006/relationships/slide"/><Relationship Id="rId3" Target="slides/slide2.xml" Type="http://schemas.openxmlformats.org/officeDocument/2006/relationships/slide"/><Relationship Id="rId4" Target="slides/slide3.xml" Type="http://schemas.openxmlformats.org/officeDocument/2006/relationships/slide"/><Relationship Id="rId5" Target="slides/slide4.xml" Type="http://schemas.openxmlformats.org/officeDocument/2006/relationships/slide"/><Relationship Id="rId6" Target="notesMasters/notesMaster1.xml" Type="http://schemas.openxmlformats.org/officeDocument/2006/relationships/notesMaster"/><Relationship Id="rId7" Target="presProps.xml" Type="http://schemas.openxmlformats.org/officeDocument/2006/relationships/presProps"/><Relationship Id="rId8" Target="viewProps.xml" Type="http://schemas.openxmlformats.org/officeDocument/2006/relationships/viewProps"/><Relationship Id="rId9" Target="theme/theme1.xml" Type="http://schemas.openxmlformats.org/officeDocument/2006/relationships/theme"/></Relationships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1D3F86-D805-4252-9037-36C61CCC8C73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1243013"/>
            <a:ext cx="2373313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562" y="4783307"/>
            <a:ext cx="544449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7992A9-9676-4A76-A4B1-3E932EB3499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26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1pPr>
    <a:lvl2pPr marL="52674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2pPr>
    <a:lvl3pPr marL="105348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3pPr>
    <a:lvl4pPr marL="158022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4pPr>
    <a:lvl5pPr marL="2106960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5pPr>
    <a:lvl6pPr marL="2633701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6pPr>
    <a:lvl7pPr marL="3160441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7pPr>
    <a:lvl8pPr marL="3687181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8pPr>
    <a:lvl9pPr marL="4213921" algn="l" defTabSz="1053480" rtl="0" eaLnBrk="1" latinLnBrk="0" hangingPunct="1">
      <a:defRPr kumimoji="1" sz="138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2474395"/>
            <a:ext cx="9088041" cy="5263774"/>
          </a:xfrm>
          <a:prstGeom prst="rect">
            <a:avLst/>
          </a:prstGeom>
        </p:spPr>
        <p:txBody>
          <a:bodyPr anchor="b"/>
          <a:lstStyle>
            <a:lvl1pPr algn="ctr"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7941160"/>
            <a:ext cx="8018860" cy="365034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6"/>
            </a:lvl1pPr>
            <a:lvl2pPr marL="534604" indent="0" algn="ctr">
              <a:buNone/>
              <a:defRPr sz="2339"/>
            </a:lvl2pPr>
            <a:lvl3pPr marL="1069208" indent="0" algn="ctr">
              <a:buNone/>
              <a:defRPr sz="2105"/>
            </a:lvl3pPr>
            <a:lvl4pPr marL="1603812" indent="0" algn="ctr">
              <a:buNone/>
              <a:defRPr sz="1871"/>
            </a:lvl4pPr>
            <a:lvl5pPr marL="2138416" indent="0" algn="ctr">
              <a:buNone/>
              <a:defRPr sz="1871"/>
            </a:lvl5pPr>
            <a:lvl6pPr marL="2673020" indent="0" algn="ctr">
              <a:buNone/>
              <a:defRPr sz="1871"/>
            </a:lvl6pPr>
            <a:lvl7pPr marL="3207624" indent="0" algn="ctr">
              <a:buNone/>
              <a:defRPr sz="1871"/>
            </a:lvl7pPr>
            <a:lvl8pPr marL="3742228" indent="0" algn="ctr">
              <a:buNone/>
              <a:defRPr sz="1871"/>
            </a:lvl8pPr>
            <a:lvl9pPr marL="4276832" indent="0" algn="ctr">
              <a:buNone/>
              <a:defRPr sz="1871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408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9254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804966"/>
            <a:ext cx="2305422" cy="12812950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804966"/>
            <a:ext cx="6782619" cy="128129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4851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5062" y="4024827"/>
            <a:ext cx="9221689" cy="95930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3134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3769342"/>
            <a:ext cx="9221689" cy="6289229"/>
          </a:xfrm>
          <a:prstGeom prst="rect">
            <a:avLst/>
          </a:prstGeom>
        </p:spPr>
        <p:txBody>
          <a:bodyPr anchor="b"/>
          <a:lstStyle>
            <a:lvl1pPr>
              <a:defRPr sz="7016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10118069"/>
            <a:ext cx="9221689" cy="33073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6">
                <a:solidFill>
                  <a:schemeClr val="tx1"/>
                </a:solidFill>
              </a:defRPr>
            </a:lvl1pPr>
            <a:lvl2pPr marL="534604" indent="0">
              <a:buNone/>
              <a:defRPr sz="2339">
                <a:solidFill>
                  <a:schemeClr val="tx1">
                    <a:tint val="75000"/>
                  </a:schemeClr>
                </a:solidFill>
              </a:defRPr>
            </a:lvl2pPr>
            <a:lvl3pPr marL="1069208" indent="0">
              <a:buNone/>
              <a:defRPr sz="2105">
                <a:solidFill>
                  <a:schemeClr val="tx1">
                    <a:tint val="75000"/>
                  </a:schemeClr>
                </a:solidFill>
              </a:defRPr>
            </a:lvl3pPr>
            <a:lvl4pPr marL="160381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4pPr>
            <a:lvl5pPr marL="2138416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5pPr>
            <a:lvl6pPr marL="2673020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6pPr>
            <a:lvl7pPr marL="3207624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7pPr>
            <a:lvl8pPr marL="3742228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8pPr>
            <a:lvl9pPr marL="4276832" indent="0">
              <a:buNone/>
              <a:defRPr sz="187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785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4024827"/>
            <a:ext cx="4544021" cy="95930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4024827"/>
            <a:ext cx="4544021" cy="959308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466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804969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3706342"/>
            <a:ext cx="4523137" cy="18164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5522763"/>
            <a:ext cx="4523137" cy="81231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3706342"/>
            <a:ext cx="4545413" cy="18164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6" b="1"/>
            </a:lvl1pPr>
            <a:lvl2pPr marL="534604" indent="0">
              <a:buNone/>
              <a:defRPr sz="2339" b="1"/>
            </a:lvl2pPr>
            <a:lvl3pPr marL="1069208" indent="0">
              <a:buNone/>
              <a:defRPr sz="2105" b="1"/>
            </a:lvl3pPr>
            <a:lvl4pPr marL="1603812" indent="0">
              <a:buNone/>
              <a:defRPr sz="1871" b="1"/>
            </a:lvl4pPr>
            <a:lvl5pPr marL="2138416" indent="0">
              <a:buNone/>
              <a:defRPr sz="1871" b="1"/>
            </a:lvl5pPr>
            <a:lvl6pPr marL="2673020" indent="0">
              <a:buNone/>
              <a:defRPr sz="1871" b="1"/>
            </a:lvl6pPr>
            <a:lvl7pPr marL="3207624" indent="0">
              <a:buNone/>
              <a:defRPr sz="1871" b="1"/>
            </a:lvl7pPr>
            <a:lvl8pPr marL="3742228" indent="0">
              <a:buNone/>
              <a:defRPr sz="1871" b="1"/>
            </a:lvl8pPr>
            <a:lvl9pPr marL="4276832" indent="0">
              <a:buNone/>
              <a:defRPr sz="187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5522763"/>
            <a:ext cx="4545413" cy="812315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4775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062" y="804969"/>
            <a:ext cx="9221689" cy="2922375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462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9532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  <a:prstGeom prst="rect">
            <a:avLst/>
          </a:prstGeo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2176910"/>
            <a:ext cx="5412730" cy="10744538"/>
          </a:xfrm>
          <a:prstGeom prst="rect">
            <a:avLst/>
          </a:prstGeom>
        </p:spPr>
        <p:txBody>
          <a:bodyPr/>
          <a:lstStyle>
            <a:lvl1pPr>
              <a:defRPr sz="3742"/>
            </a:lvl1pPr>
            <a:lvl2pPr>
              <a:defRPr sz="3274"/>
            </a:lvl2pPr>
            <a:lvl3pPr>
              <a:defRPr sz="2806"/>
            </a:lvl3pPr>
            <a:lvl4pPr>
              <a:defRPr sz="2339"/>
            </a:lvl4pPr>
            <a:lvl5pPr>
              <a:defRPr sz="2339"/>
            </a:lvl5pPr>
            <a:lvl6pPr>
              <a:defRPr sz="2339"/>
            </a:lvl6pPr>
            <a:lvl7pPr>
              <a:defRPr sz="2339"/>
            </a:lvl7pPr>
            <a:lvl8pPr>
              <a:defRPr sz="2339"/>
            </a:lvl8pPr>
            <a:lvl9pPr>
              <a:defRPr sz="2339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4456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1007957"/>
            <a:ext cx="3448388" cy="3527848"/>
          </a:xfrm>
          <a:prstGeom prst="rect">
            <a:avLst/>
          </a:prstGeom>
        </p:spPr>
        <p:txBody>
          <a:bodyPr anchor="b"/>
          <a:lstStyle>
            <a:lvl1pPr>
              <a:defRPr sz="374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2176910"/>
            <a:ext cx="5412730" cy="10744538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742"/>
            </a:lvl1pPr>
            <a:lvl2pPr marL="534604" indent="0">
              <a:buNone/>
              <a:defRPr sz="3274"/>
            </a:lvl2pPr>
            <a:lvl3pPr marL="1069208" indent="0">
              <a:buNone/>
              <a:defRPr sz="2806"/>
            </a:lvl3pPr>
            <a:lvl4pPr marL="1603812" indent="0">
              <a:buNone/>
              <a:defRPr sz="2339"/>
            </a:lvl4pPr>
            <a:lvl5pPr marL="2138416" indent="0">
              <a:buNone/>
              <a:defRPr sz="2339"/>
            </a:lvl5pPr>
            <a:lvl6pPr marL="2673020" indent="0">
              <a:buNone/>
              <a:defRPr sz="2339"/>
            </a:lvl6pPr>
            <a:lvl7pPr marL="3207624" indent="0">
              <a:buNone/>
              <a:defRPr sz="2339"/>
            </a:lvl7pPr>
            <a:lvl8pPr marL="3742228" indent="0">
              <a:buNone/>
              <a:defRPr sz="2339"/>
            </a:lvl8pPr>
            <a:lvl9pPr marL="4276832" indent="0">
              <a:buNone/>
              <a:defRPr sz="2339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4535805"/>
            <a:ext cx="3448388" cy="8403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71"/>
            </a:lvl1pPr>
            <a:lvl2pPr marL="534604" indent="0">
              <a:buNone/>
              <a:defRPr sz="1637"/>
            </a:lvl2pPr>
            <a:lvl3pPr marL="1069208" indent="0">
              <a:buNone/>
              <a:defRPr sz="1403"/>
            </a:lvl3pPr>
            <a:lvl4pPr marL="1603812" indent="0">
              <a:buNone/>
              <a:defRPr sz="1169"/>
            </a:lvl4pPr>
            <a:lvl5pPr marL="2138416" indent="0">
              <a:buNone/>
              <a:defRPr sz="1169"/>
            </a:lvl5pPr>
            <a:lvl6pPr marL="2673020" indent="0">
              <a:buNone/>
              <a:defRPr sz="1169"/>
            </a:lvl6pPr>
            <a:lvl7pPr marL="3207624" indent="0">
              <a:buNone/>
              <a:defRPr sz="1169"/>
            </a:lvl7pPr>
            <a:lvl8pPr marL="3742228" indent="0">
              <a:buNone/>
              <a:defRPr sz="1169"/>
            </a:lvl8pPr>
            <a:lvl9pPr marL="4276832" indent="0">
              <a:buNone/>
              <a:defRPr sz="1169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5062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DC330988-FBAA-DE44-806A-5F3FA9AFC5DC}" type="datetimeFigureOut">
              <a:rPr kumimoji="1" lang="ja-JP" altLang="en-US" smtClean="0"/>
              <a:t>2024/12/16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41663" y="14013401"/>
            <a:ext cx="3608487" cy="804965"/>
          </a:xfrm>
          <a:prstGeom prst="rect">
            <a:avLst/>
          </a:prstGeo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51093" y="14013401"/>
            <a:ext cx="2405658" cy="804965"/>
          </a:xfrm>
          <a:prstGeom prst="rect">
            <a:avLst/>
          </a:prstGeom>
        </p:spPr>
        <p:txBody>
          <a:bodyPr/>
          <a:lstStyle/>
          <a:p>
            <a:fld id="{2BD30BDD-73BB-974B-B5FF-909423D083E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194725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948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69208" rtl="0" eaLnBrk="1" latinLnBrk="0" hangingPunct="1">
        <a:lnSpc>
          <a:spcPct val="90000"/>
        </a:lnSpc>
        <a:spcBef>
          <a:spcPct val="0"/>
        </a:spcBef>
        <a:buNone/>
        <a:defRPr kumimoji="1" sz="514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7302" indent="-267302" algn="l" defTabSz="1069208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kumimoji="1" sz="3274" kern="1200">
          <a:solidFill>
            <a:schemeClr val="tx1"/>
          </a:solidFill>
          <a:latin typeface="+mn-lt"/>
          <a:ea typeface="+mn-ea"/>
          <a:cs typeface="+mn-cs"/>
        </a:defRPr>
      </a:lvl1pPr>
      <a:lvl2pPr marL="80190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33651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3pPr>
      <a:lvl4pPr marL="187111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405718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940322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474926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4009530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544134" indent="-267302" algn="l" defTabSz="1069208" rtl="0" eaLnBrk="1" latinLnBrk="0" hangingPunct="1">
        <a:lnSpc>
          <a:spcPct val="90000"/>
        </a:lnSpc>
        <a:spcBef>
          <a:spcPts val="585"/>
        </a:spcBef>
        <a:buFont typeface="Arial" panose="020B0604020202020204" pitchFamily="34" charset="0"/>
        <a:buChar char="•"/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60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20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81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416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3020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624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228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832" algn="l" defTabSz="1069208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762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3368" userDrawn="1">
          <p15:clr>
            <a:srgbClr val="F26B43"/>
          </p15:clr>
        </p15:guide>
        <p15:guide id="4" pos="6316" userDrawn="1">
          <p15:clr>
            <a:srgbClr val="F26B43"/>
          </p15:clr>
        </p15:guide>
        <p15:guide id="5" orient="horz" pos="408" userDrawn="1">
          <p15:clr>
            <a:srgbClr val="F26B43"/>
          </p15:clr>
        </p15:guide>
        <p15:guide id="6" orient="horz" pos="91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1.png" Type="http://schemas.openxmlformats.org/officeDocument/2006/relationships/image"/><Relationship Id="rId6" Target="../media/image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Relationship Id="rId5" Target="../media/image1.png" Type="http://schemas.openxmlformats.org/officeDocument/2006/relationships/image"/><Relationship Id="rId6" Target="../media/image2.sv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13CEF3B9-BC9A-9A3E-479F-E1BDD1A21C84}"/>
              </a:ext>
            </a:extLst>
          </p:cNvPr>
          <p:cNvSpPr/>
          <p:nvPr/>
        </p:nvSpPr>
        <p:spPr>
          <a:xfrm>
            <a:off x="919837" y="7864567"/>
            <a:ext cx="4453463" cy="1944182"/>
          </a:xfrm>
          <a:prstGeom prst="rect">
            <a:avLst/>
          </a:prstGeom>
          <a:solidFill>
            <a:srgbClr val="DEEBF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404C0FB-7CD1-7DF7-7C8E-D1DB039C5FEB}"/>
              </a:ext>
            </a:extLst>
          </p:cNvPr>
          <p:cNvSpPr/>
          <p:nvPr/>
        </p:nvSpPr>
        <p:spPr>
          <a:xfrm>
            <a:off x="302673" y="1730392"/>
            <a:ext cx="10073721" cy="38067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04448E6-2223-34D7-C1F7-DF4DA7383657}"/>
              </a:ext>
            </a:extLst>
          </p:cNvPr>
          <p:cNvSpPr/>
          <p:nvPr/>
        </p:nvSpPr>
        <p:spPr>
          <a:xfrm>
            <a:off x="665163" y="5764528"/>
            <a:ext cx="9361487" cy="529793"/>
          </a:xfrm>
          <a:prstGeom prst="rect">
            <a:avLst/>
          </a:prstGeom>
          <a:solidFill>
            <a:srgbClr val="005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9BC0024-3A28-E850-0911-1EEF02ECACD3}"/>
              </a:ext>
            </a:extLst>
          </p:cNvPr>
          <p:cNvSpPr/>
          <p:nvPr/>
        </p:nvSpPr>
        <p:spPr>
          <a:xfrm>
            <a:off x="315419" y="13585243"/>
            <a:ext cx="10060975" cy="369333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E29400E-4402-0C40-97BB-994AA79B3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219" y="575432"/>
            <a:ext cx="8794961" cy="1058778"/>
          </a:xfrm>
        </p:spPr>
        <p:txBody>
          <a:bodyPr anchor="ctr" anchorCtr="0">
            <a:noAutofit/>
          </a:bodyPr>
          <a:lstStyle/>
          <a:p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会社名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（会社のロゴやフォントをお使いください）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E5E4688-21C0-164E-A1D8-8F1B82D45100}"/>
              </a:ext>
            </a:extLst>
          </p:cNvPr>
          <p:cNvSpPr txBox="1"/>
          <p:nvPr/>
        </p:nvSpPr>
        <p:spPr>
          <a:xfrm>
            <a:off x="742247" y="13637260"/>
            <a:ext cx="880241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ja-JP" altLang="en-US" sz="1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この企業が気になった方は、お近くの紹介担当までお声がけください！事業所番号</a:t>
            </a:r>
            <a:r>
              <a:rPr lang="en-US" altLang="ja-JP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×××××</a:t>
            </a:r>
            <a:r>
              <a:rPr lang="ja-JP" altLang="en-US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・・・・・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283F0E5-4B22-7F49-9A69-7B091594D17C}"/>
              </a:ext>
            </a:extLst>
          </p:cNvPr>
          <p:cNvSpPr txBox="1"/>
          <p:nvPr/>
        </p:nvSpPr>
        <p:spPr>
          <a:xfrm>
            <a:off x="1155397" y="8192922"/>
            <a:ext cx="3920850" cy="1615827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altLang="ja-JP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※</a:t>
            </a:r>
            <a:r>
              <a:rPr lang="ja-JP" altLang="en-US" sz="11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以下は１日のスケジュール例（８行程度でお願いします）</a:t>
            </a:r>
            <a:endParaRPr lang="en-US" altLang="ja-JP" sz="1100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０８：３０　　　　　　　出社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０８：３０－０８：４０　朝礼、メールチェック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０８：４０－０９：５０　午後の事業所訪問の準備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１０：００－１２：００　ミーティング（広報関係）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１２：００－１３：００　昼休憩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１３：００－１４：３０　事業所に訪問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１４：３０－１７：１５　通常業務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１７：１５　　　　　　　退社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E5E4688-21C0-164E-A1D8-8F1B82D45100}"/>
              </a:ext>
            </a:extLst>
          </p:cNvPr>
          <p:cNvSpPr txBox="1"/>
          <p:nvPr/>
        </p:nvSpPr>
        <p:spPr>
          <a:xfrm>
            <a:off x="8954928" y="14509609"/>
            <a:ext cx="122180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R06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●●●●</a:t>
            </a:r>
          </a:p>
        </p:txBody>
      </p:sp>
      <p:sp>
        <p:nvSpPr>
          <p:cNvPr id="11" name="四角形吹き出し 10"/>
          <p:cNvSpPr/>
          <p:nvPr/>
        </p:nvSpPr>
        <p:spPr>
          <a:xfrm>
            <a:off x="10803222" y="13816563"/>
            <a:ext cx="2942706" cy="1024347"/>
          </a:xfrm>
          <a:prstGeom prst="wedgeRectCallout">
            <a:avLst>
              <a:gd name="adj1" fmla="val -74054"/>
              <a:gd name="adj2" fmla="val 1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こちら</a:t>
            </a:r>
            <a:r>
              <a:rPr lang="ja-JP" altLang="en-US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で日付</a:t>
            </a:r>
            <a:r>
              <a:rPr lang="ja-JP" altLang="en-US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を入れます。</a:t>
            </a:r>
          </a:p>
        </p:txBody>
      </p:sp>
      <p:sp>
        <p:nvSpPr>
          <p:cNvPr id="33" name="四角形吹き出し 32"/>
          <p:cNvSpPr/>
          <p:nvPr/>
        </p:nvSpPr>
        <p:spPr>
          <a:xfrm>
            <a:off x="11530199" y="12204391"/>
            <a:ext cx="2942706" cy="1024347"/>
          </a:xfrm>
          <a:prstGeom prst="wedgeRectCallout">
            <a:avLst>
              <a:gd name="adj1" fmla="val -92445"/>
              <a:gd name="adj2" fmla="val 1081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こちらで事業所</a:t>
            </a:r>
            <a:r>
              <a:rPr lang="ja-JP" altLang="en-US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番号等を</a:t>
            </a:r>
            <a:endParaRPr lang="en-US" altLang="ja-JP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入れます。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8018AB9-BDFE-E0AD-97A7-93032CD657D9}"/>
              </a:ext>
            </a:extLst>
          </p:cNvPr>
          <p:cNvSpPr txBox="1"/>
          <p:nvPr/>
        </p:nvSpPr>
        <p:spPr>
          <a:xfrm>
            <a:off x="919837" y="7864567"/>
            <a:ext cx="4453463" cy="261610"/>
          </a:xfrm>
          <a:prstGeom prst="rect">
            <a:avLst/>
          </a:prstGeom>
          <a:solidFill>
            <a:srgbClr val="579AE3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入社●年目（役職）の１日のスケジュール（またはキャリアパス）</a:t>
            </a:r>
            <a:endParaRPr lang="en-US" altLang="ja-JP" sz="11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0E8C888-E549-E64E-E34B-6A3D3392B7C0}"/>
              </a:ext>
            </a:extLst>
          </p:cNvPr>
          <p:cNvSpPr/>
          <p:nvPr/>
        </p:nvSpPr>
        <p:spPr>
          <a:xfrm>
            <a:off x="665163" y="10040452"/>
            <a:ext cx="9361487" cy="529793"/>
          </a:xfrm>
          <a:prstGeom prst="rect">
            <a:avLst/>
          </a:prstGeom>
          <a:solidFill>
            <a:srgbClr val="005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D02FF45-56BC-1324-5246-F663B4A83364}"/>
              </a:ext>
            </a:extLst>
          </p:cNvPr>
          <p:cNvSpPr/>
          <p:nvPr/>
        </p:nvSpPr>
        <p:spPr>
          <a:xfrm>
            <a:off x="315419" y="286123"/>
            <a:ext cx="10073721" cy="14580796"/>
          </a:xfrm>
          <a:prstGeom prst="roundRect">
            <a:avLst>
              <a:gd name="adj" fmla="val 3217"/>
            </a:avLst>
          </a:prstGeom>
          <a:noFill/>
          <a:ln w="117475">
            <a:solidFill>
              <a:srgbClr val="005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5" name="角丸四角形 60">
            <a:extLst>
              <a:ext uri="{FF2B5EF4-FFF2-40B4-BE49-F238E27FC236}">
                <a16:creationId xmlns:a16="http://schemas.microsoft.com/office/drawing/2014/main" id="{1ECDC220-41F5-C78D-8B38-DBE4EDC18684}"/>
              </a:ext>
            </a:extLst>
          </p:cNvPr>
          <p:cNvSpPr/>
          <p:nvPr/>
        </p:nvSpPr>
        <p:spPr>
          <a:xfrm>
            <a:off x="5579071" y="2238901"/>
            <a:ext cx="374653" cy="374653"/>
          </a:xfrm>
          <a:prstGeom prst="roundRect">
            <a:avLst/>
          </a:prstGeom>
          <a:solidFill>
            <a:srgbClr val="005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endParaRPr kumimoji="1" lang="ja-JP" altLang="en-US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角丸四角形 62">
            <a:extLst>
              <a:ext uri="{FF2B5EF4-FFF2-40B4-BE49-F238E27FC236}">
                <a16:creationId xmlns:a16="http://schemas.microsoft.com/office/drawing/2014/main" id="{1987AE09-2821-6DAA-0684-56EE1A1ADEFC}"/>
              </a:ext>
            </a:extLst>
          </p:cNvPr>
          <p:cNvSpPr/>
          <p:nvPr/>
        </p:nvSpPr>
        <p:spPr>
          <a:xfrm>
            <a:off x="5579071" y="2887450"/>
            <a:ext cx="374653" cy="374653"/>
          </a:xfrm>
          <a:prstGeom prst="roundRect">
            <a:avLst/>
          </a:prstGeom>
          <a:solidFill>
            <a:srgbClr val="005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endParaRPr kumimoji="1" lang="ja-JP" altLang="en-US" sz="1600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6D36266-DBE4-186D-118B-D87C14BD5A33}"/>
              </a:ext>
            </a:extLst>
          </p:cNvPr>
          <p:cNvSpPr txBox="1"/>
          <p:nvPr/>
        </p:nvSpPr>
        <p:spPr>
          <a:xfrm>
            <a:off x="6025385" y="2228420"/>
            <a:ext cx="1832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業種：</a:t>
            </a:r>
            <a:r>
              <a:rPr kumimoji="1" lang="ja-JP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●●●●●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角丸四角形 64">
            <a:extLst>
              <a:ext uri="{FF2B5EF4-FFF2-40B4-BE49-F238E27FC236}">
                <a16:creationId xmlns:a16="http://schemas.microsoft.com/office/drawing/2014/main" id="{968CCD32-2317-D932-97A8-A0006167C104}"/>
              </a:ext>
            </a:extLst>
          </p:cNvPr>
          <p:cNvSpPr/>
          <p:nvPr/>
        </p:nvSpPr>
        <p:spPr>
          <a:xfrm>
            <a:off x="5579071" y="3535999"/>
            <a:ext cx="374653" cy="374653"/>
          </a:xfrm>
          <a:prstGeom prst="roundRect">
            <a:avLst/>
          </a:prstGeom>
          <a:solidFill>
            <a:srgbClr val="005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endParaRPr kumimoji="1" lang="ja-JP" altLang="en-US" sz="1600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9" name="角丸四角形 65">
            <a:extLst>
              <a:ext uri="{FF2B5EF4-FFF2-40B4-BE49-F238E27FC236}">
                <a16:creationId xmlns:a16="http://schemas.microsoft.com/office/drawing/2014/main" id="{FB2FEF70-7D75-7DEB-04A8-2F3DCF8434D5}"/>
              </a:ext>
            </a:extLst>
          </p:cNvPr>
          <p:cNvSpPr/>
          <p:nvPr/>
        </p:nvSpPr>
        <p:spPr>
          <a:xfrm>
            <a:off x="5579071" y="4184549"/>
            <a:ext cx="374653" cy="374653"/>
          </a:xfrm>
          <a:prstGeom prst="roundRect">
            <a:avLst/>
          </a:prstGeom>
          <a:solidFill>
            <a:srgbClr val="005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endParaRPr kumimoji="1" lang="ja-JP" altLang="en-US" sz="1600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E898726B-EA05-8244-631D-6373B2F7FE7E}"/>
              </a:ext>
            </a:extLst>
          </p:cNvPr>
          <p:cNvSpPr txBox="1"/>
          <p:nvPr/>
        </p:nvSpPr>
        <p:spPr>
          <a:xfrm>
            <a:off x="6025385" y="2910340"/>
            <a:ext cx="1832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創立：</a:t>
            </a:r>
            <a:r>
              <a:rPr kumimoji="1" lang="ja-JP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●●</a:t>
            </a:r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</a:t>
            </a:r>
            <a:r>
              <a:rPr kumimoji="1" lang="ja-JP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●</a:t>
            </a:r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月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E4AA1CF2-9E9D-2208-2A9E-DB348A2E6D3F}"/>
              </a:ext>
            </a:extLst>
          </p:cNvPr>
          <p:cNvSpPr txBox="1"/>
          <p:nvPr/>
        </p:nvSpPr>
        <p:spPr>
          <a:xfrm>
            <a:off x="6025385" y="3569436"/>
            <a:ext cx="1832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従業員数：</a:t>
            </a:r>
            <a:r>
              <a:rPr kumimoji="1" lang="ja-JP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●</a:t>
            </a:r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人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70C5239-188B-4587-15B3-4A198FF54987}"/>
              </a:ext>
            </a:extLst>
          </p:cNvPr>
          <p:cNvSpPr txBox="1"/>
          <p:nvPr/>
        </p:nvSpPr>
        <p:spPr>
          <a:xfrm>
            <a:off x="6025385" y="4217986"/>
            <a:ext cx="2330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職種： ●●●●●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8E8BC59F-DBDD-0830-BD5B-EB470DF7D020}"/>
              </a:ext>
            </a:extLst>
          </p:cNvPr>
          <p:cNvSpPr txBox="1"/>
          <p:nvPr/>
        </p:nvSpPr>
        <p:spPr>
          <a:xfrm>
            <a:off x="5256304" y="10819633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・会社のアピールポイント</a:t>
            </a:r>
            <a:endParaRPr lang="en-US" altLang="ja-JP" sz="16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16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・どんな人材を求めてるかを記載ください。</a:t>
            </a:r>
            <a:endParaRPr lang="en-US" altLang="ja-JP" sz="16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1600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</a:t>
            </a:r>
            <a:r>
              <a:rPr lang="en-US" altLang="ja-JP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10</a:t>
            </a:r>
            <a:r>
              <a:rPr lang="ja-JP" altLang="en-US" sz="16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行程度でお願いします。）</a:t>
            </a:r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0F49E848-1E11-D4AD-0937-6F8D6C0D782F}"/>
              </a:ext>
            </a:extLst>
          </p:cNvPr>
          <p:cNvSpPr txBox="1"/>
          <p:nvPr/>
        </p:nvSpPr>
        <p:spPr>
          <a:xfrm>
            <a:off x="944979" y="6584181"/>
            <a:ext cx="4311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仕事のやりがいや休日の過ごし方等</a:t>
            </a:r>
            <a:endParaRPr lang="en-US" altLang="ja-JP" sz="14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endParaRPr lang="en-US" altLang="ja-JP" sz="14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（６行程度でお願いします。）</a:t>
            </a:r>
            <a:endParaRPr lang="en-US" altLang="ja-JP" sz="1400" b="1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645628FE-5DC6-B5F1-3806-DA38092D1098}"/>
              </a:ext>
            </a:extLst>
          </p:cNvPr>
          <p:cNvSpPr txBox="1"/>
          <p:nvPr/>
        </p:nvSpPr>
        <p:spPr>
          <a:xfrm>
            <a:off x="887179" y="5826582"/>
            <a:ext cx="605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pc="3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社員からのメッセージ！</a:t>
            </a:r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4725B77E-E4DA-C7C5-AB57-0CCAC6D59009}"/>
              </a:ext>
            </a:extLst>
          </p:cNvPr>
          <p:cNvSpPr txBox="1"/>
          <p:nvPr/>
        </p:nvSpPr>
        <p:spPr>
          <a:xfrm>
            <a:off x="887179" y="10092804"/>
            <a:ext cx="60516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spc="3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会社からのメッセージ！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3C802D9-AF11-F91E-DDAF-6125C8AB3082}"/>
              </a:ext>
            </a:extLst>
          </p:cNvPr>
          <p:cNvSpPr/>
          <p:nvPr/>
        </p:nvSpPr>
        <p:spPr>
          <a:xfrm>
            <a:off x="8468067" y="3893039"/>
            <a:ext cx="1075941" cy="10823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会社の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HP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に飛ぶ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QR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コード</a:t>
            </a:r>
          </a:p>
        </p:txBody>
      </p:sp>
      <p:sp>
        <p:nvSpPr>
          <p:cNvPr id="10" name="円/楕円 17">
            <a:extLst>
              <a:ext uri="{FF2B5EF4-FFF2-40B4-BE49-F238E27FC236}">
                <a16:creationId xmlns:a16="http://schemas.microsoft.com/office/drawing/2014/main" id="{BCDD077F-0CCE-7D7D-2A40-CCF18EA828B1}"/>
              </a:ext>
            </a:extLst>
          </p:cNvPr>
          <p:cNvSpPr/>
          <p:nvPr/>
        </p:nvSpPr>
        <p:spPr>
          <a:xfrm>
            <a:off x="8393696" y="1983936"/>
            <a:ext cx="1224683" cy="134878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社長の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写真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32ECCFD-8E45-E93F-620D-80F79230D6F6}"/>
              </a:ext>
            </a:extLst>
          </p:cNvPr>
          <p:cNvSpPr txBox="1"/>
          <p:nvPr/>
        </p:nvSpPr>
        <p:spPr>
          <a:xfrm>
            <a:off x="8554631" y="336875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○○</a:t>
            </a:r>
            <a:r>
              <a:rPr lang="ja-JP" altLang="en-US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社長</a:t>
            </a:r>
            <a:endParaRPr lang="ja-JP" altLang="en-US" sz="14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E4D205-157A-BD14-BD97-B322E36D7F7F}"/>
              </a:ext>
            </a:extLst>
          </p:cNvPr>
          <p:cNvSpPr txBox="1"/>
          <p:nvPr/>
        </p:nvSpPr>
        <p:spPr>
          <a:xfrm>
            <a:off x="8554632" y="502066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会社情報</a:t>
            </a:r>
          </a:p>
        </p:txBody>
      </p:sp>
      <p:sp>
        <p:nvSpPr>
          <p:cNvPr id="14" name="1 つの角を切り取った四角形 6">
            <a:extLst>
              <a:ext uri="{FF2B5EF4-FFF2-40B4-BE49-F238E27FC236}">
                <a16:creationId xmlns:a16="http://schemas.microsoft.com/office/drawing/2014/main" id="{CED4EB41-6628-945F-8CC8-9505D086C12E}"/>
              </a:ext>
            </a:extLst>
          </p:cNvPr>
          <p:cNvSpPr/>
          <p:nvPr/>
        </p:nvSpPr>
        <p:spPr>
          <a:xfrm>
            <a:off x="950327" y="2114251"/>
            <a:ext cx="4092551" cy="3101920"/>
          </a:xfrm>
          <a:prstGeom prst="snip1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社内の雰囲気</a:t>
            </a:r>
            <a:endParaRPr lang="en-US" altLang="ja-JP" sz="14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（会社のアピールポイント）が</a:t>
            </a:r>
            <a:endParaRPr lang="en-US" altLang="ja-JP" sz="14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分かる写真</a:t>
            </a:r>
            <a:endParaRPr lang="en-US" altLang="ja-JP" sz="14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（社員旅行、作業中の写真、</a:t>
            </a:r>
            <a:endParaRPr lang="en-US" altLang="ja-JP" sz="1400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社内のミーティングの様子など）</a:t>
            </a:r>
          </a:p>
        </p:txBody>
      </p:sp>
      <p:sp>
        <p:nvSpPr>
          <p:cNvPr id="15" name="1 つの角を切り取った四角形 23">
            <a:extLst>
              <a:ext uri="{FF2B5EF4-FFF2-40B4-BE49-F238E27FC236}">
                <a16:creationId xmlns:a16="http://schemas.microsoft.com/office/drawing/2014/main" id="{424C1237-C047-932E-A3DB-9B62F5620DE1}"/>
              </a:ext>
            </a:extLst>
          </p:cNvPr>
          <p:cNvSpPr/>
          <p:nvPr/>
        </p:nvSpPr>
        <p:spPr>
          <a:xfrm>
            <a:off x="5821251" y="6613394"/>
            <a:ext cx="3797128" cy="2987056"/>
          </a:xfrm>
          <a:prstGeom prst="snip1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紹介する社員に関する写真</a:t>
            </a:r>
          </a:p>
        </p:txBody>
      </p:sp>
      <p:sp>
        <p:nvSpPr>
          <p:cNvPr id="16" name="1 つの角を切り取った四角形 6">
            <a:extLst>
              <a:ext uri="{FF2B5EF4-FFF2-40B4-BE49-F238E27FC236}">
                <a16:creationId xmlns:a16="http://schemas.microsoft.com/office/drawing/2014/main" id="{F76CB3FD-FD20-CC2E-DF80-0C7BE7B4EFFC}"/>
              </a:ext>
            </a:extLst>
          </p:cNvPr>
          <p:cNvSpPr/>
          <p:nvPr/>
        </p:nvSpPr>
        <p:spPr>
          <a:xfrm>
            <a:off x="950327" y="10838882"/>
            <a:ext cx="3824883" cy="2506996"/>
          </a:xfrm>
          <a:prstGeom prst="snip1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会社の魅力ある写真</a:t>
            </a:r>
          </a:p>
        </p:txBody>
      </p:sp>
      <p:pic>
        <p:nvPicPr>
          <p:cNvPr id="29" name="グラフィックス 28">
            <a:extLst>
              <a:ext uri="{FF2B5EF4-FFF2-40B4-BE49-F238E27FC236}">
                <a16:creationId xmlns:a16="http://schemas.microsoft.com/office/drawing/2014/main" id="{B2083295-B7E6-D9C6-EC40-A750D06264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563" y="14049202"/>
            <a:ext cx="1625396" cy="579004"/>
          </a:xfrm>
          <a:prstGeom prst="rect">
            <a:avLst/>
          </a:prstGeom>
        </p:spPr>
      </p:pic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2D5683BB-6B3E-7EE4-4514-B948B81FBD53}"/>
              </a:ext>
            </a:extLst>
          </p:cNvPr>
          <p:cNvSpPr/>
          <p:nvPr/>
        </p:nvSpPr>
        <p:spPr>
          <a:xfrm>
            <a:off x="2424658" y="14288572"/>
            <a:ext cx="2808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ハローワーク </a:t>
            </a:r>
            <a:r>
              <a:rPr lang="ja-JP" altLang="ja-JP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都城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41" name="四角形吹き出し 40"/>
          <p:cNvSpPr/>
          <p:nvPr/>
        </p:nvSpPr>
        <p:spPr>
          <a:xfrm>
            <a:off x="11048784" y="1962848"/>
            <a:ext cx="3250876" cy="1713686"/>
          </a:xfrm>
          <a:prstGeom prst="wedgeRectCallout">
            <a:avLst>
              <a:gd name="adj1" fmla="val -99646"/>
              <a:gd name="adj2" fmla="val 890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写真はなくて</a:t>
            </a:r>
            <a:r>
              <a:rPr lang="ja-JP" altLang="en-US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も構いません</a:t>
            </a:r>
            <a:r>
              <a:rPr lang="ja-JP" altLang="en-US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endParaRPr lang="en-US" altLang="ja-JP" dirty="0" smtClean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写真を入れていただける場合、「社長」という呼び名は、適宜（「</a:t>
            </a:r>
            <a:r>
              <a:rPr lang="en-US" altLang="ja-JP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CEO</a:t>
            </a:r>
            <a:r>
              <a:rPr lang="ja-JP" altLang="en-US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」など）修正ください。</a:t>
            </a:r>
            <a:endParaRPr lang="ja-JP" altLang="en-US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-5049711" y="1345025"/>
            <a:ext cx="4938302" cy="2626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スライド１か３のどちらか、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会社のイメージカラーに合う方をお選びいただき、作成ください。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２つ作成いただく必要はございません。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3C802D9-AF11-F91E-DDAF-6125C8AB3082}"/>
              </a:ext>
            </a:extLst>
          </p:cNvPr>
          <p:cNvSpPr/>
          <p:nvPr/>
        </p:nvSpPr>
        <p:spPr>
          <a:xfrm>
            <a:off x="9391537" y="13409137"/>
            <a:ext cx="765918" cy="7595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QR</a:t>
            </a:r>
            <a:r>
              <a:rPr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コード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EE4D205-157A-BD14-BD97-B322E36D7F7F}"/>
              </a:ext>
            </a:extLst>
          </p:cNvPr>
          <p:cNvSpPr txBox="1"/>
          <p:nvPr/>
        </p:nvSpPr>
        <p:spPr>
          <a:xfrm>
            <a:off x="9086623" y="14208654"/>
            <a:ext cx="1375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ハローワーク求人</a:t>
            </a:r>
            <a:endParaRPr lang="ja-JP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-5167652" y="4631809"/>
            <a:ext cx="5167652" cy="15752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送付先：ハローワーク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都城求人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部門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2400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45040kyuujin@mhlw.go.jp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 algn="ctr"/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でお送りください。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2" name="四角形吹き出し 41"/>
          <p:cNvSpPr/>
          <p:nvPr/>
        </p:nvSpPr>
        <p:spPr>
          <a:xfrm>
            <a:off x="-3383408" y="7886764"/>
            <a:ext cx="3250876" cy="1490700"/>
          </a:xfrm>
          <a:prstGeom prst="wedgeRectCallout">
            <a:avLst>
              <a:gd name="adj1" fmla="val 85279"/>
              <a:gd name="adj2" fmla="val -4558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可能な限り、入社何年目か、役職等の詳細を記入してください。</a:t>
            </a:r>
            <a:endParaRPr lang="ja-JP" altLang="en-US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910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7FD5030-C911-AC3F-7C2C-764C52876408}"/>
              </a:ext>
            </a:extLst>
          </p:cNvPr>
          <p:cNvSpPr/>
          <p:nvPr/>
        </p:nvSpPr>
        <p:spPr>
          <a:xfrm>
            <a:off x="1063662" y="7864567"/>
            <a:ext cx="5206652" cy="1944182"/>
          </a:xfrm>
          <a:prstGeom prst="rect">
            <a:avLst/>
          </a:prstGeom>
          <a:solidFill>
            <a:srgbClr val="DEEBF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404C0FB-7CD1-7DF7-7C8E-D1DB039C5FEB}"/>
              </a:ext>
            </a:extLst>
          </p:cNvPr>
          <p:cNvSpPr/>
          <p:nvPr/>
        </p:nvSpPr>
        <p:spPr>
          <a:xfrm>
            <a:off x="302673" y="1730392"/>
            <a:ext cx="10073721" cy="38067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04448E6-2223-34D7-C1F7-DF4DA7383657}"/>
              </a:ext>
            </a:extLst>
          </p:cNvPr>
          <p:cNvSpPr/>
          <p:nvPr/>
        </p:nvSpPr>
        <p:spPr>
          <a:xfrm>
            <a:off x="665163" y="5764528"/>
            <a:ext cx="9361487" cy="529793"/>
          </a:xfrm>
          <a:prstGeom prst="rect">
            <a:avLst/>
          </a:prstGeom>
          <a:solidFill>
            <a:srgbClr val="005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9BC0024-3A28-E850-0911-1EEF02ECACD3}"/>
              </a:ext>
            </a:extLst>
          </p:cNvPr>
          <p:cNvSpPr/>
          <p:nvPr/>
        </p:nvSpPr>
        <p:spPr>
          <a:xfrm>
            <a:off x="315419" y="13585243"/>
            <a:ext cx="10060975" cy="369333"/>
          </a:xfrm>
          <a:prstGeom prst="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E29400E-4402-0C40-97BB-994AA79B3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219" y="575432"/>
            <a:ext cx="8794961" cy="1058778"/>
          </a:xfrm>
        </p:spPr>
        <p:txBody>
          <a:bodyPr anchor="ctr" anchorCtr="0">
            <a:noAutofit/>
          </a:bodyPr>
          <a:lstStyle/>
          <a:p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会社名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（会社のロゴやフォントをお使いください）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E5E4688-21C0-164E-A1D8-8F1B82D45100}"/>
              </a:ext>
            </a:extLst>
          </p:cNvPr>
          <p:cNvSpPr txBox="1"/>
          <p:nvPr/>
        </p:nvSpPr>
        <p:spPr>
          <a:xfrm>
            <a:off x="742247" y="13637260"/>
            <a:ext cx="880241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この企業が気になった方は、お近くの紹介担当までお声がけください！事業所番号</a:t>
            </a:r>
            <a:r>
              <a:rPr lang="en-US" altLang="ja-JP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×××××</a:t>
            </a:r>
            <a:r>
              <a:rPr lang="ja-JP" altLang="en-US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・・・・・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5BC4BD7B-7878-9B4C-8BD3-5DEFC14651A3}"/>
              </a:ext>
            </a:extLst>
          </p:cNvPr>
          <p:cNvSpPr/>
          <p:nvPr/>
        </p:nvSpPr>
        <p:spPr>
          <a:xfrm>
            <a:off x="8468067" y="3893039"/>
            <a:ext cx="1075941" cy="10823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会社の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HP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に飛ぶ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QR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コード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1F11380A-A438-3648-9CE9-59E2645E33D2}"/>
              </a:ext>
            </a:extLst>
          </p:cNvPr>
          <p:cNvSpPr txBox="1"/>
          <p:nvPr/>
        </p:nvSpPr>
        <p:spPr>
          <a:xfrm>
            <a:off x="4982304" y="10725541"/>
            <a:ext cx="4816513" cy="2439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入社後は、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週間の座学と実務の研修を実施します。その後、職種に分かれて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OJT</a:t>
            </a: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を基本に業務に従事します。</a:t>
            </a:r>
            <a:endParaRPr lang="en-US" altLang="ja-JP" sz="16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業務を完全にマスターできるまで、しっかりとフォローしますので、未経験の方でも大歓迎です。実際に、社員の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8</a:t>
            </a: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割以上が未経験で入社しています。</a:t>
            </a:r>
            <a:endParaRPr lang="en-US" altLang="ja-JP" sz="16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ベンチャーとして起業して間もないので、</a:t>
            </a:r>
            <a:endParaRPr lang="en-US" altLang="ja-JP" sz="16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チャレンジ精神がある方、お待ちしております！</a:t>
            </a:r>
            <a:endParaRPr lang="en-US" altLang="ja-JP" sz="16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603FF07F-7369-3143-BA41-3888013B5CA6}"/>
              </a:ext>
            </a:extLst>
          </p:cNvPr>
          <p:cNvSpPr txBox="1"/>
          <p:nvPr/>
        </p:nvSpPr>
        <p:spPr>
          <a:xfrm>
            <a:off x="991361" y="6435154"/>
            <a:ext cx="54250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30</a:t>
            </a:r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歳で入社しました。しかも東京から</a:t>
            </a:r>
            <a:r>
              <a:rPr lang="en-US" altLang="ja-JP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Ⅰ</a:t>
            </a:r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ターンで、土地勘もなく不安でしたが、研修制度やその後のフォローが手厚く、業務をスムーズに行うことができました。</a:t>
            </a:r>
          </a:p>
          <a:p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先輩方が生活の情報も色々と教えてくださるので、地域の方とも関りを持つことができて、週末は焼酎を飲み交わすなど充実しています！！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E5E4688-21C0-164E-A1D8-8F1B82D45100}"/>
              </a:ext>
            </a:extLst>
          </p:cNvPr>
          <p:cNvSpPr txBox="1"/>
          <p:nvPr/>
        </p:nvSpPr>
        <p:spPr>
          <a:xfrm>
            <a:off x="8932305" y="14475670"/>
            <a:ext cx="122180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R06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●●●●</a:t>
            </a:r>
          </a:p>
        </p:txBody>
      </p:sp>
      <p:sp>
        <p:nvSpPr>
          <p:cNvPr id="11" name="四角形吹き出し 10"/>
          <p:cNvSpPr/>
          <p:nvPr/>
        </p:nvSpPr>
        <p:spPr>
          <a:xfrm>
            <a:off x="10881284" y="13791148"/>
            <a:ext cx="2942706" cy="1024347"/>
          </a:xfrm>
          <a:prstGeom prst="wedgeRectCallout">
            <a:avLst>
              <a:gd name="adj1" fmla="val -74054"/>
              <a:gd name="adj2" fmla="val 1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こちら</a:t>
            </a:r>
            <a:r>
              <a:rPr lang="ja-JP" altLang="en-US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で日付</a:t>
            </a:r>
            <a:r>
              <a:rPr lang="ja-JP" altLang="en-US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を入れます。</a:t>
            </a:r>
          </a:p>
        </p:txBody>
      </p:sp>
      <p:sp>
        <p:nvSpPr>
          <p:cNvPr id="31" name="円/楕円 17">
            <a:extLst>
              <a:ext uri="{FF2B5EF4-FFF2-40B4-BE49-F238E27FC236}">
                <a16:creationId xmlns:a16="http://schemas.microsoft.com/office/drawing/2014/main" id="{42DE9AE2-5DCF-C041-8E80-F00339469310}"/>
              </a:ext>
            </a:extLst>
          </p:cNvPr>
          <p:cNvSpPr/>
          <p:nvPr/>
        </p:nvSpPr>
        <p:spPr>
          <a:xfrm>
            <a:off x="8393696" y="1983936"/>
            <a:ext cx="1224683" cy="134878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社長の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写真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2" name="四角形吹き出し 31"/>
          <p:cNvSpPr/>
          <p:nvPr/>
        </p:nvSpPr>
        <p:spPr>
          <a:xfrm>
            <a:off x="11048784" y="1962848"/>
            <a:ext cx="2942706" cy="1024347"/>
          </a:xfrm>
          <a:prstGeom prst="wedgeRectCallout">
            <a:avLst>
              <a:gd name="adj1" fmla="val -80536"/>
              <a:gd name="adj2" fmla="val 190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なくても構いません。</a:t>
            </a:r>
          </a:p>
        </p:txBody>
      </p:sp>
      <p:sp>
        <p:nvSpPr>
          <p:cNvPr id="33" name="四角形吹き出し 32"/>
          <p:cNvSpPr/>
          <p:nvPr/>
        </p:nvSpPr>
        <p:spPr>
          <a:xfrm>
            <a:off x="11314383" y="12214955"/>
            <a:ext cx="2942706" cy="1024347"/>
          </a:xfrm>
          <a:prstGeom prst="wedgeRectCallout">
            <a:avLst>
              <a:gd name="adj1" fmla="val -82528"/>
              <a:gd name="adj2" fmla="val 986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こちらで事業所</a:t>
            </a:r>
            <a:r>
              <a:rPr lang="ja-JP" altLang="en-US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番号等を</a:t>
            </a:r>
            <a:endParaRPr lang="en-US" altLang="ja-JP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入れます。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8554632" y="336875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○○社長</a:t>
            </a: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8554632" y="502066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会社情報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8018AB9-BDFE-E0AD-97A7-93032CD657D9}"/>
              </a:ext>
            </a:extLst>
          </p:cNvPr>
          <p:cNvSpPr txBox="1"/>
          <p:nvPr/>
        </p:nvSpPr>
        <p:spPr>
          <a:xfrm>
            <a:off x="1063662" y="7864567"/>
            <a:ext cx="5206652" cy="261610"/>
          </a:xfrm>
          <a:prstGeom prst="rect">
            <a:avLst/>
          </a:prstGeom>
          <a:solidFill>
            <a:srgbClr val="579AE3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入社</a:t>
            </a:r>
            <a:r>
              <a:rPr lang="en-US" altLang="ja-JP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年目（係員）の１日のスケジュール（またはキャリアパス）</a:t>
            </a:r>
            <a:endParaRPr lang="en-US" altLang="ja-JP" sz="11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0E8C888-E549-E64E-E34B-6A3D3392B7C0}"/>
              </a:ext>
            </a:extLst>
          </p:cNvPr>
          <p:cNvSpPr/>
          <p:nvPr/>
        </p:nvSpPr>
        <p:spPr>
          <a:xfrm>
            <a:off x="665163" y="10040452"/>
            <a:ext cx="9361487" cy="529793"/>
          </a:xfrm>
          <a:prstGeom prst="rect">
            <a:avLst/>
          </a:prstGeom>
          <a:solidFill>
            <a:srgbClr val="005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D02FF45-56BC-1324-5246-F663B4A83364}"/>
              </a:ext>
            </a:extLst>
          </p:cNvPr>
          <p:cNvSpPr/>
          <p:nvPr/>
        </p:nvSpPr>
        <p:spPr>
          <a:xfrm>
            <a:off x="315419" y="286123"/>
            <a:ext cx="10073721" cy="14580796"/>
          </a:xfrm>
          <a:prstGeom prst="roundRect">
            <a:avLst>
              <a:gd name="adj" fmla="val 3217"/>
            </a:avLst>
          </a:prstGeom>
          <a:noFill/>
          <a:ln w="117475">
            <a:solidFill>
              <a:srgbClr val="005C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B968674A-2218-AD8B-251F-560309D252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53" y="10838882"/>
            <a:ext cx="3824883" cy="2506996"/>
          </a:xfrm>
          <a:prstGeom prst="rect">
            <a:avLst/>
          </a:prstGeom>
        </p:spPr>
      </p:pic>
      <p:pic>
        <p:nvPicPr>
          <p:cNvPr id="13" name="図 12">
            <a:extLst>
              <a:ext uri="{FF2B5EF4-FFF2-40B4-BE49-F238E27FC236}">
                <a16:creationId xmlns:a16="http://schemas.microsoft.com/office/drawing/2014/main" id="{E48770D4-148E-4C24-436C-9A6DE99ABC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432"/>
          <a:stretch/>
        </p:blipFill>
        <p:spPr>
          <a:xfrm rot="5400000">
            <a:off x="6527191" y="6702503"/>
            <a:ext cx="3344408" cy="2837968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FD5010CB-FD2E-5B37-3B11-E3B767B4B6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26" y="2111053"/>
            <a:ext cx="4127296" cy="3101921"/>
          </a:xfrm>
          <a:prstGeom prst="rect">
            <a:avLst/>
          </a:prstGeom>
        </p:spPr>
      </p:pic>
      <p:sp>
        <p:nvSpPr>
          <p:cNvPr id="55" name="角丸四角形 60">
            <a:extLst>
              <a:ext uri="{FF2B5EF4-FFF2-40B4-BE49-F238E27FC236}">
                <a16:creationId xmlns:a16="http://schemas.microsoft.com/office/drawing/2014/main" id="{1ECDC220-41F5-C78D-8B38-DBE4EDC18684}"/>
              </a:ext>
            </a:extLst>
          </p:cNvPr>
          <p:cNvSpPr/>
          <p:nvPr/>
        </p:nvSpPr>
        <p:spPr>
          <a:xfrm>
            <a:off x="5579071" y="2238901"/>
            <a:ext cx="374653" cy="374653"/>
          </a:xfrm>
          <a:prstGeom prst="roundRect">
            <a:avLst/>
          </a:prstGeom>
          <a:solidFill>
            <a:srgbClr val="005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endParaRPr kumimoji="1" lang="ja-JP" altLang="en-US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角丸四角形 62">
            <a:extLst>
              <a:ext uri="{FF2B5EF4-FFF2-40B4-BE49-F238E27FC236}">
                <a16:creationId xmlns:a16="http://schemas.microsoft.com/office/drawing/2014/main" id="{1987AE09-2821-6DAA-0684-56EE1A1ADEFC}"/>
              </a:ext>
            </a:extLst>
          </p:cNvPr>
          <p:cNvSpPr/>
          <p:nvPr/>
        </p:nvSpPr>
        <p:spPr>
          <a:xfrm>
            <a:off x="5579071" y="2887450"/>
            <a:ext cx="374653" cy="374653"/>
          </a:xfrm>
          <a:prstGeom prst="roundRect">
            <a:avLst/>
          </a:prstGeom>
          <a:solidFill>
            <a:srgbClr val="005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endParaRPr kumimoji="1" lang="ja-JP" altLang="en-US" sz="1600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66D36266-DBE4-186D-118B-D87C14BD5A33}"/>
              </a:ext>
            </a:extLst>
          </p:cNvPr>
          <p:cNvSpPr txBox="1"/>
          <p:nvPr/>
        </p:nvSpPr>
        <p:spPr>
          <a:xfrm>
            <a:off x="6025385" y="2228420"/>
            <a:ext cx="1832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業種：</a:t>
            </a:r>
            <a:r>
              <a:rPr kumimoji="1" lang="en-US" altLang="zh-TW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IT</a:t>
            </a:r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関連企業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角丸四角形 64">
            <a:extLst>
              <a:ext uri="{FF2B5EF4-FFF2-40B4-BE49-F238E27FC236}">
                <a16:creationId xmlns:a16="http://schemas.microsoft.com/office/drawing/2014/main" id="{968CCD32-2317-D932-97A8-A0006167C104}"/>
              </a:ext>
            </a:extLst>
          </p:cNvPr>
          <p:cNvSpPr/>
          <p:nvPr/>
        </p:nvSpPr>
        <p:spPr>
          <a:xfrm>
            <a:off x="5579071" y="3535999"/>
            <a:ext cx="374653" cy="374653"/>
          </a:xfrm>
          <a:prstGeom prst="roundRect">
            <a:avLst/>
          </a:prstGeom>
          <a:solidFill>
            <a:srgbClr val="005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endParaRPr kumimoji="1" lang="ja-JP" altLang="en-US" sz="1600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9" name="角丸四角形 65">
            <a:extLst>
              <a:ext uri="{FF2B5EF4-FFF2-40B4-BE49-F238E27FC236}">
                <a16:creationId xmlns:a16="http://schemas.microsoft.com/office/drawing/2014/main" id="{FB2FEF70-7D75-7DEB-04A8-2F3DCF8434D5}"/>
              </a:ext>
            </a:extLst>
          </p:cNvPr>
          <p:cNvSpPr/>
          <p:nvPr/>
        </p:nvSpPr>
        <p:spPr>
          <a:xfrm>
            <a:off x="5579071" y="4184549"/>
            <a:ext cx="374653" cy="374653"/>
          </a:xfrm>
          <a:prstGeom prst="roundRect">
            <a:avLst/>
          </a:prstGeom>
          <a:solidFill>
            <a:srgbClr val="005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endParaRPr kumimoji="1" lang="ja-JP" altLang="en-US" sz="1600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E898726B-EA05-8244-631D-6373B2F7FE7E}"/>
              </a:ext>
            </a:extLst>
          </p:cNvPr>
          <p:cNvSpPr txBox="1"/>
          <p:nvPr/>
        </p:nvSpPr>
        <p:spPr>
          <a:xfrm>
            <a:off x="6025384" y="2910340"/>
            <a:ext cx="2368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創立：</a:t>
            </a:r>
            <a:r>
              <a:rPr kumimoji="1" lang="en-US" altLang="zh-TW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2020</a:t>
            </a:r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年５月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E4AA1CF2-9E9D-2208-2A9E-DB348A2E6D3F}"/>
              </a:ext>
            </a:extLst>
          </p:cNvPr>
          <p:cNvSpPr txBox="1"/>
          <p:nvPr/>
        </p:nvSpPr>
        <p:spPr>
          <a:xfrm>
            <a:off x="6025385" y="3569436"/>
            <a:ext cx="1832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従業員数：</a:t>
            </a:r>
            <a:r>
              <a:rPr kumimoji="1" lang="en-US" altLang="zh-TW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49</a:t>
            </a:r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人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770C5239-188B-4587-15B3-4A198FF54987}"/>
              </a:ext>
            </a:extLst>
          </p:cNvPr>
          <p:cNvSpPr txBox="1"/>
          <p:nvPr/>
        </p:nvSpPr>
        <p:spPr>
          <a:xfrm>
            <a:off x="6025385" y="4190758"/>
            <a:ext cx="2330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職種：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web</a:t>
            </a:r>
            <a:r>
              <a:rPr kumimoji="1" lang="ja-JP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コンサルタント、</a:t>
            </a:r>
          </a:p>
          <a:p>
            <a:r>
              <a:rPr kumimoji="1" lang="ja-JP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会計事務等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8FB45344-F1EE-7C05-B4B1-891282F268A6}"/>
              </a:ext>
            </a:extLst>
          </p:cNvPr>
          <p:cNvSpPr/>
          <p:nvPr/>
        </p:nvSpPr>
        <p:spPr>
          <a:xfrm>
            <a:off x="206595" y="191548"/>
            <a:ext cx="2114550" cy="781678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サンプル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BA91275-A56C-130A-0291-318DE1BD06CC}"/>
              </a:ext>
            </a:extLst>
          </p:cNvPr>
          <p:cNvSpPr txBox="1"/>
          <p:nvPr/>
        </p:nvSpPr>
        <p:spPr>
          <a:xfrm>
            <a:off x="1901368" y="8220752"/>
            <a:ext cx="3518361" cy="144655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０８：３０　　　　　　　出社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０８：３０－０８：４０　朝礼、メールチェック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０８：４０－０９：５０　午後の事業所訪問の準備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１０：００－１２：００　ミーティング（広報関係）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１２：００－１３：００　昼休憩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１３：００－１４：３０　事業所に訪問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１４：３０－１７：１５　通常業務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１７：１５　　　　　　　退社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00EAD73-3B77-B45B-7997-65FD3CA0D499}"/>
              </a:ext>
            </a:extLst>
          </p:cNvPr>
          <p:cNvSpPr txBox="1"/>
          <p:nvPr/>
        </p:nvSpPr>
        <p:spPr>
          <a:xfrm>
            <a:off x="887179" y="5826582"/>
            <a:ext cx="605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pc="3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社員からのメッセージ！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58FC3CE-4B1B-FF98-73FD-3EF1F0449313}"/>
              </a:ext>
            </a:extLst>
          </p:cNvPr>
          <p:cNvSpPr txBox="1"/>
          <p:nvPr/>
        </p:nvSpPr>
        <p:spPr>
          <a:xfrm>
            <a:off x="887179" y="10092804"/>
            <a:ext cx="60516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spc="3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会社からのメッセージ！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29413864-94BF-DD0F-503C-B6DA76C2F5EB}"/>
              </a:ext>
            </a:extLst>
          </p:cNvPr>
          <p:cNvSpPr/>
          <p:nvPr/>
        </p:nvSpPr>
        <p:spPr>
          <a:xfrm>
            <a:off x="2424658" y="14288572"/>
            <a:ext cx="2808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ハローワーク </a:t>
            </a:r>
            <a:r>
              <a:rPr lang="ja-JP" altLang="ja-JP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都城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4" name="グラフィックス 23">
            <a:extLst>
              <a:ext uri="{FF2B5EF4-FFF2-40B4-BE49-F238E27FC236}">
                <a16:creationId xmlns:a16="http://schemas.microsoft.com/office/drawing/2014/main" id="{AFF89319-C307-905E-D986-EAD79DAF5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7563" y="14049202"/>
            <a:ext cx="1625396" cy="579004"/>
          </a:xfrm>
          <a:prstGeom prst="rect">
            <a:avLst/>
          </a:prstGeom>
        </p:spPr>
      </p:pic>
      <p:sp>
        <p:nvSpPr>
          <p:cNvPr id="38" name="正方形/長方形 37">
            <a:extLst>
              <a:ext uri="{FF2B5EF4-FFF2-40B4-BE49-F238E27FC236}">
                <a16:creationId xmlns:a16="http://schemas.microsoft.com/office/drawing/2014/main" id="{63C802D9-AF11-F91E-DDAF-6125C8AB3082}"/>
              </a:ext>
            </a:extLst>
          </p:cNvPr>
          <p:cNvSpPr/>
          <p:nvPr/>
        </p:nvSpPr>
        <p:spPr>
          <a:xfrm>
            <a:off x="9391537" y="13409137"/>
            <a:ext cx="765918" cy="7595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QR</a:t>
            </a:r>
            <a:r>
              <a:rPr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コード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9EE4D205-157A-BD14-BD97-B322E36D7F7F}"/>
              </a:ext>
            </a:extLst>
          </p:cNvPr>
          <p:cNvSpPr txBox="1"/>
          <p:nvPr/>
        </p:nvSpPr>
        <p:spPr>
          <a:xfrm>
            <a:off x="9086623" y="14208654"/>
            <a:ext cx="1375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ハローワーク求人</a:t>
            </a:r>
            <a:endParaRPr lang="ja-JP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179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13CEF3B9-BC9A-9A3E-479F-E1BDD1A21C84}"/>
              </a:ext>
            </a:extLst>
          </p:cNvPr>
          <p:cNvSpPr/>
          <p:nvPr/>
        </p:nvSpPr>
        <p:spPr>
          <a:xfrm>
            <a:off x="1014295" y="7864567"/>
            <a:ext cx="4332405" cy="19441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404C0FB-7CD1-7DF7-7C8E-D1DB039C5FEB}"/>
              </a:ext>
            </a:extLst>
          </p:cNvPr>
          <p:cNvSpPr/>
          <p:nvPr/>
        </p:nvSpPr>
        <p:spPr>
          <a:xfrm>
            <a:off x="302673" y="1730392"/>
            <a:ext cx="10073721" cy="3806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+mn-ea"/>
            </a:endParaRPr>
          </a:p>
        </p:txBody>
      </p:sp>
      <p:sp>
        <p:nvSpPr>
          <p:cNvPr id="65" name="1 つの角を切り取った四角形 6">
            <a:extLst>
              <a:ext uri="{FF2B5EF4-FFF2-40B4-BE49-F238E27FC236}">
                <a16:creationId xmlns:a16="http://schemas.microsoft.com/office/drawing/2014/main" id="{F54F22D7-5EEF-74C1-31B5-D3CCF0B1087F}"/>
              </a:ext>
            </a:extLst>
          </p:cNvPr>
          <p:cNvSpPr/>
          <p:nvPr/>
        </p:nvSpPr>
        <p:spPr>
          <a:xfrm>
            <a:off x="950327" y="2114251"/>
            <a:ext cx="4092551" cy="3101920"/>
          </a:xfrm>
          <a:prstGeom prst="snip1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+mn-ea"/>
              </a:rPr>
              <a:t>社内の雰囲気</a:t>
            </a:r>
            <a:endParaRPr lang="en-US" altLang="ja-JP" sz="14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1400" dirty="0">
                <a:solidFill>
                  <a:schemeClr val="bg1"/>
                </a:solidFill>
                <a:latin typeface="+mn-ea"/>
              </a:rPr>
              <a:t>（会社のアピールポイント）が</a:t>
            </a:r>
            <a:endParaRPr lang="en-US" altLang="ja-JP" sz="14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1400" dirty="0">
                <a:solidFill>
                  <a:schemeClr val="bg1"/>
                </a:solidFill>
                <a:latin typeface="+mn-ea"/>
              </a:rPr>
              <a:t>分かる写真</a:t>
            </a:r>
            <a:endParaRPr lang="en-US" altLang="ja-JP" sz="14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1400" dirty="0">
                <a:solidFill>
                  <a:schemeClr val="bg1"/>
                </a:solidFill>
                <a:latin typeface="+mn-ea"/>
              </a:rPr>
              <a:t>（社員旅行、作業中の写真、</a:t>
            </a:r>
            <a:endParaRPr lang="en-US" altLang="ja-JP" sz="1400" dirty="0">
              <a:solidFill>
                <a:schemeClr val="bg1"/>
              </a:solidFill>
              <a:latin typeface="+mn-ea"/>
            </a:endParaRPr>
          </a:p>
          <a:p>
            <a:pPr algn="ctr"/>
            <a:r>
              <a:rPr lang="ja-JP" altLang="en-US" sz="1400" dirty="0">
                <a:solidFill>
                  <a:schemeClr val="bg1"/>
                </a:solidFill>
                <a:latin typeface="+mn-ea"/>
              </a:rPr>
              <a:t>社内のミーティングの様子など）</a:t>
            </a: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04448E6-2223-34D7-C1F7-DF4DA7383657}"/>
              </a:ext>
            </a:extLst>
          </p:cNvPr>
          <p:cNvSpPr/>
          <p:nvPr/>
        </p:nvSpPr>
        <p:spPr>
          <a:xfrm>
            <a:off x="665163" y="5764528"/>
            <a:ext cx="9361487" cy="529793"/>
          </a:xfrm>
          <a:prstGeom prst="rect">
            <a:avLst/>
          </a:prstGeom>
          <a:solidFill>
            <a:srgbClr val="FE8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9BC0024-3A28-E850-0911-1EEF02ECACD3}"/>
              </a:ext>
            </a:extLst>
          </p:cNvPr>
          <p:cNvSpPr/>
          <p:nvPr/>
        </p:nvSpPr>
        <p:spPr>
          <a:xfrm>
            <a:off x="315419" y="13585243"/>
            <a:ext cx="10060975" cy="3693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E29400E-4402-0C40-97BB-994AA79B3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219" y="575432"/>
            <a:ext cx="8794961" cy="1058778"/>
          </a:xfrm>
        </p:spPr>
        <p:txBody>
          <a:bodyPr anchor="ctr" anchorCtr="0">
            <a:noAutofit/>
          </a:bodyPr>
          <a:lstStyle/>
          <a:p>
            <a:r>
              <a:rPr lang="ja-JP" altLang="en-US" sz="3200" b="1" dirty="0">
                <a:latin typeface="+mn-ea"/>
                <a:ea typeface="+mn-ea"/>
              </a:rPr>
              <a:t>会社名</a:t>
            </a:r>
            <a:r>
              <a:rPr lang="en-US" altLang="ja-JP" sz="3200" b="1" dirty="0">
                <a:latin typeface="+mn-ea"/>
                <a:ea typeface="+mn-ea"/>
              </a:rPr>
              <a:t/>
            </a:r>
            <a:br>
              <a:rPr lang="en-US" altLang="ja-JP" sz="3200" b="1" dirty="0">
                <a:latin typeface="+mn-ea"/>
                <a:ea typeface="+mn-ea"/>
              </a:rPr>
            </a:br>
            <a:r>
              <a:rPr lang="ja-JP" altLang="en-US" sz="3200" b="1" dirty="0">
                <a:latin typeface="+mn-ea"/>
                <a:ea typeface="+mn-ea"/>
              </a:rPr>
              <a:t>（会社のロゴやフォントをお使いください）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CE5E4688-21C0-164E-A1D8-8F1B82D45100}"/>
              </a:ext>
            </a:extLst>
          </p:cNvPr>
          <p:cNvSpPr txBox="1"/>
          <p:nvPr/>
        </p:nvSpPr>
        <p:spPr>
          <a:xfrm>
            <a:off x="742247" y="13637260"/>
            <a:ext cx="880241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ja-JP" altLang="en-US" sz="1400" b="1" dirty="0">
                <a:latin typeface="+mn-ea"/>
              </a:rPr>
              <a:t>この企業が気になった方は、お近くの紹介担当までお声がけください！事業所番号</a:t>
            </a:r>
            <a:r>
              <a:rPr lang="en-US" altLang="ja-JP" sz="1400" b="1" dirty="0">
                <a:solidFill>
                  <a:srgbClr val="FF0000"/>
                </a:solidFill>
                <a:latin typeface="+mn-ea"/>
              </a:rPr>
              <a:t>×××××</a:t>
            </a:r>
            <a:r>
              <a:rPr lang="ja-JP" altLang="en-US" sz="1400" b="1" dirty="0">
                <a:solidFill>
                  <a:srgbClr val="FF0000"/>
                </a:solidFill>
                <a:latin typeface="+mn-ea"/>
              </a:rPr>
              <a:t>・・・・・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E5E4688-21C0-164E-A1D8-8F1B82D45100}"/>
              </a:ext>
            </a:extLst>
          </p:cNvPr>
          <p:cNvSpPr txBox="1"/>
          <p:nvPr/>
        </p:nvSpPr>
        <p:spPr>
          <a:xfrm>
            <a:off x="8932305" y="14509609"/>
            <a:ext cx="122180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altLang="ja-JP" sz="1400" dirty="0" smtClean="0">
                <a:latin typeface="+mn-ea"/>
              </a:rPr>
              <a:t>R06</a:t>
            </a:r>
            <a:r>
              <a:rPr lang="ja-JP" altLang="en-US" sz="1400" dirty="0">
                <a:latin typeface="+mn-ea"/>
              </a:rPr>
              <a:t>●●●●</a:t>
            </a:r>
          </a:p>
        </p:txBody>
      </p:sp>
      <p:sp>
        <p:nvSpPr>
          <p:cNvPr id="11" name="四角形吹き出し 10"/>
          <p:cNvSpPr/>
          <p:nvPr/>
        </p:nvSpPr>
        <p:spPr>
          <a:xfrm>
            <a:off x="10920159" y="13894385"/>
            <a:ext cx="2942706" cy="1024347"/>
          </a:xfrm>
          <a:prstGeom prst="wedgeRectCallout">
            <a:avLst>
              <a:gd name="adj1" fmla="val -74054"/>
              <a:gd name="adj2" fmla="val 14212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0000"/>
                </a:solidFill>
                <a:latin typeface="+mn-ea"/>
              </a:rPr>
              <a:t>こちら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で日付</a:t>
            </a:r>
            <a:r>
              <a:rPr lang="ja-JP" altLang="en-US" dirty="0">
                <a:solidFill>
                  <a:srgbClr val="FF0000"/>
                </a:solidFill>
                <a:latin typeface="+mn-ea"/>
              </a:rPr>
              <a:t>を入れます。</a:t>
            </a:r>
          </a:p>
        </p:txBody>
      </p:sp>
      <p:sp>
        <p:nvSpPr>
          <p:cNvPr id="33" name="四角形吹き出し 32"/>
          <p:cNvSpPr/>
          <p:nvPr/>
        </p:nvSpPr>
        <p:spPr>
          <a:xfrm>
            <a:off x="11208321" y="12143072"/>
            <a:ext cx="2942706" cy="1024347"/>
          </a:xfrm>
          <a:prstGeom prst="wedgeRectCallout">
            <a:avLst>
              <a:gd name="adj1" fmla="val -82528"/>
              <a:gd name="adj2" fmla="val 98609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0000"/>
                </a:solidFill>
                <a:latin typeface="+mn-ea"/>
              </a:rPr>
              <a:t>こちらで事業所</a:t>
            </a:r>
            <a:r>
              <a:rPr lang="ja-JP" altLang="en-US" dirty="0" smtClean="0">
                <a:solidFill>
                  <a:srgbClr val="FF0000"/>
                </a:solidFill>
                <a:latin typeface="+mn-ea"/>
              </a:rPr>
              <a:t>番号等を</a:t>
            </a:r>
            <a:endParaRPr lang="en-US" altLang="ja-JP" dirty="0">
              <a:solidFill>
                <a:srgbClr val="FF0000"/>
              </a:solidFill>
              <a:latin typeface="+mn-ea"/>
            </a:endParaRPr>
          </a:p>
          <a:p>
            <a:pPr algn="ctr"/>
            <a:r>
              <a:rPr lang="ja-JP" altLang="en-US" dirty="0">
                <a:solidFill>
                  <a:srgbClr val="FF0000"/>
                </a:solidFill>
                <a:latin typeface="+mn-ea"/>
              </a:rPr>
              <a:t>入れます。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8018AB9-BDFE-E0AD-97A7-93032CD657D9}"/>
              </a:ext>
            </a:extLst>
          </p:cNvPr>
          <p:cNvSpPr txBox="1"/>
          <p:nvPr/>
        </p:nvSpPr>
        <p:spPr>
          <a:xfrm>
            <a:off x="1014295" y="7864567"/>
            <a:ext cx="4332405" cy="261610"/>
          </a:xfrm>
          <a:prstGeom prst="rect">
            <a:avLst/>
          </a:prstGeom>
          <a:solidFill>
            <a:srgbClr val="FEA54C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+mn-ea"/>
              </a:rPr>
              <a:t>入社●年目（役職）の１日のスケジュール</a:t>
            </a:r>
            <a:r>
              <a:rPr lang="ja-JP" altLang="en-US" sz="1050" b="1" dirty="0">
                <a:solidFill>
                  <a:schemeClr val="bg1"/>
                </a:solidFill>
                <a:latin typeface="+mn-ea"/>
              </a:rPr>
              <a:t>（またはキャリアパス）</a:t>
            </a:r>
            <a:endParaRPr lang="en-US" altLang="ja-JP" sz="1050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0E8C888-E549-E64E-E34B-6A3D3392B7C0}"/>
              </a:ext>
            </a:extLst>
          </p:cNvPr>
          <p:cNvSpPr/>
          <p:nvPr/>
        </p:nvSpPr>
        <p:spPr>
          <a:xfrm>
            <a:off x="665163" y="10040452"/>
            <a:ext cx="9361487" cy="529793"/>
          </a:xfrm>
          <a:prstGeom prst="rect">
            <a:avLst/>
          </a:prstGeom>
          <a:solidFill>
            <a:srgbClr val="FE8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D02FF45-56BC-1324-5246-F663B4A83364}"/>
              </a:ext>
            </a:extLst>
          </p:cNvPr>
          <p:cNvSpPr/>
          <p:nvPr/>
        </p:nvSpPr>
        <p:spPr>
          <a:xfrm>
            <a:off x="315419" y="286123"/>
            <a:ext cx="10073721" cy="14580796"/>
          </a:xfrm>
          <a:prstGeom prst="roundRect">
            <a:avLst>
              <a:gd name="adj" fmla="val 3217"/>
            </a:avLst>
          </a:prstGeom>
          <a:noFill/>
          <a:ln w="117475">
            <a:solidFill>
              <a:srgbClr val="FE82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+mn-ea"/>
            </a:endParaRPr>
          </a:p>
        </p:txBody>
      </p:sp>
      <p:sp>
        <p:nvSpPr>
          <p:cNvPr id="55" name="角丸四角形 60">
            <a:extLst>
              <a:ext uri="{FF2B5EF4-FFF2-40B4-BE49-F238E27FC236}">
                <a16:creationId xmlns:a16="http://schemas.microsoft.com/office/drawing/2014/main" id="{1ECDC220-41F5-C78D-8B38-DBE4EDC18684}"/>
              </a:ext>
            </a:extLst>
          </p:cNvPr>
          <p:cNvSpPr/>
          <p:nvPr/>
        </p:nvSpPr>
        <p:spPr>
          <a:xfrm>
            <a:off x="5579071" y="2238901"/>
            <a:ext cx="374653" cy="374653"/>
          </a:xfrm>
          <a:prstGeom prst="roundRect">
            <a:avLst/>
          </a:prstGeom>
          <a:solidFill>
            <a:srgbClr val="FE8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+mn-ea"/>
              </a:rPr>
              <a:t>1</a:t>
            </a:r>
            <a:endParaRPr kumimoji="1" lang="ja-JP" altLang="en-US" sz="1600" b="1" dirty="0">
              <a:latin typeface="+mn-ea"/>
            </a:endParaRPr>
          </a:p>
        </p:txBody>
      </p:sp>
      <p:sp>
        <p:nvSpPr>
          <p:cNvPr id="56" name="角丸四角形 62">
            <a:extLst>
              <a:ext uri="{FF2B5EF4-FFF2-40B4-BE49-F238E27FC236}">
                <a16:creationId xmlns:a16="http://schemas.microsoft.com/office/drawing/2014/main" id="{1987AE09-2821-6DAA-0684-56EE1A1ADEFC}"/>
              </a:ext>
            </a:extLst>
          </p:cNvPr>
          <p:cNvSpPr/>
          <p:nvPr/>
        </p:nvSpPr>
        <p:spPr>
          <a:xfrm>
            <a:off x="5579071" y="2887450"/>
            <a:ext cx="374653" cy="374653"/>
          </a:xfrm>
          <a:prstGeom prst="roundRect">
            <a:avLst/>
          </a:prstGeom>
          <a:solidFill>
            <a:srgbClr val="FE8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+mn-ea"/>
              </a:rPr>
              <a:t>2</a:t>
            </a:r>
            <a:endParaRPr kumimoji="1" lang="ja-JP" altLang="en-US" sz="1600" b="1">
              <a:latin typeface="+mn-ea"/>
            </a:endParaRPr>
          </a:p>
        </p:txBody>
      </p:sp>
      <p:sp>
        <p:nvSpPr>
          <p:cNvPr id="58" name="角丸四角形 64">
            <a:extLst>
              <a:ext uri="{FF2B5EF4-FFF2-40B4-BE49-F238E27FC236}">
                <a16:creationId xmlns:a16="http://schemas.microsoft.com/office/drawing/2014/main" id="{968CCD32-2317-D932-97A8-A0006167C104}"/>
              </a:ext>
            </a:extLst>
          </p:cNvPr>
          <p:cNvSpPr/>
          <p:nvPr/>
        </p:nvSpPr>
        <p:spPr>
          <a:xfrm>
            <a:off x="5579071" y="3535999"/>
            <a:ext cx="374653" cy="374653"/>
          </a:xfrm>
          <a:prstGeom prst="roundRect">
            <a:avLst/>
          </a:prstGeom>
          <a:solidFill>
            <a:srgbClr val="FE8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+mn-ea"/>
              </a:rPr>
              <a:t>3</a:t>
            </a:r>
            <a:endParaRPr kumimoji="1" lang="ja-JP" altLang="en-US" sz="1600" b="1">
              <a:latin typeface="+mn-ea"/>
            </a:endParaRPr>
          </a:p>
        </p:txBody>
      </p:sp>
      <p:sp>
        <p:nvSpPr>
          <p:cNvPr id="59" name="角丸四角形 65">
            <a:extLst>
              <a:ext uri="{FF2B5EF4-FFF2-40B4-BE49-F238E27FC236}">
                <a16:creationId xmlns:a16="http://schemas.microsoft.com/office/drawing/2014/main" id="{FB2FEF70-7D75-7DEB-04A8-2F3DCF8434D5}"/>
              </a:ext>
            </a:extLst>
          </p:cNvPr>
          <p:cNvSpPr/>
          <p:nvPr/>
        </p:nvSpPr>
        <p:spPr>
          <a:xfrm>
            <a:off x="5579071" y="4184549"/>
            <a:ext cx="374653" cy="374653"/>
          </a:xfrm>
          <a:prstGeom prst="roundRect">
            <a:avLst/>
          </a:prstGeom>
          <a:solidFill>
            <a:srgbClr val="FE8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+mn-ea"/>
              </a:rPr>
              <a:t>4</a:t>
            </a:r>
            <a:endParaRPr kumimoji="1" lang="ja-JP" altLang="en-US" sz="1600" b="1" dirty="0">
              <a:latin typeface="+mn-ea"/>
            </a:endParaRPr>
          </a:p>
        </p:txBody>
      </p:sp>
      <p:sp>
        <p:nvSpPr>
          <p:cNvPr id="68" name="1 つの角を切り取った四角形 23">
            <a:extLst>
              <a:ext uri="{FF2B5EF4-FFF2-40B4-BE49-F238E27FC236}">
                <a16:creationId xmlns:a16="http://schemas.microsoft.com/office/drawing/2014/main" id="{EE3BE5FB-E45D-FC4A-3FCA-91792F0AA6DC}"/>
              </a:ext>
            </a:extLst>
          </p:cNvPr>
          <p:cNvSpPr/>
          <p:nvPr/>
        </p:nvSpPr>
        <p:spPr>
          <a:xfrm>
            <a:off x="5821251" y="6613394"/>
            <a:ext cx="3797128" cy="2987056"/>
          </a:xfrm>
          <a:prstGeom prst="snip1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+mn-ea"/>
              </a:rPr>
              <a:t>紹介する社員に関する写真</a:t>
            </a:r>
          </a:p>
        </p:txBody>
      </p:sp>
      <p:sp>
        <p:nvSpPr>
          <p:cNvPr id="70" name="1 つの角を切り取った四角形 6">
            <a:extLst>
              <a:ext uri="{FF2B5EF4-FFF2-40B4-BE49-F238E27FC236}">
                <a16:creationId xmlns:a16="http://schemas.microsoft.com/office/drawing/2014/main" id="{82D6BF4C-C88C-E5F5-B483-C915FAFA87F8}"/>
              </a:ext>
            </a:extLst>
          </p:cNvPr>
          <p:cNvSpPr/>
          <p:nvPr/>
        </p:nvSpPr>
        <p:spPr>
          <a:xfrm>
            <a:off x="950327" y="10838882"/>
            <a:ext cx="3824883" cy="2506996"/>
          </a:xfrm>
          <a:prstGeom prst="snip1Rect">
            <a:avLst>
              <a:gd name="adj" fmla="val 0"/>
            </a:avLst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solidFill>
                  <a:schemeClr val="bg1"/>
                </a:solidFill>
                <a:latin typeface="+mn-ea"/>
              </a:rPr>
              <a:t>会社の魅力ある写真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3C802D9-AF11-F91E-DDAF-6125C8AB3082}"/>
              </a:ext>
            </a:extLst>
          </p:cNvPr>
          <p:cNvSpPr/>
          <p:nvPr/>
        </p:nvSpPr>
        <p:spPr>
          <a:xfrm>
            <a:off x="8468067" y="3893039"/>
            <a:ext cx="1075941" cy="10823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+mn-ea"/>
              </a:rPr>
              <a:t>会社の</a:t>
            </a:r>
            <a:r>
              <a:rPr lang="en-US" altLang="ja-JP" sz="1400" dirty="0">
                <a:latin typeface="+mn-ea"/>
              </a:rPr>
              <a:t>HP</a:t>
            </a:r>
            <a:r>
              <a:rPr lang="ja-JP" altLang="en-US" sz="1400" dirty="0">
                <a:latin typeface="+mn-ea"/>
              </a:rPr>
              <a:t>に飛ぶ</a:t>
            </a:r>
            <a:endParaRPr lang="en-US" altLang="ja-JP" sz="1400" dirty="0">
              <a:latin typeface="+mn-ea"/>
            </a:endParaRPr>
          </a:p>
          <a:p>
            <a:pPr algn="ctr"/>
            <a:r>
              <a:rPr lang="en-US" altLang="ja-JP" sz="1400" dirty="0">
                <a:latin typeface="+mn-ea"/>
              </a:rPr>
              <a:t>QR</a:t>
            </a:r>
            <a:r>
              <a:rPr lang="ja-JP" altLang="en-US" sz="1400" dirty="0">
                <a:latin typeface="+mn-ea"/>
              </a:rPr>
              <a:t>コード</a:t>
            </a:r>
          </a:p>
        </p:txBody>
      </p:sp>
      <p:sp>
        <p:nvSpPr>
          <p:cNvPr id="10" name="円/楕円 17">
            <a:extLst>
              <a:ext uri="{FF2B5EF4-FFF2-40B4-BE49-F238E27FC236}">
                <a16:creationId xmlns:a16="http://schemas.microsoft.com/office/drawing/2014/main" id="{BCDD077F-0CCE-7D7D-2A40-CCF18EA828B1}"/>
              </a:ext>
            </a:extLst>
          </p:cNvPr>
          <p:cNvSpPr/>
          <p:nvPr/>
        </p:nvSpPr>
        <p:spPr>
          <a:xfrm>
            <a:off x="8393696" y="1983936"/>
            <a:ext cx="1224683" cy="134878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+mn-ea"/>
              </a:rPr>
              <a:t>社長の</a:t>
            </a:r>
            <a:endParaRPr lang="en-US" altLang="ja-JP" sz="1400" dirty="0">
              <a:latin typeface="+mn-ea"/>
            </a:endParaRPr>
          </a:p>
          <a:p>
            <a:pPr algn="ctr"/>
            <a:r>
              <a:rPr lang="ja-JP" altLang="en-US" sz="1400" dirty="0">
                <a:latin typeface="+mn-ea"/>
              </a:rPr>
              <a:t>写真</a:t>
            </a:r>
            <a:endParaRPr lang="en-US" altLang="ja-JP" sz="1400" dirty="0">
              <a:latin typeface="+mn-ea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32ECCFD-8E45-E93F-620D-80F79230D6F6}"/>
              </a:ext>
            </a:extLst>
          </p:cNvPr>
          <p:cNvSpPr txBox="1"/>
          <p:nvPr/>
        </p:nvSpPr>
        <p:spPr>
          <a:xfrm>
            <a:off x="8554632" y="336875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○○社長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E4D205-157A-BD14-BD97-B322E36D7F7F}"/>
              </a:ext>
            </a:extLst>
          </p:cNvPr>
          <p:cNvSpPr txBox="1"/>
          <p:nvPr/>
        </p:nvSpPr>
        <p:spPr>
          <a:xfrm>
            <a:off x="8554632" y="502066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会社情報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A05E5CA-1BD8-48D5-AB4F-EBCBC16FF3E5}"/>
              </a:ext>
            </a:extLst>
          </p:cNvPr>
          <p:cNvSpPr txBox="1"/>
          <p:nvPr/>
        </p:nvSpPr>
        <p:spPr>
          <a:xfrm>
            <a:off x="742247" y="13637260"/>
            <a:ext cx="880241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ja-JP" altLang="en-US" sz="1400" b="1" dirty="0">
                <a:latin typeface="+mn-ea"/>
              </a:rPr>
              <a:t>この企業が気になった方は、お近くの紹介担当までお声がけください！事業所番号</a:t>
            </a:r>
            <a:r>
              <a:rPr lang="en-US" altLang="ja-JP" sz="1400" b="1" dirty="0">
                <a:solidFill>
                  <a:srgbClr val="FF0000"/>
                </a:solidFill>
                <a:latin typeface="+mn-ea"/>
              </a:rPr>
              <a:t>×××××</a:t>
            </a:r>
            <a:r>
              <a:rPr lang="ja-JP" altLang="en-US" sz="1400" b="1" dirty="0">
                <a:solidFill>
                  <a:srgbClr val="FF0000"/>
                </a:solidFill>
                <a:latin typeface="+mn-ea"/>
              </a:rPr>
              <a:t>・・・・・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BAD48AA-8B09-3A98-FC5C-F784F42994CB}"/>
              </a:ext>
            </a:extLst>
          </p:cNvPr>
          <p:cNvSpPr txBox="1"/>
          <p:nvPr/>
        </p:nvSpPr>
        <p:spPr>
          <a:xfrm>
            <a:off x="1249855" y="8192922"/>
            <a:ext cx="3920850" cy="1615827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en-US" altLang="ja-JP" sz="1100" b="1" dirty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1100" b="1" dirty="0">
                <a:solidFill>
                  <a:srgbClr val="FF0000"/>
                </a:solidFill>
                <a:latin typeface="+mn-ea"/>
              </a:rPr>
              <a:t>以下は１日のスケジュール例（８行程度でお願いします）</a:t>
            </a:r>
            <a:endParaRPr lang="en-US" altLang="ja-JP" sz="1100" b="1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０８：３０　　　　　　　出社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０８：３０－０８：４０　朝礼、メールチェック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０８：４０－０９：５０　午後の事業所訪問の準備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１０：００－１２：００　ミーティング（広報関係）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１２：００－１３：００　昼休憩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１３：００－１４：３０　事業所に訪問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１４：３０－１７：１５　通常業務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１７：１５　　　　　　　退社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F26B6C6-81D5-8E29-5A1F-35FD7B65CBAD}"/>
              </a:ext>
            </a:extLst>
          </p:cNvPr>
          <p:cNvSpPr txBox="1"/>
          <p:nvPr/>
        </p:nvSpPr>
        <p:spPr>
          <a:xfrm>
            <a:off x="6025385" y="2228420"/>
            <a:ext cx="1832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業種：</a:t>
            </a:r>
            <a:r>
              <a:rPr kumimoji="1" lang="ja-JP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●●●●●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4448C025-6418-5497-827F-3C1514A1CF4D}"/>
              </a:ext>
            </a:extLst>
          </p:cNvPr>
          <p:cNvSpPr txBox="1"/>
          <p:nvPr/>
        </p:nvSpPr>
        <p:spPr>
          <a:xfrm>
            <a:off x="6025385" y="2910340"/>
            <a:ext cx="1832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創立：</a:t>
            </a:r>
            <a:r>
              <a:rPr kumimoji="1" lang="ja-JP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●●</a:t>
            </a:r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年</a:t>
            </a:r>
            <a:r>
              <a:rPr kumimoji="1" lang="ja-JP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●</a:t>
            </a:r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月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FC311C4D-1376-EA66-89A0-28CB66A2BC51}"/>
              </a:ext>
            </a:extLst>
          </p:cNvPr>
          <p:cNvSpPr txBox="1"/>
          <p:nvPr/>
        </p:nvSpPr>
        <p:spPr>
          <a:xfrm>
            <a:off x="6025385" y="3569436"/>
            <a:ext cx="1832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従業員数：</a:t>
            </a:r>
            <a:r>
              <a:rPr kumimoji="1" lang="ja-JP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●</a:t>
            </a:r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人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75B522F1-FAED-14DA-5C03-309585B5413E}"/>
              </a:ext>
            </a:extLst>
          </p:cNvPr>
          <p:cNvSpPr txBox="1"/>
          <p:nvPr/>
        </p:nvSpPr>
        <p:spPr>
          <a:xfrm>
            <a:off x="6025385" y="4217986"/>
            <a:ext cx="2330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職種： ●●●●●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F22F0A09-A506-2754-3622-98933ABD2BE5}"/>
              </a:ext>
            </a:extLst>
          </p:cNvPr>
          <p:cNvSpPr txBox="1"/>
          <p:nvPr/>
        </p:nvSpPr>
        <p:spPr>
          <a:xfrm>
            <a:off x="5256304" y="10819633"/>
            <a:ext cx="428835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・会社のアピールポイント</a:t>
            </a:r>
            <a:endParaRPr lang="en-US" altLang="ja-JP" sz="16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endParaRPr lang="en-US" altLang="ja-JP" sz="16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・どんな人材を求めてるかを記載ください。</a:t>
            </a:r>
            <a:endParaRPr lang="en-US" altLang="ja-JP" sz="16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endParaRPr lang="en-US" altLang="ja-JP" sz="1600" b="1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600" b="1" dirty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ja-JP" sz="1600" b="1" dirty="0">
                <a:solidFill>
                  <a:srgbClr val="FF0000"/>
                </a:solidFill>
                <a:latin typeface="+mn-ea"/>
              </a:rPr>
              <a:t>10</a:t>
            </a:r>
            <a:r>
              <a:rPr lang="ja-JP" altLang="en-US" sz="1600" b="1" dirty="0">
                <a:solidFill>
                  <a:srgbClr val="FF0000"/>
                </a:solidFill>
                <a:latin typeface="+mn-ea"/>
              </a:rPr>
              <a:t>行程度でお願いします。）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85F412E-B4B1-3815-1F73-BE416D750455}"/>
              </a:ext>
            </a:extLst>
          </p:cNvPr>
          <p:cNvSpPr txBox="1"/>
          <p:nvPr/>
        </p:nvSpPr>
        <p:spPr>
          <a:xfrm>
            <a:off x="944979" y="6584181"/>
            <a:ext cx="43113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仕事のやりがいや休日の過ごし方等</a:t>
            </a:r>
            <a:endParaRPr lang="en-US" altLang="ja-JP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endParaRPr lang="en-US" altLang="ja-JP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lang="ja-JP" altLang="en-US" sz="1400" b="1" dirty="0">
                <a:solidFill>
                  <a:srgbClr val="FF0000"/>
                </a:solidFill>
                <a:latin typeface="+mn-ea"/>
              </a:rPr>
              <a:t>（６行程度でお願いします。）</a:t>
            </a:r>
            <a:endParaRPr lang="en-US" altLang="ja-JP" sz="14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5B088F73-D59F-3EF5-A092-00CA931F1122}"/>
              </a:ext>
            </a:extLst>
          </p:cNvPr>
          <p:cNvSpPr txBox="1"/>
          <p:nvPr/>
        </p:nvSpPr>
        <p:spPr>
          <a:xfrm>
            <a:off x="887179" y="5826582"/>
            <a:ext cx="605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pc="300" dirty="0">
                <a:solidFill>
                  <a:schemeClr val="bg1"/>
                </a:solidFill>
                <a:latin typeface="+mn-ea"/>
              </a:rPr>
              <a:t>社員からのメッセージ！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1BF98255-E782-F21E-30AF-A2C1D994F887}"/>
              </a:ext>
            </a:extLst>
          </p:cNvPr>
          <p:cNvSpPr txBox="1"/>
          <p:nvPr/>
        </p:nvSpPr>
        <p:spPr>
          <a:xfrm>
            <a:off x="887179" y="10092804"/>
            <a:ext cx="60516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spc="300" dirty="0">
                <a:solidFill>
                  <a:schemeClr val="bg1"/>
                </a:solidFill>
                <a:latin typeface="+mn-ea"/>
              </a:rPr>
              <a:t>会社からのメッセージ！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BFF60920-C09F-7B92-0C4C-3FB3B85C451A}"/>
              </a:ext>
            </a:extLst>
          </p:cNvPr>
          <p:cNvSpPr/>
          <p:nvPr/>
        </p:nvSpPr>
        <p:spPr>
          <a:xfrm>
            <a:off x="2424658" y="14288572"/>
            <a:ext cx="2808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ハローワーク </a:t>
            </a:r>
            <a:r>
              <a:rPr lang="ja-JP" altLang="ja-JP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都城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27" name="グラフィックス 26">
            <a:extLst>
              <a:ext uri="{FF2B5EF4-FFF2-40B4-BE49-F238E27FC236}">
                <a16:creationId xmlns:a16="http://schemas.microsoft.com/office/drawing/2014/main" id="{B457B64E-0083-7BF1-E350-D9818E4415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563" y="14049202"/>
            <a:ext cx="1625396" cy="579004"/>
          </a:xfrm>
          <a:prstGeom prst="rect">
            <a:avLst/>
          </a:prstGeom>
        </p:spPr>
      </p:pic>
      <p:sp>
        <p:nvSpPr>
          <p:cNvPr id="42" name="四角形吹き出し 41"/>
          <p:cNvSpPr/>
          <p:nvPr/>
        </p:nvSpPr>
        <p:spPr>
          <a:xfrm>
            <a:off x="11208321" y="1757837"/>
            <a:ext cx="3250876" cy="1713686"/>
          </a:xfrm>
          <a:prstGeom prst="wedgeRectCallout">
            <a:avLst>
              <a:gd name="adj1" fmla="val -99646"/>
              <a:gd name="adj2" fmla="val 8906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写真はなくて</a:t>
            </a:r>
            <a:r>
              <a:rPr lang="ja-JP" altLang="en-US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も構いません</a:t>
            </a:r>
            <a:r>
              <a:rPr lang="ja-JP" altLang="en-US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。</a:t>
            </a:r>
            <a:endParaRPr lang="en-US" altLang="ja-JP" dirty="0" smtClean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写真を入れていただける場合、「社長」という呼び名は、適宜（「</a:t>
            </a:r>
            <a:r>
              <a:rPr lang="en-US" altLang="ja-JP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CEO</a:t>
            </a:r>
            <a:r>
              <a:rPr lang="ja-JP" altLang="en-US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」など）修正ください。</a:t>
            </a:r>
            <a:endParaRPr lang="ja-JP" altLang="en-US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-5279061" y="1284051"/>
            <a:ext cx="4987231" cy="2626601"/>
          </a:xfrm>
          <a:prstGeom prst="rect">
            <a:avLst/>
          </a:prstGeom>
          <a:solidFill>
            <a:srgbClr val="FE8206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スライド１か３のどちらか、</a:t>
            </a:r>
            <a:endParaRPr kumimoji="1"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会社のイメージカラーに合う方をお選びいただき、作成ください。</a:t>
            </a: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/>
            </a:r>
            <a:b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kumimoji="1"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２つ作成いただく必要はございません。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63C802D9-AF11-F91E-DDAF-6125C8AB3082}"/>
              </a:ext>
            </a:extLst>
          </p:cNvPr>
          <p:cNvSpPr/>
          <p:nvPr/>
        </p:nvSpPr>
        <p:spPr>
          <a:xfrm>
            <a:off x="9391537" y="13409137"/>
            <a:ext cx="765918" cy="7595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QR</a:t>
            </a:r>
            <a:r>
              <a:rPr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コード</a:t>
            </a: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EE4D205-157A-BD14-BD97-B322E36D7F7F}"/>
              </a:ext>
            </a:extLst>
          </p:cNvPr>
          <p:cNvSpPr txBox="1"/>
          <p:nvPr/>
        </p:nvSpPr>
        <p:spPr>
          <a:xfrm>
            <a:off x="9086623" y="14208654"/>
            <a:ext cx="1375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ハローワーク求人</a:t>
            </a:r>
            <a:endParaRPr lang="ja-JP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-5369272" y="4631809"/>
            <a:ext cx="5167652" cy="1575275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送付先：ハローワーク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都城求人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部門</a:t>
            </a:r>
            <a:endParaRPr lang="en-US" altLang="ja-JP" sz="2400" dirty="0" smtClean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lang="en-US" altLang="ja-JP" sz="2400" u="sng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45040kyuujin@mhlw.go.jp</a:t>
            </a:r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</a:p>
          <a:p>
            <a:pPr algn="ctr"/>
            <a:r>
              <a:rPr lang="en-US" altLang="ja-JP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lang="ja-JP" altLang="en-US" sz="2400" dirty="0" smtClean="0">
                <a:latin typeface="メイリオ" panose="020B0604030504040204" pitchFamily="50" charset="-128"/>
                <a:ea typeface="メイリオ" panose="020B0604030504040204" pitchFamily="50" charset="-128"/>
              </a:rPr>
              <a:t>メール</a:t>
            </a:r>
            <a:r>
              <a:rPr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でお送りください。</a:t>
            </a:r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5" name="四角形吹き出し 44"/>
          <p:cNvSpPr/>
          <p:nvPr/>
        </p:nvSpPr>
        <p:spPr>
          <a:xfrm>
            <a:off x="-3383408" y="7886764"/>
            <a:ext cx="3250876" cy="1490700"/>
          </a:xfrm>
          <a:prstGeom prst="wedgeRectCallout">
            <a:avLst>
              <a:gd name="adj1" fmla="val 85279"/>
              <a:gd name="adj2" fmla="val -45588"/>
            </a:avLst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可能な限り、入社何年目か、役職等の詳細を記入してください。</a:t>
            </a:r>
            <a:endParaRPr lang="ja-JP" altLang="en-US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42302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13CEF3B9-BC9A-9A3E-479F-E1BDD1A21C84}"/>
              </a:ext>
            </a:extLst>
          </p:cNvPr>
          <p:cNvSpPr/>
          <p:nvPr/>
        </p:nvSpPr>
        <p:spPr>
          <a:xfrm>
            <a:off x="1073433" y="7864567"/>
            <a:ext cx="5164081" cy="19441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404C0FB-7CD1-7DF7-7C8E-D1DB039C5FEB}"/>
              </a:ext>
            </a:extLst>
          </p:cNvPr>
          <p:cNvSpPr/>
          <p:nvPr/>
        </p:nvSpPr>
        <p:spPr>
          <a:xfrm>
            <a:off x="302673" y="1730392"/>
            <a:ext cx="10073721" cy="38067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604448E6-2223-34D7-C1F7-DF4DA7383657}"/>
              </a:ext>
            </a:extLst>
          </p:cNvPr>
          <p:cNvSpPr/>
          <p:nvPr/>
        </p:nvSpPr>
        <p:spPr>
          <a:xfrm>
            <a:off x="665163" y="5764528"/>
            <a:ext cx="9361487" cy="529793"/>
          </a:xfrm>
          <a:prstGeom prst="rect">
            <a:avLst/>
          </a:prstGeom>
          <a:solidFill>
            <a:srgbClr val="FE8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79BC0024-3A28-E850-0911-1EEF02ECACD3}"/>
              </a:ext>
            </a:extLst>
          </p:cNvPr>
          <p:cNvSpPr/>
          <p:nvPr/>
        </p:nvSpPr>
        <p:spPr>
          <a:xfrm>
            <a:off x="315419" y="13585243"/>
            <a:ext cx="10060975" cy="36933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9E29400E-4402-0C40-97BB-994AA79B32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9219" y="575432"/>
            <a:ext cx="8794961" cy="1058778"/>
          </a:xfrm>
        </p:spPr>
        <p:txBody>
          <a:bodyPr anchor="ctr" anchorCtr="0">
            <a:noAutofit/>
          </a:bodyPr>
          <a:lstStyle/>
          <a:p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会社名</a:t>
            </a:r>
            <a: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/>
            </a:r>
            <a:br>
              <a:rPr lang="en-US" altLang="ja-JP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</a:br>
            <a:r>
              <a:rPr lang="ja-JP" altLang="en-US" sz="32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（会社のロゴやフォントをお使いください）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E5E4688-21C0-164E-A1D8-8F1B82D45100}"/>
              </a:ext>
            </a:extLst>
          </p:cNvPr>
          <p:cNvSpPr txBox="1"/>
          <p:nvPr/>
        </p:nvSpPr>
        <p:spPr>
          <a:xfrm>
            <a:off x="8894758" y="14472731"/>
            <a:ext cx="1221809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r"/>
            <a:r>
              <a:rPr lang="en-US" altLang="ja-JP" sz="14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R06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●●●●</a:t>
            </a:r>
          </a:p>
        </p:txBody>
      </p:sp>
      <p:sp>
        <p:nvSpPr>
          <p:cNvPr id="11" name="四角形吹き出し 10"/>
          <p:cNvSpPr/>
          <p:nvPr/>
        </p:nvSpPr>
        <p:spPr>
          <a:xfrm>
            <a:off x="10881284" y="13862368"/>
            <a:ext cx="2942706" cy="1024347"/>
          </a:xfrm>
          <a:prstGeom prst="wedgeRectCallout">
            <a:avLst>
              <a:gd name="adj1" fmla="val -74054"/>
              <a:gd name="adj2" fmla="val 14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こちら</a:t>
            </a:r>
            <a:r>
              <a:rPr lang="ja-JP" altLang="en-US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で日付</a:t>
            </a:r>
            <a:r>
              <a:rPr lang="ja-JP" altLang="en-US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を入れます。</a:t>
            </a:r>
          </a:p>
        </p:txBody>
      </p:sp>
      <p:sp>
        <p:nvSpPr>
          <p:cNvPr id="32" name="四角形吹き出し 31"/>
          <p:cNvSpPr/>
          <p:nvPr/>
        </p:nvSpPr>
        <p:spPr>
          <a:xfrm>
            <a:off x="11048784" y="1962848"/>
            <a:ext cx="2942706" cy="1024347"/>
          </a:xfrm>
          <a:prstGeom prst="wedgeRectCallout">
            <a:avLst>
              <a:gd name="adj1" fmla="val -80536"/>
              <a:gd name="adj2" fmla="val 1908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なくても構いません。</a:t>
            </a:r>
          </a:p>
        </p:txBody>
      </p:sp>
      <p:sp>
        <p:nvSpPr>
          <p:cNvPr id="33" name="四角形吹き出し 32"/>
          <p:cNvSpPr/>
          <p:nvPr/>
        </p:nvSpPr>
        <p:spPr>
          <a:xfrm>
            <a:off x="11262792" y="12384790"/>
            <a:ext cx="2942706" cy="1024347"/>
          </a:xfrm>
          <a:prstGeom prst="wedgeRectCallout">
            <a:avLst>
              <a:gd name="adj1" fmla="val -82528"/>
              <a:gd name="adj2" fmla="val 986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こちらで事業所</a:t>
            </a:r>
            <a:r>
              <a:rPr lang="ja-JP" altLang="en-US" dirty="0" smtClean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番号等を</a:t>
            </a:r>
            <a:endParaRPr lang="en-US" altLang="ja-JP" dirty="0">
              <a:solidFill>
                <a:srgbClr val="FF0000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入れます。</a:t>
            </a: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A8018AB9-BDFE-E0AD-97A7-93032CD657D9}"/>
              </a:ext>
            </a:extLst>
          </p:cNvPr>
          <p:cNvSpPr txBox="1"/>
          <p:nvPr/>
        </p:nvSpPr>
        <p:spPr>
          <a:xfrm>
            <a:off x="1073433" y="7864567"/>
            <a:ext cx="5164081" cy="261610"/>
          </a:xfrm>
          <a:prstGeom prst="rect">
            <a:avLst/>
          </a:prstGeom>
          <a:solidFill>
            <a:srgbClr val="FEA54C"/>
          </a:solidFill>
        </p:spPr>
        <p:txBody>
          <a:bodyPr wrap="square">
            <a:spAutoFit/>
          </a:bodyPr>
          <a:lstStyle/>
          <a:p>
            <a:pPr algn="ctr"/>
            <a:r>
              <a:rPr lang="ja-JP" altLang="en-US" sz="1100" b="1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入社●年目（役職）の１日のスケジュール（またはキャリアパス）</a:t>
            </a:r>
            <a:endParaRPr lang="en-US" altLang="ja-JP" sz="1100" b="1" dirty="0">
              <a:solidFill>
                <a:schemeClr val="bg1"/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00E8C888-E549-E64E-E34B-6A3D3392B7C0}"/>
              </a:ext>
            </a:extLst>
          </p:cNvPr>
          <p:cNvSpPr/>
          <p:nvPr/>
        </p:nvSpPr>
        <p:spPr>
          <a:xfrm>
            <a:off x="665163" y="10040452"/>
            <a:ext cx="9361487" cy="529793"/>
          </a:xfrm>
          <a:prstGeom prst="rect">
            <a:avLst/>
          </a:prstGeom>
          <a:solidFill>
            <a:srgbClr val="FE8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id="{3D02FF45-56BC-1324-5246-F663B4A83364}"/>
              </a:ext>
            </a:extLst>
          </p:cNvPr>
          <p:cNvSpPr/>
          <p:nvPr/>
        </p:nvSpPr>
        <p:spPr>
          <a:xfrm>
            <a:off x="315419" y="286123"/>
            <a:ext cx="10073721" cy="14580796"/>
          </a:xfrm>
          <a:prstGeom prst="roundRect">
            <a:avLst>
              <a:gd name="adj" fmla="val 3217"/>
            </a:avLst>
          </a:prstGeom>
          <a:noFill/>
          <a:ln w="117475">
            <a:solidFill>
              <a:srgbClr val="FE82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5" name="角丸四角形 60">
            <a:extLst>
              <a:ext uri="{FF2B5EF4-FFF2-40B4-BE49-F238E27FC236}">
                <a16:creationId xmlns:a16="http://schemas.microsoft.com/office/drawing/2014/main" id="{1ECDC220-41F5-C78D-8B38-DBE4EDC18684}"/>
              </a:ext>
            </a:extLst>
          </p:cNvPr>
          <p:cNvSpPr/>
          <p:nvPr/>
        </p:nvSpPr>
        <p:spPr>
          <a:xfrm>
            <a:off x="5579071" y="2238901"/>
            <a:ext cx="374653" cy="374653"/>
          </a:xfrm>
          <a:prstGeom prst="roundRect">
            <a:avLst/>
          </a:prstGeom>
          <a:solidFill>
            <a:srgbClr val="FE8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1</a:t>
            </a:r>
            <a:endParaRPr kumimoji="1" lang="ja-JP" altLang="en-US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6" name="角丸四角形 62">
            <a:extLst>
              <a:ext uri="{FF2B5EF4-FFF2-40B4-BE49-F238E27FC236}">
                <a16:creationId xmlns:a16="http://schemas.microsoft.com/office/drawing/2014/main" id="{1987AE09-2821-6DAA-0684-56EE1A1ADEFC}"/>
              </a:ext>
            </a:extLst>
          </p:cNvPr>
          <p:cNvSpPr/>
          <p:nvPr/>
        </p:nvSpPr>
        <p:spPr>
          <a:xfrm>
            <a:off x="5579071" y="2887450"/>
            <a:ext cx="374653" cy="374653"/>
          </a:xfrm>
          <a:prstGeom prst="roundRect">
            <a:avLst/>
          </a:prstGeom>
          <a:solidFill>
            <a:srgbClr val="FE8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endParaRPr kumimoji="1" lang="ja-JP" altLang="en-US" sz="1600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8" name="角丸四角形 64">
            <a:extLst>
              <a:ext uri="{FF2B5EF4-FFF2-40B4-BE49-F238E27FC236}">
                <a16:creationId xmlns:a16="http://schemas.microsoft.com/office/drawing/2014/main" id="{968CCD32-2317-D932-97A8-A0006167C104}"/>
              </a:ext>
            </a:extLst>
          </p:cNvPr>
          <p:cNvSpPr/>
          <p:nvPr/>
        </p:nvSpPr>
        <p:spPr>
          <a:xfrm>
            <a:off x="5579071" y="3535999"/>
            <a:ext cx="374653" cy="374653"/>
          </a:xfrm>
          <a:prstGeom prst="roundRect">
            <a:avLst/>
          </a:prstGeom>
          <a:solidFill>
            <a:srgbClr val="FE8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3</a:t>
            </a:r>
            <a:endParaRPr kumimoji="1" lang="ja-JP" altLang="en-US" sz="1600" b="1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59" name="角丸四角形 65">
            <a:extLst>
              <a:ext uri="{FF2B5EF4-FFF2-40B4-BE49-F238E27FC236}">
                <a16:creationId xmlns:a16="http://schemas.microsoft.com/office/drawing/2014/main" id="{FB2FEF70-7D75-7DEB-04A8-2F3DCF8434D5}"/>
              </a:ext>
            </a:extLst>
          </p:cNvPr>
          <p:cNvSpPr/>
          <p:nvPr/>
        </p:nvSpPr>
        <p:spPr>
          <a:xfrm>
            <a:off x="5579071" y="4184549"/>
            <a:ext cx="374653" cy="374653"/>
          </a:xfrm>
          <a:prstGeom prst="roundRect">
            <a:avLst/>
          </a:prstGeom>
          <a:solidFill>
            <a:srgbClr val="FE82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16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4</a:t>
            </a:r>
            <a:endParaRPr kumimoji="1" lang="ja-JP" altLang="en-US" sz="1600" b="1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63C802D9-AF11-F91E-DDAF-6125C8AB3082}"/>
              </a:ext>
            </a:extLst>
          </p:cNvPr>
          <p:cNvSpPr/>
          <p:nvPr/>
        </p:nvSpPr>
        <p:spPr>
          <a:xfrm>
            <a:off x="8468067" y="3893039"/>
            <a:ext cx="1075941" cy="1082308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会社の</a:t>
            </a:r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HP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に飛ぶ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en-US" altLang="ja-JP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QR</a:t>
            </a:r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コード</a:t>
            </a:r>
          </a:p>
        </p:txBody>
      </p:sp>
      <p:sp>
        <p:nvSpPr>
          <p:cNvPr id="10" name="円/楕円 17">
            <a:extLst>
              <a:ext uri="{FF2B5EF4-FFF2-40B4-BE49-F238E27FC236}">
                <a16:creationId xmlns:a16="http://schemas.microsoft.com/office/drawing/2014/main" id="{BCDD077F-0CCE-7D7D-2A40-CCF18EA828B1}"/>
              </a:ext>
            </a:extLst>
          </p:cNvPr>
          <p:cNvSpPr/>
          <p:nvPr/>
        </p:nvSpPr>
        <p:spPr>
          <a:xfrm>
            <a:off x="8393696" y="1983936"/>
            <a:ext cx="1224683" cy="1348781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社長の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 algn="ctr"/>
            <a:r>
              <a:rPr lang="ja-JP" altLang="en-US" sz="14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写真</a:t>
            </a:r>
            <a:endParaRPr lang="en-US" altLang="ja-JP" sz="1400" dirty="0"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32ECCFD-8E45-E93F-620D-80F79230D6F6}"/>
              </a:ext>
            </a:extLst>
          </p:cNvPr>
          <p:cNvSpPr txBox="1"/>
          <p:nvPr/>
        </p:nvSpPr>
        <p:spPr>
          <a:xfrm>
            <a:off x="8554632" y="3368757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○○社長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EE4D205-157A-BD14-BD97-B322E36D7F7F}"/>
              </a:ext>
            </a:extLst>
          </p:cNvPr>
          <p:cNvSpPr txBox="1"/>
          <p:nvPr/>
        </p:nvSpPr>
        <p:spPr>
          <a:xfrm>
            <a:off x="8554632" y="5020668"/>
            <a:ext cx="9028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会社情報</a:t>
            </a: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E6EBB3D3-5B36-CFB3-27F8-E8E1CB159196}"/>
              </a:ext>
            </a:extLst>
          </p:cNvPr>
          <p:cNvSpPr/>
          <p:nvPr/>
        </p:nvSpPr>
        <p:spPr>
          <a:xfrm>
            <a:off x="206595" y="191548"/>
            <a:ext cx="2114550" cy="781678"/>
          </a:xfrm>
          <a:prstGeom prst="rect">
            <a:avLst/>
          </a:prstGeom>
          <a:solidFill>
            <a:srgbClr val="FF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サンプル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7C51CB8-90B5-ACF1-4F23-EF891655B4C4}"/>
              </a:ext>
            </a:extLst>
          </p:cNvPr>
          <p:cNvSpPr txBox="1"/>
          <p:nvPr/>
        </p:nvSpPr>
        <p:spPr>
          <a:xfrm>
            <a:off x="4982304" y="10725541"/>
            <a:ext cx="4816513" cy="2439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入社後は、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</a:t>
            </a: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週間の座学と実務の研修を実施します。その後、職種に分かれて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OJT</a:t>
            </a: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を基本に業務に従事します。</a:t>
            </a:r>
            <a:endParaRPr lang="en-US" altLang="ja-JP" sz="16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業務を完全にマスターできるまで、しっかりとフォローしますので、未経験の方でも大歓迎です。実際に、社員の</a:t>
            </a:r>
            <a:r>
              <a:rPr lang="en-US" altLang="ja-JP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8</a:t>
            </a: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割以上が未経験で入社しています。</a:t>
            </a:r>
            <a:endParaRPr lang="en-US" altLang="ja-JP" sz="16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ベンチャーとして起業して間もないので、</a:t>
            </a:r>
            <a:endParaRPr lang="en-US" altLang="ja-JP" sz="16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チャレンジ精神がある方、お待ちしております！</a:t>
            </a:r>
            <a:endParaRPr lang="en-US" altLang="ja-JP" sz="16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60F97E6-C306-7F15-56AB-74F18C113793}"/>
              </a:ext>
            </a:extLst>
          </p:cNvPr>
          <p:cNvSpPr txBox="1"/>
          <p:nvPr/>
        </p:nvSpPr>
        <p:spPr>
          <a:xfrm>
            <a:off x="1743534" y="8220752"/>
            <a:ext cx="3493434" cy="144655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/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０８：３０　　　　　　　出社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０８：３０－０８：４０　朝礼、メールチェック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０８：４０－０９：５０　午後の事業所訪問の準備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１０：００－１２：００　ミーティング（広報関係）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１２：００－１３：００　昼休憩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１３：００－１４：３０　事業所に訪問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１４：３０－１７：１５　通常業務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lang="ja-JP" altLang="en-US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１７：１５　　　　　　　退社</a:t>
            </a:r>
            <a:endParaRPr lang="en-US" altLang="ja-JP" sz="1100" b="1" dirty="0">
              <a:solidFill>
                <a:schemeClr val="tx1">
                  <a:lumMod val="75000"/>
                  <a:lumOff val="2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66A4259-C9D4-94FE-33EA-07912ECD233E}"/>
              </a:ext>
            </a:extLst>
          </p:cNvPr>
          <p:cNvSpPr txBox="1"/>
          <p:nvPr/>
        </p:nvSpPr>
        <p:spPr>
          <a:xfrm>
            <a:off x="991361" y="6435154"/>
            <a:ext cx="54250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30</a:t>
            </a:r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歳で入社しました。しかも東京から</a:t>
            </a:r>
            <a:r>
              <a:rPr lang="en-US" altLang="ja-JP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Ⅰ</a:t>
            </a:r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ターンで、土地勘もなく不安でしたが、研修制度やその後のフォローが手厚く、業務をスムーズに行うことができました。</a:t>
            </a:r>
          </a:p>
          <a:p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先輩方が生活の情報も色々と教えてくださるので、地域の方とも関りを持つことができて、週末は焼酎を飲み交わすなど充実しています！！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15E1CCF1-E8B7-31DE-F9F8-0266038FA3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53" y="10838882"/>
            <a:ext cx="3824883" cy="2506996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031BFBC6-1C62-CB32-8B55-3BC47A7323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432"/>
          <a:stretch/>
        </p:blipFill>
        <p:spPr>
          <a:xfrm rot="5400000">
            <a:off x="6527191" y="6702503"/>
            <a:ext cx="3344408" cy="2837968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44AB5E6A-E0DB-A27D-343A-D90DF47098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226" y="2111053"/>
            <a:ext cx="4127296" cy="3101921"/>
          </a:xfrm>
          <a:prstGeom prst="rect">
            <a:avLst/>
          </a:prstGeom>
        </p:spPr>
      </p:pic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8D0E51D8-3A6C-CE6D-689F-6258DEA66E82}"/>
              </a:ext>
            </a:extLst>
          </p:cNvPr>
          <p:cNvSpPr txBox="1"/>
          <p:nvPr/>
        </p:nvSpPr>
        <p:spPr>
          <a:xfrm>
            <a:off x="6025385" y="2228420"/>
            <a:ext cx="1832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業種：</a:t>
            </a:r>
            <a:r>
              <a:rPr kumimoji="1" lang="en-US" altLang="zh-TW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IT</a:t>
            </a:r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関連企業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B5266B1-4A6B-6ECA-BE7E-B8CFACC40BB4}"/>
              </a:ext>
            </a:extLst>
          </p:cNvPr>
          <p:cNvSpPr txBox="1"/>
          <p:nvPr/>
        </p:nvSpPr>
        <p:spPr>
          <a:xfrm>
            <a:off x="6025384" y="2910340"/>
            <a:ext cx="23683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創立：</a:t>
            </a:r>
            <a:r>
              <a:rPr kumimoji="1" lang="en-US" altLang="zh-TW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2020</a:t>
            </a:r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年５月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8EE75C9-F9E6-B295-AE52-B91725C0C773}"/>
              </a:ext>
            </a:extLst>
          </p:cNvPr>
          <p:cNvSpPr txBox="1"/>
          <p:nvPr/>
        </p:nvSpPr>
        <p:spPr>
          <a:xfrm>
            <a:off x="6025385" y="3569436"/>
            <a:ext cx="1832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従業員数：</a:t>
            </a:r>
            <a:r>
              <a:rPr kumimoji="1" lang="en-US" altLang="zh-TW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49</a:t>
            </a:r>
            <a:r>
              <a:rPr kumimoji="1" lang="zh-TW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人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FBFAB344-EC9D-EFAB-4F7F-71E2F1187FBC}"/>
              </a:ext>
            </a:extLst>
          </p:cNvPr>
          <p:cNvSpPr txBox="1"/>
          <p:nvPr/>
        </p:nvSpPr>
        <p:spPr>
          <a:xfrm>
            <a:off x="6025385" y="4190758"/>
            <a:ext cx="23307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職種：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  <a:p>
            <a:r>
              <a:rPr kumimoji="1" lang="en-US" altLang="ja-JP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web</a:t>
            </a:r>
            <a:r>
              <a:rPr kumimoji="1" lang="ja-JP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コンサルタント、</a:t>
            </a:r>
          </a:p>
          <a:p>
            <a:r>
              <a:rPr kumimoji="1" lang="ja-JP" altLang="en-US" sz="1400" b="1" spc="150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会計事務等</a:t>
            </a:r>
            <a:endParaRPr kumimoji="1" lang="en-US" altLang="ja-JP" sz="1400" b="1" spc="150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1AB3ABFE-9A9D-493F-221F-F0957175D659}"/>
              </a:ext>
            </a:extLst>
          </p:cNvPr>
          <p:cNvSpPr txBox="1"/>
          <p:nvPr/>
        </p:nvSpPr>
        <p:spPr>
          <a:xfrm>
            <a:off x="742247" y="13637260"/>
            <a:ext cx="8802410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ja-JP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この企業が気になった方は、お近くの紹介担当までお声がけください！事業所番号</a:t>
            </a:r>
            <a:r>
              <a:rPr lang="en-US" altLang="ja-JP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×××××</a:t>
            </a:r>
            <a:r>
              <a:rPr lang="ja-JP" altLang="en-US" sz="1400" b="1" dirty="0">
                <a:solidFill>
                  <a:srgbClr val="FF0000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・・・・・</a:t>
            </a:r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B0712481-8713-E0AD-D59A-D12F1A4CF083}"/>
              </a:ext>
            </a:extLst>
          </p:cNvPr>
          <p:cNvSpPr txBox="1"/>
          <p:nvPr/>
        </p:nvSpPr>
        <p:spPr>
          <a:xfrm>
            <a:off x="887179" y="5826582"/>
            <a:ext cx="605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spc="3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社員からのメッセージ！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BD7B4A27-B519-E6C8-EC19-AB08E2061033}"/>
              </a:ext>
            </a:extLst>
          </p:cNvPr>
          <p:cNvSpPr txBox="1"/>
          <p:nvPr/>
        </p:nvSpPr>
        <p:spPr>
          <a:xfrm>
            <a:off x="887179" y="10092804"/>
            <a:ext cx="6051666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400" b="1" spc="300" dirty="0">
                <a:solidFill>
                  <a:schemeClr val="bg1"/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会社からのメッセージ！</a:t>
            </a:r>
          </a:p>
        </p:txBody>
      </p:sp>
      <p:sp>
        <p:nvSpPr>
          <p:cNvPr id="39" name="正方形/長方形 38">
            <a:extLst>
              <a:ext uri="{FF2B5EF4-FFF2-40B4-BE49-F238E27FC236}">
                <a16:creationId xmlns:a16="http://schemas.microsoft.com/office/drawing/2014/main" id="{2E5FD82E-D021-54EA-D0D5-0260E7D0AF48}"/>
              </a:ext>
            </a:extLst>
          </p:cNvPr>
          <p:cNvSpPr/>
          <p:nvPr/>
        </p:nvSpPr>
        <p:spPr>
          <a:xfrm>
            <a:off x="2424658" y="14288572"/>
            <a:ext cx="28084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ハローワーク </a:t>
            </a:r>
            <a:r>
              <a:rPr lang="ja-JP" altLang="ja-JP" b="1" kern="100" dirty="0"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Times New Roman" panose="02020603050405020304" pitchFamily="18" charset="0"/>
              </a:rPr>
              <a:t>都城</a:t>
            </a: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40" name="グラフィックス 39">
            <a:extLst>
              <a:ext uri="{FF2B5EF4-FFF2-40B4-BE49-F238E27FC236}">
                <a16:creationId xmlns:a16="http://schemas.microsoft.com/office/drawing/2014/main" id="{0752DF8A-BF08-1FF2-2E9E-B24DB482B4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7563" y="14049202"/>
            <a:ext cx="1625396" cy="579004"/>
          </a:xfrm>
          <a:prstGeom prst="rect">
            <a:avLst/>
          </a:prstGeom>
        </p:spPr>
      </p:pic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9EE4D205-157A-BD14-BD97-B322E36D7F7F}"/>
              </a:ext>
            </a:extLst>
          </p:cNvPr>
          <p:cNvSpPr txBox="1"/>
          <p:nvPr/>
        </p:nvSpPr>
        <p:spPr>
          <a:xfrm>
            <a:off x="9086623" y="14208654"/>
            <a:ext cx="137574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游ゴシック" panose="020B0400000000000000" pitchFamily="50" charset="-128"/>
                <a:ea typeface="游ゴシック" panose="020B0400000000000000" pitchFamily="50" charset="-128"/>
              </a:rPr>
              <a:t>ハローワーク求人</a:t>
            </a:r>
            <a:endParaRPr lang="ja-JP" altLang="en-US" sz="800" b="1" dirty="0">
              <a:solidFill>
                <a:schemeClr val="tx1">
                  <a:lumMod val="85000"/>
                  <a:lumOff val="15000"/>
                </a:schemeClr>
              </a:solidFill>
              <a:latin typeface="游ゴシック" panose="020B0400000000000000" pitchFamily="50" charset="-128"/>
              <a:ea typeface="游ゴシック" panose="020B0400000000000000" pitchFamily="50" charset="-128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63C802D9-AF11-F91E-DDAF-6125C8AB3082}"/>
              </a:ext>
            </a:extLst>
          </p:cNvPr>
          <p:cNvSpPr/>
          <p:nvPr/>
        </p:nvSpPr>
        <p:spPr>
          <a:xfrm>
            <a:off x="9391537" y="13409137"/>
            <a:ext cx="765918" cy="75951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900" dirty="0" smtClean="0">
                <a:latin typeface="游ゴシック" panose="020B0400000000000000" pitchFamily="50" charset="-128"/>
                <a:ea typeface="游ゴシック" panose="020B0400000000000000" pitchFamily="50" charset="-128"/>
              </a:rPr>
              <a:t>QR</a:t>
            </a:r>
            <a:r>
              <a:rPr lang="ja-JP" altLang="en-US" sz="900" dirty="0">
                <a:latin typeface="游ゴシック" panose="020B0400000000000000" pitchFamily="50" charset="-128"/>
                <a:ea typeface="游ゴシック" panose="020B0400000000000000" pitchFamily="50" charset="-128"/>
              </a:rPr>
              <a:t>コード</a:t>
            </a:r>
          </a:p>
        </p:txBody>
      </p:sp>
    </p:spTree>
    <p:extLst>
      <p:ext uri="{BB962C8B-B14F-4D97-AF65-F5344CB8AC3E}">
        <p14:creationId xmlns:p14="http://schemas.microsoft.com/office/powerpoint/2010/main" val="1839368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Words>1435</Words>
  <PresentationFormat>ユーザー設定</PresentationFormat>
  <Paragraphs>205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4" baseType="lpstr">
      <vt:lpstr>HG丸ｺﾞｼｯｸM-PRO</vt:lpstr>
      <vt:lpstr>新細明體</vt:lpstr>
      <vt:lpstr>メイリオ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会社名 （会社のロゴやフォントをお使いください）</vt:lpstr>
      <vt:lpstr>会社名 （会社のロゴやフォントをお使いください）</vt:lpstr>
      <vt:lpstr>会社名 （会社のロゴやフォントをお使いください）</vt:lpstr>
      <vt:lpstr>会社名 （会社のロゴやフォントをお使いください）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