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64" r:id="rId5"/>
  </p:sldIdLst>
  <p:sldSz cx="10691813" cy="1511935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206"/>
    <a:srgbClr val="005CAF"/>
    <a:srgbClr val="FEA54C"/>
    <a:srgbClr val="103185"/>
    <a:srgbClr val="579AE3"/>
    <a:srgbClr val="7CAFDE"/>
    <a:srgbClr val="C9E7E7"/>
    <a:srgbClr val="66BAB7"/>
    <a:srgbClr val="157DDB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2" autoAdjust="0"/>
    <p:restoredTop sz="94567"/>
  </p:normalViewPr>
  <p:slideViewPr>
    <p:cSldViewPr snapToGrid="0" snapToObjects="1">
      <p:cViewPr>
        <p:scale>
          <a:sx n="70" d="100"/>
          <a:sy n="70" d="100"/>
        </p:scale>
        <p:origin x="21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3F86-D805-4252-9037-36C61CCC8C73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3013"/>
            <a:ext cx="23733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992A9-9676-4A76-A4B1-3E932EB34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  <a:prstGeom prst="rect">
            <a:avLst/>
          </a:prstGeo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25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85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85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6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75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62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53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45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19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48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62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3368" userDrawn="1">
          <p15:clr>
            <a:srgbClr val="F26B43"/>
          </p15:clr>
        </p15:guide>
        <p15:guide id="4" pos="6316" userDrawn="1">
          <p15:clr>
            <a:srgbClr val="F26B43"/>
          </p15:clr>
        </p15:guide>
        <p15:guide id="5" orient="horz" pos="408" userDrawn="1">
          <p15:clr>
            <a:srgbClr val="F26B43"/>
          </p15:clr>
        </p15:guide>
        <p15:guide id="6" orient="horz" pos="91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13CEF3B9-BC9A-9A3E-479F-E1BDD1A21C84}"/>
              </a:ext>
            </a:extLst>
          </p:cNvPr>
          <p:cNvSpPr/>
          <p:nvPr/>
        </p:nvSpPr>
        <p:spPr>
          <a:xfrm>
            <a:off x="1014295" y="7864567"/>
            <a:ext cx="4332405" cy="1944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04C0FB-7CD1-7DF7-7C8E-D1DB039C5FEB}"/>
              </a:ext>
            </a:extLst>
          </p:cNvPr>
          <p:cNvSpPr/>
          <p:nvPr/>
        </p:nvSpPr>
        <p:spPr>
          <a:xfrm>
            <a:off x="302673" y="1730392"/>
            <a:ext cx="10073721" cy="3806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n-ea"/>
            </a:endParaRPr>
          </a:p>
        </p:txBody>
      </p:sp>
      <p:sp>
        <p:nvSpPr>
          <p:cNvPr id="65" name="1 つの角を切り取った四角形 6">
            <a:extLst>
              <a:ext uri="{FF2B5EF4-FFF2-40B4-BE49-F238E27FC236}">
                <a16:creationId xmlns:a16="http://schemas.microsoft.com/office/drawing/2014/main" id="{F54F22D7-5EEF-74C1-31B5-D3CCF0B1087F}"/>
              </a:ext>
            </a:extLst>
          </p:cNvPr>
          <p:cNvSpPr/>
          <p:nvPr/>
        </p:nvSpPr>
        <p:spPr>
          <a:xfrm>
            <a:off x="950327" y="2114251"/>
            <a:ext cx="4092551" cy="3101920"/>
          </a:xfrm>
          <a:prstGeom prst="snip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社内の雰囲気</a:t>
            </a:r>
            <a:endParaRPr lang="en-US" altLang="ja-JP" sz="14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（会社のアピールポイント）が</a:t>
            </a:r>
            <a:endParaRPr lang="en-US" altLang="ja-JP" sz="14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分かる写真</a:t>
            </a:r>
            <a:endParaRPr lang="en-US" altLang="ja-JP" sz="14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（社員旅行、作業中の写真、</a:t>
            </a:r>
            <a:endParaRPr lang="en-US" altLang="ja-JP" sz="14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社内のミーティングの様子など）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04448E6-2223-34D7-C1F7-DF4DA7383657}"/>
              </a:ext>
            </a:extLst>
          </p:cNvPr>
          <p:cNvSpPr/>
          <p:nvPr/>
        </p:nvSpPr>
        <p:spPr>
          <a:xfrm>
            <a:off x="665163" y="5764528"/>
            <a:ext cx="9361487" cy="529793"/>
          </a:xfrm>
          <a:prstGeom prst="rect">
            <a:avLst/>
          </a:prstGeom>
          <a:solidFill>
            <a:srgbClr val="FE8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9BC0024-3A28-E850-0911-1EEF02ECACD3}"/>
              </a:ext>
            </a:extLst>
          </p:cNvPr>
          <p:cNvSpPr/>
          <p:nvPr/>
        </p:nvSpPr>
        <p:spPr>
          <a:xfrm>
            <a:off x="315419" y="13585243"/>
            <a:ext cx="10060975" cy="3693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E29400E-4402-0C40-97BB-994AA79B3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219" y="575432"/>
            <a:ext cx="8794961" cy="1058778"/>
          </a:xfrm>
        </p:spPr>
        <p:txBody>
          <a:bodyPr anchor="ctr" anchorCtr="0">
            <a:noAutofit/>
          </a:bodyPr>
          <a:lstStyle/>
          <a:p>
            <a:r>
              <a:rPr lang="ja-JP" altLang="en-US" sz="3200" b="1" dirty="0">
                <a:latin typeface="+mn-ea"/>
                <a:ea typeface="+mn-ea"/>
              </a:rPr>
              <a:t>会社名</a:t>
            </a:r>
            <a:r>
              <a:rPr lang="en-US" altLang="ja-JP" sz="3200" b="1" dirty="0">
                <a:latin typeface="+mn-ea"/>
                <a:ea typeface="+mn-ea"/>
              </a:rPr>
              <a:t/>
            </a:r>
            <a:br>
              <a:rPr lang="en-US" altLang="ja-JP" sz="3200" b="1" dirty="0">
                <a:latin typeface="+mn-ea"/>
                <a:ea typeface="+mn-ea"/>
              </a:rPr>
            </a:br>
            <a:r>
              <a:rPr lang="ja-JP" altLang="en-US" sz="3200" b="1" dirty="0">
                <a:latin typeface="+mn-ea"/>
                <a:ea typeface="+mn-ea"/>
              </a:rPr>
              <a:t>（会社のロゴやフォントをお使いください）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E5E4688-21C0-164E-A1D8-8F1B82D45100}"/>
              </a:ext>
            </a:extLst>
          </p:cNvPr>
          <p:cNvSpPr txBox="1"/>
          <p:nvPr/>
        </p:nvSpPr>
        <p:spPr>
          <a:xfrm>
            <a:off x="742247" y="13637260"/>
            <a:ext cx="8802410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1400" b="1" dirty="0">
                <a:latin typeface="+mn-ea"/>
              </a:rPr>
              <a:t>この企業が気になった方は、お近くの紹介担当までお声がけください！事業所番号</a:t>
            </a:r>
            <a:r>
              <a:rPr lang="en-US" altLang="ja-JP" sz="1400" b="1" dirty="0">
                <a:solidFill>
                  <a:srgbClr val="FF0000"/>
                </a:solidFill>
                <a:latin typeface="+mn-ea"/>
              </a:rPr>
              <a:t>×××××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・・・・・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E5E4688-21C0-164E-A1D8-8F1B82D45100}"/>
              </a:ext>
            </a:extLst>
          </p:cNvPr>
          <p:cNvSpPr txBox="1"/>
          <p:nvPr/>
        </p:nvSpPr>
        <p:spPr>
          <a:xfrm>
            <a:off x="8932305" y="14509609"/>
            <a:ext cx="122180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altLang="ja-JP" sz="1400" dirty="0" smtClean="0">
                <a:latin typeface="+mn-ea"/>
              </a:rPr>
              <a:t>R06</a:t>
            </a:r>
            <a:r>
              <a:rPr lang="ja-JP" altLang="en-US" sz="1400" dirty="0">
                <a:latin typeface="+mn-ea"/>
              </a:rPr>
              <a:t>●●●●</a:t>
            </a:r>
          </a:p>
        </p:txBody>
      </p:sp>
      <p:sp>
        <p:nvSpPr>
          <p:cNvPr id="33" name="四角形吹き出し 32"/>
          <p:cNvSpPr/>
          <p:nvPr/>
        </p:nvSpPr>
        <p:spPr>
          <a:xfrm>
            <a:off x="11208321" y="12143072"/>
            <a:ext cx="2942706" cy="1024347"/>
          </a:xfrm>
          <a:prstGeom prst="wedgeRectCallout">
            <a:avLst>
              <a:gd name="adj1" fmla="val -82528"/>
              <a:gd name="adj2" fmla="val 986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  <a:latin typeface="+mn-ea"/>
              </a:rPr>
              <a:t>こちらで事業所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番号等を</a:t>
            </a:r>
            <a:endParaRPr lang="en-US" altLang="ja-JP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  <a:latin typeface="+mn-ea"/>
              </a:rPr>
              <a:t>入れます。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8018AB9-BDFE-E0AD-97A7-93032CD657D9}"/>
              </a:ext>
            </a:extLst>
          </p:cNvPr>
          <p:cNvSpPr txBox="1"/>
          <p:nvPr/>
        </p:nvSpPr>
        <p:spPr>
          <a:xfrm>
            <a:off x="1014295" y="7864567"/>
            <a:ext cx="4332405" cy="261610"/>
          </a:xfrm>
          <a:prstGeom prst="rect">
            <a:avLst/>
          </a:prstGeom>
          <a:solidFill>
            <a:srgbClr val="FEA54C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+mn-ea"/>
              </a:rPr>
              <a:t>入社●年目（役職）の１日のスケジュール</a:t>
            </a:r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（またはキャリアパス）</a:t>
            </a:r>
            <a:endParaRPr lang="en-US" altLang="ja-JP" sz="105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0E8C888-E549-E64E-E34B-6A3D3392B7C0}"/>
              </a:ext>
            </a:extLst>
          </p:cNvPr>
          <p:cNvSpPr/>
          <p:nvPr/>
        </p:nvSpPr>
        <p:spPr>
          <a:xfrm>
            <a:off x="665163" y="10040452"/>
            <a:ext cx="9361487" cy="529793"/>
          </a:xfrm>
          <a:prstGeom prst="rect">
            <a:avLst/>
          </a:prstGeom>
          <a:solidFill>
            <a:srgbClr val="FE8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D02FF45-56BC-1324-5246-F663B4A83364}"/>
              </a:ext>
            </a:extLst>
          </p:cNvPr>
          <p:cNvSpPr/>
          <p:nvPr/>
        </p:nvSpPr>
        <p:spPr>
          <a:xfrm>
            <a:off x="315419" y="286123"/>
            <a:ext cx="10073721" cy="14580796"/>
          </a:xfrm>
          <a:prstGeom prst="roundRect">
            <a:avLst>
              <a:gd name="adj" fmla="val 3217"/>
            </a:avLst>
          </a:prstGeom>
          <a:noFill/>
          <a:ln w="117475">
            <a:solidFill>
              <a:srgbClr val="FE82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5" name="角丸四角形 60">
            <a:extLst>
              <a:ext uri="{FF2B5EF4-FFF2-40B4-BE49-F238E27FC236}">
                <a16:creationId xmlns:a16="http://schemas.microsoft.com/office/drawing/2014/main" id="{1ECDC220-41F5-C78D-8B38-DBE4EDC18684}"/>
              </a:ext>
            </a:extLst>
          </p:cNvPr>
          <p:cNvSpPr/>
          <p:nvPr/>
        </p:nvSpPr>
        <p:spPr>
          <a:xfrm>
            <a:off x="5579071" y="2238901"/>
            <a:ext cx="374653" cy="374653"/>
          </a:xfrm>
          <a:prstGeom prst="roundRect">
            <a:avLst/>
          </a:prstGeom>
          <a:solidFill>
            <a:srgbClr val="FE8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+mn-ea"/>
              </a:rPr>
              <a:t>1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56" name="角丸四角形 62">
            <a:extLst>
              <a:ext uri="{FF2B5EF4-FFF2-40B4-BE49-F238E27FC236}">
                <a16:creationId xmlns:a16="http://schemas.microsoft.com/office/drawing/2014/main" id="{1987AE09-2821-6DAA-0684-56EE1A1ADEFC}"/>
              </a:ext>
            </a:extLst>
          </p:cNvPr>
          <p:cNvSpPr/>
          <p:nvPr/>
        </p:nvSpPr>
        <p:spPr>
          <a:xfrm>
            <a:off x="5579071" y="2887450"/>
            <a:ext cx="374653" cy="374653"/>
          </a:xfrm>
          <a:prstGeom prst="roundRect">
            <a:avLst/>
          </a:prstGeom>
          <a:solidFill>
            <a:srgbClr val="FE8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+mn-ea"/>
              </a:rPr>
              <a:t>2</a:t>
            </a:r>
            <a:endParaRPr kumimoji="1" lang="ja-JP" altLang="en-US" sz="1600" b="1">
              <a:latin typeface="+mn-ea"/>
            </a:endParaRPr>
          </a:p>
        </p:txBody>
      </p:sp>
      <p:sp>
        <p:nvSpPr>
          <p:cNvPr id="58" name="角丸四角形 64">
            <a:extLst>
              <a:ext uri="{FF2B5EF4-FFF2-40B4-BE49-F238E27FC236}">
                <a16:creationId xmlns:a16="http://schemas.microsoft.com/office/drawing/2014/main" id="{968CCD32-2317-D932-97A8-A0006167C104}"/>
              </a:ext>
            </a:extLst>
          </p:cNvPr>
          <p:cNvSpPr/>
          <p:nvPr/>
        </p:nvSpPr>
        <p:spPr>
          <a:xfrm>
            <a:off x="5579071" y="3535999"/>
            <a:ext cx="374653" cy="374653"/>
          </a:xfrm>
          <a:prstGeom prst="roundRect">
            <a:avLst/>
          </a:prstGeom>
          <a:solidFill>
            <a:srgbClr val="FE8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+mn-ea"/>
              </a:rPr>
              <a:t>3</a:t>
            </a:r>
            <a:endParaRPr kumimoji="1" lang="ja-JP" altLang="en-US" sz="1600" b="1">
              <a:latin typeface="+mn-ea"/>
            </a:endParaRPr>
          </a:p>
        </p:txBody>
      </p:sp>
      <p:sp>
        <p:nvSpPr>
          <p:cNvPr id="59" name="角丸四角形 65">
            <a:extLst>
              <a:ext uri="{FF2B5EF4-FFF2-40B4-BE49-F238E27FC236}">
                <a16:creationId xmlns:a16="http://schemas.microsoft.com/office/drawing/2014/main" id="{FB2FEF70-7D75-7DEB-04A8-2F3DCF8434D5}"/>
              </a:ext>
            </a:extLst>
          </p:cNvPr>
          <p:cNvSpPr/>
          <p:nvPr/>
        </p:nvSpPr>
        <p:spPr>
          <a:xfrm>
            <a:off x="5579071" y="4184549"/>
            <a:ext cx="374653" cy="374653"/>
          </a:xfrm>
          <a:prstGeom prst="roundRect">
            <a:avLst/>
          </a:prstGeom>
          <a:solidFill>
            <a:srgbClr val="FE8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+mn-ea"/>
              </a:rPr>
              <a:t>4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68" name="1 つの角を切り取った四角形 23">
            <a:extLst>
              <a:ext uri="{FF2B5EF4-FFF2-40B4-BE49-F238E27FC236}">
                <a16:creationId xmlns:a16="http://schemas.microsoft.com/office/drawing/2014/main" id="{EE3BE5FB-E45D-FC4A-3FCA-91792F0AA6DC}"/>
              </a:ext>
            </a:extLst>
          </p:cNvPr>
          <p:cNvSpPr/>
          <p:nvPr/>
        </p:nvSpPr>
        <p:spPr>
          <a:xfrm>
            <a:off x="5821251" y="6613394"/>
            <a:ext cx="3797128" cy="2987056"/>
          </a:xfrm>
          <a:prstGeom prst="snip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紹介する社員に関する写真</a:t>
            </a:r>
          </a:p>
        </p:txBody>
      </p:sp>
      <p:sp>
        <p:nvSpPr>
          <p:cNvPr id="70" name="1 つの角を切り取った四角形 6">
            <a:extLst>
              <a:ext uri="{FF2B5EF4-FFF2-40B4-BE49-F238E27FC236}">
                <a16:creationId xmlns:a16="http://schemas.microsoft.com/office/drawing/2014/main" id="{82D6BF4C-C88C-E5F5-B483-C915FAFA87F8}"/>
              </a:ext>
            </a:extLst>
          </p:cNvPr>
          <p:cNvSpPr/>
          <p:nvPr/>
        </p:nvSpPr>
        <p:spPr>
          <a:xfrm>
            <a:off x="950327" y="10838882"/>
            <a:ext cx="3824883" cy="2506996"/>
          </a:xfrm>
          <a:prstGeom prst="snip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会社の魅力ある写真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C802D9-AF11-F91E-DDAF-6125C8AB3082}"/>
              </a:ext>
            </a:extLst>
          </p:cNvPr>
          <p:cNvSpPr/>
          <p:nvPr/>
        </p:nvSpPr>
        <p:spPr>
          <a:xfrm>
            <a:off x="8468067" y="3893039"/>
            <a:ext cx="1075941" cy="10823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会社の</a:t>
            </a:r>
            <a:r>
              <a:rPr lang="en-US" altLang="ja-JP" sz="1400" dirty="0">
                <a:latin typeface="+mn-ea"/>
              </a:rPr>
              <a:t>HP</a:t>
            </a:r>
            <a:r>
              <a:rPr lang="ja-JP" altLang="en-US" sz="1400" dirty="0">
                <a:latin typeface="+mn-ea"/>
              </a:rPr>
              <a:t>に飛ぶ</a:t>
            </a:r>
            <a:endParaRPr lang="en-US" altLang="ja-JP" sz="1400" dirty="0">
              <a:latin typeface="+mn-ea"/>
            </a:endParaRPr>
          </a:p>
          <a:p>
            <a:pPr algn="ctr"/>
            <a:r>
              <a:rPr lang="en-US" altLang="ja-JP" sz="1400" dirty="0">
                <a:latin typeface="+mn-ea"/>
              </a:rPr>
              <a:t>QR</a:t>
            </a:r>
            <a:r>
              <a:rPr lang="ja-JP" altLang="en-US" sz="1400" dirty="0">
                <a:latin typeface="+mn-ea"/>
              </a:rPr>
              <a:t>コード</a:t>
            </a:r>
          </a:p>
        </p:txBody>
      </p:sp>
      <p:sp>
        <p:nvSpPr>
          <p:cNvPr id="10" name="円/楕円 17">
            <a:extLst>
              <a:ext uri="{FF2B5EF4-FFF2-40B4-BE49-F238E27FC236}">
                <a16:creationId xmlns:a16="http://schemas.microsoft.com/office/drawing/2014/main" id="{BCDD077F-0CCE-7D7D-2A40-CCF18EA828B1}"/>
              </a:ext>
            </a:extLst>
          </p:cNvPr>
          <p:cNvSpPr/>
          <p:nvPr/>
        </p:nvSpPr>
        <p:spPr>
          <a:xfrm>
            <a:off x="8393696" y="1983936"/>
            <a:ext cx="1224683" cy="134878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社長の</a:t>
            </a:r>
            <a:endParaRPr lang="en-US" altLang="ja-JP" sz="1400" dirty="0">
              <a:latin typeface="+mn-ea"/>
            </a:endParaRPr>
          </a:p>
          <a:p>
            <a:pPr algn="ctr"/>
            <a:r>
              <a:rPr lang="ja-JP" altLang="en-US" sz="1400" dirty="0">
                <a:latin typeface="+mn-ea"/>
              </a:rPr>
              <a:t>写真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2ECCFD-8E45-E93F-620D-80F79230D6F6}"/>
              </a:ext>
            </a:extLst>
          </p:cNvPr>
          <p:cNvSpPr txBox="1"/>
          <p:nvPr/>
        </p:nvSpPr>
        <p:spPr>
          <a:xfrm>
            <a:off x="8554632" y="336875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○○社長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E4D205-157A-BD14-BD97-B322E36D7F7F}"/>
              </a:ext>
            </a:extLst>
          </p:cNvPr>
          <p:cNvSpPr txBox="1"/>
          <p:nvPr/>
        </p:nvSpPr>
        <p:spPr>
          <a:xfrm>
            <a:off x="8554632" y="502066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会社情報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05E5CA-1BD8-48D5-AB4F-EBCBC16FF3E5}"/>
              </a:ext>
            </a:extLst>
          </p:cNvPr>
          <p:cNvSpPr txBox="1"/>
          <p:nvPr/>
        </p:nvSpPr>
        <p:spPr>
          <a:xfrm>
            <a:off x="742247" y="13637260"/>
            <a:ext cx="8802410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1400" b="1" dirty="0">
                <a:latin typeface="+mn-ea"/>
              </a:rPr>
              <a:t>この企業が気になった方は、お近くの紹介担当までお声がけください！事業所番号</a:t>
            </a:r>
            <a:r>
              <a:rPr lang="en-US" altLang="ja-JP" sz="1400" b="1" dirty="0">
                <a:solidFill>
                  <a:srgbClr val="FF0000"/>
                </a:solidFill>
                <a:latin typeface="+mn-ea"/>
              </a:rPr>
              <a:t>×××××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・・・・・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BAD48AA-8B09-3A98-FC5C-F784F42994CB}"/>
              </a:ext>
            </a:extLst>
          </p:cNvPr>
          <p:cNvSpPr txBox="1"/>
          <p:nvPr/>
        </p:nvSpPr>
        <p:spPr>
          <a:xfrm>
            <a:off x="1249855" y="8192922"/>
            <a:ext cx="3920850" cy="161582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en-US" altLang="ja-JP" sz="1100" b="1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100" b="1" dirty="0">
                <a:solidFill>
                  <a:srgbClr val="FF0000"/>
                </a:solidFill>
                <a:latin typeface="+mn-ea"/>
              </a:rPr>
              <a:t>以下は１日のスケジュール例（８行程度でお願いします）</a:t>
            </a:r>
            <a:endParaRPr lang="en-US" altLang="ja-JP" sz="11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０８：３０　　　　　　　出社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０８：３０－０８：４０　朝礼、メールチェック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０８：４０－０９：５０　午後の事業所訪問の準備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１０：００－１２：００　ミーティング（広報関係）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１２：００－１３：００　昼休憩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１３：００－１４：３０　事業所に訪問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１４：３０－１７：１５　通常業務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１７：１５　　　　　　　退社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26B6C6-81D5-8E29-5A1F-35FD7B65CBAD}"/>
              </a:ext>
            </a:extLst>
          </p:cNvPr>
          <p:cNvSpPr txBox="1"/>
          <p:nvPr/>
        </p:nvSpPr>
        <p:spPr>
          <a:xfrm>
            <a:off x="6025385" y="2228420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業種：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●●●●●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448C025-6418-5497-827F-3C1514A1CF4D}"/>
              </a:ext>
            </a:extLst>
          </p:cNvPr>
          <p:cNvSpPr txBox="1"/>
          <p:nvPr/>
        </p:nvSpPr>
        <p:spPr>
          <a:xfrm>
            <a:off x="6025385" y="2910340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創立：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●●</a:t>
            </a:r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年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●</a:t>
            </a:r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月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C311C4D-1376-EA66-89A0-28CB66A2BC51}"/>
              </a:ext>
            </a:extLst>
          </p:cNvPr>
          <p:cNvSpPr txBox="1"/>
          <p:nvPr/>
        </p:nvSpPr>
        <p:spPr>
          <a:xfrm>
            <a:off x="6025385" y="3569436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従業員数：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●</a:t>
            </a:r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人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5B522F1-FAED-14DA-5C03-309585B5413E}"/>
              </a:ext>
            </a:extLst>
          </p:cNvPr>
          <p:cNvSpPr txBox="1"/>
          <p:nvPr/>
        </p:nvSpPr>
        <p:spPr>
          <a:xfrm>
            <a:off x="6025385" y="4217986"/>
            <a:ext cx="2330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職種： ●●●●●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22F0A09-A506-2754-3622-98933ABD2BE5}"/>
              </a:ext>
            </a:extLst>
          </p:cNvPr>
          <p:cNvSpPr txBox="1"/>
          <p:nvPr/>
        </p:nvSpPr>
        <p:spPr>
          <a:xfrm>
            <a:off x="5256304" y="10819633"/>
            <a:ext cx="4288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・会社のアピールポイント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・どんな人材を求めてるかを記載ください。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endParaRPr lang="en-US" altLang="ja-JP" sz="16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ja-JP" sz="1600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ja-JP" altLang="en-US" sz="1600" b="1" dirty="0">
                <a:solidFill>
                  <a:srgbClr val="FF0000"/>
                </a:solidFill>
                <a:latin typeface="+mn-ea"/>
              </a:rPr>
              <a:t>行程度でお願いします。）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5F412E-B4B1-3815-1F73-BE416D750455}"/>
              </a:ext>
            </a:extLst>
          </p:cNvPr>
          <p:cNvSpPr txBox="1"/>
          <p:nvPr/>
        </p:nvSpPr>
        <p:spPr>
          <a:xfrm>
            <a:off x="944979" y="6584181"/>
            <a:ext cx="4311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仕事のやりがいや休日の過ごし方等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（６行程度でお願いします。）</a:t>
            </a:r>
            <a:endParaRPr lang="en-US" altLang="ja-JP" sz="1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B088F73-D59F-3EF5-A092-00CA931F1122}"/>
              </a:ext>
            </a:extLst>
          </p:cNvPr>
          <p:cNvSpPr txBox="1"/>
          <p:nvPr/>
        </p:nvSpPr>
        <p:spPr>
          <a:xfrm>
            <a:off x="887179" y="5826582"/>
            <a:ext cx="6051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+mn-ea"/>
              </a:rPr>
              <a:t>社員からのメッセージ！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BF98255-E782-F21E-30AF-A2C1D994F887}"/>
              </a:ext>
            </a:extLst>
          </p:cNvPr>
          <p:cNvSpPr txBox="1"/>
          <p:nvPr/>
        </p:nvSpPr>
        <p:spPr>
          <a:xfrm>
            <a:off x="887179" y="10092804"/>
            <a:ext cx="60516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+mn-ea"/>
              </a:rPr>
              <a:t>会社からのメッセージ！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FF60920-C09F-7B92-0C4C-3FB3B85C451A}"/>
              </a:ext>
            </a:extLst>
          </p:cNvPr>
          <p:cNvSpPr/>
          <p:nvPr/>
        </p:nvSpPr>
        <p:spPr>
          <a:xfrm>
            <a:off x="2424658" y="14288572"/>
            <a:ext cx="2808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ハローワーク 日南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7" name="グラフィックス 26">
            <a:extLst>
              <a:ext uri="{FF2B5EF4-FFF2-40B4-BE49-F238E27FC236}">
                <a16:creationId xmlns:a16="http://schemas.microsoft.com/office/drawing/2014/main" id="{B457B64E-0083-7BF1-E350-D9818E441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7563" y="14049202"/>
            <a:ext cx="1625396" cy="579004"/>
          </a:xfrm>
          <a:prstGeom prst="rect">
            <a:avLst/>
          </a:prstGeom>
        </p:spPr>
      </p:pic>
      <p:sp>
        <p:nvSpPr>
          <p:cNvPr id="42" name="四角形吹き出し 41"/>
          <p:cNvSpPr/>
          <p:nvPr/>
        </p:nvSpPr>
        <p:spPr>
          <a:xfrm>
            <a:off x="11208321" y="1757837"/>
            <a:ext cx="3250876" cy="1713686"/>
          </a:xfrm>
          <a:prstGeom prst="wedgeRectCallout">
            <a:avLst>
              <a:gd name="adj1" fmla="val -99646"/>
              <a:gd name="adj2" fmla="val 890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写真はなくて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も構いません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写真を入れていただける場合、「社長」という呼び名は、適宜（「</a:t>
            </a:r>
            <a:r>
              <a:rPr lang="en-US" altLang="ja-JP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CEO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」など）修正ください。</a:t>
            </a:r>
            <a:endParaRPr lang="ja-JP" altLang="en-US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-4747098" y="1284051"/>
            <a:ext cx="4455268" cy="2933935"/>
          </a:xfrm>
          <a:prstGeom prst="rect">
            <a:avLst/>
          </a:prstGeom>
          <a:solidFill>
            <a:srgbClr val="FE82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smtClean="0"/>
              <a:t>どちら</a:t>
            </a:r>
            <a:r>
              <a:rPr kumimoji="1" lang="ja-JP" altLang="en-US" sz="2000" smtClean="0"/>
              <a:t>か</a:t>
            </a:r>
            <a:r>
              <a:rPr kumimoji="1" lang="ja-JP" altLang="en-US" sz="2000" smtClean="0"/>
              <a:t>、会社</a:t>
            </a:r>
            <a:r>
              <a:rPr kumimoji="1" lang="ja-JP" altLang="en-US" sz="2000" dirty="0" smtClean="0"/>
              <a:t>のイメージカラーに合う方をお選びいただき、作成ください。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※</a:t>
            </a:r>
            <a:r>
              <a:rPr kumimoji="1" lang="ja-JP" altLang="en-US" sz="2000" dirty="0" smtClean="0"/>
              <a:t>２つ作成いただく必要はございません。</a:t>
            </a:r>
            <a:endParaRPr kumimoji="1" lang="ja-JP" altLang="en-US" sz="2000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3C802D9-AF11-F91E-DDAF-6125C8AB3082}"/>
              </a:ext>
            </a:extLst>
          </p:cNvPr>
          <p:cNvSpPr/>
          <p:nvPr/>
        </p:nvSpPr>
        <p:spPr>
          <a:xfrm>
            <a:off x="9391537" y="13409137"/>
            <a:ext cx="765918" cy="7595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EE4D205-157A-BD14-BD97-B322E36D7F7F}"/>
              </a:ext>
            </a:extLst>
          </p:cNvPr>
          <p:cNvSpPr txBox="1"/>
          <p:nvPr/>
        </p:nvSpPr>
        <p:spPr>
          <a:xfrm>
            <a:off x="9086623" y="14208654"/>
            <a:ext cx="1375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ハローワーク求人</a:t>
            </a:r>
            <a:endParaRPr lang="ja-JP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30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FB2BC658132D242A9E4AB560F9CF9B4" ma:contentTypeVersion="14" ma:contentTypeDescription="新しいドキュメントを作成します。" ma:contentTypeScope="" ma:versionID="5f788d7130c33871fb935791bec7462c">
  <xsd:schema xmlns:xsd="http://www.w3.org/2001/XMLSchema" xmlns:xs="http://www.w3.org/2001/XMLSchema" xmlns:p="http://schemas.microsoft.com/office/2006/metadata/properties" xmlns:ns2="9aaa218c-1284-44cd-b480-c332b6e3c308" xmlns:ns3="e156244c-d37d-4b63-be43-70281ce5c2a8" targetNamespace="http://schemas.microsoft.com/office/2006/metadata/properties" ma:root="true" ma:fieldsID="7d3358aa148f9aa020135271fdb34a49" ns2:_="" ns3:_="">
    <xsd:import namespace="9aaa218c-1284-44cd-b480-c332b6e3c308"/>
    <xsd:import namespace="e156244c-d37d-4b63-be43-70281ce5c2a8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aa218c-1284-44cd-b480-c332b6e3c308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56244c-d37d-4b63-be43-70281ce5c2a8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6da567d-fa93-4024-9f54-dc6e88fd9104}" ma:internalName="TaxCatchAll" ma:showField="CatchAllData" ma:web="e156244c-d37d-4b63-be43-70281ce5c2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9aaa218c-1284-44cd-b480-c332b6e3c308">
      <UserInfo>
        <DisplayName/>
        <AccountId xsi:nil="true"/>
        <AccountType/>
      </UserInfo>
    </Owner>
    <TaxCatchAll xmlns="e156244c-d37d-4b63-be43-70281ce5c2a8" xsi:nil="true"/>
    <lcf76f155ced4ddcb4097134ff3c332f xmlns="9aaa218c-1284-44cd-b480-c332b6e3c30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4293DC-8D04-49C4-B1A1-185E4C9C3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aa218c-1284-44cd-b480-c332b6e3c308"/>
    <ds:schemaRef ds:uri="e156244c-d37d-4b63-be43-70281ce5c2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862006-7AFD-4312-B831-CD135AAB8A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A1D75D-1B80-4C55-8FF1-FDAADCFA645F}">
  <ds:schemaRefs>
    <ds:schemaRef ds:uri="http://schemas.microsoft.com/office/2006/metadata/properties"/>
    <ds:schemaRef ds:uri="http://schemas.microsoft.com/office/infopath/2007/PartnerControls"/>
    <ds:schemaRef ds:uri="9aaa218c-1284-44cd-b480-c332b6e3c308"/>
    <ds:schemaRef ds:uri="e156244c-d37d-4b63-be43-70281ce5c2a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910</TotalTime>
  <Words>346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新細明體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会社名 （会社のロゴやフォントをお使いください）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藤田奏子</dc:creator>
  <cp:lastModifiedBy>黒木真</cp:lastModifiedBy>
  <cp:revision>66</cp:revision>
  <cp:lastPrinted>2024-05-28T08:27:54Z</cp:lastPrinted>
  <dcterms:created xsi:type="dcterms:W3CDTF">2024-05-26T03:26:45Z</dcterms:created>
  <dcterms:modified xsi:type="dcterms:W3CDTF">2024-10-24T02:50:15Z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0x010100CFB2BC658132D242A9E4AB560F9CF9B4</vt:lpwstr>
  </property>
</Properties>
</file>