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63" r:id="rId5"/>
  </p:sldIdLst>
  <p:sldSz cx="10691813" cy="1511935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06"/>
    <a:srgbClr val="005CAF"/>
    <a:srgbClr val="FEA54C"/>
    <a:srgbClr val="103185"/>
    <a:srgbClr val="579AE3"/>
    <a:srgbClr val="7CAFDE"/>
    <a:srgbClr val="C9E7E7"/>
    <a:srgbClr val="66BAB7"/>
    <a:srgbClr val="157DDB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2" autoAdjust="0"/>
    <p:restoredTop sz="94567"/>
  </p:normalViewPr>
  <p:slideViewPr>
    <p:cSldViewPr snapToGrid="0" snapToObjects="1">
      <p:cViewPr varScale="1">
        <p:scale>
          <a:sx n="33" d="100"/>
          <a:sy n="33" d="100"/>
        </p:scale>
        <p:origin x="23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F86-D805-4252-9037-36C61CCC8C73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992A9-9676-4A76-A4B1-3E932EB3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  <a:prstGeom prst="rect">
            <a:avLst/>
          </a:prstGeo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4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25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85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1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  <a:prstGeom prst="rect">
            <a:avLst/>
          </a:prstGeo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8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66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75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62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53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45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2024/10/10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19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3368" userDrawn="1">
          <p15:clr>
            <a:srgbClr val="F26B43"/>
          </p15:clr>
        </p15:guide>
        <p15:guide id="4" pos="6316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9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0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7FD5030-C911-AC3F-7C2C-764C52876408}"/>
              </a:ext>
            </a:extLst>
          </p:cNvPr>
          <p:cNvSpPr/>
          <p:nvPr/>
        </p:nvSpPr>
        <p:spPr>
          <a:xfrm>
            <a:off x="1063662" y="7864567"/>
            <a:ext cx="5206652" cy="1944182"/>
          </a:xfrm>
          <a:prstGeom prst="rect">
            <a:avLst/>
          </a:prstGeom>
          <a:solidFill>
            <a:srgbClr val="DEEB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04C0FB-7CD1-7DF7-7C8E-D1DB039C5FEB}"/>
              </a:ext>
            </a:extLst>
          </p:cNvPr>
          <p:cNvSpPr/>
          <p:nvPr/>
        </p:nvSpPr>
        <p:spPr>
          <a:xfrm>
            <a:off x="302673" y="1730392"/>
            <a:ext cx="10073721" cy="3806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04448E6-2223-34D7-C1F7-DF4DA7383657}"/>
              </a:ext>
            </a:extLst>
          </p:cNvPr>
          <p:cNvSpPr/>
          <p:nvPr/>
        </p:nvSpPr>
        <p:spPr>
          <a:xfrm>
            <a:off x="665163" y="5764528"/>
            <a:ext cx="9361487" cy="529793"/>
          </a:xfrm>
          <a:prstGeom prst="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BC0024-3A28-E850-0911-1EEF02ECACD3}"/>
              </a:ext>
            </a:extLst>
          </p:cNvPr>
          <p:cNvSpPr/>
          <p:nvPr/>
        </p:nvSpPr>
        <p:spPr>
          <a:xfrm>
            <a:off x="315419" y="13585243"/>
            <a:ext cx="10060975" cy="369333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E29400E-4402-0C40-97BB-994AA79B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219" y="575432"/>
            <a:ext cx="8794961" cy="1058778"/>
          </a:xfrm>
        </p:spPr>
        <p:txBody>
          <a:bodyPr anchor="ctr" anchorCtr="0">
            <a:noAutofit/>
          </a:bodyPr>
          <a:lstStyle/>
          <a:p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会社名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（会社のロゴやフォントをお使いください）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742247" y="13637260"/>
            <a:ext cx="880241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この企業が気になった方は、お近くの紹介担当までお声がけください！事業所番号</a:t>
            </a:r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×××××</a:t>
            </a:r>
            <a:r>
              <a:rPr lang="ja-JP" altLang="en-US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・・・・・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BC4BD7B-7878-9B4C-8BD3-5DEFC14651A3}"/>
              </a:ext>
            </a:extLst>
          </p:cNvPr>
          <p:cNvSpPr/>
          <p:nvPr/>
        </p:nvSpPr>
        <p:spPr>
          <a:xfrm>
            <a:off x="8468067" y="3893039"/>
            <a:ext cx="1075941" cy="10823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会社の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に飛ぶ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F11380A-A438-3648-9CE9-59E2645E33D2}"/>
              </a:ext>
            </a:extLst>
          </p:cNvPr>
          <p:cNvSpPr txBox="1"/>
          <p:nvPr/>
        </p:nvSpPr>
        <p:spPr>
          <a:xfrm>
            <a:off x="4982304" y="10725541"/>
            <a:ext cx="4816513" cy="243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入社後は、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週間の座学と実務の研修を実施します。その後、職種に分かれて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OJT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を基本に業務に従事します。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業務を完全にマスターできるまで、しっかりとフォローしますので、未経験の方でも大歓迎です。実際に、社員の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割以上が未経験で入社しています。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ベンチャーとして起業して間もないので、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チャレンジ精神がある方、お待ちしております！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3FF07F-7369-3143-BA41-3888013B5CA6}"/>
              </a:ext>
            </a:extLst>
          </p:cNvPr>
          <p:cNvSpPr txBox="1"/>
          <p:nvPr/>
        </p:nvSpPr>
        <p:spPr>
          <a:xfrm>
            <a:off x="991361" y="6435154"/>
            <a:ext cx="5425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歳で入社しました。しかも東京から</a:t>
            </a:r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Ⅰ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ターンで、土地勘もなく不安でしたが、研修制度やその後のフォローが手厚く、業務をスムーズに行うことができました。</a:t>
            </a:r>
          </a:p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先輩方が生活の情報も色々と教えてくださるので、地域の方とも関りを持つことができて、週末は焼酎を飲み交わすなど充実しています！！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8393696" y="14475670"/>
            <a:ext cx="1760418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立地：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R06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●●●●</a:t>
            </a:r>
          </a:p>
        </p:txBody>
      </p:sp>
      <p:sp>
        <p:nvSpPr>
          <p:cNvPr id="31" name="円/楕円 17">
            <a:extLst>
              <a:ext uri="{FF2B5EF4-FFF2-40B4-BE49-F238E27FC236}">
                <a16:creationId xmlns:a16="http://schemas.microsoft.com/office/drawing/2014/main" id="{42DE9AE2-5DCF-C041-8E80-F00339469310}"/>
              </a:ext>
            </a:extLst>
          </p:cNvPr>
          <p:cNvSpPr/>
          <p:nvPr/>
        </p:nvSpPr>
        <p:spPr>
          <a:xfrm>
            <a:off x="8393696" y="1983936"/>
            <a:ext cx="1224683" cy="134878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社長の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写真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554632" y="33687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○○社長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54632" y="50206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会社情報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8018AB9-BDFE-E0AD-97A7-93032CD657D9}"/>
              </a:ext>
            </a:extLst>
          </p:cNvPr>
          <p:cNvSpPr txBox="1"/>
          <p:nvPr/>
        </p:nvSpPr>
        <p:spPr>
          <a:xfrm>
            <a:off x="1063662" y="7864567"/>
            <a:ext cx="5206652" cy="261610"/>
          </a:xfrm>
          <a:prstGeom prst="rect">
            <a:avLst/>
          </a:prstGeom>
          <a:solidFill>
            <a:srgbClr val="579AE3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</a:t>
            </a:r>
            <a:r>
              <a:rPr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年目（係員）の１日のスケジュール（またはキャリアパス）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0E8C888-E549-E64E-E34B-6A3D3392B7C0}"/>
              </a:ext>
            </a:extLst>
          </p:cNvPr>
          <p:cNvSpPr/>
          <p:nvPr/>
        </p:nvSpPr>
        <p:spPr>
          <a:xfrm>
            <a:off x="665163" y="10040452"/>
            <a:ext cx="9361487" cy="529793"/>
          </a:xfrm>
          <a:prstGeom prst="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D02FF45-56BC-1324-5246-F663B4A83364}"/>
              </a:ext>
            </a:extLst>
          </p:cNvPr>
          <p:cNvSpPr/>
          <p:nvPr/>
        </p:nvSpPr>
        <p:spPr>
          <a:xfrm>
            <a:off x="315419" y="286123"/>
            <a:ext cx="10073721" cy="14580796"/>
          </a:xfrm>
          <a:prstGeom prst="roundRect">
            <a:avLst>
              <a:gd name="adj" fmla="val 3217"/>
            </a:avLst>
          </a:prstGeom>
          <a:noFill/>
          <a:ln w="117475">
            <a:solidFill>
              <a:srgbClr val="005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D5010CB-FD2E-5B37-3B11-E3B767B4B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26" y="2111053"/>
            <a:ext cx="4127296" cy="3101921"/>
          </a:xfrm>
          <a:prstGeom prst="rect">
            <a:avLst/>
          </a:prstGeom>
        </p:spPr>
      </p:pic>
      <p:sp>
        <p:nvSpPr>
          <p:cNvPr id="55" name="角丸四角形 60">
            <a:extLst>
              <a:ext uri="{FF2B5EF4-FFF2-40B4-BE49-F238E27FC236}">
                <a16:creationId xmlns:a16="http://schemas.microsoft.com/office/drawing/2014/main" id="{1ECDC220-41F5-C78D-8B38-DBE4EDC18684}"/>
              </a:ext>
            </a:extLst>
          </p:cNvPr>
          <p:cNvSpPr/>
          <p:nvPr/>
        </p:nvSpPr>
        <p:spPr>
          <a:xfrm>
            <a:off x="5579071" y="2238901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endParaRPr kumimoji="1"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角丸四角形 62">
            <a:extLst>
              <a:ext uri="{FF2B5EF4-FFF2-40B4-BE49-F238E27FC236}">
                <a16:creationId xmlns:a16="http://schemas.microsoft.com/office/drawing/2014/main" id="{1987AE09-2821-6DAA-0684-56EE1A1ADEFC}"/>
              </a:ext>
            </a:extLst>
          </p:cNvPr>
          <p:cNvSpPr/>
          <p:nvPr/>
        </p:nvSpPr>
        <p:spPr>
          <a:xfrm>
            <a:off x="5579071" y="2887450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6D36266-DBE4-186D-118B-D87C14BD5A33}"/>
              </a:ext>
            </a:extLst>
          </p:cNvPr>
          <p:cNvSpPr txBox="1"/>
          <p:nvPr/>
        </p:nvSpPr>
        <p:spPr>
          <a:xfrm>
            <a:off x="6025385" y="2228420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業種：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関連企業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角丸四角形 64">
            <a:extLst>
              <a:ext uri="{FF2B5EF4-FFF2-40B4-BE49-F238E27FC236}">
                <a16:creationId xmlns:a16="http://schemas.microsoft.com/office/drawing/2014/main" id="{968CCD32-2317-D932-97A8-A0006167C104}"/>
              </a:ext>
            </a:extLst>
          </p:cNvPr>
          <p:cNvSpPr/>
          <p:nvPr/>
        </p:nvSpPr>
        <p:spPr>
          <a:xfrm>
            <a:off x="5579071" y="3535999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角丸四角形 65">
            <a:extLst>
              <a:ext uri="{FF2B5EF4-FFF2-40B4-BE49-F238E27FC236}">
                <a16:creationId xmlns:a16="http://schemas.microsoft.com/office/drawing/2014/main" id="{FB2FEF70-7D75-7DEB-04A8-2F3DCF8434D5}"/>
              </a:ext>
            </a:extLst>
          </p:cNvPr>
          <p:cNvSpPr/>
          <p:nvPr/>
        </p:nvSpPr>
        <p:spPr>
          <a:xfrm>
            <a:off x="5579071" y="4184549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898726B-EA05-8244-631D-6373B2F7FE7E}"/>
              </a:ext>
            </a:extLst>
          </p:cNvPr>
          <p:cNvSpPr txBox="1"/>
          <p:nvPr/>
        </p:nvSpPr>
        <p:spPr>
          <a:xfrm>
            <a:off x="6025384" y="2910340"/>
            <a:ext cx="236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創立：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2020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年５月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4AA1CF2-9E9D-2208-2A9E-DB348A2E6D3F}"/>
              </a:ext>
            </a:extLst>
          </p:cNvPr>
          <p:cNvSpPr txBox="1"/>
          <p:nvPr/>
        </p:nvSpPr>
        <p:spPr>
          <a:xfrm>
            <a:off x="6025385" y="3569436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従業員数：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49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70C5239-188B-4587-15B3-4A198FF54987}"/>
              </a:ext>
            </a:extLst>
          </p:cNvPr>
          <p:cNvSpPr txBox="1"/>
          <p:nvPr/>
        </p:nvSpPr>
        <p:spPr>
          <a:xfrm>
            <a:off x="6025385" y="4190758"/>
            <a:ext cx="2330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職種：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コンサルタント、</a:t>
            </a:r>
          </a:p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会計事務等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B45344-F1EE-7C05-B4B1-891282F268A6}"/>
              </a:ext>
            </a:extLst>
          </p:cNvPr>
          <p:cNvSpPr/>
          <p:nvPr/>
        </p:nvSpPr>
        <p:spPr>
          <a:xfrm>
            <a:off x="206595" y="191548"/>
            <a:ext cx="2114550" cy="78167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サンプル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A91275-A56C-130A-0291-318DE1BD06CC}"/>
              </a:ext>
            </a:extLst>
          </p:cNvPr>
          <p:cNvSpPr txBox="1"/>
          <p:nvPr/>
        </p:nvSpPr>
        <p:spPr>
          <a:xfrm>
            <a:off x="1901368" y="8220752"/>
            <a:ext cx="3518361" cy="144655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　　　　　　　出社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０８：３０－０８：４０　朝礼、メールチェック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０８：４０－０９：５０　午後の事業所訪問の準備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１０：００－１２：００　ミーティング（広報関係）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１２：００－１３：００　昼休憩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１３：００－１４：３０　事業所に訪問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１４：３０－１７：１５　通常業務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１７：１５　　　　　　　退社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0EAD73-3B77-B45B-7997-65FD3CA0D499}"/>
              </a:ext>
            </a:extLst>
          </p:cNvPr>
          <p:cNvSpPr txBox="1"/>
          <p:nvPr/>
        </p:nvSpPr>
        <p:spPr>
          <a:xfrm>
            <a:off x="887179" y="5826582"/>
            <a:ext cx="605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社員からのメッセージ！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8FC3CE-4B1B-FF98-73FD-3EF1F0449313}"/>
              </a:ext>
            </a:extLst>
          </p:cNvPr>
          <p:cNvSpPr txBox="1"/>
          <p:nvPr/>
        </p:nvSpPr>
        <p:spPr>
          <a:xfrm>
            <a:off x="887179" y="10092804"/>
            <a:ext cx="6051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会社からのメッセージ！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413864-94BF-DD0F-503C-B6DA76C2F5EB}"/>
              </a:ext>
            </a:extLst>
          </p:cNvPr>
          <p:cNvSpPr/>
          <p:nvPr/>
        </p:nvSpPr>
        <p:spPr>
          <a:xfrm>
            <a:off x="2424658" y="14288572"/>
            <a:ext cx="280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ハローワーク 日南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AFF89319-C307-905E-D986-EAD79DAF5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7563" y="14049202"/>
            <a:ext cx="1625396" cy="579004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9391537" y="13409137"/>
            <a:ext cx="765918" cy="759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9086623" y="14208654"/>
            <a:ext cx="1375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ハローワーク求人</a:t>
            </a:r>
            <a:endParaRPr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031BFBC6-1C62-CB32-8B55-3BC47A73238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</a:extLst>
          </a:blip>
          <a:srcRect r="11432"/>
          <a:stretch/>
        </p:blipFill>
        <p:spPr>
          <a:xfrm rot="5400000">
            <a:off x="6567480" y="6691919"/>
            <a:ext cx="3391226" cy="287769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15E1CCF1-E8B7-31DE-F9F8-0266038FA3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9114" y="10784318"/>
            <a:ext cx="3631960" cy="238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95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FB2BC658132D242A9E4AB560F9CF9B4" ma:contentTypeVersion="14" ma:contentTypeDescription="新しいドキュメントを作成します。" ma:contentTypeScope="" ma:versionID="5f788d7130c33871fb935791bec7462c">
  <xsd:schema xmlns:xsd="http://www.w3.org/2001/XMLSchema" xmlns:xs="http://www.w3.org/2001/XMLSchema" xmlns:p="http://schemas.microsoft.com/office/2006/metadata/properties" xmlns:ns2="9aaa218c-1284-44cd-b480-c332b6e3c308" xmlns:ns3="e156244c-d37d-4b63-be43-70281ce5c2a8" targetNamespace="http://schemas.microsoft.com/office/2006/metadata/properties" ma:root="true" ma:fieldsID="7d3358aa148f9aa020135271fdb34a49" ns2:_="" ns3:_="">
    <xsd:import namespace="9aaa218c-1284-44cd-b480-c332b6e3c308"/>
    <xsd:import namespace="e156244c-d37d-4b63-be43-70281ce5c2a8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aa218c-1284-44cd-b480-c332b6e3c308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6244c-d37d-4b63-be43-70281ce5c2a8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6da567d-fa93-4024-9f54-dc6e88fd9104}" ma:internalName="TaxCatchAll" ma:showField="CatchAllData" ma:web="e156244c-d37d-4b63-be43-70281ce5c2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aaa218c-1284-44cd-b480-c332b6e3c308">
      <UserInfo>
        <DisplayName/>
        <AccountId xsi:nil="true"/>
        <AccountType/>
      </UserInfo>
    </Owner>
    <TaxCatchAll xmlns="e156244c-d37d-4b63-be43-70281ce5c2a8" xsi:nil="true"/>
    <lcf76f155ced4ddcb4097134ff3c332f xmlns="9aaa218c-1284-44cd-b480-c332b6e3c30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4293DC-8D04-49C4-B1A1-185E4C9C3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aa218c-1284-44cd-b480-c332b6e3c308"/>
    <ds:schemaRef ds:uri="e156244c-d37d-4b63-be43-70281ce5c2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862006-7AFD-4312-B831-CD135AAB8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A1D75D-1B80-4C55-8FF1-FDAADCFA645F}">
  <ds:schemaRefs>
    <ds:schemaRef ds:uri="http://schemas.microsoft.com/office/2006/metadata/properties"/>
    <ds:schemaRef ds:uri="http://schemas.microsoft.com/office/infopath/2007/PartnerControls"/>
    <ds:schemaRef ds:uri="9aaa218c-1284-44cd-b480-c332b6e3c308"/>
    <ds:schemaRef ds:uri="e156244c-d37d-4b63-be43-70281ce5c2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910</TotalTime>
  <Words>327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HG丸ｺﾞｼｯｸM-PRO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会社名 （会社のロゴやフォントをお使いください）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藤田奏子</dc:creator>
  <cp:lastModifiedBy>黒木真</cp:lastModifiedBy>
  <cp:revision>66</cp:revision>
  <cp:lastPrinted>2024-05-28T08:27:54Z</cp:lastPrinted>
  <dcterms:created xsi:type="dcterms:W3CDTF">2024-05-26T03:26:45Z</dcterms:created>
  <dcterms:modified xsi:type="dcterms:W3CDTF">2024-10-10T03:14:47Z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0x010100CFB2BC658132D242A9E4AB560F9CF9B4</vt:lpwstr>
  </property>
</Properties>
</file>