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2" r:id="rId4"/>
  </p:sldMasterIdLst>
  <p:notesMasterIdLst>
    <p:notesMasterId r:id="rId38"/>
  </p:notesMasterIdLst>
  <p:handoutMasterIdLst>
    <p:handoutMasterId r:id="rId39"/>
  </p:handoutMasterIdLst>
  <p:sldIdLst>
    <p:sldId id="468" r:id="rId5"/>
    <p:sldId id="1010" r:id="rId6"/>
    <p:sldId id="2147476903" r:id="rId7"/>
    <p:sldId id="986" r:id="rId8"/>
    <p:sldId id="1013" r:id="rId9"/>
    <p:sldId id="988" r:id="rId10"/>
    <p:sldId id="2147476895" r:id="rId11"/>
    <p:sldId id="989" r:id="rId12"/>
    <p:sldId id="990" r:id="rId13"/>
    <p:sldId id="992" r:id="rId14"/>
    <p:sldId id="993" r:id="rId15"/>
    <p:sldId id="995" r:id="rId16"/>
    <p:sldId id="996" r:id="rId17"/>
    <p:sldId id="1003" r:id="rId18"/>
    <p:sldId id="997" r:id="rId19"/>
    <p:sldId id="1005" r:id="rId20"/>
    <p:sldId id="998" r:id="rId21"/>
    <p:sldId id="1007" r:id="rId22"/>
    <p:sldId id="1009" r:id="rId23"/>
    <p:sldId id="1008" r:id="rId24"/>
    <p:sldId id="2147476901" r:id="rId25"/>
    <p:sldId id="1011" r:id="rId26"/>
    <p:sldId id="1014" r:id="rId27"/>
    <p:sldId id="1000" r:id="rId28"/>
    <p:sldId id="2147476896" r:id="rId29"/>
    <p:sldId id="2147476898" r:id="rId30"/>
    <p:sldId id="2147476899" r:id="rId31"/>
    <p:sldId id="1004" r:id="rId32"/>
    <p:sldId id="1001" r:id="rId33"/>
    <p:sldId id="999" r:id="rId34"/>
    <p:sldId id="1012" r:id="rId35"/>
    <p:sldId id="2147476900" r:id="rId36"/>
    <p:sldId id="2147476897" r:id="rId37"/>
  </p:sldIdLst>
  <p:sldSz cx="9906000" cy="6858000" type="A4"/>
  <p:notesSz cx="7102475" cy="102330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レイアウトサンプル" id="{AF6CC579-B67C-2844-BE25-84E40ED98AB0}">
          <p14:sldIdLst>
            <p14:sldId id="468"/>
            <p14:sldId id="1010"/>
            <p14:sldId id="2147476903"/>
            <p14:sldId id="986"/>
            <p14:sldId id="1013"/>
            <p14:sldId id="988"/>
            <p14:sldId id="2147476895"/>
            <p14:sldId id="989"/>
            <p14:sldId id="990"/>
            <p14:sldId id="992"/>
            <p14:sldId id="993"/>
            <p14:sldId id="995"/>
            <p14:sldId id="996"/>
            <p14:sldId id="1003"/>
            <p14:sldId id="997"/>
            <p14:sldId id="1005"/>
            <p14:sldId id="998"/>
            <p14:sldId id="1007"/>
            <p14:sldId id="1009"/>
            <p14:sldId id="1008"/>
            <p14:sldId id="2147476901"/>
            <p14:sldId id="1011"/>
            <p14:sldId id="1014"/>
            <p14:sldId id="1000"/>
            <p14:sldId id="2147476896"/>
            <p14:sldId id="2147476898"/>
            <p14:sldId id="2147476899"/>
            <p14:sldId id="1004"/>
            <p14:sldId id="1001"/>
            <p14:sldId id="999"/>
            <p14:sldId id="1012"/>
            <p14:sldId id="2147476900"/>
            <p14:sldId id="2147476897"/>
          </p14:sldIdLst>
        </p14:section>
      </p14:sectionLst>
    </p:ext>
    <p:ext uri="{EFAFB233-063F-42B5-8137-9DF3F51BA10A}">
      <p15:sldGuideLst xmlns:p15="http://schemas.microsoft.com/office/powerpoint/2012/main">
        <p15:guide id="1" orient="horz" pos="1228" userDrawn="1">
          <p15:clr>
            <a:srgbClr val="A4A3A4"/>
          </p15:clr>
        </p15:guide>
        <p15:guide id="2" pos="192" userDrawn="1">
          <p15:clr>
            <a:srgbClr val="A4A3A4"/>
          </p15:clr>
        </p15:guide>
        <p15:guide id="3" pos="3216" userDrawn="1">
          <p15:clr>
            <a:srgbClr val="A4A3A4"/>
          </p15:clr>
        </p15:guide>
        <p15:guide id="4" pos="6068" userDrawn="1">
          <p15:clr>
            <a:srgbClr val="A4A3A4"/>
          </p15:clr>
        </p15:guide>
        <p15:guide id="5" pos="3024" userDrawn="1">
          <p15:clr>
            <a:srgbClr val="A4A3A4"/>
          </p15:clr>
        </p15:guide>
        <p15:guide id="6" pos="4560" userDrawn="1">
          <p15:clr>
            <a:srgbClr val="A4A3A4"/>
          </p15:clr>
        </p15:guide>
        <p15:guide id="7" pos="4735" userDrawn="1">
          <p15:clr>
            <a:srgbClr val="A4A3A4"/>
          </p15:clr>
        </p15:guide>
        <p15:guide id="8" pos="1513" userDrawn="1">
          <p15:clr>
            <a:srgbClr val="A4A3A4"/>
          </p15:clr>
        </p15:guide>
        <p15:guide id="9" pos="1696" userDrawn="1">
          <p15:clr>
            <a:srgbClr val="A4A3A4"/>
          </p15:clr>
        </p15:guide>
        <p15:guide id="10" orient="horz" pos="4127" userDrawn="1">
          <p15:clr>
            <a:srgbClr val="A4A3A4"/>
          </p15:clr>
        </p15:guide>
        <p15:guide id="11" pos="2016" userDrawn="1">
          <p15:clr>
            <a:srgbClr val="A4A3A4"/>
          </p15:clr>
        </p15:guide>
        <p15:guide id="12" pos="2208" userDrawn="1">
          <p15:clr>
            <a:srgbClr val="A4A3A4"/>
          </p15:clr>
        </p15:guide>
        <p15:guide id="13" pos="4051" userDrawn="1">
          <p15:clr>
            <a:srgbClr val="A4A3A4"/>
          </p15:clr>
        </p15:guide>
        <p15:guide id="14" pos="422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3B3DFA5-7E22-B5C2-003E-48CA3765D36A}" name="山田 剛(yamada-tsuyoshi)" initials="山田" userId="S::YTKFN@lansys.mhlw.go.jp::4aa2265e-a7be-44fd-a762-42d9c8d03146" providerId="AD"/>
  <p188:author id="{76D62AF8-84FA-8164-BD9A-04060E7970CD}" name="小林 泰良(kobayashi-taira.17n)" initials="小林" userId="S::KTNRF@lansys.mhlw.go.jp::5d8dd8af-4f64-46c7-99e5-b805d3cc640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24F4E"/>
    <a:srgbClr val="ECEAF2"/>
    <a:srgbClr val="F3FAFF"/>
    <a:srgbClr val="CCECFF"/>
    <a:srgbClr val="009644"/>
    <a:srgbClr val="FF0000"/>
    <a:srgbClr val="003CB1"/>
    <a:srgbClr val="EFF5FF"/>
    <a:srgbClr val="003E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92" autoAdjust="0"/>
    <p:restoredTop sz="94471" autoAdjust="0"/>
  </p:normalViewPr>
  <p:slideViewPr>
    <p:cSldViewPr snapToGrid="0">
      <p:cViewPr varScale="1">
        <p:scale>
          <a:sx n="107" d="100"/>
          <a:sy n="107" d="100"/>
        </p:scale>
        <p:origin x="1656" y="114"/>
      </p:cViewPr>
      <p:guideLst>
        <p:guide orient="horz" pos="1228"/>
        <p:guide pos="192"/>
        <p:guide pos="3216"/>
        <p:guide pos="6068"/>
        <p:guide pos="3024"/>
        <p:guide pos="4560"/>
        <p:guide pos="4735"/>
        <p:guide pos="1513"/>
        <p:guide pos="1696"/>
        <p:guide orient="horz" pos="4127"/>
        <p:guide pos="2016"/>
        <p:guide pos="2208"/>
        <p:guide pos="4051"/>
        <p:guide pos="4224"/>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38462B45-3B19-644E-AD02-C8057219CE62}"/>
              </a:ext>
            </a:extLst>
          </p:cNvPr>
          <p:cNvSpPr>
            <a:spLocks noGrp="1"/>
          </p:cNvSpPr>
          <p:nvPr>
            <p:ph type="hdr" sz="quarter"/>
          </p:nvPr>
        </p:nvSpPr>
        <p:spPr>
          <a:xfrm>
            <a:off x="1" y="1"/>
            <a:ext cx="3077740" cy="513428"/>
          </a:xfrm>
          <a:prstGeom prst="rect">
            <a:avLst/>
          </a:prstGeom>
        </p:spPr>
        <p:txBody>
          <a:bodyPr vert="horz" lIns="94632" tIns="47316" rIns="94632" bIns="47316"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083D6E86-57B2-8C4B-A4A6-B815EB7BC088}"/>
              </a:ext>
            </a:extLst>
          </p:cNvPr>
          <p:cNvSpPr>
            <a:spLocks noGrp="1"/>
          </p:cNvSpPr>
          <p:nvPr>
            <p:ph type="dt" sz="quarter" idx="1"/>
          </p:nvPr>
        </p:nvSpPr>
        <p:spPr>
          <a:xfrm>
            <a:off x="4023092" y="1"/>
            <a:ext cx="3077740" cy="513428"/>
          </a:xfrm>
          <a:prstGeom prst="rect">
            <a:avLst/>
          </a:prstGeom>
        </p:spPr>
        <p:txBody>
          <a:bodyPr vert="horz" lIns="94632" tIns="47316" rIns="94632" bIns="47316" rtlCol="0"/>
          <a:lstStyle>
            <a:lvl1pPr algn="r">
              <a:defRPr sz="1200"/>
            </a:lvl1pPr>
          </a:lstStyle>
          <a:p>
            <a:fld id="{BC100692-EAF4-2D4D-8CB7-4A95778DD0E4}" type="datetimeFigureOut">
              <a:rPr kumimoji="1" lang="ja-JP" altLang="en-US" smtClean="0"/>
              <a:t>2024/9/11</a:t>
            </a:fld>
            <a:endParaRPr kumimoji="1" lang="ja-JP" altLang="en-US"/>
          </a:p>
        </p:txBody>
      </p:sp>
      <p:sp>
        <p:nvSpPr>
          <p:cNvPr id="4" name="フッター プレースホルダー 3">
            <a:extLst>
              <a:ext uri="{FF2B5EF4-FFF2-40B4-BE49-F238E27FC236}">
                <a16:creationId xmlns:a16="http://schemas.microsoft.com/office/drawing/2014/main" id="{C8B21570-7BD7-0C4B-8425-70205C7AD7A8}"/>
              </a:ext>
            </a:extLst>
          </p:cNvPr>
          <p:cNvSpPr>
            <a:spLocks noGrp="1"/>
          </p:cNvSpPr>
          <p:nvPr>
            <p:ph type="ftr" sz="quarter" idx="2"/>
          </p:nvPr>
        </p:nvSpPr>
        <p:spPr>
          <a:xfrm>
            <a:off x="1" y="9719599"/>
            <a:ext cx="3077740" cy="513427"/>
          </a:xfrm>
          <a:prstGeom prst="rect">
            <a:avLst/>
          </a:prstGeom>
        </p:spPr>
        <p:txBody>
          <a:bodyPr vert="horz" lIns="94632" tIns="47316" rIns="94632" bIns="47316"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3C85AC23-07E1-0E46-9EE9-96123763DA4B}"/>
              </a:ext>
            </a:extLst>
          </p:cNvPr>
          <p:cNvSpPr>
            <a:spLocks noGrp="1"/>
          </p:cNvSpPr>
          <p:nvPr>
            <p:ph type="sldNum" sz="quarter" idx="3"/>
          </p:nvPr>
        </p:nvSpPr>
        <p:spPr>
          <a:xfrm>
            <a:off x="4023092" y="9719599"/>
            <a:ext cx="3077740" cy="513427"/>
          </a:xfrm>
          <a:prstGeom prst="rect">
            <a:avLst/>
          </a:prstGeom>
        </p:spPr>
        <p:txBody>
          <a:bodyPr vert="horz" lIns="94632" tIns="47316" rIns="94632" bIns="47316" rtlCol="0" anchor="b"/>
          <a:lstStyle>
            <a:lvl1pPr algn="r">
              <a:defRPr sz="1200"/>
            </a:lvl1pPr>
          </a:lstStyle>
          <a:p>
            <a:fld id="{BD3031F9-2228-CB40-9934-33F673688A70}" type="slidenum">
              <a:rPr kumimoji="1" lang="ja-JP" altLang="en-US" smtClean="0"/>
              <a:t>‹#›</a:t>
            </a:fld>
            <a:endParaRPr kumimoji="1" lang="ja-JP" altLang="en-US"/>
          </a:p>
        </p:txBody>
      </p:sp>
    </p:spTree>
    <p:extLst>
      <p:ext uri="{BB962C8B-B14F-4D97-AF65-F5344CB8AC3E}">
        <p14:creationId xmlns:p14="http://schemas.microsoft.com/office/powerpoint/2010/main" val="2534536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3077740" cy="513428"/>
          </a:xfrm>
          <a:prstGeom prst="rect">
            <a:avLst/>
          </a:prstGeom>
        </p:spPr>
        <p:txBody>
          <a:bodyPr vert="horz" lIns="94632" tIns="47316" rIns="94632" bIns="47316"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3092" y="1"/>
            <a:ext cx="3077740" cy="513428"/>
          </a:xfrm>
          <a:prstGeom prst="rect">
            <a:avLst/>
          </a:prstGeom>
        </p:spPr>
        <p:txBody>
          <a:bodyPr vert="horz" lIns="94632" tIns="47316" rIns="94632" bIns="47316" rtlCol="0"/>
          <a:lstStyle>
            <a:lvl1pPr algn="r">
              <a:defRPr sz="1200"/>
            </a:lvl1pPr>
          </a:lstStyle>
          <a:p>
            <a:fld id="{B37A305E-D807-3946-A1A4-56C9B77AFB38}" type="datetimeFigureOut">
              <a:rPr kumimoji="1" lang="ja-JP" altLang="en-US" smtClean="0"/>
              <a:t>2024/9/11</a:t>
            </a:fld>
            <a:endParaRPr kumimoji="1" lang="ja-JP" altLang="en-US"/>
          </a:p>
        </p:txBody>
      </p:sp>
      <p:sp>
        <p:nvSpPr>
          <p:cNvPr id="4" name="スライド イメージ プレースホルダー 3"/>
          <p:cNvSpPr>
            <a:spLocks noGrp="1" noRot="1" noChangeAspect="1"/>
          </p:cNvSpPr>
          <p:nvPr>
            <p:ph type="sldImg" idx="2"/>
          </p:nvPr>
        </p:nvSpPr>
        <p:spPr>
          <a:xfrm>
            <a:off x="1055688" y="1279525"/>
            <a:ext cx="4991100" cy="3454400"/>
          </a:xfrm>
          <a:prstGeom prst="rect">
            <a:avLst/>
          </a:prstGeom>
          <a:noFill/>
          <a:ln w="12700">
            <a:solidFill>
              <a:prstClr val="black"/>
            </a:solidFill>
          </a:ln>
        </p:spPr>
        <p:txBody>
          <a:bodyPr vert="horz" lIns="94632" tIns="47316" rIns="94632" bIns="47316" rtlCol="0" anchor="ctr"/>
          <a:lstStyle/>
          <a:p>
            <a:endParaRPr lang="ja-JP" altLang="en-US"/>
          </a:p>
        </p:txBody>
      </p:sp>
      <p:sp>
        <p:nvSpPr>
          <p:cNvPr id="5" name="ノート プレースホルダー 4"/>
          <p:cNvSpPr>
            <a:spLocks noGrp="1"/>
          </p:cNvSpPr>
          <p:nvPr>
            <p:ph type="body" sz="quarter" idx="3"/>
          </p:nvPr>
        </p:nvSpPr>
        <p:spPr>
          <a:xfrm>
            <a:off x="710248" y="4924644"/>
            <a:ext cx="5681980" cy="4029253"/>
          </a:xfrm>
          <a:prstGeom prst="rect">
            <a:avLst/>
          </a:prstGeom>
        </p:spPr>
        <p:txBody>
          <a:bodyPr vert="horz" lIns="94632" tIns="47316" rIns="94632" bIns="4731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719599"/>
            <a:ext cx="3077740" cy="513427"/>
          </a:xfrm>
          <a:prstGeom prst="rect">
            <a:avLst/>
          </a:prstGeom>
        </p:spPr>
        <p:txBody>
          <a:bodyPr vert="horz" lIns="94632" tIns="47316" rIns="94632" bIns="4731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3092" y="9719599"/>
            <a:ext cx="3077740" cy="513427"/>
          </a:xfrm>
          <a:prstGeom prst="rect">
            <a:avLst/>
          </a:prstGeom>
        </p:spPr>
        <p:txBody>
          <a:bodyPr vert="horz" lIns="94632" tIns="47316" rIns="94632" bIns="47316" rtlCol="0" anchor="b"/>
          <a:lstStyle>
            <a:lvl1pPr algn="r">
              <a:defRPr sz="1200"/>
            </a:lvl1pPr>
          </a:lstStyle>
          <a:p>
            <a:fld id="{844F3F95-1DE9-F948-9ABE-A8F6E5B8157B}" type="slidenum">
              <a:rPr kumimoji="1" lang="ja-JP" altLang="en-US" smtClean="0"/>
              <a:t>‹#›</a:t>
            </a:fld>
            <a:endParaRPr kumimoji="1" lang="ja-JP" altLang="en-US"/>
          </a:p>
        </p:txBody>
      </p:sp>
    </p:spTree>
    <p:extLst>
      <p:ext uri="{BB962C8B-B14F-4D97-AF65-F5344CB8AC3E}">
        <p14:creationId xmlns:p14="http://schemas.microsoft.com/office/powerpoint/2010/main" val="2294022621"/>
      </p:ext>
    </p:extLst>
  </p:cSld>
  <p:clrMap bg1="lt1" tx1="dk1" bg2="lt2" tx2="dk2" accent1="accent1" accent2="accent2" accent3="accent3" accent4="accent4" accent5="accent5" accent6="accent6" hlink="hlink" folHlink="folHlink"/>
  <p:notesStyle>
    <a:lvl1pPr marL="0" algn="l" defTabSz="914373" rtl="0" eaLnBrk="1" latinLnBrk="0" hangingPunct="1">
      <a:defRPr kumimoji="1" sz="1200" kern="1200">
        <a:solidFill>
          <a:schemeClr val="tx1"/>
        </a:solidFill>
        <a:latin typeface="+mn-lt"/>
        <a:ea typeface="+mn-ea"/>
        <a:cs typeface="+mn-cs"/>
      </a:defRPr>
    </a:lvl1pPr>
    <a:lvl2pPr marL="457187" algn="l" defTabSz="914373" rtl="0" eaLnBrk="1" latinLnBrk="0" hangingPunct="1">
      <a:defRPr kumimoji="1" sz="1200" kern="1200">
        <a:solidFill>
          <a:schemeClr val="tx1"/>
        </a:solidFill>
        <a:latin typeface="+mn-lt"/>
        <a:ea typeface="+mn-ea"/>
        <a:cs typeface="+mn-cs"/>
      </a:defRPr>
    </a:lvl2pPr>
    <a:lvl3pPr marL="914373" algn="l" defTabSz="914373" rtl="0" eaLnBrk="1" latinLnBrk="0" hangingPunct="1">
      <a:defRPr kumimoji="1" sz="1200" kern="1200">
        <a:solidFill>
          <a:schemeClr val="tx1"/>
        </a:solidFill>
        <a:latin typeface="+mn-lt"/>
        <a:ea typeface="+mn-ea"/>
        <a:cs typeface="+mn-cs"/>
      </a:defRPr>
    </a:lvl3pPr>
    <a:lvl4pPr marL="1371560" algn="l" defTabSz="914373" rtl="0" eaLnBrk="1" latinLnBrk="0" hangingPunct="1">
      <a:defRPr kumimoji="1" sz="1200" kern="1200">
        <a:solidFill>
          <a:schemeClr val="tx1"/>
        </a:solidFill>
        <a:latin typeface="+mn-lt"/>
        <a:ea typeface="+mn-ea"/>
        <a:cs typeface="+mn-cs"/>
      </a:defRPr>
    </a:lvl4pPr>
    <a:lvl5pPr marL="1828747" algn="l" defTabSz="914373" rtl="0" eaLnBrk="1" latinLnBrk="0" hangingPunct="1">
      <a:defRPr kumimoji="1" sz="1200" kern="1200">
        <a:solidFill>
          <a:schemeClr val="tx1"/>
        </a:solidFill>
        <a:latin typeface="+mn-lt"/>
        <a:ea typeface="+mn-ea"/>
        <a:cs typeface="+mn-cs"/>
      </a:defRPr>
    </a:lvl5pPr>
    <a:lvl6pPr marL="2285933" algn="l" defTabSz="914373" rtl="0" eaLnBrk="1" latinLnBrk="0" hangingPunct="1">
      <a:defRPr kumimoji="1" sz="1200" kern="1200">
        <a:solidFill>
          <a:schemeClr val="tx1"/>
        </a:solidFill>
        <a:latin typeface="+mn-lt"/>
        <a:ea typeface="+mn-ea"/>
        <a:cs typeface="+mn-cs"/>
      </a:defRPr>
    </a:lvl6pPr>
    <a:lvl7pPr marL="2743120" algn="l" defTabSz="914373" rtl="0" eaLnBrk="1" latinLnBrk="0" hangingPunct="1">
      <a:defRPr kumimoji="1" sz="1200" kern="1200">
        <a:solidFill>
          <a:schemeClr val="tx1"/>
        </a:solidFill>
        <a:latin typeface="+mn-lt"/>
        <a:ea typeface="+mn-ea"/>
        <a:cs typeface="+mn-cs"/>
      </a:defRPr>
    </a:lvl7pPr>
    <a:lvl8pPr marL="3200307" algn="l" defTabSz="914373" rtl="0" eaLnBrk="1" latinLnBrk="0" hangingPunct="1">
      <a:defRPr kumimoji="1" sz="1200" kern="1200">
        <a:solidFill>
          <a:schemeClr val="tx1"/>
        </a:solidFill>
        <a:latin typeface="+mn-lt"/>
        <a:ea typeface="+mn-ea"/>
        <a:cs typeface="+mn-cs"/>
      </a:defRPr>
    </a:lvl8pPr>
    <a:lvl9pPr marL="3657494" algn="l" defTabSz="914373"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a:p>
        </p:txBody>
      </p:sp>
      <p:sp>
        <p:nvSpPr>
          <p:cNvPr id="4" name="スライド番号プレースホルダー 3"/>
          <p:cNvSpPr>
            <a:spLocks noGrp="1"/>
          </p:cNvSpPr>
          <p:nvPr>
            <p:ph type="sldNum" sz="quarter" idx="5"/>
          </p:nvPr>
        </p:nvSpPr>
        <p:spPr/>
        <p:txBody>
          <a:bodyPr/>
          <a:lstStyle/>
          <a:p>
            <a:fld id="{844F3F95-1DE9-F948-9ABE-A8F6E5B8157B}" type="slidenum">
              <a:rPr kumimoji="1" lang="ja-JP" altLang="en-US" smtClean="0"/>
              <a:t>4</a:t>
            </a:fld>
            <a:endParaRPr kumimoji="1" lang="ja-JP" altLang="en-US"/>
          </a:p>
        </p:txBody>
      </p:sp>
    </p:spTree>
    <p:extLst>
      <p:ext uri="{BB962C8B-B14F-4D97-AF65-F5344CB8AC3E}">
        <p14:creationId xmlns:p14="http://schemas.microsoft.com/office/powerpoint/2010/main" val="1772398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a:p>
        </p:txBody>
      </p:sp>
      <p:sp>
        <p:nvSpPr>
          <p:cNvPr id="4" name="スライド番号プレースホルダー 3"/>
          <p:cNvSpPr>
            <a:spLocks noGrp="1"/>
          </p:cNvSpPr>
          <p:nvPr>
            <p:ph type="sldNum" sz="quarter" idx="5"/>
          </p:nvPr>
        </p:nvSpPr>
        <p:spPr/>
        <p:txBody>
          <a:bodyPr/>
          <a:lstStyle/>
          <a:p>
            <a:fld id="{844F3F95-1DE9-F948-9ABE-A8F6E5B8157B}" type="slidenum">
              <a:rPr kumimoji="1" lang="ja-JP" altLang="en-US" smtClean="0"/>
              <a:t>5</a:t>
            </a:fld>
            <a:endParaRPr kumimoji="1" lang="ja-JP" altLang="en-US"/>
          </a:p>
        </p:txBody>
      </p:sp>
    </p:spTree>
    <p:extLst>
      <p:ext uri="{BB962C8B-B14F-4D97-AF65-F5344CB8AC3E}">
        <p14:creationId xmlns:p14="http://schemas.microsoft.com/office/powerpoint/2010/main" val="2279566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44F3F95-1DE9-F948-9ABE-A8F6E5B8157B}" type="slidenum">
              <a:rPr kumimoji="1" lang="ja-JP" altLang="en-US" smtClean="0"/>
              <a:t>24</a:t>
            </a:fld>
            <a:endParaRPr kumimoji="1" lang="ja-JP" altLang="en-US"/>
          </a:p>
        </p:txBody>
      </p:sp>
    </p:spTree>
    <p:extLst>
      <p:ext uri="{BB962C8B-B14F-4D97-AF65-F5344CB8AC3E}">
        <p14:creationId xmlns:p14="http://schemas.microsoft.com/office/powerpoint/2010/main" val="93639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44F3F95-1DE9-F948-9ABE-A8F6E5B8157B}" type="slidenum">
              <a:rPr kumimoji="1" lang="ja-JP" altLang="en-US" smtClean="0"/>
              <a:t>25</a:t>
            </a:fld>
            <a:endParaRPr kumimoji="1" lang="ja-JP" altLang="en-US"/>
          </a:p>
        </p:txBody>
      </p:sp>
    </p:spTree>
    <p:extLst>
      <p:ext uri="{BB962C8B-B14F-4D97-AF65-F5344CB8AC3E}">
        <p14:creationId xmlns:p14="http://schemas.microsoft.com/office/powerpoint/2010/main" val="2929293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44F3F95-1DE9-F948-9ABE-A8F6E5B8157B}" type="slidenum">
              <a:rPr kumimoji="1" lang="ja-JP" altLang="en-US" smtClean="0"/>
              <a:t>26</a:t>
            </a:fld>
            <a:endParaRPr kumimoji="1" lang="ja-JP" altLang="en-US"/>
          </a:p>
        </p:txBody>
      </p:sp>
    </p:spTree>
    <p:extLst>
      <p:ext uri="{BB962C8B-B14F-4D97-AF65-F5344CB8AC3E}">
        <p14:creationId xmlns:p14="http://schemas.microsoft.com/office/powerpoint/2010/main" val="4223720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44F3F95-1DE9-F948-9ABE-A8F6E5B8157B}" type="slidenum">
              <a:rPr kumimoji="1" lang="ja-JP" altLang="en-US" smtClean="0"/>
              <a:t>27</a:t>
            </a:fld>
            <a:endParaRPr kumimoji="1" lang="ja-JP" altLang="en-US"/>
          </a:p>
        </p:txBody>
      </p:sp>
    </p:spTree>
    <p:extLst>
      <p:ext uri="{BB962C8B-B14F-4D97-AF65-F5344CB8AC3E}">
        <p14:creationId xmlns:p14="http://schemas.microsoft.com/office/powerpoint/2010/main" val="1964073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44F3F95-1DE9-F948-9ABE-A8F6E5B8157B}" type="slidenum">
              <a:rPr kumimoji="1" lang="ja-JP" altLang="en-US" smtClean="0"/>
              <a:t>31</a:t>
            </a:fld>
            <a:endParaRPr kumimoji="1" lang="ja-JP" altLang="en-US"/>
          </a:p>
        </p:txBody>
      </p:sp>
    </p:spTree>
    <p:extLst>
      <p:ext uri="{BB962C8B-B14F-4D97-AF65-F5344CB8AC3E}">
        <p14:creationId xmlns:p14="http://schemas.microsoft.com/office/powerpoint/2010/main" val="679070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44F3F95-1DE9-F948-9ABE-A8F6E5B8157B}" type="slidenum">
              <a:rPr kumimoji="1" lang="ja-JP" altLang="en-US" smtClean="0"/>
              <a:t>32</a:t>
            </a:fld>
            <a:endParaRPr kumimoji="1" lang="ja-JP" altLang="en-US"/>
          </a:p>
        </p:txBody>
      </p:sp>
    </p:spTree>
    <p:extLst>
      <p:ext uri="{BB962C8B-B14F-4D97-AF65-F5344CB8AC3E}">
        <p14:creationId xmlns:p14="http://schemas.microsoft.com/office/powerpoint/2010/main" val="1582910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44F3F95-1DE9-F948-9ABE-A8F6E5B8157B}" type="slidenum">
              <a:rPr kumimoji="1" lang="ja-JP" altLang="en-US" smtClean="0"/>
              <a:t>33</a:t>
            </a:fld>
            <a:endParaRPr kumimoji="1" lang="ja-JP" altLang="en-US"/>
          </a:p>
        </p:txBody>
      </p:sp>
    </p:spTree>
    <p:extLst>
      <p:ext uri="{BB962C8B-B14F-4D97-AF65-F5344CB8AC3E}">
        <p14:creationId xmlns:p14="http://schemas.microsoft.com/office/powerpoint/2010/main" val="4256910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ロゴ無し-タイトル＆コンテンツ">
    <p:spTree>
      <p:nvGrpSpPr>
        <p:cNvPr id="1" name=""/>
        <p:cNvGrpSpPr/>
        <p:nvPr/>
      </p:nvGrpSpPr>
      <p:grpSpPr>
        <a:xfrm>
          <a:off x="0" y="0"/>
          <a:ext cx="0" cy="0"/>
          <a:chOff x="0" y="0"/>
          <a:chExt cx="0" cy="0"/>
        </a:xfrm>
      </p:grpSpPr>
      <p:sp>
        <p:nvSpPr>
          <p:cNvPr id="7" name="テキスト プレースホルダー 6">
            <a:extLst>
              <a:ext uri="{FF2B5EF4-FFF2-40B4-BE49-F238E27FC236}">
                <a16:creationId xmlns:a16="http://schemas.microsoft.com/office/drawing/2014/main" id="{3E570A37-384E-DC43-806F-95BD4EF48678}"/>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8" name="テキスト プレースホルダー 6">
            <a:extLst>
              <a:ext uri="{FF2B5EF4-FFF2-40B4-BE49-F238E27FC236}">
                <a16:creationId xmlns:a16="http://schemas.microsoft.com/office/drawing/2014/main" id="{B714221B-43CA-D24B-BCAF-0768E1FC8C9F}"/>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a:xfrm>
            <a:off x="360086" y="1879526"/>
            <a:ext cx="9185828"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0" name="テキスト プレースホルダー 12">
            <a:extLst>
              <a:ext uri="{FF2B5EF4-FFF2-40B4-BE49-F238E27FC236}">
                <a16:creationId xmlns:a16="http://schemas.microsoft.com/office/drawing/2014/main" id="{2B853A86-3EEA-354D-94D1-2263E9AA6352}"/>
              </a:ext>
            </a:extLst>
          </p:cNvPr>
          <p:cNvSpPr>
            <a:spLocks noGrp="1"/>
          </p:cNvSpPr>
          <p:nvPr>
            <p:ph type="body" sz="quarter" idx="13"/>
          </p:nvPr>
        </p:nvSpPr>
        <p:spPr>
          <a:xfrm>
            <a:off x="0" y="828000"/>
            <a:ext cx="9907200" cy="550884"/>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2563504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中扉・目次2">
    <p:spTree>
      <p:nvGrpSpPr>
        <p:cNvPr id="1" name=""/>
        <p:cNvGrpSpPr/>
        <p:nvPr/>
      </p:nvGrpSpPr>
      <p:grpSpPr>
        <a:xfrm>
          <a:off x="0" y="0"/>
          <a:ext cx="0" cy="0"/>
          <a:chOff x="0" y="0"/>
          <a:chExt cx="0" cy="0"/>
        </a:xfrm>
      </p:grpSpPr>
      <p:sp>
        <p:nvSpPr>
          <p:cNvPr id="101"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chemeClr val="accent2"/>
            </a:fgClr>
            <a:bgClr>
              <a:srgbClr val="DF637E"/>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02"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1000">
                <a:schemeClr val="accent4"/>
              </a:gs>
              <a:gs pos="62000">
                <a:schemeClr val="accent2">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grpSp>
        <p:nvGrpSpPr>
          <p:cNvPr id="16" name="グループ化 15"/>
          <p:cNvGrpSpPr/>
          <p:nvPr userDrawn="1"/>
        </p:nvGrpSpPr>
        <p:grpSpPr>
          <a:xfrm rot="16200000">
            <a:off x="-1117606" y="1574806"/>
            <a:ext cx="2819400" cy="126987"/>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97"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342900" lvl="1" indent="-342900" defTabSz="457200">
              <a:lnSpc>
                <a:spcPct val="150000"/>
              </a:lnSpc>
              <a:buFont typeface="+mj-lt"/>
              <a:buAutoNum type="arabicPeriod"/>
            </a:pPr>
            <a:r>
              <a:rPr kumimoji="1" lang="ja-JP" altLang="en-US"/>
              <a:t>第 </a:t>
            </a:r>
            <a:r>
              <a:rPr kumimoji="1" lang="en-US" altLang="ja-JP"/>
              <a:t>2 </a:t>
            </a:r>
            <a:r>
              <a:rPr kumimoji="1" lang="ja-JP" altLang="en-US"/>
              <a:t>レベル</a:t>
            </a:r>
          </a:p>
          <a:p>
            <a:pPr marL="342900" lvl="2" indent="-342900" defTabSz="457200">
              <a:lnSpc>
                <a:spcPct val="150000"/>
              </a:lnSpc>
              <a:buFont typeface="+mj-lt"/>
              <a:buAutoNum type="arabicPeriod"/>
            </a:pPr>
            <a:r>
              <a:rPr kumimoji="1" lang="ja-JP" altLang="en-US"/>
              <a:t>第 </a:t>
            </a:r>
            <a:r>
              <a:rPr kumimoji="1" lang="en-US" altLang="ja-JP"/>
              <a:t>3 </a:t>
            </a:r>
            <a:r>
              <a:rPr kumimoji="1" lang="ja-JP" altLang="en-US"/>
              <a:t>レベル</a:t>
            </a:r>
          </a:p>
          <a:p>
            <a:pPr marL="342900" lvl="3" indent="-342900" defTabSz="457200">
              <a:lnSpc>
                <a:spcPct val="150000"/>
              </a:lnSpc>
              <a:buFont typeface="+mj-lt"/>
              <a:buAutoNum type="arabicPeriod"/>
            </a:pPr>
            <a:r>
              <a:rPr kumimoji="1" lang="ja-JP" altLang="en-US"/>
              <a:t>第 </a:t>
            </a:r>
            <a:r>
              <a:rPr kumimoji="1" lang="en-US" altLang="ja-JP"/>
              <a:t>4 </a:t>
            </a:r>
            <a:r>
              <a:rPr kumimoji="1" lang="ja-JP" altLang="en-US"/>
              <a:t>レベル</a:t>
            </a:r>
          </a:p>
          <a:p>
            <a:pPr marL="342900" lvl="4" indent="-342900" defTabSz="457200">
              <a:lnSpc>
                <a:spcPct val="150000"/>
              </a:lnSpc>
              <a:buFont typeface="+mj-lt"/>
              <a:buAutoNum type="arabicPeriod"/>
            </a:pPr>
            <a:r>
              <a:rPr kumimoji="1" lang="ja-JP" altLang="en-US"/>
              <a:t>第 </a:t>
            </a:r>
            <a:r>
              <a:rPr kumimoji="1" lang="en-US" altLang="ja-JP"/>
              <a:t>5 </a:t>
            </a:r>
            <a:r>
              <a:rPr kumimoji="1" lang="ja-JP" altLang="en-US"/>
              <a:t>レベル</a:t>
            </a:r>
          </a:p>
        </p:txBody>
      </p:sp>
      <p:pic>
        <p:nvPicPr>
          <p:cNvPr id="2" name="図 1"/>
          <p:cNvPicPr>
            <a:picLocks noChangeAspect="1"/>
          </p:cNvPicPr>
          <p:nvPr userDrawn="1"/>
        </p:nvPicPr>
        <p:blipFill>
          <a:blip r:embed="rId2"/>
          <a:stretch>
            <a:fillRect/>
          </a:stretch>
        </p:blipFill>
        <p:spPr>
          <a:xfrm>
            <a:off x="8505089" y="5715000"/>
            <a:ext cx="1176630" cy="1005927"/>
          </a:xfrm>
          <a:prstGeom prst="rect">
            <a:avLst/>
          </a:prstGeom>
        </p:spPr>
      </p:pic>
    </p:spTree>
    <p:extLst>
      <p:ext uri="{BB962C8B-B14F-4D97-AF65-F5344CB8AC3E}">
        <p14:creationId xmlns:p14="http://schemas.microsoft.com/office/powerpoint/2010/main" val="1859685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中扉・目次3">
    <p:spTree>
      <p:nvGrpSpPr>
        <p:cNvPr id="1" name=""/>
        <p:cNvGrpSpPr/>
        <p:nvPr/>
      </p:nvGrpSpPr>
      <p:grpSpPr>
        <a:xfrm>
          <a:off x="0" y="0"/>
          <a:ext cx="0" cy="0"/>
          <a:chOff x="0" y="0"/>
          <a:chExt cx="0" cy="0"/>
        </a:xfrm>
      </p:grpSpPr>
      <p:sp>
        <p:nvSpPr>
          <p:cNvPr id="10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chemeClr val="accent3"/>
            </a:fgClr>
            <a:bgClr>
              <a:srgbClr val="7EC4C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0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6000">
                <a:schemeClr val="accent5"/>
              </a:gs>
              <a:gs pos="67000">
                <a:schemeClr val="accent3">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12" name="テキスト プレースホルダー 13">
            <a:extLst>
              <a:ext uri="{FF2B5EF4-FFF2-40B4-BE49-F238E27FC236}">
                <a16:creationId xmlns:a16="http://schemas.microsoft.com/office/drawing/2014/main" id="{013672E4-8361-284E-8D6A-CC652AA0D4A3}"/>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342900" lvl="1" indent="-342900" defTabSz="457200">
              <a:lnSpc>
                <a:spcPct val="150000"/>
              </a:lnSpc>
              <a:buFont typeface="+mj-lt"/>
              <a:buAutoNum type="arabicPeriod"/>
            </a:pPr>
            <a:r>
              <a:rPr kumimoji="1" lang="ja-JP" altLang="en-US"/>
              <a:t>第 </a:t>
            </a:r>
            <a:r>
              <a:rPr kumimoji="1" lang="en-US" altLang="ja-JP"/>
              <a:t>2 </a:t>
            </a:r>
            <a:r>
              <a:rPr kumimoji="1" lang="ja-JP" altLang="en-US"/>
              <a:t>レベル</a:t>
            </a:r>
          </a:p>
          <a:p>
            <a:pPr marL="342900" lvl="2" indent="-342900" defTabSz="457200">
              <a:lnSpc>
                <a:spcPct val="150000"/>
              </a:lnSpc>
              <a:buFont typeface="+mj-lt"/>
              <a:buAutoNum type="arabicPeriod"/>
            </a:pPr>
            <a:r>
              <a:rPr kumimoji="1" lang="ja-JP" altLang="en-US"/>
              <a:t>第 </a:t>
            </a:r>
            <a:r>
              <a:rPr kumimoji="1" lang="en-US" altLang="ja-JP"/>
              <a:t>3 </a:t>
            </a:r>
            <a:r>
              <a:rPr kumimoji="1" lang="ja-JP" altLang="en-US"/>
              <a:t>レベル</a:t>
            </a:r>
          </a:p>
          <a:p>
            <a:pPr marL="342900" lvl="3" indent="-342900" defTabSz="457200">
              <a:lnSpc>
                <a:spcPct val="150000"/>
              </a:lnSpc>
              <a:buFont typeface="+mj-lt"/>
              <a:buAutoNum type="arabicPeriod"/>
            </a:pPr>
            <a:r>
              <a:rPr kumimoji="1" lang="ja-JP" altLang="en-US"/>
              <a:t>第 </a:t>
            </a:r>
            <a:r>
              <a:rPr kumimoji="1" lang="en-US" altLang="ja-JP"/>
              <a:t>4 </a:t>
            </a:r>
            <a:r>
              <a:rPr kumimoji="1" lang="ja-JP" altLang="en-US"/>
              <a:t>レベル</a:t>
            </a:r>
          </a:p>
          <a:p>
            <a:pPr marL="342900" lvl="4" indent="-342900" defTabSz="457200">
              <a:lnSpc>
                <a:spcPct val="150000"/>
              </a:lnSpc>
              <a:buFont typeface="+mj-lt"/>
              <a:buAutoNum type="arabicPeriod"/>
            </a:pPr>
            <a:r>
              <a:rPr kumimoji="1" lang="ja-JP" altLang="en-US"/>
              <a:t>第 </a:t>
            </a:r>
            <a:r>
              <a:rPr kumimoji="1" lang="en-US" altLang="ja-JP"/>
              <a:t>5 </a:t>
            </a:r>
            <a:r>
              <a:rPr kumimoji="1" lang="ja-JP" altLang="en-US"/>
              <a:t>レベル</a:t>
            </a:r>
          </a:p>
        </p:txBody>
      </p:sp>
      <p:grpSp>
        <p:nvGrpSpPr>
          <p:cNvPr id="16" name="グループ化 15"/>
          <p:cNvGrpSpPr/>
          <p:nvPr userDrawn="1"/>
        </p:nvGrpSpPr>
        <p:grpSpPr>
          <a:xfrm rot="16200000">
            <a:off x="-1117606" y="1574806"/>
            <a:ext cx="2819400" cy="126987"/>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2" name="図 1"/>
          <p:cNvPicPr>
            <a:picLocks noChangeAspect="1"/>
          </p:cNvPicPr>
          <p:nvPr userDrawn="1"/>
        </p:nvPicPr>
        <p:blipFill>
          <a:blip r:embed="rId2"/>
          <a:stretch>
            <a:fillRect/>
          </a:stretch>
        </p:blipFill>
        <p:spPr>
          <a:xfrm>
            <a:off x="8505089" y="5715000"/>
            <a:ext cx="1176630" cy="1005927"/>
          </a:xfrm>
          <a:prstGeom prst="rect">
            <a:avLst/>
          </a:prstGeom>
        </p:spPr>
      </p:pic>
    </p:spTree>
    <p:extLst>
      <p:ext uri="{BB962C8B-B14F-4D97-AF65-F5344CB8AC3E}">
        <p14:creationId xmlns:p14="http://schemas.microsoft.com/office/powerpoint/2010/main" val="4083261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027"/>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2"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2370235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ロゴ無し-白紙">
    <p:spTree>
      <p:nvGrpSpPr>
        <p:cNvPr id="1" name=""/>
        <p:cNvGrpSpPr/>
        <p:nvPr/>
      </p:nvGrpSpPr>
      <p:grpSpPr>
        <a:xfrm>
          <a:off x="0" y="0"/>
          <a:ext cx="0" cy="0"/>
          <a:chOff x="0" y="0"/>
          <a:chExt cx="0" cy="0"/>
        </a:xfrm>
      </p:grpSpPr>
      <p:sp>
        <p:nvSpPr>
          <p:cNvPr id="18"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072960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ロゴ有-タイトル＆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86" y="1879526"/>
            <a:ext cx="9185828"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904203"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2"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3"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4"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a:p>
        </p:txBody>
      </p:sp>
      <p:sp>
        <p:nvSpPr>
          <p:cNvPr id="15"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a:p>
        </p:txBody>
      </p:sp>
      <p:sp>
        <p:nvSpPr>
          <p:cNvPr id="16"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pic>
        <p:nvPicPr>
          <p:cNvPr id="2" name="図 1"/>
          <p:cNvPicPr>
            <a:picLocks noChangeAspect="1"/>
          </p:cNvPicPr>
          <p:nvPr userDrawn="1"/>
        </p:nvPicPr>
        <p:blipFill>
          <a:blip r:embed="rId2"/>
          <a:stretch>
            <a:fillRect/>
          </a:stretch>
        </p:blipFill>
        <p:spPr>
          <a:xfrm>
            <a:off x="360086" y="6534000"/>
            <a:ext cx="2030144" cy="207282"/>
          </a:xfrm>
          <a:prstGeom prst="rect">
            <a:avLst/>
          </a:prstGeom>
        </p:spPr>
      </p:pic>
    </p:spTree>
    <p:extLst>
      <p:ext uri="{BB962C8B-B14F-4D97-AF65-F5344CB8AC3E}">
        <p14:creationId xmlns:p14="http://schemas.microsoft.com/office/powerpoint/2010/main" val="3253618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ロゴ有-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1"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4"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5"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a:p>
        </p:txBody>
      </p:sp>
      <p:sp>
        <p:nvSpPr>
          <p:cNvPr id="16"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a:p>
        </p:txBody>
      </p:sp>
      <p:sp>
        <p:nvSpPr>
          <p:cNvPr id="17"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pic>
        <p:nvPicPr>
          <p:cNvPr id="2" name="図 1"/>
          <p:cNvPicPr>
            <a:picLocks noChangeAspect="1"/>
          </p:cNvPicPr>
          <p:nvPr userDrawn="1"/>
        </p:nvPicPr>
        <p:blipFill>
          <a:blip r:embed="rId2"/>
          <a:stretch>
            <a:fillRect/>
          </a:stretch>
        </p:blipFill>
        <p:spPr>
          <a:xfrm>
            <a:off x="360086" y="6534000"/>
            <a:ext cx="2030144" cy="207282"/>
          </a:xfrm>
          <a:prstGeom prst="rect">
            <a:avLst/>
          </a:prstGeom>
        </p:spPr>
      </p:pic>
    </p:spTree>
    <p:extLst>
      <p:ext uri="{BB962C8B-B14F-4D97-AF65-F5344CB8AC3E}">
        <p14:creationId xmlns:p14="http://schemas.microsoft.com/office/powerpoint/2010/main" val="800090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ロゴ有-白紙">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pic>
        <p:nvPicPr>
          <p:cNvPr id="4" name="図 3"/>
          <p:cNvPicPr>
            <a:picLocks noChangeAspect="1"/>
          </p:cNvPicPr>
          <p:nvPr userDrawn="1"/>
        </p:nvPicPr>
        <p:blipFill>
          <a:blip r:embed="rId2"/>
          <a:stretch>
            <a:fillRect/>
          </a:stretch>
        </p:blipFill>
        <p:spPr>
          <a:xfrm>
            <a:off x="360086" y="6534000"/>
            <a:ext cx="2030144" cy="207282"/>
          </a:xfrm>
          <a:prstGeom prst="rect">
            <a:avLst/>
          </a:prstGeom>
        </p:spPr>
      </p:pic>
    </p:spTree>
    <p:extLst>
      <p:ext uri="{BB962C8B-B14F-4D97-AF65-F5344CB8AC3E}">
        <p14:creationId xmlns:p14="http://schemas.microsoft.com/office/powerpoint/2010/main" val="2629133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表紙1">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id="{947288C7-7203-D54E-8629-CD9317DDB283}"/>
              </a:ext>
            </a:extLst>
          </p:cNvPr>
          <p:cNvSpPr txBox="1">
            <a:spLocks/>
          </p:cNvSpPr>
          <p:nvPr userDrawn="1"/>
        </p:nvSpPr>
        <p:spPr>
          <a:xfrm>
            <a:off x="0" y="3886200"/>
            <a:ext cx="9906000" cy="3000118"/>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C430249E-AE45-AB46-9462-F239EA5FB436}"/>
              </a:ext>
            </a:extLst>
          </p:cNvPr>
          <p:cNvSpPr txBox="1">
            <a:spLocks/>
          </p:cNvSpPr>
          <p:nvPr userDrawn="1"/>
        </p:nvSpPr>
        <p:spPr>
          <a:xfrm>
            <a:off x="4165600" y="3886200"/>
            <a:ext cx="5740400" cy="300011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3858857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3858857 w 9907200"/>
              <a:gd name="connsiteY4" fmla="*/ 5588 h 827999"/>
              <a:gd name="connsiteX0" fmla="*/ 5052983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5052983 w 9907200"/>
              <a:gd name="connsiteY4" fmla="*/ 5588 h 827999"/>
              <a:gd name="connsiteX0" fmla="*/ 3331732 w 9907200"/>
              <a:gd name="connsiteY0" fmla="*/ 0 h 828042"/>
              <a:gd name="connsiteX1" fmla="*/ 9907200 w 9907200"/>
              <a:gd name="connsiteY1" fmla="*/ 43 h 828042"/>
              <a:gd name="connsiteX2" fmla="*/ 9907200 w 9907200"/>
              <a:gd name="connsiteY2" fmla="*/ 828042 h 828042"/>
              <a:gd name="connsiteX3" fmla="*/ 0 w 9907200"/>
              <a:gd name="connsiteY3" fmla="*/ 828042 h 828042"/>
              <a:gd name="connsiteX4" fmla="*/ 3331732 w 9907200"/>
              <a:gd name="connsiteY4" fmla="*/ 0 h 828042"/>
              <a:gd name="connsiteX0" fmla="*/ 4732750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4732750 w 11308218"/>
              <a:gd name="connsiteY4" fmla="*/ 0 h 828042"/>
              <a:gd name="connsiteX0" fmla="*/ 5153056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5153056 w 11308218"/>
              <a:gd name="connsiteY4" fmla="*/ 0 h 828042"/>
              <a:gd name="connsiteX0" fmla="*/ 5613390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613390 w 11308218"/>
              <a:gd name="connsiteY4" fmla="*/ 5588 h 827999"/>
              <a:gd name="connsiteX0" fmla="*/ 5702896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702896 w 11308218"/>
              <a:gd name="connsiteY4" fmla="*/ 5588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8218" h="827999">
                <a:moveTo>
                  <a:pt x="5702896" y="5588"/>
                </a:moveTo>
                <a:lnTo>
                  <a:pt x="11308218" y="0"/>
                </a:lnTo>
                <a:lnTo>
                  <a:pt x="11308218" y="827999"/>
                </a:lnTo>
                <a:lnTo>
                  <a:pt x="0" y="827999"/>
                </a:lnTo>
                <a:lnTo>
                  <a:pt x="5702896" y="5588"/>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17980" y="0"/>
            <a:ext cx="9923980" cy="3874149"/>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5620281" y="5866857"/>
            <a:ext cx="3913874" cy="340093"/>
          </a:xfrm>
        </p:spPr>
        <p:txBody>
          <a:bodyPr wrap="square" lIns="0" tIns="0" rIns="0" bIns="0" anchor="b">
            <a:spAutoFit/>
          </a:bodyPr>
          <a:lstStyle>
            <a:lvl1pPr marL="0" indent="0">
              <a:spcAft>
                <a:spcPts val="400"/>
              </a:spcAft>
              <a:buNone/>
              <a:defRPr lang="ja-JP" altLang="en-US" sz="1700" spc="150" smtClean="0">
                <a:solidFill>
                  <a:schemeClr val="bg1"/>
                </a:solidFill>
              </a:defRPr>
            </a:lvl1pPr>
            <a:lvl2pPr marL="228600" indent="0">
              <a:spcAft>
                <a:spcPts val="400"/>
              </a:spcAft>
              <a:buNone/>
              <a:defRPr lang="ja-JP" altLang="en-US" sz="1800" smtClean="0">
                <a:latin typeface="+mn-lt"/>
                <a:ea typeface="+mn-ea"/>
              </a:defRPr>
            </a:lvl2pPr>
            <a:lvl3pPr marL="685800" indent="0">
              <a:spcAft>
                <a:spcPts val="400"/>
              </a:spcAft>
              <a:buNone/>
              <a:defRPr lang="ja-JP" altLang="en-US" sz="1800" smtClean="0">
                <a:latin typeface="+mn-lt"/>
                <a:ea typeface="+mn-ea"/>
              </a:defRPr>
            </a:lvl3pPr>
            <a:lvl4pPr marL="1143000" indent="0">
              <a:spcAft>
                <a:spcPts val="400"/>
              </a:spcAft>
              <a:buNone/>
              <a:defRPr lang="ja-JP" altLang="en-US" sz="1800" smtClean="0">
                <a:latin typeface="+mn-lt"/>
                <a:ea typeface="+mn-ea"/>
              </a:defRPr>
            </a:lvl4pPr>
            <a:lvl5pPr marL="1600200" indent="0">
              <a:spcAft>
                <a:spcPts val="400"/>
              </a:spcAft>
              <a:buNone/>
              <a:defRPr lang="ja-JP" altLang="en-US" sz="1800">
                <a:latin typeface="+mn-lt"/>
                <a:ea typeface="+mn-ea"/>
              </a:defRPr>
            </a:lvl5pPr>
          </a:lstStyle>
          <a:p>
            <a:pPr marL="0" lvl="0" defTabSz="457200"/>
            <a:r>
              <a:rPr kumimoji="1" lang="ja-JP" altLang="en-US"/>
              <a:t>マスター テキストの書式設定</a:t>
            </a:r>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377683" y="6469296"/>
            <a:ext cx="3757975" cy="263263"/>
          </a:xfrm>
        </p:spPr>
        <p:txBody>
          <a:bodyPr/>
          <a:lstStyle/>
          <a:p>
            <a:endParaRPr lang="en-US"/>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0" y="1981200"/>
            <a:ext cx="9897010" cy="1904457"/>
          </a:xfrm>
        </p:spPr>
        <p:txBody>
          <a:bodyPr lIns="288000" tIns="180000" rIns="360000" bIns="72000" anchor="b"/>
          <a:lstStyle>
            <a:lvl1pPr>
              <a:defRPr sz="2400">
                <a:solidFill>
                  <a:schemeClr val="tx1"/>
                </a:solidFill>
              </a:defRPr>
            </a:lvl1pPr>
          </a:lstStyle>
          <a:p>
            <a:r>
              <a:rPr kumimoji="1" lang="ja-JP" altLang="en-US"/>
              <a:t>マスター タイトルの書式設定</a:t>
            </a:r>
          </a:p>
        </p:txBody>
      </p:sp>
      <p:sp>
        <p:nvSpPr>
          <p:cNvPr id="16" name="テキスト プレースホルダー 14">
            <a:extLst>
              <a:ext uri="{FF2B5EF4-FFF2-40B4-BE49-F238E27FC236}">
                <a16:creationId xmlns:a16="http://schemas.microsoft.com/office/drawing/2014/main" id="{D77FD104-BAAE-1E43-B733-8EE9CC9EC49D}"/>
              </a:ext>
            </a:extLst>
          </p:cNvPr>
          <p:cNvSpPr>
            <a:spLocks noGrp="1"/>
          </p:cNvSpPr>
          <p:nvPr>
            <p:ph type="body" sz="quarter" idx="13"/>
          </p:nvPr>
        </p:nvSpPr>
        <p:spPr>
          <a:xfrm>
            <a:off x="-9227" y="3901925"/>
            <a:ext cx="9924453" cy="412805"/>
          </a:xfrm>
        </p:spPr>
        <p:txBody>
          <a:bodyPr wrap="square" lIns="288000">
            <a:spAutoFit/>
          </a:bodyPr>
          <a:lstStyle>
            <a:lvl1pPr marL="0" indent="0">
              <a:buNone/>
              <a:defRPr lang="ja-JP" altLang="en-US" sz="1700" spc="150" smtClean="0">
                <a:solidFill>
                  <a:schemeClr val="bg1"/>
                </a:solidFill>
              </a:defRPr>
            </a:lvl1pPr>
            <a:lvl2pPr marL="228600" indent="0">
              <a:buNone/>
              <a:defRPr lang="ja-JP" altLang="en-US" sz="1700" smtClean="0">
                <a:solidFill>
                  <a:schemeClr val="bg1"/>
                </a:solidFill>
                <a:latin typeface="+mn-lt"/>
                <a:ea typeface="+mn-ea"/>
              </a:defRPr>
            </a:lvl2pPr>
            <a:lvl3pPr marL="685800" indent="0">
              <a:buNone/>
              <a:defRPr lang="ja-JP" altLang="en-US" sz="1700" smtClean="0">
                <a:solidFill>
                  <a:schemeClr val="bg1"/>
                </a:solidFill>
                <a:latin typeface="+mn-lt"/>
                <a:ea typeface="+mn-ea"/>
              </a:defRPr>
            </a:lvl3pPr>
            <a:lvl4pPr marL="1143000" indent="0">
              <a:buNone/>
              <a:defRPr lang="ja-JP" altLang="en-US" sz="1700" smtClean="0">
                <a:solidFill>
                  <a:schemeClr val="bg1"/>
                </a:solidFill>
                <a:latin typeface="+mn-lt"/>
                <a:ea typeface="+mn-ea"/>
              </a:defRPr>
            </a:lvl4pPr>
            <a:lvl5pPr marL="1600200" indent="0">
              <a:buNone/>
              <a:defRPr lang="ja-JP" altLang="en-US" sz="1700">
                <a:solidFill>
                  <a:schemeClr val="bg1"/>
                </a:solidFill>
                <a:latin typeface="+mn-lt"/>
                <a:ea typeface="+mn-ea"/>
              </a:defRPr>
            </a:lvl5pPr>
          </a:lstStyle>
          <a:p>
            <a:pPr marL="0" lvl="0" defTabSz="457200"/>
            <a:r>
              <a:rPr kumimoji="1" lang="ja-JP" altLang="en-US"/>
              <a:t>マスター テキストの書式設定</a:t>
            </a:r>
          </a:p>
        </p:txBody>
      </p:sp>
      <p:grpSp>
        <p:nvGrpSpPr>
          <p:cNvPr id="99" name="グループ化 98"/>
          <p:cNvGrpSpPr/>
          <p:nvPr userDrawn="1"/>
        </p:nvGrpSpPr>
        <p:grpSpPr>
          <a:xfrm>
            <a:off x="5638800" y="6379733"/>
            <a:ext cx="3851369" cy="173467"/>
            <a:chOff x="900632" y="1414463"/>
            <a:chExt cx="7938089" cy="357535"/>
          </a:xfrm>
          <a:solidFill>
            <a:schemeClr val="bg1">
              <a:alpha val="17000"/>
            </a:schemeClr>
          </a:solidFill>
        </p:grpSpPr>
        <p:sp>
          <p:nvSpPr>
            <p:cNvPr id="19"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2" name="図 1"/>
          <p:cNvPicPr>
            <a:picLocks noChangeAspect="1"/>
          </p:cNvPicPr>
          <p:nvPr userDrawn="1"/>
        </p:nvPicPr>
        <p:blipFill>
          <a:blip r:embed="rId2"/>
          <a:stretch>
            <a:fillRect/>
          </a:stretch>
        </p:blipFill>
        <p:spPr>
          <a:xfrm>
            <a:off x="5477173" y="317901"/>
            <a:ext cx="4017612" cy="585267"/>
          </a:xfrm>
          <a:prstGeom prst="rect">
            <a:avLst/>
          </a:prstGeom>
        </p:spPr>
      </p:pic>
    </p:spTree>
    <p:extLst>
      <p:ext uri="{BB962C8B-B14F-4D97-AF65-F5344CB8AC3E}">
        <p14:creationId xmlns:p14="http://schemas.microsoft.com/office/powerpoint/2010/main" val="1334731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表紙2">
    <p:spTree>
      <p:nvGrpSpPr>
        <p:cNvPr id="1" name=""/>
        <p:cNvGrpSpPr/>
        <p:nvPr/>
      </p:nvGrpSpPr>
      <p:grpSpPr>
        <a:xfrm>
          <a:off x="0" y="0"/>
          <a:ext cx="0" cy="0"/>
          <a:chOff x="0" y="0"/>
          <a:chExt cx="0" cy="0"/>
        </a:xfrm>
      </p:grpSpPr>
      <p:sp>
        <p:nvSpPr>
          <p:cNvPr id="17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7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2371426" y="3027"/>
            <a:ext cx="7543800" cy="6854973"/>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2362200" y="4042659"/>
            <a:ext cx="7534810" cy="412421"/>
          </a:xfrm>
        </p:spPr>
        <p:txBody>
          <a:bodyPr wrap="square" lIns="288000">
            <a:spAutoFit/>
          </a:bodyPr>
          <a:lstStyle>
            <a:lvl1pPr marL="0" indent="0">
              <a:spcAft>
                <a:spcPts val="400"/>
              </a:spcAft>
              <a:buNone/>
              <a:defRPr lang="ja-JP" altLang="en-US" sz="1600" spc="150" smtClean="0">
                <a:solidFill>
                  <a:schemeClr val="tx1"/>
                </a:solidFill>
              </a:defRPr>
            </a:lvl1pPr>
            <a:lvl2pPr marL="228600" indent="0">
              <a:spcAft>
                <a:spcPts val="400"/>
              </a:spcAft>
              <a:buNone/>
              <a:defRPr lang="ja-JP" altLang="en-US" sz="1600" smtClean="0">
                <a:solidFill>
                  <a:schemeClr val="tx1"/>
                </a:solidFill>
                <a:latin typeface="+mn-lt"/>
                <a:ea typeface="+mn-ea"/>
              </a:defRPr>
            </a:lvl2pPr>
            <a:lvl3pPr marL="685800" indent="0">
              <a:spcAft>
                <a:spcPts val="400"/>
              </a:spcAft>
              <a:buNone/>
              <a:defRPr lang="ja-JP" altLang="en-US" sz="1600" smtClean="0">
                <a:solidFill>
                  <a:schemeClr val="tx1"/>
                </a:solidFill>
                <a:latin typeface="+mn-lt"/>
                <a:ea typeface="+mn-ea"/>
              </a:defRPr>
            </a:lvl3pPr>
            <a:lvl4pPr marL="1143000" indent="0">
              <a:spcAft>
                <a:spcPts val="400"/>
              </a:spcAft>
              <a:buNone/>
              <a:defRPr lang="ja-JP" altLang="en-US" sz="1600" smtClean="0">
                <a:solidFill>
                  <a:schemeClr val="tx1"/>
                </a:solidFill>
                <a:latin typeface="+mn-lt"/>
                <a:ea typeface="+mn-ea"/>
              </a:defRPr>
            </a:lvl4pPr>
            <a:lvl5pPr marL="1600200" indent="0">
              <a:spcAft>
                <a:spcPts val="400"/>
              </a:spcAft>
              <a:buNone/>
              <a:defRPr lang="ja-JP" altLang="en-US" sz="1600">
                <a:solidFill>
                  <a:schemeClr val="tx1"/>
                </a:solidFill>
                <a:latin typeface="+mn-lt"/>
                <a:ea typeface="+mn-ea"/>
              </a:defRPr>
            </a:lvl5pPr>
          </a:lstStyle>
          <a:p>
            <a:pPr marL="0" lvl="0" defTabSz="457200"/>
            <a:r>
              <a:rPr kumimoji="1" lang="ja-JP" altLang="en-US"/>
              <a:t>マスター テキストの書式設定</a:t>
            </a:r>
          </a:p>
        </p:txBody>
      </p:sp>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7237314" y="2838996"/>
            <a:ext cx="2291003" cy="318273"/>
          </a:xfrm>
          <a:prstGeom prst="rect">
            <a:avLst/>
          </a:prstGeom>
          <a:noFill/>
          <a:ln>
            <a:noFill/>
          </a:ln>
        </p:spPr>
        <p:txBody>
          <a:bodyPr wrap="none" lIns="105747" tIns="0" rIns="105747"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400">
                <a:solidFill>
                  <a:schemeClr val="bg1"/>
                </a:solidFill>
                <a:latin typeface="Meiryo" panose="020B0604030504040204" pitchFamily="34" charset="-128"/>
                <a:ea typeface="Meiryo" panose="020B0604030504040204" pitchFamily="34" charset="-128"/>
              </a:rPr>
              <a:t>2021</a:t>
            </a:r>
            <a:r>
              <a:rPr lang="ja-JP" altLang="en-US" sz="1400">
                <a:solidFill>
                  <a:schemeClr val="bg1"/>
                </a:solidFill>
                <a:latin typeface="Meiryo" panose="020B0604030504040204" pitchFamily="34" charset="-128"/>
                <a:ea typeface="Meiryo" panose="020B0604030504040204" pitchFamily="34" charset="-128"/>
              </a:rPr>
              <a:t>年</a:t>
            </a:r>
            <a:r>
              <a:rPr lang="en-US" altLang="ja-JP" sz="1400">
                <a:solidFill>
                  <a:schemeClr val="bg1"/>
                </a:solidFill>
                <a:latin typeface="Meiryo" panose="020B0604030504040204" pitchFamily="34" charset="-128"/>
                <a:ea typeface="Meiryo" panose="020B0604030504040204" pitchFamily="34" charset="-128"/>
              </a:rPr>
              <a:t>4</a:t>
            </a:r>
            <a:r>
              <a:rPr lang="ja-JP" altLang="en-US" sz="1400">
                <a:solidFill>
                  <a:schemeClr val="bg1"/>
                </a:solidFill>
                <a:latin typeface="Meiryo" panose="020B0604030504040204" pitchFamily="34" charset="-128"/>
                <a:ea typeface="Meiryo" panose="020B0604030504040204" pitchFamily="34" charset="-128"/>
              </a:rPr>
              <a:t>月</a:t>
            </a:r>
            <a:r>
              <a:rPr lang="en-US" altLang="ja-JP" sz="1400">
                <a:solidFill>
                  <a:schemeClr val="bg1"/>
                </a:solidFill>
                <a:latin typeface="Meiryo" panose="020B0604030504040204" pitchFamily="34" charset="-128"/>
                <a:ea typeface="Meiryo" panose="020B0604030504040204" pitchFamily="34" charset="-128"/>
              </a:rPr>
              <a:t>1</a:t>
            </a:r>
            <a:r>
              <a:rPr lang="ja-JP" altLang="en-US" sz="1400">
                <a:solidFill>
                  <a:schemeClr val="bg1"/>
                </a:solidFill>
                <a:latin typeface="Meiryo" panose="020B0604030504040204" pitchFamily="34" charset="-128"/>
                <a:ea typeface="Meiryo" panose="020B0604030504040204" pitchFamily="34" charset="-128"/>
              </a:rPr>
              <a:t>日</a:t>
            </a:r>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4450710" y="6379365"/>
            <a:ext cx="3757975" cy="263263"/>
          </a:xfrm>
        </p:spPr>
        <p:txBody>
          <a:bodyPr/>
          <a:lstStyle/>
          <a:p>
            <a:endParaRPr lang="en-US"/>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2362200" y="1447800"/>
            <a:ext cx="7534810" cy="2304191"/>
          </a:xfrm>
        </p:spPr>
        <p:txBody>
          <a:bodyPr lIns="288000" tIns="180000" rIns="360000" bIns="72000" anchor="b"/>
          <a:lstStyle>
            <a:lvl1pPr>
              <a:defRPr sz="2400">
                <a:solidFill>
                  <a:schemeClr val="tx1"/>
                </a:solidFill>
              </a:defRPr>
            </a:lvl1pPr>
          </a:lstStyle>
          <a:p>
            <a:r>
              <a:rPr kumimoji="1" lang="ja-JP" altLang="en-US"/>
              <a:t>マスター タイトルの書式設定</a:t>
            </a:r>
          </a:p>
        </p:txBody>
      </p:sp>
      <p:grpSp>
        <p:nvGrpSpPr>
          <p:cNvPr id="89" name="グループ化 88"/>
          <p:cNvGrpSpPr/>
          <p:nvPr userDrawn="1"/>
        </p:nvGrpSpPr>
        <p:grpSpPr>
          <a:xfrm rot="16200000">
            <a:off x="-1117606" y="1574806"/>
            <a:ext cx="2819400" cy="126987"/>
            <a:chOff x="900632" y="1414463"/>
            <a:chExt cx="7938089" cy="357535"/>
          </a:xfrm>
          <a:solidFill>
            <a:schemeClr val="bg1">
              <a:alpha val="17000"/>
            </a:schemeClr>
          </a:solidFill>
        </p:grpSpPr>
        <p:sp>
          <p:nvSpPr>
            <p:cNvPr id="90"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3"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4"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5"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6"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7"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8"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9"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0"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1"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2"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3"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4"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3" name="図 2"/>
          <p:cNvPicPr>
            <a:picLocks noChangeAspect="1"/>
          </p:cNvPicPr>
          <p:nvPr userDrawn="1"/>
        </p:nvPicPr>
        <p:blipFill>
          <a:blip r:embed="rId2"/>
          <a:stretch>
            <a:fillRect/>
          </a:stretch>
        </p:blipFill>
        <p:spPr>
          <a:xfrm>
            <a:off x="8505089" y="5715000"/>
            <a:ext cx="1176630" cy="1005927"/>
          </a:xfrm>
          <a:prstGeom prst="rect">
            <a:avLst/>
          </a:prstGeom>
        </p:spPr>
      </p:pic>
      <p:pic>
        <p:nvPicPr>
          <p:cNvPr id="4" name="図 3"/>
          <p:cNvPicPr>
            <a:picLocks noChangeAspect="1"/>
          </p:cNvPicPr>
          <p:nvPr userDrawn="1"/>
        </p:nvPicPr>
        <p:blipFill>
          <a:blip r:embed="rId3"/>
          <a:stretch>
            <a:fillRect/>
          </a:stretch>
        </p:blipFill>
        <p:spPr>
          <a:xfrm>
            <a:off x="5715000" y="6469296"/>
            <a:ext cx="3810330" cy="176799"/>
          </a:xfrm>
          <a:prstGeom prst="rect">
            <a:avLst/>
          </a:prstGeom>
        </p:spPr>
      </p:pic>
    </p:spTree>
    <p:extLst>
      <p:ext uri="{BB962C8B-B14F-4D97-AF65-F5344CB8AC3E}">
        <p14:creationId xmlns:p14="http://schemas.microsoft.com/office/powerpoint/2010/main" val="2588272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中扉・目次1">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4"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342900" lvl="1" indent="-342900" defTabSz="457200">
              <a:lnSpc>
                <a:spcPct val="150000"/>
              </a:lnSpc>
              <a:buFont typeface="+mj-lt"/>
              <a:buAutoNum type="arabicPeriod"/>
            </a:pPr>
            <a:r>
              <a:rPr kumimoji="1" lang="ja-JP" altLang="en-US"/>
              <a:t>第 </a:t>
            </a:r>
            <a:r>
              <a:rPr kumimoji="1" lang="en-US" altLang="ja-JP"/>
              <a:t>2 </a:t>
            </a:r>
            <a:r>
              <a:rPr kumimoji="1" lang="ja-JP" altLang="en-US"/>
              <a:t>レベル</a:t>
            </a:r>
          </a:p>
          <a:p>
            <a:pPr marL="342900" lvl="2" indent="-342900" defTabSz="457200">
              <a:lnSpc>
                <a:spcPct val="150000"/>
              </a:lnSpc>
              <a:buFont typeface="+mj-lt"/>
              <a:buAutoNum type="arabicPeriod"/>
            </a:pPr>
            <a:r>
              <a:rPr kumimoji="1" lang="ja-JP" altLang="en-US"/>
              <a:t>第 </a:t>
            </a:r>
            <a:r>
              <a:rPr kumimoji="1" lang="en-US" altLang="ja-JP"/>
              <a:t>3 </a:t>
            </a:r>
            <a:r>
              <a:rPr kumimoji="1" lang="ja-JP" altLang="en-US"/>
              <a:t>レベル</a:t>
            </a:r>
          </a:p>
          <a:p>
            <a:pPr marL="342900" lvl="3" indent="-342900" defTabSz="457200">
              <a:lnSpc>
                <a:spcPct val="150000"/>
              </a:lnSpc>
              <a:buFont typeface="+mj-lt"/>
              <a:buAutoNum type="arabicPeriod"/>
            </a:pPr>
            <a:r>
              <a:rPr kumimoji="1" lang="ja-JP" altLang="en-US"/>
              <a:t>第 </a:t>
            </a:r>
            <a:r>
              <a:rPr kumimoji="1" lang="en-US" altLang="ja-JP"/>
              <a:t>4 </a:t>
            </a:r>
            <a:r>
              <a:rPr kumimoji="1" lang="ja-JP" altLang="en-US"/>
              <a:t>レベル</a:t>
            </a:r>
          </a:p>
          <a:p>
            <a:pPr marL="342900" lvl="4" indent="-342900" defTabSz="457200">
              <a:lnSpc>
                <a:spcPct val="150000"/>
              </a:lnSpc>
              <a:buFont typeface="+mj-lt"/>
              <a:buAutoNum type="arabicPeriod"/>
            </a:pPr>
            <a:r>
              <a:rPr kumimoji="1" lang="ja-JP" altLang="en-US"/>
              <a:t>第 </a:t>
            </a:r>
            <a:r>
              <a:rPr kumimoji="1" lang="en-US" altLang="ja-JP"/>
              <a:t>5 </a:t>
            </a:r>
            <a:r>
              <a:rPr kumimoji="1" lang="ja-JP" altLang="en-US"/>
              <a:t>レベル</a:t>
            </a:r>
          </a:p>
        </p:txBody>
      </p:sp>
      <p:grpSp>
        <p:nvGrpSpPr>
          <p:cNvPr id="153" name="グループ化 152"/>
          <p:cNvGrpSpPr/>
          <p:nvPr userDrawn="1"/>
        </p:nvGrpSpPr>
        <p:grpSpPr>
          <a:xfrm rot="16200000">
            <a:off x="-1117606" y="1574806"/>
            <a:ext cx="2819400" cy="126987"/>
            <a:chOff x="900632" y="1414463"/>
            <a:chExt cx="7938089" cy="357535"/>
          </a:xfrm>
          <a:solidFill>
            <a:schemeClr val="bg1">
              <a:alpha val="17000"/>
            </a:schemeClr>
          </a:solidFill>
        </p:grpSpPr>
        <p:sp>
          <p:nvSpPr>
            <p:cNvPr id="154"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0"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5"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6"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7"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8"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9"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0"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1"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2"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3"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4"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5"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6"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7"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8"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9"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0"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1"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2"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3"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4"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5"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6"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7"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8"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9"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0"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1"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2"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3"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4"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5"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6"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7"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8"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9"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0"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1"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2"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3"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4"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5"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6"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7"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8"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9"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0"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1"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2"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3"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4"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6"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7"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8"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9"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0"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1"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2"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3"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89"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pic>
        <p:nvPicPr>
          <p:cNvPr id="2" name="図 1"/>
          <p:cNvPicPr>
            <a:picLocks noChangeAspect="1"/>
          </p:cNvPicPr>
          <p:nvPr userDrawn="1"/>
        </p:nvPicPr>
        <p:blipFill>
          <a:blip r:embed="rId2"/>
          <a:stretch>
            <a:fillRect/>
          </a:stretch>
        </p:blipFill>
        <p:spPr>
          <a:xfrm>
            <a:off x="8505089" y="5715000"/>
            <a:ext cx="1176630" cy="1005927"/>
          </a:xfrm>
          <a:prstGeom prst="rect">
            <a:avLst/>
          </a:prstGeom>
        </p:spPr>
      </p:pic>
    </p:spTree>
    <p:extLst>
      <p:ext uri="{BB962C8B-B14F-4D97-AF65-F5344CB8AC3E}">
        <p14:creationId xmlns:p14="http://schemas.microsoft.com/office/powerpoint/2010/main" val="167949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906000" cy="82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p>
            <a:pPr marL="0" lvl="0" defTabSz="457200"/>
            <a:r>
              <a:rPr lang="ja-JP" altLang="en-US"/>
              <a:t>マスター タイトルの書式設定</a:t>
            </a:r>
            <a:endParaRPr lang="en-US"/>
          </a:p>
        </p:txBody>
      </p:sp>
      <p:sp>
        <p:nvSpPr>
          <p:cNvPr id="3" name="Text Placeholder 2"/>
          <p:cNvSpPr>
            <a:spLocks noGrp="1"/>
          </p:cNvSpPr>
          <p:nvPr>
            <p:ph type="body" idx="1"/>
          </p:nvPr>
        </p:nvSpPr>
        <p:spPr>
          <a:xfrm>
            <a:off x="360000" y="1879525"/>
            <a:ext cx="9185828" cy="465218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7306040" y="427034"/>
            <a:ext cx="2228850" cy="365125"/>
          </a:xfrm>
          <a:prstGeom prst="rect">
            <a:avLst/>
          </a:prstGeom>
        </p:spPr>
        <p:txBody>
          <a:bodyPr vert="horz" lIns="0" tIns="0" rIns="0" bIns="0" rtlCol="0" anchor="ctr"/>
          <a:lstStyle>
            <a:lvl1pPr algn="r">
              <a:defRPr sz="1200">
                <a:solidFill>
                  <a:schemeClr val="bg1"/>
                </a:solidFill>
              </a:defRPr>
            </a:lvl1pPr>
          </a:lstStyle>
          <a:p>
            <a:endParaRPr lang="en-US"/>
          </a:p>
        </p:txBody>
      </p:sp>
      <p:sp>
        <p:nvSpPr>
          <p:cNvPr id="5" name="Footer Placeholder 4"/>
          <p:cNvSpPr>
            <a:spLocks noGrp="1"/>
          </p:cNvSpPr>
          <p:nvPr>
            <p:ph type="ftr" sz="quarter" idx="3"/>
          </p:nvPr>
        </p:nvSpPr>
        <p:spPr>
          <a:xfrm>
            <a:off x="5146228" y="6551316"/>
            <a:ext cx="3757975" cy="263263"/>
          </a:xfrm>
          <a:prstGeom prst="rect">
            <a:avLst/>
          </a:prstGeom>
        </p:spPr>
        <p:txBody>
          <a:bodyPr vert="horz" lIns="0" tIns="0" rIns="0" bIns="0" rtlCol="0" anchor="t"/>
          <a:lstStyle>
            <a:lvl1pPr algn="l">
              <a:defRPr sz="900">
                <a:solidFill>
                  <a:schemeClr val="bg2">
                    <a:lumMod val="50000"/>
                  </a:schemeClr>
                </a:solidFill>
              </a:defRPr>
            </a:lvl1pPr>
          </a:lstStyle>
          <a:p>
            <a:endParaRPr lang="en-US"/>
          </a:p>
        </p:txBody>
      </p:sp>
      <p:sp>
        <p:nvSpPr>
          <p:cNvPr id="6" name="Slide Number Placeholder 5"/>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274537902"/>
      </p:ext>
    </p:extLst>
  </p:cSld>
  <p:clrMap bg1="lt1" tx1="dk1" bg2="lt2" tx2="dk2" accent1="accent1" accent2="accent2" accent3="accent3" accent4="accent4" accent5="accent5" accent6="accent6" hlink="hlink" folHlink="folHlink"/>
  <p:sldLayoutIdLst>
    <p:sldLayoutId id="2147483694" r:id="rId1"/>
    <p:sldLayoutId id="2147483698" r:id="rId2"/>
    <p:sldLayoutId id="2147483699" r:id="rId3"/>
    <p:sldLayoutId id="2147483710" r:id="rId4"/>
    <p:sldLayoutId id="2147483711" r:id="rId5"/>
    <p:sldLayoutId id="2147483712" r:id="rId6"/>
    <p:sldLayoutId id="2147483705" r:id="rId7"/>
    <p:sldLayoutId id="2147483709" r:id="rId8"/>
    <p:sldLayoutId id="2147483706" r:id="rId9"/>
    <p:sldLayoutId id="2147483707" r:id="rId10"/>
    <p:sldLayoutId id="2147483708" r:id="rId11"/>
  </p:sldLayoutIdLst>
  <p:hf hdr="0" ftr="0" dt="0"/>
  <p:txStyles>
    <p:titleStyle>
      <a:lvl1pPr algn="l" defTabSz="914400" rtl="0" eaLnBrk="1" latinLnBrk="0" hangingPunct="1">
        <a:lnSpc>
          <a:spcPct val="90000"/>
        </a:lnSpc>
        <a:spcBef>
          <a:spcPct val="0"/>
        </a:spcBef>
        <a:buNone/>
        <a:defRPr kumimoji="1" lang="en-US" altLang="en-US" sz="1814" b="1" i="0" kern="1200" spc="272" dirty="0">
          <a:solidFill>
            <a:schemeClr val="bg1"/>
          </a:solidFill>
          <a:latin typeface="Meiryo" panose="020B0604030504040204" pitchFamily="34" charset="-128"/>
          <a:ea typeface="Meiryo" panose="020B0604030504040204" pitchFamily="34" charset="-128"/>
          <a:cs typeface="+mn-cs"/>
        </a:defRPr>
      </a:lvl1pPr>
    </p:titleStyle>
    <p:body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29.sv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29.sv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36.svg"/><Relationship Id="rId11" Type="http://schemas.openxmlformats.org/officeDocument/2006/relationships/image" Target="../media/image28.pn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png"/><Relationship Id="rId9"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29.sv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47.png"/><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29.sv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52.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48.png"/><Relationship Id="rId4" Type="http://schemas.openxmlformats.org/officeDocument/2006/relationships/image" Target="../media/image50.png"/></Relationships>
</file>

<file path=ppt/slides/_rels/slide2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29.sv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55.png"/></Relationships>
</file>

<file path=ppt/slides/_rels/slide2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57.png"/></Relationships>
</file>

<file path=ppt/slides/_rels/slide24.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11.jpeg"/><Relationship Id="rId7" Type="http://schemas.openxmlformats.org/officeDocument/2006/relationships/image" Target="../media/image5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9.svg"/><Relationship Id="rId11" Type="http://schemas.openxmlformats.org/officeDocument/2006/relationships/image" Target="../media/image63.png"/><Relationship Id="rId5" Type="http://schemas.openxmlformats.org/officeDocument/2006/relationships/image" Target="../media/image28.png"/><Relationship Id="rId10" Type="http://schemas.openxmlformats.org/officeDocument/2006/relationships/image" Target="../media/image62.png"/><Relationship Id="rId4" Type="http://schemas.openxmlformats.org/officeDocument/2006/relationships/image" Target="../media/image58.png"/><Relationship Id="rId9" Type="http://schemas.openxmlformats.org/officeDocument/2006/relationships/image" Target="../media/image6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69.jpeg"/><Relationship Id="rId3" Type="http://schemas.openxmlformats.org/officeDocument/2006/relationships/image" Target="../media/image11.jpeg"/><Relationship Id="rId7" Type="http://schemas.openxmlformats.org/officeDocument/2006/relationships/image" Target="../media/image68.png"/><Relationship Id="rId2"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67.png"/><Relationship Id="rId11" Type="http://schemas.openxmlformats.org/officeDocument/2006/relationships/image" Target="../media/image29.svg"/><Relationship Id="rId5" Type="http://schemas.openxmlformats.org/officeDocument/2006/relationships/image" Target="../media/image66.png"/><Relationship Id="rId10" Type="http://schemas.openxmlformats.org/officeDocument/2006/relationships/image" Target="../media/image28.png"/><Relationship Id="rId4" Type="http://schemas.openxmlformats.org/officeDocument/2006/relationships/image" Target="../media/image65.png"/><Relationship Id="rId9" Type="http://schemas.openxmlformats.org/officeDocument/2006/relationships/image" Target="../media/image70.png"/></Relationships>
</file>

<file path=ppt/slides/_rels/slide29.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71.png"/><Relationship Id="rId7" Type="http://schemas.openxmlformats.org/officeDocument/2006/relationships/image" Target="../media/image29.sv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72.png"/><Relationship Id="rId4" Type="http://schemas.openxmlformats.org/officeDocument/2006/relationships/image" Target="../media/image54.png"/></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11.jpeg"/><Relationship Id="rId7" Type="http://schemas.openxmlformats.org/officeDocument/2006/relationships/image" Target="../media/image28.png"/><Relationship Id="rId2" Type="http://schemas.openxmlformats.org/officeDocument/2006/relationships/image" Target="../media/image74.png"/><Relationship Id="rId1" Type="http://schemas.openxmlformats.org/officeDocument/2006/relationships/slideLayout" Target="../slideLayouts/slideLayout2.xml"/><Relationship Id="rId6" Type="http://schemas.openxmlformats.org/officeDocument/2006/relationships/image" Target="../media/image76.png"/><Relationship Id="rId5" Type="http://schemas.openxmlformats.org/officeDocument/2006/relationships/image" Target="../media/image65.png"/><Relationship Id="rId4" Type="http://schemas.openxmlformats.org/officeDocument/2006/relationships/image" Target="../media/image75.png"/></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74.png"/><Relationship Id="rId4" Type="http://schemas.openxmlformats.org/officeDocument/2006/relationships/image" Target="../media/image75.png"/></Relationships>
</file>

<file path=ppt/slides/_rels/slide32.xml.rels><?xml version="1.0" encoding="UTF-8" standalone="yes"?>
<Relationships xmlns="http://schemas.openxmlformats.org/package/2006/relationships"><Relationship Id="rId3" Type="http://schemas.openxmlformats.org/officeDocument/2006/relationships/image" Target="../media/image78.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png"/><Relationship Id="rId5" Type="http://schemas.microsoft.com/office/2007/relationships/hdphoto" Target="../media/hdphoto1.wdp"/><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9.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38D1F1D2-7C5A-6D4D-8A19-B68E75AFC762}"/>
              </a:ext>
            </a:extLst>
          </p:cNvPr>
          <p:cNvSpPr>
            <a:spLocks noGrp="1"/>
          </p:cNvSpPr>
          <p:nvPr>
            <p:ph type="title"/>
          </p:nvPr>
        </p:nvSpPr>
        <p:spPr>
          <a:xfrm>
            <a:off x="8990" y="2902998"/>
            <a:ext cx="9897010" cy="918291"/>
          </a:xfrm>
        </p:spPr>
        <p:txBody>
          <a:bodyPr/>
          <a:lstStyle/>
          <a:p>
            <a:pPr>
              <a:lnSpc>
                <a:spcPts val="3000"/>
              </a:lnSpc>
            </a:pPr>
            <a:r>
              <a:rPr kumimoji="1" lang="ja-JP" altLang="en-US" spc="-100" dirty="0"/>
              <a:t>帳票入力支援サービスを</a:t>
            </a:r>
            <a:r>
              <a:rPr lang="ja-JP" altLang="en-US" spc="-100" dirty="0"/>
              <a:t>活用した</a:t>
            </a:r>
            <a:br>
              <a:rPr lang="en-US" altLang="ja-JP" spc="-100" dirty="0"/>
            </a:br>
            <a:r>
              <a:rPr lang="ja-JP" altLang="en-US" spc="-100" dirty="0"/>
              <a:t>労働者死傷病報告の電子</a:t>
            </a:r>
            <a:r>
              <a:rPr kumimoji="1" lang="ja-JP" altLang="en-US" spc="-100" dirty="0"/>
              <a:t>申請方法について（令和７年１月１日から）</a:t>
            </a:r>
          </a:p>
        </p:txBody>
      </p:sp>
    </p:spTree>
    <p:extLst>
      <p:ext uri="{BB962C8B-B14F-4D97-AF65-F5344CB8AC3E}">
        <p14:creationId xmlns:p14="http://schemas.microsoft.com/office/powerpoint/2010/main" val="3270303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8697B4-FB39-59ED-BDD0-EF5057C883D7}"/>
              </a:ext>
            </a:extLst>
          </p:cNvPr>
          <p:cNvSpPr>
            <a:spLocks noGrp="1"/>
          </p:cNvSpPr>
          <p:nvPr>
            <p:ph type="title"/>
          </p:nvPr>
        </p:nvSpPr>
        <p:spPr/>
        <p:txBody>
          <a:bodyPr/>
          <a:lstStyle/>
          <a:p>
            <a:r>
              <a:rPr kumimoji="1" lang="ja-JP" altLang="en-US"/>
              <a:t>労働者死傷病報告の入力（連絡先情報①）</a:t>
            </a:r>
          </a:p>
        </p:txBody>
      </p:sp>
      <p:sp>
        <p:nvSpPr>
          <p:cNvPr id="3" name="スライド番号プレースホルダー 2">
            <a:extLst>
              <a:ext uri="{FF2B5EF4-FFF2-40B4-BE49-F238E27FC236}">
                <a16:creationId xmlns:a16="http://schemas.microsoft.com/office/drawing/2014/main" id="{255D4F12-5FE8-7CB3-475D-6C0B5B60C928}"/>
              </a:ext>
            </a:extLst>
          </p:cNvPr>
          <p:cNvSpPr>
            <a:spLocks noGrp="1"/>
          </p:cNvSpPr>
          <p:nvPr>
            <p:ph type="sldNum" sz="quarter" idx="4"/>
          </p:nvPr>
        </p:nvSpPr>
        <p:spPr/>
        <p:txBody>
          <a:bodyPr/>
          <a:lstStyle/>
          <a:p>
            <a:fld id="{48F63A3B-78C7-47BE-AE5E-E10140E04643}" type="slidenum">
              <a:rPr lang="en-US" smtClean="0"/>
              <a:pPr/>
              <a:t>10</a:t>
            </a:fld>
            <a:endParaRPr lang="en-US"/>
          </a:p>
        </p:txBody>
      </p:sp>
      <p:sp>
        <p:nvSpPr>
          <p:cNvPr id="4" name="テキスト プレースホルダー 3">
            <a:extLst>
              <a:ext uri="{FF2B5EF4-FFF2-40B4-BE49-F238E27FC236}">
                <a16:creationId xmlns:a16="http://schemas.microsoft.com/office/drawing/2014/main" id="{1934FB26-C67B-B165-471B-E89CE76B5797}"/>
              </a:ext>
            </a:extLst>
          </p:cNvPr>
          <p:cNvSpPr>
            <a:spLocks noGrp="1"/>
          </p:cNvSpPr>
          <p:nvPr>
            <p:ph type="body" sz="quarter" idx="13"/>
          </p:nvPr>
        </p:nvSpPr>
        <p:spPr>
          <a:xfrm>
            <a:off x="0" y="828000"/>
            <a:ext cx="9907200" cy="535880"/>
          </a:xfrm>
        </p:spPr>
        <p:txBody>
          <a:bodyPr/>
          <a:lstStyle/>
          <a:p>
            <a:r>
              <a:rPr lang="ja-JP" altLang="en-US"/>
              <a:t>入力の注意事項に留意していただき、連絡先情報の入力をお願いします。</a:t>
            </a:r>
            <a:endParaRPr kumimoji="1" lang="ja-JP" altLang="en-US"/>
          </a:p>
        </p:txBody>
      </p:sp>
      <p:pic>
        <p:nvPicPr>
          <p:cNvPr id="6" name="図 5" descr="ダイアグラム&#10;&#10;自動的に生成された説明">
            <a:extLst>
              <a:ext uri="{FF2B5EF4-FFF2-40B4-BE49-F238E27FC236}">
                <a16:creationId xmlns:a16="http://schemas.microsoft.com/office/drawing/2014/main" id="{B34A162B-FF55-41A5-CE0A-7A6437C09C5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453" t="3801" r="6939" b="5900"/>
          <a:stretch/>
        </p:blipFill>
        <p:spPr>
          <a:xfrm>
            <a:off x="177956" y="1428758"/>
            <a:ext cx="3694924" cy="5385821"/>
          </a:xfrm>
          <a:prstGeom prst="rect">
            <a:avLst/>
          </a:prstGeom>
        </p:spPr>
      </p:pic>
      <p:pic>
        <p:nvPicPr>
          <p:cNvPr id="5" name="図 4">
            <a:extLst>
              <a:ext uri="{FF2B5EF4-FFF2-40B4-BE49-F238E27FC236}">
                <a16:creationId xmlns:a16="http://schemas.microsoft.com/office/drawing/2014/main" id="{B4FDFC11-0BCB-610B-72DD-48B684772E06}"/>
              </a:ext>
            </a:extLst>
          </p:cNvPr>
          <p:cNvPicPr>
            <a:picLocks noChangeAspect="1"/>
          </p:cNvPicPr>
          <p:nvPr/>
        </p:nvPicPr>
        <p:blipFill>
          <a:blip r:embed="rId3"/>
          <a:stretch>
            <a:fillRect/>
          </a:stretch>
        </p:blipFill>
        <p:spPr>
          <a:xfrm>
            <a:off x="4509280" y="1457277"/>
            <a:ext cx="5277587" cy="4601217"/>
          </a:xfrm>
          <a:prstGeom prst="rect">
            <a:avLst/>
          </a:prstGeom>
        </p:spPr>
      </p:pic>
    </p:spTree>
    <p:extLst>
      <p:ext uri="{BB962C8B-B14F-4D97-AF65-F5344CB8AC3E}">
        <p14:creationId xmlns:p14="http://schemas.microsoft.com/office/powerpoint/2010/main" val="787905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8697B4-FB39-59ED-BDD0-EF5057C883D7}"/>
              </a:ext>
            </a:extLst>
          </p:cNvPr>
          <p:cNvSpPr>
            <a:spLocks noGrp="1"/>
          </p:cNvSpPr>
          <p:nvPr>
            <p:ph type="title"/>
          </p:nvPr>
        </p:nvSpPr>
        <p:spPr/>
        <p:txBody>
          <a:bodyPr/>
          <a:lstStyle/>
          <a:p>
            <a:r>
              <a:rPr kumimoji="1" lang="ja-JP" altLang="en-US"/>
              <a:t>労働者死傷病報告の入力（連絡先情報②）</a:t>
            </a:r>
          </a:p>
        </p:txBody>
      </p:sp>
      <p:sp>
        <p:nvSpPr>
          <p:cNvPr id="3" name="スライド番号プレースホルダー 2">
            <a:extLst>
              <a:ext uri="{FF2B5EF4-FFF2-40B4-BE49-F238E27FC236}">
                <a16:creationId xmlns:a16="http://schemas.microsoft.com/office/drawing/2014/main" id="{255D4F12-5FE8-7CB3-475D-6C0B5B60C928}"/>
              </a:ext>
            </a:extLst>
          </p:cNvPr>
          <p:cNvSpPr>
            <a:spLocks noGrp="1"/>
          </p:cNvSpPr>
          <p:nvPr>
            <p:ph type="sldNum" sz="quarter" idx="4"/>
          </p:nvPr>
        </p:nvSpPr>
        <p:spPr/>
        <p:txBody>
          <a:bodyPr/>
          <a:lstStyle/>
          <a:p>
            <a:fld id="{48F63A3B-78C7-47BE-AE5E-E10140E04643}" type="slidenum">
              <a:rPr lang="en-US" smtClean="0"/>
              <a:pPr/>
              <a:t>11</a:t>
            </a:fld>
            <a:endParaRPr lang="en-US"/>
          </a:p>
        </p:txBody>
      </p:sp>
      <p:sp>
        <p:nvSpPr>
          <p:cNvPr id="4" name="テキスト プレースホルダー 3">
            <a:extLst>
              <a:ext uri="{FF2B5EF4-FFF2-40B4-BE49-F238E27FC236}">
                <a16:creationId xmlns:a16="http://schemas.microsoft.com/office/drawing/2014/main" id="{1934FB26-C67B-B165-471B-E89CE76B5797}"/>
              </a:ext>
            </a:extLst>
          </p:cNvPr>
          <p:cNvSpPr>
            <a:spLocks noGrp="1"/>
          </p:cNvSpPr>
          <p:nvPr>
            <p:ph type="body" sz="quarter" idx="13"/>
          </p:nvPr>
        </p:nvSpPr>
        <p:spPr>
          <a:xfrm>
            <a:off x="0" y="828000"/>
            <a:ext cx="9907200" cy="535880"/>
          </a:xfrm>
        </p:spPr>
        <p:txBody>
          <a:bodyPr/>
          <a:lstStyle/>
          <a:p>
            <a:r>
              <a:rPr lang="ja-JP" altLang="en-US"/>
              <a:t>入力の注意事項に留意していただき、連絡先情報の入力をお願いします。</a:t>
            </a:r>
            <a:endParaRPr kumimoji="1" lang="ja-JP" altLang="en-US"/>
          </a:p>
        </p:txBody>
      </p:sp>
      <p:pic>
        <p:nvPicPr>
          <p:cNvPr id="6" name="図 5" descr="ダイアグラム&#10;&#10;自動的に生成された説明">
            <a:extLst>
              <a:ext uri="{FF2B5EF4-FFF2-40B4-BE49-F238E27FC236}">
                <a16:creationId xmlns:a16="http://schemas.microsoft.com/office/drawing/2014/main" id="{B34A162B-FF55-41A5-CE0A-7A6437C09C5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453" t="3801" r="6939" b="5900"/>
          <a:stretch/>
        </p:blipFill>
        <p:spPr>
          <a:xfrm>
            <a:off x="177956" y="1428758"/>
            <a:ext cx="3694924" cy="5385821"/>
          </a:xfrm>
          <a:prstGeom prst="rect">
            <a:avLst/>
          </a:prstGeom>
        </p:spPr>
      </p:pic>
      <p:pic>
        <p:nvPicPr>
          <p:cNvPr id="8" name="図 7">
            <a:extLst>
              <a:ext uri="{FF2B5EF4-FFF2-40B4-BE49-F238E27FC236}">
                <a16:creationId xmlns:a16="http://schemas.microsoft.com/office/drawing/2014/main" id="{6B840FB2-F9A2-8810-3EC8-F7E635F22BB4}"/>
              </a:ext>
            </a:extLst>
          </p:cNvPr>
          <p:cNvPicPr>
            <a:picLocks noChangeAspect="1"/>
          </p:cNvPicPr>
          <p:nvPr/>
        </p:nvPicPr>
        <p:blipFill>
          <a:blip r:embed="rId3"/>
          <a:stretch>
            <a:fillRect/>
          </a:stretch>
        </p:blipFill>
        <p:spPr>
          <a:xfrm>
            <a:off x="4509280" y="1713145"/>
            <a:ext cx="5351218" cy="4128362"/>
          </a:xfrm>
          <a:prstGeom prst="rect">
            <a:avLst/>
          </a:prstGeom>
        </p:spPr>
      </p:pic>
    </p:spTree>
    <p:extLst>
      <p:ext uri="{BB962C8B-B14F-4D97-AF65-F5344CB8AC3E}">
        <p14:creationId xmlns:p14="http://schemas.microsoft.com/office/powerpoint/2010/main" val="13897155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9CB79029-3DDB-51A6-5075-99D9CB39765C}"/>
              </a:ext>
            </a:extLst>
          </p:cNvPr>
          <p:cNvPicPr>
            <a:picLocks noChangeAspect="1"/>
          </p:cNvPicPr>
          <p:nvPr/>
        </p:nvPicPr>
        <p:blipFill>
          <a:blip r:embed="rId2"/>
          <a:stretch>
            <a:fillRect/>
          </a:stretch>
        </p:blipFill>
        <p:spPr>
          <a:xfrm>
            <a:off x="4509280" y="2787745"/>
            <a:ext cx="5353797" cy="3886742"/>
          </a:xfrm>
          <a:prstGeom prst="rect">
            <a:avLst/>
          </a:prstGeom>
        </p:spPr>
      </p:pic>
      <p:pic>
        <p:nvPicPr>
          <p:cNvPr id="12" name="図 11">
            <a:extLst>
              <a:ext uri="{FF2B5EF4-FFF2-40B4-BE49-F238E27FC236}">
                <a16:creationId xmlns:a16="http://schemas.microsoft.com/office/drawing/2014/main" id="{00B8F970-E58F-F4D9-4AC9-807C45F8B2ED}"/>
              </a:ext>
            </a:extLst>
          </p:cNvPr>
          <p:cNvPicPr>
            <a:picLocks noChangeAspect="1"/>
          </p:cNvPicPr>
          <p:nvPr/>
        </p:nvPicPr>
        <p:blipFill rotWithShape="1">
          <a:blip r:embed="rId3"/>
          <a:srcRect l="688" t="8880" r="629" b="3709"/>
          <a:stretch/>
        </p:blipFill>
        <p:spPr>
          <a:xfrm>
            <a:off x="4448175" y="1498600"/>
            <a:ext cx="5387975" cy="600075"/>
          </a:xfrm>
          <a:prstGeom prst="rect">
            <a:avLst/>
          </a:prstGeom>
          <a:ln>
            <a:solidFill>
              <a:srgbClr val="FF0000"/>
            </a:solidFill>
          </a:ln>
        </p:spPr>
      </p:pic>
      <p:sp>
        <p:nvSpPr>
          <p:cNvPr id="2" name="タイトル 1">
            <a:extLst>
              <a:ext uri="{FF2B5EF4-FFF2-40B4-BE49-F238E27FC236}">
                <a16:creationId xmlns:a16="http://schemas.microsoft.com/office/drawing/2014/main" id="{538697B4-FB39-59ED-BDD0-EF5057C883D7}"/>
              </a:ext>
            </a:extLst>
          </p:cNvPr>
          <p:cNvSpPr>
            <a:spLocks noGrp="1"/>
          </p:cNvSpPr>
          <p:nvPr>
            <p:ph type="title"/>
          </p:nvPr>
        </p:nvSpPr>
        <p:spPr/>
        <p:txBody>
          <a:bodyPr/>
          <a:lstStyle/>
          <a:p>
            <a:r>
              <a:rPr kumimoji="1" lang="ja-JP" altLang="en-US"/>
              <a:t>労働者死傷病報告の入力（労働保険番号の入力）</a:t>
            </a:r>
          </a:p>
        </p:txBody>
      </p:sp>
      <p:sp>
        <p:nvSpPr>
          <p:cNvPr id="3" name="スライド番号プレースホルダー 2">
            <a:extLst>
              <a:ext uri="{FF2B5EF4-FFF2-40B4-BE49-F238E27FC236}">
                <a16:creationId xmlns:a16="http://schemas.microsoft.com/office/drawing/2014/main" id="{255D4F12-5FE8-7CB3-475D-6C0B5B60C928}"/>
              </a:ext>
            </a:extLst>
          </p:cNvPr>
          <p:cNvSpPr>
            <a:spLocks noGrp="1"/>
          </p:cNvSpPr>
          <p:nvPr>
            <p:ph type="sldNum" sz="quarter" idx="4"/>
          </p:nvPr>
        </p:nvSpPr>
        <p:spPr/>
        <p:txBody>
          <a:bodyPr/>
          <a:lstStyle/>
          <a:p>
            <a:fld id="{48F63A3B-78C7-47BE-AE5E-E10140E04643}" type="slidenum">
              <a:rPr lang="en-US" smtClean="0"/>
              <a:pPr/>
              <a:t>12</a:t>
            </a:fld>
            <a:endParaRPr lang="en-US"/>
          </a:p>
        </p:txBody>
      </p:sp>
      <p:sp>
        <p:nvSpPr>
          <p:cNvPr id="4" name="テキスト プレースホルダー 3">
            <a:extLst>
              <a:ext uri="{FF2B5EF4-FFF2-40B4-BE49-F238E27FC236}">
                <a16:creationId xmlns:a16="http://schemas.microsoft.com/office/drawing/2014/main" id="{1934FB26-C67B-B165-471B-E89CE76B5797}"/>
              </a:ext>
            </a:extLst>
          </p:cNvPr>
          <p:cNvSpPr>
            <a:spLocks noGrp="1"/>
          </p:cNvSpPr>
          <p:nvPr>
            <p:ph type="body" sz="quarter" idx="13"/>
          </p:nvPr>
        </p:nvSpPr>
        <p:spPr>
          <a:xfrm>
            <a:off x="0" y="828000"/>
            <a:ext cx="9907200" cy="577841"/>
          </a:xfrm>
        </p:spPr>
        <p:txBody>
          <a:bodyPr tIns="36000" bIns="36000"/>
          <a:lstStyle/>
          <a:p>
            <a:r>
              <a:rPr lang="ja-JP" altLang="en-US"/>
              <a:t>入力の注意事項に留意していただき、労働保険番号（建設業の工事に従事する下請人の労働者が被災した場合、元請人の労働保険番号）を記入してください。</a:t>
            </a:r>
            <a:endParaRPr kumimoji="1" lang="ja-JP" altLang="en-US"/>
          </a:p>
        </p:txBody>
      </p:sp>
      <p:pic>
        <p:nvPicPr>
          <p:cNvPr id="6" name="図 5" descr="ダイアグラム&#10;&#10;自動的に生成された説明">
            <a:extLst>
              <a:ext uri="{FF2B5EF4-FFF2-40B4-BE49-F238E27FC236}">
                <a16:creationId xmlns:a16="http://schemas.microsoft.com/office/drawing/2014/main" id="{B34A162B-FF55-41A5-CE0A-7A6437C09C5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453" t="3801" r="6939" b="5900"/>
          <a:stretch/>
        </p:blipFill>
        <p:spPr>
          <a:xfrm>
            <a:off x="177956" y="1428758"/>
            <a:ext cx="3694924" cy="5385821"/>
          </a:xfrm>
          <a:prstGeom prst="rect">
            <a:avLst/>
          </a:prstGeom>
        </p:spPr>
      </p:pic>
      <p:sp>
        <p:nvSpPr>
          <p:cNvPr id="7" name="正方形/長方形 6">
            <a:extLst>
              <a:ext uri="{FF2B5EF4-FFF2-40B4-BE49-F238E27FC236}">
                <a16:creationId xmlns:a16="http://schemas.microsoft.com/office/drawing/2014/main" id="{E75548B7-58CF-F5AF-174B-3D3DE1217406}"/>
              </a:ext>
            </a:extLst>
          </p:cNvPr>
          <p:cNvSpPr/>
          <p:nvPr/>
        </p:nvSpPr>
        <p:spPr>
          <a:xfrm>
            <a:off x="795338" y="1738313"/>
            <a:ext cx="2305050" cy="276225"/>
          </a:xfrm>
          <a:prstGeom prst="rect">
            <a:avLst/>
          </a:prstGeom>
          <a:solidFill>
            <a:srgbClr val="FF0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ysClr val="windowText" lastClr="000000"/>
              </a:solidFill>
            </a:endParaRPr>
          </a:p>
        </p:txBody>
      </p:sp>
      <p:pic>
        <p:nvPicPr>
          <p:cNvPr id="14" name="グラフィックス 13" descr="矢印: 緩い曲線 単色塗りつぶし">
            <a:extLst>
              <a:ext uri="{FF2B5EF4-FFF2-40B4-BE49-F238E27FC236}">
                <a16:creationId xmlns:a16="http://schemas.microsoft.com/office/drawing/2014/main" id="{DF63F6FF-7F11-114F-0070-6473422025C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913684">
            <a:off x="3216239" y="1584126"/>
            <a:ext cx="1140255" cy="573948"/>
          </a:xfrm>
          <a:prstGeom prst="rect">
            <a:avLst/>
          </a:prstGeom>
        </p:spPr>
      </p:pic>
      <p:sp>
        <p:nvSpPr>
          <p:cNvPr id="15" name="矢印: ストライプ 14">
            <a:extLst>
              <a:ext uri="{FF2B5EF4-FFF2-40B4-BE49-F238E27FC236}">
                <a16:creationId xmlns:a16="http://schemas.microsoft.com/office/drawing/2014/main" id="{B3076AA2-36E2-90DB-D47E-F36DA94BC41B}"/>
              </a:ext>
            </a:extLst>
          </p:cNvPr>
          <p:cNvSpPr/>
          <p:nvPr/>
        </p:nvSpPr>
        <p:spPr>
          <a:xfrm rot="16200000">
            <a:off x="4652962" y="2245391"/>
            <a:ext cx="600075" cy="484632"/>
          </a:xfrm>
          <a:prstGeom prst="striped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ysClr val="windowText" lastClr="000000"/>
              </a:solidFill>
            </a:endParaRPr>
          </a:p>
        </p:txBody>
      </p:sp>
      <p:sp>
        <p:nvSpPr>
          <p:cNvPr id="16" name="テキスト ボックス 15">
            <a:extLst>
              <a:ext uri="{FF2B5EF4-FFF2-40B4-BE49-F238E27FC236}">
                <a16:creationId xmlns:a16="http://schemas.microsoft.com/office/drawing/2014/main" id="{1AC0027C-C663-C79F-1BAE-4C302962EA54}"/>
              </a:ext>
            </a:extLst>
          </p:cNvPr>
          <p:cNvSpPr txBox="1"/>
          <p:nvPr/>
        </p:nvSpPr>
        <p:spPr>
          <a:xfrm>
            <a:off x="5239886" y="2132274"/>
            <a:ext cx="4596265" cy="693267"/>
          </a:xfrm>
          <a:prstGeom prst="rect">
            <a:avLst/>
          </a:prstGeom>
          <a:noFill/>
        </p:spPr>
        <p:txBody>
          <a:bodyPr wrap="square" rtlCol="0">
            <a:spAutoFit/>
          </a:bodyPr>
          <a:lstStyle/>
          <a:p>
            <a:pPr algn="l">
              <a:lnSpc>
                <a:spcPct val="120000"/>
              </a:lnSpc>
              <a:spcAft>
                <a:spcPts val="600"/>
              </a:spcAft>
              <a:buClr>
                <a:schemeClr val="tx2"/>
              </a:buClr>
            </a:pPr>
            <a:r>
              <a:rPr kumimoji="1" lang="ja-JP" altLang="en-US" sz="1100" dirty="0">
                <a:solidFill>
                  <a:srgbClr val="FF0000"/>
                </a:solidFill>
                <a:latin typeface="+mj-ea"/>
                <a:ea typeface="+mj-ea"/>
              </a:rPr>
              <a:t>帳票支援入力サービスの「①労働保険番号」から「⑬署名、宛先」までの入力項目を入力いただくと、最後に</a:t>
            </a:r>
            <a:r>
              <a:rPr kumimoji="1" lang="en-US" altLang="ja-JP" sz="1100" dirty="0">
                <a:solidFill>
                  <a:srgbClr val="FF0000"/>
                </a:solidFill>
                <a:latin typeface="+mj-ea"/>
                <a:ea typeface="+mj-ea"/>
              </a:rPr>
              <a:t>PDF</a:t>
            </a:r>
            <a:r>
              <a:rPr kumimoji="1" lang="ja-JP" altLang="en-US" sz="1100" dirty="0">
                <a:solidFill>
                  <a:srgbClr val="FF0000"/>
                </a:solidFill>
                <a:latin typeface="+mj-ea"/>
                <a:ea typeface="+mj-ea"/>
              </a:rPr>
              <a:t>データの出力、印刷した際に左記の該当箇所に反映されます</a:t>
            </a:r>
            <a:r>
              <a:rPr lang="ja-JP" altLang="en-US" sz="1100" dirty="0">
                <a:solidFill>
                  <a:srgbClr val="FF0000"/>
                </a:solidFill>
              </a:rPr>
              <a:t>（以降の入力も同じです） </a:t>
            </a:r>
            <a:r>
              <a:rPr kumimoji="1" lang="ja-JP" altLang="en-US" sz="1100" dirty="0">
                <a:solidFill>
                  <a:srgbClr val="FF0000"/>
                </a:solidFill>
                <a:latin typeface="+mj-ea"/>
                <a:ea typeface="+mj-ea"/>
              </a:rPr>
              <a:t>。</a:t>
            </a:r>
          </a:p>
        </p:txBody>
      </p:sp>
    </p:spTree>
    <p:extLst>
      <p:ext uri="{BB962C8B-B14F-4D97-AF65-F5344CB8AC3E}">
        <p14:creationId xmlns:p14="http://schemas.microsoft.com/office/powerpoint/2010/main" val="3366666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8697B4-FB39-59ED-BDD0-EF5057C883D7}"/>
              </a:ext>
            </a:extLst>
          </p:cNvPr>
          <p:cNvSpPr>
            <a:spLocks noGrp="1"/>
          </p:cNvSpPr>
          <p:nvPr>
            <p:ph type="title"/>
          </p:nvPr>
        </p:nvSpPr>
        <p:spPr/>
        <p:txBody>
          <a:bodyPr/>
          <a:lstStyle/>
          <a:p>
            <a:r>
              <a:rPr kumimoji="1" lang="ja-JP" altLang="en-US"/>
              <a:t>労働者死傷病報告の入力</a:t>
            </a:r>
            <a:r>
              <a:rPr kumimoji="1" lang="ja-JP" altLang="en-US" sz="1800"/>
              <a:t>（</a:t>
            </a:r>
            <a:r>
              <a:rPr lang="ja-JP" altLang="en-US" sz="1800"/>
              <a:t>事業</a:t>
            </a:r>
            <a:r>
              <a:rPr kumimoji="1" lang="ja-JP" altLang="en-US" sz="1800"/>
              <a:t>の種類</a:t>
            </a:r>
            <a:r>
              <a:rPr kumimoji="1" lang="ja-JP" altLang="en-US" sz="1600"/>
              <a:t>（</a:t>
            </a:r>
            <a:r>
              <a:rPr kumimoji="1" lang="zh-TW" altLang="en-US" sz="1600"/>
              <a:t>日本標準産業分類</a:t>
            </a:r>
            <a:r>
              <a:rPr kumimoji="1" lang="ja-JP" altLang="en-US" sz="1600"/>
              <a:t>の入力）</a:t>
            </a:r>
            <a:r>
              <a:rPr kumimoji="1" lang="ja-JP" altLang="en-US" sz="1800"/>
              <a:t>）</a:t>
            </a:r>
            <a:endParaRPr kumimoji="1" lang="ja-JP" altLang="en-US"/>
          </a:p>
        </p:txBody>
      </p:sp>
      <p:sp>
        <p:nvSpPr>
          <p:cNvPr id="3" name="スライド番号プレースホルダー 2">
            <a:extLst>
              <a:ext uri="{FF2B5EF4-FFF2-40B4-BE49-F238E27FC236}">
                <a16:creationId xmlns:a16="http://schemas.microsoft.com/office/drawing/2014/main" id="{255D4F12-5FE8-7CB3-475D-6C0B5B60C928}"/>
              </a:ext>
            </a:extLst>
          </p:cNvPr>
          <p:cNvSpPr>
            <a:spLocks noGrp="1"/>
          </p:cNvSpPr>
          <p:nvPr>
            <p:ph type="sldNum" sz="quarter" idx="4"/>
          </p:nvPr>
        </p:nvSpPr>
        <p:spPr/>
        <p:txBody>
          <a:bodyPr/>
          <a:lstStyle/>
          <a:p>
            <a:fld id="{48F63A3B-78C7-47BE-AE5E-E10140E04643}" type="slidenum">
              <a:rPr lang="en-US" smtClean="0"/>
              <a:pPr/>
              <a:t>13</a:t>
            </a:fld>
            <a:endParaRPr lang="en-US"/>
          </a:p>
        </p:txBody>
      </p:sp>
      <p:pic>
        <p:nvPicPr>
          <p:cNvPr id="6" name="図 5" descr="ダイアグラム&#10;&#10;自動的に生成された説明">
            <a:extLst>
              <a:ext uri="{FF2B5EF4-FFF2-40B4-BE49-F238E27FC236}">
                <a16:creationId xmlns:a16="http://schemas.microsoft.com/office/drawing/2014/main" id="{B34A162B-FF55-41A5-CE0A-7A6437C09C5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453" t="3801" r="6939" b="5900"/>
          <a:stretch/>
        </p:blipFill>
        <p:spPr>
          <a:xfrm>
            <a:off x="177956" y="1428758"/>
            <a:ext cx="3694924" cy="5385821"/>
          </a:xfrm>
          <a:prstGeom prst="rect">
            <a:avLst/>
          </a:prstGeom>
        </p:spPr>
      </p:pic>
      <p:sp>
        <p:nvSpPr>
          <p:cNvPr id="9" name="正方形/長方形 8">
            <a:extLst>
              <a:ext uri="{FF2B5EF4-FFF2-40B4-BE49-F238E27FC236}">
                <a16:creationId xmlns:a16="http://schemas.microsoft.com/office/drawing/2014/main" id="{55D668C0-90F7-F5C2-D7F7-214776505CF5}"/>
              </a:ext>
            </a:extLst>
          </p:cNvPr>
          <p:cNvSpPr/>
          <p:nvPr/>
        </p:nvSpPr>
        <p:spPr>
          <a:xfrm>
            <a:off x="3080792" y="1772816"/>
            <a:ext cx="720080" cy="288032"/>
          </a:xfrm>
          <a:prstGeom prst="rect">
            <a:avLst/>
          </a:prstGeom>
          <a:solidFill>
            <a:srgbClr val="FF0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ysClr val="windowText" lastClr="000000"/>
              </a:solidFill>
            </a:endParaRPr>
          </a:p>
        </p:txBody>
      </p:sp>
      <p:pic>
        <p:nvPicPr>
          <p:cNvPr id="11" name="図 10">
            <a:extLst>
              <a:ext uri="{FF2B5EF4-FFF2-40B4-BE49-F238E27FC236}">
                <a16:creationId xmlns:a16="http://schemas.microsoft.com/office/drawing/2014/main" id="{B6C2AE1D-6B7B-F194-AF48-2F8CC09102DA}"/>
              </a:ext>
            </a:extLst>
          </p:cNvPr>
          <p:cNvPicPr>
            <a:picLocks noChangeAspect="1"/>
          </p:cNvPicPr>
          <p:nvPr/>
        </p:nvPicPr>
        <p:blipFill rotWithShape="1">
          <a:blip r:embed="rId3"/>
          <a:srcRect l="1905" t="12482" r="2510" b="3710"/>
          <a:stretch/>
        </p:blipFill>
        <p:spPr>
          <a:xfrm>
            <a:off x="4624388" y="1500188"/>
            <a:ext cx="1576387" cy="576262"/>
          </a:xfrm>
          <a:prstGeom prst="rect">
            <a:avLst/>
          </a:prstGeom>
          <a:ln>
            <a:solidFill>
              <a:srgbClr val="FF0000"/>
            </a:solidFill>
          </a:ln>
        </p:spPr>
      </p:pic>
      <p:sp>
        <p:nvSpPr>
          <p:cNvPr id="13" name="四角形: 角を丸くする 12">
            <a:extLst>
              <a:ext uri="{FF2B5EF4-FFF2-40B4-BE49-F238E27FC236}">
                <a16:creationId xmlns:a16="http://schemas.microsoft.com/office/drawing/2014/main" id="{5658C162-6D34-47B6-D048-A7D7AC6E2F96}"/>
              </a:ext>
            </a:extLst>
          </p:cNvPr>
          <p:cNvSpPr/>
          <p:nvPr/>
        </p:nvSpPr>
        <p:spPr>
          <a:xfrm>
            <a:off x="4560946" y="2401657"/>
            <a:ext cx="5294112" cy="288032"/>
          </a:xfrm>
          <a:prstGeom prst="roundRect">
            <a:avLst>
              <a:gd name="adj" fmla="val 6746"/>
            </a:avLst>
          </a:prstGeom>
          <a:solidFill>
            <a:schemeClr val="bg1"/>
          </a:solidFill>
          <a:ln>
            <a:solidFill>
              <a:srgbClr val="569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ysClr val="windowText" lastClr="000000"/>
                </a:solidFill>
                <a:latin typeface="ＭＳ ゴシック" panose="020B0609070205080204" pitchFamily="49" charset="-128"/>
                <a:ea typeface="ＭＳ ゴシック" panose="020B0609070205080204" pitchFamily="49" charset="-128"/>
              </a:rPr>
              <a:t>②事業の種類（日本標準産業分類）</a:t>
            </a:r>
          </a:p>
        </p:txBody>
      </p:sp>
      <p:sp>
        <p:nvSpPr>
          <p:cNvPr id="14" name="テキスト ボックス 13">
            <a:extLst>
              <a:ext uri="{FF2B5EF4-FFF2-40B4-BE49-F238E27FC236}">
                <a16:creationId xmlns:a16="http://schemas.microsoft.com/office/drawing/2014/main" id="{5966DD65-CB2E-0539-41E8-395DF8A8324C}"/>
              </a:ext>
            </a:extLst>
          </p:cNvPr>
          <p:cNvSpPr txBox="1"/>
          <p:nvPr/>
        </p:nvSpPr>
        <p:spPr>
          <a:xfrm>
            <a:off x="4529830" y="2651887"/>
            <a:ext cx="1015663" cy="236475"/>
          </a:xfrm>
          <a:prstGeom prst="rect">
            <a:avLst/>
          </a:prstGeom>
          <a:noFill/>
        </p:spPr>
        <p:txBody>
          <a:bodyPr wrap="none" lIns="0" rtlCol="0">
            <a:spAutoFit/>
          </a:bodyPr>
          <a:lstStyle/>
          <a:p>
            <a:pPr algn="l">
              <a:lnSpc>
                <a:spcPct val="120000"/>
              </a:lnSpc>
              <a:buClr>
                <a:schemeClr val="tx2"/>
              </a:buClr>
            </a:pPr>
            <a:r>
              <a:rPr kumimoji="1" lang="ja-JP" altLang="en-US" sz="900">
                <a:solidFill>
                  <a:srgbClr val="0070C0"/>
                </a:solidFill>
                <a:latin typeface="ＭＳ ゴシック" panose="020B0609070205080204" pitchFamily="49" charset="-128"/>
                <a:ea typeface="ＭＳ ゴシック" panose="020B0609070205080204" pitchFamily="49" charset="-128"/>
              </a:rPr>
              <a:t>入力項目の説明▼</a:t>
            </a:r>
            <a:endParaRPr kumimoji="1" lang="en-US" altLang="ja-JP" sz="900">
              <a:solidFill>
                <a:srgbClr val="0070C0"/>
              </a:solidFill>
              <a:latin typeface="ＭＳ ゴシック" panose="020B0609070205080204" pitchFamily="49" charset="-128"/>
              <a:ea typeface="ＭＳ ゴシック" panose="020B0609070205080204" pitchFamily="49" charset="-128"/>
            </a:endParaRPr>
          </a:p>
        </p:txBody>
      </p:sp>
      <p:sp>
        <p:nvSpPr>
          <p:cNvPr id="37" name="テキスト プレースホルダー 3">
            <a:extLst>
              <a:ext uri="{FF2B5EF4-FFF2-40B4-BE49-F238E27FC236}">
                <a16:creationId xmlns:a16="http://schemas.microsoft.com/office/drawing/2014/main" id="{005878F3-BFD4-194E-7A1D-E1398DE63A9F}"/>
              </a:ext>
            </a:extLst>
          </p:cNvPr>
          <p:cNvSpPr txBox="1">
            <a:spLocks/>
          </p:cNvSpPr>
          <p:nvPr/>
        </p:nvSpPr>
        <p:spPr>
          <a:xfrm>
            <a:off x="2" y="828000"/>
            <a:ext cx="9907200" cy="577841"/>
          </a:xfrm>
          <a:prstGeom prst="rect">
            <a:avLst/>
          </a:prstGeom>
          <a:solidFill>
            <a:schemeClr val="bg2"/>
          </a:solidFill>
          <a:ln w="12700" cap="flat" cmpd="sng" algn="ctr">
            <a:noFill/>
            <a:prstDash val="solid"/>
            <a:miter lim="800000"/>
          </a:ln>
          <a:effectLst/>
        </p:spPr>
        <p:txBody>
          <a:bodyPr vert="horz" lIns="360000" tIns="36000" rIns="360000" bIns="36000" rtlCol="0" anchor="t">
            <a:spAutoFit/>
          </a:bodyPr>
          <a:lstStyle>
            <a:lvl1pPr marL="0" indent="0" algn="l" defTabSz="914400" rtl="0" eaLnBrk="1" latinLnBrk="0" hangingPunct="1">
              <a:lnSpc>
                <a:spcPct val="130000"/>
              </a:lnSpc>
              <a:spcBef>
                <a:spcPts val="1000"/>
              </a:spcBef>
              <a:spcAft>
                <a:spcPts val="800"/>
              </a:spcAft>
              <a:buClr>
                <a:schemeClr val="tx2"/>
              </a:buClr>
              <a:buFont typeface="Arial" panose="020B0604020202020204" pitchFamily="34" charset="0"/>
              <a:buNone/>
              <a:defRPr kumimoji="1" lang="ja-JP" altLang="en-US" sz="1300" b="0" i="0" kern="900" spc="69" smtClean="0">
                <a:solidFill>
                  <a:schemeClr val="tx1"/>
                </a:solidFill>
                <a:latin typeface="+mn-lt"/>
                <a:ea typeface="+mn-ea"/>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smtClean="0">
                <a:solidFill>
                  <a:schemeClr val="tx1"/>
                </a:solidFill>
                <a:latin typeface="+mn-lt"/>
                <a:ea typeface="+mn-ea"/>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smtClean="0">
                <a:solidFill>
                  <a:schemeClr val="tx1"/>
                </a:solidFill>
                <a:latin typeface="+mn-lt"/>
                <a:ea typeface="+mn-ea"/>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smtClean="0">
                <a:solidFill>
                  <a:schemeClr val="tx1"/>
                </a:solidFill>
                <a:latin typeface="+mn-lt"/>
                <a:ea typeface="+mn-ea"/>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9pPr>
          </a:lstStyle>
          <a:p>
            <a:r>
              <a:rPr kumimoji="1" lang="ja-JP" altLang="en-US" dirty="0"/>
              <a:t>この度の改正で、</a:t>
            </a:r>
            <a:r>
              <a:rPr kumimoji="1" lang="zh-TW" altLang="en-US" dirty="0"/>
              <a:t>手入力（自由記入可）</a:t>
            </a:r>
            <a:r>
              <a:rPr kumimoji="1" lang="ja-JP" altLang="en-US" dirty="0"/>
              <a:t>としていた</a:t>
            </a:r>
            <a:r>
              <a:rPr kumimoji="1" lang="ja-JP" altLang="en-US" b="1" dirty="0"/>
              <a:t>事業の種類</a:t>
            </a:r>
            <a:r>
              <a:rPr kumimoji="1" lang="ja-JP" altLang="en-US" dirty="0"/>
              <a:t>について、日本標準産業分類の細分類コードでの報告となりました。</a:t>
            </a:r>
            <a:r>
              <a:rPr lang="ja-JP" altLang="en-US" dirty="0"/>
              <a:t>入力の注意事項参考にしていだき、入力・選択をお願いいたします。</a:t>
            </a:r>
            <a:endParaRPr kumimoji="1" lang="ja-JP" altLang="en-US" dirty="0"/>
          </a:p>
        </p:txBody>
      </p:sp>
      <p:sp>
        <p:nvSpPr>
          <p:cNvPr id="40" name="正方形/長方形 39">
            <a:extLst>
              <a:ext uri="{FF2B5EF4-FFF2-40B4-BE49-F238E27FC236}">
                <a16:creationId xmlns:a16="http://schemas.microsoft.com/office/drawing/2014/main" id="{518EEF36-EEB0-44C6-048B-EFAC3314974F}"/>
              </a:ext>
            </a:extLst>
          </p:cNvPr>
          <p:cNvSpPr/>
          <p:nvPr/>
        </p:nvSpPr>
        <p:spPr>
          <a:xfrm>
            <a:off x="8115257" y="182943"/>
            <a:ext cx="1600114" cy="515284"/>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b"/>
          <a:lstStyle/>
          <a:p>
            <a:pPr algn="ctr"/>
            <a:r>
              <a:rPr kumimoji="1" lang="ja-JP" altLang="en-US" sz="2400" b="1">
                <a:solidFill>
                  <a:srgbClr val="FF0000"/>
                </a:solidFill>
              </a:rPr>
              <a:t>改正項目</a:t>
            </a:r>
          </a:p>
        </p:txBody>
      </p:sp>
      <p:pic>
        <p:nvPicPr>
          <p:cNvPr id="4" name="グラフィックス 3" descr="矢印: 緩い曲線 単色塗りつぶし">
            <a:extLst>
              <a:ext uri="{FF2B5EF4-FFF2-40B4-BE49-F238E27FC236}">
                <a16:creationId xmlns:a16="http://schemas.microsoft.com/office/drawing/2014/main" id="{345812C3-9F66-9A7F-BE18-C9C9FA3FF05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0913684">
            <a:off x="3850945" y="1575016"/>
            <a:ext cx="688679" cy="573948"/>
          </a:xfrm>
          <a:prstGeom prst="rect">
            <a:avLst/>
          </a:prstGeom>
        </p:spPr>
      </p:pic>
      <p:sp>
        <p:nvSpPr>
          <p:cNvPr id="10" name="矢印: ストライプ 9">
            <a:extLst>
              <a:ext uri="{FF2B5EF4-FFF2-40B4-BE49-F238E27FC236}">
                <a16:creationId xmlns:a16="http://schemas.microsoft.com/office/drawing/2014/main" id="{96216CDE-65F5-05C1-04DD-1B40D5D45472}"/>
              </a:ext>
            </a:extLst>
          </p:cNvPr>
          <p:cNvSpPr/>
          <p:nvPr/>
        </p:nvSpPr>
        <p:spPr>
          <a:xfrm rot="16200000">
            <a:off x="4834762" y="1992568"/>
            <a:ext cx="236476" cy="484632"/>
          </a:xfrm>
          <a:prstGeom prst="striped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ysClr val="windowText" lastClr="000000"/>
              </a:solidFill>
            </a:endParaRPr>
          </a:p>
        </p:txBody>
      </p:sp>
      <p:sp>
        <p:nvSpPr>
          <p:cNvPr id="7" name="テキスト ボックス 6">
            <a:extLst>
              <a:ext uri="{FF2B5EF4-FFF2-40B4-BE49-F238E27FC236}">
                <a16:creationId xmlns:a16="http://schemas.microsoft.com/office/drawing/2014/main" id="{E820B60B-001B-E8E6-8DD3-F9DE6B2DCB93}"/>
              </a:ext>
            </a:extLst>
          </p:cNvPr>
          <p:cNvSpPr txBox="1"/>
          <p:nvPr/>
        </p:nvSpPr>
        <p:spPr>
          <a:xfrm>
            <a:off x="6334886" y="1500188"/>
            <a:ext cx="2824989" cy="269304"/>
          </a:xfrm>
          <a:prstGeom prst="rect">
            <a:avLst/>
          </a:prstGeom>
          <a:noFill/>
        </p:spPr>
        <p:txBody>
          <a:bodyPr wrap="square" rtlCol="0">
            <a:spAutoFit/>
          </a:bodyPr>
          <a:lstStyle/>
          <a:p>
            <a:pPr algn="l">
              <a:lnSpc>
                <a:spcPct val="120000"/>
              </a:lnSpc>
              <a:spcAft>
                <a:spcPts val="600"/>
              </a:spcAft>
              <a:buClr>
                <a:schemeClr val="tx2"/>
              </a:buClr>
            </a:pPr>
            <a:r>
              <a:rPr kumimoji="1" lang="en-US" altLang="ja-JP" sz="1000" dirty="0">
                <a:latin typeface="メイリオ" panose="020B0604030504040204" pitchFamily="50" charset="-128"/>
                <a:ea typeface="メイリオ" panose="020B0604030504040204" pitchFamily="50" charset="-128"/>
              </a:rPr>
              <a:t>※</a:t>
            </a:r>
            <a:r>
              <a:rPr kumimoji="1" lang="ja-JP" altLang="en-US" sz="1000" dirty="0">
                <a:latin typeface="メイリオ" panose="020B0604030504040204" pitchFamily="50" charset="-128"/>
                <a:ea typeface="メイリオ" panose="020B0604030504040204" pitchFamily="50" charset="-128"/>
              </a:rPr>
              <a:t>令和７年１月１日からの画面イメージです。</a:t>
            </a:r>
          </a:p>
        </p:txBody>
      </p:sp>
      <p:grpSp>
        <p:nvGrpSpPr>
          <p:cNvPr id="16" name="グループ化 15">
            <a:extLst>
              <a:ext uri="{FF2B5EF4-FFF2-40B4-BE49-F238E27FC236}">
                <a16:creationId xmlns:a16="http://schemas.microsoft.com/office/drawing/2014/main" id="{54693E9D-0ED7-1225-E664-E04C958F66C1}"/>
              </a:ext>
            </a:extLst>
          </p:cNvPr>
          <p:cNvGrpSpPr/>
          <p:nvPr/>
        </p:nvGrpSpPr>
        <p:grpSpPr>
          <a:xfrm>
            <a:off x="4596286" y="3309098"/>
            <a:ext cx="3209043" cy="288032"/>
            <a:chOff x="4605776" y="3573016"/>
            <a:chExt cx="2448272" cy="288032"/>
          </a:xfrm>
        </p:grpSpPr>
        <p:sp>
          <p:nvSpPr>
            <p:cNvPr id="36" name="四角形: 角を丸くする 35">
              <a:extLst>
                <a:ext uri="{FF2B5EF4-FFF2-40B4-BE49-F238E27FC236}">
                  <a16:creationId xmlns:a16="http://schemas.microsoft.com/office/drawing/2014/main" id="{2017280E-6EA3-853D-A230-44EAF521B04F}"/>
                </a:ext>
              </a:extLst>
            </p:cNvPr>
            <p:cNvSpPr/>
            <p:nvPr/>
          </p:nvSpPr>
          <p:spPr>
            <a:xfrm>
              <a:off x="4605776" y="3573016"/>
              <a:ext cx="2448272" cy="288032"/>
            </a:xfrm>
            <a:prstGeom prst="roundRect">
              <a:avLst>
                <a:gd name="adj" fmla="val 6746"/>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r"/>
              <a:endParaRPr kumimoji="1" lang="ja-JP" altLang="en-US" sz="1200">
                <a:solidFill>
                  <a:sysClr val="windowText" lastClr="000000"/>
                </a:solidFill>
                <a:latin typeface="ＭＳ ゴシック" panose="020B0609070205080204" pitchFamily="49" charset="-128"/>
                <a:ea typeface="ＭＳ ゴシック" panose="020B0609070205080204" pitchFamily="49" charset="-128"/>
              </a:endParaRPr>
            </a:p>
          </p:txBody>
        </p:sp>
        <p:sp>
          <p:nvSpPr>
            <p:cNvPr id="38" name="矢印: 山形 37">
              <a:extLst>
                <a:ext uri="{FF2B5EF4-FFF2-40B4-BE49-F238E27FC236}">
                  <a16:creationId xmlns:a16="http://schemas.microsoft.com/office/drawing/2014/main" id="{6536BFA6-AEA7-D84C-0B77-5207B1CB5232}"/>
                </a:ext>
              </a:extLst>
            </p:cNvPr>
            <p:cNvSpPr/>
            <p:nvPr/>
          </p:nvSpPr>
          <p:spPr>
            <a:xfrm rot="5400000">
              <a:off x="6916339" y="3670425"/>
              <a:ext cx="54967" cy="93213"/>
            </a:xfrm>
            <a:prstGeom prst="chevron">
              <a:avLst>
                <a:gd name="adj" fmla="val 61468"/>
              </a:avLst>
            </a:prstGeom>
            <a:solidFill>
              <a:schemeClr val="tx1">
                <a:lumMod val="85000"/>
                <a:lumOff val="1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sz="1200">
                <a:solidFill>
                  <a:sysClr val="windowText" lastClr="000000"/>
                </a:solidFill>
              </a:endParaRPr>
            </a:p>
          </p:txBody>
        </p:sp>
      </p:grpSp>
      <p:grpSp>
        <p:nvGrpSpPr>
          <p:cNvPr id="41" name="グループ化 40">
            <a:extLst>
              <a:ext uri="{FF2B5EF4-FFF2-40B4-BE49-F238E27FC236}">
                <a16:creationId xmlns:a16="http://schemas.microsoft.com/office/drawing/2014/main" id="{FA47C953-F0DD-D690-0318-204C5E4E5DB8}"/>
              </a:ext>
            </a:extLst>
          </p:cNvPr>
          <p:cNvGrpSpPr/>
          <p:nvPr/>
        </p:nvGrpSpPr>
        <p:grpSpPr>
          <a:xfrm>
            <a:off x="4596286" y="3861159"/>
            <a:ext cx="3209043" cy="288032"/>
            <a:chOff x="4605776" y="3573016"/>
            <a:chExt cx="2448272" cy="288032"/>
          </a:xfrm>
        </p:grpSpPr>
        <p:sp>
          <p:nvSpPr>
            <p:cNvPr id="42" name="四角形: 角を丸くする 41">
              <a:extLst>
                <a:ext uri="{FF2B5EF4-FFF2-40B4-BE49-F238E27FC236}">
                  <a16:creationId xmlns:a16="http://schemas.microsoft.com/office/drawing/2014/main" id="{2F784374-32C3-2DAF-93F3-D3807A7D2A3A}"/>
                </a:ext>
              </a:extLst>
            </p:cNvPr>
            <p:cNvSpPr/>
            <p:nvPr/>
          </p:nvSpPr>
          <p:spPr>
            <a:xfrm>
              <a:off x="4605776" y="3573016"/>
              <a:ext cx="2448272" cy="288032"/>
            </a:xfrm>
            <a:prstGeom prst="roundRect">
              <a:avLst>
                <a:gd name="adj" fmla="val 6746"/>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r"/>
              <a:endParaRPr kumimoji="1" lang="ja-JP" altLang="en-US" sz="1200">
                <a:solidFill>
                  <a:sysClr val="windowText" lastClr="000000"/>
                </a:solidFill>
                <a:latin typeface="ＭＳ ゴシック" panose="020B0609070205080204" pitchFamily="49" charset="-128"/>
                <a:ea typeface="ＭＳ ゴシック" panose="020B0609070205080204" pitchFamily="49" charset="-128"/>
              </a:endParaRPr>
            </a:p>
          </p:txBody>
        </p:sp>
        <p:sp>
          <p:nvSpPr>
            <p:cNvPr id="43" name="矢印: 山形 42">
              <a:extLst>
                <a:ext uri="{FF2B5EF4-FFF2-40B4-BE49-F238E27FC236}">
                  <a16:creationId xmlns:a16="http://schemas.microsoft.com/office/drawing/2014/main" id="{C9F82882-9F6A-6DAF-3639-E84BCE63BB76}"/>
                </a:ext>
              </a:extLst>
            </p:cNvPr>
            <p:cNvSpPr/>
            <p:nvPr/>
          </p:nvSpPr>
          <p:spPr>
            <a:xfrm rot="5400000">
              <a:off x="6916339" y="3670425"/>
              <a:ext cx="54967" cy="93213"/>
            </a:xfrm>
            <a:prstGeom prst="chevron">
              <a:avLst>
                <a:gd name="adj" fmla="val 61468"/>
              </a:avLst>
            </a:prstGeom>
            <a:solidFill>
              <a:schemeClr val="tx1">
                <a:lumMod val="85000"/>
                <a:lumOff val="1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sz="1200">
                <a:solidFill>
                  <a:sysClr val="windowText" lastClr="000000"/>
                </a:solidFill>
              </a:endParaRPr>
            </a:p>
          </p:txBody>
        </p:sp>
      </p:grpSp>
      <p:grpSp>
        <p:nvGrpSpPr>
          <p:cNvPr id="44" name="グループ化 43">
            <a:extLst>
              <a:ext uri="{FF2B5EF4-FFF2-40B4-BE49-F238E27FC236}">
                <a16:creationId xmlns:a16="http://schemas.microsoft.com/office/drawing/2014/main" id="{A935F944-7EE2-D663-0CBA-FFEA79700E26}"/>
              </a:ext>
            </a:extLst>
          </p:cNvPr>
          <p:cNvGrpSpPr/>
          <p:nvPr/>
        </p:nvGrpSpPr>
        <p:grpSpPr>
          <a:xfrm>
            <a:off x="4596286" y="4413220"/>
            <a:ext cx="3209043" cy="288032"/>
            <a:chOff x="4605776" y="3573016"/>
            <a:chExt cx="2448272" cy="288032"/>
          </a:xfrm>
        </p:grpSpPr>
        <p:sp>
          <p:nvSpPr>
            <p:cNvPr id="45" name="四角形: 角を丸くする 44">
              <a:extLst>
                <a:ext uri="{FF2B5EF4-FFF2-40B4-BE49-F238E27FC236}">
                  <a16:creationId xmlns:a16="http://schemas.microsoft.com/office/drawing/2014/main" id="{611AB381-0EC9-B6D2-A6B5-8D9686E39F32}"/>
                </a:ext>
              </a:extLst>
            </p:cNvPr>
            <p:cNvSpPr/>
            <p:nvPr/>
          </p:nvSpPr>
          <p:spPr>
            <a:xfrm>
              <a:off x="4605776" y="3573016"/>
              <a:ext cx="2448272" cy="288032"/>
            </a:xfrm>
            <a:prstGeom prst="roundRect">
              <a:avLst>
                <a:gd name="adj" fmla="val 6746"/>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r"/>
              <a:endParaRPr kumimoji="1" lang="ja-JP" altLang="en-US" sz="1200">
                <a:solidFill>
                  <a:sysClr val="windowText" lastClr="000000"/>
                </a:solidFill>
                <a:latin typeface="ＭＳ ゴシック" panose="020B0609070205080204" pitchFamily="49" charset="-128"/>
                <a:ea typeface="ＭＳ ゴシック" panose="020B0609070205080204" pitchFamily="49" charset="-128"/>
              </a:endParaRPr>
            </a:p>
          </p:txBody>
        </p:sp>
        <p:sp>
          <p:nvSpPr>
            <p:cNvPr id="46" name="矢印: 山形 45">
              <a:extLst>
                <a:ext uri="{FF2B5EF4-FFF2-40B4-BE49-F238E27FC236}">
                  <a16:creationId xmlns:a16="http://schemas.microsoft.com/office/drawing/2014/main" id="{8A059E9E-8C0C-BA44-6B17-AFFD60B1B496}"/>
                </a:ext>
              </a:extLst>
            </p:cNvPr>
            <p:cNvSpPr/>
            <p:nvPr/>
          </p:nvSpPr>
          <p:spPr>
            <a:xfrm rot="5400000">
              <a:off x="6916339" y="3670425"/>
              <a:ext cx="54967" cy="93213"/>
            </a:xfrm>
            <a:prstGeom prst="chevron">
              <a:avLst>
                <a:gd name="adj" fmla="val 61468"/>
              </a:avLst>
            </a:prstGeom>
            <a:solidFill>
              <a:schemeClr val="tx1">
                <a:lumMod val="85000"/>
                <a:lumOff val="1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sz="1200">
                <a:solidFill>
                  <a:sysClr val="windowText" lastClr="000000"/>
                </a:solidFill>
              </a:endParaRPr>
            </a:p>
          </p:txBody>
        </p:sp>
      </p:grpSp>
      <p:grpSp>
        <p:nvGrpSpPr>
          <p:cNvPr id="47" name="グループ化 46">
            <a:extLst>
              <a:ext uri="{FF2B5EF4-FFF2-40B4-BE49-F238E27FC236}">
                <a16:creationId xmlns:a16="http://schemas.microsoft.com/office/drawing/2014/main" id="{63EFB436-FBF5-82DE-4A2E-6DD219FABD59}"/>
              </a:ext>
            </a:extLst>
          </p:cNvPr>
          <p:cNvGrpSpPr/>
          <p:nvPr/>
        </p:nvGrpSpPr>
        <p:grpSpPr>
          <a:xfrm>
            <a:off x="4596286" y="4965282"/>
            <a:ext cx="3209043" cy="288032"/>
            <a:chOff x="4605776" y="3573016"/>
            <a:chExt cx="2448272" cy="288032"/>
          </a:xfrm>
        </p:grpSpPr>
        <p:sp>
          <p:nvSpPr>
            <p:cNvPr id="48" name="四角形: 角を丸くする 47">
              <a:extLst>
                <a:ext uri="{FF2B5EF4-FFF2-40B4-BE49-F238E27FC236}">
                  <a16:creationId xmlns:a16="http://schemas.microsoft.com/office/drawing/2014/main" id="{59E21434-E710-8040-AA0E-FBACE58B82E8}"/>
                </a:ext>
              </a:extLst>
            </p:cNvPr>
            <p:cNvSpPr/>
            <p:nvPr/>
          </p:nvSpPr>
          <p:spPr>
            <a:xfrm>
              <a:off x="4605776" y="3573016"/>
              <a:ext cx="2448272" cy="288032"/>
            </a:xfrm>
            <a:prstGeom prst="roundRect">
              <a:avLst>
                <a:gd name="adj" fmla="val 6746"/>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r"/>
              <a:endParaRPr kumimoji="1" lang="ja-JP" altLang="en-US" sz="1200">
                <a:solidFill>
                  <a:sysClr val="windowText" lastClr="000000"/>
                </a:solidFill>
                <a:latin typeface="ＭＳ ゴシック" panose="020B0609070205080204" pitchFamily="49" charset="-128"/>
                <a:ea typeface="ＭＳ ゴシック" panose="020B0609070205080204" pitchFamily="49" charset="-128"/>
              </a:endParaRPr>
            </a:p>
          </p:txBody>
        </p:sp>
        <p:sp>
          <p:nvSpPr>
            <p:cNvPr id="49" name="矢印: 山形 48">
              <a:extLst>
                <a:ext uri="{FF2B5EF4-FFF2-40B4-BE49-F238E27FC236}">
                  <a16:creationId xmlns:a16="http://schemas.microsoft.com/office/drawing/2014/main" id="{618BBDB7-5F88-5DAB-C221-F07535877A2C}"/>
                </a:ext>
              </a:extLst>
            </p:cNvPr>
            <p:cNvSpPr/>
            <p:nvPr/>
          </p:nvSpPr>
          <p:spPr>
            <a:xfrm rot="5400000">
              <a:off x="6916339" y="3670425"/>
              <a:ext cx="54967" cy="93213"/>
            </a:xfrm>
            <a:prstGeom prst="chevron">
              <a:avLst>
                <a:gd name="adj" fmla="val 61468"/>
              </a:avLst>
            </a:prstGeom>
            <a:solidFill>
              <a:schemeClr val="tx1">
                <a:lumMod val="85000"/>
                <a:lumOff val="1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sz="1200">
                <a:solidFill>
                  <a:sysClr val="windowText" lastClr="000000"/>
                </a:solidFill>
              </a:endParaRPr>
            </a:p>
          </p:txBody>
        </p:sp>
      </p:grpSp>
      <p:sp>
        <p:nvSpPr>
          <p:cNvPr id="50" name="テキスト ボックス 49">
            <a:extLst>
              <a:ext uri="{FF2B5EF4-FFF2-40B4-BE49-F238E27FC236}">
                <a16:creationId xmlns:a16="http://schemas.microsoft.com/office/drawing/2014/main" id="{C3BEEBCA-AB49-A07C-E6C5-CC3BD4179720}"/>
              </a:ext>
            </a:extLst>
          </p:cNvPr>
          <p:cNvSpPr txBox="1"/>
          <p:nvPr/>
        </p:nvSpPr>
        <p:spPr>
          <a:xfrm>
            <a:off x="4481073" y="3618326"/>
            <a:ext cx="3439403" cy="230832"/>
          </a:xfrm>
          <a:prstGeom prst="rect">
            <a:avLst/>
          </a:prstGeom>
          <a:noFill/>
        </p:spPr>
        <p:txBody>
          <a:bodyPr wrap="none" lIns="0" rtlCol="0">
            <a:spAutoFit/>
          </a:bodyPr>
          <a:lstStyle/>
          <a:p>
            <a:pPr algn="l">
              <a:buClr>
                <a:schemeClr val="tx2"/>
              </a:buClr>
            </a:pPr>
            <a:r>
              <a:rPr kumimoji="1" lang="ja-JP" altLang="en-US" sz="900">
                <a:solidFill>
                  <a:srgbClr val="0070C0"/>
                </a:solidFill>
                <a:latin typeface="ＭＳ ゴシック" panose="020B0609070205080204" pitchFamily="49" charset="-128"/>
                <a:ea typeface="ＭＳ ゴシック" panose="020B0609070205080204" pitchFamily="49" charset="-128"/>
              </a:rPr>
              <a:t>　</a:t>
            </a:r>
            <a:r>
              <a:rPr kumimoji="1" lang="ja-JP" altLang="en-US" sz="900">
                <a:latin typeface="ＭＳ ゴシック" panose="020B0609070205080204" pitchFamily="49" charset="-128"/>
                <a:ea typeface="ＭＳ ゴシック" panose="020B0609070205080204" pitchFamily="49" charset="-128"/>
              </a:rPr>
              <a:t>事業の種類（日本標準産業分類の中分類の業種名）</a:t>
            </a:r>
            <a:r>
              <a:rPr kumimoji="1" lang="ja-JP" altLang="en-US" sz="900">
                <a:solidFill>
                  <a:srgbClr val="FF0000"/>
                </a:solidFill>
                <a:latin typeface="ＭＳ ゴシック" panose="020B0609070205080204" pitchFamily="49" charset="-128"/>
                <a:ea typeface="ＭＳ ゴシック" panose="020B0609070205080204" pitchFamily="49" charset="-128"/>
              </a:rPr>
              <a:t>（必須）</a:t>
            </a:r>
            <a:endParaRPr kumimoji="1" lang="en-US" altLang="ja-JP" sz="900">
              <a:solidFill>
                <a:srgbClr val="FF0000"/>
              </a:solidFill>
              <a:latin typeface="ＭＳ ゴシック" panose="020B0609070205080204" pitchFamily="49" charset="-128"/>
              <a:ea typeface="ＭＳ ゴシック" panose="020B0609070205080204" pitchFamily="49" charset="-128"/>
            </a:endParaRPr>
          </a:p>
        </p:txBody>
      </p:sp>
      <p:sp>
        <p:nvSpPr>
          <p:cNvPr id="51" name="テキスト ボックス 50">
            <a:extLst>
              <a:ext uri="{FF2B5EF4-FFF2-40B4-BE49-F238E27FC236}">
                <a16:creationId xmlns:a16="http://schemas.microsoft.com/office/drawing/2014/main" id="{19A70C19-59FB-842E-D675-B4BCF60AF5CD}"/>
              </a:ext>
            </a:extLst>
          </p:cNvPr>
          <p:cNvSpPr txBox="1"/>
          <p:nvPr/>
        </p:nvSpPr>
        <p:spPr>
          <a:xfrm>
            <a:off x="4481073" y="4173194"/>
            <a:ext cx="3439403" cy="230832"/>
          </a:xfrm>
          <a:prstGeom prst="rect">
            <a:avLst/>
          </a:prstGeom>
          <a:noFill/>
        </p:spPr>
        <p:txBody>
          <a:bodyPr wrap="none" lIns="0" rtlCol="0">
            <a:spAutoFit/>
          </a:bodyPr>
          <a:lstStyle/>
          <a:p>
            <a:pPr algn="l">
              <a:buClr>
                <a:schemeClr val="tx2"/>
              </a:buClr>
            </a:pPr>
            <a:r>
              <a:rPr kumimoji="1" lang="ja-JP" altLang="en-US" sz="900">
                <a:solidFill>
                  <a:srgbClr val="0070C0"/>
                </a:solidFill>
                <a:latin typeface="ＭＳ ゴシック" panose="020B0609070205080204" pitchFamily="49" charset="-128"/>
                <a:ea typeface="ＭＳ ゴシック" panose="020B0609070205080204" pitchFamily="49" charset="-128"/>
              </a:rPr>
              <a:t>　</a:t>
            </a:r>
            <a:r>
              <a:rPr kumimoji="1" lang="ja-JP" altLang="en-US" sz="900">
                <a:latin typeface="ＭＳ ゴシック" panose="020B0609070205080204" pitchFamily="49" charset="-128"/>
                <a:ea typeface="ＭＳ ゴシック" panose="020B0609070205080204" pitchFamily="49" charset="-128"/>
              </a:rPr>
              <a:t>事業の種類（日本標準産業分類の小分類の業種名）</a:t>
            </a:r>
            <a:r>
              <a:rPr kumimoji="1" lang="ja-JP" altLang="en-US" sz="900">
                <a:solidFill>
                  <a:srgbClr val="FF0000"/>
                </a:solidFill>
                <a:latin typeface="ＭＳ ゴシック" panose="020B0609070205080204" pitchFamily="49" charset="-128"/>
                <a:ea typeface="ＭＳ ゴシック" panose="020B0609070205080204" pitchFamily="49" charset="-128"/>
              </a:rPr>
              <a:t>（必須）</a:t>
            </a:r>
            <a:endParaRPr kumimoji="1" lang="en-US" altLang="ja-JP" sz="900">
              <a:solidFill>
                <a:srgbClr val="FF0000"/>
              </a:solidFill>
              <a:latin typeface="ＭＳ ゴシック" panose="020B0609070205080204" pitchFamily="49" charset="-128"/>
              <a:ea typeface="ＭＳ ゴシック" panose="020B0609070205080204" pitchFamily="49" charset="-128"/>
            </a:endParaRPr>
          </a:p>
        </p:txBody>
      </p:sp>
      <p:sp>
        <p:nvSpPr>
          <p:cNvPr id="52" name="テキスト ボックス 51">
            <a:extLst>
              <a:ext uri="{FF2B5EF4-FFF2-40B4-BE49-F238E27FC236}">
                <a16:creationId xmlns:a16="http://schemas.microsoft.com/office/drawing/2014/main" id="{D992E763-2D12-51BE-48E9-B79B94B239F8}"/>
              </a:ext>
            </a:extLst>
          </p:cNvPr>
          <p:cNvSpPr txBox="1"/>
          <p:nvPr/>
        </p:nvSpPr>
        <p:spPr>
          <a:xfrm>
            <a:off x="4481073" y="4734449"/>
            <a:ext cx="3439403" cy="230832"/>
          </a:xfrm>
          <a:prstGeom prst="rect">
            <a:avLst/>
          </a:prstGeom>
          <a:noFill/>
        </p:spPr>
        <p:txBody>
          <a:bodyPr wrap="none" lIns="0" rtlCol="0">
            <a:spAutoFit/>
          </a:bodyPr>
          <a:lstStyle/>
          <a:p>
            <a:pPr algn="l">
              <a:buClr>
                <a:schemeClr val="tx2"/>
              </a:buClr>
            </a:pPr>
            <a:r>
              <a:rPr kumimoji="1" lang="ja-JP" altLang="en-US" sz="900">
                <a:solidFill>
                  <a:srgbClr val="0070C0"/>
                </a:solidFill>
                <a:latin typeface="ＭＳ ゴシック" panose="020B0609070205080204" pitchFamily="49" charset="-128"/>
                <a:ea typeface="ＭＳ ゴシック" panose="020B0609070205080204" pitchFamily="49" charset="-128"/>
              </a:rPr>
              <a:t>　</a:t>
            </a:r>
            <a:r>
              <a:rPr kumimoji="1" lang="ja-JP" altLang="en-US" sz="900">
                <a:latin typeface="ＭＳ ゴシック" panose="020B0609070205080204" pitchFamily="49" charset="-128"/>
                <a:ea typeface="ＭＳ ゴシック" panose="020B0609070205080204" pitchFamily="49" charset="-128"/>
              </a:rPr>
              <a:t>事業の種類（日本標準産業分類の細分類の業種名）</a:t>
            </a:r>
            <a:r>
              <a:rPr kumimoji="1" lang="ja-JP" altLang="en-US" sz="900">
                <a:solidFill>
                  <a:srgbClr val="FF0000"/>
                </a:solidFill>
                <a:latin typeface="ＭＳ ゴシック" panose="020B0609070205080204" pitchFamily="49" charset="-128"/>
                <a:ea typeface="ＭＳ ゴシック" panose="020B0609070205080204" pitchFamily="49" charset="-128"/>
              </a:rPr>
              <a:t>（必須）</a:t>
            </a:r>
            <a:endParaRPr kumimoji="1" lang="en-US" altLang="ja-JP" sz="900">
              <a:solidFill>
                <a:srgbClr val="FF0000"/>
              </a:solidFill>
              <a:latin typeface="ＭＳ ゴシック" panose="020B0609070205080204" pitchFamily="49" charset="-128"/>
              <a:ea typeface="ＭＳ ゴシック" panose="020B0609070205080204" pitchFamily="49" charset="-128"/>
            </a:endParaRPr>
          </a:p>
        </p:txBody>
      </p:sp>
      <p:sp>
        <p:nvSpPr>
          <p:cNvPr id="53" name="テキスト ボックス 52">
            <a:extLst>
              <a:ext uri="{FF2B5EF4-FFF2-40B4-BE49-F238E27FC236}">
                <a16:creationId xmlns:a16="http://schemas.microsoft.com/office/drawing/2014/main" id="{1937FEC4-AB76-3EB8-8903-23659AF2FCD3}"/>
              </a:ext>
            </a:extLst>
          </p:cNvPr>
          <p:cNvSpPr txBox="1"/>
          <p:nvPr/>
        </p:nvSpPr>
        <p:spPr>
          <a:xfrm>
            <a:off x="4481073" y="3072266"/>
            <a:ext cx="3439403" cy="230832"/>
          </a:xfrm>
          <a:prstGeom prst="rect">
            <a:avLst/>
          </a:prstGeom>
          <a:noFill/>
        </p:spPr>
        <p:txBody>
          <a:bodyPr wrap="none" lIns="0" rtlCol="0">
            <a:spAutoFit/>
          </a:bodyPr>
          <a:lstStyle/>
          <a:p>
            <a:pPr algn="l">
              <a:buClr>
                <a:schemeClr val="tx2"/>
              </a:buClr>
            </a:pPr>
            <a:r>
              <a:rPr kumimoji="1" lang="ja-JP" altLang="en-US" sz="900">
                <a:solidFill>
                  <a:srgbClr val="0070C0"/>
                </a:solidFill>
                <a:latin typeface="ＭＳ ゴシック" panose="020B0609070205080204" pitchFamily="49" charset="-128"/>
                <a:ea typeface="ＭＳ ゴシック" panose="020B0609070205080204" pitchFamily="49" charset="-128"/>
              </a:rPr>
              <a:t>　</a:t>
            </a:r>
            <a:r>
              <a:rPr kumimoji="1" lang="ja-JP" altLang="en-US" sz="900">
                <a:latin typeface="ＭＳ ゴシック" panose="020B0609070205080204" pitchFamily="49" charset="-128"/>
                <a:ea typeface="ＭＳ ゴシック" panose="020B0609070205080204" pitchFamily="49" charset="-128"/>
              </a:rPr>
              <a:t>事業の種類（日本標準産業分類の大分類の業種名）</a:t>
            </a:r>
            <a:r>
              <a:rPr kumimoji="1" lang="ja-JP" altLang="en-US" sz="900">
                <a:solidFill>
                  <a:srgbClr val="FF0000"/>
                </a:solidFill>
                <a:latin typeface="ＭＳ ゴシック" panose="020B0609070205080204" pitchFamily="49" charset="-128"/>
                <a:ea typeface="ＭＳ ゴシック" panose="020B0609070205080204" pitchFamily="49" charset="-128"/>
              </a:rPr>
              <a:t>（必須）</a:t>
            </a:r>
            <a:endParaRPr kumimoji="1" lang="en-US" altLang="ja-JP" sz="900">
              <a:solidFill>
                <a:srgbClr val="FF0000"/>
              </a:solidFill>
              <a:latin typeface="ＭＳ ゴシック" panose="020B0609070205080204" pitchFamily="49" charset="-128"/>
              <a:ea typeface="ＭＳ ゴシック" panose="020B0609070205080204" pitchFamily="49" charset="-128"/>
            </a:endParaRPr>
          </a:p>
        </p:txBody>
      </p:sp>
      <p:sp>
        <p:nvSpPr>
          <p:cNvPr id="54" name="吹き出し: 四角形 53">
            <a:extLst>
              <a:ext uri="{FF2B5EF4-FFF2-40B4-BE49-F238E27FC236}">
                <a16:creationId xmlns:a16="http://schemas.microsoft.com/office/drawing/2014/main" id="{31F8BA27-1EAE-1DD6-61DB-92ECA9C2F98B}"/>
              </a:ext>
            </a:extLst>
          </p:cNvPr>
          <p:cNvSpPr/>
          <p:nvPr/>
        </p:nvSpPr>
        <p:spPr>
          <a:xfrm>
            <a:off x="8035689" y="3303400"/>
            <a:ext cx="1727130" cy="1226352"/>
          </a:xfrm>
          <a:prstGeom prst="wedgeRectCallout">
            <a:avLst>
              <a:gd name="adj1" fmla="val -72550"/>
              <a:gd name="adj2" fmla="val -85180"/>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dirty="0">
                <a:solidFill>
                  <a:sysClr val="windowText" lastClr="000000"/>
                </a:solidFill>
              </a:rPr>
              <a:t>事業の種類が不明な場合は、入力支援サービスにも日本標準産業分類の分類項目表を掲載予定ですので、ご活用ください。</a:t>
            </a:r>
            <a:endParaRPr kumimoji="1" lang="en-US" altLang="ja-JP" sz="1200" dirty="0">
              <a:solidFill>
                <a:sysClr val="windowText" lastClr="000000"/>
              </a:solidFill>
            </a:endParaRPr>
          </a:p>
        </p:txBody>
      </p:sp>
    </p:spTree>
    <p:extLst>
      <p:ext uri="{BB962C8B-B14F-4D97-AF65-F5344CB8AC3E}">
        <p14:creationId xmlns:p14="http://schemas.microsoft.com/office/powerpoint/2010/main" val="1555994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18A1D199-6D52-81CE-8E9E-69DA212DD1E3}"/>
              </a:ext>
            </a:extLst>
          </p:cNvPr>
          <p:cNvPicPr>
            <a:picLocks noChangeAspect="1"/>
          </p:cNvPicPr>
          <p:nvPr/>
        </p:nvPicPr>
        <p:blipFill rotWithShape="1">
          <a:blip r:embed="rId2"/>
          <a:srcRect r="372"/>
          <a:stretch/>
        </p:blipFill>
        <p:spPr>
          <a:xfrm>
            <a:off x="4509281" y="3126038"/>
            <a:ext cx="5343380" cy="3696216"/>
          </a:xfrm>
          <a:prstGeom prst="rect">
            <a:avLst/>
          </a:prstGeom>
        </p:spPr>
      </p:pic>
      <p:sp>
        <p:nvSpPr>
          <p:cNvPr id="2" name="タイトル 1">
            <a:extLst>
              <a:ext uri="{FF2B5EF4-FFF2-40B4-BE49-F238E27FC236}">
                <a16:creationId xmlns:a16="http://schemas.microsoft.com/office/drawing/2014/main" id="{538697B4-FB39-59ED-BDD0-EF5057C883D7}"/>
              </a:ext>
            </a:extLst>
          </p:cNvPr>
          <p:cNvSpPr>
            <a:spLocks noGrp="1"/>
          </p:cNvSpPr>
          <p:nvPr>
            <p:ph type="title"/>
          </p:nvPr>
        </p:nvSpPr>
        <p:spPr/>
        <p:txBody>
          <a:bodyPr/>
          <a:lstStyle/>
          <a:p>
            <a:r>
              <a:rPr kumimoji="1" lang="ja-JP" altLang="en-US"/>
              <a:t>労働者死傷病報告の入力（事業場の名称）</a:t>
            </a:r>
          </a:p>
        </p:txBody>
      </p:sp>
      <p:sp>
        <p:nvSpPr>
          <p:cNvPr id="3" name="スライド番号プレースホルダー 2">
            <a:extLst>
              <a:ext uri="{FF2B5EF4-FFF2-40B4-BE49-F238E27FC236}">
                <a16:creationId xmlns:a16="http://schemas.microsoft.com/office/drawing/2014/main" id="{255D4F12-5FE8-7CB3-475D-6C0B5B60C928}"/>
              </a:ext>
            </a:extLst>
          </p:cNvPr>
          <p:cNvSpPr>
            <a:spLocks noGrp="1"/>
          </p:cNvSpPr>
          <p:nvPr>
            <p:ph type="sldNum" sz="quarter" idx="4"/>
          </p:nvPr>
        </p:nvSpPr>
        <p:spPr/>
        <p:txBody>
          <a:bodyPr/>
          <a:lstStyle/>
          <a:p>
            <a:fld id="{48F63A3B-78C7-47BE-AE5E-E10140E04643}" type="slidenum">
              <a:rPr lang="en-US" smtClean="0"/>
              <a:pPr/>
              <a:t>14</a:t>
            </a:fld>
            <a:endParaRPr lang="en-US"/>
          </a:p>
        </p:txBody>
      </p:sp>
      <p:sp>
        <p:nvSpPr>
          <p:cNvPr id="4" name="テキスト プレースホルダー 3">
            <a:extLst>
              <a:ext uri="{FF2B5EF4-FFF2-40B4-BE49-F238E27FC236}">
                <a16:creationId xmlns:a16="http://schemas.microsoft.com/office/drawing/2014/main" id="{1934FB26-C67B-B165-471B-E89CE76B5797}"/>
              </a:ext>
            </a:extLst>
          </p:cNvPr>
          <p:cNvSpPr>
            <a:spLocks noGrp="1"/>
          </p:cNvSpPr>
          <p:nvPr>
            <p:ph type="body" sz="quarter" idx="13"/>
          </p:nvPr>
        </p:nvSpPr>
        <p:spPr>
          <a:xfrm>
            <a:off x="0" y="828000"/>
            <a:ext cx="9907200" cy="535880"/>
          </a:xfrm>
        </p:spPr>
        <p:txBody>
          <a:bodyPr/>
          <a:lstStyle/>
          <a:p>
            <a:r>
              <a:rPr lang="ja-JP" altLang="en-US"/>
              <a:t>入力の注意事項に留意していただき、事業場の名称（建設業にあっては工事名も）の入力をお願いします。</a:t>
            </a:r>
            <a:endParaRPr kumimoji="1" lang="ja-JP" altLang="en-US"/>
          </a:p>
        </p:txBody>
      </p:sp>
      <p:pic>
        <p:nvPicPr>
          <p:cNvPr id="6" name="図 5" descr="ダイアグラム&#10;&#10;自動的に生成された説明">
            <a:extLst>
              <a:ext uri="{FF2B5EF4-FFF2-40B4-BE49-F238E27FC236}">
                <a16:creationId xmlns:a16="http://schemas.microsoft.com/office/drawing/2014/main" id="{B34A162B-FF55-41A5-CE0A-7A6437C09C5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453" t="3801" r="6939" b="5900"/>
          <a:stretch/>
        </p:blipFill>
        <p:spPr>
          <a:xfrm>
            <a:off x="177956" y="1428758"/>
            <a:ext cx="3694924" cy="5385821"/>
          </a:xfrm>
          <a:prstGeom prst="rect">
            <a:avLst/>
          </a:prstGeom>
        </p:spPr>
      </p:pic>
      <p:sp>
        <p:nvSpPr>
          <p:cNvPr id="7" name="正方形/長方形 6">
            <a:extLst>
              <a:ext uri="{FF2B5EF4-FFF2-40B4-BE49-F238E27FC236}">
                <a16:creationId xmlns:a16="http://schemas.microsoft.com/office/drawing/2014/main" id="{E75548B7-58CF-F5AF-174B-3D3DE1217406}"/>
              </a:ext>
            </a:extLst>
          </p:cNvPr>
          <p:cNvSpPr/>
          <p:nvPr/>
        </p:nvSpPr>
        <p:spPr>
          <a:xfrm>
            <a:off x="266700" y="2019300"/>
            <a:ext cx="3534172" cy="905644"/>
          </a:xfrm>
          <a:prstGeom prst="rect">
            <a:avLst/>
          </a:prstGeom>
          <a:solidFill>
            <a:srgbClr val="FF0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ysClr val="windowText" lastClr="000000"/>
              </a:solidFill>
            </a:endParaRPr>
          </a:p>
        </p:txBody>
      </p:sp>
      <p:pic>
        <p:nvPicPr>
          <p:cNvPr id="11" name="図 10">
            <a:extLst>
              <a:ext uri="{FF2B5EF4-FFF2-40B4-BE49-F238E27FC236}">
                <a16:creationId xmlns:a16="http://schemas.microsoft.com/office/drawing/2014/main" id="{E6B177AB-5009-B758-89AF-06BF4946B7A0}"/>
              </a:ext>
            </a:extLst>
          </p:cNvPr>
          <p:cNvPicPr>
            <a:picLocks noChangeAspect="1"/>
          </p:cNvPicPr>
          <p:nvPr/>
        </p:nvPicPr>
        <p:blipFill rotWithShape="1">
          <a:blip r:embed="rId4"/>
          <a:srcRect l="460" t="2699" r="517" b="597"/>
          <a:stretch/>
        </p:blipFill>
        <p:spPr>
          <a:xfrm>
            <a:off x="4533899" y="1426762"/>
            <a:ext cx="5291139" cy="1376362"/>
          </a:xfrm>
          <a:prstGeom prst="rect">
            <a:avLst/>
          </a:prstGeom>
          <a:ln>
            <a:solidFill>
              <a:srgbClr val="FF0000"/>
            </a:solidFill>
          </a:ln>
        </p:spPr>
      </p:pic>
      <p:pic>
        <p:nvPicPr>
          <p:cNvPr id="5" name="グラフィックス 4" descr="矢印: 緩い曲線 単色塗りつぶし">
            <a:extLst>
              <a:ext uri="{FF2B5EF4-FFF2-40B4-BE49-F238E27FC236}">
                <a16:creationId xmlns:a16="http://schemas.microsoft.com/office/drawing/2014/main" id="{41ED6ACE-874E-584C-1096-E46CEF026E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913684">
            <a:off x="3770529" y="2185149"/>
            <a:ext cx="688679" cy="573948"/>
          </a:xfrm>
          <a:prstGeom prst="rect">
            <a:avLst/>
          </a:prstGeom>
        </p:spPr>
      </p:pic>
      <p:sp>
        <p:nvSpPr>
          <p:cNvPr id="9" name="矢印: ストライプ 8">
            <a:extLst>
              <a:ext uri="{FF2B5EF4-FFF2-40B4-BE49-F238E27FC236}">
                <a16:creationId xmlns:a16="http://schemas.microsoft.com/office/drawing/2014/main" id="{790AD048-EC25-98A7-5FB1-0E4749B27FD1}"/>
              </a:ext>
            </a:extLst>
          </p:cNvPr>
          <p:cNvSpPr/>
          <p:nvPr/>
        </p:nvSpPr>
        <p:spPr>
          <a:xfrm rot="16200000">
            <a:off x="4834762" y="2729417"/>
            <a:ext cx="236476" cy="484632"/>
          </a:xfrm>
          <a:prstGeom prst="striped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ysClr val="windowText" lastClr="000000"/>
              </a:solidFill>
            </a:endParaRPr>
          </a:p>
        </p:txBody>
      </p:sp>
    </p:spTree>
    <p:extLst>
      <p:ext uri="{BB962C8B-B14F-4D97-AF65-F5344CB8AC3E}">
        <p14:creationId xmlns:p14="http://schemas.microsoft.com/office/powerpoint/2010/main" val="35371525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88441CA2-2DE8-FC42-E3C6-51A30E8C1B62}"/>
              </a:ext>
            </a:extLst>
          </p:cNvPr>
          <p:cNvSpPr/>
          <p:nvPr/>
        </p:nvSpPr>
        <p:spPr>
          <a:xfrm>
            <a:off x="4458968" y="3646711"/>
            <a:ext cx="5269076" cy="3150111"/>
          </a:xfrm>
          <a:prstGeom prst="roundRect">
            <a:avLst/>
          </a:prstGeom>
          <a:solidFill>
            <a:schemeClr val="bg1"/>
          </a:solidFill>
          <a:ln>
            <a:solidFill>
              <a:srgbClr val="FFC000"/>
            </a:solidFill>
          </a:ln>
        </p:spPr>
        <p:style>
          <a:lnRef idx="0">
            <a:scrgbClr r="0" g="0" b="0"/>
          </a:lnRef>
          <a:fillRef idx="0">
            <a:scrgbClr r="0" g="0" b="0"/>
          </a:fillRef>
          <a:effectRef idx="0">
            <a:scrgbClr r="0" g="0" b="0"/>
          </a:effectRef>
          <a:fontRef idx="minor">
            <a:schemeClr val="lt1"/>
          </a:fontRef>
        </p:style>
        <p:txBody>
          <a:bodyPr rtlCol="0" anchor="t"/>
          <a:lstStyle/>
          <a:p>
            <a:r>
              <a:rPr kumimoji="1" lang="ja-JP" altLang="en-US" sz="1200" b="1" dirty="0">
                <a:solidFill>
                  <a:sysClr val="windowText" lastClr="000000"/>
                </a:solidFill>
              </a:rPr>
              <a:t>　派遣労働者が被災した場合、派遣先及び派遣元は、それぞれ所轄の労働基準監督署に労働者死傷病報告を報告してください。</a:t>
            </a:r>
          </a:p>
        </p:txBody>
      </p:sp>
      <p:sp>
        <p:nvSpPr>
          <p:cNvPr id="2" name="タイトル 1">
            <a:extLst>
              <a:ext uri="{FF2B5EF4-FFF2-40B4-BE49-F238E27FC236}">
                <a16:creationId xmlns:a16="http://schemas.microsoft.com/office/drawing/2014/main" id="{538697B4-FB39-59ED-BDD0-EF5057C883D7}"/>
              </a:ext>
            </a:extLst>
          </p:cNvPr>
          <p:cNvSpPr>
            <a:spLocks noGrp="1"/>
          </p:cNvSpPr>
          <p:nvPr>
            <p:ph type="title"/>
          </p:nvPr>
        </p:nvSpPr>
        <p:spPr/>
        <p:txBody>
          <a:bodyPr/>
          <a:lstStyle/>
          <a:p>
            <a:r>
              <a:rPr kumimoji="1" lang="ja-JP" altLang="en-US"/>
              <a:t>労働者死傷病報告の入力</a:t>
            </a:r>
            <a:r>
              <a:rPr kumimoji="1" lang="ja-JP" altLang="en-US" sz="1600"/>
              <a:t>（派遣労働者が被災した場合の派遣先事業場の郵便番号）</a:t>
            </a:r>
            <a:endParaRPr kumimoji="1" lang="ja-JP" altLang="en-US"/>
          </a:p>
        </p:txBody>
      </p:sp>
      <p:sp>
        <p:nvSpPr>
          <p:cNvPr id="3" name="スライド番号プレースホルダー 2">
            <a:extLst>
              <a:ext uri="{FF2B5EF4-FFF2-40B4-BE49-F238E27FC236}">
                <a16:creationId xmlns:a16="http://schemas.microsoft.com/office/drawing/2014/main" id="{255D4F12-5FE8-7CB3-475D-6C0B5B60C928}"/>
              </a:ext>
            </a:extLst>
          </p:cNvPr>
          <p:cNvSpPr>
            <a:spLocks noGrp="1"/>
          </p:cNvSpPr>
          <p:nvPr>
            <p:ph type="sldNum" sz="quarter" idx="4"/>
          </p:nvPr>
        </p:nvSpPr>
        <p:spPr/>
        <p:txBody>
          <a:bodyPr/>
          <a:lstStyle/>
          <a:p>
            <a:fld id="{48F63A3B-78C7-47BE-AE5E-E10140E04643}" type="slidenum">
              <a:rPr lang="en-US" smtClean="0"/>
              <a:pPr/>
              <a:t>15</a:t>
            </a:fld>
            <a:endParaRPr lang="en-US"/>
          </a:p>
        </p:txBody>
      </p:sp>
      <p:sp>
        <p:nvSpPr>
          <p:cNvPr id="4" name="テキスト プレースホルダー 3">
            <a:extLst>
              <a:ext uri="{FF2B5EF4-FFF2-40B4-BE49-F238E27FC236}">
                <a16:creationId xmlns:a16="http://schemas.microsoft.com/office/drawing/2014/main" id="{1934FB26-C67B-B165-471B-E89CE76B5797}"/>
              </a:ext>
            </a:extLst>
          </p:cNvPr>
          <p:cNvSpPr>
            <a:spLocks noGrp="1"/>
          </p:cNvSpPr>
          <p:nvPr>
            <p:ph type="body" sz="quarter" idx="13"/>
          </p:nvPr>
        </p:nvSpPr>
        <p:spPr>
          <a:xfrm>
            <a:off x="0" y="828000"/>
            <a:ext cx="9907200" cy="535880"/>
          </a:xfrm>
        </p:spPr>
        <p:txBody>
          <a:bodyPr/>
          <a:lstStyle/>
          <a:p>
            <a:r>
              <a:rPr lang="ja-JP" altLang="en-US" dirty="0"/>
              <a:t>派遣労働者が被災した場合は、入力の注意事項に留意していただき派遣先事業場の郵便番号の入力をお願いします。</a:t>
            </a:r>
            <a:endParaRPr kumimoji="1" lang="ja-JP" altLang="en-US" dirty="0"/>
          </a:p>
        </p:txBody>
      </p:sp>
      <p:pic>
        <p:nvPicPr>
          <p:cNvPr id="6" name="図 5" descr="ダイアグラム&#10;&#10;自動的に生成された説明">
            <a:extLst>
              <a:ext uri="{FF2B5EF4-FFF2-40B4-BE49-F238E27FC236}">
                <a16:creationId xmlns:a16="http://schemas.microsoft.com/office/drawing/2014/main" id="{B34A162B-FF55-41A5-CE0A-7A6437C09C5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453" t="3801" r="6939" b="5900"/>
          <a:stretch/>
        </p:blipFill>
        <p:spPr>
          <a:xfrm>
            <a:off x="177956" y="1428758"/>
            <a:ext cx="3694924" cy="5385821"/>
          </a:xfrm>
          <a:prstGeom prst="rect">
            <a:avLst/>
          </a:prstGeom>
        </p:spPr>
      </p:pic>
      <p:pic>
        <p:nvPicPr>
          <p:cNvPr id="12" name="図 11">
            <a:extLst>
              <a:ext uri="{FF2B5EF4-FFF2-40B4-BE49-F238E27FC236}">
                <a16:creationId xmlns:a16="http://schemas.microsoft.com/office/drawing/2014/main" id="{C13954AF-8A77-3D4E-8BFA-9048338A7A4B}"/>
              </a:ext>
            </a:extLst>
          </p:cNvPr>
          <p:cNvPicPr>
            <a:picLocks noChangeAspect="1"/>
          </p:cNvPicPr>
          <p:nvPr/>
        </p:nvPicPr>
        <p:blipFill>
          <a:blip r:embed="rId3"/>
          <a:stretch>
            <a:fillRect/>
          </a:stretch>
        </p:blipFill>
        <p:spPr>
          <a:xfrm>
            <a:off x="4458968" y="2258130"/>
            <a:ext cx="5334744" cy="1371791"/>
          </a:xfrm>
          <a:prstGeom prst="rect">
            <a:avLst/>
          </a:prstGeom>
        </p:spPr>
      </p:pic>
      <p:sp>
        <p:nvSpPr>
          <p:cNvPr id="13" name="正方形/長方形 12">
            <a:extLst>
              <a:ext uri="{FF2B5EF4-FFF2-40B4-BE49-F238E27FC236}">
                <a16:creationId xmlns:a16="http://schemas.microsoft.com/office/drawing/2014/main" id="{94A5863C-13E5-ACDA-D821-9EAC631EFCB2}"/>
              </a:ext>
            </a:extLst>
          </p:cNvPr>
          <p:cNvSpPr/>
          <p:nvPr/>
        </p:nvSpPr>
        <p:spPr>
          <a:xfrm>
            <a:off x="2641124" y="2935104"/>
            <a:ext cx="1148556" cy="216024"/>
          </a:xfrm>
          <a:prstGeom prst="rect">
            <a:avLst/>
          </a:prstGeom>
          <a:solidFill>
            <a:srgbClr val="FF0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ysClr val="windowText" lastClr="000000"/>
              </a:solidFill>
            </a:endParaRPr>
          </a:p>
        </p:txBody>
      </p:sp>
      <p:pic>
        <p:nvPicPr>
          <p:cNvPr id="15" name="図 14">
            <a:extLst>
              <a:ext uri="{FF2B5EF4-FFF2-40B4-BE49-F238E27FC236}">
                <a16:creationId xmlns:a16="http://schemas.microsoft.com/office/drawing/2014/main" id="{66849A11-4930-2FF0-6D92-17A8D67BA9C4}"/>
              </a:ext>
            </a:extLst>
          </p:cNvPr>
          <p:cNvPicPr>
            <a:picLocks noChangeAspect="1"/>
          </p:cNvPicPr>
          <p:nvPr/>
        </p:nvPicPr>
        <p:blipFill rotWithShape="1">
          <a:blip r:embed="rId4"/>
          <a:srcRect t="6793" r="1142" b="4084"/>
          <a:stretch/>
        </p:blipFill>
        <p:spPr>
          <a:xfrm>
            <a:off x="4458968" y="1402124"/>
            <a:ext cx="3846761" cy="609601"/>
          </a:xfrm>
          <a:prstGeom prst="rect">
            <a:avLst/>
          </a:prstGeom>
          <a:ln>
            <a:solidFill>
              <a:srgbClr val="FF0000"/>
            </a:solidFill>
          </a:ln>
        </p:spPr>
      </p:pic>
      <p:grpSp>
        <p:nvGrpSpPr>
          <p:cNvPr id="7" name="グループ化 6">
            <a:extLst>
              <a:ext uri="{FF2B5EF4-FFF2-40B4-BE49-F238E27FC236}">
                <a16:creationId xmlns:a16="http://schemas.microsoft.com/office/drawing/2014/main" id="{9F9B8423-1ABD-7D25-07E0-1DCC4E8AD851}"/>
              </a:ext>
            </a:extLst>
          </p:cNvPr>
          <p:cNvGrpSpPr/>
          <p:nvPr/>
        </p:nvGrpSpPr>
        <p:grpSpPr>
          <a:xfrm>
            <a:off x="4738966" y="4353915"/>
            <a:ext cx="4549280" cy="2415785"/>
            <a:chOff x="310008" y="1315447"/>
            <a:chExt cx="4549280" cy="2415785"/>
          </a:xfrm>
        </p:grpSpPr>
        <p:pic>
          <p:nvPicPr>
            <p:cNvPr id="9" name="グラフィックス 8" descr="男性 単色塗りつぶし">
              <a:extLst>
                <a:ext uri="{FF2B5EF4-FFF2-40B4-BE49-F238E27FC236}">
                  <a16:creationId xmlns:a16="http://schemas.microsoft.com/office/drawing/2014/main" id="{6B1DD0F5-C948-A316-DB62-D025BD0A90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0008" y="1315447"/>
              <a:ext cx="828000" cy="828000"/>
            </a:xfrm>
            <a:prstGeom prst="rect">
              <a:avLst/>
            </a:prstGeom>
          </p:spPr>
        </p:pic>
        <p:sp>
          <p:nvSpPr>
            <p:cNvPr id="11" name="矢印: 右 10">
              <a:extLst>
                <a:ext uri="{FF2B5EF4-FFF2-40B4-BE49-F238E27FC236}">
                  <a16:creationId xmlns:a16="http://schemas.microsoft.com/office/drawing/2014/main" id="{4384D149-D7B1-5C8D-CB8C-E981FA7C84AE}"/>
                </a:ext>
              </a:extLst>
            </p:cNvPr>
            <p:cNvSpPr/>
            <p:nvPr/>
          </p:nvSpPr>
          <p:spPr>
            <a:xfrm>
              <a:off x="1325203" y="1572999"/>
              <a:ext cx="576064" cy="484632"/>
            </a:xfrm>
            <a:prstGeom prst="rightArrow">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sz="1200">
                <a:solidFill>
                  <a:schemeClr val="bg1"/>
                </a:solidFill>
              </a:endParaRPr>
            </a:p>
          </p:txBody>
        </p:sp>
        <p:sp>
          <p:nvSpPr>
            <p:cNvPr id="14" name="矢印: 右 13">
              <a:extLst>
                <a:ext uri="{FF2B5EF4-FFF2-40B4-BE49-F238E27FC236}">
                  <a16:creationId xmlns:a16="http://schemas.microsoft.com/office/drawing/2014/main" id="{50E45537-D324-E79C-4869-68228B3462FA}"/>
                </a:ext>
              </a:extLst>
            </p:cNvPr>
            <p:cNvSpPr/>
            <p:nvPr/>
          </p:nvSpPr>
          <p:spPr>
            <a:xfrm>
              <a:off x="2897857" y="1572999"/>
              <a:ext cx="792000" cy="484632"/>
            </a:xfrm>
            <a:prstGeom prst="rightArrow">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sz="1200">
                <a:solidFill>
                  <a:sysClr val="windowText" lastClr="000000"/>
                </a:solidFill>
              </a:endParaRPr>
            </a:p>
          </p:txBody>
        </p:sp>
        <p:sp>
          <p:nvSpPr>
            <p:cNvPr id="16" name="矢印: 右 15">
              <a:extLst>
                <a:ext uri="{FF2B5EF4-FFF2-40B4-BE49-F238E27FC236}">
                  <a16:creationId xmlns:a16="http://schemas.microsoft.com/office/drawing/2014/main" id="{805BCACE-B3AD-6E4A-5F83-8739F05F0723}"/>
                </a:ext>
              </a:extLst>
            </p:cNvPr>
            <p:cNvSpPr/>
            <p:nvPr/>
          </p:nvSpPr>
          <p:spPr>
            <a:xfrm rot="5400000">
              <a:off x="2097832" y="2359084"/>
              <a:ext cx="576064" cy="484632"/>
            </a:xfrm>
            <a:prstGeom prst="rightArrow">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sz="1200">
                <a:solidFill>
                  <a:sysClr val="windowText" lastClr="000000"/>
                </a:solidFill>
              </a:endParaRPr>
            </a:p>
          </p:txBody>
        </p:sp>
        <p:sp>
          <p:nvSpPr>
            <p:cNvPr id="17" name="矢印: 右 16">
              <a:extLst>
                <a:ext uri="{FF2B5EF4-FFF2-40B4-BE49-F238E27FC236}">
                  <a16:creationId xmlns:a16="http://schemas.microsoft.com/office/drawing/2014/main" id="{F334040D-ABF5-DB21-4F83-2A1FC0AE7F6F}"/>
                </a:ext>
              </a:extLst>
            </p:cNvPr>
            <p:cNvSpPr/>
            <p:nvPr/>
          </p:nvSpPr>
          <p:spPr>
            <a:xfrm>
              <a:off x="2897857" y="2852936"/>
              <a:ext cx="792000" cy="484632"/>
            </a:xfrm>
            <a:prstGeom prst="rightArrow">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sz="1200">
                <a:solidFill>
                  <a:sysClr val="windowText" lastClr="000000"/>
                </a:solidFill>
              </a:endParaRPr>
            </a:p>
          </p:txBody>
        </p:sp>
        <p:sp>
          <p:nvSpPr>
            <p:cNvPr id="18" name="正方形/長方形 17">
              <a:extLst>
                <a:ext uri="{FF2B5EF4-FFF2-40B4-BE49-F238E27FC236}">
                  <a16:creationId xmlns:a16="http://schemas.microsoft.com/office/drawing/2014/main" id="{D509D39B-3328-330A-E0C6-29149A4BD8CE}"/>
                </a:ext>
              </a:extLst>
            </p:cNvPr>
            <p:cNvSpPr/>
            <p:nvPr/>
          </p:nvSpPr>
          <p:spPr>
            <a:xfrm>
              <a:off x="3944888" y="1376280"/>
              <a:ext cx="914400" cy="9144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ja-JP" altLang="en-US" sz="1200" b="1">
                  <a:solidFill>
                    <a:schemeClr val="bg1"/>
                  </a:solidFill>
                </a:rPr>
                <a:t>派遣先を</a:t>
              </a:r>
              <a:endParaRPr kumimoji="1" lang="en-US" altLang="ja-JP" sz="1200" b="1">
                <a:solidFill>
                  <a:schemeClr val="bg1"/>
                </a:solidFill>
              </a:endParaRPr>
            </a:p>
            <a:p>
              <a:pPr algn="dist"/>
              <a:r>
                <a:rPr kumimoji="1" lang="ja-JP" altLang="en-US" sz="1200" b="1">
                  <a:solidFill>
                    <a:schemeClr val="bg1"/>
                  </a:solidFill>
                </a:rPr>
                <a:t>管轄する</a:t>
              </a:r>
              <a:endParaRPr kumimoji="1" lang="en-US" altLang="ja-JP" sz="1200" b="1">
                <a:solidFill>
                  <a:schemeClr val="bg1"/>
                </a:solidFill>
              </a:endParaRPr>
            </a:p>
            <a:p>
              <a:pPr algn="ctr"/>
              <a:r>
                <a:rPr kumimoji="1" lang="ja-JP" altLang="en-US" sz="1200" b="1">
                  <a:solidFill>
                    <a:schemeClr val="bg1"/>
                  </a:solidFill>
                </a:rPr>
                <a:t>監督署</a:t>
              </a:r>
            </a:p>
          </p:txBody>
        </p:sp>
        <p:sp>
          <p:nvSpPr>
            <p:cNvPr id="19" name="正方形/長方形 18">
              <a:extLst>
                <a:ext uri="{FF2B5EF4-FFF2-40B4-BE49-F238E27FC236}">
                  <a16:creationId xmlns:a16="http://schemas.microsoft.com/office/drawing/2014/main" id="{A18C6367-86B3-06AF-2AB3-BE5E6DF5A587}"/>
                </a:ext>
              </a:extLst>
            </p:cNvPr>
            <p:cNvSpPr/>
            <p:nvPr/>
          </p:nvSpPr>
          <p:spPr>
            <a:xfrm>
              <a:off x="3944888" y="2816832"/>
              <a:ext cx="914400" cy="914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ja-JP" altLang="en-US" sz="1200" b="1">
                  <a:solidFill>
                    <a:schemeClr val="bg1"/>
                  </a:solidFill>
                </a:rPr>
                <a:t>派遣元を</a:t>
              </a:r>
              <a:endParaRPr kumimoji="1" lang="en-US" altLang="ja-JP" sz="1200" b="1">
                <a:solidFill>
                  <a:schemeClr val="bg1"/>
                </a:solidFill>
              </a:endParaRPr>
            </a:p>
            <a:p>
              <a:pPr algn="dist"/>
              <a:r>
                <a:rPr kumimoji="1" lang="ja-JP" altLang="en-US" sz="1200" b="1">
                  <a:solidFill>
                    <a:schemeClr val="bg1"/>
                  </a:solidFill>
                </a:rPr>
                <a:t>管轄する</a:t>
              </a:r>
              <a:endParaRPr kumimoji="1" lang="en-US" altLang="ja-JP" sz="1200" b="1">
                <a:solidFill>
                  <a:schemeClr val="bg1"/>
                </a:solidFill>
              </a:endParaRPr>
            </a:p>
            <a:p>
              <a:pPr algn="ctr"/>
              <a:r>
                <a:rPr kumimoji="1" lang="ja-JP" altLang="en-US" sz="1200" b="1">
                  <a:solidFill>
                    <a:schemeClr val="bg1"/>
                  </a:solidFill>
                </a:rPr>
                <a:t>監督署</a:t>
              </a:r>
            </a:p>
          </p:txBody>
        </p:sp>
        <p:sp>
          <p:nvSpPr>
            <p:cNvPr id="21" name="テキスト ボックス 20">
              <a:extLst>
                <a:ext uri="{FF2B5EF4-FFF2-40B4-BE49-F238E27FC236}">
                  <a16:creationId xmlns:a16="http://schemas.microsoft.com/office/drawing/2014/main" id="{46C6790F-AD2F-BE24-E829-845746DB2493}"/>
                </a:ext>
              </a:extLst>
            </p:cNvPr>
            <p:cNvSpPr txBox="1"/>
            <p:nvPr/>
          </p:nvSpPr>
          <p:spPr>
            <a:xfrm>
              <a:off x="1340144" y="1687268"/>
              <a:ext cx="453970" cy="278153"/>
            </a:xfrm>
            <a:prstGeom prst="rect">
              <a:avLst/>
            </a:prstGeom>
            <a:noFill/>
          </p:spPr>
          <p:txBody>
            <a:bodyPr wrap="none" rtlCol="0">
              <a:spAutoFit/>
            </a:bodyPr>
            <a:lstStyle/>
            <a:p>
              <a:pPr algn="l">
                <a:lnSpc>
                  <a:spcPct val="120000"/>
                </a:lnSpc>
                <a:spcAft>
                  <a:spcPts val="600"/>
                </a:spcAft>
                <a:buClr>
                  <a:schemeClr val="tx2"/>
                </a:buClr>
              </a:pPr>
              <a:r>
                <a:rPr kumimoji="1" lang="ja-JP" altLang="en-US" sz="1050">
                  <a:solidFill>
                    <a:schemeClr val="bg1"/>
                  </a:solidFill>
                </a:rPr>
                <a:t>報告</a:t>
              </a:r>
            </a:p>
          </p:txBody>
        </p:sp>
        <p:sp>
          <p:nvSpPr>
            <p:cNvPr id="22" name="テキスト ボックス 21">
              <a:extLst>
                <a:ext uri="{FF2B5EF4-FFF2-40B4-BE49-F238E27FC236}">
                  <a16:creationId xmlns:a16="http://schemas.microsoft.com/office/drawing/2014/main" id="{94C3C191-5551-D4D4-90E6-B2A9BB9B1709}"/>
                </a:ext>
              </a:extLst>
            </p:cNvPr>
            <p:cNvSpPr txBox="1"/>
            <p:nvPr/>
          </p:nvSpPr>
          <p:spPr>
            <a:xfrm>
              <a:off x="2697813" y="3352334"/>
              <a:ext cx="1261884" cy="253916"/>
            </a:xfrm>
            <a:prstGeom prst="rect">
              <a:avLst/>
            </a:prstGeom>
            <a:noFill/>
          </p:spPr>
          <p:txBody>
            <a:bodyPr wrap="none" rtlCol="0">
              <a:spAutoFit/>
            </a:bodyPr>
            <a:lstStyle/>
            <a:p>
              <a:pPr algn="l">
                <a:buClr>
                  <a:schemeClr val="tx2"/>
                </a:buClr>
              </a:pPr>
              <a:r>
                <a:rPr kumimoji="1" lang="ja-JP" altLang="en-US" sz="1050"/>
                <a:t>労働者死傷病報告</a:t>
              </a:r>
            </a:p>
          </p:txBody>
        </p:sp>
        <p:sp>
          <p:nvSpPr>
            <p:cNvPr id="23" name="テキスト ボックス 22">
              <a:extLst>
                <a:ext uri="{FF2B5EF4-FFF2-40B4-BE49-F238E27FC236}">
                  <a16:creationId xmlns:a16="http://schemas.microsoft.com/office/drawing/2014/main" id="{1FB5589B-C9C4-AB63-FC58-98ED1F191DC7}"/>
                </a:ext>
              </a:extLst>
            </p:cNvPr>
            <p:cNvSpPr txBox="1"/>
            <p:nvPr/>
          </p:nvSpPr>
          <p:spPr>
            <a:xfrm>
              <a:off x="2528923" y="2356546"/>
              <a:ext cx="2069797" cy="577081"/>
            </a:xfrm>
            <a:prstGeom prst="rect">
              <a:avLst/>
            </a:prstGeom>
            <a:noFill/>
          </p:spPr>
          <p:txBody>
            <a:bodyPr wrap="none" rtlCol="0">
              <a:spAutoFit/>
            </a:bodyPr>
            <a:lstStyle/>
            <a:p>
              <a:pPr algn="l">
                <a:buClr>
                  <a:schemeClr val="tx2"/>
                </a:buClr>
              </a:pPr>
              <a:r>
                <a:rPr kumimoji="1" lang="ja-JP" altLang="en-US" sz="1050"/>
                <a:t>労働者死傷病報告の内容を報告</a:t>
              </a:r>
              <a:endParaRPr kumimoji="1" lang="en-US" altLang="ja-JP" sz="1050"/>
            </a:p>
            <a:p>
              <a:pPr algn="l">
                <a:buClr>
                  <a:schemeClr val="tx2"/>
                </a:buClr>
              </a:pPr>
              <a:r>
                <a:rPr kumimoji="1" lang="ja-JP" altLang="en-US" sz="1050"/>
                <a:t>（派遣法施行規則第</a:t>
              </a:r>
              <a:r>
                <a:rPr kumimoji="1" lang="en-US" altLang="ja-JP" sz="1050"/>
                <a:t>42</a:t>
              </a:r>
              <a:r>
                <a:rPr kumimoji="1" lang="ja-JP" altLang="en-US" sz="1050"/>
                <a:t>条）</a:t>
              </a:r>
              <a:endParaRPr kumimoji="1" lang="en-US" altLang="ja-JP" sz="1050"/>
            </a:p>
            <a:p>
              <a:pPr algn="l">
                <a:buClr>
                  <a:schemeClr val="tx2"/>
                </a:buClr>
              </a:pPr>
              <a:endParaRPr kumimoji="1" lang="ja-JP" altLang="en-US" sz="1050"/>
            </a:p>
          </p:txBody>
        </p:sp>
        <p:sp>
          <p:nvSpPr>
            <p:cNvPr id="24" name="テキスト ボックス 23">
              <a:extLst>
                <a:ext uri="{FF2B5EF4-FFF2-40B4-BE49-F238E27FC236}">
                  <a16:creationId xmlns:a16="http://schemas.microsoft.com/office/drawing/2014/main" id="{D8F78B5E-B9D5-180F-AAFD-FE4B31537119}"/>
                </a:ext>
              </a:extLst>
            </p:cNvPr>
            <p:cNvSpPr txBox="1"/>
            <p:nvPr/>
          </p:nvSpPr>
          <p:spPr>
            <a:xfrm>
              <a:off x="2697813" y="1374884"/>
              <a:ext cx="1261884" cy="253916"/>
            </a:xfrm>
            <a:prstGeom prst="rect">
              <a:avLst/>
            </a:prstGeom>
            <a:noFill/>
          </p:spPr>
          <p:txBody>
            <a:bodyPr wrap="none" rtlCol="0">
              <a:spAutoFit/>
            </a:bodyPr>
            <a:lstStyle/>
            <a:p>
              <a:pPr algn="l">
                <a:buClr>
                  <a:schemeClr val="tx2"/>
                </a:buClr>
              </a:pPr>
              <a:r>
                <a:rPr kumimoji="1" lang="ja-JP" altLang="en-US" sz="1050"/>
                <a:t>労働者死傷病報告</a:t>
              </a:r>
            </a:p>
          </p:txBody>
        </p:sp>
        <p:sp>
          <p:nvSpPr>
            <p:cNvPr id="25" name="矢印: 右 24">
              <a:extLst>
                <a:ext uri="{FF2B5EF4-FFF2-40B4-BE49-F238E27FC236}">
                  <a16:creationId xmlns:a16="http://schemas.microsoft.com/office/drawing/2014/main" id="{8939D387-E356-0867-2F77-1DB6A3836CB9}"/>
                </a:ext>
              </a:extLst>
            </p:cNvPr>
            <p:cNvSpPr/>
            <p:nvPr/>
          </p:nvSpPr>
          <p:spPr>
            <a:xfrm rot="2580235">
              <a:off x="1325203" y="2463715"/>
              <a:ext cx="576064" cy="484632"/>
            </a:xfrm>
            <a:prstGeom prst="rightArrow">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sz="1200">
                <a:solidFill>
                  <a:schemeClr val="bg1"/>
                </a:solidFill>
              </a:endParaRPr>
            </a:p>
          </p:txBody>
        </p:sp>
        <p:sp>
          <p:nvSpPr>
            <p:cNvPr id="29" name="テキスト ボックス 28">
              <a:extLst>
                <a:ext uri="{FF2B5EF4-FFF2-40B4-BE49-F238E27FC236}">
                  <a16:creationId xmlns:a16="http://schemas.microsoft.com/office/drawing/2014/main" id="{2B8F19BB-6AE1-1845-766D-63066626271D}"/>
                </a:ext>
              </a:extLst>
            </p:cNvPr>
            <p:cNvSpPr txBox="1"/>
            <p:nvPr/>
          </p:nvSpPr>
          <p:spPr>
            <a:xfrm>
              <a:off x="1329311" y="2462323"/>
              <a:ext cx="490840" cy="415498"/>
            </a:xfrm>
            <a:prstGeom prst="rect">
              <a:avLst/>
            </a:prstGeom>
            <a:noFill/>
          </p:spPr>
          <p:txBody>
            <a:bodyPr wrap="none" rtlCol="0">
              <a:spAutoFit/>
            </a:bodyPr>
            <a:lstStyle/>
            <a:p>
              <a:pPr algn="l">
                <a:buClr>
                  <a:schemeClr val="tx2"/>
                </a:buClr>
              </a:pPr>
              <a:r>
                <a:rPr kumimoji="1" lang="ja-JP" altLang="en-US" sz="1050">
                  <a:solidFill>
                    <a:schemeClr val="bg1"/>
                  </a:solidFill>
                </a:rPr>
                <a:t>報</a:t>
              </a:r>
              <a:endParaRPr kumimoji="1" lang="en-US" altLang="ja-JP" sz="1050">
                <a:solidFill>
                  <a:schemeClr val="bg1"/>
                </a:solidFill>
              </a:endParaRPr>
            </a:p>
            <a:p>
              <a:pPr algn="l">
                <a:buClr>
                  <a:schemeClr val="tx2"/>
                </a:buClr>
              </a:pPr>
              <a:r>
                <a:rPr kumimoji="1" lang="ja-JP" altLang="en-US" sz="1050">
                  <a:solidFill>
                    <a:schemeClr val="bg1"/>
                  </a:solidFill>
                </a:rPr>
                <a:t>　 告</a:t>
              </a:r>
            </a:p>
          </p:txBody>
        </p:sp>
        <p:pic>
          <p:nvPicPr>
            <p:cNvPr id="31" name="グラフィックス 30" descr="都市 単色塗りつぶし">
              <a:extLst>
                <a:ext uri="{FF2B5EF4-FFF2-40B4-BE49-F238E27FC236}">
                  <a16:creationId xmlns:a16="http://schemas.microsoft.com/office/drawing/2014/main" id="{07FA9C37-39D5-2CC5-108F-45CDFD6DDC2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094353" y="1398563"/>
              <a:ext cx="583022" cy="583022"/>
            </a:xfrm>
            <a:prstGeom prst="rect">
              <a:avLst/>
            </a:prstGeom>
          </p:spPr>
        </p:pic>
        <p:pic>
          <p:nvPicPr>
            <p:cNvPr id="32" name="グラフィックス 31" descr="建物 単色塗りつぶし">
              <a:extLst>
                <a:ext uri="{FF2B5EF4-FFF2-40B4-BE49-F238E27FC236}">
                  <a16:creationId xmlns:a16="http://schemas.microsoft.com/office/drawing/2014/main" id="{4A543BA7-AD61-1501-E3D1-53EB26EEDFC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101311" y="2866792"/>
              <a:ext cx="569106" cy="569106"/>
            </a:xfrm>
            <a:prstGeom prst="rect">
              <a:avLst/>
            </a:prstGeom>
          </p:spPr>
        </p:pic>
        <p:sp>
          <p:nvSpPr>
            <p:cNvPr id="26" name="テキスト ボックス 25">
              <a:extLst>
                <a:ext uri="{FF2B5EF4-FFF2-40B4-BE49-F238E27FC236}">
                  <a16:creationId xmlns:a16="http://schemas.microsoft.com/office/drawing/2014/main" id="{80567928-5F6F-BF06-D78F-9CDB15EEC6CD}"/>
                </a:ext>
              </a:extLst>
            </p:cNvPr>
            <p:cNvSpPr txBox="1"/>
            <p:nvPr/>
          </p:nvSpPr>
          <p:spPr>
            <a:xfrm>
              <a:off x="2226205" y="2338106"/>
              <a:ext cx="319318" cy="415498"/>
            </a:xfrm>
            <a:prstGeom prst="rect">
              <a:avLst/>
            </a:prstGeom>
            <a:noFill/>
          </p:spPr>
          <p:txBody>
            <a:bodyPr wrap="none" rtlCol="0">
              <a:spAutoFit/>
            </a:bodyPr>
            <a:lstStyle/>
            <a:p>
              <a:pPr algn="l">
                <a:buClr>
                  <a:schemeClr val="tx2"/>
                </a:buClr>
              </a:pPr>
              <a:r>
                <a:rPr kumimoji="1" lang="ja-JP" altLang="en-US" sz="1050">
                  <a:solidFill>
                    <a:schemeClr val="bg1"/>
                  </a:solidFill>
                </a:rPr>
                <a:t>報</a:t>
              </a:r>
              <a:endParaRPr kumimoji="1" lang="en-US" altLang="ja-JP" sz="1050">
                <a:solidFill>
                  <a:schemeClr val="bg1"/>
                </a:solidFill>
              </a:endParaRPr>
            </a:p>
            <a:p>
              <a:pPr algn="l">
                <a:buClr>
                  <a:schemeClr val="tx2"/>
                </a:buClr>
              </a:pPr>
              <a:r>
                <a:rPr kumimoji="1" lang="ja-JP" altLang="en-US" sz="1050">
                  <a:solidFill>
                    <a:schemeClr val="bg1"/>
                  </a:solidFill>
                </a:rPr>
                <a:t>告</a:t>
              </a:r>
            </a:p>
          </p:txBody>
        </p:sp>
        <p:sp>
          <p:nvSpPr>
            <p:cNvPr id="28" name="テキスト ボックス 27">
              <a:extLst>
                <a:ext uri="{FF2B5EF4-FFF2-40B4-BE49-F238E27FC236}">
                  <a16:creationId xmlns:a16="http://schemas.microsoft.com/office/drawing/2014/main" id="{0F24E42C-17C1-0C23-8766-786A33F6CF57}"/>
                </a:ext>
              </a:extLst>
            </p:cNvPr>
            <p:cNvSpPr txBox="1"/>
            <p:nvPr/>
          </p:nvSpPr>
          <p:spPr>
            <a:xfrm>
              <a:off x="2954186" y="1687268"/>
              <a:ext cx="453970" cy="278153"/>
            </a:xfrm>
            <a:prstGeom prst="rect">
              <a:avLst/>
            </a:prstGeom>
            <a:noFill/>
          </p:spPr>
          <p:txBody>
            <a:bodyPr wrap="none" rtlCol="0">
              <a:spAutoFit/>
            </a:bodyPr>
            <a:lstStyle/>
            <a:p>
              <a:pPr algn="l">
                <a:lnSpc>
                  <a:spcPct val="120000"/>
                </a:lnSpc>
                <a:spcAft>
                  <a:spcPts val="600"/>
                </a:spcAft>
                <a:buClr>
                  <a:schemeClr val="tx2"/>
                </a:buClr>
              </a:pPr>
              <a:r>
                <a:rPr kumimoji="1" lang="ja-JP" altLang="en-US" sz="1050">
                  <a:solidFill>
                    <a:schemeClr val="bg1"/>
                  </a:solidFill>
                </a:rPr>
                <a:t>報告</a:t>
              </a:r>
            </a:p>
          </p:txBody>
        </p:sp>
        <p:sp>
          <p:nvSpPr>
            <p:cNvPr id="33" name="テキスト ボックス 32">
              <a:extLst>
                <a:ext uri="{FF2B5EF4-FFF2-40B4-BE49-F238E27FC236}">
                  <a16:creationId xmlns:a16="http://schemas.microsoft.com/office/drawing/2014/main" id="{CF1B2891-645D-5921-FBAB-7B9C211BE28C}"/>
                </a:ext>
              </a:extLst>
            </p:cNvPr>
            <p:cNvSpPr txBox="1"/>
            <p:nvPr/>
          </p:nvSpPr>
          <p:spPr>
            <a:xfrm>
              <a:off x="2954186" y="2969824"/>
              <a:ext cx="453970" cy="278153"/>
            </a:xfrm>
            <a:prstGeom prst="rect">
              <a:avLst/>
            </a:prstGeom>
            <a:noFill/>
          </p:spPr>
          <p:txBody>
            <a:bodyPr wrap="none" rtlCol="0">
              <a:spAutoFit/>
            </a:bodyPr>
            <a:lstStyle/>
            <a:p>
              <a:pPr algn="l">
                <a:lnSpc>
                  <a:spcPct val="120000"/>
                </a:lnSpc>
                <a:spcAft>
                  <a:spcPts val="600"/>
                </a:spcAft>
                <a:buClr>
                  <a:schemeClr val="tx2"/>
                </a:buClr>
              </a:pPr>
              <a:r>
                <a:rPr kumimoji="1" lang="ja-JP" altLang="en-US" sz="1050">
                  <a:solidFill>
                    <a:schemeClr val="bg1"/>
                  </a:solidFill>
                </a:rPr>
                <a:t>報告</a:t>
              </a:r>
            </a:p>
          </p:txBody>
        </p:sp>
      </p:grpSp>
      <p:sp>
        <p:nvSpPr>
          <p:cNvPr id="27" name="テキスト ボックス 26">
            <a:extLst>
              <a:ext uri="{FF2B5EF4-FFF2-40B4-BE49-F238E27FC236}">
                <a16:creationId xmlns:a16="http://schemas.microsoft.com/office/drawing/2014/main" id="{7D122A52-7EC9-44CF-0632-FDD65ED85FF5}"/>
              </a:ext>
            </a:extLst>
          </p:cNvPr>
          <p:cNvSpPr txBox="1"/>
          <p:nvPr/>
        </p:nvSpPr>
        <p:spPr>
          <a:xfrm>
            <a:off x="6480009" y="6492123"/>
            <a:ext cx="646331" cy="304699"/>
          </a:xfrm>
          <a:prstGeom prst="rect">
            <a:avLst/>
          </a:prstGeom>
          <a:noFill/>
        </p:spPr>
        <p:txBody>
          <a:bodyPr wrap="none" rtlCol="0">
            <a:spAutoFit/>
          </a:bodyPr>
          <a:lstStyle/>
          <a:p>
            <a:pPr algn="l">
              <a:lnSpc>
                <a:spcPct val="120000"/>
              </a:lnSpc>
              <a:spcAft>
                <a:spcPts val="600"/>
              </a:spcAft>
              <a:buClr>
                <a:schemeClr val="tx2"/>
              </a:buClr>
            </a:pPr>
            <a:r>
              <a:rPr kumimoji="1" lang="ja-JP" altLang="en-US" sz="1200" b="1"/>
              <a:t>派遣元</a:t>
            </a:r>
          </a:p>
        </p:txBody>
      </p:sp>
      <p:sp>
        <p:nvSpPr>
          <p:cNvPr id="30" name="テキスト ボックス 29">
            <a:extLst>
              <a:ext uri="{FF2B5EF4-FFF2-40B4-BE49-F238E27FC236}">
                <a16:creationId xmlns:a16="http://schemas.microsoft.com/office/drawing/2014/main" id="{8BF8415F-9E78-0E00-6C26-926CC5C4B0AF}"/>
              </a:ext>
            </a:extLst>
          </p:cNvPr>
          <p:cNvSpPr txBox="1"/>
          <p:nvPr/>
        </p:nvSpPr>
        <p:spPr>
          <a:xfrm>
            <a:off x="6480009" y="4965339"/>
            <a:ext cx="646331" cy="304699"/>
          </a:xfrm>
          <a:prstGeom prst="rect">
            <a:avLst/>
          </a:prstGeom>
          <a:noFill/>
        </p:spPr>
        <p:txBody>
          <a:bodyPr wrap="none" rtlCol="0">
            <a:spAutoFit/>
          </a:bodyPr>
          <a:lstStyle/>
          <a:p>
            <a:pPr algn="l">
              <a:lnSpc>
                <a:spcPct val="120000"/>
              </a:lnSpc>
              <a:spcAft>
                <a:spcPts val="600"/>
              </a:spcAft>
              <a:buClr>
                <a:schemeClr val="tx2"/>
              </a:buClr>
            </a:pPr>
            <a:r>
              <a:rPr kumimoji="1" lang="ja-JP" altLang="en-US" sz="1200" b="1"/>
              <a:t>派遣先</a:t>
            </a:r>
          </a:p>
        </p:txBody>
      </p:sp>
      <p:sp>
        <p:nvSpPr>
          <p:cNvPr id="20" name="テキスト ボックス 19">
            <a:extLst>
              <a:ext uri="{FF2B5EF4-FFF2-40B4-BE49-F238E27FC236}">
                <a16:creationId xmlns:a16="http://schemas.microsoft.com/office/drawing/2014/main" id="{BE4B4420-46EC-5A7E-2073-F960B6AEA211}"/>
              </a:ext>
            </a:extLst>
          </p:cNvPr>
          <p:cNvSpPr txBox="1"/>
          <p:nvPr/>
        </p:nvSpPr>
        <p:spPr>
          <a:xfrm>
            <a:off x="4527956" y="5138581"/>
            <a:ext cx="1261884" cy="461665"/>
          </a:xfrm>
          <a:prstGeom prst="rect">
            <a:avLst/>
          </a:prstGeom>
          <a:noFill/>
        </p:spPr>
        <p:txBody>
          <a:bodyPr wrap="none" rtlCol="0">
            <a:spAutoFit/>
          </a:bodyPr>
          <a:lstStyle/>
          <a:p>
            <a:pPr algn="ctr">
              <a:buClr>
                <a:schemeClr val="tx2"/>
              </a:buClr>
            </a:pPr>
            <a:r>
              <a:rPr kumimoji="1" lang="ja-JP" altLang="en-US" sz="1200">
                <a:latin typeface="+mj-ea"/>
                <a:ea typeface="+mj-ea"/>
              </a:rPr>
              <a:t>被災者</a:t>
            </a:r>
            <a:endParaRPr kumimoji="1" lang="en-US" altLang="ja-JP" sz="1200">
              <a:latin typeface="+mj-ea"/>
              <a:ea typeface="+mj-ea"/>
            </a:endParaRPr>
          </a:p>
          <a:p>
            <a:pPr algn="ctr">
              <a:buClr>
                <a:schemeClr val="tx2"/>
              </a:buClr>
            </a:pPr>
            <a:r>
              <a:rPr kumimoji="1" lang="ja-JP" altLang="en-US" sz="1200">
                <a:latin typeface="+mj-ea"/>
                <a:ea typeface="+mj-ea"/>
              </a:rPr>
              <a:t>（派遣労働者）</a:t>
            </a:r>
          </a:p>
        </p:txBody>
      </p:sp>
      <p:pic>
        <p:nvPicPr>
          <p:cNvPr id="8" name="グラフィックス 7" descr="矢印: 緩い曲線 単色塗りつぶし">
            <a:extLst>
              <a:ext uri="{FF2B5EF4-FFF2-40B4-BE49-F238E27FC236}">
                <a16:creationId xmlns:a16="http://schemas.microsoft.com/office/drawing/2014/main" id="{149E95A7-9EB6-F29B-D950-13D186BE19A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18364591">
            <a:off x="3590668" y="2170392"/>
            <a:ext cx="1069904" cy="573948"/>
          </a:xfrm>
          <a:prstGeom prst="rect">
            <a:avLst/>
          </a:prstGeom>
        </p:spPr>
      </p:pic>
      <p:sp>
        <p:nvSpPr>
          <p:cNvPr id="10" name="矢印: ストライプ 9">
            <a:extLst>
              <a:ext uri="{FF2B5EF4-FFF2-40B4-BE49-F238E27FC236}">
                <a16:creationId xmlns:a16="http://schemas.microsoft.com/office/drawing/2014/main" id="{9176714A-C588-ABB4-4A79-C1424765C2FB}"/>
              </a:ext>
            </a:extLst>
          </p:cNvPr>
          <p:cNvSpPr/>
          <p:nvPr/>
        </p:nvSpPr>
        <p:spPr>
          <a:xfrm rot="16200000">
            <a:off x="4834762" y="1903791"/>
            <a:ext cx="236476" cy="484632"/>
          </a:xfrm>
          <a:prstGeom prst="striped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ysClr val="windowText" lastClr="000000"/>
              </a:solidFill>
            </a:endParaRPr>
          </a:p>
        </p:txBody>
      </p:sp>
    </p:spTree>
    <p:extLst>
      <p:ext uri="{BB962C8B-B14F-4D97-AF65-F5344CB8AC3E}">
        <p14:creationId xmlns:p14="http://schemas.microsoft.com/office/powerpoint/2010/main" val="3044994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グループ化 16">
            <a:extLst>
              <a:ext uri="{FF2B5EF4-FFF2-40B4-BE49-F238E27FC236}">
                <a16:creationId xmlns:a16="http://schemas.microsoft.com/office/drawing/2014/main" id="{B26F9FEE-14DF-682A-760C-CE8D62ABDFAE}"/>
              </a:ext>
            </a:extLst>
          </p:cNvPr>
          <p:cNvGrpSpPr/>
          <p:nvPr/>
        </p:nvGrpSpPr>
        <p:grpSpPr>
          <a:xfrm>
            <a:off x="4376936" y="1453708"/>
            <a:ext cx="5501713" cy="5430692"/>
            <a:chOff x="4376936" y="1453708"/>
            <a:chExt cx="5501713" cy="5430692"/>
          </a:xfrm>
        </p:grpSpPr>
        <p:pic>
          <p:nvPicPr>
            <p:cNvPr id="9" name="図 8">
              <a:extLst>
                <a:ext uri="{FF2B5EF4-FFF2-40B4-BE49-F238E27FC236}">
                  <a16:creationId xmlns:a16="http://schemas.microsoft.com/office/drawing/2014/main" id="{86A34DCD-085C-E12E-57C6-8D761C17A514}"/>
                </a:ext>
              </a:extLst>
            </p:cNvPr>
            <p:cNvPicPr>
              <a:picLocks noChangeAspect="1"/>
            </p:cNvPicPr>
            <p:nvPr/>
          </p:nvPicPr>
          <p:blipFill rotWithShape="1">
            <a:blip r:embed="rId2"/>
            <a:srcRect r="1489"/>
            <a:stretch/>
          </p:blipFill>
          <p:spPr>
            <a:xfrm>
              <a:off x="4419536" y="2474884"/>
              <a:ext cx="5126291" cy="4409516"/>
            </a:xfrm>
            <a:prstGeom prst="rect">
              <a:avLst/>
            </a:prstGeom>
          </p:spPr>
        </p:pic>
        <p:pic>
          <p:nvPicPr>
            <p:cNvPr id="14" name="図 13">
              <a:extLst>
                <a:ext uri="{FF2B5EF4-FFF2-40B4-BE49-F238E27FC236}">
                  <a16:creationId xmlns:a16="http://schemas.microsoft.com/office/drawing/2014/main" id="{9484EAF5-597A-003A-C4BB-8993F65D8620}"/>
                </a:ext>
              </a:extLst>
            </p:cNvPr>
            <p:cNvPicPr>
              <a:picLocks noChangeAspect="1"/>
            </p:cNvPicPr>
            <p:nvPr/>
          </p:nvPicPr>
          <p:blipFill>
            <a:blip r:embed="rId3"/>
            <a:stretch>
              <a:fillRect/>
            </a:stretch>
          </p:blipFill>
          <p:spPr>
            <a:xfrm>
              <a:off x="4376936" y="1453708"/>
              <a:ext cx="5472000" cy="738684"/>
            </a:xfrm>
            <a:prstGeom prst="rect">
              <a:avLst/>
            </a:prstGeom>
            <a:ln>
              <a:solidFill>
                <a:schemeClr val="tx1"/>
              </a:solidFill>
            </a:ln>
          </p:spPr>
        </p:pic>
        <p:sp>
          <p:nvSpPr>
            <p:cNvPr id="16" name="正方形/長方形 15">
              <a:extLst>
                <a:ext uri="{FF2B5EF4-FFF2-40B4-BE49-F238E27FC236}">
                  <a16:creationId xmlns:a16="http://schemas.microsoft.com/office/drawing/2014/main" id="{C634FD02-73CF-0987-9B38-71B6C37A4150}"/>
                </a:ext>
              </a:extLst>
            </p:cNvPr>
            <p:cNvSpPr/>
            <p:nvPr/>
          </p:nvSpPr>
          <p:spPr>
            <a:xfrm>
              <a:off x="6851650" y="1799481"/>
              <a:ext cx="3026999" cy="4095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ysClr val="windowText" lastClr="000000"/>
                </a:solidFill>
              </a:endParaRPr>
            </a:p>
          </p:txBody>
        </p:sp>
      </p:grpSp>
      <p:sp>
        <p:nvSpPr>
          <p:cNvPr id="2" name="タイトル 1">
            <a:extLst>
              <a:ext uri="{FF2B5EF4-FFF2-40B4-BE49-F238E27FC236}">
                <a16:creationId xmlns:a16="http://schemas.microsoft.com/office/drawing/2014/main" id="{538697B4-FB39-59ED-BDD0-EF5057C883D7}"/>
              </a:ext>
            </a:extLst>
          </p:cNvPr>
          <p:cNvSpPr>
            <a:spLocks noGrp="1"/>
          </p:cNvSpPr>
          <p:nvPr>
            <p:ph type="title"/>
          </p:nvPr>
        </p:nvSpPr>
        <p:spPr/>
        <p:txBody>
          <a:bodyPr/>
          <a:lstStyle/>
          <a:p>
            <a:r>
              <a:rPr kumimoji="1" lang="ja-JP" altLang="en-US"/>
              <a:t>労働者死傷病報告の入力（事業場の情報）</a:t>
            </a:r>
          </a:p>
        </p:txBody>
      </p:sp>
      <p:sp>
        <p:nvSpPr>
          <p:cNvPr id="3" name="スライド番号プレースホルダー 2">
            <a:extLst>
              <a:ext uri="{FF2B5EF4-FFF2-40B4-BE49-F238E27FC236}">
                <a16:creationId xmlns:a16="http://schemas.microsoft.com/office/drawing/2014/main" id="{255D4F12-5FE8-7CB3-475D-6C0B5B60C928}"/>
              </a:ext>
            </a:extLst>
          </p:cNvPr>
          <p:cNvSpPr>
            <a:spLocks noGrp="1"/>
          </p:cNvSpPr>
          <p:nvPr>
            <p:ph type="sldNum" sz="quarter" idx="4"/>
          </p:nvPr>
        </p:nvSpPr>
        <p:spPr/>
        <p:txBody>
          <a:bodyPr/>
          <a:lstStyle/>
          <a:p>
            <a:fld id="{48F63A3B-78C7-47BE-AE5E-E10140E04643}" type="slidenum">
              <a:rPr lang="en-US" smtClean="0"/>
              <a:pPr/>
              <a:t>16</a:t>
            </a:fld>
            <a:endParaRPr lang="en-US"/>
          </a:p>
        </p:txBody>
      </p:sp>
      <p:sp>
        <p:nvSpPr>
          <p:cNvPr id="4" name="テキスト プレースホルダー 3">
            <a:extLst>
              <a:ext uri="{FF2B5EF4-FFF2-40B4-BE49-F238E27FC236}">
                <a16:creationId xmlns:a16="http://schemas.microsoft.com/office/drawing/2014/main" id="{1934FB26-C67B-B165-471B-E89CE76B5797}"/>
              </a:ext>
            </a:extLst>
          </p:cNvPr>
          <p:cNvSpPr>
            <a:spLocks noGrp="1"/>
          </p:cNvSpPr>
          <p:nvPr>
            <p:ph type="body" sz="quarter" idx="13"/>
          </p:nvPr>
        </p:nvSpPr>
        <p:spPr>
          <a:xfrm>
            <a:off x="0" y="828000"/>
            <a:ext cx="9907200" cy="535880"/>
          </a:xfrm>
        </p:spPr>
        <p:txBody>
          <a:bodyPr/>
          <a:lstStyle/>
          <a:p>
            <a:r>
              <a:rPr lang="ja-JP" altLang="en-US"/>
              <a:t>入力の注意事項に留意していただき、事業場の情報の入力・選択をお願いします。</a:t>
            </a:r>
            <a:endParaRPr kumimoji="1" lang="ja-JP" altLang="en-US"/>
          </a:p>
        </p:txBody>
      </p:sp>
      <p:pic>
        <p:nvPicPr>
          <p:cNvPr id="6" name="図 5" descr="ダイアグラム&#10;&#10;自動的に生成された説明">
            <a:extLst>
              <a:ext uri="{FF2B5EF4-FFF2-40B4-BE49-F238E27FC236}">
                <a16:creationId xmlns:a16="http://schemas.microsoft.com/office/drawing/2014/main" id="{B34A162B-FF55-41A5-CE0A-7A6437C09C5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453" t="3801" r="6939" b="5900"/>
          <a:stretch/>
        </p:blipFill>
        <p:spPr>
          <a:xfrm>
            <a:off x="177956" y="1428758"/>
            <a:ext cx="3694924" cy="5385821"/>
          </a:xfrm>
          <a:prstGeom prst="rect">
            <a:avLst/>
          </a:prstGeom>
        </p:spPr>
      </p:pic>
      <p:grpSp>
        <p:nvGrpSpPr>
          <p:cNvPr id="7" name="グループ化 6">
            <a:extLst>
              <a:ext uri="{FF2B5EF4-FFF2-40B4-BE49-F238E27FC236}">
                <a16:creationId xmlns:a16="http://schemas.microsoft.com/office/drawing/2014/main" id="{BAA4D9AF-7EF3-6688-E0A4-BFBFEA1139B4}"/>
              </a:ext>
            </a:extLst>
          </p:cNvPr>
          <p:cNvGrpSpPr/>
          <p:nvPr/>
        </p:nvGrpSpPr>
        <p:grpSpPr>
          <a:xfrm>
            <a:off x="304052" y="3136645"/>
            <a:ext cx="3512295" cy="489205"/>
            <a:chOff x="304052" y="3136645"/>
            <a:chExt cx="3512295" cy="489205"/>
          </a:xfrm>
        </p:grpSpPr>
        <p:sp>
          <p:nvSpPr>
            <p:cNvPr id="13" name="正方形/長方形 12">
              <a:extLst>
                <a:ext uri="{FF2B5EF4-FFF2-40B4-BE49-F238E27FC236}">
                  <a16:creationId xmlns:a16="http://schemas.microsoft.com/office/drawing/2014/main" id="{94A5863C-13E5-ACDA-D821-9EAC631EFCB2}"/>
                </a:ext>
              </a:extLst>
            </p:cNvPr>
            <p:cNvSpPr/>
            <p:nvPr/>
          </p:nvSpPr>
          <p:spPr>
            <a:xfrm>
              <a:off x="304052" y="3140844"/>
              <a:ext cx="3498328" cy="216024"/>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ysClr val="windowText" lastClr="000000"/>
                </a:solidFill>
              </a:endParaRPr>
            </a:p>
          </p:txBody>
        </p:sp>
        <p:sp>
          <p:nvSpPr>
            <p:cNvPr id="18" name="正方形/長方形 17">
              <a:extLst>
                <a:ext uri="{FF2B5EF4-FFF2-40B4-BE49-F238E27FC236}">
                  <a16:creationId xmlns:a16="http://schemas.microsoft.com/office/drawing/2014/main" id="{B06529F2-F6F0-BBD3-BBB7-444C85807178}"/>
                </a:ext>
              </a:extLst>
            </p:cNvPr>
            <p:cNvSpPr/>
            <p:nvPr/>
          </p:nvSpPr>
          <p:spPr>
            <a:xfrm>
              <a:off x="304052" y="3356868"/>
              <a:ext cx="1588248" cy="268982"/>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ysClr val="windowText" lastClr="000000"/>
                </a:solidFill>
              </a:endParaRPr>
            </a:p>
          </p:txBody>
        </p:sp>
        <p:sp>
          <p:nvSpPr>
            <p:cNvPr id="5" name="L 字 4">
              <a:extLst>
                <a:ext uri="{FF2B5EF4-FFF2-40B4-BE49-F238E27FC236}">
                  <a16:creationId xmlns:a16="http://schemas.microsoft.com/office/drawing/2014/main" id="{BFCABBF6-027F-AD24-8EF6-51CAF45062B6}"/>
                </a:ext>
              </a:extLst>
            </p:cNvPr>
            <p:cNvSpPr/>
            <p:nvPr/>
          </p:nvSpPr>
          <p:spPr>
            <a:xfrm rot="5400000">
              <a:off x="1815970" y="1625474"/>
              <a:ext cx="489205" cy="3511548"/>
            </a:xfrm>
            <a:prstGeom prst="corner">
              <a:avLst>
                <a:gd name="adj1" fmla="val 324532"/>
                <a:gd name="adj2" fmla="val 46106"/>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ysClr val="windowText" lastClr="000000"/>
                </a:solidFill>
              </a:endParaRPr>
            </a:p>
          </p:txBody>
        </p:sp>
      </p:grpSp>
      <p:pic>
        <p:nvPicPr>
          <p:cNvPr id="8" name="グラフィックス 7" descr="矢印: 緩い曲線 単色塗りつぶし">
            <a:extLst>
              <a:ext uri="{FF2B5EF4-FFF2-40B4-BE49-F238E27FC236}">
                <a16:creationId xmlns:a16="http://schemas.microsoft.com/office/drawing/2014/main" id="{F81F1047-C569-A654-CBF0-AE80E4C284B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8364591">
            <a:off x="3255826" y="2295104"/>
            <a:ext cx="1411471" cy="573948"/>
          </a:xfrm>
          <a:prstGeom prst="rect">
            <a:avLst/>
          </a:prstGeom>
        </p:spPr>
      </p:pic>
      <p:sp>
        <p:nvSpPr>
          <p:cNvPr id="12" name="L 字 11">
            <a:extLst>
              <a:ext uri="{FF2B5EF4-FFF2-40B4-BE49-F238E27FC236}">
                <a16:creationId xmlns:a16="http://schemas.microsoft.com/office/drawing/2014/main" id="{F0209858-7E58-CD4C-50FA-49AAC8FBE08D}"/>
              </a:ext>
            </a:extLst>
          </p:cNvPr>
          <p:cNvSpPr/>
          <p:nvPr/>
        </p:nvSpPr>
        <p:spPr>
          <a:xfrm rot="5400000">
            <a:off x="6718369" y="-921582"/>
            <a:ext cx="771869" cy="5489267"/>
          </a:xfrm>
          <a:prstGeom prst="corner">
            <a:avLst>
              <a:gd name="adj1" fmla="val 324532"/>
              <a:gd name="adj2" fmla="val 46106"/>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ysClr val="windowText" lastClr="000000"/>
              </a:solidFill>
            </a:endParaRPr>
          </a:p>
        </p:txBody>
      </p:sp>
      <p:sp>
        <p:nvSpPr>
          <p:cNvPr id="10" name="矢印: ストライプ 9">
            <a:extLst>
              <a:ext uri="{FF2B5EF4-FFF2-40B4-BE49-F238E27FC236}">
                <a16:creationId xmlns:a16="http://schemas.microsoft.com/office/drawing/2014/main" id="{CF67277D-666C-AF15-7FB7-0C9B4FC8CB14}"/>
              </a:ext>
            </a:extLst>
          </p:cNvPr>
          <p:cNvSpPr/>
          <p:nvPr/>
        </p:nvSpPr>
        <p:spPr>
          <a:xfrm rot="16200000">
            <a:off x="4834762" y="2125733"/>
            <a:ext cx="236476" cy="484632"/>
          </a:xfrm>
          <a:prstGeom prst="striped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ysClr val="windowText" lastClr="000000"/>
              </a:solidFill>
            </a:endParaRPr>
          </a:p>
        </p:txBody>
      </p:sp>
    </p:spTree>
    <p:extLst>
      <p:ext uri="{BB962C8B-B14F-4D97-AF65-F5344CB8AC3E}">
        <p14:creationId xmlns:p14="http://schemas.microsoft.com/office/powerpoint/2010/main" val="3917552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8697B4-FB39-59ED-BDD0-EF5057C883D7}"/>
              </a:ext>
            </a:extLst>
          </p:cNvPr>
          <p:cNvSpPr>
            <a:spLocks noGrp="1"/>
          </p:cNvSpPr>
          <p:nvPr>
            <p:ph type="title"/>
          </p:nvPr>
        </p:nvSpPr>
        <p:spPr/>
        <p:txBody>
          <a:bodyPr/>
          <a:lstStyle/>
          <a:p>
            <a:r>
              <a:rPr kumimoji="1" lang="ja-JP" altLang="en-US"/>
              <a:t>労働者死傷病報告の入力（発生日時）</a:t>
            </a:r>
          </a:p>
        </p:txBody>
      </p:sp>
      <p:sp>
        <p:nvSpPr>
          <p:cNvPr id="3" name="スライド番号プレースホルダー 2">
            <a:extLst>
              <a:ext uri="{FF2B5EF4-FFF2-40B4-BE49-F238E27FC236}">
                <a16:creationId xmlns:a16="http://schemas.microsoft.com/office/drawing/2014/main" id="{255D4F12-5FE8-7CB3-475D-6C0B5B60C928}"/>
              </a:ext>
            </a:extLst>
          </p:cNvPr>
          <p:cNvSpPr>
            <a:spLocks noGrp="1"/>
          </p:cNvSpPr>
          <p:nvPr>
            <p:ph type="sldNum" sz="quarter" idx="4"/>
          </p:nvPr>
        </p:nvSpPr>
        <p:spPr/>
        <p:txBody>
          <a:bodyPr/>
          <a:lstStyle/>
          <a:p>
            <a:fld id="{48F63A3B-78C7-47BE-AE5E-E10140E04643}" type="slidenum">
              <a:rPr lang="en-US" smtClean="0"/>
              <a:pPr/>
              <a:t>17</a:t>
            </a:fld>
            <a:endParaRPr lang="en-US"/>
          </a:p>
        </p:txBody>
      </p:sp>
      <p:sp>
        <p:nvSpPr>
          <p:cNvPr id="4" name="テキスト プレースホルダー 3">
            <a:extLst>
              <a:ext uri="{FF2B5EF4-FFF2-40B4-BE49-F238E27FC236}">
                <a16:creationId xmlns:a16="http://schemas.microsoft.com/office/drawing/2014/main" id="{1934FB26-C67B-B165-471B-E89CE76B5797}"/>
              </a:ext>
            </a:extLst>
          </p:cNvPr>
          <p:cNvSpPr>
            <a:spLocks noGrp="1"/>
          </p:cNvSpPr>
          <p:nvPr>
            <p:ph type="body" sz="quarter" idx="13"/>
          </p:nvPr>
        </p:nvSpPr>
        <p:spPr>
          <a:xfrm>
            <a:off x="0" y="828000"/>
            <a:ext cx="9907200" cy="535880"/>
          </a:xfrm>
        </p:spPr>
        <p:txBody>
          <a:bodyPr/>
          <a:lstStyle/>
          <a:p>
            <a:r>
              <a:rPr lang="ja-JP" altLang="en-US"/>
              <a:t>入力の注意事項に留意していただき、発生日時の入力をお願いします。</a:t>
            </a:r>
            <a:endParaRPr kumimoji="1" lang="ja-JP" altLang="en-US"/>
          </a:p>
        </p:txBody>
      </p:sp>
      <p:pic>
        <p:nvPicPr>
          <p:cNvPr id="6" name="図 5" descr="ダイアグラム&#10;&#10;自動的に生成された説明">
            <a:extLst>
              <a:ext uri="{FF2B5EF4-FFF2-40B4-BE49-F238E27FC236}">
                <a16:creationId xmlns:a16="http://schemas.microsoft.com/office/drawing/2014/main" id="{B34A162B-FF55-41A5-CE0A-7A6437C09C5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453" t="3801" r="6939" b="5900"/>
          <a:stretch/>
        </p:blipFill>
        <p:spPr>
          <a:xfrm>
            <a:off x="177956" y="1428758"/>
            <a:ext cx="3694924" cy="5385821"/>
          </a:xfrm>
          <a:prstGeom prst="rect">
            <a:avLst/>
          </a:prstGeom>
        </p:spPr>
      </p:pic>
      <p:sp>
        <p:nvSpPr>
          <p:cNvPr id="5" name="正方形/長方形 4">
            <a:extLst>
              <a:ext uri="{FF2B5EF4-FFF2-40B4-BE49-F238E27FC236}">
                <a16:creationId xmlns:a16="http://schemas.microsoft.com/office/drawing/2014/main" id="{76CFF805-0A1F-B3F2-7902-6EBB1E68DA89}"/>
              </a:ext>
            </a:extLst>
          </p:cNvPr>
          <p:cNvSpPr/>
          <p:nvPr/>
        </p:nvSpPr>
        <p:spPr>
          <a:xfrm>
            <a:off x="1885202" y="3356868"/>
            <a:ext cx="1920036" cy="268982"/>
          </a:xfrm>
          <a:prstGeom prst="rect">
            <a:avLst/>
          </a:prstGeom>
          <a:solidFill>
            <a:srgbClr val="FF0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ysClr val="windowText" lastClr="000000"/>
              </a:solidFill>
            </a:endParaRPr>
          </a:p>
        </p:txBody>
      </p:sp>
      <p:pic>
        <p:nvPicPr>
          <p:cNvPr id="9" name="図 8">
            <a:extLst>
              <a:ext uri="{FF2B5EF4-FFF2-40B4-BE49-F238E27FC236}">
                <a16:creationId xmlns:a16="http://schemas.microsoft.com/office/drawing/2014/main" id="{6258DE00-80C3-D3CD-6539-B1911E34FA71}"/>
              </a:ext>
            </a:extLst>
          </p:cNvPr>
          <p:cNvPicPr>
            <a:picLocks noChangeAspect="1"/>
          </p:cNvPicPr>
          <p:nvPr/>
        </p:nvPicPr>
        <p:blipFill>
          <a:blip r:embed="rId3"/>
          <a:stretch>
            <a:fillRect/>
          </a:stretch>
        </p:blipFill>
        <p:spPr>
          <a:xfrm>
            <a:off x="4419536" y="2677546"/>
            <a:ext cx="5325218" cy="3343742"/>
          </a:xfrm>
          <a:prstGeom prst="rect">
            <a:avLst/>
          </a:prstGeom>
        </p:spPr>
      </p:pic>
      <p:pic>
        <p:nvPicPr>
          <p:cNvPr id="12" name="図 11">
            <a:extLst>
              <a:ext uri="{FF2B5EF4-FFF2-40B4-BE49-F238E27FC236}">
                <a16:creationId xmlns:a16="http://schemas.microsoft.com/office/drawing/2014/main" id="{EB969AD2-E660-1159-6F55-2C7FB605C185}"/>
              </a:ext>
            </a:extLst>
          </p:cNvPr>
          <p:cNvPicPr>
            <a:picLocks noChangeAspect="1"/>
          </p:cNvPicPr>
          <p:nvPr/>
        </p:nvPicPr>
        <p:blipFill>
          <a:blip r:embed="rId4"/>
          <a:stretch>
            <a:fillRect/>
          </a:stretch>
        </p:blipFill>
        <p:spPr>
          <a:xfrm>
            <a:off x="4419536" y="1660713"/>
            <a:ext cx="4828462" cy="648000"/>
          </a:xfrm>
          <a:prstGeom prst="rect">
            <a:avLst/>
          </a:prstGeom>
          <a:ln>
            <a:solidFill>
              <a:srgbClr val="FF0000"/>
            </a:solidFill>
          </a:ln>
        </p:spPr>
      </p:pic>
      <p:pic>
        <p:nvPicPr>
          <p:cNvPr id="7" name="グラフィックス 6" descr="矢印: 緩い曲線 単色塗りつぶし">
            <a:extLst>
              <a:ext uri="{FF2B5EF4-FFF2-40B4-BE49-F238E27FC236}">
                <a16:creationId xmlns:a16="http://schemas.microsoft.com/office/drawing/2014/main" id="{F3CB3790-6052-352B-BC14-7CF2927F574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8364591">
            <a:off x="3487004" y="2556473"/>
            <a:ext cx="1185113" cy="573948"/>
          </a:xfrm>
          <a:prstGeom prst="rect">
            <a:avLst/>
          </a:prstGeom>
        </p:spPr>
      </p:pic>
      <p:sp>
        <p:nvSpPr>
          <p:cNvPr id="8" name="矢印: ストライプ 7">
            <a:extLst>
              <a:ext uri="{FF2B5EF4-FFF2-40B4-BE49-F238E27FC236}">
                <a16:creationId xmlns:a16="http://schemas.microsoft.com/office/drawing/2014/main" id="{C72DDAA1-605F-21C3-1BE4-535FFA99A3D3}"/>
              </a:ext>
            </a:extLst>
          </p:cNvPr>
          <p:cNvSpPr/>
          <p:nvPr/>
        </p:nvSpPr>
        <p:spPr>
          <a:xfrm rot="16200000">
            <a:off x="4834762" y="2241143"/>
            <a:ext cx="236476" cy="484632"/>
          </a:xfrm>
          <a:prstGeom prst="striped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ysClr val="windowText" lastClr="000000"/>
              </a:solidFill>
            </a:endParaRPr>
          </a:p>
        </p:txBody>
      </p:sp>
    </p:spTree>
    <p:extLst>
      <p:ext uri="{BB962C8B-B14F-4D97-AF65-F5344CB8AC3E}">
        <p14:creationId xmlns:p14="http://schemas.microsoft.com/office/powerpoint/2010/main" val="3102045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8697B4-FB39-59ED-BDD0-EF5057C883D7}"/>
              </a:ext>
            </a:extLst>
          </p:cNvPr>
          <p:cNvSpPr>
            <a:spLocks noGrp="1"/>
          </p:cNvSpPr>
          <p:nvPr>
            <p:ph type="title"/>
          </p:nvPr>
        </p:nvSpPr>
        <p:spPr/>
        <p:txBody>
          <a:bodyPr/>
          <a:lstStyle/>
          <a:p>
            <a:r>
              <a:rPr kumimoji="1" lang="ja-JP" altLang="en-US"/>
              <a:t>労働者死傷病報告の入力（被災労働者の情報①）</a:t>
            </a:r>
          </a:p>
        </p:txBody>
      </p:sp>
      <p:sp>
        <p:nvSpPr>
          <p:cNvPr id="3" name="スライド番号プレースホルダー 2">
            <a:extLst>
              <a:ext uri="{FF2B5EF4-FFF2-40B4-BE49-F238E27FC236}">
                <a16:creationId xmlns:a16="http://schemas.microsoft.com/office/drawing/2014/main" id="{255D4F12-5FE8-7CB3-475D-6C0B5B60C928}"/>
              </a:ext>
            </a:extLst>
          </p:cNvPr>
          <p:cNvSpPr>
            <a:spLocks noGrp="1"/>
          </p:cNvSpPr>
          <p:nvPr>
            <p:ph type="sldNum" sz="quarter" idx="4"/>
          </p:nvPr>
        </p:nvSpPr>
        <p:spPr/>
        <p:txBody>
          <a:bodyPr/>
          <a:lstStyle/>
          <a:p>
            <a:fld id="{48F63A3B-78C7-47BE-AE5E-E10140E04643}" type="slidenum">
              <a:rPr lang="en-US" smtClean="0"/>
              <a:pPr/>
              <a:t>18</a:t>
            </a:fld>
            <a:endParaRPr lang="en-US"/>
          </a:p>
        </p:txBody>
      </p:sp>
      <p:sp>
        <p:nvSpPr>
          <p:cNvPr id="4" name="テキスト プレースホルダー 3">
            <a:extLst>
              <a:ext uri="{FF2B5EF4-FFF2-40B4-BE49-F238E27FC236}">
                <a16:creationId xmlns:a16="http://schemas.microsoft.com/office/drawing/2014/main" id="{1934FB26-C67B-B165-471B-E89CE76B5797}"/>
              </a:ext>
            </a:extLst>
          </p:cNvPr>
          <p:cNvSpPr>
            <a:spLocks noGrp="1"/>
          </p:cNvSpPr>
          <p:nvPr>
            <p:ph type="body" sz="quarter" idx="13"/>
          </p:nvPr>
        </p:nvSpPr>
        <p:spPr>
          <a:xfrm>
            <a:off x="0" y="828000"/>
            <a:ext cx="9907200" cy="535880"/>
          </a:xfrm>
        </p:spPr>
        <p:txBody>
          <a:bodyPr/>
          <a:lstStyle/>
          <a:p>
            <a:r>
              <a:rPr lang="ja-JP" altLang="en-US"/>
              <a:t>入力の注意事項に留意していただき、被災労働者の情報の入力・選択をお願いします。</a:t>
            </a:r>
            <a:endParaRPr kumimoji="1" lang="ja-JP" altLang="en-US"/>
          </a:p>
        </p:txBody>
      </p:sp>
      <p:pic>
        <p:nvPicPr>
          <p:cNvPr id="6" name="図 5" descr="ダイアグラム&#10;&#10;自動的に生成された説明">
            <a:extLst>
              <a:ext uri="{FF2B5EF4-FFF2-40B4-BE49-F238E27FC236}">
                <a16:creationId xmlns:a16="http://schemas.microsoft.com/office/drawing/2014/main" id="{B34A162B-FF55-41A5-CE0A-7A6437C09C5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453" t="3801" r="6939" b="5900"/>
          <a:stretch/>
        </p:blipFill>
        <p:spPr>
          <a:xfrm>
            <a:off x="177956" y="1428758"/>
            <a:ext cx="3694924" cy="5385821"/>
          </a:xfrm>
          <a:prstGeom prst="rect">
            <a:avLst/>
          </a:prstGeom>
        </p:spPr>
      </p:pic>
      <p:grpSp>
        <p:nvGrpSpPr>
          <p:cNvPr id="23" name="グループ化 22">
            <a:extLst>
              <a:ext uri="{FF2B5EF4-FFF2-40B4-BE49-F238E27FC236}">
                <a16:creationId xmlns:a16="http://schemas.microsoft.com/office/drawing/2014/main" id="{FBBB2E72-0D78-207D-E969-2EB7CA994069}"/>
              </a:ext>
            </a:extLst>
          </p:cNvPr>
          <p:cNvGrpSpPr/>
          <p:nvPr/>
        </p:nvGrpSpPr>
        <p:grpSpPr>
          <a:xfrm>
            <a:off x="4524073" y="2760954"/>
            <a:ext cx="5203971" cy="4097045"/>
            <a:chOff x="4524073" y="2428246"/>
            <a:chExt cx="5344271" cy="4429754"/>
          </a:xfrm>
        </p:grpSpPr>
        <p:pic>
          <p:nvPicPr>
            <p:cNvPr id="13" name="図 12">
              <a:extLst>
                <a:ext uri="{FF2B5EF4-FFF2-40B4-BE49-F238E27FC236}">
                  <a16:creationId xmlns:a16="http://schemas.microsoft.com/office/drawing/2014/main" id="{0226FDA2-41E1-E359-69DA-219C5A3E2910}"/>
                </a:ext>
              </a:extLst>
            </p:cNvPr>
            <p:cNvPicPr>
              <a:picLocks noChangeAspect="1"/>
            </p:cNvPicPr>
            <p:nvPr/>
          </p:nvPicPr>
          <p:blipFill>
            <a:blip r:embed="rId3"/>
            <a:stretch>
              <a:fillRect/>
            </a:stretch>
          </p:blipFill>
          <p:spPr>
            <a:xfrm>
              <a:off x="4524073" y="2428246"/>
              <a:ext cx="5344271" cy="485843"/>
            </a:xfrm>
            <a:prstGeom prst="rect">
              <a:avLst/>
            </a:prstGeom>
          </p:spPr>
        </p:pic>
        <p:pic>
          <p:nvPicPr>
            <p:cNvPr id="22" name="図 21">
              <a:extLst>
                <a:ext uri="{FF2B5EF4-FFF2-40B4-BE49-F238E27FC236}">
                  <a16:creationId xmlns:a16="http://schemas.microsoft.com/office/drawing/2014/main" id="{79E9DBE3-D22D-E250-A2A5-ADFCC9C21A56}"/>
                </a:ext>
              </a:extLst>
            </p:cNvPr>
            <p:cNvPicPr>
              <a:picLocks noChangeAspect="1"/>
            </p:cNvPicPr>
            <p:nvPr/>
          </p:nvPicPr>
          <p:blipFill>
            <a:blip r:embed="rId4"/>
            <a:stretch>
              <a:fillRect/>
            </a:stretch>
          </p:blipFill>
          <p:spPr>
            <a:xfrm>
              <a:off x="4558107" y="2904573"/>
              <a:ext cx="5001323" cy="3953427"/>
            </a:xfrm>
            <a:prstGeom prst="rect">
              <a:avLst/>
            </a:prstGeom>
          </p:spPr>
        </p:pic>
      </p:grpSp>
      <p:grpSp>
        <p:nvGrpSpPr>
          <p:cNvPr id="25" name="グループ化 24">
            <a:extLst>
              <a:ext uri="{FF2B5EF4-FFF2-40B4-BE49-F238E27FC236}">
                <a16:creationId xmlns:a16="http://schemas.microsoft.com/office/drawing/2014/main" id="{D9098E23-970E-9885-11F8-A551DCCCDE08}"/>
              </a:ext>
            </a:extLst>
          </p:cNvPr>
          <p:cNvGrpSpPr/>
          <p:nvPr/>
        </p:nvGrpSpPr>
        <p:grpSpPr>
          <a:xfrm>
            <a:off x="4181382" y="1425060"/>
            <a:ext cx="5672673" cy="1008079"/>
            <a:chOff x="4181382" y="1425060"/>
            <a:chExt cx="5672673" cy="1008079"/>
          </a:xfrm>
        </p:grpSpPr>
        <p:pic>
          <p:nvPicPr>
            <p:cNvPr id="20" name="図 19">
              <a:extLst>
                <a:ext uri="{FF2B5EF4-FFF2-40B4-BE49-F238E27FC236}">
                  <a16:creationId xmlns:a16="http://schemas.microsoft.com/office/drawing/2014/main" id="{B4747BB4-8E74-76E1-B463-DFF8D78AD611}"/>
                </a:ext>
              </a:extLst>
            </p:cNvPr>
            <p:cNvPicPr>
              <a:picLocks noChangeAspect="1"/>
            </p:cNvPicPr>
            <p:nvPr/>
          </p:nvPicPr>
          <p:blipFill>
            <a:blip r:embed="rId5"/>
            <a:stretch>
              <a:fillRect/>
            </a:stretch>
          </p:blipFill>
          <p:spPr>
            <a:xfrm>
              <a:off x="4181382" y="1425060"/>
              <a:ext cx="5652000" cy="962989"/>
            </a:xfrm>
            <a:prstGeom prst="rect">
              <a:avLst/>
            </a:prstGeom>
            <a:ln>
              <a:solidFill>
                <a:schemeClr val="tx1"/>
              </a:solidFill>
            </a:ln>
          </p:spPr>
        </p:pic>
        <p:sp>
          <p:nvSpPr>
            <p:cNvPr id="24" name="正方形/長方形 23">
              <a:extLst>
                <a:ext uri="{FF2B5EF4-FFF2-40B4-BE49-F238E27FC236}">
                  <a16:creationId xmlns:a16="http://schemas.microsoft.com/office/drawing/2014/main" id="{2A95B257-4D44-108B-30F1-63B1AAF7E99D}"/>
                </a:ext>
              </a:extLst>
            </p:cNvPr>
            <p:cNvSpPr/>
            <p:nvPr/>
          </p:nvSpPr>
          <p:spPr>
            <a:xfrm>
              <a:off x="7215645" y="2023636"/>
              <a:ext cx="2638410" cy="4095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ysClr val="windowText" lastClr="000000"/>
                </a:solidFill>
              </a:endParaRPr>
            </a:p>
          </p:txBody>
        </p:sp>
      </p:grpSp>
      <p:grpSp>
        <p:nvGrpSpPr>
          <p:cNvPr id="8" name="グループ化 7">
            <a:extLst>
              <a:ext uri="{FF2B5EF4-FFF2-40B4-BE49-F238E27FC236}">
                <a16:creationId xmlns:a16="http://schemas.microsoft.com/office/drawing/2014/main" id="{6DD833E1-E32D-C7D0-BA79-1F31BD4F3EE1}"/>
              </a:ext>
            </a:extLst>
          </p:cNvPr>
          <p:cNvGrpSpPr/>
          <p:nvPr/>
        </p:nvGrpSpPr>
        <p:grpSpPr>
          <a:xfrm>
            <a:off x="304799" y="3629676"/>
            <a:ext cx="3512599" cy="591804"/>
            <a:chOff x="304799" y="3629676"/>
            <a:chExt cx="3512599" cy="591804"/>
          </a:xfrm>
        </p:grpSpPr>
        <p:sp>
          <p:nvSpPr>
            <p:cNvPr id="5" name="正方形/長方形 4">
              <a:extLst>
                <a:ext uri="{FF2B5EF4-FFF2-40B4-BE49-F238E27FC236}">
                  <a16:creationId xmlns:a16="http://schemas.microsoft.com/office/drawing/2014/main" id="{C6B0B7B0-D81C-30AA-0A76-F1D1C7E6AB3B}"/>
                </a:ext>
              </a:extLst>
            </p:cNvPr>
            <p:cNvSpPr/>
            <p:nvPr/>
          </p:nvSpPr>
          <p:spPr>
            <a:xfrm>
              <a:off x="314007" y="3629676"/>
              <a:ext cx="3503391" cy="364340"/>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ysClr val="windowText" lastClr="000000"/>
                </a:solidFill>
              </a:endParaRPr>
            </a:p>
          </p:txBody>
        </p:sp>
        <p:sp>
          <p:nvSpPr>
            <p:cNvPr id="19" name="正方形/長方形 18">
              <a:extLst>
                <a:ext uri="{FF2B5EF4-FFF2-40B4-BE49-F238E27FC236}">
                  <a16:creationId xmlns:a16="http://schemas.microsoft.com/office/drawing/2014/main" id="{91C01474-D8A6-EF10-3963-F147EABD0A02}"/>
                </a:ext>
              </a:extLst>
            </p:cNvPr>
            <p:cNvSpPr/>
            <p:nvPr/>
          </p:nvSpPr>
          <p:spPr>
            <a:xfrm>
              <a:off x="314008" y="3994016"/>
              <a:ext cx="1857692" cy="227464"/>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ysClr val="windowText" lastClr="000000"/>
                </a:solidFill>
              </a:endParaRPr>
            </a:p>
          </p:txBody>
        </p:sp>
        <p:sp>
          <p:nvSpPr>
            <p:cNvPr id="7" name="L 字 6">
              <a:extLst>
                <a:ext uri="{FF2B5EF4-FFF2-40B4-BE49-F238E27FC236}">
                  <a16:creationId xmlns:a16="http://schemas.microsoft.com/office/drawing/2014/main" id="{92DB2742-9423-CAAB-F3E0-ABAAE7BA067B}"/>
                </a:ext>
              </a:extLst>
            </p:cNvPr>
            <p:cNvSpPr/>
            <p:nvPr/>
          </p:nvSpPr>
          <p:spPr>
            <a:xfrm rot="5400000">
              <a:off x="1765933" y="2171066"/>
              <a:ext cx="589280" cy="3511548"/>
            </a:xfrm>
            <a:prstGeom prst="corner">
              <a:avLst>
                <a:gd name="adj1" fmla="val 317528"/>
                <a:gd name="adj2" fmla="val 60115"/>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ysClr val="windowText" lastClr="000000"/>
                </a:solidFill>
              </a:endParaRPr>
            </a:p>
          </p:txBody>
        </p:sp>
      </p:grpSp>
      <p:pic>
        <p:nvPicPr>
          <p:cNvPr id="9" name="グラフィックス 8" descr="矢印: 緩い曲線 単色塗りつぶし">
            <a:extLst>
              <a:ext uri="{FF2B5EF4-FFF2-40B4-BE49-F238E27FC236}">
                <a16:creationId xmlns:a16="http://schemas.microsoft.com/office/drawing/2014/main" id="{2387662B-CA2B-37BF-FB42-75CD3E7156E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7483852">
            <a:off x="3360162" y="2715765"/>
            <a:ext cx="1313962" cy="573948"/>
          </a:xfrm>
          <a:prstGeom prst="rect">
            <a:avLst/>
          </a:prstGeom>
        </p:spPr>
      </p:pic>
      <p:sp>
        <p:nvSpPr>
          <p:cNvPr id="10" name="L 字 9">
            <a:extLst>
              <a:ext uri="{FF2B5EF4-FFF2-40B4-BE49-F238E27FC236}">
                <a16:creationId xmlns:a16="http://schemas.microsoft.com/office/drawing/2014/main" id="{98D3F15F-A531-778F-ACB3-8561F09D818E}"/>
              </a:ext>
            </a:extLst>
          </p:cNvPr>
          <p:cNvSpPr/>
          <p:nvPr/>
        </p:nvSpPr>
        <p:spPr>
          <a:xfrm rot="5400000">
            <a:off x="6515239" y="-930091"/>
            <a:ext cx="984285" cy="5652000"/>
          </a:xfrm>
          <a:prstGeom prst="corner">
            <a:avLst>
              <a:gd name="adj1" fmla="val 307206"/>
              <a:gd name="adj2" fmla="val 60115"/>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ysClr val="windowText" lastClr="000000"/>
              </a:solidFill>
            </a:endParaRPr>
          </a:p>
        </p:txBody>
      </p:sp>
      <p:sp>
        <p:nvSpPr>
          <p:cNvPr id="11" name="矢印: ストライプ 10">
            <a:extLst>
              <a:ext uri="{FF2B5EF4-FFF2-40B4-BE49-F238E27FC236}">
                <a16:creationId xmlns:a16="http://schemas.microsoft.com/office/drawing/2014/main" id="{388F2171-7AD0-CE38-EB31-0F3EFD24CBDC}"/>
              </a:ext>
            </a:extLst>
          </p:cNvPr>
          <p:cNvSpPr/>
          <p:nvPr/>
        </p:nvSpPr>
        <p:spPr>
          <a:xfrm rot="16200000">
            <a:off x="4834762" y="2356553"/>
            <a:ext cx="236476" cy="484632"/>
          </a:xfrm>
          <a:prstGeom prst="striped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ysClr val="windowText" lastClr="000000"/>
              </a:solidFill>
            </a:endParaRPr>
          </a:p>
        </p:txBody>
      </p:sp>
    </p:spTree>
    <p:extLst>
      <p:ext uri="{BB962C8B-B14F-4D97-AF65-F5344CB8AC3E}">
        <p14:creationId xmlns:p14="http://schemas.microsoft.com/office/powerpoint/2010/main" val="30767156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8697B4-FB39-59ED-BDD0-EF5057C883D7}"/>
              </a:ext>
            </a:extLst>
          </p:cNvPr>
          <p:cNvSpPr>
            <a:spLocks noGrp="1"/>
          </p:cNvSpPr>
          <p:nvPr>
            <p:ph type="title"/>
          </p:nvPr>
        </p:nvSpPr>
        <p:spPr/>
        <p:txBody>
          <a:bodyPr/>
          <a:lstStyle/>
          <a:p>
            <a:r>
              <a:rPr kumimoji="1" lang="ja-JP" altLang="en-US"/>
              <a:t>労働者死傷病報告の入力（被災労働者の情報②）</a:t>
            </a:r>
          </a:p>
        </p:txBody>
      </p:sp>
      <p:sp>
        <p:nvSpPr>
          <p:cNvPr id="3" name="スライド番号プレースホルダー 2">
            <a:extLst>
              <a:ext uri="{FF2B5EF4-FFF2-40B4-BE49-F238E27FC236}">
                <a16:creationId xmlns:a16="http://schemas.microsoft.com/office/drawing/2014/main" id="{255D4F12-5FE8-7CB3-475D-6C0B5B60C928}"/>
              </a:ext>
            </a:extLst>
          </p:cNvPr>
          <p:cNvSpPr>
            <a:spLocks noGrp="1"/>
          </p:cNvSpPr>
          <p:nvPr>
            <p:ph type="sldNum" sz="quarter" idx="4"/>
          </p:nvPr>
        </p:nvSpPr>
        <p:spPr/>
        <p:txBody>
          <a:bodyPr/>
          <a:lstStyle/>
          <a:p>
            <a:fld id="{48F63A3B-78C7-47BE-AE5E-E10140E04643}" type="slidenum">
              <a:rPr lang="en-US" smtClean="0"/>
              <a:pPr/>
              <a:t>19</a:t>
            </a:fld>
            <a:endParaRPr lang="en-US"/>
          </a:p>
        </p:txBody>
      </p:sp>
      <p:pic>
        <p:nvPicPr>
          <p:cNvPr id="6" name="図 5" descr="ダイアグラム&#10;&#10;自動的に生成された説明">
            <a:extLst>
              <a:ext uri="{FF2B5EF4-FFF2-40B4-BE49-F238E27FC236}">
                <a16:creationId xmlns:a16="http://schemas.microsoft.com/office/drawing/2014/main" id="{B34A162B-FF55-41A5-CE0A-7A6437C09C5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453" t="3801" r="6939" b="5900"/>
          <a:stretch/>
        </p:blipFill>
        <p:spPr>
          <a:xfrm>
            <a:off x="177956" y="1428758"/>
            <a:ext cx="3694924" cy="5385821"/>
          </a:xfrm>
          <a:prstGeom prst="rect">
            <a:avLst/>
          </a:prstGeom>
        </p:spPr>
      </p:pic>
      <p:sp>
        <p:nvSpPr>
          <p:cNvPr id="19" name="正方形/長方形 18">
            <a:extLst>
              <a:ext uri="{FF2B5EF4-FFF2-40B4-BE49-F238E27FC236}">
                <a16:creationId xmlns:a16="http://schemas.microsoft.com/office/drawing/2014/main" id="{91C01474-D8A6-EF10-3963-F147EABD0A02}"/>
              </a:ext>
            </a:extLst>
          </p:cNvPr>
          <p:cNvSpPr/>
          <p:nvPr/>
        </p:nvSpPr>
        <p:spPr>
          <a:xfrm>
            <a:off x="2179320" y="3994016"/>
            <a:ext cx="701040" cy="227464"/>
          </a:xfrm>
          <a:prstGeom prst="rect">
            <a:avLst/>
          </a:prstGeom>
          <a:solidFill>
            <a:srgbClr val="FF0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ysClr val="windowText" lastClr="000000"/>
              </a:solidFill>
            </a:endParaRPr>
          </a:p>
        </p:txBody>
      </p:sp>
      <p:pic>
        <p:nvPicPr>
          <p:cNvPr id="10" name="図 9">
            <a:extLst>
              <a:ext uri="{FF2B5EF4-FFF2-40B4-BE49-F238E27FC236}">
                <a16:creationId xmlns:a16="http://schemas.microsoft.com/office/drawing/2014/main" id="{9DDC00E4-A844-7BE6-D89E-C9409BB800D9}"/>
              </a:ext>
            </a:extLst>
          </p:cNvPr>
          <p:cNvPicPr>
            <a:picLocks noChangeAspect="1"/>
          </p:cNvPicPr>
          <p:nvPr/>
        </p:nvPicPr>
        <p:blipFill rotWithShape="1">
          <a:blip r:embed="rId3"/>
          <a:srcRect t="60999" r="57605"/>
          <a:stretch/>
        </p:blipFill>
        <p:spPr>
          <a:xfrm>
            <a:off x="4419536" y="1544168"/>
            <a:ext cx="1750445" cy="588673"/>
          </a:xfrm>
          <a:prstGeom prst="rect">
            <a:avLst/>
          </a:prstGeom>
          <a:ln>
            <a:solidFill>
              <a:srgbClr val="FF0000"/>
            </a:solidFill>
          </a:ln>
        </p:spPr>
      </p:pic>
      <p:sp>
        <p:nvSpPr>
          <p:cNvPr id="7" name="正方形/長方形 6">
            <a:extLst>
              <a:ext uri="{FF2B5EF4-FFF2-40B4-BE49-F238E27FC236}">
                <a16:creationId xmlns:a16="http://schemas.microsoft.com/office/drawing/2014/main" id="{A6C8DA86-DA51-6E98-F514-9097CF40D4E7}"/>
              </a:ext>
            </a:extLst>
          </p:cNvPr>
          <p:cNvSpPr/>
          <p:nvPr/>
        </p:nvSpPr>
        <p:spPr>
          <a:xfrm>
            <a:off x="8115257" y="182943"/>
            <a:ext cx="1600114" cy="515284"/>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b"/>
          <a:lstStyle/>
          <a:p>
            <a:pPr algn="ctr"/>
            <a:r>
              <a:rPr kumimoji="1" lang="ja-JP" altLang="en-US" sz="2400" b="1">
                <a:solidFill>
                  <a:srgbClr val="FF0000"/>
                </a:solidFill>
              </a:rPr>
              <a:t>改正項目</a:t>
            </a:r>
          </a:p>
        </p:txBody>
      </p:sp>
      <p:sp>
        <p:nvSpPr>
          <p:cNvPr id="23" name="テキスト プレースホルダー 3">
            <a:extLst>
              <a:ext uri="{FF2B5EF4-FFF2-40B4-BE49-F238E27FC236}">
                <a16:creationId xmlns:a16="http://schemas.microsoft.com/office/drawing/2014/main" id="{09DCD445-0D2C-FD4D-B85C-70037767E96C}"/>
              </a:ext>
            </a:extLst>
          </p:cNvPr>
          <p:cNvSpPr txBox="1">
            <a:spLocks/>
          </p:cNvSpPr>
          <p:nvPr/>
        </p:nvSpPr>
        <p:spPr>
          <a:xfrm>
            <a:off x="-1200" y="833365"/>
            <a:ext cx="9907200" cy="577841"/>
          </a:xfrm>
          <a:prstGeom prst="rect">
            <a:avLst/>
          </a:prstGeom>
          <a:solidFill>
            <a:schemeClr val="bg2"/>
          </a:solidFill>
          <a:ln w="12700" cap="flat" cmpd="sng" algn="ctr">
            <a:noFill/>
            <a:prstDash val="solid"/>
            <a:miter lim="800000"/>
          </a:ln>
          <a:effectLst/>
        </p:spPr>
        <p:txBody>
          <a:bodyPr vert="horz" lIns="360000" tIns="36000" rIns="360000" bIns="36000" rtlCol="0" anchor="t">
            <a:spAutoFit/>
          </a:bodyPr>
          <a:lstStyle>
            <a:lvl1pPr marL="0" indent="0" algn="l" defTabSz="914400" rtl="0" eaLnBrk="1" latinLnBrk="0" hangingPunct="1">
              <a:lnSpc>
                <a:spcPct val="130000"/>
              </a:lnSpc>
              <a:spcBef>
                <a:spcPts val="1000"/>
              </a:spcBef>
              <a:spcAft>
                <a:spcPts val="800"/>
              </a:spcAft>
              <a:buClr>
                <a:schemeClr val="tx2"/>
              </a:buClr>
              <a:buFont typeface="Arial" panose="020B0604020202020204" pitchFamily="34" charset="0"/>
              <a:buNone/>
              <a:defRPr kumimoji="1" lang="ja-JP" altLang="en-US" sz="1300" b="0" i="0" kern="900" spc="69" smtClean="0">
                <a:solidFill>
                  <a:schemeClr val="tx1"/>
                </a:solidFill>
                <a:latin typeface="+mn-lt"/>
                <a:ea typeface="+mn-ea"/>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smtClean="0">
                <a:solidFill>
                  <a:schemeClr val="tx1"/>
                </a:solidFill>
                <a:latin typeface="+mn-lt"/>
                <a:ea typeface="+mn-ea"/>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smtClean="0">
                <a:solidFill>
                  <a:schemeClr val="tx1"/>
                </a:solidFill>
                <a:latin typeface="+mn-lt"/>
                <a:ea typeface="+mn-ea"/>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smtClean="0">
                <a:solidFill>
                  <a:schemeClr val="tx1"/>
                </a:solidFill>
                <a:latin typeface="+mn-lt"/>
                <a:ea typeface="+mn-ea"/>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9pPr>
          </a:lstStyle>
          <a:p>
            <a:r>
              <a:rPr lang="ja-JP" altLang="en-US" dirty="0"/>
              <a:t>この度の改正で、手入力（自由記入可）としていた</a:t>
            </a:r>
            <a:r>
              <a:rPr lang="ja-JP" altLang="en-US" b="1" dirty="0"/>
              <a:t>被災労働者の職種</a:t>
            </a:r>
            <a:r>
              <a:rPr lang="ja-JP" altLang="en-US" dirty="0"/>
              <a:t>について、日本標準職業分類の小分類コードでの報告となりました。入力の注意事項も参考にしていだき、入力・選択をお願いいたします。</a:t>
            </a:r>
            <a:endParaRPr kumimoji="1" lang="ja-JP" altLang="en-US" dirty="0"/>
          </a:p>
        </p:txBody>
      </p:sp>
      <p:pic>
        <p:nvPicPr>
          <p:cNvPr id="4" name="グラフィックス 3" descr="矢印: 緩い曲線 単色塗りつぶし">
            <a:extLst>
              <a:ext uri="{FF2B5EF4-FFF2-40B4-BE49-F238E27FC236}">
                <a16:creationId xmlns:a16="http://schemas.microsoft.com/office/drawing/2014/main" id="{7877B8FA-9A41-1E55-C2FD-E2D0137A0DF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8364591">
            <a:off x="2623517" y="2793174"/>
            <a:ext cx="2237516" cy="573948"/>
          </a:xfrm>
          <a:prstGeom prst="rect">
            <a:avLst/>
          </a:prstGeom>
        </p:spPr>
      </p:pic>
      <p:sp>
        <p:nvSpPr>
          <p:cNvPr id="5" name="矢印: ストライプ 4">
            <a:extLst>
              <a:ext uri="{FF2B5EF4-FFF2-40B4-BE49-F238E27FC236}">
                <a16:creationId xmlns:a16="http://schemas.microsoft.com/office/drawing/2014/main" id="{A88755E4-FA71-143B-8713-09B9D0AC4380}"/>
              </a:ext>
            </a:extLst>
          </p:cNvPr>
          <p:cNvSpPr/>
          <p:nvPr/>
        </p:nvSpPr>
        <p:spPr>
          <a:xfrm rot="16200000">
            <a:off x="4834762" y="2125732"/>
            <a:ext cx="236476" cy="484632"/>
          </a:xfrm>
          <a:prstGeom prst="striped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ysClr val="windowText" lastClr="000000"/>
              </a:solidFill>
            </a:endParaRPr>
          </a:p>
        </p:txBody>
      </p:sp>
      <p:sp>
        <p:nvSpPr>
          <p:cNvPr id="8" name="テキスト ボックス 7">
            <a:extLst>
              <a:ext uri="{FF2B5EF4-FFF2-40B4-BE49-F238E27FC236}">
                <a16:creationId xmlns:a16="http://schemas.microsoft.com/office/drawing/2014/main" id="{89A23A19-3EAD-F715-0E65-7E954DC6DFCA}"/>
              </a:ext>
            </a:extLst>
          </p:cNvPr>
          <p:cNvSpPr txBox="1"/>
          <p:nvPr/>
        </p:nvSpPr>
        <p:spPr>
          <a:xfrm>
            <a:off x="6334886" y="1500188"/>
            <a:ext cx="2824989" cy="269304"/>
          </a:xfrm>
          <a:prstGeom prst="rect">
            <a:avLst/>
          </a:prstGeom>
          <a:noFill/>
        </p:spPr>
        <p:txBody>
          <a:bodyPr wrap="square" rtlCol="0">
            <a:spAutoFit/>
          </a:bodyPr>
          <a:lstStyle/>
          <a:p>
            <a:pPr algn="l">
              <a:lnSpc>
                <a:spcPct val="120000"/>
              </a:lnSpc>
              <a:spcAft>
                <a:spcPts val="600"/>
              </a:spcAft>
              <a:buClr>
                <a:schemeClr val="tx2"/>
              </a:buClr>
            </a:pPr>
            <a:r>
              <a:rPr kumimoji="1" lang="en-US" altLang="ja-JP" sz="1000" dirty="0">
                <a:latin typeface="メイリオ" panose="020B0604030504040204" pitchFamily="50" charset="-128"/>
                <a:ea typeface="メイリオ" panose="020B0604030504040204" pitchFamily="50" charset="-128"/>
              </a:rPr>
              <a:t>※</a:t>
            </a:r>
            <a:r>
              <a:rPr kumimoji="1" lang="ja-JP" altLang="en-US" sz="1000" dirty="0">
                <a:latin typeface="メイリオ" panose="020B0604030504040204" pitchFamily="50" charset="-128"/>
                <a:ea typeface="メイリオ" panose="020B0604030504040204" pitchFamily="50" charset="-128"/>
              </a:rPr>
              <a:t>令和７年１月１日からの画面イメージです。</a:t>
            </a:r>
          </a:p>
        </p:txBody>
      </p:sp>
      <p:grpSp>
        <p:nvGrpSpPr>
          <p:cNvPr id="24" name="グループ化 23">
            <a:extLst>
              <a:ext uri="{FF2B5EF4-FFF2-40B4-BE49-F238E27FC236}">
                <a16:creationId xmlns:a16="http://schemas.microsoft.com/office/drawing/2014/main" id="{B869EED0-0AAF-D397-3FB2-6F15D7DD1801}"/>
              </a:ext>
            </a:extLst>
          </p:cNvPr>
          <p:cNvGrpSpPr/>
          <p:nvPr/>
        </p:nvGrpSpPr>
        <p:grpSpPr>
          <a:xfrm>
            <a:off x="4463791" y="3203596"/>
            <a:ext cx="2862322" cy="480803"/>
            <a:chOff x="4307322" y="3546623"/>
            <a:chExt cx="2862322" cy="480803"/>
          </a:xfrm>
        </p:grpSpPr>
        <p:sp>
          <p:nvSpPr>
            <p:cNvPr id="25" name="テキスト ボックス 24">
              <a:extLst>
                <a:ext uri="{FF2B5EF4-FFF2-40B4-BE49-F238E27FC236}">
                  <a16:creationId xmlns:a16="http://schemas.microsoft.com/office/drawing/2014/main" id="{4D39C571-3170-ACFA-FCF7-A799AA807AF3}"/>
                </a:ext>
              </a:extLst>
            </p:cNvPr>
            <p:cNvSpPr txBox="1"/>
            <p:nvPr/>
          </p:nvSpPr>
          <p:spPr>
            <a:xfrm>
              <a:off x="4307322" y="3546623"/>
              <a:ext cx="2862322" cy="156675"/>
            </a:xfrm>
            <a:prstGeom prst="rect">
              <a:avLst/>
            </a:prstGeom>
            <a:solidFill>
              <a:schemeClr val="bg1"/>
            </a:solidFill>
          </p:spPr>
          <p:txBody>
            <a:bodyPr wrap="none" lIns="0" tIns="18000" bIns="0" rtlCol="0">
              <a:spAutoFit/>
            </a:bodyPr>
            <a:lstStyle/>
            <a:p>
              <a:pPr algn="l">
                <a:buClr>
                  <a:schemeClr val="tx2"/>
                </a:buClr>
              </a:pPr>
              <a:r>
                <a:rPr kumimoji="1" lang="ja-JP" altLang="en-US" sz="900" dirty="0">
                  <a:solidFill>
                    <a:srgbClr val="0070C0"/>
                  </a:solidFill>
                  <a:latin typeface="ＭＳ ゴシック" panose="020B0609070205080204" pitchFamily="49" charset="-128"/>
                  <a:ea typeface="ＭＳ ゴシック" panose="020B0609070205080204" pitchFamily="49" charset="-128"/>
                </a:rPr>
                <a:t>　</a:t>
              </a:r>
              <a:r>
                <a:rPr kumimoji="1" lang="ja-JP" altLang="en-US" sz="900" dirty="0">
                  <a:latin typeface="ＭＳ ゴシック" panose="020B0609070205080204" pitchFamily="49" charset="-128"/>
                  <a:ea typeface="ＭＳ ゴシック" panose="020B0609070205080204" pitchFamily="49" charset="-128"/>
                </a:rPr>
                <a:t>職種（日本標準職業分類の大分類の職種）</a:t>
              </a:r>
              <a:r>
                <a:rPr kumimoji="1" lang="ja-JP" altLang="en-US" sz="900" dirty="0">
                  <a:solidFill>
                    <a:srgbClr val="FF0000"/>
                  </a:solidFill>
                  <a:latin typeface="ＭＳ ゴシック" panose="020B0609070205080204" pitchFamily="49" charset="-128"/>
                  <a:ea typeface="ＭＳ ゴシック" panose="020B0609070205080204" pitchFamily="49" charset="-128"/>
                </a:rPr>
                <a:t>（必須）</a:t>
              </a:r>
              <a:endParaRPr kumimoji="1" lang="en-US" altLang="ja-JP" sz="900" dirty="0">
                <a:solidFill>
                  <a:srgbClr val="FF0000"/>
                </a:solidFill>
                <a:latin typeface="ＭＳ ゴシック" panose="020B0609070205080204" pitchFamily="49" charset="-128"/>
                <a:ea typeface="ＭＳ ゴシック" panose="020B0609070205080204" pitchFamily="49" charset="-128"/>
              </a:endParaRPr>
            </a:p>
          </p:txBody>
        </p:sp>
        <p:grpSp>
          <p:nvGrpSpPr>
            <p:cNvPr id="26" name="グループ化 25">
              <a:extLst>
                <a:ext uri="{FF2B5EF4-FFF2-40B4-BE49-F238E27FC236}">
                  <a16:creationId xmlns:a16="http://schemas.microsoft.com/office/drawing/2014/main" id="{6A537297-7BCD-A330-86B6-B8A59BB5F75D}"/>
                </a:ext>
              </a:extLst>
            </p:cNvPr>
            <p:cNvGrpSpPr/>
            <p:nvPr/>
          </p:nvGrpSpPr>
          <p:grpSpPr>
            <a:xfrm>
              <a:off x="4448945" y="3739394"/>
              <a:ext cx="2448272" cy="288032"/>
              <a:chOff x="4605776" y="3573016"/>
              <a:chExt cx="2448272" cy="288032"/>
            </a:xfrm>
            <a:solidFill>
              <a:schemeClr val="bg1"/>
            </a:solidFill>
          </p:grpSpPr>
          <p:sp>
            <p:nvSpPr>
              <p:cNvPr id="27" name="四角形: 角を丸くする 26">
                <a:extLst>
                  <a:ext uri="{FF2B5EF4-FFF2-40B4-BE49-F238E27FC236}">
                    <a16:creationId xmlns:a16="http://schemas.microsoft.com/office/drawing/2014/main" id="{CFD52685-1C5B-9895-FB0B-D97024E03250}"/>
                  </a:ext>
                </a:extLst>
              </p:cNvPr>
              <p:cNvSpPr/>
              <p:nvPr/>
            </p:nvSpPr>
            <p:spPr>
              <a:xfrm>
                <a:off x="4605776" y="3573016"/>
                <a:ext cx="2448272" cy="288032"/>
              </a:xfrm>
              <a:prstGeom prst="roundRect">
                <a:avLst>
                  <a:gd name="adj" fmla="val 6746"/>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r"/>
                <a:endParaRPr kumimoji="1" lang="ja-JP" altLang="en-US" sz="1200">
                  <a:solidFill>
                    <a:sysClr val="windowText" lastClr="000000"/>
                  </a:solidFill>
                  <a:latin typeface="ＭＳ ゴシック" panose="020B0609070205080204" pitchFamily="49" charset="-128"/>
                  <a:ea typeface="ＭＳ ゴシック" panose="020B0609070205080204" pitchFamily="49" charset="-128"/>
                </a:endParaRPr>
              </a:p>
            </p:txBody>
          </p:sp>
          <p:sp>
            <p:nvSpPr>
              <p:cNvPr id="28" name="矢印: 山形 27">
                <a:extLst>
                  <a:ext uri="{FF2B5EF4-FFF2-40B4-BE49-F238E27FC236}">
                    <a16:creationId xmlns:a16="http://schemas.microsoft.com/office/drawing/2014/main" id="{605CEB76-111D-123E-136C-E8558B72AB0D}"/>
                  </a:ext>
                </a:extLst>
              </p:cNvPr>
              <p:cNvSpPr/>
              <p:nvPr/>
            </p:nvSpPr>
            <p:spPr>
              <a:xfrm rot="5400000">
                <a:off x="6916339" y="3670425"/>
                <a:ext cx="54967" cy="93213"/>
              </a:xfrm>
              <a:prstGeom prst="chevron">
                <a:avLst>
                  <a:gd name="adj" fmla="val 61468"/>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sz="1200">
                  <a:solidFill>
                    <a:sysClr val="windowText" lastClr="000000"/>
                  </a:solidFill>
                </a:endParaRPr>
              </a:p>
            </p:txBody>
          </p:sp>
        </p:grpSp>
      </p:grpSp>
      <p:grpSp>
        <p:nvGrpSpPr>
          <p:cNvPr id="29" name="グループ化 28">
            <a:extLst>
              <a:ext uri="{FF2B5EF4-FFF2-40B4-BE49-F238E27FC236}">
                <a16:creationId xmlns:a16="http://schemas.microsoft.com/office/drawing/2014/main" id="{01EE2616-F4AE-45D5-D508-472F8B150E52}"/>
              </a:ext>
            </a:extLst>
          </p:cNvPr>
          <p:cNvGrpSpPr/>
          <p:nvPr/>
        </p:nvGrpSpPr>
        <p:grpSpPr>
          <a:xfrm>
            <a:off x="4463791" y="3740323"/>
            <a:ext cx="2862322" cy="476422"/>
            <a:chOff x="4307322" y="4078615"/>
            <a:chExt cx="2862322" cy="476422"/>
          </a:xfrm>
        </p:grpSpPr>
        <p:sp>
          <p:nvSpPr>
            <p:cNvPr id="44" name="テキスト ボックス 43">
              <a:extLst>
                <a:ext uri="{FF2B5EF4-FFF2-40B4-BE49-F238E27FC236}">
                  <a16:creationId xmlns:a16="http://schemas.microsoft.com/office/drawing/2014/main" id="{889B2A1A-D92B-8AB6-97E4-56FE97AFEAD7}"/>
                </a:ext>
              </a:extLst>
            </p:cNvPr>
            <p:cNvSpPr txBox="1"/>
            <p:nvPr/>
          </p:nvSpPr>
          <p:spPr>
            <a:xfrm>
              <a:off x="4307322" y="4078615"/>
              <a:ext cx="2862322" cy="156675"/>
            </a:xfrm>
            <a:prstGeom prst="rect">
              <a:avLst/>
            </a:prstGeom>
            <a:solidFill>
              <a:schemeClr val="bg1"/>
            </a:solidFill>
          </p:spPr>
          <p:txBody>
            <a:bodyPr wrap="none" lIns="0" tIns="18000" bIns="0" rtlCol="0">
              <a:spAutoFit/>
            </a:bodyPr>
            <a:lstStyle/>
            <a:p>
              <a:pPr algn="l">
                <a:buClr>
                  <a:schemeClr val="tx2"/>
                </a:buClr>
              </a:pPr>
              <a:r>
                <a:rPr kumimoji="1" lang="ja-JP" altLang="en-US" sz="900">
                  <a:solidFill>
                    <a:srgbClr val="0070C0"/>
                  </a:solidFill>
                  <a:latin typeface="ＭＳ ゴシック" panose="020B0609070205080204" pitchFamily="49" charset="-128"/>
                  <a:ea typeface="ＭＳ ゴシック" panose="020B0609070205080204" pitchFamily="49" charset="-128"/>
                </a:rPr>
                <a:t>　</a:t>
              </a:r>
              <a:r>
                <a:rPr kumimoji="1" lang="ja-JP" altLang="en-US" sz="900">
                  <a:latin typeface="ＭＳ ゴシック" panose="020B0609070205080204" pitchFamily="49" charset="-128"/>
                  <a:ea typeface="ＭＳ ゴシック" panose="020B0609070205080204" pitchFamily="49" charset="-128"/>
                </a:rPr>
                <a:t>職種（日本標準職業分類の中分類の職種）</a:t>
              </a:r>
              <a:r>
                <a:rPr kumimoji="1" lang="ja-JP" altLang="en-US" sz="900">
                  <a:solidFill>
                    <a:srgbClr val="FF0000"/>
                  </a:solidFill>
                  <a:latin typeface="ＭＳ ゴシック" panose="020B0609070205080204" pitchFamily="49" charset="-128"/>
                  <a:ea typeface="ＭＳ ゴシック" panose="020B0609070205080204" pitchFamily="49" charset="-128"/>
                </a:rPr>
                <a:t>（必須）</a:t>
              </a:r>
              <a:endParaRPr kumimoji="1" lang="en-US" altLang="ja-JP" sz="900">
                <a:solidFill>
                  <a:srgbClr val="FF0000"/>
                </a:solidFill>
                <a:latin typeface="ＭＳ ゴシック" panose="020B0609070205080204" pitchFamily="49" charset="-128"/>
                <a:ea typeface="ＭＳ ゴシック" panose="020B0609070205080204" pitchFamily="49" charset="-128"/>
              </a:endParaRPr>
            </a:p>
          </p:txBody>
        </p:sp>
        <p:grpSp>
          <p:nvGrpSpPr>
            <p:cNvPr id="45" name="グループ化 44">
              <a:extLst>
                <a:ext uri="{FF2B5EF4-FFF2-40B4-BE49-F238E27FC236}">
                  <a16:creationId xmlns:a16="http://schemas.microsoft.com/office/drawing/2014/main" id="{557D0D23-00C6-C90F-552E-5CF658CFAF5C}"/>
                </a:ext>
              </a:extLst>
            </p:cNvPr>
            <p:cNvGrpSpPr/>
            <p:nvPr/>
          </p:nvGrpSpPr>
          <p:grpSpPr>
            <a:xfrm>
              <a:off x="4448945" y="4272681"/>
              <a:ext cx="2448272" cy="282356"/>
              <a:chOff x="4605776" y="3573016"/>
              <a:chExt cx="2448272" cy="288032"/>
            </a:xfrm>
            <a:solidFill>
              <a:schemeClr val="bg1"/>
            </a:solidFill>
          </p:grpSpPr>
          <p:sp>
            <p:nvSpPr>
              <p:cNvPr id="46" name="四角形: 角を丸くする 45">
                <a:extLst>
                  <a:ext uri="{FF2B5EF4-FFF2-40B4-BE49-F238E27FC236}">
                    <a16:creationId xmlns:a16="http://schemas.microsoft.com/office/drawing/2014/main" id="{DED8D348-E132-AF22-0A28-806FDA5479F4}"/>
                  </a:ext>
                </a:extLst>
              </p:cNvPr>
              <p:cNvSpPr/>
              <p:nvPr/>
            </p:nvSpPr>
            <p:spPr>
              <a:xfrm>
                <a:off x="4605776" y="3573016"/>
                <a:ext cx="2448272" cy="288032"/>
              </a:xfrm>
              <a:prstGeom prst="roundRect">
                <a:avLst>
                  <a:gd name="adj" fmla="val 6746"/>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r"/>
                <a:endParaRPr kumimoji="1" lang="ja-JP" altLang="en-US" sz="1200">
                  <a:solidFill>
                    <a:sysClr val="windowText" lastClr="000000"/>
                  </a:solidFill>
                  <a:latin typeface="ＭＳ ゴシック" panose="020B0609070205080204" pitchFamily="49" charset="-128"/>
                  <a:ea typeface="ＭＳ ゴシック" panose="020B0609070205080204" pitchFamily="49" charset="-128"/>
                </a:endParaRPr>
              </a:p>
            </p:txBody>
          </p:sp>
          <p:sp>
            <p:nvSpPr>
              <p:cNvPr id="47" name="矢印: 山形 46">
                <a:extLst>
                  <a:ext uri="{FF2B5EF4-FFF2-40B4-BE49-F238E27FC236}">
                    <a16:creationId xmlns:a16="http://schemas.microsoft.com/office/drawing/2014/main" id="{A84D95A7-C5DF-C687-1516-87FCBFE04DBB}"/>
                  </a:ext>
                </a:extLst>
              </p:cNvPr>
              <p:cNvSpPr/>
              <p:nvPr/>
            </p:nvSpPr>
            <p:spPr>
              <a:xfrm rot="5400000">
                <a:off x="6916339" y="3670425"/>
                <a:ext cx="54967" cy="93213"/>
              </a:xfrm>
              <a:prstGeom prst="chevron">
                <a:avLst>
                  <a:gd name="adj" fmla="val 61468"/>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sz="1200">
                  <a:solidFill>
                    <a:sysClr val="windowText" lastClr="000000"/>
                  </a:solidFill>
                </a:endParaRPr>
              </a:p>
            </p:txBody>
          </p:sp>
        </p:grpSp>
      </p:grpSp>
      <p:grpSp>
        <p:nvGrpSpPr>
          <p:cNvPr id="48" name="グループ化 47">
            <a:extLst>
              <a:ext uri="{FF2B5EF4-FFF2-40B4-BE49-F238E27FC236}">
                <a16:creationId xmlns:a16="http://schemas.microsoft.com/office/drawing/2014/main" id="{76145079-C497-C98D-92F9-3C34388A806B}"/>
              </a:ext>
            </a:extLst>
          </p:cNvPr>
          <p:cNvGrpSpPr/>
          <p:nvPr/>
        </p:nvGrpSpPr>
        <p:grpSpPr>
          <a:xfrm>
            <a:off x="4463791" y="4272668"/>
            <a:ext cx="2862322" cy="476422"/>
            <a:chOff x="4307322" y="4615695"/>
            <a:chExt cx="2862322" cy="476422"/>
          </a:xfrm>
        </p:grpSpPr>
        <p:sp>
          <p:nvSpPr>
            <p:cNvPr id="49" name="テキスト ボックス 48">
              <a:extLst>
                <a:ext uri="{FF2B5EF4-FFF2-40B4-BE49-F238E27FC236}">
                  <a16:creationId xmlns:a16="http://schemas.microsoft.com/office/drawing/2014/main" id="{43B3376B-7759-1E6E-6C9F-AF3D8B8B4F8C}"/>
                </a:ext>
              </a:extLst>
            </p:cNvPr>
            <p:cNvSpPr txBox="1"/>
            <p:nvPr/>
          </p:nvSpPr>
          <p:spPr>
            <a:xfrm>
              <a:off x="4307322" y="4615695"/>
              <a:ext cx="2862322" cy="156675"/>
            </a:xfrm>
            <a:prstGeom prst="rect">
              <a:avLst/>
            </a:prstGeom>
            <a:solidFill>
              <a:schemeClr val="bg1"/>
            </a:solidFill>
          </p:spPr>
          <p:txBody>
            <a:bodyPr wrap="none" lIns="0" tIns="18000" bIns="0" rtlCol="0">
              <a:spAutoFit/>
            </a:bodyPr>
            <a:lstStyle/>
            <a:p>
              <a:pPr algn="l">
                <a:buClr>
                  <a:schemeClr val="tx2"/>
                </a:buClr>
              </a:pPr>
              <a:r>
                <a:rPr kumimoji="1" lang="ja-JP" altLang="en-US" sz="900">
                  <a:solidFill>
                    <a:srgbClr val="0070C0"/>
                  </a:solidFill>
                  <a:latin typeface="ＭＳ ゴシック" panose="020B0609070205080204" pitchFamily="49" charset="-128"/>
                  <a:ea typeface="ＭＳ ゴシック" panose="020B0609070205080204" pitchFamily="49" charset="-128"/>
                </a:rPr>
                <a:t>　</a:t>
              </a:r>
              <a:r>
                <a:rPr kumimoji="1" lang="ja-JP" altLang="en-US" sz="900">
                  <a:latin typeface="ＭＳ ゴシック" panose="020B0609070205080204" pitchFamily="49" charset="-128"/>
                  <a:ea typeface="ＭＳ ゴシック" panose="020B0609070205080204" pitchFamily="49" charset="-128"/>
                </a:rPr>
                <a:t>職種（日本標準職業分類の小分類の職種）</a:t>
              </a:r>
              <a:r>
                <a:rPr kumimoji="1" lang="ja-JP" altLang="en-US" sz="900">
                  <a:solidFill>
                    <a:srgbClr val="FF0000"/>
                  </a:solidFill>
                  <a:latin typeface="ＭＳ ゴシック" panose="020B0609070205080204" pitchFamily="49" charset="-128"/>
                  <a:ea typeface="ＭＳ ゴシック" panose="020B0609070205080204" pitchFamily="49" charset="-128"/>
                </a:rPr>
                <a:t>（必須）</a:t>
              </a:r>
              <a:endParaRPr kumimoji="1" lang="en-US" altLang="ja-JP" sz="900">
                <a:solidFill>
                  <a:srgbClr val="FF0000"/>
                </a:solidFill>
                <a:latin typeface="ＭＳ ゴシック" panose="020B0609070205080204" pitchFamily="49" charset="-128"/>
                <a:ea typeface="ＭＳ ゴシック" panose="020B0609070205080204" pitchFamily="49" charset="-128"/>
              </a:endParaRPr>
            </a:p>
          </p:txBody>
        </p:sp>
        <p:grpSp>
          <p:nvGrpSpPr>
            <p:cNvPr id="50" name="グループ化 49">
              <a:extLst>
                <a:ext uri="{FF2B5EF4-FFF2-40B4-BE49-F238E27FC236}">
                  <a16:creationId xmlns:a16="http://schemas.microsoft.com/office/drawing/2014/main" id="{184D6E21-45E8-9C74-CD68-2FBCCB92CF92}"/>
                </a:ext>
              </a:extLst>
            </p:cNvPr>
            <p:cNvGrpSpPr/>
            <p:nvPr/>
          </p:nvGrpSpPr>
          <p:grpSpPr>
            <a:xfrm>
              <a:off x="4448945" y="4809761"/>
              <a:ext cx="2448272" cy="282356"/>
              <a:chOff x="4605776" y="3573016"/>
              <a:chExt cx="2448272" cy="288032"/>
            </a:xfrm>
            <a:solidFill>
              <a:schemeClr val="bg1"/>
            </a:solidFill>
          </p:grpSpPr>
          <p:sp>
            <p:nvSpPr>
              <p:cNvPr id="51" name="四角形: 角を丸くする 50">
                <a:extLst>
                  <a:ext uri="{FF2B5EF4-FFF2-40B4-BE49-F238E27FC236}">
                    <a16:creationId xmlns:a16="http://schemas.microsoft.com/office/drawing/2014/main" id="{39AD79BA-DAD4-4BE5-76B8-DC001C71A272}"/>
                  </a:ext>
                </a:extLst>
              </p:cNvPr>
              <p:cNvSpPr/>
              <p:nvPr/>
            </p:nvSpPr>
            <p:spPr>
              <a:xfrm>
                <a:off x="4605776" y="3573016"/>
                <a:ext cx="2448272" cy="288032"/>
              </a:xfrm>
              <a:prstGeom prst="roundRect">
                <a:avLst>
                  <a:gd name="adj" fmla="val 6746"/>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r"/>
                <a:endParaRPr kumimoji="1" lang="ja-JP" altLang="en-US" sz="1200">
                  <a:solidFill>
                    <a:sysClr val="windowText" lastClr="000000"/>
                  </a:solidFill>
                  <a:latin typeface="ＭＳ ゴシック" panose="020B0609070205080204" pitchFamily="49" charset="-128"/>
                  <a:ea typeface="ＭＳ ゴシック" panose="020B0609070205080204" pitchFamily="49" charset="-128"/>
                </a:endParaRPr>
              </a:p>
            </p:txBody>
          </p:sp>
          <p:sp>
            <p:nvSpPr>
              <p:cNvPr id="52" name="矢印: 山形 51">
                <a:extLst>
                  <a:ext uri="{FF2B5EF4-FFF2-40B4-BE49-F238E27FC236}">
                    <a16:creationId xmlns:a16="http://schemas.microsoft.com/office/drawing/2014/main" id="{E9A4BBD5-75D2-DFC6-EE6D-EC2FA6FCA6F9}"/>
                  </a:ext>
                </a:extLst>
              </p:cNvPr>
              <p:cNvSpPr/>
              <p:nvPr/>
            </p:nvSpPr>
            <p:spPr>
              <a:xfrm rot="5400000">
                <a:off x="6916339" y="3670425"/>
                <a:ext cx="54967" cy="93213"/>
              </a:xfrm>
              <a:prstGeom prst="chevron">
                <a:avLst>
                  <a:gd name="adj" fmla="val 61468"/>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sz="1200">
                  <a:solidFill>
                    <a:sysClr val="windowText" lastClr="000000"/>
                  </a:solidFill>
                </a:endParaRPr>
              </a:p>
            </p:txBody>
          </p:sp>
        </p:grpSp>
      </p:grpSp>
      <p:sp>
        <p:nvSpPr>
          <p:cNvPr id="53" name="矢印: 山形 52">
            <a:extLst>
              <a:ext uri="{FF2B5EF4-FFF2-40B4-BE49-F238E27FC236}">
                <a16:creationId xmlns:a16="http://schemas.microsoft.com/office/drawing/2014/main" id="{DB6058D7-DA4D-AD72-56A3-6E20CF433CD9}"/>
              </a:ext>
            </a:extLst>
          </p:cNvPr>
          <p:cNvSpPr/>
          <p:nvPr/>
        </p:nvSpPr>
        <p:spPr>
          <a:xfrm rot="5400000">
            <a:off x="6716187" y="3312250"/>
            <a:ext cx="54967" cy="102534"/>
          </a:xfrm>
          <a:prstGeom prst="chevron">
            <a:avLst>
              <a:gd name="adj" fmla="val 61468"/>
            </a:avLst>
          </a:prstGeom>
          <a:solidFill>
            <a:schemeClr val="tx1">
              <a:lumMod val="85000"/>
              <a:lumOff val="1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sz="1200">
              <a:solidFill>
                <a:sysClr val="windowText" lastClr="000000"/>
              </a:solidFill>
            </a:endParaRPr>
          </a:p>
        </p:txBody>
      </p:sp>
      <p:sp>
        <p:nvSpPr>
          <p:cNvPr id="54" name="矢印: 山形 53">
            <a:extLst>
              <a:ext uri="{FF2B5EF4-FFF2-40B4-BE49-F238E27FC236}">
                <a16:creationId xmlns:a16="http://schemas.microsoft.com/office/drawing/2014/main" id="{C6B9C17E-8A0B-1960-45B4-F22A235D3123}"/>
              </a:ext>
            </a:extLst>
          </p:cNvPr>
          <p:cNvSpPr/>
          <p:nvPr/>
        </p:nvSpPr>
        <p:spPr>
          <a:xfrm rot="5400000">
            <a:off x="6716187" y="4384605"/>
            <a:ext cx="54967" cy="102534"/>
          </a:xfrm>
          <a:prstGeom prst="chevron">
            <a:avLst>
              <a:gd name="adj" fmla="val 61468"/>
            </a:avLst>
          </a:prstGeom>
          <a:solidFill>
            <a:schemeClr val="tx1">
              <a:lumMod val="85000"/>
              <a:lumOff val="1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sz="1200">
              <a:solidFill>
                <a:sysClr val="windowText" lastClr="000000"/>
              </a:solidFill>
            </a:endParaRPr>
          </a:p>
        </p:txBody>
      </p:sp>
      <p:sp>
        <p:nvSpPr>
          <p:cNvPr id="55" name="矢印: 山形 54">
            <a:extLst>
              <a:ext uri="{FF2B5EF4-FFF2-40B4-BE49-F238E27FC236}">
                <a16:creationId xmlns:a16="http://schemas.microsoft.com/office/drawing/2014/main" id="{D7D6E5BE-F480-2A98-BCD0-20743EF3F532}"/>
              </a:ext>
            </a:extLst>
          </p:cNvPr>
          <p:cNvSpPr/>
          <p:nvPr/>
        </p:nvSpPr>
        <p:spPr>
          <a:xfrm rot="5400000">
            <a:off x="6716187" y="3859420"/>
            <a:ext cx="54967" cy="102534"/>
          </a:xfrm>
          <a:prstGeom prst="chevron">
            <a:avLst>
              <a:gd name="adj" fmla="val 61468"/>
            </a:avLst>
          </a:prstGeom>
          <a:solidFill>
            <a:schemeClr val="tx1">
              <a:lumMod val="85000"/>
              <a:lumOff val="1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sz="1200">
              <a:solidFill>
                <a:sysClr val="windowText" lastClr="000000"/>
              </a:solidFill>
            </a:endParaRPr>
          </a:p>
        </p:txBody>
      </p:sp>
      <p:sp>
        <p:nvSpPr>
          <p:cNvPr id="56" name="吹き出し: 四角形 55">
            <a:extLst>
              <a:ext uri="{FF2B5EF4-FFF2-40B4-BE49-F238E27FC236}">
                <a16:creationId xmlns:a16="http://schemas.microsoft.com/office/drawing/2014/main" id="{A150A2C4-E627-5FE8-DE3A-F348B01CC2BF}"/>
              </a:ext>
            </a:extLst>
          </p:cNvPr>
          <p:cNvSpPr/>
          <p:nvPr/>
        </p:nvSpPr>
        <p:spPr>
          <a:xfrm>
            <a:off x="7836895" y="3336033"/>
            <a:ext cx="2000972" cy="1068070"/>
          </a:xfrm>
          <a:prstGeom prst="wedgeRectCallout">
            <a:avLst>
              <a:gd name="adj1" fmla="val -93166"/>
              <a:gd name="adj2" fmla="val -81175"/>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a:solidFill>
                  <a:sysClr val="windowText" lastClr="000000"/>
                </a:solidFill>
              </a:rPr>
              <a:t>職種が不明な場合は、入力支援サービスにも日本標準職業分類の分類項目表を掲載予定ですので、ご活用ください。</a:t>
            </a:r>
            <a:endParaRPr kumimoji="1" lang="en-US" altLang="ja-JP" sz="1200">
              <a:solidFill>
                <a:sysClr val="windowText" lastClr="000000"/>
              </a:solidFill>
            </a:endParaRPr>
          </a:p>
        </p:txBody>
      </p:sp>
      <p:sp>
        <p:nvSpPr>
          <p:cNvPr id="57" name="四角形: 角を丸くする 56">
            <a:extLst>
              <a:ext uri="{FF2B5EF4-FFF2-40B4-BE49-F238E27FC236}">
                <a16:creationId xmlns:a16="http://schemas.microsoft.com/office/drawing/2014/main" id="{3ACCF329-2356-3B5F-0E40-ABB4068EE460}"/>
              </a:ext>
            </a:extLst>
          </p:cNvPr>
          <p:cNvSpPr/>
          <p:nvPr/>
        </p:nvSpPr>
        <p:spPr>
          <a:xfrm>
            <a:off x="4463791" y="2529269"/>
            <a:ext cx="5294112" cy="288032"/>
          </a:xfrm>
          <a:prstGeom prst="roundRect">
            <a:avLst>
              <a:gd name="adj" fmla="val 6746"/>
            </a:avLst>
          </a:prstGeom>
          <a:solidFill>
            <a:schemeClr val="bg1"/>
          </a:solidFill>
          <a:ln>
            <a:solidFill>
              <a:srgbClr val="569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ysClr val="windowText" lastClr="000000"/>
                </a:solidFill>
                <a:latin typeface="ＭＳ ゴシック" panose="020B0609070205080204" pitchFamily="49" charset="-128"/>
                <a:ea typeface="ＭＳ ゴシック" panose="020B0609070205080204" pitchFamily="49" charset="-128"/>
              </a:rPr>
              <a:t>職種（日本標準職業分類）</a:t>
            </a:r>
          </a:p>
        </p:txBody>
      </p:sp>
      <p:sp>
        <p:nvSpPr>
          <p:cNvPr id="58" name="テキスト ボックス 57">
            <a:extLst>
              <a:ext uri="{FF2B5EF4-FFF2-40B4-BE49-F238E27FC236}">
                <a16:creationId xmlns:a16="http://schemas.microsoft.com/office/drawing/2014/main" id="{41801E52-BB2C-A4B5-F3FC-9AADD92FFDE0}"/>
              </a:ext>
            </a:extLst>
          </p:cNvPr>
          <p:cNvSpPr txBox="1"/>
          <p:nvPr/>
        </p:nvSpPr>
        <p:spPr>
          <a:xfrm>
            <a:off x="4432675" y="2779499"/>
            <a:ext cx="1015663" cy="236475"/>
          </a:xfrm>
          <a:prstGeom prst="rect">
            <a:avLst/>
          </a:prstGeom>
          <a:noFill/>
        </p:spPr>
        <p:txBody>
          <a:bodyPr wrap="none" lIns="0" rtlCol="0">
            <a:spAutoFit/>
          </a:bodyPr>
          <a:lstStyle/>
          <a:p>
            <a:pPr algn="l">
              <a:lnSpc>
                <a:spcPct val="120000"/>
              </a:lnSpc>
              <a:buClr>
                <a:schemeClr val="tx2"/>
              </a:buClr>
            </a:pPr>
            <a:r>
              <a:rPr kumimoji="1" lang="ja-JP" altLang="en-US" sz="900">
                <a:solidFill>
                  <a:srgbClr val="0070C0"/>
                </a:solidFill>
                <a:latin typeface="ＭＳ ゴシック" panose="020B0609070205080204" pitchFamily="49" charset="-128"/>
                <a:ea typeface="ＭＳ ゴシック" panose="020B0609070205080204" pitchFamily="49" charset="-128"/>
              </a:rPr>
              <a:t>入力項目の説明▼</a:t>
            </a:r>
            <a:endParaRPr kumimoji="1" lang="en-US" altLang="ja-JP" sz="900">
              <a:solidFill>
                <a:srgbClr val="0070C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290543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a:extLst>
              <a:ext uri="{FF2B5EF4-FFF2-40B4-BE49-F238E27FC236}">
                <a16:creationId xmlns:a16="http://schemas.microsoft.com/office/drawing/2014/main" id="{2CF08EBB-E81F-6AA3-2A19-CC903D2CBA4E}"/>
              </a:ext>
            </a:extLst>
          </p:cNvPr>
          <p:cNvSpPr/>
          <p:nvPr/>
        </p:nvSpPr>
        <p:spPr>
          <a:xfrm>
            <a:off x="4684950" y="1724792"/>
            <a:ext cx="4785450" cy="4313188"/>
          </a:xfrm>
          <a:prstGeom prst="rect">
            <a:avLst/>
          </a:prstGeom>
          <a:solidFill>
            <a:srgbClr val="224F4E"/>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2" name="タイトル 1">
            <a:extLst>
              <a:ext uri="{FF2B5EF4-FFF2-40B4-BE49-F238E27FC236}">
                <a16:creationId xmlns:a16="http://schemas.microsoft.com/office/drawing/2014/main" id="{538697B4-FB39-59ED-BDD0-EF5057C883D7}"/>
              </a:ext>
            </a:extLst>
          </p:cNvPr>
          <p:cNvSpPr>
            <a:spLocks noGrp="1"/>
          </p:cNvSpPr>
          <p:nvPr>
            <p:ph type="title"/>
          </p:nvPr>
        </p:nvSpPr>
        <p:spPr/>
        <p:txBody>
          <a:bodyPr/>
          <a:lstStyle/>
          <a:p>
            <a:r>
              <a:rPr kumimoji="1" lang="ja-JP" altLang="en-US" dirty="0"/>
              <a:t>労働者死傷病報告の改正</a:t>
            </a:r>
          </a:p>
        </p:txBody>
      </p:sp>
      <p:sp>
        <p:nvSpPr>
          <p:cNvPr id="3" name="スライド番号プレースホルダー 2">
            <a:extLst>
              <a:ext uri="{FF2B5EF4-FFF2-40B4-BE49-F238E27FC236}">
                <a16:creationId xmlns:a16="http://schemas.microsoft.com/office/drawing/2014/main" id="{255D4F12-5FE8-7CB3-475D-6C0B5B60C928}"/>
              </a:ext>
            </a:extLst>
          </p:cNvPr>
          <p:cNvSpPr>
            <a:spLocks noGrp="1"/>
          </p:cNvSpPr>
          <p:nvPr>
            <p:ph type="sldNum" sz="quarter" idx="4"/>
          </p:nvPr>
        </p:nvSpPr>
        <p:spPr/>
        <p:txBody>
          <a:bodyPr/>
          <a:lstStyle/>
          <a:p>
            <a:fld id="{48F63A3B-78C7-47BE-AE5E-E10140E04643}" type="slidenum">
              <a:rPr lang="en-US" smtClean="0"/>
              <a:pPr/>
              <a:t>2</a:t>
            </a:fld>
            <a:endParaRPr lang="en-US"/>
          </a:p>
        </p:txBody>
      </p:sp>
      <p:sp>
        <p:nvSpPr>
          <p:cNvPr id="15" name="テキスト プレースホルダー 3">
            <a:extLst>
              <a:ext uri="{FF2B5EF4-FFF2-40B4-BE49-F238E27FC236}">
                <a16:creationId xmlns:a16="http://schemas.microsoft.com/office/drawing/2014/main" id="{E27B8872-484B-746E-91B8-560654727DA3}"/>
              </a:ext>
            </a:extLst>
          </p:cNvPr>
          <p:cNvSpPr txBox="1">
            <a:spLocks/>
          </p:cNvSpPr>
          <p:nvPr/>
        </p:nvSpPr>
        <p:spPr>
          <a:xfrm>
            <a:off x="0" y="835620"/>
            <a:ext cx="9907200" cy="837913"/>
          </a:xfrm>
          <a:prstGeom prst="rect">
            <a:avLst/>
          </a:prstGeom>
          <a:solidFill>
            <a:schemeClr val="bg2"/>
          </a:solidFill>
          <a:ln w="12700" cap="flat" cmpd="sng" algn="ctr">
            <a:noFill/>
            <a:prstDash val="solid"/>
            <a:miter lim="800000"/>
          </a:ln>
          <a:effectLst/>
        </p:spPr>
        <p:txBody>
          <a:bodyPr vert="horz" lIns="360000" tIns="36000" rIns="360000" bIns="36000" rtlCol="0" anchor="t">
            <a:spAutoFit/>
          </a:bodyPr>
          <a:lstStyle>
            <a:lvl1pPr marL="0" indent="0" algn="l" defTabSz="914400" rtl="0" eaLnBrk="1" latinLnBrk="0" hangingPunct="1">
              <a:lnSpc>
                <a:spcPct val="130000"/>
              </a:lnSpc>
              <a:spcBef>
                <a:spcPts val="1000"/>
              </a:spcBef>
              <a:spcAft>
                <a:spcPts val="800"/>
              </a:spcAft>
              <a:buClr>
                <a:schemeClr val="tx2"/>
              </a:buClr>
              <a:buFont typeface="Arial" panose="020B0604020202020204" pitchFamily="34" charset="0"/>
              <a:buNone/>
              <a:defRPr kumimoji="1" lang="ja-JP" altLang="en-US" sz="1300" b="0" i="0" kern="900" spc="69" smtClean="0">
                <a:solidFill>
                  <a:schemeClr val="tx1"/>
                </a:solidFill>
                <a:latin typeface="+mn-lt"/>
                <a:ea typeface="+mn-ea"/>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smtClean="0">
                <a:solidFill>
                  <a:schemeClr val="tx1"/>
                </a:solidFill>
                <a:latin typeface="+mn-lt"/>
                <a:ea typeface="+mn-ea"/>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smtClean="0">
                <a:solidFill>
                  <a:schemeClr val="tx1"/>
                </a:solidFill>
                <a:latin typeface="+mn-lt"/>
                <a:ea typeface="+mn-ea"/>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smtClean="0">
                <a:solidFill>
                  <a:schemeClr val="tx1"/>
                </a:solidFill>
                <a:latin typeface="+mn-lt"/>
                <a:ea typeface="+mn-ea"/>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9pPr>
          </a:lstStyle>
          <a:p>
            <a:r>
              <a:rPr kumimoji="1" lang="ja-JP" altLang="en-US" b="1" dirty="0">
                <a:solidFill>
                  <a:srgbClr val="FF0000"/>
                </a:solidFill>
                <a:latin typeface="+mn-ea"/>
              </a:rPr>
              <a:t>令和７年（</a:t>
            </a:r>
            <a:r>
              <a:rPr kumimoji="1" lang="en-US" altLang="ja-JP" b="1" dirty="0">
                <a:solidFill>
                  <a:srgbClr val="FF0000"/>
                </a:solidFill>
                <a:latin typeface="+mn-ea"/>
              </a:rPr>
              <a:t>2025</a:t>
            </a:r>
            <a:r>
              <a:rPr kumimoji="1" lang="ja-JP" altLang="en-US" b="1" dirty="0">
                <a:solidFill>
                  <a:srgbClr val="FF0000"/>
                </a:solidFill>
                <a:latin typeface="+mn-ea"/>
              </a:rPr>
              <a:t>年）１月１日以降に報告受付となる</a:t>
            </a:r>
            <a:r>
              <a:rPr lang="ja-JP" altLang="en-US" b="1" dirty="0">
                <a:latin typeface="+mn-ea"/>
              </a:rPr>
              <a:t>労働者死傷病報告</a:t>
            </a:r>
            <a:r>
              <a:rPr lang="ja-JP" altLang="en-US" dirty="0">
                <a:latin typeface="+mn-ea"/>
              </a:rPr>
              <a:t>について、</a:t>
            </a:r>
            <a:r>
              <a:rPr lang="ja-JP" altLang="en-US" b="1" dirty="0">
                <a:latin typeface="+mn-ea"/>
              </a:rPr>
              <a:t>電子申請による報告が義務付け</a:t>
            </a:r>
            <a:r>
              <a:rPr lang="ja-JP" altLang="en-US" dirty="0">
                <a:latin typeface="+mn-ea"/>
              </a:rPr>
              <a:t>られます。ただし、電子申請が困難な場合は、当面の間、書面による申請が認められます。　　　　　　　　　　　　　</a:t>
            </a:r>
            <a:r>
              <a:rPr lang="en-US" altLang="ja-JP" dirty="0">
                <a:latin typeface="+mn-ea"/>
              </a:rPr>
              <a:t>※ </a:t>
            </a:r>
            <a:r>
              <a:rPr lang="ja-JP" altLang="en-US" dirty="0">
                <a:latin typeface="+mn-ea"/>
              </a:rPr>
              <a:t>令和６年</a:t>
            </a:r>
            <a:r>
              <a:rPr lang="en-US" altLang="ja-JP" dirty="0">
                <a:latin typeface="+mn-ea"/>
              </a:rPr>
              <a:t>12</a:t>
            </a:r>
            <a:r>
              <a:rPr kumimoji="1" lang="ja-JP" altLang="en-US" dirty="0">
                <a:latin typeface="+mn-ea"/>
              </a:rPr>
              <a:t>月</a:t>
            </a:r>
            <a:r>
              <a:rPr kumimoji="1" lang="en-US" altLang="ja-JP" dirty="0">
                <a:latin typeface="+mn-ea"/>
              </a:rPr>
              <a:t>31</a:t>
            </a:r>
            <a:r>
              <a:rPr kumimoji="1" lang="ja-JP" altLang="en-US" dirty="0">
                <a:latin typeface="+mn-ea"/>
              </a:rPr>
              <a:t>日以前</a:t>
            </a:r>
            <a:r>
              <a:rPr lang="ja-JP" altLang="en-US" dirty="0">
                <a:latin typeface="+mn-ea"/>
              </a:rPr>
              <a:t>に発生した労働災害についても、１月１日以降の報告受付分から</a:t>
            </a:r>
            <a:r>
              <a:rPr lang="ja-JP" altLang="en-US" b="1" u="sng" dirty="0">
                <a:latin typeface="+mn-ea"/>
              </a:rPr>
              <a:t>適用となります。　　　　</a:t>
            </a:r>
            <a:endParaRPr lang="en-US" altLang="ja-JP" b="1" u="sng" dirty="0">
              <a:latin typeface="+mn-ea"/>
            </a:endParaRPr>
          </a:p>
        </p:txBody>
      </p:sp>
      <p:sp>
        <p:nvSpPr>
          <p:cNvPr id="30" name="テキスト ボックス 29">
            <a:extLst>
              <a:ext uri="{FF2B5EF4-FFF2-40B4-BE49-F238E27FC236}">
                <a16:creationId xmlns:a16="http://schemas.microsoft.com/office/drawing/2014/main" id="{6383566E-B45D-CB8C-CFE3-D7432A6CEFBE}"/>
              </a:ext>
            </a:extLst>
          </p:cNvPr>
          <p:cNvSpPr txBox="1"/>
          <p:nvPr/>
        </p:nvSpPr>
        <p:spPr>
          <a:xfrm>
            <a:off x="4745909" y="1788433"/>
            <a:ext cx="4678770" cy="446276"/>
          </a:xfrm>
          <a:prstGeom prst="rect">
            <a:avLst/>
          </a:prstGeom>
          <a:noFill/>
        </p:spPr>
        <p:txBody>
          <a:bodyPr wrap="square" rtlCol="0">
            <a:spAutoFit/>
          </a:bodyPr>
          <a:lstStyle/>
          <a:p>
            <a:pPr algn="ctr">
              <a:lnSpc>
                <a:spcPct val="120000"/>
              </a:lnSpc>
              <a:spcAft>
                <a:spcPts val="600"/>
              </a:spcAft>
              <a:buClr>
                <a:schemeClr val="tx2"/>
              </a:buClr>
            </a:pPr>
            <a:r>
              <a:rPr kumimoji="1" lang="ja-JP" altLang="en-US" sz="2000" b="1" dirty="0">
                <a:solidFill>
                  <a:schemeClr val="bg1"/>
                </a:solidFill>
                <a:latin typeface="+mj-ea"/>
                <a:ea typeface="+mj-ea"/>
                <a:cs typeface="ADLaM Display" panose="020F0502020204030204" pitchFamily="2" charset="0"/>
              </a:rPr>
              <a:t>電子申請での報告のメリット</a:t>
            </a:r>
          </a:p>
        </p:txBody>
      </p:sp>
      <p:grpSp>
        <p:nvGrpSpPr>
          <p:cNvPr id="75" name="グループ化 74">
            <a:extLst>
              <a:ext uri="{FF2B5EF4-FFF2-40B4-BE49-F238E27FC236}">
                <a16:creationId xmlns:a16="http://schemas.microsoft.com/office/drawing/2014/main" id="{CBA587BC-FA59-58C4-1F79-3E358BA86D66}"/>
              </a:ext>
            </a:extLst>
          </p:cNvPr>
          <p:cNvGrpSpPr/>
          <p:nvPr/>
        </p:nvGrpSpPr>
        <p:grpSpPr>
          <a:xfrm>
            <a:off x="367755" y="2142744"/>
            <a:ext cx="4120838" cy="1923489"/>
            <a:chOff x="70575" y="2296430"/>
            <a:chExt cx="4120838" cy="1923489"/>
          </a:xfrm>
        </p:grpSpPr>
        <p:grpSp>
          <p:nvGrpSpPr>
            <p:cNvPr id="52" name="グループ化 51">
              <a:extLst>
                <a:ext uri="{FF2B5EF4-FFF2-40B4-BE49-F238E27FC236}">
                  <a16:creationId xmlns:a16="http://schemas.microsoft.com/office/drawing/2014/main" id="{27D1AC1F-08E3-70F5-C26A-D3ACCCBE2748}"/>
                </a:ext>
              </a:extLst>
            </p:cNvPr>
            <p:cNvGrpSpPr/>
            <p:nvPr/>
          </p:nvGrpSpPr>
          <p:grpSpPr>
            <a:xfrm>
              <a:off x="274230" y="3742741"/>
              <a:ext cx="1002450" cy="477178"/>
              <a:chOff x="0" y="372689"/>
              <a:chExt cx="1003300" cy="478790"/>
            </a:xfrm>
          </p:grpSpPr>
          <p:pic>
            <p:nvPicPr>
              <p:cNvPr id="63" name="図 62">
                <a:extLst>
                  <a:ext uri="{FF2B5EF4-FFF2-40B4-BE49-F238E27FC236}">
                    <a16:creationId xmlns:a16="http://schemas.microsoft.com/office/drawing/2014/main" id="{239C4A64-679A-BD08-D2EE-94CEAC93D4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584"/>
                <a:ext cx="429895" cy="429895"/>
              </a:xfrm>
              <a:prstGeom prst="rect">
                <a:avLst/>
              </a:prstGeom>
            </p:spPr>
          </p:pic>
          <p:pic>
            <p:nvPicPr>
              <p:cNvPr id="64" name="図 63">
                <a:extLst>
                  <a:ext uri="{FF2B5EF4-FFF2-40B4-BE49-F238E27FC236}">
                    <a16:creationId xmlns:a16="http://schemas.microsoft.com/office/drawing/2014/main" id="{A00AC6EA-4F0D-3A97-59D7-8DC417DFD87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9895" y="372689"/>
                <a:ext cx="573405" cy="478790"/>
              </a:xfrm>
              <a:prstGeom prst="rect">
                <a:avLst/>
              </a:prstGeom>
              <a:noFill/>
              <a:ln>
                <a:noFill/>
              </a:ln>
            </p:spPr>
          </p:pic>
        </p:grpSp>
        <p:pic>
          <p:nvPicPr>
            <p:cNvPr id="53" name="図 52">
              <a:extLst>
                <a:ext uri="{FF2B5EF4-FFF2-40B4-BE49-F238E27FC236}">
                  <a16:creationId xmlns:a16="http://schemas.microsoft.com/office/drawing/2014/main" id="{DC1244BC-0EEF-B821-856B-1935F5A9FD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8749" y="2778310"/>
              <a:ext cx="516705" cy="479489"/>
            </a:xfrm>
            <a:prstGeom prst="rect">
              <a:avLst/>
            </a:prstGeom>
          </p:spPr>
        </p:pic>
        <p:cxnSp>
          <p:nvCxnSpPr>
            <p:cNvPr id="43" name="直線矢印コネクタ 42">
              <a:extLst>
                <a:ext uri="{FF2B5EF4-FFF2-40B4-BE49-F238E27FC236}">
                  <a16:creationId xmlns:a16="http://schemas.microsoft.com/office/drawing/2014/main" id="{4326E580-058F-BF26-F841-FF752E42DBCE}"/>
                </a:ext>
              </a:extLst>
            </p:cNvPr>
            <p:cNvCxnSpPr/>
            <p:nvPr/>
          </p:nvCxnSpPr>
          <p:spPr>
            <a:xfrm>
              <a:off x="1543075" y="2778310"/>
              <a:ext cx="1136508"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9" name="テキスト ボックス 188">
              <a:extLst>
                <a:ext uri="{FF2B5EF4-FFF2-40B4-BE49-F238E27FC236}">
                  <a16:creationId xmlns:a16="http://schemas.microsoft.com/office/drawing/2014/main" id="{7A3FCA08-6AB7-5BD4-4332-712FE9F36D11}"/>
                </a:ext>
              </a:extLst>
            </p:cNvPr>
            <p:cNvSpPr txBox="1"/>
            <p:nvPr/>
          </p:nvSpPr>
          <p:spPr>
            <a:xfrm>
              <a:off x="70575" y="2296430"/>
              <a:ext cx="2189898" cy="246638"/>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pPr>
                <a:lnSpc>
                  <a:spcPct val="75000"/>
                </a:lnSpc>
              </a:pPr>
              <a:r>
                <a:rPr lang="ja-JP" sz="1050" kern="100" dirty="0">
                  <a:effectLst/>
                  <a:latin typeface="メイリオ" panose="020B0604030504040204" pitchFamily="50" charset="-128"/>
                  <a:ea typeface="メイリオ" panose="020B0604030504040204" pitchFamily="50" charset="-128"/>
                  <a:cs typeface="Times New Roman" panose="02020603050405020304" pitchFamily="18" charset="0"/>
                </a:rPr>
                <a:t>・パソコン、スマホから</a:t>
              </a:r>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記入して</a:t>
              </a:r>
              <a:r>
                <a:rPr lang="ja-JP" sz="1050" b="1" kern="100" dirty="0">
                  <a:effectLst/>
                  <a:latin typeface="メイリオ" panose="020B0604030504040204" pitchFamily="50" charset="-128"/>
                  <a:ea typeface="メイリオ" panose="020B0604030504040204" pitchFamily="50" charset="-128"/>
                  <a:cs typeface="Times New Roman" panose="02020603050405020304" pitchFamily="18" charset="0"/>
                </a:rPr>
                <a:t>電子申請</a:t>
              </a:r>
              <a:endParaRPr 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pic>
          <p:nvPicPr>
            <p:cNvPr id="36" name="図 35">
              <a:extLst>
                <a:ext uri="{FF2B5EF4-FFF2-40B4-BE49-F238E27FC236}">
                  <a16:creationId xmlns:a16="http://schemas.microsoft.com/office/drawing/2014/main" id="{9E6C7B30-7EE5-97D7-8F47-54D926F1C33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8581" y="2516862"/>
              <a:ext cx="309214" cy="735965"/>
            </a:xfrm>
            <a:prstGeom prst="rect">
              <a:avLst/>
            </a:prstGeom>
            <a:noFill/>
            <a:ln>
              <a:noFill/>
            </a:ln>
          </p:spPr>
        </p:pic>
        <p:sp>
          <p:nvSpPr>
            <p:cNvPr id="72" name="テキスト ボックス 188">
              <a:extLst>
                <a:ext uri="{FF2B5EF4-FFF2-40B4-BE49-F238E27FC236}">
                  <a16:creationId xmlns:a16="http://schemas.microsoft.com/office/drawing/2014/main" id="{87CFF856-E84A-08F6-37D0-BB8C26452623}"/>
                </a:ext>
              </a:extLst>
            </p:cNvPr>
            <p:cNvSpPr txBox="1"/>
            <p:nvPr/>
          </p:nvSpPr>
          <p:spPr>
            <a:xfrm>
              <a:off x="70575" y="3456835"/>
              <a:ext cx="2907574" cy="246638"/>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pPr>
                <a:lnSpc>
                  <a:spcPct val="75000"/>
                </a:lnSpc>
              </a:pPr>
              <a:r>
                <a:rPr lang="ja-JP" sz="1050" kern="100" dirty="0">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050" kern="100" dirty="0">
                  <a:latin typeface="メイリオ" panose="020B0604030504040204" pitchFamily="50" charset="-128"/>
                  <a:ea typeface="メイリオ" panose="020B0604030504040204" pitchFamily="50" charset="-128"/>
                  <a:cs typeface="Times New Roman" panose="02020603050405020304" pitchFamily="18" charset="0"/>
                </a:rPr>
                <a:t>窓口や郵送で様式に記入して報告</a:t>
              </a:r>
              <a:endParaRPr 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cxnSp>
          <p:nvCxnSpPr>
            <p:cNvPr id="73" name="直線矢印コネクタ 72">
              <a:extLst>
                <a:ext uri="{FF2B5EF4-FFF2-40B4-BE49-F238E27FC236}">
                  <a16:creationId xmlns:a16="http://schemas.microsoft.com/office/drawing/2014/main" id="{8B3ECAD5-3464-FEEA-B9E0-28F883B9AA4C}"/>
                </a:ext>
              </a:extLst>
            </p:cNvPr>
            <p:cNvCxnSpPr/>
            <p:nvPr/>
          </p:nvCxnSpPr>
          <p:spPr>
            <a:xfrm>
              <a:off x="1543075" y="3940184"/>
              <a:ext cx="1136508"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74" name="Picture 2" descr="労働基準監督署のイラスト">
              <a:extLst>
                <a:ext uri="{FF2B5EF4-FFF2-40B4-BE49-F238E27FC236}">
                  <a16:creationId xmlns:a16="http://schemas.microsoft.com/office/drawing/2014/main" id="{FC351FAC-42B0-CB72-637F-EE2DCFF5267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17563" y="2627165"/>
              <a:ext cx="1373850" cy="1548000"/>
            </a:xfrm>
            <a:prstGeom prst="rect">
              <a:avLst/>
            </a:prstGeom>
            <a:noFill/>
            <a:extLst>
              <a:ext uri="{909E8E84-426E-40DD-AFC4-6F175D3DCCD1}">
                <a14:hiddenFill xmlns:a14="http://schemas.microsoft.com/office/drawing/2010/main">
                  <a:solidFill>
                    <a:srgbClr val="FFFFFF"/>
                  </a:solidFill>
                </a14:hiddenFill>
              </a:ext>
            </a:extLst>
          </p:spPr>
        </p:pic>
      </p:grpSp>
      <p:sp>
        <p:nvSpPr>
          <p:cNvPr id="76" name="テキスト ボックス 75">
            <a:extLst>
              <a:ext uri="{FF2B5EF4-FFF2-40B4-BE49-F238E27FC236}">
                <a16:creationId xmlns:a16="http://schemas.microsoft.com/office/drawing/2014/main" id="{9505C8D5-D78A-B59A-BBA9-83DA41E1B4B5}"/>
              </a:ext>
            </a:extLst>
          </p:cNvPr>
          <p:cNvSpPr txBox="1"/>
          <p:nvPr/>
        </p:nvSpPr>
        <p:spPr>
          <a:xfrm>
            <a:off x="60959" y="1642599"/>
            <a:ext cx="4099967" cy="375487"/>
          </a:xfrm>
          <a:prstGeom prst="rect">
            <a:avLst/>
          </a:prstGeom>
          <a:noFill/>
        </p:spPr>
        <p:txBody>
          <a:bodyPr wrap="square" rtlCol="0">
            <a:spAutoFit/>
          </a:bodyPr>
          <a:lstStyle/>
          <a:p>
            <a:pPr>
              <a:lnSpc>
                <a:spcPct val="120000"/>
              </a:lnSpc>
              <a:spcAft>
                <a:spcPts val="600"/>
              </a:spcAft>
              <a:buClr>
                <a:schemeClr val="tx2"/>
              </a:buClr>
            </a:pPr>
            <a:r>
              <a:rPr kumimoji="1" lang="ja-JP" altLang="en-US" sz="1600" b="1" dirty="0">
                <a:latin typeface="+mj-ea"/>
                <a:ea typeface="+mj-ea"/>
                <a:cs typeface="ADLaM Display" panose="020F0502020204030204" pitchFamily="2" charset="0"/>
              </a:rPr>
              <a:t>これまで</a:t>
            </a:r>
            <a:r>
              <a:rPr kumimoji="1" lang="en-US" altLang="ja-JP" sz="1600" b="1" dirty="0">
                <a:latin typeface="+mj-ea"/>
                <a:ea typeface="+mj-ea"/>
                <a:cs typeface="ADLaM Display" panose="020F0502020204030204" pitchFamily="2" charset="0"/>
              </a:rPr>
              <a:t>…</a:t>
            </a:r>
            <a:endParaRPr kumimoji="1" lang="ja-JP" altLang="en-US" sz="1600" b="1" dirty="0">
              <a:latin typeface="+mj-ea"/>
              <a:ea typeface="+mj-ea"/>
              <a:cs typeface="ADLaM Display" panose="020F0502020204030204" pitchFamily="2" charset="0"/>
            </a:endParaRPr>
          </a:p>
        </p:txBody>
      </p:sp>
      <p:sp>
        <p:nvSpPr>
          <p:cNvPr id="77" name="テキスト ボックス 76">
            <a:extLst>
              <a:ext uri="{FF2B5EF4-FFF2-40B4-BE49-F238E27FC236}">
                <a16:creationId xmlns:a16="http://schemas.microsoft.com/office/drawing/2014/main" id="{372A28D0-C4FB-3DDA-E534-17F6FE58C759}"/>
              </a:ext>
            </a:extLst>
          </p:cNvPr>
          <p:cNvSpPr txBox="1"/>
          <p:nvPr/>
        </p:nvSpPr>
        <p:spPr>
          <a:xfrm>
            <a:off x="60959" y="4385111"/>
            <a:ext cx="4099967" cy="375487"/>
          </a:xfrm>
          <a:prstGeom prst="rect">
            <a:avLst/>
          </a:prstGeom>
          <a:noFill/>
        </p:spPr>
        <p:txBody>
          <a:bodyPr wrap="square" rtlCol="0">
            <a:spAutoFit/>
          </a:bodyPr>
          <a:lstStyle/>
          <a:p>
            <a:pPr>
              <a:lnSpc>
                <a:spcPct val="120000"/>
              </a:lnSpc>
              <a:spcAft>
                <a:spcPts val="600"/>
              </a:spcAft>
              <a:buClr>
                <a:schemeClr val="tx2"/>
              </a:buClr>
            </a:pPr>
            <a:r>
              <a:rPr kumimoji="1" lang="ja-JP" altLang="en-US" sz="1600" b="1" dirty="0">
                <a:latin typeface="+mj-ea"/>
                <a:ea typeface="+mj-ea"/>
                <a:cs typeface="ADLaM Display" panose="020F0502020204030204" pitchFamily="2" charset="0"/>
              </a:rPr>
              <a:t>令和７年１月１日以降報告受付分から</a:t>
            </a:r>
            <a:r>
              <a:rPr kumimoji="1" lang="en-US" altLang="ja-JP" sz="1600" b="1" dirty="0">
                <a:latin typeface="+mj-ea"/>
                <a:ea typeface="+mj-ea"/>
                <a:cs typeface="ADLaM Display" panose="020F0502020204030204" pitchFamily="2" charset="0"/>
              </a:rPr>
              <a:t>…</a:t>
            </a:r>
            <a:endParaRPr kumimoji="1" lang="ja-JP" altLang="en-US" sz="1600" b="1" dirty="0">
              <a:latin typeface="+mj-ea"/>
              <a:ea typeface="+mj-ea"/>
              <a:cs typeface="ADLaM Display" panose="020F0502020204030204" pitchFamily="2" charset="0"/>
            </a:endParaRPr>
          </a:p>
        </p:txBody>
      </p:sp>
      <p:grpSp>
        <p:nvGrpSpPr>
          <p:cNvPr id="78" name="グループ化 77">
            <a:extLst>
              <a:ext uri="{FF2B5EF4-FFF2-40B4-BE49-F238E27FC236}">
                <a16:creationId xmlns:a16="http://schemas.microsoft.com/office/drawing/2014/main" id="{C562A860-FB5B-08A7-652C-6D02713014F7}"/>
              </a:ext>
            </a:extLst>
          </p:cNvPr>
          <p:cNvGrpSpPr/>
          <p:nvPr/>
        </p:nvGrpSpPr>
        <p:grpSpPr>
          <a:xfrm>
            <a:off x="375375" y="4696730"/>
            <a:ext cx="4120838" cy="1923489"/>
            <a:chOff x="70575" y="2296430"/>
            <a:chExt cx="4120838" cy="1923489"/>
          </a:xfrm>
        </p:grpSpPr>
        <p:grpSp>
          <p:nvGrpSpPr>
            <p:cNvPr id="79" name="グループ化 78">
              <a:extLst>
                <a:ext uri="{FF2B5EF4-FFF2-40B4-BE49-F238E27FC236}">
                  <a16:creationId xmlns:a16="http://schemas.microsoft.com/office/drawing/2014/main" id="{03AC02FD-8D99-CE2B-C77A-0250A2F190E0}"/>
                </a:ext>
              </a:extLst>
            </p:cNvPr>
            <p:cNvGrpSpPr/>
            <p:nvPr/>
          </p:nvGrpSpPr>
          <p:grpSpPr>
            <a:xfrm>
              <a:off x="274230" y="3742741"/>
              <a:ext cx="1002450" cy="477178"/>
              <a:chOff x="0" y="372689"/>
              <a:chExt cx="1003300" cy="478790"/>
            </a:xfrm>
          </p:grpSpPr>
          <p:pic>
            <p:nvPicPr>
              <p:cNvPr id="87" name="図 86">
                <a:extLst>
                  <a:ext uri="{FF2B5EF4-FFF2-40B4-BE49-F238E27FC236}">
                    <a16:creationId xmlns:a16="http://schemas.microsoft.com/office/drawing/2014/main" id="{324DE3B1-9F89-6510-5CE4-38BF9F72C2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584"/>
                <a:ext cx="429895" cy="429895"/>
              </a:xfrm>
              <a:prstGeom prst="rect">
                <a:avLst/>
              </a:prstGeom>
            </p:spPr>
          </p:pic>
          <p:pic>
            <p:nvPicPr>
              <p:cNvPr id="88" name="図 87">
                <a:extLst>
                  <a:ext uri="{FF2B5EF4-FFF2-40B4-BE49-F238E27FC236}">
                    <a16:creationId xmlns:a16="http://schemas.microsoft.com/office/drawing/2014/main" id="{DA075134-3CDB-F7BD-2BD1-E550E688B5C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9895" y="372689"/>
                <a:ext cx="573405" cy="478790"/>
              </a:xfrm>
              <a:prstGeom prst="rect">
                <a:avLst/>
              </a:prstGeom>
              <a:noFill/>
              <a:ln>
                <a:noFill/>
              </a:ln>
            </p:spPr>
          </p:pic>
        </p:grpSp>
        <p:pic>
          <p:nvPicPr>
            <p:cNvPr id="80" name="図 79">
              <a:extLst>
                <a:ext uri="{FF2B5EF4-FFF2-40B4-BE49-F238E27FC236}">
                  <a16:creationId xmlns:a16="http://schemas.microsoft.com/office/drawing/2014/main" id="{0881A580-DA93-A33F-B16D-A0C2F28886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8749" y="2778310"/>
              <a:ext cx="516705" cy="479489"/>
            </a:xfrm>
            <a:prstGeom prst="rect">
              <a:avLst/>
            </a:prstGeom>
          </p:spPr>
        </p:pic>
        <p:cxnSp>
          <p:nvCxnSpPr>
            <p:cNvPr id="81" name="直線矢印コネクタ 80">
              <a:extLst>
                <a:ext uri="{FF2B5EF4-FFF2-40B4-BE49-F238E27FC236}">
                  <a16:creationId xmlns:a16="http://schemas.microsoft.com/office/drawing/2014/main" id="{E0DFA1C4-AA2F-05CB-EAA9-A23220AFC2FF}"/>
                </a:ext>
              </a:extLst>
            </p:cNvPr>
            <p:cNvCxnSpPr/>
            <p:nvPr/>
          </p:nvCxnSpPr>
          <p:spPr>
            <a:xfrm>
              <a:off x="1543075" y="2778310"/>
              <a:ext cx="1136508"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2" name="テキスト ボックス 188">
              <a:extLst>
                <a:ext uri="{FF2B5EF4-FFF2-40B4-BE49-F238E27FC236}">
                  <a16:creationId xmlns:a16="http://schemas.microsoft.com/office/drawing/2014/main" id="{130A2C3F-64C7-CE87-FBC9-BEA200B41F93}"/>
                </a:ext>
              </a:extLst>
            </p:cNvPr>
            <p:cNvSpPr txBox="1"/>
            <p:nvPr/>
          </p:nvSpPr>
          <p:spPr>
            <a:xfrm>
              <a:off x="70575" y="2296430"/>
              <a:ext cx="2189898" cy="246638"/>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pPr>
                <a:lnSpc>
                  <a:spcPct val="75000"/>
                </a:lnSpc>
              </a:pPr>
              <a:r>
                <a:rPr lang="ja-JP" sz="1050" kern="100" dirty="0">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050" b="1" kern="100" dirty="0">
                  <a:effectLst/>
                  <a:latin typeface="メイリオ" panose="020B0604030504040204" pitchFamily="50" charset="-128"/>
                  <a:ea typeface="メイリオ" panose="020B0604030504040204" pitchFamily="50" charset="-128"/>
                  <a:cs typeface="Times New Roman" panose="02020603050405020304" pitchFamily="18" charset="0"/>
                </a:rPr>
                <a:t>原則</a:t>
              </a:r>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a:t>
              </a:r>
              <a:r>
                <a:rPr lang="ja-JP" sz="1050" kern="100" dirty="0">
                  <a:effectLst/>
                  <a:latin typeface="メイリオ" panose="020B0604030504040204" pitchFamily="50" charset="-128"/>
                  <a:ea typeface="メイリオ" panose="020B0604030504040204" pitchFamily="50" charset="-128"/>
                  <a:cs typeface="Times New Roman" panose="02020603050405020304" pitchFamily="18" charset="0"/>
                </a:rPr>
                <a:t>パソコン、スマホから</a:t>
              </a:r>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記入して</a:t>
              </a:r>
              <a:r>
                <a:rPr lang="ja-JP" sz="1050" b="1" kern="100" dirty="0">
                  <a:effectLst/>
                  <a:latin typeface="メイリオ" panose="020B0604030504040204" pitchFamily="50" charset="-128"/>
                  <a:ea typeface="メイリオ" panose="020B0604030504040204" pitchFamily="50" charset="-128"/>
                  <a:cs typeface="Times New Roman" panose="02020603050405020304" pitchFamily="18" charset="0"/>
                </a:rPr>
                <a:t>電子申請</a:t>
              </a:r>
              <a:endParaRPr 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pic>
          <p:nvPicPr>
            <p:cNvPr id="83" name="図 82">
              <a:extLst>
                <a:ext uri="{FF2B5EF4-FFF2-40B4-BE49-F238E27FC236}">
                  <a16:creationId xmlns:a16="http://schemas.microsoft.com/office/drawing/2014/main" id="{46C6D176-968B-777E-04E6-A40D6290995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8581" y="2516862"/>
              <a:ext cx="309214" cy="735965"/>
            </a:xfrm>
            <a:prstGeom prst="rect">
              <a:avLst/>
            </a:prstGeom>
            <a:noFill/>
            <a:ln>
              <a:noFill/>
            </a:ln>
          </p:spPr>
        </p:pic>
        <p:sp>
          <p:nvSpPr>
            <p:cNvPr id="84" name="テキスト ボックス 188">
              <a:extLst>
                <a:ext uri="{FF2B5EF4-FFF2-40B4-BE49-F238E27FC236}">
                  <a16:creationId xmlns:a16="http://schemas.microsoft.com/office/drawing/2014/main" id="{AF7F4A40-DE34-831A-5653-67BCE2E99C01}"/>
                </a:ext>
              </a:extLst>
            </p:cNvPr>
            <p:cNvSpPr txBox="1"/>
            <p:nvPr/>
          </p:nvSpPr>
          <p:spPr>
            <a:xfrm>
              <a:off x="70575" y="3456835"/>
              <a:ext cx="2907574" cy="246638"/>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pPr>
                <a:lnSpc>
                  <a:spcPct val="75000"/>
                </a:lnSpc>
              </a:pPr>
              <a:r>
                <a:rPr lang="ja-JP" sz="1050" kern="100" dirty="0">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050" kern="100" dirty="0">
                  <a:latin typeface="メイリオ" panose="020B0604030504040204" pitchFamily="50" charset="-128"/>
                  <a:ea typeface="メイリオ" panose="020B0604030504040204" pitchFamily="50" charset="-128"/>
                  <a:cs typeface="Times New Roman" panose="02020603050405020304" pitchFamily="18" charset="0"/>
                </a:rPr>
                <a:t>窓口や郵送で様式に記入して報告</a:t>
              </a:r>
              <a:endParaRPr 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cxnSp>
          <p:nvCxnSpPr>
            <p:cNvPr id="85" name="直線矢印コネクタ 84">
              <a:extLst>
                <a:ext uri="{FF2B5EF4-FFF2-40B4-BE49-F238E27FC236}">
                  <a16:creationId xmlns:a16="http://schemas.microsoft.com/office/drawing/2014/main" id="{E69AF5CD-E319-DD09-B814-4E161B41FAEE}"/>
                </a:ext>
              </a:extLst>
            </p:cNvPr>
            <p:cNvCxnSpPr/>
            <p:nvPr/>
          </p:nvCxnSpPr>
          <p:spPr>
            <a:xfrm>
              <a:off x="1543075" y="3940184"/>
              <a:ext cx="1136508" cy="0"/>
            </a:xfrm>
            <a:prstGeom prst="straightConnector1">
              <a:avLst/>
            </a:prstGeom>
            <a:ln w="5715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86" name="Picture 2" descr="労働基準監督署のイラスト">
              <a:extLst>
                <a:ext uri="{FF2B5EF4-FFF2-40B4-BE49-F238E27FC236}">
                  <a16:creationId xmlns:a16="http://schemas.microsoft.com/office/drawing/2014/main" id="{DD2E07B5-D529-8583-BD88-B88353A1C32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17563" y="2627165"/>
              <a:ext cx="1373850" cy="1548000"/>
            </a:xfrm>
            <a:prstGeom prst="rect">
              <a:avLst/>
            </a:prstGeom>
            <a:noFill/>
            <a:extLst>
              <a:ext uri="{909E8E84-426E-40DD-AFC4-6F175D3DCCD1}">
                <a14:hiddenFill xmlns:a14="http://schemas.microsoft.com/office/drawing/2010/main">
                  <a:solidFill>
                    <a:srgbClr val="FFFFFF"/>
                  </a:solidFill>
                </a14:hiddenFill>
              </a:ext>
            </a:extLst>
          </p:spPr>
        </p:pic>
      </p:grpSp>
      <p:sp>
        <p:nvSpPr>
          <p:cNvPr id="89" name="正方形/長方形 88">
            <a:extLst>
              <a:ext uri="{FF2B5EF4-FFF2-40B4-BE49-F238E27FC236}">
                <a16:creationId xmlns:a16="http://schemas.microsoft.com/office/drawing/2014/main" id="{38AFE1DC-64B9-9245-0F41-053C177323B7}"/>
              </a:ext>
            </a:extLst>
          </p:cNvPr>
          <p:cNvSpPr/>
          <p:nvPr/>
        </p:nvSpPr>
        <p:spPr>
          <a:xfrm>
            <a:off x="354640" y="5862107"/>
            <a:ext cx="2746988" cy="967951"/>
          </a:xfrm>
          <a:prstGeom prst="rect">
            <a:avLst/>
          </a:prstGeom>
          <a:solidFill>
            <a:srgbClr val="FFFFFF">
              <a:alpha val="5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31" name="テキスト ボックス 30">
            <a:extLst>
              <a:ext uri="{FF2B5EF4-FFF2-40B4-BE49-F238E27FC236}">
                <a16:creationId xmlns:a16="http://schemas.microsoft.com/office/drawing/2014/main" id="{E82FBE39-0427-F746-5182-A2CD482D3634}"/>
              </a:ext>
            </a:extLst>
          </p:cNvPr>
          <p:cNvSpPr txBox="1"/>
          <p:nvPr/>
        </p:nvSpPr>
        <p:spPr>
          <a:xfrm>
            <a:off x="4692570" y="2349609"/>
            <a:ext cx="4785449" cy="3433248"/>
          </a:xfrm>
          <a:prstGeom prst="rect">
            <a:avLst/>
          </a:prstGeom>
          <a:noFill/>
        </p:spPr>
        <p:txBody>
          <a:bodyPr wrap="square" rtlCol="0">
            <a:spAutoFit/>
          </a:bodyPr>
          <a:lstStyle/>
          <a:p>
            <a:pPr algn="l">
              <a:lnSpc>
                <a:spcPct val="120000"/>
              </a:lnSpc>
              <a:buClr>
                <a:schemeClr val="tx2"/>
              </a:buClr>
            </a:pPr>
            <a:r>
              <a:rPr kumimoji="1" lang="ja-JP" altLang="en-US" sz="1200" b="1" dirty="0">
                <a:solidFill>
                  <a:schemeClr val="bg1"/>
                </a:solidFill>
                <a:latin typeface="+mj-ea"/>
                <a:ea typeface="+mj-ea"/>
                <a:cs typeface="ADLaM Display" panose="020F0502020204030204" pitchFamily="2" charset="0"/>
              </a:rPr>
              <a:t>☑ その１　「</a:t>
            </a:r>
            <a:r>
              <a:rPr kumimoji="1" lang="ja-JP" altLang="en-US" sz="1200" b="1" u="sng" dirty="0">
                <a:solidFill>
                  <a:schemeClr val="bg1"/>
                </a:solidFill>
                <a:latin typeface="+mj-ea"/>
                <a:ea typeface="+mj-ea"/>
                <a:cs typeface="ADLaM Display" panose="020F0502020204030204" pitchFamily="2" charset="0"/>
              </a:rPr>
              <a:t>帳票入力支援サービス」の活用で作成が簡単！</a:t>
            </a:r>
            <a:endParaRPr kumimoji="1" lang="en-US" altLang="ja-JP" sz="1200" b="1" u="sng" dirty="0">
              <a:solidFill>
                <a:schemeClr val="bg1"/>
              </a:solidFill>
              <a:latin typeface="+mj-ea"/>
              <a:ea typeface="+mj-ea"/>
              <a:cs typeface="ADLaM Display" panose="020F0502020204030204" pitchFamily="2" charset="0"/>
            </a:endParaRPr>
          </a:p>
          <a:p>
            <a:pPr marL="1080000" marR="0" lvl="0" indent="-171450" algn="l" defTabSz="457200" rtl="0" eaLnBrk="1" fontAlgn="auto" latinLnBrk="0" hangingPunct="1">
              <a:lnSpc>
                <a:spcPct val="120000"/>
              </a:lnSpc>
              <a:spcBef>
                <a:spcPts val="0"/>
              </a:spcBef>
              <a:spcAft>
                <a:spcPts val="600"/>
              </a:spcAft>
              <a:buClr>
                <a:srgbClr val="FFFFFF"/>
              </a:buClr>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FFFFFF"/>
                </a:solidFill>
                <a:effectLst/>
                <a:uLnTx/>
                <a:uFillTx/>
                <a:latin typeface="メイリオ"/>
                <a:ea typeface="メイリオ"/>
                <a:cs typeface="ADLaM Display" panose="020F0502020204030204" pitchFamily="2" charset="0"/>
              </a:rPr>
              <a:t>厚生労働省では、労働者死傷病報告等の作成をサポートする</a:t>
            </a:r>
            <a:r>
              <a:rPr kumimoji="1" lang="ja-JP" altLang="en-US" sz="1100" b="1" i="0" u="none" strike="noStrike" kern="1200" cap="none" spc="0" normalizeH="0" baseline="0" noProof="0" dirty="0">
                <a:ln>
                  <a:noFill/>
                </a:ln>
                <a:solidFill>
                  <a:srgbClr val="FFFFFF"/>
                </a:solidFill>
                <a:effectLst/>
                <a:uLnTx/>
                <a:uFillTx/>
                <a:latin typeface="メイリオ"/>
                <a:ea typeface="メイリオ"/>
                <a:cs typeface="ADLaM Display" panose="020F0502020204030204" pitchFamily="2" charset="0"/>
              </a:rPr>
              <a:t>「</a:t>
            </a:r>
            <a:r>
              <a:rPr kumimoji="1" lang="ja-JP" altLang="en-US" sz="1100" b="1" dirty="0">
                <a:solidFill>
                  <a:schemeClr val="bg1"/>
                </a:solidFill>
                <a:latin typeface="+mj-ea"/>
                <a:ea typeface="+mj-ea"/>
                <a:cs typeface="ADLaM Display" panose="020F0502020204030204" pitchFamily="2" charset="0"/>
              </a:rPr>
              <a:t>帳票入力支援サービス」</a:t>
            </a:r>
            <a:r>
              <a:rPr kumimoji="1" lang="ja-JP" altLang="en-US" sz="1100" dirty="0">
                <a:solidFill>
                  <a:schemeClr val="bg1"/>
                </a:solidFill>
                <a:latin typeface="+mj-ea"/>
                <a:ea typeface="+mj-ea"/>
                <a:cs typeface="ADLaM Display" panose="020F0502020204030204" pitchFamily="2" charset="0"/>
              </a:rPr>
              <a:t>をご用意しております。</a:t>
            </a:r>
            <a:endParaRPr kumimoji="1" lang="en-US" altLang="ja-JP" sz="1100" dirty="0">
              <a:solidFill>
                <a:schemeClr val="bg1"/>
              </a:solidFill>
              <a:latin typeface="+mj-ea"/>
              <a:ea typeface="+mj-ea"/>
              <a:cs typeface="ADLaM Display" panose="020F0502020204030204" pitchFamily="2" charset="0"/>
            </a:endParaRPr>
          </a:p>
          <a:p>
            <a:pPr marL="908550" marR="0" lvl="0" algn="l" defTabSz="457200" rtl="0" eaLnBrk="1" fontAlgn="auto" latinLnBrk="0" hangingPunct="1">
              <a:lnSpc>
                <a:spcPct val="90000"/>
              </a:lnSpc>
              <a:spcBef>
                <a:spcPts val="0"/>
              </a:spcBef>
              <a:spcAft>
                <a:spcPts val="600"/>
              </a:spcAft>
              <a:buClr>
                <a:srgbClr val="FFFFFF"/>
              </a:buClr>
              <a:buSzTx/>
              <a:tabLst/>
              <a:defRPr/>
            </a:pPr>
            <a:r>
              <a:rPr kumimoji="1" lang="ja-JP" altLang="en-US" sz="1100" b="0" i="0" u="none" strike="noStrike" kern="1200" cap="none" spc="0" normalizeH="0" baseline="0" noProof="0" dirty="0">
                <a:ln>
                  <a:noFill/>
                </a:ln>
                <a:solidFill>
                  <a:schemeClr val="bg1"/>
                </a:solidFill>
                <a:effectLst/>
                <a:uLnTx/>
                <a:uFillTx/>
                <a:latin typeface="+mj-ea"/>
                <a:ea typeface="+mj-ea"/>
                <a:cs typeface="ADLaM Display" panose="020F0502020204030204" pitchFamily="2" charset="0"/>
              </a:rPr>
              <a:t>　　①</a:t>
            </a:r>
            <a:r>
              <a:rPr kumimoji="1" lang="ja-JP" altLang="en-US" sz="1100" dirty="0">
                <a:solidFill>
                  <a:srgbClr val="FFFFFF"/>
                </a:solidFill>
                <a:latin typeface="メイリオ"/>
                <a:ea typeface="メイリオ"/>
                <a:cs typeface="ADLaM Display" panose="020F0502020204030204" pitchFamily="2" charset="0"/>
              </a:rPr>
              <a:t> 必須項目や入力内容を案内する</a:t>
            </a:r>
            <a:r>
              <a:rPr kumimoji="1" lang="ja-JP" altLang="en-US" sz="1100" b="1" i="0" u="none" strike="noStrike" kern="1200" cap="none" spc="0" normalizeH="0" baseline="0" noProof="0" dirty="0">
                <a:ln>
                  <a:noFill/>
                </a:ln>
                <a:solidFill>
                  <a:srgbClr val="FFFFFF"/>
                </a:solidFill>
                <a:effectLst/>
                <a:uLnTx/>
                <a:uFillTx/>
                <a:latin typeface="メイリオ"/>
                <a:ea typeface="メイリオ"/>
                <a:cs typeface="ADLaM Display" panose="020F0502020204030204" pitchFamily="2" charset="0"/>
              </a:rPr>
              <a:t>入力ガイド</a:t>
            </a:r>
            <a:endParaRPr kumimoji="1" lang="en-US" altLang="ja-JP" sz="1100" b="0" i="0" u="none" strike="noStrike" kern="1200" cap="none" spc="0" normalizeH="0" baseline="0" noProof="0" dirty="0">
              <a:ln>
                <a:noFill/>
              </a:ln>
              <a:solidFill>
                <a:srgbClr val="FFFFFF"/>
              </a:solidFill>
              <a:effectLst/>
              <a:uLnTx/>
              <a:uFillTx/>
              <a:latin typeface="メイリオ"/>
              <a:ea typeface="メイリオ"/>
              <a:cs typeface="ADLaM Display" panose="020F0502020204030204" pitchFamily="2" charset="0"/>
            </a:endParaRPr>
          </a:p>
          <a:p>
            <a:pPr marL="908550" marR="0" lvl="0" algn="l" defTabSz="457200" rtl="0" eaLnBrk="1" fontAlgn="auto" latinLnBrk="0" hangingPunct="1">
              <a:lnSpc>
                <a:spcPct val="90000"/>
              </a:lnSpc>
              <a:spcBef>
                <a:spcPts val="0"/>
              </a:spcBef>
              <a:spcAft>
                <a:spcPts val="600"/>
              </a:spcAft>
              <a:buClr>
                <a:srgbClr val="FFFFFF"/>
              </a:buClr>
              <a:buSzTx/>
              <a:tabLst/>
              <a:defRPr/>
            </a:pPr>
            <a:r>
              <a:rPr kumimoji="1" lang="ja-JP" altLang="en-US" sz="1100" dirty="0">
                <a:solidFill>
                  <a:srgbClr val="FFFFFF"/>
                </a:solidFill>
                <a:latin typeface="メイリオ"/>
                <a:ea typeface="メイリオ"/>
                <a:cs typeface="ADLaM Display" panose="020F0502020204030204" pitchFamily="2" charset="0"/>
              </a:rPr>
              <a:t>　　② </a:t>
            </a:r>
            <a:r>
              <a:rPr kumimoji="1" lang="ja-JP" altLang="en-US" sz="1100" b="0" i="0" u="none" strike="noStrike" kern="1200" cap="none" spc="0" normalizeH="0" baseline="0" noProof="0" dirty="0">
                <a:ln>
                  <a:noFill/>
                </a:ln>
                <a:solidFill>
                  <a:srgbClr val="FFFFFF"/>
                </a:solidFill>
                <a:effectLst/>
                <a:uLnTx/>
                <a:uFillTx/>
                <a:latin typeface="メイリオ"/>
                <a:ea typeface="メイリオ"/>
                <a:cs typeface="ADLaM Display" panose="020F0502020204030204" pitchFamily="2" charset="0"/>
              </a:rPr>
              <a:t>プルダウン選択によりコード</a:t>
            </a:r>
            <a:r>
              <a:rPr kumimoji="1" lang="ja-JP" altLang="en-US" sz="1100" b="0" i="0" u="none" strike="noStrike" kern="1200" cap="none" spc="0" normalizeH="0" baseline="0" noProof="0" dirty="0">
                <a:ln>
                  <a:noFill/>
                </a:ln>
                <a:solidFill>
                  <a:schemeClr val="bg1"/>
                </a:solidFill>
                <a:effectLst/>
                <a:uLnTx/>
                <a:uFillTx/>
                <a:latin typeface="メイリオ"/>
                <a:ea typeface="メイリオ"/>
                <a:cs typeface="ADLaM Display" panose="020F0502020204030204" pitchFamily="2" charset="0"/>
              </a:rPr>
              <a:t>入力</a:t>
            </a:r>
            <a:r>
              <a:rPr kumimoji="1" lang="ja-JP" altLang="en-US" sz="1100" b="0" i="0" u="none" strike="noStrike" kern="1200" cap="none" spc="0" normalizeH="0" baseline="0" noProof="0" dirty="0">
                <a:ln>
                  <a:noFill/>
                </a:ln>
                <a:solidFill>
                  <a:srgbClr val="FFFFFF"/>
                </a:solidFill>
                <a:effectLst/>
                <a:uLnTx/>
                <a:uFillTx/>
                <a:latin typeface="メイリオ"/>
                <a:ea typeface="メイリオ"/>
                <a:cs typeface="ADLaM Display" panose="020F0502020204030204" pitchFamily="2" charset="0"/>
              </a:rPr>
              <a:t>が可能</a:t>
            </a:r>
            <a:endParaRPr kumimoji="1" lang="en-US" altLang="ja-JP" sz="1100" b="0" i="0" u="none" strike="noStrike" kern="1200" cap="none" spc="0" normalizeH="0" baseline="0" noProof="0" dirty="0">
              <a:ln>
                <a:noFill/>
              </a:ln>
              <a:solidFill>
                <a:srgbClr val="FFFFFF"/>
              </a:solidFill>
              <a:effectLst/>
              <a:uLnTx/>
              <a:uFillTx/>
              <a:latin typeface="メイリオ"/>
              <a:ea typeface="メイリオ"/>
              <a:cs typeface="ADLaM Display" panose="020F0502020204030204" pitchFamily="2" charset="0"/>
            </a:endParaRPr>
          </a:p>
          <a:p>
            <a:pPr marL="908550" marR="0" lvl="0" algn="l" defTabSz="457200" rtl="0" eaLnBrk="1" fontAlgn="auto" latinLnBrk="0" hangingPunct="1">
              <a:lnSpc>
                <a:spcPct val="90000"/>
              </a:lnSpc>
              <a:spcBef>
                <a:spcPts val="0"/>
              </a:spcBef>
              <a:spcAft>
                <a:spcPts val="600"/>
              </a:spcAft>
              <a:buClr>
                <a:srgbClr val="FFFFFF"/>
              </a:buClr>
              <a:buSzTx/>
              <a:tabLst/>
              <a:defRPr/>
            </a:pPr>
            <a:r>
              <a:rPr kumimoji="1" lang="ja-JP" altLang="en-US" sz="1100" dirty="0">
                <a:solidFill>
                  <a:srgbClr val="FFFFFF"/>
                </a:solidFill>
                <a:latin typeface="メイリオ"/>
                <a:ea typeface="メイリオ"/>
                <a:cs typeface="ADLaM Display" panose="020F0502020204030204" pitchFamily="2" charset="0"/>
              </a:rPr>
              <a:t>　　③ 保存した情報を</a:t>
            </a:r>
            <a:r>
              <a:rPr kumimoji="1" lang="ja-JP" altLang="en-US" sz="1100" dirty="0">
                <a:solidFill>
                  <a:schemeClr val="bg1"/>
                </a:solidFill>
                <a:latin typeface="メイリオ"/>
                <a:ea typeface="メイリオ"/>
                <a:cs typeface="ADLaM Display" panose="020F0502020204030204" pitchFamily="2" charset="0"/>
              </a:rPr>
              <a:t>活用し</a:t>
            </a:r>
            <a:r>
              <a:rPr kumimoji="1" lang="ja-JP" altLang="en-US" sz="1100" dirty="0">
                <a:solidFill>
                  <a:srgbClr val="FFFFFF"/>
                </a:solidFill>
                <a:latin typeface="メイリオ"/>
                <a:ea typeface="メイリオ"/>
                <a:cs typeface="ADLaM Display" panose="020F0502020204030204" pitchFamily="2" charset="0"/>
              </a:rPr>
              <a:t>、事業場情報の再入力不要</a:t>
            </a:r>
            <a:endParaRPr kumimoji="1" lang="en-US" altLang="ja-JP" sz="1100" b="0" i="0" u="none" strike="noStrike" kern="1200" cap="none" spc="0" normalizeH="0" baseline="0" noProof="0" dirty="0">
              <a:ln>
                <a:noFill/>
              </a:ln>
              <a:solidFill>
                <a:srgbClr val="FFFFFF"/>
              </a:solidFill>
              <a:effectLst/>
              <a:uLnTx/>
              <a:uFillTx/>
              <a:latin typeface="メイリオ"/>
              <a:ea typeface="メイリオ"/>
              <a:cs typeface="ADLaM Display" panose="020F0502020204030204" pitchFamily="2" charset="0"/>
            </a:endParaRPr>
          </a:p>
          <a:p>
            <a:pPr marL="0" marR="0" lvl="0" indent="0" algn="l" defTabSz="457200" rtl="0" eaLnBrk="1" fontAlgn="auto" latinLnBrk="0" hangingPunct="1">
              <a:lnSpc>
                <a:spcPct val="120000"/>
              </a:lnSpc>
              <a:spcBef>
                <a:spcPts val="600"/>
              </a:spcBef>
              <a:buClr>
                <a:srgbClr val="103185"/>
              </a:buClr>
              <a:buSzTx/>
              <a:buFontTx/>
              <a:buNone/>
              <a:tabLst/>
              <a:defRPr/>
            </a:pPr>
            <a:r>
              <a:rPr kumimoji="1" lang="ja-JP" altLang="en-US" sz="1200" b="1" i="0" u="none" strike="noStrike" kern="1200" cap="none" spc="0" normalizeH="0" baseline="0" noProof="0" dirty="0">
                <a:ln>
                  <a:noFill/>
                </a:ln>
                <a:solidFill>
                  <a:srgbClr val="FFFFFF"/>
                </a:solidFill>
                <a:effectLst/>
                <a:uLnTx/>
                <a:uFillTx/>
                <a:latin typeface="メイリオ"/>
                <a:ea typeface="メイリオ"/>
                <a:cs typeface="ADLaM Display" panose="020F0502020204030204" pitchFamily="2" charset="0"/>
              </a:rPr>
              <a:t>☑ その２　</a:t>
            </a:r>
            <a:r>
              <a:rPr kumimoji="1" lang="ja-JP" altLang="en-US" sz="1200" b="1" i="0" u="sng" strike="noStrike" kern="1200" cap="none" spc="0" normalizeH="0" baseline="0" noProof="0" dirty="0">
                <a:ln>
                  <a:noFill/>
                </a:ln>
                <a:solidFill>
                  <a:srgbClr val="FFFFFF"/>
                </a:solidFill>
                <a:effectLst/>
                <a:uLnTx/>
                <a:uFillTx/>
                <a:latin typeface="メイリオ"/>
                <a:ea typeface="メイリオ"/>
                <a:cs typeface="ADLaM Display" panose="020F0502020204030204" pitchFamily="2" charset="0"/>
              </a:rPr>
              <a:t>スマートフォン、パソコンから報告可能！</a:t>
            </a:r>
            <a:endParaRPr kumimoji="1" lang="en-US" altLang="ja-JP" sz="1200" b="1" i="0" u="sng" strike="noStrike" kern="1200" cap="none" spc="0" normalizeH="0" baseline="0" noProof="0" dirty="0">
              <a:ln>
                <a:noFill/>
              </a:ln>
              <a:solidFill>
                <a:srgbClr val="FFFFFF"/>
              </a:solidFill>
              <a:effectLst/>
              <a:uLnTx/>
              <a:uFillTx/>
              <a:latin typeface="メイリオ"/>
              <a:ea typeface="メイリオ"/>
              <a:cs typeface="ADLaM Display" panose="020F0502020204030204" pitchFamily="2" charset="0"/>
            </a:endParaRPr>
          </a:p>
          <a:p>
            <a:pPr marL="1080000" marR="0" lvl="0" indent="-171450" algn="l" defTabSz="457200" rtl="0" eaLnBrk="1" fontAlgn="auto" latinLnBrk="0" hangingPunct="1">
              <a:lnSpc>
                <a:spcPct val="120000"/>
              </a:lnSpc>
              <a:spcBef>
                <a:spcPts val="0"/>
              </a:spcBef>
              <a:spcAft>
                <a:spcPts val="600"/>
              </a:spcAft>
              <a:buClr>
                <a:srgbClr val="FFFFFF"/>
              </a:buClr>
              <a:buSzTx/>
              <a:buFont typeface="Wingdings" panose="05000000000000000000" pitchFamily="2" charset="2"/>
              <a:buChar char="Ø"/>
              <a:tabLst/>
              <a:defRPr/>
            </a:pPr>
            <a:r>
              <a:rPr kumimoji="1" lang="ja-JP" altLang="en-US" sz="1100" i="0" u="none" strike="noStrike" kern="1200" cap="none" spc="0" normalizeH="0" baseline="0" noProof="0" dirty="0">
                <a:ln>
                  <a:noFill/>
                </a:ln>
                <a:solidFill>
                  <a:srgbClr val="FFFFFF"/>
                </a:solidFill>
                <a:effectLst/>
                <a:uLnTx/>
                <a:uFillTx/>
                <a:latin typeface="メイリオ"/>
                <a:ea typeface="メイリオ"/>
                <a:cs typeface="ADLaM Display" panose="020F0502020204030204" pitchFamily="2" charset="0"/>
              </a:rPr>
              <a:t>テレワーク中でも、スマートフォンやパソコンから報告できます。</a:t>
            </a:r>
            <a:endParaRPr kumimoji="1" lang="en-US" altLang="ja-JP" sz="1100" dirty="0">
              <a:solidFill>
                <a:schemeClr val="bg1"/>
              </a:solidFill>
              <a:latin typeface="+mj-ea"/>
              <a:ea typeface="+mj-ea"/>
              <a:cs typeface="ADLaM Display" panose="020F0502020204030204" pitchFamily="2" charset="0"/>
            </a:endParaRPr>
          </a:p>
          <a:p>
            <a:pPr algn="l">
              <a:lnSpc>
                <a:spcPct val="120000"/>
              </a:lnSpc>
              <a:spcBef>
                <a:spcPts val="600"/>
              </a:spcBef>
              <a:buClr>
                <a:schemeClr val="tx2"/>
              </a:buClr>
            </a:pPr>
            <a:r>
              <a:rPr kumimoji="1" lang="ja-JP" altLang="en-US" sz="1200" b="1" dirty="0">
                <a:solidFill>
                  <a:schemeClr val="bg1"/>
                </a:solidFill>
                <a:latin typeface="+mj-ea"/>
                <a:ea typeface="+mj-ea"/>
                <a:cs typeface="ADLaM Display" panose="020F0502020204030204" pitchFamily="2" charset="0"/>
              </a:rPr>
              <a:t>☑ その３　</a:t>
            </a:r>
            <a:r>
              <a:rPr kumimoji="1" lang="ja-JP" altLang="en-US" sz="1200" b="1" u="sng" dirty="0">
                <a:solidFill>
                  <a:schemeClr val="bg1"/>
                </a:solidFill>
                <a:latin typeface="+mj-ea"/>
                <a:ea typeface="+mj-ea"/>
                <a:cs typeface="ADLaM Display" panose="020F0502020204030204" pitchFamily="2" charset="0"/>
              </a:rPr>
              <a:t>時間短縮！</a:t>
            </a:r>
            <a:endParaRPr kumimoji="1" lang="en-US" altLang="ja-JP" sz="1200" b="1" u="sng" dirty="0">
              <a:solidFill>
                <a:schemeClr val="bg1"/>
              </a:solidFill>
              <a:latin typeface="+mj-ea"/>
              <a:ea typeface="+mj-ea"/>
              <a:cs typeface="ADLaM Display" panose="020F0502020204030204" pitchFamily="2" charset="0"/>
            </a:endParaRPr>
          </a:p>
          <a:p>
            <a:pPr marL="1080000" indent="-171450">
              <a:lnSpc>
                <a:spcPct val="120000"/>
              </a:lnSpc>
              <a:spcAft>
                <a:spcPts val="600"/>
              </a:spcAft>
              <a:buClr>
                <a:schemeClr val="bg1"/>
              </a:buClr>
              <a:buFont typeface="Wingdings" panose="05000000000000000000" pitchFamily="2" charset="2"/>
              <a:buChar char="Ø"/>
            </a:pPr>
            <a:r>
              <a:rPr kumimoji="1" lang="ja-JP" altLang="en-US" sz="1100" dirty="0">
                <a:solidFill>
                  <a:srgbClr val="FFFFFF"/>
                </a:solidFill>
                <a:latin typeface="メイリオ"/>
                <a:ea typeface="メイリオ"/>
                <a:cs typeface="ADLaM Display" panose="020F0502020204030204" pitchFamily="2" charset="0"/>
              </a:rPr>
              <a:t>労働基準監督署に行く手間・時間を短縮できます。</a:t>
            </a:r>
            <a:endParaRPr kumimoji="1" lang="en-US" altLang="ja-JP" sz="1100" dirty="0">
              <a:solidFill>
                <a:srgbClr val="FFFFFF"/>
              </a:solidFill>
              <a:latin typeface="メイリオ"/>
              <a:ea typeface="メイリオ"/>
              <a:cs typeface="ADLaM Display" panose="020F0502020204030204" pitchFamily="2" charset="0"/>
            </a:endParaRPr>
          </a:p>
          <a:p>
            <a:pPr algn="l">
              <a:lnSpc>
                <a:spcPct val="120000"/>
              </a:lnSpc>
              <a:spcBef>
                <a:spcPts val="600"/>
              </a:spcBef>
              <a:buClr>
                <a:schemeClr val="tx2"/>
              </a:buClr>
            </a:pPr>
            <a:r>
              <a:rPr kumimoji="1" lang="ja-JP" altLang="en-US" sz="1200" b="1" dirty="0">
                <a:solidFill>
                  <a:schemeClr val="bg1"/>
                </a:solidFill>
                <a:latin typeface="+mj-ea"/>
                <a:ea typeface="+mj-ea"/>
                <a:cs typeface="ADLaM Display" panose="020F0502020204030204" pitchFamily="2" charset="0"/>
              </a:rPr>
              <a:t>☑ その４　</a:t>
            </a:r>
            <a:r>
              <a:rPr kumimoji="1" lang="ja-JP" altLang="en-US" sz="1200" b="1" u="sng" dirty="0">
                <a:solidFill>
                  <a:schemeClr val="bg1"/>
                </a:solidFill>
                <a:latin typeface="+mj-ea"/>
                <a:ea typeface="+mj-ea"/>
                <a:cs typeface="ADLaM Display" panose="020F0502020204030204" pitchFamily="2" charset="0"/>
              </a:rPr>
              <a:t>郵送費がかからない！</a:t>
            </a:r>
            <a:endParaRPr kumimoji="1" lang="en-US" altLang="ja-JP" sz="1200" b="1" u="sng" dirty="0">
              <a:solidFill>
                <a:schemeClr val="bg1"/>
              </a:solidFill>
              <a:latin typeface="+mj-ea"/>
              <a:ea typeface="+mj-ea"/>
              <a:cs typeface="ADLaM Display" panose="020F0502020204030204" pitchFamily="2" charset="0"/>
            </a:endParaRPr>
          </a:p>
          <a:p>
            <a:pPr marL="1080000" indent="-171450">
              <a:lnSpc>
                <a:spcPct val="120000"/>
              </a:lnSpc>
              <a:spcAft>
                <a:spcPts val="600"/>
              </a:spcAft>
              <a:buClr>
                <a:schemeClr val="bg1"/>
              </a:buClr>
              <a:buFont typeface="Wingdings" panose="05000000000000000000" pitchFamily="2" charset="2"/>
              <a:buChar char="Ø"/>
            </a:pPr>
            <a:r>
              <a:rPr kumimoji="1" lang="ja-JP" altLang="en-US" sz="1200" dirty="0">
                <a:solidFill>
                  <a:schemeClr val="bg1"/>
                </a:solidFill>
                <a:latin typeface="+mj-ea"/>
                <a:ea typeface="+mj-ea"/>
                <a:cs typeface="ADLaM Display" panose="020F0502020204030204" pitchFamily="2" charset="0"/>
              </a:rPr>
              <a:t>電子申請ですので、郵送費はかかりません。</a:t>
            </a:r>
            <a:endParaRPr kumimoji="1" lang="en-US" altLang="ja-JP" sz="1200" dirty="0">
              <a:solidFill>
                <a:schemeClr val="bg1"/>
              </a:solidFill>
              <a:latin typeface="+mj-ea"/>
              <a:ea typeface="+mj-ea"/>
              <a:cs typeface="ADLaM Display" panose="020F0502020204030204" pitchFamily="2" charset="0"/>
            </a:endParaRPr>
          </a:p>
        </p:txBody>
      </p:sp>
      <p:sp>
        <p:nvSpPr>
          <p:cNvPr id="4" name="左大かっこ 3">
            <a:extLst>
              <a:ext uri="{FF2B5EF4-FFF2-40B4-BE49-F238E27FC236}">
                <a16:creationId xmlns:a16="http://schemas.microsoft.com/office/drawing/2014/main" id="{13D181FC-E0ED-E3DF-4685-53DCB69CAC27}"/>
              </a:ext>
            </a:extLst>
          </p:cNvPr>
          <p:cNvSpPr/>
          <p:nvPr/>
        </p:nvSpPr>
        <p:spPr>
          <a:xfrm>
            <a:off x="5825090" y="2910129"/>
            <a:ext cx="73152" cy="667745"/>
          </a:xfrm>
          <a:prstGeom prst="leftBracket">
            <a:avLst>
              <a:gd name="adj" fmla="val 154817"/>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26" name="グループ化 25">
            <a:extLst>
              <a:ext uri="{FF2B5EF4-FFF2-40B4-BE49-F238E27FC236}">
                <a16:creationId xmlns:a16="http://schemas.microsoft.com/office/drawing/2014/main" id="{AF2515D5-E3DB-8756-25EC-DF94EF85AF09}"/>
              </a:ext>
            </a:extLst>
          </p:cNvPr>
          <p:cNvGrpSpPr/>
          <p:nvPr/>
        </p:nvGrpSpPr>
        <p:grpSpPr>
          <a:xfrm>
            <a:off x="8575458" y="4994965"/>
            <a:ext cx="1467682" cy="1463968"/>
            <a:chOff x="7897388" y="5116048"/>
            <a:chExt cx="1467682" cy="1463968"/>
          </a:xfrm>
        </p:grpSpPr>
        <p:pic>
          <p:nvPicPr>
            <p:cNvPr id="23" name="Picture 4">
              <a:extLst>
                <a:ext uri="{FF2B5EF4-FFF2-40B4-BE49-F238E27FC236}">
                  <a16:creationId xmlns:a16="http://schemas.microsoft.com/office/drawing/2014/main" id="{850B072E-D797-E617-BAD3-326F5605F083}"/>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7329" t="23469" r="8557" b="24565"/>
            <a:stretch/>
          </p:blipFill>
          <p:spPr bwMode="auto">
            <a:xfrm>
              <a:off x="7897388" y="5116048"/>
              <a:ext cx="1467682" cy="1283144"/>
            </a:xfrm>
            <a:prstGeom prst="rect">
              <a:avLst/>
            </a:prstGeom>
            <a:noFill/>
            <a:extLst>
              <a:ext uri="{909E8E84-426E-40DD-AFC4-6F175D3DCCD1}">
                <a14:hiddenFill xmlns:a14="http://schemas.microsoft.com/office/drawing/2010/main">
                  <a:solidFill>
                    <a:srgbClr val="FFFFFF"/>
                  </a:solidFill>
                </a14:hiddenFill>
              </a:ext>
            </a:extLst>
          </p:spPr>
        </p:pic>
        <p:sp>
          <p:nvSpPr>
            <p:cNvPr id="25" name="テキスト ボックス 24">
              <a:extLst>
                <a:ext uri="{FF2B5EF4-FFF2-40B4-BE49-F238E27FC236}">
                  <a16:creationId xmlns:a16="http://schemas.microsoft.com/office/drawing/2014/main" id="{21E7670E-DDA2-037B-6C33-298AEBCB55E5}"/>
                </a:ext>
              </a:extLst>
            </p:cNvPr>
            <p:cNvSpPr txBox="1"/>
            <p:nvPr/>
          </p:nvSpPr>
          <p:spPr>
            <a:xfrm>
              <a:off x="8037821" y="6303017"/>
              <a:ext cx="1186815" cy="276999"/>
            </a:xfrm>
            <a:prstGeom prst="rect">
              <a:avLst/>
            </a:prstGeom>
            <a:noFill/>
          </p:spPr>
          <p:txBody>
            <a:bodyPr wrap="square">
              <a:spAutoFit/>
            </a:bodyPr>
            <a:lstStyle/>
            <a:p>
              <a:r>
                <a:rPr lang="ja-JP" altLang="en-US" sz="600" dirty="0"/>
                <a:t>労働基準局広報キャラクター</a:t>
              </a:r>
              <a:endParaRPr lang="en-US" altLang="ja-JP" sz="600" dirty="0"/>
            </a:p>
            <a:p>
              <a:r>
                <a:rPr lang="ja-JP" altLang="en-US" sz="600" dirty="0"/>
                <a:t>「たしかめたん」</a:t>
              </a:r>
            </a:p>
          </p:txBody>
        </p:sp>
      </p:grpSp>
      <p:sp>
        <p:nvSpPr>
          <p:cNvPr id="6" name="テキスト ボックス 5">
            <a:extLst>
              <a:ext uri="{FF2B5EF4-FFF2-40B4-BE49-F238E27FC236}">
                <a16:creationId xmlns:a16="http://schemas.microsoft.com/office/drawing/2014/main" id="{88F24F6D-A849-A6B8-3399-5D1AE1B711BC}"/>
              </a:ext>
            </a:extLst>
          </p:cNvPr>
          <p:cNvSpPr txBox="1"/>
          <p:nvPr/>
        </p:nvSpPr>
        <p:spPr>
          <a:xfrm>
            <a:off x="4899248" y="6052372"/>
            <a:ext cx="3035246" cy="526298"/>
          </a:xfrm>
          <a:prstGeom prst="rect">
            <a:avLst/>
          </a:prstGeom>
          <a:noFill/>
        </p:spPr>
        <p:txBody>
          <a:bodyPr wrap="square" rtlCol="0">
            <a:spAutoFit/>
          </a:bodyPr>
          <a:lstStyle/>
          <a:p>
            <a:pPr marL="180000" indent="-457200" algn="l">
              <a:lnSpc>
                <a:spcPct val="120000"/>
              </a:lnSpc>
              <a:spcAft>
                <a:spcPts val="600"/>
              </a:spcAft>
              <a:buClr>
                <a:schemeClr val="tx2"/>
              </a:buClr>
            </a:pPr>
            <a:r>
              <a:rPr kumimoji="1" lang="en-US" altLang="ja-JP" sz="1200" dirty="0">
                <a:latin typeface="メイリオ" panose="020B0604030504040204" pitchFamily="50" charset="-128"/>
                <a:ea typeface="メイリオ" panose="020B0604030504040204" pitchFamily="50" charset="-128"/>
              </a:rPr>
              <a:t>※</a:t>
            </a:r>
            <a:r>
              <a:rPr kumimoji="1" lang="ja-JP" altLang="en-US" sz="1200" dirty="0">
                <a:latin typeface="メイリオ" panose="020B0604030504040204" pitchFamily="50" charset="-128"/>
                <a:ea typeface="メイリオ" panose="020B0604030504040204" pitchFamily="50" charset="-128"/>
              </a:rPr>
              <a:t>「帳票入力支援サービス」については、スライド４以降に詳細を掲載してます。</a:t>
            </a:r>
          </a:p>
        </p:txBody>
      </p:sp>
    </p:spTree>
    <p:extLst>
      <p:ext uri="{BB962C8B-B14F-4D97-AF65-F5344CB8AC3E}">
        <p14:creationId xmlns:p14="http://schemas.microsoft.com/office/powerpoint/2010/main" val="33541460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ED1E32F6-BF2C-CED9-AEDB-CEC59D87A09F}"/>
              </a:ext>
            </a:extLst>
          </p:cNvPr>
          <p:cNvPicPr>
            <a:picLocks noChangeAspect="1"/>
          </p:cNvPicPr>
          <p:nvPr/>
        </p:nvPicPr>
        <p:blipFill rotWithShape="1">
          <a:blip r:embed="rId2"/>
          <a:srcRect b="78776"/>
          <a:stretch/>
        </p:blipFill>
        <p:spPr>
          <a:xfrm>
            <a:off x="4580024" y="3771529"/>
            <a:ext cx="4775303" cy="489600"/>
          </a:xfrm>
          <a:prstGeom prst="rect">
            <a:avLst/>
          </a:prstGeom>
        </p:spPr>
      </p:pic>
      <p:sp>
        <p:nvSpPr>
          <p:cNvPr id="2" name="タイトル 1">
            <a:extLst>
              <a:ext uri="{FF2B5EF4-FFF2-40B4-BE49-F238E27FC236}">
                <a16:creationId xmlns:a16="http://schemas.microsoft.com/office/drawing/2014/main" id="{538697B4-FB39-59ED-BDD0-EF5057C883D7}"/>
              </a:ext>
            </a:extLst>
          </p:cNvPr>
          <p:cNvSpPr>
            <a:spLocks noGrp="1"/>
          </p:cNvSpPr>
          <p:nvPr>
            <p:ph type="title"/>
          </p:nvPr>
        </p:nvSpPr>
        <p:spPr/>
        <p:txBody>
          <a:bodyPr/>
          <a:lstStyle/>
          <a:p>
            <a:r>
              <a:rPr kumimoji="1" lang="ja-JP" altLang="en-US"/>
              <a:t>労働者死傷病報告の入力（被災労働者の情報③、休業・死亡）</a:t>
            </a:r>
          </a:p>
        </p:txBody>
      </p:sp>
      <p:sp>
        <p:nvSpPr>
          <p:cNvPr id="3" name="スライド番号プレースホルダー 2">
            <a:extLst>
              <a:ext uri="{FF2B5EF4-FFF2-40B4-BE49-F238E27FC236}">
                <a16:creationId xmlns:a16="http://schemas.microsoft.com/office/drawing/2014/main" id="{255D4F12-5FE8-7CB3-475D-6C0B5B60C928}"/>
              </a:ext>
            </a:extLst>
          </p:cNvPr>
          <p:cNvSpPr>
            <a:spLocks noGrp="1"/>
          </p:cNvSpPr>
          <p:nvPr>
            <p:ph type="sldNum" sz="quarter" idx="4"/>
          </p:nvPr>
        </p:nvSpPr>
        <p:spPr/>
        <p:txBody>
          <a:bodyPr/>
          <a:lstStyle/>
          <a:p>
            <a:fld id="{48F63A3B-78C7-47BE-AE5E-E10140E04643}" type="slidenum">
              <a:rPr lang="en-US" smtClean="0"/>
              <a:pPr/>
              <a:t>20</a:t>
            </a:fld>
            <a:endParaRPr lang="en-US"/>
          </a:p>
        </p:txBody>
      </p:sp>
      <p:sp>
        <p:nvSpPr>
          <p:cNvPr id="4" name="テキスト プレースホルダー 3">
            <a:extLst>
              <a:ext uri="{FF2B5EF4-FFF2-40B4-BE49-F238E27FC236}">
                <a16:creationId xmlns:a16="http://schemas.microsoft.com/office/drawing/2014/main" id="{1934FB26-C67B-B165-471B-E89CE76B5797}"/>
              </a:ext>
            </a:extLst>
          </p:cNvPr>
          <p:cNvSpPr>
            <a:spLocks noGrp="1"/>
          </p:cNvSpPr>
          <p:nvPr>
            <p:ph type="body" sz="quarter" idx="13"/>
          </p:nvPr>
        </p:nvSpPr>
        <p:spPr>
          <a:xfrm>
            <a:off x="0" y="828000"/>
            <a:ext cx="9907200" cy="577841"/>
          </a:xfrm>
          <a:solidFill>
            <a:schemeClr val="bg2"/>
          </a:solidFill>
          <a:ln w="12700" cap="flat" cmpd="sng" algn="ctr">
            <a:noFill/>
            <a:prstDash val="solid"/>
            <a:miter lim="800000"/>
          </a:ln>
          <a:effectLst/>
        </p:spPr>
        <p:txBody>
          <a:bodyPr vert="horz" lIns="360000" tIns="36000" rIns="360000" bIns="36000" rtlCol="0" anchor="t">
            <a:spAutoFit/>
          </a:bodyPr>
          <a:lstStyle/>
          <a:p>
            <a:pPr>
              <a:spcBef>
                <a:spcPts val="0"/>
              </a:spcBef>
              <a:spcAft>
                <a:spcPts val="0"/>
              </a:spcAft>
            </a:pPr>
            <a:r>
              <a:rPr lang="ja-JP" altLang="en-US" dirty="0"/>
              <a:t>入力の注意事項に留意していただき、被災労働者の情報（経験期間）、休業・死亡の入力・選択をお願いします。</a:t>
            </a:r>
            <a:endParaRPr lang="en-US" altLang="ja-JP" dirty="0"/>
          </a:p>
          <a:p>
            <a:pPr>
              <a:spcBef>
                <a:spcPts val="0"/>
              </a:spcBef>
              <a:spcAft>
                <a:spcPts val="0"/>
              </a:spcAft>
            </a:pPr>
            <a:r>
              <a:rPr lang="ja-JP" altLang="en-US" dirty="0"/>
              <a:t>なお、休業４日未満の場合は、休業見込欄に休業日数を記入してください。死亡・死亡日時欄の記入は不要です。</a:t>
            </a:r>
            <a:endParaRPr lang="en-US" altLang="ja-JP" dirty="0"/>
          </a:p>
        </p:txBody>
      </p:sp>
      <p:pic>
        <p:nvPicPr>
          <p:cNvPr id="6" name="図 5" descr="ダイアグラム&#10;&#10;自動的に生成された説明">
            <a:extLst>
              <a:ext uri="{FF2B5EF4-FFF2-40B4-BE49-F238E27FC236}">
                <a16:creationId xmlns:a16="http://schemas.microsoft.com/office/drawing/2014/main" id="{B34A162B-FF55-41A5-CE0A-7A6437C09C5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453" t="3801" r="6939" b="5900"/>
          <a:stretch/>
        </p:blipFill>
        <p:spPr>
          <a:xfrm>
            <a:off x="177956" y="1428758"/>
            <a:ext cx="3694924" cy="5385821"/>
          </a:xfrm>
          <a:prstGeom prst="rect">
            <a:avLst/>
          </a:prstGeom>
        </p:spPr>
      </p:pic>
      <p:sp>
        <p:nvSpPr>
          <p:cNvPr id="11" name="正方形/長方形 10">
            <a:extLst>
              <a:ext uri="{FF2B5EF4-FFF2-40B4-BE49-F238E27FC236}">
                <a16:creationId xmlns:a16="http://schemas.microsoft.com/office/drawing/2014/main" id="{F6CC1615-1CC8-6B5A-B568-720154D3E76C}"/>
              </a:ext>
            </a:extLst>
          </p:cNvPr>
          <p:cNvSpPr/>
          <p:nvPr/>
        </p:nvSpPr>
        <p:spPr>
          <a:xfrm>
            <a:off x="306388" y="4232994"/>
            <a:ext cx="974204" cy="269949"/>
          </a:xfrm>
          <a:prstGeom prst="rect">
            <a:avLst/>
          </a:prstGeom>
          <a:solidFill>
            <a:srgbClr val="FF0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ysClr val="windowText" lastClr="000000"/>
              </a:solidFill>
            </a:endParaRPr>
          </a:p>
        </p:txBody>
      </p:sp>
      <p:pic>
        <p:nvPicPr>
          <p:cNvPr id="13" name="図 12">
            <a:extLst>
              <a:ext uri="{FF2B5EF4-FFF2-40B4-BE49-F238E27FC236}">
                <a16:creationId xmlns:a16="http://schemas.microsoft.com/office/drawing/2014/main" id="{CE4E39CD-5273-0274-677F-075C1A3EC2E0}"/>
              </a:ext>
            </a:extLst>
          </p:cNvPr>
          <p:cNvPicPr>
            <a:picLocks noChangeAspect="1"/>
          </p:cNvPicPr>
          <p:nvPr/>
        </p:nvPicPr>
        <p:blipFill>
          <a:blip r:embed="rId4"/>
          <a:stretch>
            <a:fillRect/>
          </a:stretch>
        </p:blipFill>
        <p:spPr>
          <a:xfrm>
            <a:off x="4387857" y="3062664"/>
            <a:ext cx="2522681" cy="489600"/>
          </a:xfrm>
          <a:prstGeom prst="rect">
            <a:avLst/>
          </a:prstGeom>
          <a:ln>
            <a:solidFill>
              <a:srgbClr val="FF0000"/>
            </a:solidFill>
          </a:ln>
        </p:spPr>
      </p:pic>
      <p:pic>
        <p:nvPicPr>
          <p:cNvPr id="5" name="図 4">
            <a:extLst>
              <a:ext uri="{FF2B5EF4-FFF2-40B4-BE49-F238E27FC236}">
                <a16:creationId xmlns:a16="http://schemas.microsoft.com/office/drawing/2014/main" id="{23FF497C-ADFF-1672-D91F-557821D57FA7}"/>
              </a:ext>
            </a:extLst>
          </p:cNvPr>
          <p:cNvPicPr>
            <a:picLocks noChangeAspect="1"/>
          </p:cNvPicPr>
          <p:nvPr/>
        </p:nvPicPr>
        <p:blipFill rotWithShape="1">
          <a:blip r:embed="rId5"/>
          <a:srcRect l="44291" t="60999"/>
          <a:stretch/>
        </p:blipFill>
        <p:spPr>
          <a:xfrm>
            <a:off x="4387857" y="1442448"/>
            <a:ext cx="1828596" cy="468000"/>
          </a:xfrm>
          <a:prstGeom prst="rect">
            <a:avLst/>
          </a:prstGeom>
          <a:ln>
            <a:solidFill>
              <a:srgbClr val="FF0000"/>
            </a:solidFill>
          </a:ln>
        </p:spPr>
      </p:pic>
      <p:pic>
        <p:nvPicPr>
          <p:cNvPr id="8" name="図 7">
            <a:extLst>
              <a:ext uri="{FF2B5EF4-FFF2-40B4-BE49-F238E27FC236}">
                <a16:creationId xmlns:a16="http://schemas.microsoft.com/office/drawing/2014/main" id="{B3203BDE-0BC7-943C-DEC6-C2195D63B531}"/>
              </a:ext>
            </a:extLst>
          </p:cNvPr>
          <p:cNvPicPr>
            <a:picLocks noChangeAspect="1"/>
          </p:cNvPicPr>
          <p:nvPr/>
        </p:nvPicPr>
        <p:blipFill rotWithShape="1">
          <a:blip r:embed="rId6"/>
          <a:srcRect t="47468"/>
          <a:stretch/>
        </p:blipFill>
        <p:spPr>
          <a:xfrm>
            <a:off x="4652861" y="2091065"/>
            <a:ext cx="1916616" cy="931694"/>
          </a:xfrm>
          <a:prstGeom prst="rect">
            <a:avLst/>
          </a:prstGeom>
        </p:spPr>
      </p:pic>
      <p:sp>
        <p:nvSpPr>
          <p:cNvPr id="9" name="吹き出し: 四角形 8">
            <a:extLst>
              <a:ext uri="{FF2B5EF4-FFF2-40B4-BE49-F238E27FC236}">
                <a16:creationId xmlns:a16="http://schemas.microsoft.com/office/drawing/2014/main" id="{569B65EB-4841-E50B-ECE6-8188CB27D9B6}"/>
              </a:ext>
            </a:extLst>
          </p:cNvPr>
          <p:cNvSpPr/>
          <p:nvPr/>
        </p:nvSpPr>
        <p:spPr>
          <a:xfrm>
            <a:off x="7248597" y="2752078"/>
            <a:ext cx="2044588" cy="798362"/>
          </a:xfrm>
          <a:prstGeom prst="wedgeRectCallout">
            <a:avLst>
              <a:gd name="adj1" fmla="val -59173"/>
              <a:gd name="adj2" fmla="val 25678"/>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dirty="0">
                <a:solidFill>
                  <a:srgbClr val="FF0000"/>
                </a:solidFill>
              </a:rPr>
              <a:t>休業４日未満の場合は、休業見込欄に休業日数を記入してください。死亡・死亡日時欄の記入は不要です。</a:t>
            </a:r>
            <a:endParaRPr kumimoji="1" lang="en-US" altLang="ja-JP" sz="1200" dirty="0">
              <a:solidFill>
                <a:srgbClr val="FF0000"/>
              </a:solidFill>
            </a:endParaRPr>
          </a:p>
        </p:txBody>
      </p:sp>
      <p:pic>
        <p:nvPicPr>
          <p:cNvPr id="14" name="図 13">
            <a:extLst>
              <a:ext uri="{FF2B5EF4-FFF2-40B4-BE49-F238E27FC236}">
                <a16:creationId xmlns:a16="http://schemas.microsoft.com/office/drawing/2014/main" id="{21D505A8-3984-37E5-E4D5-EA1B367D2CAB}"/>
              </a:ext>
            </a:extLst>
          </p:cNvPr>
          <p:cNvPicPr>
            <a:picLocks noChangeAspect="1"/>
          </p:cNvPicPr>
          <p:nvPr/>
        </p:nvPicPr>
        <p:blipFill>
          <a:blip r:embed="rId7"/>
          <a:stretch>
            <a:fillRect/>
          </a:stretch>
        </p:blipFill>
        <p:spPr>
          <a:xfrm>
            <a:off x="4686301" y="4221779"/>
            <a:ext cx="3587688" cy="2608498"/>
          </a:xfrm>
          <a:prstGeom prst="rect">
            <a:avLst/>
          </a:prstGeom>
        </p:spPr>
      </p:pic>
      <p:sp>
        <p:nvSpPr>
          <p:cNvPr id="7" name="正方形/長方形 6">
            <a:extLst>
              <a:ext uri="{FF2B5EF4-FFF2-40B4-BE49-F238E27FC236}">
                <a16:creationId xmlns:a16="http://schemas.microsoft.com/office/drawing/2014/main" id="{22A59D84-B1FA-7BEB-D3DC-6BE9AE128189}"/>
              </a:ext>
            </a:extLst>
          </p:cNvPr>
          <p:cNvSpPr/>
          <p:nvPr/>
        </p:nvSpPr>
        <p:spPr>
          <a:xfrm>
            <a:off x="2898676" y="3986693"/>
            <a:ext cx="920849" cy="246301"/>
          </a:xfrm>
          <a:prstGeom prst="rect">
            <a:avLst/>
          </a:prstGeom>
          <a:solidFill>
            <a:srgbClr val="FF0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ysClr val="windowText" lastClr="000000"/>
              </a:solidFill>
            </a:endParaRPr>
          </a:p>
        </p:txBody>
      </p:sp>
      <p:cxnSp>
        <p:nvCxnSpPr>
          <p:cNvPr id="23" name="直線矢印コネクタ 22">
            <a:extLst>
              <a:ext uri="{FF2B5EF4-FFF2-40B4-BE49-F238E27FC236}">
                <a16:creationId xmlns:a16="http://schemas.microsoft.com/office/drawing/2014/main" id="{286C7E14-2B7C-B493-6DF5-79926599EC2F}"/>
              </a:ext>
            </a:extLst>
          </p:cNvPr>
          <p:cNvCxnSpPr>
            <a:cxnSpLocks/>
          </p:cNvCxnSpPr>
          <p:nvPr/>
        </p:nvCxnSpPr>
        <p:spPr>
          <a:xfrm flipV="1">
            <a:off x="3243263" y="1728788"/>
            <a:ext cx="1047750" cy="225384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円弧 26">
            <a:extLst>
              <a:ext uri="{FF2B5EF4-FFF2-40B4-BE49-F238E27FC236}">
                <a16:creationId xmlns:a16="http://schemas.microsoft.com/office/drawing/2014/main" id="{9B43CFF6-81A9-DCE6-3D06-D6B0DB365ACE}"/>
              </a:ext>
            </a:extLst>
          </p:cNvPr>
          <p:cNvSpPr/>
          <p:nvPr/>
        </p:nvSpPr>
        <p:spPr>
          <a:xfrm flipV="1">
            <a:off x="1287692" y="3592169"/>
            <a:ext cx="3186654" cy="943713"/>
          </a:xfrm>
          <a:custGeom>
            <a:avLst/>
            <a:gdLst>
              <a:gd name="connsiteX0" fmla="*/ 112420 w 2722233"/>
              <a:gd name="connsiteY0" fmla="*/ 260775 h 866294"/>
              <a:gd name="connsiteX1" fmla="*/ 1399813 w 2722233"/>
              <a:gd name="connsiteY1" fmla="*/ 175 h 866294"/>
              <a:gd name="connsiteX2" fmla="*/ 2711008 w 2722233"/>
              <a:gd name="connsiteY2" fmla="*/ 488660 h 866294"/>
              <a:gd name="connsiteX3" fmla="*/ 1361117 w 2722233"/>
              <a:gd name="connsiteY3" fmla="*/ 433147 h 866294"/>
              <a:gd name="connsiteX4" fmla="*/ 112420 w 2722233"/>
              <a:gd name="connsiteY4" fmla="*/ 260775 h 866294"/>
              <a:gd name="connsiteX0" fmla="*/ 112420 w 2722233"/>
              <a:gd name="connsiteY0" fmla="*/ 260775 h 866294"/>
              <a:gd name="connsiteX1" fmla="*/ 1399813 w 2722233"/>
              <a:gd name="connsiteY1" fmla="*/ 175 h 866294"/>
              <a:gd name="connsiteX2" fmla="*/ 2711008 w 2722233"/>
              <a:gd name="connsiteY2" fmla="*/ 488660 h 866294"/>
              <a:gd name="connsiteX0" fmla="*/ 0 w 2610010"/>
              <a:gd name="connsiteY0" fmla="*/ 260776 h 488661"/>
              <a:gd name="connsiteX1" fmla="*/ 1287393 w 2610010"/>
              <a:gd name="connsiteY1" fmla="*/ 176 h 488661"/>
              <a:gd name="connsiteX2" fmla="*/ 2598588 w 2610010"/>
              <a:gd name="connsiteY2" fmla="*/ 488661 h 488661"/>
              <a:gd name="connsiteX3" fmla="*/ 1248697 w 2610010"/>
              <a:gd name="connsiteY3" fmla="*/ 433148 h 488661"/>
              <a:gd name="connsiteX4" fmla="*/ 0 w 2610010"/>
              <a:gd name="connsiteY4" fmla="*/ 260776 h 488661"/>
              <a:gd name="connsiteX0" fmla="*/ 0 w 2610010"/>
              <a:gd name="connsiteY0" fmla="*/ 260776 h 488661"/>
              <a:gd name="connsiteX1" fmla="*/ 1287393 w 2610010"/>
              <a:gd name="connsiteY1" fmla="*/ 176 h 488661"/>
              <a:gd name="connsiteX2" fmla="*/ 2527150 w 2610010"/>
              <a:gd name="connsiteY2" fmla="*/ 255299 h 488661"/>
              <a:gd name="connsiteX0" fmla="*/ 0 w 2765122"/>
              <a:gd name="connsiteY0" fmla="*/ 260776 h 950624"/>
              <a:gd name="connsiteX1" fmla="*/ 1287393 w 2765122"/>
              <a:gd name="connsiteY1" fmla="*/ 176 h 950624"/>
              <a:gd name="connsiteX2" fmla="*/ 2598588 w 2765122"/>
              <a:gd name="connsiteY2" fmla="*/ 488661 h 950624"/>
              <a:gd name="connsiteX3" fmla="*/ 1248697 w 2765122"/>
              <a:gd name="connsiteY3" fmla="*/ 433148 h 950624"/>
              <a:gd name="connsiteX4" fmla="*/ 0 w 2765122"/>
              <a:gd name="connsiteY4" fmla="*/ 260776 h 950624"/>
              <a:gd name="connsiteX0" fmla="*/ 0 w 2765122"/>
              <a:gd name="connsiteY0" fmla="*/ 260776 h 950624"/>
              <a:gd name="connsiteX1" fmla="*/ 1287393 w 2765122"/>
              <a:gd name="connsiteY1" fmla="*/ 176 h 950624"/>
              <a:gd name="connsiteX2" fmla="*/ 2755750 w 2765122"/>
              <a:gd name="connsiteY2" fmla="*/ 950624 h 950624"/>
              <a:gd name="connsiteX0" fmla="*/ 357187 w 3122309"/>
              <a:gd name="connsiteY0" fmla="*/ 275026 h 964874"/>
              <a:gd name="connsiteX1" fmla="*/ 1644580 w 3122309"/>
              <a:gd name="connsiteY1" fmla="*/ 14426 h 964874"/>
              <a:gd name="connsiteX2" fmla="*/ 2955775 w 3122309"/>
              <a:gd name="connsiteY2" fmla="*/ 502911 h 964874"/>
              <a:gd name="connsiteX3" fmla="*/ 1605884 w 3122309"/>
              <a:gd name="connsiteY3" fmla="*/ 447398 h 964874"/>
              <a:gd name="connsiteX4" fmla="*/ 357187 w 3122309"/>
              <a:gd name="connsiteY4" fmla="*/ 275026 h 964874"/>
              <a:gd name="connsiteX0" fmla="*/ 0 w 3122309"/>
              <a:gd name="connsiteY0" fmla="*/ 113101 h 964874"/>
              <a:gd name="connsiteX1" fmla="*/ 1644580 w 3122309"/>
              <a:gd name="connsiteY1" fmla="*/ 14426 h 964874"/>
              <a:gd name="connsiteX2" fmla="*/ 3112937 w 3122309"/>
              <a:gd name="connsiteY2" fmla="*/ 964874 h 964874"/>
              <a:gd name="connsiteX0" fmla="*/ 357187 w 3065816"/>
              <a:gd name="connsiteY0" fmla="*/ 275026 h 826762"/>
              <a:gd name="connsiteX1" fmla="*/ 1644580 w 3065816"/>
              <a:gd name="connsiteY1" fmla="*/ 14426 h 826762"/>
              <a:gd name="connsiteX2" fmla="*/ 2955775 w 3065816"/>
              <a:gd name="connsiteY2" fmla="*/ 502911 h 826762"/>
              <a:gd name="connsiteX3" fmla="*/ 1605884 w 3065816"/>
              <a:gd name="connsiteY3" fmla="*/ 447398 h 826762"/>
              <a:gd name="connsiteX4" fmla="*/ 357187 w 3065816"/>
              <a:gd name="connsiteY4" fmla="*/ 275026 h 826762"/>
              <a:gd name="connsiteX0" fmla="*/ 0 w 3065816"/>
              <a:gd name="connsiteY0" fmla="*/ 113101 h 826762"/>
              <a:gd name="connsiteX1" fmla="*/ 1644580 w 3065816"/>
              <a:gd name="connsiteY1" fmla="*/ 14426 h 826762"/>
              <a:gd name="connsiteX2" fmla="*/ 3055787 w 3065816"/>
              <a:gd name="connsiteY2" fmla="*/ 826762 h 826762"/>
              <a:gd name="connsiteX0" fmla="*/ 357187 w 3065758"/>
              <a:gd name="connsiteY0" fmla="*/ 314841 h 866577"/>
              <a:gd name="connsiteX1" fmla="*/ 1644580 w 3065758"/>
              <a:gd name="connsiteY1" fmla="*/ 54241 h 866577"/>
              <a:gd name="connsiteX2" fmla="*/ 2955775 w 3065758"/>
              <a:gd name="connsiteY2" fmla="*/ 542726 h 866577"/>
              <a:gd name="connsiteX3" fmla="*/ 1605884 w 3065758"/>
              <a:gd name="connsiteY3" fmla="*/ 487213 h 866577"/>
              <a:gd name="connsiteX4" fmla="*/ 357187 w 3065758"/>
              <a:gd name="connsiteY4" fmla="*/ 314841 h 866577"/>
              <a:gd name="connsiteX0" fmla="*/ 0 w 3065758"/>
              <a:gd name="connsiteY0" fmla="*/ 152916 h 866577"/>
              <a:gd name="connsiteX1" fmla="*/ 1639818 w 3065758"/>
              <a:gd name="connsiteY1" fmla="*/ 1853 h 866577"/>
              <a:gd name="connsiteX2" fmla="*/ 3055787 w 3065758"/>
              <a:gd name="connsiteY2" fmla="*/ 866577 h 866577"/>
              <a:gd name="connsiteX0" fmla="*/ 357187 w 3065758"/>
              <a:gd name="connsiteY0" fmla="*/ 314841 h 866577"/>
              <a:gd name="connsiteX1" fmla="*/ 1644580 w 3065758"/>
              <a:gd name="connsiteY1" fmla="*/ 54241 h 866577"/>
              <a:gd name="connsiteX2" fmla="*/ 2860525 w 3065758"/>
              <a:gd name="connsiteY2" fmla="*/ 561776 h 866577"/>
              <a:gd name="connsiteX3" fmla="*/ 1605884 w 3065758"/>
              <a:gd name="connsiteY3" fmla="*/ 487213 h 866577"/>
              <a:gd name="connsiteX4" fmla="*/ 357187 w 3065758"/>
              <a:gd name="connsiteY4" fmla="*/ 314841 h 866577"/>
              <a:gd name="connsiteX0" fmla="*/ 0 w 3065758"/>
              <a:gd name="connsiteY0" fmla="*/ 152916 h 866577"/>
              <a:gd name="connsiteX1" fmla="*/ 1639818 w 3065758"/>
              <a:gd name="connsiteY1" fmla="*/ 1853 h 866577"/>
              <a:gd name="connsiteX2" fmla="*/ 3055787 w 3065758"/>
              <a:gd name="connsiteY2" fmla="*/ 866577 h 866577"/>
              <a:gd name="connsiteX0" fmla="*/ 357187 w 2868690"/>
              <a:gd name="connsiteY0" fmla="*/ 314841 h 885627"/>
              <a:gd name="connsiteX1" fmla="*/ 1644580 w 2868690"/>
              <a:gd name="connsiteY1" fmla="*/ 54241 h 885627"/>
              <a:gd name="connsiteX2" fmla="*/ 2860525 w 2868690"/>
              <a:gd name="connsiteY2" fmla="*/ 561776 h 885627"/>
              <a:gd name="connsiteX3" fmla="*/ 1605884 w 2868690"/>
              <a:gd name="connsiteY3" fmla="*/ 487213 h 885627"/>
              <a:gd name="connsiteX4" fmla="*/ 357187 w 2868690"/>
              <a:gd name="connsiteY4" fmla="*/ 314841 h 885627"/>
              <a:gd name="connsiteX0" fmla="*/ 0 w 2868690"/>
              <a:gd name="connsiteY0" fmla="*/ 152916 h 885627"/>
              <a:gd name="connsiteX1" fmla="*/ 1639818 w 2868690"/>
              <a:gd name="connsiteY1" fmla="*/ 1853 h 885627"/>
              <a:gd name="connsiteX2" fmla="*/ 2851000 w 2868690"/>
              <a:gd name="connsiteY2" fmla="*/ 885627 h 885627"/>
              <a:gd name="connsiteX0" fmla="*/ 357187 w 2920291"/>
              <a:gd name="connsiteY0" fmla="*/ 314841 h 657027"/>
              <a:gd name="connsiteX1" fmla="*/ 1644580 w 2920291"/>
              <a:gd name="connsiteY1" fmla="*/ 54241 h 657027"/>
              <a:gd name="connsiteX2" fmla="*/ 2860525 w 2920291"/>
              <a:gd name="connsiteY2" fmla="*/ 561776 h 657027"/>
              <a:gd name="connsiteX3" fmla="*/ 1605884 w 2920291"/>
              <a:gd name="connsiteY3" fmla="*/ 487213 h 657027"/>
              <a:gd name="connsiteX4" fmla="*/ 357187 w 2920291"/>
              <a:gd name="connsiteY4" fmla="*/ 314841 h 657027"/>
              <a:gd name="connsiteX0" fmla="*/ 0 w 2920291"/>
              <a:gd name="connsiteY0" fmla="*/ 152916 h 657027"/>
              <a:gd name="connsiteX1" fmla="*/ 1639818 w 2920291"/>
              <a:gd name="connsiteY1" fmla="*/ 1853 h 657027"/>
              <a:gd name="connsiteX2" fmla="*/ 2908150 w 2920291"/>
              <a:gd name="connsiteY2" fmla="*/ 657027 h 657027"/>
              <a:gd name="connsiteX0" fmla="*/ 357187 w 2985883"/>
              <a:gd name="connsiteY0" fmla="*/ 314841 h 690364"/>
              <a:gd name="connsiteX1" fmla="*/ 1644580 w 2985883"/>
              <a:gd name="connsiteY1" fmla="*/ 54241 h 690364"/>
              <a:gd name="connsiteX2" fmla="*/ 2860525 w 2985883"/>
              <a:gd name="connsiteY2" fmla="*/ 561776 h 690364"/>
              <a:gd name="connsiteX3" fmla="*/ 1605884 w 2985883"/>
              <a:gd name="connsiteY3" fmla="*/ 487213 h 690364"/>
              <a:gd name="connsiteX4" fmla="*/ 357187 w 2985883"/>
              <a:gd name="connsiteY4" fmla="*/ 314841 h 690364"/>
              <a:gd name="connsiteX0" fmla="*/ 0 w 2985883"/>
              <a:gd name="connsiteY0" fmla="*/ 152916 h 690364"/>
              <a:gd name="connsiteX1" fmla="*/ 1639818 w 2985883"/>
              <a:gd name="connsiteY1" fmla="*/ 1853 h 690364"/>
              <a:gd name="connsiteX2" fmla="*/ 2974825 w 2985883"/>
              <a:gd name="connsiteY2" fmla="*/ 690364 h 690364"/>
              <a:gd name="connsiteX0" fmla="*/ 357187 w 2974825"/>
              <a:gd name="connsiteY0" fmla="*/ 314841 h 690364"/>
              <a:gd name="connsiteX1" fmla="*/ 1644580 w 2974825"/>
              <a:gd name="connsiteY1" fmla="*/ 54241 h 690364"/>
              <a:gd name="connsiteX2" fmla="*/ 2860525 w 2974825"/>
              <a:gd name="connsiteY2" fmla="*/ 561776 h 690364"/>
              <a:gd name="connsiteX3" fmla="*/ 1605884 w 2974825"/>
              <a:gd name="connsiteY3" fmla="*/ 487213 h 690364"/>
              <a:gd name="connsiteX4" fmla="*/ 357187 w 2974825"/>
              <a:gd name="connsiteY4" fmla="*/ 314841 h 690364"/>
              <a:gd name="connsiteX0" fmla="*/ 0 w 2974825"/>
              <a:gd name="connsiteY0" fmla="*/ 152916 h 690364"/>
              <a:gd name="connsiteX1" fmla="*/ 1639818 w 2974825"/>
              <a:gd name="connsiteY1" fmla="*/ 1853 h 690364"/>
              <a:gd name="connsiteX2" fmla="*/ 2974825 w 2974825"/>
              <a:gd name="connsiteY2" fmla="*/ 690364 h 690364"/>
              <a:gd name="connsiteX0" fmla="*/ 0 w 3067384"/>
              <a:gd name="connsiteY0" fmla="*/ 88631 h 744179"/>
              <a:gd name="connsiteX1" fmla="*/ 1737139 w 3067384"/>
              <a:gd name="connsiteY1" fmla="*/ 108056 h 744179"/>
              <a:gd name="connsiteX2" fmla="*/ 2953084 w 3067384"/>
              <a:gd name="connsiteY2" fmla="*/ 615591 h 744179"/>
              <a:gd name="connsiteX3" fmla="*/ 1698443 w 3067384"/>
              <a:gd name="connsiteY3" fmla="*/ 541028 h 744179"/>
              <a:gd name="connsiteX4" fmla="*/ 0 w 3067384"/>
              <a:gd name="connsiteY4" fmla="*/ 88631 h 744179"/>
              <a:gd name="connsiteX0" fmla="*/ 92559 w 3067384"/>
              <a:gd name="connsiteY0" fmla="*/ 206731 h 744179"/>
              <a:gd name="connsiteX1" fmla="*/ 1732377 w 3067384"/>
              <a:gd name="connsiteY1" fmla="*/ 55668 h 744179"/>
              <a:gd name="connsiteX2" fmla="*/ 3067384 w 3067384"/>
              <a:gd name="connsiteY2" fmla="*/ 744179 h 744179"/>
              <a:gd name="connsiteX0" fmla="*/ 37175 w 3104559"/>
              <a:gd name="connsiteY0" fmla="*/ 88631 h 744179"/>
              <a:gd name="connsiteX1" fmla="*/ 1774314 w 3104559"/>
              <a:gd name="connsiteY1" fmla="*/ 108056 h 744179"/>
              <a:gd name="connsiteX2" fmla="*/ 2990259 w 3104559"/>
              <a:gd name="connsiteY2" fmla="*/ 615591 h 744179"/>
              <a:gd name="connsiteX3" fmla="*/ 1735618 w 3104559"/>
              <a:gd name="connsiteY3" fmla="*/ 541028 h 744179"/>
              <a:gd name="connsiteX4" fmla="*/ 37175 w 3104559"/>
              <a:gd name="connsiteY4" fmla="*/ 88631 h 744179"/>
              <a:gd name="connsiteX0" fmla="*/ 0 w 3104559"/>
              <a:gd name="connsiteY0" fmla="*/ 115723 h 744179"/>
              <a:gd name="connsiteX1" fmla="*/ 1769552 w 3104559"/>
              <a:gd name="connsiteY1" fmla="*/ 55668 h 744179"/>
              <a:gd name="connsiteX2" fmla="*/ 3104559 w 3104559"/>
              <a:gd name="connsiteY2" fmla="*/ 744179 h 744179"/>
              <a:gd name="connsiteX0" fmla="*/ 37175 w 3104559"/>
              <a:gd name="connsiteY0" fmla="*/ 88631 h 744179"/>
              <a:gd name="connsiteX1" fmla="*/ 1774314 w 3104559"/>
              <a:gd name="connsiteY1" fmla="*/ 108056 h 744179"/>
              <a:gd name="connsiteX2" fmla="*/ 2990259 w 3104559"/>
              <a:gd name="connsiteY2" fmla="*/ 615591 h 744179"/>
              <a:gd name="connsiteX3" fmla="*/ 1735618 w 3104559"/>
              <a:gd name="connsiteY3" fmla="*/ 541028 h 744179"/>
              <a:gd name="connsiteX4" fmla="*/ 37175 w 3104559"/>
              <a:gd name="connsiteY4" fmla="*/ 88631 h 744179"/>
              <a:gd name="connsiteX0" fmla="*/ 0 w 3104559"/>
              <a:gd name="connsiteY0" fmla="*/ 115723 h 744179"/>
              <a:gd name="connsiteX1" fmla="*/ 1769552 w 3104559"/>
              <a:gd name="connsiteY1" fmla="*/ 55668 h 744179"/>
              <a:gd name="connsiteX2" fmla="*/ 3104559 w 3104559"/>
              <a:gd name="connsiteY2" fmla="*/ 744179 h 744179"/>
            </a:gdLst>
            <a:ahLst/>
            <a:cxnLst>
              <a:cxn ang="0">
                <a:pos x="connsiteX0" y="connsiteY0"/>
              </a:cxn>
              <a:cxn ang="0">
                <a:pos x="connsiteX1" y="connsiteY1"/>
              </a:cxn>
              <a:cxn ang="0">
                <a:pos x="connsiteX2" y="connsiteY2"/>
              </a:cxn>
            </a:cxnLst>
            <a:rect l="l" t="t" r="r" b="b"/>
            <a:pathLst>
              <a:path w="3104559" h="744179" stroke="0" extrusionOk="0">
                <a:moveTo>
                  <a:pt x="37175" y="88631"/>
                </a:moveTo>
                <a:cubicBezTo>
                  <a:pt x="258595" y="-73806"/>
                  <a:pt x="1282133" y="20229"/>
                  <a:pt x="1774314" y="108056"/>
                </a:cubicBezTo>
                <a:cubicBezTo>
                  <a:pt x="2266495" y="195883"/>
                  <a:pt x="3093493" y="361374"/>
                  <a:pt x="2990259" y="615591"/>
                </a:cubicBezTo>
                <a:lnTo>
                  <a:pt x="1735618" y="541028"/>
                </a:lnTo>
                <a:lnTo>
                  <a:pt x="37175" y="88631"/>
                </a:lnTo>
                <a:close/>
              </a:path>
              <a:path w="3104559" h="744179" fill="none">
                <a:moveTo>
                  <a:pt x="0" y="115723"/>
                </a:moveTo>
                <a:cubicBezTo>
                  <a:pt x="290611" y="16292"/>
                  <a:pt x="1213381" y="50634"/>
                  <a:pt x="1769552" y="55668"/>
                </a:cubicBezTo>
                <a:cubicBezTo>
                  <a:pt x="2574718" y="62956"/>
                  <a:pt x="2902993" y="394712"/>
                  <a:pt x="3104559" y="744179"/>
                </a:cubicBezTo>
              </a:path>
            </a:pathLst>
          </a:custGeom>
          <a:ln w="762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 name="矢印: ストライプ 11">
            <a:extLst>
              <a:ext uri="{FF2B5EF4-FFF2-40B4-BE49-F238E27FC236}">
                <a16:creationId xmlns:a16="http://schemas.microsoft.com/office/drawing/2014/main" id="{052AEA9C-E0A7-D723-5620-971235A26D92}"/>
              </a:ext>
            </a:extLst>
          </p:cNvPr>
          <p:cNvSpPr/>
          <p:nvPr/>
        </p:nvSpPr>
        <p:spPr>
          <a:xfrm rot="16200000">
            <a:off x="4834762" y="3436714"/>
            <a:ext cx="236476" cy="484632"/>
          </a:xfrm>
          <a:prstGeom prst="striped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ysClr val="windowText" lastClr="000000"/>
              </a:solidFill>
            </a:endParaRPr>
          </a:p>
        </p:txBody>
      </p:sp>
      <p:sp>
        <p:nvSpPr>
          <p:cNvPr id="15" name="矢印: ストライプ 14">
            <a:extLst>
              <a:ext uri="{FF2B5EF4-FFF2-40B4-BE49-F238E27FC236}">
                <a16:creationId xmlns:a16="http://schemas.microsoft.com/office/drawing/2014/main" id="{FD25FF41-3DDE-D81E-8DD7-2A1926187C24}"/>
              </a:ext>
            </a:extLst>
          </p:cNvPr>
          <p:cNvSpPr/>
          <p:nvPr/>
        </p:nvSpPr>
        <p:spPr>
          <a:xfrm rot="16200000">
            <a:off x="5411811" y="1794897"/>
            <a:ext cx="236476" cy="484632"/>
          </a:xfrm>
          <a:prstGeom prst="striped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ysClr val="windowText" lastClr="000000"/>
              </a:solidFill>
            </a:endParaRPr>
          </a:p>
        </p:txBody>
      </p:sp>
    </p:spTree>
    <p:extLst>
      <p:ext uri="{BB962C8B-B14F-4D97-AF65-F5344CB8AC3E}">
        <p14:creationId xmlns:p14="http://schemas.microsoft.com/office/powerpoint/2010/main" val="25786475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8697B4-FB39-59ED-BDD0-EF5057C883D7}"/>
              </a:ext>
            </a:extLst>
          </p:cNvPr>
          <p:cNvSpPr>
            <a:spLocks noGrp="1"/>
          </p:cNvSpPr>
          <p:nvPr>
            <p:ph type="title"/>
          </p:nvPr>
        </p:nvSpPr>
        <p:spPr/>
        <p:txBody>
          <a:bodyPr/>
          <a:lstStyle/>
          <a:p>
            <a:r>
              <a:rPr kumimoji="1" lang="en-US" altLang="ja-JP" dirty="0"/>
              <a:t>【</a:t>
            </a:r>
            <a:r>
              <a:rPr kumimoji="1" lang="ja-JP" altLang="en-US" dirty="0"/>
              <a:t>参考</a:t>
            </a:r>
            <a:r>
              <a:rPr kumimoji="1" lang="en-US" altLang="ja-JP" dirty="0"/>
              <a:t>】</a:t>
            </a:r>
            <a:r>
              <a:rPr kumimoji="1" lang="ja-JP" altLang="en-US" dirty="0"/>
              <a:t>休業４日未満の労働者死傷病報告の休業日数の入力</a:t>
            </a:r>
          </a:p>
        </p:txBody>
      </p:sp>
      <p:sp>
        <p:nvSpPr>
          <p:cNvPr id="3" name="スライド番号プレースホルダー 2">
            <a:extLst>
              <a:ext uri="{FF2B5EF4-FFF2-40B4-BE49-F238E27FC236}">
                <a16:creationId xmlns:a16="http://schemas.microsoft.com/office/drawing/2014/main" id="{255D4F12-5FE8-7CB3-475D-6C0B5B60C928}"/>
              </a:ext>
            </a:extLst>
          </p:cNvPr>
          <p:cNvSpPr>
            <a:spLocks noGrp="1"/>
          </p:cNvSpPr>
          <p:nvPr>
            <p:ph type="sldNum" sz="quarter" idx="4"/>
          </p:nvPr>
        </p:nvSpPr>
        <p:spPr/>
        <p:txBody>
          <a:bodyPr/>
          <a:lstStyle/>
          <a:p>
            <a:fld id="{48F63A3B-78C7-47BE-AE5E-E10140E04643}" type="slidenum">
              <a:rPr lang="en-US" smtClean="0"/>
              <a:pPr/>
              <a:t>21</a:t>
            </a:fld>
            <a:endParaRPr lang="en-US"/>
          </a:p>
        </p:txBody>
      </p:sp>
      <p:sp>
        <p:nvSpPr>
          <p:cNvPr id="4" name="テキスト プレースホルダー 3">
            <a:extLst>
              <a:ext uri="{FF2B5EF4-FFF2-40B4-BE49-F238E27FC236}">
                <a16:creationId xmlns:a16="http://schemas.microsoft.com/office/drawing/2014/main" id="{1934FB26-C67B-B165-471B-E89CE76B5797}"/>
              </a:ext>
            </a:extLst>
          </p:cNvPr>
          <p:cNvSpPr>
            <a:spLocks noGrp="1"/>
          </p:cNvSpPr>
          <p:nvPr>
            <p:ph type="body" sz="quarter" idx="13"/>
          </p:nvPr>
        </p:nvSpPr>
        <p:spPr>
          <a:xfrm>
            <a:off x="0" y="828000"/>
            <a:ext cx="9907200" cy="576000"/>
          </a:xfrm>
          <a:solidFill>
            <a:schemeClr val="bg2"/>
          </a:solidFill>
          <a:ln>
            <a:noFill/>
          </a:ln>
        </p:spPr>
        <p:txBody>
          <a:bodyPr vert="horz" lIns="360000" tIns="144000" rIns="360000" bIns="144000" rtlCol="0" anchor="t">
            <a:spAutoFit/>
          </a:bodyPr>
          <a:lstStyle/>
          <a:p>
            <a:r>
              <a:rPr lang="ja-JP" altLang="en-US" dirty="0"/>
              <a:t>休業４日未満の場合は、休業日数欄に休業日を記入してください。死亡・死亡日時欄の記入は不要です。</a:t>
            </a:r>
            <a:endParaRPr lang="en-US" altLang="ja-JP" dirty="0"/>
          </a:p>
        </p:txBody>
      </p:sp>
      <p:pic>
        <p:nvPicPr>
          <p:cNvPr id="6" name="図 5" descr="ダイアグラム&#10;&#10;自動的に生成された説明">
            <a:extLst>
              <a:ext uri="{FF2B5EF4-FFF2-40B4-BE49-F238E27FC236}">
                <a16:creationId xmlns:a16="http://schemas.microsoft.com/office/drawing/2014/main" id="{B34A162B-FF55-41A5-CE0A-7A6437C09C5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453" t="3801" r="6939" b="5900"/>
          <a:stretch/>
        </p:blipFill>
        <p:spPr>
          <a:xfrm>
            <a:off x="177956" y="1428758"/>
            <a:ext cx="3694924" cy="5385821"/>
          </a:xfrm>
          <a:prstGeom prst="rect">
            <a:avLst/>
          </a:prstGeom>
        </p:spPr>
      </p:pic>
      <p:grpSp>
        <p:nvGrpSpPr>
          <p:cNvPr id="45" name="グループ化 44">
            <a:extLst>
              <a:ext uri="{FF2B5EF4-FFF2-40B4-BE49-F238E27FC236}">
                <a16:creationId xmlns:a16="http://schemas.microsoft.com/office/drawing/2014/main" id="{FAB51656-3817-C836-6A61-AA6F32AECCDE}"/>
              </a:ext>
            </a:extLst>
          </p:cNvPr>
          <p:cNvGrpSpPr/>
          <p:nvPr/>
        </p:nvGrpSpPr>
        <p:grpSpPr>
          <a:xfrm>
            <a:off x="4532968" y="2396810"/>
            <a:ext cx="5325228" cy="1002590"/>
            <a:chOff x="9478348" y="2401657"/>
            <a:chExt cx="5325228" cy="1002590"/>
          </a:xfrm>
        </p:grpSpPr>
        <p:sp>
          <p:nvSpPr>
            <p:cNvPr id="17" name="四角形: 角を丸くする 16">
              <a:extLst>
                <a:ext uri="{FF2B5EF4-FFF2-40B4-BE49-F238E27FC236}">
                  <a16:creationId xmlns:a16="http://schemas.microsoft.com/office/drawing/2014/main" id="{76FDF639-4B22-92F5-5E5D-93FF08FF90D8}"/>
                </a:ext>
              </a:extLst>
            </p:cNvPr>
            <p:cNvSpPr/>
            <p:nvPr/>
          </p:nvSpPr>
          <p:spPr>
            <a:xfrm>
              <a:off x="9509464" y="2401657"/>
              <a:ext cx="5294112" cy="288032"/>
            </a:xfrm>
            <a:prstGeom prst="roundRect">
              <a:avLst>
                <a:gd name="adj" fmla="val 6746"/>
              </a:avLst>
            </a:prstGeom>
            <a:solidFill>
              <a:schemeClr val="bg1"/>
            </a:solidFill>
            <a:ln>
              <a:solidFill>
                <a:srgbClr val="569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ysClr val="windowText" lastClr="000000"/>
                  </a:solidFill>
                  <a:latin typeface="ＭＳ ゴシック" panose="020B0609070205080204" pitchFamily="49" charset="-128"/>
                  <a:ea typeface="ＭＳ ゴシック" panose="020B0609070205080204" pitchFamily="49" charset="-128"/>
                </a:rPr>
                <a:t>⑧ 休業</a:t>
              </a:r>
            </a:p>
          </p:txBody>
        </p:sp>
        <p:sp>
          <p:nvSpPr>
            <p:cNvPr id="18" name="テキスト ボックス 17">
              <a:extLst>
                <a:ext uri="{FF2B5EF4-FFF2-40B4-BE49-F238E27FC236}">
                  <a16:creationId xmlns:a16="http://schemas.microsoft.com/office/drawing/2014/main" id="{E05BF8F6-1A36-F09E-01C2-C53CAD124920}"/>
                </a:ext>
              </a:extLst>
            </p:cNvPr>
            <p:cNvSpPr txBox="1"/>
            <p:nvPr/>
          </p:nvSpPr>
          <p:spPr>
            <a:xfrm>
              <a:off x="9478348" y="2651887"/>
              <a:ext cx="1015663" cy="236475"/>
            </a:xfrm>
            <a:prstGeom prst="rect">
              <a:avLst/>
            </a:prstGeom>
            <a:noFill/>
          </p:spPr>
          <p:txBody>
            <a:bodyPr wrap="none" lIns="0" rtlCol="0">
              <a:spAutoFit/>
            </a:bodyPr>
            <a:lstStyle/>
            <a:p>
              <a:pPr algn="l">
                <a:lnSpc>
                  <a:spcPct val="120000"/>
                </a:lnSpc>
                <a:buClr>
                  <a:schemeClr val="tx2"/>
                </a:buClr>
              </a:pPr>
              <a:r>
                <a:rPr kumimoji="1" lang="ja-JP" altLang="en-US" sz="900">
                  <a:solidFill>
                    <a:srgbClr val="0070C0"/>
                  </a:solidFill>
                  <a:latin typeface="ＭＳ ゴシック" panose="020B0609070205080204" pitchFamily="49" charset="-128"/>
                  <a:ea typeface="ＭＳ ゴシック" panose="020B0609070205080204" pitchFamily="49" charset="-128"/>
                </a:rPr>
                <a:t>入力項目の説明▼</a:t>
              </a:r>
              <a:endParaRPr kumimoji="1" lang="en-US" altLang="ja-JP" sz="900">
                <a:solidFill>
                  <a:srgbClr val="0070C0"/>
                </a:solidFill>
                <a:latin typeface="ＭＳ ゴシック" panose="020B0609070205080204" pitchFamily="49" charset="-128"/>
                <a:ea typeface="ＭＳ ゴシック" panose="020B0609070205080204" pitchFamily="49" charset="-128"/>
              </a:endParaRPr>
            </a:p>
          </p:txBody>
        </p:sp>
        <p:sp>
          <p:nvSpPr>
            <p:cNvPr id="37" name="テキスト ボックス 36">
              <a:extLst>
                <a:ext uri="{FF2B5EF4-FFF2-40B4-BE49-F238E27FC236}">
                  <a16:creationId xmlns:a16="http://schemas.microsoft.com/office/drawing/2014/main" id="{AB23A0D6-B415-BC0F-7F33-AA0CD57040C5}"/>
                </a:ext>
              </a:extLst>
            </p:cNvPr>
            <p:cNvSpPr txBox="1"/>
            <p:nvPr/>
          </p:nvSpPr>
          <p:spPr>
            <a:xfrm>
              <a:off x="9478348" y="2802954"/>
              <a:ext cx="1131079" cy="230832"/>
            </a:xfrm>
            <a:prstGeom prst="rect">
              <a:avLst/>
            </a:prstGeom>
            <a:noFill/>
          </p:spPr>
          <p:txBody>
            <a:bodyPr wrap="none" lIns="0" rtlCol="0">
              <a:spAutoFit/>
            </a:bodyPr>
            <a:lstStyle/>
            <a:p>
              <a:pPr algn="l">
                <a:buClr>
                  <a:schemeClr val="tx2"/>
                </a:buClr>
              </a:pPr>
              <a:r>
                <a:rPr kumimoji="1" lang="ja-JP" altLang="en-US" sz="900" dirty="0">
                  <a:solidFill>
                    <a:srgbClr val="0070C0"/>
                  </a:solidFill>
                  <a:latin typeface="ＭＳ ゴシック" panose="020B0609070205080204" pitchFamily="49" charset="-128"/>
                  <a:ea typeface="ＭＳ ゴシック" panose="020B0609070205080204" pitchFamily="49" charset="-128"/>
                </a:rPr>
                <a:t>　</a:t>
              </a:r>
              <a:r>
                <a:rPr kumimoji="1" lang="ja-JP" altLang="en-US" sz="900" dirty="0">
                  <a:latin typeface="ＭＳ ゴシック" panose="020B0609070205080204" pitchFamily="49" charset="-128"/>
                  <a:ea typeface="ＭＳ ゴシック" panose="020B0609070205080204" pitchFamily="49" charset="-128"/>
                </a:rPr>
                <a:t>休業日数</a:t>
              </a:r>
              <a:r>
                <a:rPr kumimoji="1" lang="ja-JP" altLang="en-US" sz="900" dirty="0">
                  <a:solidFill>
                    <a:srgbClr val="FF0000"/>
                  </a:solidFill>
                  <a:latin typeface="ＭＳ ゴシック" panose="020B0609070205080204" pitchFamily="49" charset="-128"/>
                  <a:ea typeface="ＭＳ ゴシック" panose="020B0609070205080204" pitchFamily="49" charset="-128"/>
                </a:rPr>
                <a:t>（必須）</a:t>
              </a:r>
              <a:endParaRPr kumimoji="1" lang="en-US" altLang="ja-JP" sz="900" dirty="0">
                <a:solidFill>
                  <a:srgbClr val="FF0000"/>
                </a:solidFill>
                <a:latin typeface="ＭＳ ゴシック" panose="020B0609070205080204" pitchFamily="49" charset="-128"/>
                <a:ea typeface="ＭＳ ゴシック" panose="020B0609070205080204" pitchFamily="49" charset="-128"/>
              </a:endParaRPr>
            </a:p>
          </p:txBody>
        </p:sp>
        <p:grpSp>
          <p:nvGrpSpPr>
            <p:cNvPr id="38" name="グループ化 37">
              <a:extLst>
                <a:ext uri="{FF2B5EF4-FFF2-40B4-BE49-F238E27FC236}">
                  <a16:creationId xmlns:a16="http://schemas.microsoft.com/office/drawing/2014/main" id="{390982CA-BC07-9220-919D-47610AFB6EC0}"/>
                </a:ext>
              </a:extLst>
            </p:cNvPr>
            <p:cNvGrpSpPr/>
            <p:nvPr/>
          </p:nvGrpSpPr>
          <p:grpSpPr>
            <a:xfrm>
              <a:off x="9593561" y="3039786"/>
              <a:ext cx="2427790" cy="364461"/>
              <a:chOff x="4636165" y="2951006"/>
              <a:chExt cx="2427790" cy="364461"/>
            </a:xfrm>
          </p:grpSpPr>
          <p:sp>
            <p:nvSpPr>
              <p:cNvPr id="39" name="四角形: 角を丸くする 38">
                <a:extLst>
                  <a:ext uri="{FF2B5EF4-FFF2-40B4-BE49-F238E27FC236}">
                    <a16:creationId xmlns:a16="http://schemas.microsoft.com/office/drawing/2014/main" id="{B75F4A56-650D-DA63-DE21-97C662563C6B}"/>
                  </a:ext>
                </a:extLst>
              </p:cNvPr>
              <p:cNvSpPr/>
              <p:nvPr/>
            </p:nvSpPr>
            <p:spPr>
              <a:xfrm>
                <a:off x="4636165" y="2951006"/>
                <a:ext cx="1107687" cy="288032"/>
              </a:xfrm>
              <a:prstGeom prst="roundRect">
                <a:avLst>
                  <a:gd name="adj" fmla="val 6746"/>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r"/>
                <a:endParaRPr kumimoji="1" lang="ja-JP" altLang="en-US" sz="1200">
                  <a:solidFill>
                    <a:sysClr val="windowText" lastClr="000000"/>
                  </a:solidFill>
                  <a:latin typeface="ＭＳ ゴシック" panose="020B0609070205080204" pitchFamily="49" charset="-128"/>
                  <a:ea typeface="ＭＳ ゴシック" panose="020B0609070205080204" pitchFamily="49" charset="-128"/>
                </a:endParaRPr>
              </a:p>
            </p:txBody>
          </p:sp>
          <p:sp>
            <p:nvSpPr>
              <p:cNvPr id="40" name="テキスト ボックス 39">
                <a:extLst>
                  <a:ext uri="{FF2B5EF4-FFF2-40B4-BE49-F238E27FC236}">
                    <a16:creationId xmlns:a16="http://schemas.microsoft.com/office/drawing/2014/main" id="{00B66F7C-449D-C3A5-80A5-77B0F59D5196}"/>
                  </a:ext>
                </a:extLst>
              </p:cNvPr>
              <p:cNvSpPr txBox="1"/>
              <p:nvPr/>
            </p:nvSpPr>
            <p:spPr>
              <a:xfrm>
                <a:off x="5648183" y="3095022"/>
                <a:ext cx="1415772" cy="220445"/>
              </a:xfrm>
              <a:prstGeom prst="rect">
                <a:avLst/>
              </a:prstGeom>
              <a:noFill/>
            </p:spPr>
            <p:txBody>
              <a:bodyPr wrap="none" rtlCol="0">
                <a:spAutoFit/>
              </a:bodyPr>
              <a:lstStyle/>
              <a:p>
                <a:pPr algn="l">
                  <a:lnSpc>
                    <a:spcPct val="120000"/>
                  </a:lnSpc>
                  <a:spcAft>
                    <a:spcPts val="600"/>
                  </a:spcAft>
                  <a:buClr>
                    <a:schemeClr val="tx2"/>
                  </a:buClr>
                </a:pPr>
                <a:r>
                  <a:rPr kumimoji="1" lang="ja-JP" altLang="en-US" sz="800" dirty="0">
                    <a:solidFill>
                      <a:schemeClr val="tx2">
                        <a:lumMod val="75000"/>
                      </a:schemeClr>
                    </a:solidFill>
                    <a:latin typeface="ＭＳ ゴシック" panose="020B0609070205080204" pitchFamily="49" charset="-128"/>
                    <a:ea typeface="ＭＳ ゴシック" panose="020B0609070205080204" pitchFamily="49" charset="-128"/>
                  </a:rPr>
                  <a:t>（半角数字１桁、１～３）</a:t>
                </a:r>
              </a:p>
            </p:txBody>
          </p:sp>
        </p:grpSp>
      </p:grpSp>
      <p:sp>
        <p:nvSpPr>
          <p:cNvPr id="46" name="正方形/長方形 45">
            <a:extLst>
              <a:ext uri="{FF2B5EF4-FFF2-40B4-BE49-F238E27FC236}">
                <a16:creationId xmlns:a16="http://schemas.microsoft.com/office/drawing/2014/main" id="{7BAC9586-B5DD-BF86-5798-283D9710D0C3}"/>
              </a:ext>
            </a:extLst>
          </p:cNvPr>
          <p:cNvSpPr/>
          <p:nvPr/>
        </p:nvSpPr>
        <p:spPr>
          <a:xfrm>
            <a:off x="8115257" y="182943"/>
            <a:ext cx="1600114" cy="515284"/>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b"/>
          <a:lstStyle/>
          <a:p>
            <a:pPr algn="ctr"/>
            <a:r>
              <a:rPr kumimoji="1" lang="ja-JP" altLang="en-US" sz="2400" b="1" dirty="0">
                <a:solidFill>
                  <a:srgbClr val="FF0000"/>
                </a:solidFill>
              </a:rPr>
              <a:t>４日未満</a:t>
            </a:r>
          </a:p>
        </p:txBody>
      </p:sp>
      <p:pic>
        <p:nvPicPr>
          <p:cNvPr id="59" name="図 58">
            <a:extLst>
              <a:ext uri="{FF2B5EF4-FFF2-40B4-BE49-F238E27FC236}">
                <a16:creationId xmlns:a16="http://schemas.microsoft.com/office/drawing/2014/main" id="{9EC93B6D-8C99-5D00-6D4E-14819BF88253}"/>
              </a:ext>
            </a:extLst>
          </p:cNvPr>
          <p:cNvPicPr>
            <a:picLocks noChangeAspect="1"/>
          </p:cNvPicPr>
          <p:nvPr/>
        </p:nvPicPr>
        <p:blipFill>
          <a:blip r:embed="rId3"/>
          <a:stretch>
            <a:fillRect/>
          </a:stretch>
        </p:blipFill>
        <p:spPr>
          <a:xfrm>
            <a:off x="286592" y="4208741"/>
            <a:ext cx="1410847" cy="298965"/>
          </a:xfrm>
          <a:prstGeom prst="rect">
            <a:avLst/>
          </a:prstGeom>
        </p:spPr>
      </p:pic>
      <p:sp>
        <p:nvSpPr>
          <p:cNvPr id="11" name="正方形/長方形 10">
            <a:extLst>
              <a:ext uri="{FF2B5EF4-FFF2-40B4-BE49-F238E27FC236}">
                <a16:creationId xmlns:a16="http://schemas.microsoft.com/office/drawing/2014/main" id="{F6CC1615-1CC8-6B5A-B568-720154D3E76C}"/>
              </a:ext>
            </a:extLst>
          </p:cNvPr>
          <p:cNvSpPr/>
          <p:nvPr/>
        </p:nvSpPr>
        <p:spPr>
          <a:xfrm>
            <a:off x="286591" y="4204676"/>
            <a:ext cx="1410847" cy="288521"/>
          </a:xfrm>
          <a:prstGeom prst="rect">
            <a:avLst/>
          </a:prstGeom>
          <a:solidFill>
            <a:srgbClr val="FF0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ysClr val="windowText" lastClr="000000"/>
              </a:solidFill>
            </a:endParaRPr>
          </a:p>
        </p:txBody>
      </p:sp>
      <p:grpSp>
        <p:nvGrpSpPr>
          <p:cNvPr id="61" name="グループ化 60">
            <a:extLst>
              <a:ext uri="{FF2B5EF4-FFF2-40B4-BE49-F238E27FC236}">
                <a16:creationId xmlns:a16="http://schemas.microsoft.com/office/drawing/2014/main" id="{9DCB6BAD-641E-B8C5-1AC2-715AC2E25E26}"/>
              </a:ext>
            </a:extLst>
          </p:cNvPr>
          <p:cNvGrpSpPr/>
          <p:nvPr/>
        </p:nvGrpSpPr>
        <p:grpSpPr>
          <a:xfrm>
            <a:off x="4387854" y="1569144"/>
            <a:ext cx="2522683" cy="734604"/>
            <a:chOff x="4387854" y="3062664"/>
            <a:chExt cx="2522683" cy="734604"/>
          </a:xfrm>
        </p:grpSpPr>
        <p:sp>
          <p:nvSpPr>
            <p:cNvPr id="12" name="矢印: ストライプ 11">
              <a:extLst>
                <a:ext uri="{FF2B5EF4-FFF2-40B4-BE49-F238E27FC236}">
                  <a16:creationId xmlns:a16="http://schemas.microsoft.com/office/drawing/2014/main" id="{052AEA9C-E0A7-D723-5620-971235A26D92}"/>
                </a:ext>
              </a:extLst>
            </p:cNvPr>
            <p:cNvSpPr/>
            <p:nvPr/>
          </p:nvSpPr>
          <p:spPr>
            <a:xfrm rot="16200000">
              <a:off x="4834762" y="3436714"/>
              <a:ext cx="236476" cy="484632"/>
            </a:xfrm>
            <a:prstGeom prst="striped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ysClr val="windowText" lastClr="000000"/>
                </a:solidFill>
              </a:endParaRPr>
            </a:p>
          </p:txBody>
        </p:sp>
        <p:grpSp>
          <p:nvGrpSpPr>
            <p:cNvPr id="57" name="グループ化 56">
              <a:extLst>
                <a:ext uri="{FF2B5EF4-FFF2-40B4-BE49-F238E27FC236}">
                  <a16:creationId xmlns:a16="http://schemas.microsoft.com/office/drawing/2014/main" id="{CFA81A4B-67D5-39D3-8A96-DCE11AD49D80}"/>
                </a:ext>
              </a:extLst>
            </p:cNvPr>
            <p:cNvGrpSpPr/>
            <p:nvPr/>
          </p:nvGrpSpPr>
          <p:grpSpPr>
            <a:xfrm>
              <a:off x="4387855" y="3062664"/>
              <a:ext cx="2522682" cy="489600"/>
              <a:chOff x="4387855" y="3062664"/>
              <a:chExt cx="2522682" cy="489600"/>
            </a:xfrm>
            <a:solidFill>
              <a:schemeClr val="bg1"/>
            </a:solidFill>
          </p:grpSpPr>
          <p:sp>
            <p:nvSpPr>
              <p:cNvPr id="47" name="正方形/長方形 46">
                <a:extLst>
                  <a:ext uri="{FF2B5EF4-FFF2-40B4-BE49-F238E27FC236}">
                    <a16:creationId xmlns:a16="http://schemas.microsoft.com/office/drawing/2014/main" id="{769F9529-E36A-0036-4E8D-2EF1ADF12774}"/>
                  </a:ext>
                </a:extLst>
              </p:cNvPr>
              <p:cNvSpPr/>
              <p:nvPr/>
            </p:nvSpPr>
            <p:spPr>
              <a:xfrm>
                <a:off x="4387856" y="3062664"/>
                <a:ext cx="2522681" cy="48960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51" name="正方形/長方形 50">
                <a:extLst>
                  <a:ext uri="{FF2B5EF4-FFF2-40B4-BE49-F238E27FC236}">
                    <a16:creationId xmlns:a16="http://schemas.microsoft.com/office/drawing/2014/main" id="{6A72C39D-F4CD-E6C0-3B74-F05616D62018}"/>
                  </a:ext>
                </a:extLst>
              </p:cNvPr>
              <p:cNvSpPr/>
              <p:nvPr/>
            </p:nvSpPr>
            <p:spPr>
              <a:xfrm>
                <a:off x="4387855" y="3063041"/>
                <a:ext cx="2522681" cy="115999"/>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r>
                  <a:rPr kumimoji="1" lang="ja-JP" altLang="en-US" sz="800" dirty="0">
                    <a:solidFill>
                      <a:sysClr val="windowText" lastClr="000000"/>
                    </a:solidFill>
                    <a:latin typeface="ＭＳ 明朝" panose="02020609040205080304" pitchFamily="17" charset="-128"/>
                    <a:ea typeface="ＭＳ 明朝" panose="02020609040205080304" pitchFamily="17" charset="-128"/>
                  </a:rPr>
                  <a:t>休業日数</a:t>
                </a:r>
              </a:p>
            </p:txBody>
          </p:sp>
          <p:sp>
            <p:nvSpPr>
              <p:cNvPr id="52" name="正方形/長方形 51">
                <a:extLst>
                  <a:ext uri="{FF2B5EF4-FFF2-40B4-BE49-F238E27FC236}">
                    <a16:creationId xmlns:a16="http://schemas.microsoft.com/office/drawing/2014/main" id="{814BEA31-45C8-1D1D-5186-72A100EE925C}"/>
                  </a:ext>
                </a:extLst>
              </p:cNvPr>
              <p:cNvSpPr/>
              <p:nvPr/>
            </p:nvSpPr>
            <p:spPr>
              <a:xfrm>
                <a:off x="4407702" y="3231969"/>
                <a:ext cx="344643" cy="244515"/>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r>
                  <a:rPr kumimoji="1" lang="ja-JP" altLang="en-US" sz="700" dirty="0">
                    <a:solidFill>
                      <a:sysClr val="windowText" lastClr="000000"/>
                    </a:solidFill>
                    <a:latin typeface="ＭＳ 明朝" panose="02020609040205080304" pitchFamily="17" charset="-128"/>
                    <a:ea typeface="ＭＳ 明朝" panose="02020609040205080304" pitchFamily="17" charset="-128"/>
                  </a:rPr>
                  <a:t>休業</a:t>
                </a:r>
                <a:endParaRPr kumimoji="1" lang="en-US" altLang="ja-JP" sz="700" dirty="0">
                  <a:solidFill>
                    <a:sysClr val="windowText" lastClr="000000"/>
                  </a:solidFill>
                  <a:latin typeface="ＭＳ 明朝" panose="02020609040205080304" pitchFamily="17" charset="-128"/>
                  <a:ea typeface="ＭＳ 明朝" panose="02020609040205080304" pitchFamily="17" charset="-128"/>
                </a:endParaRPr>
              </a:p>
              <a:p>
                <a:r>
                  <a:rPr kumimoji="1" lang="ja-JP" altLang="en-US" sz="700" dirty="0">
                    <a:solidFill>
                      <a:sysClr val="windowText" lastClr="000000"/>
                    </a:solidFill>
                    <a:latin typeface="ＭＳ 明朝" panose="02020609040205080304" pitchFamily="17" charset="-128"/>
                    <a:ea typeface="ＭＳ 明朝" panose="02020609040205080304" pitchFamily="17" charset="-128"/>
                  </a:rPr>
                  <a:t>日数</a:t>
                </a:r>
              </a:p>
            </p:txBody>
          </p:sp>
          <p:sp>
            <p:nvSpPr>
              <p:cNvPr id="55" name="正方形/長方形 54">
                <a:extLst>
                  <a:ext uri="{FF2B5EF4-FFF2-40B4-BE49-F238E27FC236}">
                    <a16:creationId xmlns:a16="http://schemas.microsoft.com/office/drawing/2014/main" id="{B27EA42F-C163-F4D7-7B66-4DB8EFF72162}"/>
                  </a:ext>
                </a:extLst>
              </p:cNvPr>
              <p:cNvSpPr/>
              <p:nvPr/>
            </p:nvSpPr>
            <p:spPr>
              <a:xfrm>
                <a:off x="4880010" y="3247708"/>
                <a:ext cx="153457" cy="225606"/>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56" name="正方形/長方形 55">
                <a:extLst>
                  <a:ext uri="{FF2B5EF4-FFF2-40B4-BE49-F238E27FC236}">
                    <a16:creationId xmlns:a16="http://schemas.microsoft.com/office/drawing/2014/main" id="{BB9414EF-4F9E-762F-8E24-2F45D391871C}"/>
                  </a:ext>
                </a:extLst>
              </p:cNvPr>
              <p:cNvSpPr/>
              <p:nvPr/>
            </p:nvSpPr>
            <p:spPr>
              <a:xfrm>
                <a:off x="5041571" y="3231969"/>
                <a:ext cx="344643" cy="244515"/>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endParaRPr kumimoji="1" lang="en-US" altLang="ja-JP" sz="700" dirty="0">
                  <a:solidFill>
                    <a:sysClr val="windowText" lastClr="000000"/>
                  </a:solidFill>
                  <a:latin typeface="ＭＳ 明朝" panose="02020609040205080304" pitchFamily="17" charset="-128"/>
                  <a:ea typeface="ＭＳ 明朝" panose="02020609040205080304" pitchFamily="17" charset="-128"/>
                </a:endParaRPr>
              </a:p>
              <a:p>
                <a:r>
                  <a:rPr kumimoji="1" lang="ja-JP" altLang="en-US" sz="700" dirty="0">
                    <a:solidFill>
                      <a:sysClr val="windowText" lastClr="000000"/>
                    </a:solidFill>
                    <a:latin typeface="ＭＳ 明朝" panose="02020609040205080304" pitchFamily="17" charset="-128"/>
                    <a:ea typeface="ＭＳ 明朝" panose="02020609040205080304" pitchFamily="17" charset="-128"/>
                  </a:rPr>
                  <a:t>日</a:t>
                </a:r>
              </a:p>
            </p:txBody>
          </p:sp>
        </p:grpSp>
        <p:sp>
          <p:nvSpPr>
            <p:cNvPr id="60" name="正方形/長方形 59">
              <a:extLst>
                <a:ext uri="{FF2B5EF4-FFF2-40B4-BE49-F238E27FC236}">
                  <a16:creationId xmlns:a16="http://schemas.microsoft.com/office/drawing/2014/main" id="{20ABE89D-58C0-BEB5-174C-CF4EAAAF7BCB}"/>
                </a:ext>
              </a:extLst>
            </p:cNvPr>
            <p:cNvSpPr/>
            <p:nvPr/>
          </p:nvSpPr>
          <p:spPr>
            <a:xfrm>
              <a:off x="4387854" y="3062664"/>
              <a:ext cx="2522680" cy="49812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grpSp>
      <p:pic>
        <p:nvPicPr>
          <p:cNvPr id="62" name="グラフィックス 61" descr="矢印: 緩い曲線 単色塗りつぶし">
            <a:extLst>
              <a:ext uri="{FF2B5EF4-FFF2-40B4-BE49-F238E27FC236}">
                <a16:creationId xmlns:a16="http://schemas.microsoft.com/office/drawing/2014/main" id="{4C02AF7B-CAC6-AB4E-9E64-4B45A760B10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8812764">
            <a:off x="1538334" y="2803581"/>
            <a:ext cx="2878823" cy="573948"/>
          </a:xfrm>
          <a:prstGeom prst="rect">
            <a:avLst/>
          </a:prstGeom>
        </p:spPr>
      </p:pic>
      <p:sp>
        <p:nvSpPr>
          <p:cNvPr id="5" name="テキスト ボックス 4">
            <a:extLst>
              <a:ext uri="{FF2B5EF4-FFF2-40B4-BE49-F238E27FC236}">
                <a16:creationId xmlns:a16="http://schemas.microsoft.com/office/drawing/2014/main" id="{0A45C29B-5C74-0387-1BDF-0A797535335F}"/>
              </a:ext>
            </a:extLst>
          </p:cNvPr>
          <p:cNvSpPr txBox="1"/>
          <p:nvPr/>
        </p:nvSpPr>
        <p:spPr>
          <a:xfrm>
            <a:off x="7038199" y="1569144"/>
            <a:ext cx="2824989" cy="269304"/>
          </a:xfrm>
          <a:prstGeom prst="rect">
            <a:avLst/>
          </a:prstGeom>
          <a:noFill/>
        </p:spPr>
        <p:txBody>
          <a:bodyPr wrap="square" rtlCol="0">
            <a:spAutoFit/>
          </a:bodyPr>
          <a:lstStyle/>
          <a:p>
            <a:pPr algn="l">
              <a:lnSpc>
                <a:spcPct val="120000"/>
              </a:lnSpc>
              <a:spcAft>
                <a:spcPts val="600"/>
              </a:spcAft>
              <a:buClr>
                <a:schemeClr val="tx2"/>
              </a:buClr>
            </a:pPr>
            <a:r>
              <a:rPr kumimoji="1" lang="en-US" altLang="ja-JP" sz="1000" dirty="0">
                <a:latin typeface="メイリオ" panose="020B0604030504040204" pitchFamily="50" charset="-128"/>
                <a:ea typeface="メイリオ" panose="020B0604030504040204" pitchFamily="50" charset="-128"/>
              </a:rPr>
              <a:t>※</a:t>
            </a:r>
            <a:r>
              <a:rPr kumimoji="1" lang="ja-JP" altLang="en-US" sz="1000" dirty="0">
                <a:latin typeface="メイリオ" panose="020B0604030504040204" pitchFamily="50" charset="-128"/>
                <a:ea typeface="メイリオ" panose="020B0604030504040204" pitchFamily="50" charset="-128"/>
              </a:rPr>
              <a:t>令和７年１月１日からの画面イメージです。</a:t>
            </a:r>
          </a:p>
        </p:txBody>
      </p:sp>
    </p:spTree>
    <p:extLst>
      <p:ext uri="{BB962C8B-B14F-4D97-AF65-F5344CB8AC3E}">
        <p14:creationId xmlns:p14="http://schemas.microsoft.com/office/powerpoint/2010/main" val="1276402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8697B4-FB39-59ED-BDD0-EF5057C883D7}"/>
              </a:ext>
            </a:extLst>
          </p:cNvPr>
          <p:cNvSpPr>
            <a:spLocks noGrp="1"/>
          </p:cNvSpPr>
          <p:nvPr>
            <p:ph type="title"/>
          </p:nvPr>
        </p:nvSpPr>
        <p:spPr/>
        <p:txBody>
          <a:bodyPr/>
          <a:lstStyle/>
          <a:p>
            <a:r>
              <a:rPr kumimoji="1" lang="ja-JP" altLang="en-US"/>
              <a:t>労働者死傷病報告の入力（傷病名、傷病部位）</a:t>
            </a:r>
          </a:p>
        </p:txBody>
      </p:sp>
      <p:sp>
        <p:nvSpPr>
          <p:cNvPr id="4" name="テキスト プレースホルダー 3">
            <a:extLst>
              <a:ext uri="{FF2B5EF4-FFF2-40B4-BE49-F238E27FC236}">
                <a16:creationId xmlns:a16="http://schemas.microsoft.com/office/drawing/2014/main" id="{1934FB26-C67B-B165-471B-E89CE76B5797}"/>
              </a:ext>
            </a:extLst>
          </p:cNvPr>
          <p:cNvSpPr>
            <a:spLocks noGrp="1"/>
          </p:cNvSpPr>
          <p:nvPr>
            <p:ph type="body" sz="quarter" idx="13"/>
          </p:nvPr>
        </p:nvSpPr>
        <p:spPr>
          <a:xfrm>
            <a:off x="0" y="828000"/>
            <a:ext cx="9907200" cy="535880"/>
          </a:xfrm>
        </p:spPr>
        <p:txBody>
          <a:bodyPr/>
          <a:lstStyle/>
          <a:p>
            <a:r>
              <a:rPr lang="ja-JP" altLang="en-US"/>
              <a:t>入力の注意事項に留意していただき、傷病名の選択をお願いします。</a:t>
            </a:r>
            <a:endParaRPr kumimoji="1" lang="ja-JP" altLang="en-US"/>
          </a:p>
        </p:txBody>
      </p:sp>
      <p:pic>
        <p:nvPicPr>
          <p:cNvPr id="6" name="図 5" descr="ダイアグラム&#10;&#10;自動的に生成された説明">
            <a:extLst>
              <a:ext uri="{FF2B5EF4-FFF2-40B4-BE49-F238E27FC236}">
                <a16:creationId xmlns:a16="http://schemas.microsoft.com/office/drawing/2014/main" id="{B34A162B-FF55-41A5-CE0A-7A6437C09C5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453" t="3801" r="6939" b="5900"/>
          <a:stretch/>
        </p:blipFill>
        <p:spPr>
          <a:xfrm>
            <a:off x="177956" y="1428758"/>
            <a:ext cx="3694924" cy="5385821"/>
          </a:xfrm>
          <a:prstGeom prst="rect">
            <a:avLst/>
          </a:prstGeom>
        </p:spPr>
      </p:pic>
      <p:sp>
        <p:nvSpPr>
          <p:cNvPr id="11" name="正方形/長方形 10">
            <a:extLst>
              <a:ext uri="{FF2B5EF4-FFF2-40B4-BE49-F238E27FC236}">
                <a16:creationId xmlns:a16="http://schemas.microsoft.com/office/drawing/2014/main" id="{F6CC1615-1CC8-6B5A-B568-720154D3E76C}"/>
              </a:ext>
            </a:extLst>
          </p:cNvPr>
          <p:cNvSpPr/>
          <p:nvPr/>
        </p:nvSpPr>
        <p:spPr>
          <a:xfrm>
            <a:off x="1691730" y="4232994"/>
            <a:ext cx="1184635" cy="269949"/>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ysClr val="windowText" lastClr="000000"/>
              </a:solidFill>
            </a:endParaRPr>
          </a:p>
        </p:txBody>
      </p:sp>
      <p:grpSp>
        <p:nvGrpSpPr>
          <p:cNvPr id="8" name="グループ化 7">
            <a:extLst>
              <a:ext uri="{FF2B5EF4-FFF2-40B4-BE49-F238E27FC236}">
                <a16:creationId xmlns:a16="http://schemas.microsoft.com/office/drawing/2014/main" id="{90F01A7B-699B-A8F5-FC33-B9C8A4DF6DCD}"/>
              </a:ext>
            </a:extLst>
          </p:cNvPr>
          <p:cNvGrpSpPr/>
          <p:nvPr/>
        </p:nvGrpSpPr>
        <p:grpSpPr>
          <a:xfrm>
            <a:off x="3913567" y="2294485"/>
            <a:ext cx="5632259" cy="4570663"/>
            <a:chOff x="3913567" y="1397841"/>
            <a:chExt cx="5632259" cy="4570663"/>
          </a:xfrm>
        </p:grpSpPr>
        <p:grpSp>
          <p:nvGrpSpPr>
            <p:cNvPr id="36" name="グループ化 35">
              <a:extLst>
                <a:ext uri="{FF2B5EF4-FFF2-40B4-BE49-F238E27FC236}">
                  <a16:creationId xmlns:a16="http://schemas.microsoft.com/office/drawing/2014/main" id="{9E5B31B2-5357-9078-3F6A-3607C5DB5A8F}"/>
                </a:ext>
              </a:extLst>
            </p:cNvPr>
            <p:cNvGrpSpPr/>
            <p:nvPr/>
          </p:nvGrpSpPr>
          <p:grpSpPr>
            <a:xfrm>
              <a:off x="4110513" y="1397841"/>
              <a:ext cx="4952154" cy="2451363"/>
              <a:chOff x="4102893" y="1905841"/>
              <a:chExt cx="4952154" cy="2451363"/>
            </a:xfrm>
          </p:grpSpPr>
          <p:pic>
            <p:nvPicPr>
              <p:cNvPr id="31" name="図 30">
                <a:extLst>
                  <a:ext uri="{FF2B5EF4-FFF2-40B4-BE49-F238E27FC236}">
                    <a16:creationId xmlns:a16="http://schemas.microsoft.com/office/drawing/2014/main" id="{8DD57C41-500F-2857-B738-463835C33D10}"/>
                  </a:ext>
                </a:extLst>
              </p:cNvPr>
              <p:cNvPicPr>
                <a:picLocks noChangeAspect="1"/>
              </p:cNvPicPr>
              <p:nvPr/>
            </p:nvPicPr>
            <p:blipFill rotWithShape="1">
              <a:blip r:embed="rId3"/>
              <a:srcRect l="588" b="46578"/>
              <a:stretch/>
            </p:blipFill>
            <p:spPr>
              <a:xfrm>
                <a:off x="6691030" y="2140212"/>
                <a:ext cx="2364017" cy="2084488"/>
              </a:xfrm>
              <a:prstGeom prst="rect">
                <a:avLst/>
              </a:prstGeom>
            </p:spPr>
          </p:pic>
          <p:pic>
            <p:nvPicPr>
              <p:cNvPr id="26" name="図 25">
                <a:extLst>
                  <a:ext uri="{FF2B5EF4-FFF2-40B4-BE49-F238E27FC236}">
                    <a16:creationId xmlns:a16="http://schemas.microsoft.com/office/drawing/2014/main" id="{40513AEC-17B7-6AC2-9900-10A52812F7BC}"/>
                  </a:ext>
                </a:extLst>
              </p:cNvPr>
              <p:cNvPicPr>
                <a:picLocks noChangeAspect="1"/>
              </p:cNvPicPr>
              <p:nvPr/>
            </p:nvPicPr>
            <p:blipFill rotWithShape="1">
              <a:blip r:embed="rId3"/>
              <a:srcRect l="588" b="46578"/>
              <a:stretch/>
            </p:blipFill>
            <p:spPr>
              <a:xfrm>
                <a:off x="4102893" y="2140212"/>
                <a:ext cx="2364017" cy="2084488"/>
              </a:xfrm>
              <a:prstGeom prst="rect">
                <a:avLst/>
              </a:prstGeom>
            </p:spPr>
          </p:pic>
          <p:sp>
            <p:nvSpPr>
              <p:cNvPr id="27" name="テキスト ボックス 26">
                <a:extLst>
                  <a:ext uri="{FF2B5EF4-FFF2-40B4-BE49-F238E27FC236}">
                    <a16:creationId xmlns:a16="http://schemas.microsoft.com/office/drawing/2014/main" id="{B2404216-E9B7-9BA9-9299-EED3B7DF2D87}"/>
                  </a:ext>
                </a:extLst>
              </p:cNvPr>
              <p:cNvSpPr txBox="1"/>
              <p:nvPr/>
            </p:nvSpPr>
            <p:spPr>
              <a:xfrm>
                <a:off x="4132706" y="1905841"/>
                <a:ext cx="2119086" cy="284501"/>
              </a:xfrm>
              <a:prstGeom prst="rect">
                <a:avLst/>
              </a:prstGeom>
              <a:noFill/>
            </p:spPr>
            <p:txBody>
              <a:bodyPr wrap="square" rtlCol="0">
                <a:spAutoFit/>
              </a:bodyPr>
              <a:lstStyle/>
              <a:p>
                <a:pPr algn="l">
                  <a:lnSpc>
                    <a:spcPct val="120000"/>
                  </a:lnSpc>
                  <a:spcAft>
                    <a:spcPts val="600"/>
                  </a:spcAft>
                  <a:buClr>
                    <a:schemeClr val="tx2"/>
                  </a:buClr>
                </a:pPr>
                <a:r>
                  <a:rPr kumimoji="1" lang="ja-JP" altLang="en-US" sz="1200">
                    <a:latin typeface="ＭＳ ゴシック" panose="020B0609070205080204" pitchFamily="49" charset="-128"/>
                    <a:ea typeface="ＭＳ ゴシック" panose="020B0609070205080204" pitchFamily="49" charset="-128"/>
                  </a:rPr>
                  <a:t>傷病名大分類</a:t>
                </a:r>
                <a:r>
                  <a:rPr kumimoji="1" lang="ja-JP" altLang="en-US" sz="1200">
                    <a:solidFill>
                      <a:srgbClr val="FF0000"/>
                    </a:solidFill>
                    <a:latin typeface="ＭＳ ゴシック" panose="020B0609070205080204" pitchFamily="49" charset="-128"/>
                    <a:ea typeface="ＭＳ ゴシック" panose="020B0609070205080204" pitchFamily="49" charset="-128"/>
                  </a:rPr>
                  <a:t>（必須）</a:t>
                </a:r>
              </a:p>
            </p:txBody>
          </p:sp>
          <p:sp>
            <p:nvSpPr>
              <p:cNvPr id="28" name="テキスト ボックス 27">
                <a:extLst>
                  <a:ext uri="{FF2B5EF4-FFF2-40B4-BE49-F238E27FC236}">
                    <a16:creationId xmlns:a16="http://schemas.microsoft.com/office/drawing/2014/main" id="{7C7BF3E1-5402-B1C5-6BE6-3B290BEEE975}"/>
                  </a:ext>
                </a:extLst>
              </p:cNvPr>
              <p:cNvSpPr txBox="1"/>
              <p:nvPr/>
            </p:nvSpPr>
            <p:spPr>
              <a:xfrm>
                <a:off x="6749996" y="1905841"/>
                <a:ext cx="2119086" cy="284501"/>
              </a:xfrm>
              <a:prstGeom prst="rect">
                <a:avLst/>
              </a:prstGeom>
              <a:noFill/>
            </p:spPr>
            <p:txBody>
              <a:bodyPr wrap="square" rtlCol="0">
                <a:spAutoFit/>
              </a:bodyPr>
              <a:lstStyle/>
              <a:p>
                <a:pPr algn="l">
                  <a:lnSpc>
                    <a:spcPct val="120000"/>
                  </a:lnSpc>
                  <a:spcAft>
                    <a:spcPts val="600"/>
                  </a:spcAft>
                  <a:buClr>
                    <a:schemeClr val="tx2"/>
                  </a:buClr>
                </a:pPr>
                <a:r>
                  <a:rPr kumimoji="1" lang="ja-JP" altLang="en-US" sz="1200">
                    <a:latin typeface="ＭＳ ゴシック" panose="020B0609070205080204" pitchFamily="49" charset="-128"/>
                    <a:ea typeface="ＭＳ ゴシック" panose="020B0609070205080204" pitchFamily="49" charset="-128"/>
                  </a:rPr>
                  <a:t>傷病名分類項目</a:t>
                </a:r>
                <a:r>
                  <a:rPr kumimoji="1" lang="ja-JP" altLang="en-US" sz="1200">
                    <a:solidFill>
                      <a:srgbClr val="FF0000"/>
                    </a:solidFill>
                    <a:latin typeface="ＭＳ ゴシック" panose="020B0609070205080204" pitchFamily="49" charset="-128"/>
                    <a:ea typeface="ＭＳ ゴシック" panose="020B0609070205080204" pitchFamily="49" charset="-128"/>
                  </a:rPr>
                  <a:t>（必須）</a:t>
                </a:r>
              </a:p>
            </p:txBody>
          </p:sp>
          <p:sp>
            <p:nvSpPr>
              <p:cNvPr id="29" name="テキスト ボックス 28">
                <a:extLst>
                  <a:ext uri="{FF2B5EF4-FFF2-40B4-BE49-F238E27FC236}">
                    <a16:creationId xmlns:a16="http://schemas.microsoft.com/office/drawing/2014/main" id="{C45B6149-A94F-89A8-F11A-88EE5FEB908C}"/>
                  </a:ext>
                </a:extLst>
              </p:cNvPr>
              <p:cNvSpPr txBox="1"/>
              <p:nvPr/>
            </p:nvSpPr>
            <p:spPr>
              <a:xfrm>
                <a:off x="4141104" y="2659527"/>
                <a:ext cx="2071809" cy="1565172"/>
              </a:xfrm>
              <a:prstGeom prst="rect">
                <a:avLst/>
              </a:prstGeom>
              <a:solidFill>
                <a:schemeClr val="bg1"/>
              </a:solidFill>
            </p:spPr>
            <p:txBody>
              <a:bodyPr wrap="square" rtlCol="0">
                <a:spAutoFit/>
              </a:bodyPr>
              <a:lstStyle/>
              <a:p>
                <a:pPr algn="l">
                  <a:lnSpc>
                    <a:spcPts val="1000"/>
                  </a:lnSpc>
                  <a:spcAft>
                    <a:spcPts val="600"/>
                  </a:spcAft>
                  <a:buClr>
                    <a:schemeClr val="tx2"/>
                  </a:buClr>
                </a:pPr>
                <a:r>
                  <a:rPr kumimoji="1" lang="ja-JP" altLang="en-US" sz="800">
                    <a:solidFill>
                      <a:schemeClr val="bg1">
                        <a:lumMod val="50000"/>
                      </a:schemeClr>
                    </a:solidFill>
                    <a:latin typeface="ＭＳ ゴシック" panose="020B0609070205080204" pitchFamily="49" charset="-128"/>
                    <a:ea typeface="ＭＳ ゴシック" panose="020B0609070205080204" pitchFamily="49" charset="-128"/>
                  </a:rPr>
                  <a:t>負傷（負傷に伴わない事故含む）</a:t>
                </a:r>
                <a:endParaRPr kumimoji="1" lang="en-US" altLang="ja-JP" sz="800">
                  <a:solidFill>
                    <a:schemeClr val="bg1">
                      <a:lumMod val="50000"/>
                    </a:schemeClr>
                  </a:solidFill>
                  <a:latin typeface="ＭＳ ゴシック" panose="020B0609070205080204" pitchFamily="49" charset="-128"/>
                  <a:ea typeface="ＭＳ ゴシック" panose="020B0609070205080204" pitchFamily="49" charset="-128"/>
                </a:endParaRPr>
              </a:p>
              <a:p>
                <a:pPr algn="l">
                  <a:lnSpc>
                    <a:spcPts val="1000"/>
                  </a:lnSpc>
                  <a:spcAft>
                    <a:spcPts val="600"/>
                  </a:spcAft>
                  <a:buClr>
                    <a:schemeClr val="tx2"/>
                  </a:buClr>
                </a:pPr>
                <a:r>
                  <a:rPr kumimoji="1" lang="ja-JP" altLang="en-US" sz="800">
                    <a:solidFill>
                      <a:schemeClr val="bg1">
                        <a:lumMod val="50000"/>
                      </a:schemeClr>
                    </a:solidFill>
                    <a:latin typeface="ＭＳ ゴシック" panose="020B0609070205080204" pitchFamily="49" charset="-128"/>
                    <a:ea typeface="ＭＳ ゴシック" panose="020B0609070205080204" pitchFamily="49" charset="-128"/>
                  </a:rPr>
                  <a:t>業務上の負傷に起因する疾病</a:t>
                </a:r>
                <a:endParaRPr kumimoji="1" lang="en-US" altLang="ja-JP" sz="800">
                  <a:solidFill>
                    <a:schemeClr val="bg1">
                      <a:lumMod val="50000"/>
                    </a:schemeClr>
                  </a:solidFill>
                  <a:latin typeface="ＭＳ ゴシック" panose="020B0609070205080204" pitchFamily="49" charset="-128"/>
                  <a:ea typeface="ＭＳ ゴシック" panose="020B0609070205080204" pitchFamily="49" charset="-128"/>
                </a:endParaRPr>
              </a:p>
              <a:p>
                <a:pPr algn="l">
                  <a:lnSpc>
                    <a:spcPts val="1000"/>
                  </a:lnSpc>
                  <a:spcAft>
                    <a:spcPts val="600"/>
                  </a:spcAft>
                  <a:buClr>
                    <a:schemeClr val="tx2"/>
                  </a:buClr>
                </a:pPr>
                <a:r>
                  <a:rPr kumimoji="1" lang="ja-JP" altLang="en-US" sz="800">
                    <a:solidFill>
                      <a:schemeClr val="bg1">
                        <a:lumMod val="50000"/>
                      </a:schemeClr>
                    </a:solidFill>
                    <a:latin typeface="ＭＳ ゴシック" panose="020B0609070205080204" pitchFamily="49" charset="-128"/>
                    <a:ea typeface="ＭＳ ゴシック" panose="020B0609070205080204" pitchFamily="49" charset="-128"/>
                  </a:rPr>
                  <a:t>物理的因子による疾病</a:t>
                </a:r>
                <a:r>
                  <a:rPr kumimoji="1" lang="en-US" altLang="ja-JP" sz="800">
                    <a:solidFill>
                      <a:schemeClr val="bg1">
                        <a:lumMod val="50000"/>
                      </a:schemeClr>
                    </a:solidFill>
                    <a:latin typeface="ＭＳ ゴシック" panose="020B0609070205080204" pitchFamily="49" charset="-128"/>
                    <a:ea typeface="ＭＳ ゴシック" panose="020B0609070205080204" pitchFamily="49" charset="-128"/>
                  </a:rPr>
                  <a:t>(</a:t>
                </a:r>
                <a:r>
                  <a:rPr kumimoji="1" lang="ja-JP" altLang="en-US" sz="800">
                    <a:solidFill>
                      <a:schemeClr val="bg1">
                        <a:lumMod val="50000"/>
                      </a:schemeClr>
                    </a:solidFill>
                    <a:latin typeface="ＭＳ ゴシック" panose="020B0609070205080204" pitchFamily="49" charset="-128"/>
                    <a:ea typeface="ＭＳ ゴシック" panose="020B0609070205080204" pitchFamily="49" charset="-128"/>
                  </a:rPr>
                  <a:t>がん除く</a:t>
                </a:r>
                <a:r>
                  <a:rPr kumimoji="1" lang="en-US" altLang="ja-JP" sz="800">
                    <a:solidFill>
                      <a:schemeClr val="bg1">
                        <a:lumMod val="50000"/>
                      </a:schemeClr>
                    </a:solidFill>
                    <a:latin typeface="ＭＳ ゴシック" panose="020B0609070205080204" pitchFamily="49" charset="-128"/>
                    <a:ea typeface="ＭＳ ゴシック" panose="020B0609070205080204" pitchFamily="49" charset="-128"/>
                  </a:rPr>
                  <a:t>)</a:t>
                </a:r>
              </a:p>
              <a:p>
                <a:pPr algn="l">
                  <a:lnSpc>
                    <a:spcPts val="1000"/>
                  </a:lnSpc>
                  <a:spcAft>
                    <a:spcPts val="600"/>
                  </a:spcAft>
                  <a:buClr>
                    <a:schemeClr val="tx2"/>
                  </a:buClr>
                </a:pPr>
                <a:r>
                  <a:rPr kumimoji="1" lang="ja-JP" altLang="en-US" sz="800">
                    <a:solidFill>
                      <a:schemeClr val="bg1">
                        <a:lumMod val="50000"/>
                      </a:schemeClr>
                    </a:solidFill>
                    <a:latin typeface="ＭＳ ゴシック" panose="020B0609070205080204" pitchFamily="49" charset="-128"/>
                    <a:ea typeface="ＭＳ ゴシック" panose="020B0609070205080204" pitchFamily="49" charset="-128"/>
                  </a:rPr>
                  <a:t>身体に過度の負担にかかる態様に起因する疾病</a:t>
                </a:r>
                <a:endParaRPr kumimoji="1" lang="en-US" altLang="ja-JP" sz="800">
                  <a:solidFill>
                    <a:schemeClr val="bg1">
                      <a:lumMod val="50000"/>
                    </a:schemeClr>
                  </a:solidFill>
                  <a:latin typeface="ＭＳ ゴシック" panose="020B0609070205080204" pitchFamily="49" charset="-128"/>
                  <a:ea typeface="ＭＳ ゴシック" panose="020B0609070205080204" pitchFamily="49" charset="-128"/>
                </a:endParaRPr>
              </a:p>
              <a:p>
                <a:pPr algn="l">
                  <a:lnSpc>
                    <a:spcPts val="1000"/>
                  </a:lnSpc>
                  <a:spcAft>
                    <a:spcPts val="600"/>
                  </a:spcAft>
                  <a:buClr>
                    <a:schemeClr val="tx2"/>
                  </a:buClr>
                </a:pPr>
                <a:r>
                  <a:rPr kumimoji="1" lang="ja-JP" altLang="en-US" sz="800">
                    <a:solidFill>
                      <a:schemeClr val="bg1">
                        <a:lumMod val="50000"/>
                      </a:schemeClr>
                    </a:solidFill>
                    <a:latin typeface="ＭＳ ゴシック" panose="020B0609070205080204" pitchFamily="49" charset="-128"/>
                    <a:ea typeface="ＭＳ ゴシック" panose="020B0609070205080204" pitchFamily="49" charset="-128"/>
                  </a:rPr>
                  <a:t>化学物質等による疾病（がん除く）</a:t>
                </a:r>
                <a:endParaRPr kumimoji="1" lang="en-US" altLang="ja-JP" sz="800">
                  <a:solidFill>
                    <a:schemeClr val="bg1">
                      <a:lumMod val="50000"/>
                    </a:schemeClr>
                  </a:solidFill>
                  <a:latin typeface="ＭＳ ゴシック" panose="020B0609070205080204" pitchFamily="49" charset="-128"/>
                  <a:ea typeface="ＭＳ ゴシック" panose="020B0609070205080204" pitchFamily="49" charset="-128"/>
                </a:endParaRPr>
              </a:p>
              <a:p>
                <a:pPr algn="l">
                  <a:lnSpc>
                    <a:spcPts val="1000"/>
                  </a:lnSpc>
                  <a:spcAft>
                    <a:spcPts val="600"/>
                  </a:spcAft>
                  <a:buClr>
                    <a:schemeClr val="tx2"/>
                  </a:buClr>
                </a:pPr>
                <a:r>
                  <a:rPr kumimoji="1" lang="ja-JP" altLang="en-US" sz="800">
                    <a:solidFill>
                      <a:schemeClr val="bg1">
                        <a:lumMod val="50000"/>
                      </a:schemeClr>
                    </a:solidFill>
                    <a:latin typeface="ＭＳ ゴシック" panose="020B0609070205080204" pitchFamily="49" charset="-128"/>
                    <a:ea typeface="ＭＳ ゴシック" panose="020B0609070205080204" pitchFamily="49" charset="-128"/>
                  </a:rPr>
                  <a:t>粉じんの吸引による疾病</a:t>
                </a:r>
                <a:endParaRPr kumimoji="1" lang="en-US" altLang="ja-JP" sz="800">
                  <a:solidFill>
                    <a:schemeClr val="bg1">
                      <a:lumMod val="50000"/>
                    </a:schemeClr>
                  </a:solidFill>
                  <a:latin typeface="ＭＳ ゴシック" panose="020B0609070205080204" pitchFamily="49" charset="-128"/>
                  <a:ea typeface="ＭＳ ゴシック" panose="020B0609070205080204" pitchFamily="49" charset="-128"/>
                </a:endParaRPr>
              </a:p>
              <a:p>
                <a:pPr algn="l">
                  <a:lnSpc>
                    <a:spcPts val="1000"/>
                  </a:lnSpc>
                  <a:spcAft>
                    <a:spcPts val="600"/>
                  </a:spcAft>
                  <a:buClr>
                    <a:schemeClr val="tx2"/>
                  </a:buClr>
                </a:pPr>
                <a:r>
                  <a:rPr kumimoji="1" lang="ja-JP" altLang="en-US" sz="800">
                    <a:solidFill>
                      <a:schemeClr val="bg1">
                        <a:lumMod val="50000"/>
                      </a:schemeClr>
                    </a:solidFill>
                    <a:latin typeface="ＭＳ ゴシック" panose="020B0609070205080204" pitchFamily="49" charset="-128"/>
                    <a:ea typeface="ＭＳ ゴシック" panose="020B0609070205080204" pitchFamily="49" charset="-128"/>
                  </a:rPr>
                  <a:t>細菌、ウィルス等の病原体による疾病</a:t>
                </a:r>
                <a:endParaRPr kumimoji="1" lang="en-US" altLang="ja-JP" sz="800">
                  <a:solidFill>
                    <a:schemeClr val="bg1">
                      <a:lumMod val="50000"/>
                    </a:schemeClr>
                  </a:solidFill>
                  <a:latin typeface="ＭＳ ゴシック" panose="020B0609070205080204" pitchFamily="49" charset="-128"/>
                  <a:ea typeface="ＭＳ ゴシック" panose="020B0609070205080204" pitchFamily="49" charset="-128"/>
                </a:endParaRPr>
              </a:p>
            </p:txBody>
          </p:sp>
          <p:sp>
            <p:nvSpPr>
              <p:cNvPr id="30" name="テキスト ボックス 29">
                <a:extLst>
                  <a:ext uri="{FF2B5EF4-FFF2-40B4-BE49-F238E27FC236}">
                    <a16:creationId xmlns:a16="http://schemas.microsoft.com/office/drawing/2014/main" id="{7BB69199-1804-862C-57CA-B1BF18520CB9}"/>
                  </a:ext>
                </a:extLst>
              </p:cNvPr>
              <p:cNvSpPr txBox="1"/>
              <p:nvPr/>
            </p:nvSpPr>
            <p:spPr>
              <a:xfrm>
                <a:off x="6747922" y="2663792"/>
                <a:ext cx="2119085" cy="1693412"/>
              </a:xfrm>
              <a:prstGeom prst="rect">
                <a:avLst/>
              </a:prstGeom>
              <a:solidFill>
                <a:schemeClr val="bg1"/>
              </a:solidFill>
            </p:spPr>
            <p:txBody>
              <a:bodyPr wrap="square" rtlCol="0">
                <a:spAutoFit/>
              </a:bodyPr>
              <a:lstStyle/>
              <a:p>
                <a:pPr algn="l">
                  <a:lnSpc>
                    <a:spcPts val="1000"/>
                  </a:lnSpc>
                  <a:spcAft>
                    <a:spcPts val="600"/>
                  </a:spcAft>
                  <a:buClr>
                    <a:schemeClr val="tx2"/>
                  </a:buClr>
                </a:pPr>
                <a:r>
                  <a:rPr kumimoji="1" lang="ja-JP" altLang="en-US" sz="800">
                    <a:solidFill>
                      <a:schemeClr val="bg1">
                        <a:lumMod val="50000"/>
                      </a:schemeClr>
                    </a:solidFill>
                    <a:latin typeface="ＭＳ ゴシック" panose="020B0609070205080204" pitchFamily="49" charset="-128"/>
                    <a:ea typeface="ＭＳ ゴシック" panose="020B0609070205080204" pitchFamily="49" charset="-128"/>
                  </a:rPr>
                  <a:t>骨折</a:t>
                </a:r>
                <a:endParaRPr kumimoji="1" lang="en-US" altLang="ja-JP" sz="800">
                  <a:solidFill>
                    <a:schemeClr val="bg1">
                      <a:lumMod val="50000"/>
                    </a:schemeClr>
                  </a:solidFill>
                  <a:latin typeface="ＭＳ ゴシック" panose="020B0609070205080204" pitchFamily="49" charset="-128"/>
                  <a:ea typeface="ＭＳ ゴシック" panose="020B0609070205080204" pitchFamily="49" charset="-128"/>
                </a:endParaRPr>
              </a:p>
              <a:p>
                <a:pPr algn="l">
                  <a:lnSpc>
                    <a:spcPts val="1000"/>
                  </a:lnSpc>
                  <a:spcAft>
                    <a:spcPts val="600"/>
                  </a:spcAft>
                  <a:buClr>
                    <a:schemeClr val="tx2"/>
                  </a:buClr>
                </a:pPr>
                <a:r>
                  <a:rPr kumimoji="1" lang="ja-JP" altLang="en-US" sz="800">
                    <a:solidFill>
                      <a:schemeClr val="bg1">
                        <a:lumMod val="50000"/>
                      </a:schemeClr>
                    </a:solidFill>
                    <a:latin typeface="ＭＳ ゴシック" panose="020B0609070205080204" pitchFamily="49" charset="-128"/>
                    <a:ea typeface="ＭＳ ゴシック" panose="020B0609070205080204" pitchFamily="49" charset="-128"/>
                  </a:rPr>
                  <a:t>切断</a:t>
                </a:r>
                <a:endParaRPr kumimoji="1" lang="en-US" altLang="ja-JP" sz="800">
                  <a:solidFill>
                    <a:schemeClr val="bg1">
                      <a:lumMod val="50000"/>
                    </a:schemeClr>
                  </a:solidFill>
                  <a:latin typeface="ＭＳ ゴシック" panose="020B0609070205080204" pitchFamily="49" charset="-128"/>
                  <a:ea typeface="ＭＳ ゴシック" panose="020B0609070205080204" pitchFamily="49" charset="-128"/>
                </a:endParaRPr>
              </a:p>
              <a:p>
                <a:pPr algn="l">
                  <a:lnSpc>
                    <a:spcPts val="1000"/>
                  </a:lnSpc>
                  <a:spcAft>
                    <a:spcPts val="600"/>
                  </a:spcAft>
                  <a:buClr>
                    <a:schemeClr val="tx2"/>
                  </a:buClr>
                </a:pPr>
                <a:r>
                  <a:rPr kumimoji="1" lang="ja-JP" altLang="en-US" sz="800">
                    <a:solidFill>
                      <a:schemeClr val="bg1">
                        <a:lumMod val="50000"/>
                      </a:schemeClr>
                    </a:solidFill>
                    <a:latin typeface="ＭＳ ゴシック" panose="020B0609070205080204" pitchFamily="49" charset="-128"/>
                    <a:ea typeface="ＭＳ ゴシック" panose="020B0609070205080204" pitchFamily="49" charset="-128"/>
                  </a:rPr>
                  <a:t>関節の障害（捻挫、亜脱臼及び転位含む）</a:t>
                </a:r>
                <a:endParaRPr kumimoji="1" lang="en-US" altLang="ja-JP" sz="800">
                  <a:solidFill>
                    <a:schemeClr val="bg1">
                      <a:lumMod val="50000"/>
                    </a:schemeClr>
                  </a:solidFill>
                  <a:latin typeface="ＭＳ ゴシック" panose="020B0609070205080204" pitchFamily="49" charset="-128"/>
                  <a:ea typeface="ＭＳ ゴシック" panose="020B0609070205080204" pitchFamily="49" charset="-128"/>
                </a:endParaRPr>
              </a:p>
              <a:p>
                <a:pPr algn="l">
                  <a:lnSpc>
                    <a:spcPts val="1000"/>
                  </a:lnSpc>
                  <a:spcAft>
                    <a:spcPts val="600"/>
                  </a:spcAft>
                  <a:buClr>
                    <a:schemeClr val="tx2"/>
                  </a:buClr>
                </a:pPr>
                <a:r>
                  <a:rPr kumimoji="1" lang="ja-JP" altLang="en-US" sz="800">
                    <a:solidFill>
                      <a:schemeClr val="bg1">
                        <a:lumMod val="50000"/>
                      </a:schemeClr>
                    </a:solidFill>
                    <a:latin typeface="ＭＳ ゴシック" panose="020B0609070205080204" pitchFamily="49" charset="-128"/>
                    <a:ea typeface="ＭＳ ゴシック" panose="020B0609070205080204" pitchFamily="49" charset="-128"/>
                  </a:rPr>
                  <a:t>打撲傷（皮膚の剥離、擦過傷、挫傷及び血腫を含む）</a:t>
                </a:r>
                <a:endParaRPr kumimoji="1" lang="en-US" altLang="ja-JP" sz="800">
                  <a:solidFill>
                    <a:schemeClr val="bg1">
                      <a:lumMod val="50000"/>
                    </a:schemeClr>
                  </a:solidFill>
                  <a:latin typeface="ＭＳ ゴシック" panose="020B0609070205080204" pitchFamily="49" charset="-128"/>
                  <a:ea typeface="ＭＳ ゴシック" panose="020B0609070205080204" pitchFamily="49" charset="-128"/>
                </a:endParaRPr>
              </a:p>
              <a:p>
                <a:pPr algn="l">
                  <a:lnSpc>
                    <a:spcPts val="1000"/>
                  </a:lnSpc>
                  <a:spcAft>
                    <a:spcPts val="600"/>
                  </a:spcAft>
                  <a:buClr>
                    <a:schemeClr val="tx2"/>
                  </a:buClr>
                </a:pPr>
                <a:r>
                  <a:rPr kumimoji="1" lang="ja-JP" altLang="en-US" sz="800">
                    <a:solidFill>
                      <a:schemeClr val="bg1">
                        <a:lumMod val="50000"/>
                      </a:schemeClr>
                    </a:solidFill>
                    <a:latin typeface="ＭＳ ゴシック" panose="020B0609070205080204" pitchFamily="49" charset="-128"/>
                    <a:ea typeface="ＭＳ ゴシック" panose="020B0609070205080204" pitchFamily="49" charset="-128"/>
                  </a:rPr>
                  <a:t>創傷（切創、裂創、刺創及び挫滅創を含む）</a:t>
                </a:r>
                <a:endParaRPr kumimoji="1" lang="en-US" altLang="ja-JP" sz="800">
                  <a:solidFill>
                    <a:schemeClr val="bg1">
                      <a:lumMod val="50000"/>
                    </a:schemeClr>
                  </a:solidFill>
                  <a:latin typeface="ＭＳ ゴシック" panose="020B0609070205080204" pitchFamily="49" charset="-128"/>
                  <a:ea typeface="ＭＳ ゴシック" panose="020B0609070205080204" pitchFamily="49" charset="-128"/>
                </a:endParaRPr>
              </a:p>
              <a:p>
                <a:pPr algn="l">
                  <a:lnSpc>
                    <a:spcPts val="1000"/>
                  </a:lnSpc>
                  <a:spcAft>
                    <a:spcPts val="600"/>
                  </a:spcAft>
                  <a:buClr>
                    <a:schemeClr val="tx2"/>
                  </a:buClr>
                </a:pPr>
                <a:r>
                  <a:rPr kumimoji="1" lang="ja-JP" altLang="en-US" sz="800">
                    <a:solidFill>
                      <a:schemeClr val="bg1">
                        <a:lumMod val="50000"/>
                      </a:schemeClr>
                    </a:solidFill>
                    <a:latin typeface="ＭＳ ゴシック" panose="020B0609070205080204" pitchFamily="49" charset="-128"/>
                    <a:ea typeface="ＭＳ ゴシック" panose="020B0609070205080204" pitchFamily="49" charset="-128"/>
                  </a:rPr>
                  <a:t>外傷性の脊髄損証</a:t>
                </a:r>
                <a:endParaRPr kumimoji="1" lang="en-US" altLang="ja-JP" sz="800">
                  <a:solidFill>
                    <a:schemeClr val="bg1">
                      <a:lumMod val="50000"/>
                    </a:schemeClr>
                  </a:solidFill>
                  <a:latin typeface="ＭＳ ゴシック" panose="020B0609070205080204" pitchFamily="49" charset="-128"/>
                  <a:ea typeface="ＭＳ ゴシック" panose="020B0609070205080204" pitchFamily="49" charset="-128"/>
                </a:endParaRPr>
              </a:p>
              <a:p>
                <a:pPr algn="l">
                  <a:lnSpc>
                    <a:spcPts val="1000"/>
                  </a:lnSpc>
                  <a:spcAft>
                    <a:spcPts val="600"/>
                  </a:spcAft>
                  <a:buClr>
                    <a:schemeClr val="tx2"/>
                  </a:buClr>
                </a:pPr>
                <a:r>
                  <a:rPr kumimoji="1" lang="ja-JP" altLang="en-US" sz="800">
                    <a:solidFill>
                      <a:schemeClr val="bg1">
                        <a:lumMod val="50000"/>
                      </a:schemeClr>
                    </a:solidFill>
                    <a:latin typeface="ＭＳ ゴシック" panose="020B0609070205080204" pitchFamily="49" charset="-128"/>
                    <a:ea typeface="ＭＳ ゴシック" panose="020B0609070205080204" pitchFamily="49" charset="-128"/>
                  </a:rPr>
                  <a:t>火傷（光熱物体を取り扱う火傷を除く）</a:t>
                </a:r>
                <a:endParaRPr kumimoji="1" lang="en-US" altLang="ja-JP" sz="800">
                  <a:solidFill>
                    <a:schemeClr val="bg1">
                      <a:lumMod val="50000"/>
                    </a:schemeClr>
                  </a:solidFill>
                  <a:latin typeface="ＭＳ ゴシック" panose="020B0609070205080204" pitchFamily="49" charset="-128"/>
                  <a:ea typeface="ＭＳ ゴシック" panose="020B0609070205080204" pitchFamily="49" charset="-128"/>
                </a:endParaRPr>
              </a:p>
            </p:txBody>
          </p:sp>
          <p:sp>
            <p:nvSpPr>
              <p:cNvPr id="32" name="テキスト ボックス 31">
                <a:extLst>
                  <a:ext uri="{FF2B5EF4-FFF2-40B4-BE49-F238E27FC236}">
                    <a16:creationId xmlns:a16="http://schemas.microsoft.com/office/drawing/2014/main" id="{8A55B45D-4BB3-A2BD-1A69-F203984E0AF7}"/>
                  </a:ext>
                </a:extLst>
              </p:cNvPr>
              <p:cNvSpPr txBox="1"/>
              <p:nvPr/>
            </p:nvSpPr>
            <p:spPr>
              <a:xfrm>
                <a:off x="4156344" y="2232862"/>
                <a:ext cx="1739631" cy="205826"/>
              </a:xfrm>
              <a:prstGeom prst="rect">
                <a:avLst/>
              </a:prstGeom>
              <a:solidFill>
                <a:schemeClr val="bg1"/>
              </a:solidFill>
            </p:spPr>
            <p:txBody>
              <a:bodyPr wrap="square" rtlCol="0">
                <a:spAutoFit/>
              </a:bodyPr>
              <a:lstStyle/>
              <a:p>
                <a:pPr algn="l">
                  <a:lnSpc>
                    <a:spcPts val="1000"/>
                  </a:lnSpc>
                  <a:spcAft>
                    <a:spcPts val="600"/>
                  </a:spcAft>
                  <a:buClr>
                    <a:schemeClr val="tx2"/>
                  </a:buClr>
                </a:pPr>
                <a:r>
                  <a:rPr kumimoji="1" lang="ja-JP" altLang="en-US" sz="800">
                    <a:solidFill>
                      <a:schemeClr val="bg1">
                        <a:lumMod val="50000"/>
                      </a:schemeClr>
                    </a:solidFill>
                    <a:latin typeface="ＭＳ ゴシック" panose="020B0609070205080204" pitchFamily="49" charset="-128"/>
                    <a:ea typeface="ＭＳ ゴシック" panose="020B0609070205080204" pitchFamily="49" charset="-128"/>
                  </a:rPr>
                  <a:t>負傷（負傷に伴わない事故含む）</a:t>
                </a:r>
                <a:endParaRPr kumimoji="1" lang="en-US" altLang="ja-JP" sz="800">
                  <a:solidFill>
                    <a:schemeClr val="bg1">
                      <a:lumMod val="50000"/>
                    </a:schemeClr>
                  </a:solidFill>
                  <a:latin typeface="ＭＳ ゴシック" panose="020B0609070205080204" pitchFamily="49" charset="-128"/>
                  <a:ea typeface="ＭＳ ゴシック" panose="020B0609070205080204" pitchFamily="49" charset="-128"/>
                </a:endParaRPr>
              </a:p>
            </p:txBody>
          </p:sp>
          <p:sp>
            <p:nvSpPr>
              <p:cNvPr id="33" name="正方形/長方形 32">
                <a:extLst>
                  <a:ext uri="{FF2B5EF4-FFF2-40B4-BE49-F238E27FC236}">
                    <a16:creationId xmlns:a16="http://schemas.microsoft.com/office/drawing/2014/main" id="{D1388EE7-F8FE-1516-A187-E094B6F56909}"/>
                  </a:ext>
                </a:extLst>
              </p:cNvPr>
              <p:cNvSpPr/>
              <p:nvPr/>
            </p:nvSpPr>
            <p:spPr>
              <a:xfrm>
                <a:off x="4137678" y="2684857"/>
                <a:ext cx="2109142" cy="162353"/>
              </a:xfrm>
              <a:prstGeom prst="rect">
                <a:avLst/>
              </a:prstGeom>
              <a:solidFill>
                <a:schemeClr val="accent1">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ysClr val="windowText" lastClr="000000"/>
                  </a:solidFill>
                </a:endParaRPr>
              </a:p>
            </p:txBody>
          </p:sp>
          <p:sp>
            <p:nvSpPr>
              <p:cNvPr id="34" name="正方形/長方形 33">
                <a:extLst>
                  <a:ext uri="{FF2B5EF4-FFF2-40B4-BE49-F238E27FC236}">
                    <a16:creationId xmlns:a16="http://schemas.microsoft.com/office/drawing/2014/main" id="{816FA856-9E92-41AF-D11E-348A4607A22A}"/>
                  </a:ext>
                </a:extLst>
              </p:cNvPr>
              <p:cNvSpPr/>
              <p:nvPr/>
            </p:nvSpPr>
            <p:spPr>
              <a:xfrm>
                <a:off x="6747922" y="2885497"/>
                <a:ext cx="2109142" cy="162353"/>
              </a:xfrm>
              <a:prstGeom prst="rect">
                <a:avLst/>
              </a:prstGeom>
              <a:solidFill>
                <a:schemeClr val="accent1">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ysClr val="windowText" lastClr="000000"/>
                  </a:solidFill>
                </a:endParaRPr>
              </a:p>
            </p:txBody>
          </p:sp>
          <p:sp>
            <p:nvSpPr>
              <p:cNvPr id="35" name="テキスト ボックス 34">
                <a:extLst>
                  <a:ext uri="{FF2B5EF4-FFF2-40B4-BE49-F238E27FC236}">
                    <a16:creationId xmlns:a16="http://schemas.microsoft.com/office/drawing/2014/main" id="{F2B2549E-1D4C-A267-93CD-A0DEB34A5D23}"/>
                  </a:ext>
                </a:extLst>
              </p:cNvPr>
              <p:cNvSpPr txBox="1"/>
              <p:nvPr/>
            </p:nvSpPr>
            <p:spPr>
              <a:xfrm>
                <a:off x="6749996" y="2228962"/>
                <a:ext cx="1693917" cy="205826"/>
              </a:xfrm>
              <a:prstGeom prst="rect">
                <a:avLst/>
              </a:prstGeom>
              <a:solidFill>
                <a:schemeClr val="bg1"/>
              </a:solidFill>
            </p:spPr>
            <p:txBody>
              <a:bodyPr wrap="square" rtlCol="0">
                <a:spAutoFit/>
              </a:bodyPr>
              <a:lstStyle/>
              <a:p>
                <a:pPr algn="l">
                  <a:lnSpc>
                    <a:spcPts val="1000"/>
                  </a:lnSpc>
                  <a:spcAft>
                    <a:spcPts val="600"/>
                  </a:spcAft>
                  <a:buClr>
                    <a:schemeClr val="tx2"/>
                  </a:buClr>
                </a:pPr>
                <a:r>
                  <a:rPr kumimoji="1" lang="ja-JP" altLang="en-US" sz="800">
                    <a:solidFill>
                      <a:schemeClr val="bg1">
                        <a:lumMod val="50000"/>
                      </a:schemeClr>
                    </a:solidFill>
                    <a:latin typeface="ＭＳ ゴシック" panose="020B0609070205080204" pitchFamily="49" charset="-128"/>
                    <a:ea typeface="ＭＳ ゴシック" panose="020B0609070205080204" pitchFamily="49" charset="-128"/>
                  </a:rPr>
                  <a:t>切断</a:t>
                </a:r>
                <a:endParaRPr kumimoji="1" lang="en-US" altLang="ja-JP" sz="800">
                  <a:solidFill>
                    <a:schemeClr val="bg1">
                      <a:lumMod val="50000"/>
                    </a:schemeClr>
                  </a:solidFill>
                  <a:latin typeface="ＭＳ ゴシック" panose="020B0609070205080204" pitchFamily="49" charset="-128"/>
                  <a:ea typeface="ＭＳ ゴシック" panose="020B0609070205080204" pitchFamily="49" charset="-128"/>
                </a:endParaRPr>
              </a:p>
            </p:txBody>
          </p:sp>
        </p:grpSp>
        <p:sp>
          <p:nvSpPr>
            <p:cNvPr id="51" name="正方形/長方形 50">
              <a:extLst>
                <a:ext uri="{FF2B5EF4-FFF2-40B4-BE49-F238E27FC236}">
                  <a16:creationId xmlns:a16="http://schemas.microsoft.com/office/drawing/2014/main" id="{E9A43240-25E6-6B7D-3478-26A86486D3C0}"/>
                </a:ext>
              </a:extLst>
            </p:cNvPr>
            <p:cNvSpPr/>
            <p:nvPr/>
          </p:nvSpPr>
          <p:spPr>
            <a:xfrm>
              <a:off x="3961515" y="3230755"/>
              <a:ext cx="5584311" cy="10615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ysClr val="windowText" lastClr="000000"/>
                </a:solidFill>
              </a:endParaRPr>
            </a:p>
          </p:txBody>
        </p:sp>
        <p:grpSp>
          <p:nvGrpSpPr>
            <p:cNvPr id="37" name="グループ化 36">
              <a:extLst>
                <a:ext uri="{FF2B5EF4-FFF2-40B4-BE49-F238E27FC236}">
                  <a16:creationId xmlns:a16="http://schemas.microsoft.com/office/drawing/2014/main" id="{3132CF84-554E-8EBE-635B-848427489508}"/>
                </a:ext>
              </a:extLst>
            </p:cNvPr>
            <p:cNvGrpSpPr/>
            <p:nvPr/>
          </p:nvGrpSpPr>
          <p:grpSpPr>
            <a:xfrm>
              <a:off x="4110513" y="3568437"/>
              <a:ext cx="4952154" cy="2400067"/>
              <a:chOff x="4102893" y="1905841"/>
              <a:chExt cx="4952154" cy="2400067"/>
            </a:xfrm>
          </p:grpSpPr>
          <p:pic>
            <p:nvPicPr>
              <p:cNvPr id="38" name="図 37">
                <a:extLst>
                  <a:ext uri="{FF2B5EF4-FFF2-40B4-BE49-F238E27FC236}">
                    <a16:creationId xmlns:a16="http://schemas.microsoft.com/office/drawing/2014/main" id="{BE3B4538-A77A-74DC-C8F3-3A2B52EED11E}"/>
                  </a:ext>
                </a:extLst>
              </p:cNvPr>
              <p:cNvPicPr>
                <a:picLocks noChangeAspect="1"/>
              </p:cNvPicPr>
              <p:nvPr/>
            </p:nvPicPr>
            <p:blipFill rotWithShape="1">
              <a:blip r:embed="rId3"/>
              <a:srcRect l="588" b="46578"/>
              <a:stretch/>
            </p:blipFill>
            <p:spPr>
              <a:xfrm>
                <a:off x="6691030" y="2140212"/>
                <a:ext cx="2364017" cy="2084488"/>
              </a:xfrm>
              <a:prstGeom prst="rect">
                <a:avLst/>
              </a:prstGeom>
            </p:spPr>
          </p:pic>
          <p:pic>
            <p:nvPicPr>
              <p:cNvPr id="39" name="図 38">
                <a:extLst>
                  <a:ext uri="{FF2B5EF4-FFF2-40B4-BE49-F238E27FC236}">
                    <a16:creationId xmlns:a16="http://schemas.microsoft.com/office/drawing/2014/main" id="{53EC6052-7254-290D-5216-50BA70B902B3}"/>
                  </a:ext>
                </a:extLst>
              </p:cNvPr>
              <p:cNvPicPr>
                <a:picLocks noChangeAspect="1"/>
              </p:cNvPicPr>
              <p:nvPr/>
            </p:nvPicPr>
            <p:blipFill rotWithShape="1">
              <a:blip r:embed="rId3"/>
              <a:srcRect l="588" b="46578"/>
              <a:stretch/>
            </p:blipFill>
            <p:spPr>
              <a:xfrm>
                <a:off x="4102893" y="2140212"/>
                <a:ext cx="2364017" cy="2084488"/>
              </a:xfrm>
              <a:prstGeom prst="rect">
                <a:avLst/>
              </a:prstGeom>
            </p:spPr>
          </p:pic>
          <p:sp>
            <p:nvSpPr>
              <p:cNvPr id="40" name="テキスト ボックス 39">
                <a:extLst>
                  <a:ext uri="{FF2B5EF4-FFF2-40B4-BE49-F238E27FC236}">
                    <a16:creationId xmlns:a16="http://schemas.microsoft.com/office/drawing/2014/main" id="{387E6FB8-8540-E66A-3C33-0F633258C766}"/>
                  </a:ext>
                </a:extLst>
              </p:cNvPr>
              <p:cNvSpPr txBox="1"/>
              <p:nvPr/>
            </p:nvSpPr>
            <p:spPr>
              <a:xfrm>
                <a:off x="4132706" y="1905841"/>
                <a:ext cx="2119086" cy="284501"/>
              </a:xfrm>
              <a:prstGeom prst="rect">
                <a:avLst/>
              </a:prstGeom>
              <a:noFill/>
            </p:spPr>
            <p:txBody>
              <a:bodyPr wrap="square" rtlCol="0">
                <a:spAutoFit/>
              </a:bodyPr>
              <a:lstStyle/>
              <a:p>
                <a:pPr algn="l">
                  <a:lnSpc>
                    <a:spcPct val="120000"/>
                  </a:lnSpc>
                  <a:spcAft>
                    <a:spcPts val="600"/>
                  </a:spcAft>
                  <a:buClr>
                    <a:schemeClr val="tx2"/>
                  </a:buClr>
                </a:pPr>
                <a:r>
                  <a:rPr kumimoji="1" lang="ja-JP" altLang="en-US" sz="1200">
                    <a:latin typeface="ＭＳ ゴシック" panose="020B0609070205080204" pitchFamily="49" charset="-128"/>
                    <a:ea typeface="ＭＳ ゴシック" panose="020B0609070205080204" pitchFamily="49" charset="-128"/>
                  </a:rPr>
                  <a:t>傷病部位大分類</a:t>
                </a:r>
                <a:r>
                  <a:rPr kumimoji="1" lang="ja-JP" altLang="en-US" sz="1200">
                    <a:solidFill>
                      <a:srgbClr val="FF0000"/>
                    </a:solidFill>
                    <a:latin typeface="ＭＳ ゴシック" panose="020B0609070205080204" pitchFamily="49" charset="-128"/>
                    <a:ea typeface="ＭＳ ゴシック" panose="020B0609070205080204" pitchFamily="49" charset="-128"/>
                  </a:rPr>
                  <a:t>（必須）</a:t>
                </a:r>
              </a:p>
            </p:txBody>
          </p:sp>
          <p:sp>
            <p:nvSpPr>
              <p:cNvPr id="41" name="テキスト ボックス 40">
                <a:extLst>
                  <a:ext uri="{FF2B5EF4-FFF2-40B4-BE49-F238E27FC236}">
                    <a16:creationId xmlns:a16="http://schemas.microsoft.com/office/drawing/2014/main" id="{50AFDEC9-7863-EC8C-2C7C-387C4C4417A6}"/>
                  </a:ext>
                </a:extLst>
              </p:cNvPr>
              <p:cNvSpPr txBox="1"/>
              <p:nvPr/>
            </p:nvSpPr>
            <p:spPr>
              <a:xfrm>
                <a:off x="6749996" y="1905841"/>
                <a:ext cx="2119086" cy="284501"/>
              </a:xfrm>
              <a:prstGeom prst="rect">
                <a:avLst/>
              </a:prstGeom>
              <a:noFill/>
            </p:spPr>
            <p:txBody>
              <a:bodyPr wrap="square" rtlCol="0">
                <a:spAutoFit/>
              </a:bodyPr>
              <a:lstStyle/>
              <a:p>
                <a:pPr algn="l">
                  <a:lnSpc>
                    <a:spcPct val="120000"/>
                  </a:lnSpc>
                  <a:spcAft>
                    <a:spcPts val="600"/>
                  </a:spcAft>
                  <a:buClr>
                    <a:schemeClr val="tx2"/>
                  </a:buClr>
                </a:pPr>
                <a:r>
                  <a:rPr kumimoji="1" lang="ja-JP" altLang="en-US" sz="1200">
                    <a:latin typeface="ＭＳ ゴシック" panose="020B0609070205080204" pitchFamily="49" charset="-128"/>
                    <a:ea typeface="ＭＳ ゴシック" panose="020B0609070205080204" pitchFamily="49" charset="-128"/>
                  </a:rPr>
                  <a:t>傷病部位分類項目</a:t>
                </a:r>
                <a:r>
                  <a:rPr kumimoji="1" lang="ja-JP" altLang="en-US" sz="1200">
                    <a:solidFill>
                      <a:srgbClr val="FF0000"/>
                    </a:solidFill>
                    <a:latin typeface="ＭＳ ゴシック" panose="020B0609070205080204" pitchFamily="49" charset="-128"/>
                    <a:ea typeface="ＭＳ ゴシック" panose="020B0609070205080204" pitchFamily="49" charset="-128"/>
                  </a:rPr>
                  <a:t>（必須）</a:t>
                </a:r>
              </a:p>
            </p:txBody>
          </p:sp>
          <p:sp>
            <p:nvSpPr>
              <p:cNvPr id="42" name="テキスト ボックス 41">
                <a:extLst>
                  <a:ext uri="{FF2B5EF4-FFF2-40B4-BE49-F238E27FC236}">
                    <a16:creationId xmlns:a16="http://schemas.microsoft.com/office/drawing/2014/main" id="{55C13F8E-0515-F1A5-8FD8-AE857E6F6E23}"/>
                  </a:ext>
                </a:extLst>
              </p:cNvPr>
              <p:cNvSpPr txBox="1"/>
              <p:nvPr/>
            </p:nvSpPr>
            <p:spPr>
              <a:xfrm>
                <a:off x="4141104" y="2659527"/>
                <a:ext cx="2071809" cy="1642116"/>
              </a:xfrm>
              <a:prstGeom prst="rect">
                <a:avLst/>
              </a:prstGeom>
              <a:solidFill>
                <a:schemeClr val="bg1"/>
              </a:solidFill>
            </p:spPr>
            <p:txBody>
              <a:bodyPr wrap="square" rtlCol="0">
                <a:spAutoFit/>
              </a:bodyPr>
              <a:lstStyle/>
              <a:p>
                <a:pPr algn="l">
                  <a:lnSpc>
                    <a:spcPts val="1000"/>
                  </a:lnSpc>
                  <a:spcAft>
                    <a:spcPts val="600"/>
                  </a:spcAft>
                  <a:buClr>
                    <a:schemeClr val="tx2"/>
                  </a:buClr>
                </a:pPr>
                <a:r>
                  <a:rPr kumimoji="1" lang="ja-JP" altLang="en-US" sz="800">
                    <a:solidFill>
                      <a:schemeClr val="bg1">
                        <a:lumMod val="50000"/>
                      </a:schemeClr>
                    </a:solidFill>
                    <a:latin typeface="ＭＳ ゴシック" panose="020B0609070205080204" pitchFamily="49" charset="-128"/>
                    <a:ea typeface="ＭＳ ゴシック" panose="020B0609070205080204" pitchFamily="49" charset="-128"/>
                  </a:rPr>
                  <a:t>頭部</a:t>
                </a:r>
                <a:endParaRPr kumimoji="1" lang="en-US" altLang="ja-JP" sz="800">
                  <a:solidFill>
                    <a:schemeClr val="bg1">
                      <a:lumMod val="50000"/>
                    </a:schemeClr>
                  </a:solidFill>
                  <a:latin typeface="ＭＳ ゴシック" panose="020B0609070205080204" pitchFamily="49" charset="-128"/>
                  <a:ea typeface="ＭＳ ゴシック" panose="020B0609070205080204" pitchFamily="49" charset="-128"/>
                </a:endParaRPr>
              </a:p>
              <a:p>
                <a:pPr algn="l">
                  <a:lnSpc>
                    <a:spcPts val="1000"/>
                  </a:lnSpc>
                  <a:spcAft>
                    <a:spcPts val="600"/>
                  </a:spcAft>
                  <a:buClr>
                    <a:schemeClr val="tx2"/>
                  </a:buClr>
                </a:pPr>
                <a:r>
                  <a:rPr kumimoji="1" lang="ja-JP" altLang="en-US" sz="800">
                    <a:solidFill>
                      <a:schemeClr val="bg1">
                        <a:lumMod val="50000"/>
                      </a:schemeClr>
                    </a:solidFill>
                    <a:latin typeface="ＭＳ ゴシック" panose="020B0609070205080204" pitchFamily="49" charset="-128"/>
                    <a:ea typeface="ＭＳ ゴシック" panose="020B0609070205080204" pitchFamily="49" charset="-128"/>
                  </a:rPr>
                  <a:t>頸部</a:t>
                </a:r>
                <a:endParaRPr kumimoji="1" lang="en-US" altLang="ja-JP" sz="800">
                  <a:solidFill>
                    <a:schemeClr val="bg1">
                      <a:lumMod val="50000"/>
                    </a:schemeClr>
                  </a:solidFill>
                  <a:latin typeface="ＭＳ ゴシック" panose="020B0609070205080204" pitchFamily="49" charset="-128"/>
                  <a:ea typeface="ＭＳ ゴシック" panose="020B0609070205080204" pitchFamily="49" charset="-128"/>
                </a:endParaRPr>
              </a:p>
              <a:p>
                <a:pPr algn="l">
                  <a:lnSpc>
                    <a:spcPts val="1000"/>
                  </a:lnSpc>
                  <a:spcAft>
                    <a:spcPts val="600"/>
                  </a:spcAft>
                  <a:buClr>
                    <a:schemeClr val="tx2"/>
                  </a:buClr>
                </a:pPr>
                <a:r>
                  <a:rPr kumimoji="1" lang="ja-JP" altLang="en-US" sz="800">
                    <a:solidFill>
                      <a:schemeClr val="bg1">
                        <a:lumMod val="50000"/>
                      </a:schemeClr>
                    </a:solidFill>
                    <a:latin typeface="ＭＳ ゴシック" panose="020B0609070205080204" pitchFamily="49" charset="-128"/>
                    <a:ea typeface="ＭＳ ゴシック" panose="020B0609070205080204" pitchFamily="49" charset="-128"/>
                  </a:rPr>
                  <a:t>胴体</a:t>
                </a:r>
                <a:endParaRPr kumimoji="1" lang="en-US" altLang="ja-JP" sz="800">
                  <a:solidFill>
                    <a:schemeClr val="bg1">
                      <a:lumMod val="50000"/>
                    </a:schemeClr>
                  </a:solidFill>
                  <a:latin typeface="ＭＳ ゴシック" panose="020B0609070205080204" pitchFamily="49" charset="-128"/>
                  <a:ea typeface="ＭＳ ゴシック" panose="020B0609070205080204" pitchFamily="49" charset="-128"/>
                </a:endParaRPr>
              </a:p>
              <a:p>
                <a:pPr algn="l">
                  <a:lnSpc>
                    <a:spcPts val="1000"/>
                  </a:lnSpc>
                  <a:spcAft>
                    <a:spcPts val="600"/>
                  </a:spcAft>
                  <a:buClr>
                    <a:schemeClr val="tx2"/>
                  </a:buClr>
                </a:pPr>
                <a:r>
                  <a:rPr kumimoji="1" lang="ja-JP" altLang="en-US" sz="800">
                    <a:solidFill>
                      <a:schemeClr val="bg1">
                        <a:lumMod val="50000"/>
                      </a:schemeClr>
                    </a:solidFill>
                    <a:latin typeface="ＭＳ ゴシック" panose="020B0609070205080204" pitchFamily="49" charset="-128"/>
                    <a:ea typeface="ＭＳ ゴシック" panose="020B0609070205080204" pitchFamily="49" charset="-128"/>
                  </a:rPr>
                  <a:t>上肢</a:t>
                </a:r>
                <a:endParaRPr kumimoji="1" lang="en-US" altLang="ja-JP" sz="800">
                  <a:solidFill>
                    <a:schemeClr val="bg1">
                      <a:lumMod val="50000"/>
                    </a:schemeClr>
                  </a:solidFill>
                  <a:latin typeface="ＭＳ ゴシック" panose="020B0609070205080204" pitchFamily="49" charset="-128"/>
                  <a:ea typeface="ＭＳ ゴシック" panose="020B0609070205080204" pitchFamily="49" charset="-128"/>
                </a:endParaRPr>
              </a:p>
              <a:p>
                <a:pPr algn="l">
                  <a:lnSpc>
                    <a:spcPts val="1000"/>
                  </a:lnSpc>
                  <a:spcAft>
                    <a:spcPts val="600"/>
                  </a:spcAft>
                  <a:buClr>
                    <a:schemeClr val="tx2"/>
                  </a:buClr>
                </a:pPr>
                <a:r>
                  <a:rPr kumimoji="1" lang="ja-JP" altLang="en-US" sz="800">
                    <a:solidFill>
                      <a:schemeClr val="bg1">
                        <a:lumMod val="50000"/>
                      </a:schemeClr>
                    </a:solidFill>
                    <a:latin typeface="ＭＳ ゴシック" panose="020B0609070205080204" pitchFamily="49" charset="-128"/>
                    <a:ea typeface="ＭＳ ゴシック" panose="020B0609070205080204" pitchFamily="49" charset="-128"/>
                  </a:rPr>
                  <a:t>下肢</a:t>
                </a:r>
                <a:endParaRPr kumimoji="1" lang="en-US" altLang="ja-JP" sz="800">
                  <a:solidFill>
                    <a:schemeClr val="bg1">
                      <a:lumMod val="50000"/>
                    </a:schemeClr>
                  </a:solidFill>
                  <a:latin typeface="ＭＳ ゴシック" panose="020B0609070205080204" pitchFamily="49" charset="-128"/>
                  <a:ea typeface="ＭＳ ゴシック" panose="020B0609070205080204" pitchFamily="49" charset="-128"/>
                </a:endParaRPr>
              </a:p>
              <a:p>
                <a:pPr algn="l">
                  <a:lnSpc>
                    <a:spcPts val="1000"/>
                  </a:lnSpc>
                  <a:spcAft>
                    <a:spcPts val="600"/>
                  </a:spcAft>
                  <a:buClr>
                    <a:schemeClr val="tx2"/>
                  </a:buClr>
                </a:pPr>
                <a:r>
                  <a:rPr kumimoji="1" lang="ja-JP" altLang="en-US" sz="800">
                    <a:solidFill>
                      <a:schemeClr val="bg1">
                        <a:lumMod val="50000"/>
                      </a:schemeClr>
                    </a:solidFill>
                    <a:latin typeface="ＭＳ ゴシック" panose="020B0609070205080204" pitchFamily="49" charset="-128"/>
                    <a:ea typeface="ＭＳ ゴシック" panose="020B0609070205080204" pitchFamily="49" charset="-128"/>
                  </a:rPr>
                  <a:t>複合部位</a:t>
                </a:r>
                <a:endParaRPr kumimoji="1" lang="en-US" altLang="ja-JP" sz="800">
                  <a:solidFill>
                    <a:schemeClr val="bg1">
                      <a:lumMod val="50000"/>
                    </a:schemeClr>
                  </a:solidFill>
                  <a:latin typeface="ＭＳ ゴシック" panose="020B0609070205080204" pitchFamily="49" charset="-128"/>
                  <a:ea typeface="ＭＳ ゴシック" panose="020B0609070205080204" pitchFamily="49" charset="-128"/>
                </a:endParaRPr>
              </a:p>
              <a:p>
                <a:pPr algn="l">
                  <a:lnSpc>
                    <a:spcPts val="1000"/>
                  </a:lnSpc>
                  <a:spcAft>
                    <a:spcPts val="600"/>
                  </a:spcAft>
                  <a:buClr>
                    <a:schemeClr val="tx2"/>
                  </a:buClr>
                </a:pPr>
                <a:r>
                  <a:rPr kumimoji="1" lang="ja-JP" altLang="en-US" sz="800">
                    <a:solidFill>
                      <a:schemeClr val="bg1">
                        <a:lumMod val="50000"/>
                      </a:schemeClr>
                    </a:solidFill>
                    <a:latin typeface="ＭＳ ゴシック" panose="020B0609070205080204" pitchFamily="49" charset="-128"/>
                    <a:ea typeface="ＭＳ ゴシック" panose="020B0609070205080204" pitchFamily="49" charset="-128"/>
                  </a:rPr>
                  <a:t>一般的傷病</a:t>
                </a:r>
                <a:endParaRPr kumimoji="1" lang="en-US" altLang="ja-JP" sz="800">
                  <a:solidFill>
                    <a:schemeClr val="bg1">
                      <a:lumMod val="50000"/>
                    </a:schemeClr>
                  </a:solidFill>
                  <a:latin typeface="ＭＳ ゴシック" panose="020B0609070205080204" pitchFamily="49" charset="-128"/>
                  <a:ea typeface="ＭＳ ゴシック" panose="020B0609070205080204" pitchFamily="49" charset="-128"/>
                </a:endParaRPr>
              </a:p>
              <a:p>
                <a:pPr algn="l">
                  <a:lnSpc>
                    <a:spcPts val="1000"/>
                  </a:lnSpc>
                  <a:spcAft>
                    <a:spcPts val="600"/>
                  </a:spcAft>
                  <a:buClr>
                    <a:schemeClr val="tx2"/>
                  </a:buClr>
                </a:pPr>
                <a:r>
                  <a:rPr kumimoji="1" lang="ja-JP" altLang="en-US" sz="800">
                    <a:solidFill>
                      <a:schemeClr val="bg1">
                        <a:lumMod val="50000"/>
                      </a:schemeClr>
                    </a:solidFill>
                    <a:latin typeface="ＭＳ ゴシック" panose="020B0609070205080204" pitchFamily="49" charset="-128"/>
                    <a:ea typeface="ＭＳ ゴシック" panose="020B0609070205080204" pitchFamily="49" charset="-128"/>
                  </a:rPr>
                  <a:t>部位不明</a:t>
                </a:r>
                <a:endParaRPr kumimoji="1" lang="en-US" altLang="ja-JP" sz="800">
                  <a:solidFill>
                    <a:schemeClr val="bg1">
                      <a:lumMod val="50000"/>
                    </a:schemeClr>
                  </a:solidFill>
                  <a:latin typeface="ＭＳ ゴシック" panose="020B0609070205080204" pitchFamily="49" charset="-128"/>
                  <a:ea typeface="ＭＳ ゴシック" panose="020B0609070205080204" pitchFamily="49" charset="-128"/>
                </a:endParaRPr>
              </a:p>
            </p:txBody>
          </p:sp>
          <p:sp>
            <p:nvSpPr>
              <p:cNvPr id="43" name="テキスト ボックス 42">
                <a:extLst>
                  <a:ext uri="{FF2B5EF4-FFF2-40B4-BE49-F238E27FC236}">
                    <a16:creationId xmlns:a16="http://schemas.microsoft.com/office/drawing/2014/main" id="{62D4443B-6A90-5F32-15ED-DF4C33BE03DC}"/>
                  </a:ext>
                </a:extLst>
              </p:cNvPr>
              <p:cNvSpPr txBox="1"/>
              <p:nvPr/>
            </p:nvSpPr>
            <p:spPr>
              <a:xfrm>
                <a:off x="6747922" y="2663792"/>
                <a:ext cx="2119085" cy="1642116"/>
              </a:xfrm>
              <a:prstGeom prst="rect">
                <a:avLst/>
              </a:prstGeom>
              <a:solidFill>
                <a:schemeClr val="bg1"/>
              </a:solidFill>
            </p:spPr>
            <p:txBody>
              <a:bodyPr wrap="square" rtlCol="0">
                <a:spAutoFit/>
              </a:bodyPr>
              <a:lstStyle/>
              <a:p>
                <a:pPr algn="l">
                  <a:lnSpc>
                    <a:spcPts val="1000"/>
                  </a:lnSpc>
                  <a:spcAft>
                    <a:spcPts val="600"/>
                  </a:spcAft>
                  <a:buClr>
                    <a:schemeClr val="tx2"/>
                  </a:buClr>
                </a:pPr>
                <a:r>
                  <a:rPr kumimoji="1" lang="ja-JP" altLang="en-US" sz="800">
                    <a:solidFill>
                      <a:schemeClr val="bg1">
                        <a:lumMod val="50000"/>
                      </a:schemeClr>
                    </a:solidFill>
                    <a:latin typeface="ＭＳ ゴシック" panose="020B0609070205080204" pitchFamily="49" charset="-128"/>
                    <a:ea typeface="ＭＳ ゴシック" panose="020B0609070205080204" pitchFamily="49" charset="-128"/>
                  </a:rPr>
                  <a:t>頭蓋部</a:t>
                </a:r>
                <a:endParaRPr kumimoji="1" lang="en-US" altLang="ja-JP" sz="800">
                  <a:solidFill>
                    <a:schemeClr val="bg1">
                      <a:lumMod val="50000"/>
                    </a:schemeClr>
                  </a:solidFill>
                  <a:latin typeface="ＭＳ ゴシック" panose="020B0609070205080204" pitchFamily="49" charset="-128"/>
                  <a:ea typeface="ＭＳ ゴシック" panose="020B0609070205080204" pitchFamily="49" charset="-128"/>
                </a:endParaRPr>
              </a:p>
              <a:p>
                <a:pPr algn="l">
                  <a:lnSpc>
                    <a:spcPts val="1000"/>
                  </a:lnSpc>
                  <a:spcAft>
                    <a:spcPts val="600"/>
                  </a:spcAft>
                  <a:buClr>
                    <a:schemeClr val="tx2"/>
                  </a:buClr>
                </a:pPr>
                <a:r>
                  <a:rPr kumimoji="1" lang="ja-JP" altLang="en-US" sz="800">
                    <a:solidFill>
                      <a:schemeClr val="bg1">
                        <a:lumMod val="50000"/>
                      </a:schemeClr>
                    </a:solidFill>
                    <a:latin typeface="ＭＳ ゴシック" panose="020B0609070205080204" pitchFamily="49" charset="-128"/>
                    <a:ea typeface="ＭＳ ゴシック" panose="020B0609070205080204" pitchFamily="49" charset="-128"/>
                  </a:rPr>
                  <a:t>眼</a:t>
                </a:r>
                <a:endParaRPr kumimoji="1" lang="en-US" altLang="ja-JP" sz="800">
                  <a:solidFill>
                    <a:schemeClr val="bg1">
                      <a:lumMod val="50000"/>
                    </a:schemeClr>
                  </a:solidFill>
                  <a:latin typeface="ＭＳ ゴシック" panose="020B0609070205080204" pitchFamily="49" charset="-128"/>
                  <a:ea typeface="ＭＳ ゴシック" panose="020B0609070205080204" pitchFamily="49" charset="-128"/>
                </a:endParaRPr>
              </a:p>
              <a:p>
                <a:pPr algn="l">
                  <a:lnSpc>
                    <a:spcPts val="1000"/>
                  </a:lnSpc>
                  <a:spcAft>
                    <a:spcPts val="600"/>
                  </a:spcAft>
                  <a:buClr>
                    <a:schemeClr val="tx2"/>
                  </a:buClr>
                </a:pPr>
                <a:r>
                  <a:rPr kumimoji="1" lang="ja-JP" altLang="en-US" sz="800">
                    <a:solidFill>
                      <a:schemeClr val="bg1">
                        <a:lumMod val="50000"/>
                      </a:schemeClr>
                    </a:solidFill>
                    <a:latin typeface="ＭＳ ゴシック" panose="020B0609070205080204" pitchFamily="49" charset="-128"/>
                    <a:ea typeface="ＭＳ ゴシック" panose="020B0609070205080204" pitchFamily="49" charset="-128"/>
                  </a:rPr>
                  <a:t>耳</a:t>
                </a:r>
                <a:endParaRPr kumimoji="1" lang="en-US" altLang="ja-JP" sz="800">
                  <a:solidFill>
                    <a:schemeClr val="bg1">
                      <a:lumMod val="50000"/>
                    </a:schemeClr>
                  </a:solidFill>
                  <a:latin typeface="ＭＳ ゴシック" panose="020B0609070205080204" pitchFamily="49" charset="-128"/>
                  <a:ea typeface="ＭＳ ゴシック" panose="020B0609070205080204" pitchFamily="49" charset="-128"/>
                </a:endParaRPr>
              </a:p>
              <a:p>
                <a:pPr algn="l">
                  <a:lnSpc>
                    <a:spcPts val="1000"/>
                  </a:lnSpc>
                  <a:spcAft>
                    <a:spcPts val="600"/>
                  </a:spcAft>
                  <a:buClr>
                    <a:schemeClr val="tx2"/>
                  </a:buClr>
                </a:pPr>
                <a:r>
                  <a:rPr kumimoji="1" lang="ja-JP" altLang="en-US" sz="800">
                    <a:solidFill>
                      <a:schemeClr val="bg1">
                        <a:lumMod val="50000"/>
                      </a:schemeClr>
                    </a:solidFill>
                    <a:latin typeface="ＭＳ ゴシック" panose="020B0609070205080204" pitchFamily="49" charset="-128"/>
                    <a:ea typeface="ＭＳ ゴシック" panose="020B0609070205080204" pitchFamily="49" charset="-128"/>
                  </a:rPr>
                  <a:t>口</a:t>
                </a:r>
                <a:endParaRPr kumimoji="1" lang="en-US" altLang="ja-JP" sz="800">
                  <a:solidFill>
                    <a:schemeClr val="bg1">
                      <a:lumMod val="50000"/>
                    </a:schemeClr>
                  </a:solidFill>
                  <a:latin typeface="ＭＳ ゴシック" panose="020B0609070205080204" pitchFamily="49" charset="-128"/>
                  <a:ea typeface="ＭＳ ゴシック" panose="020B0609070205080204" pitchFamily="49" charset="-128"/>
                </a:endParaRPr>
              </a:p>
              <a:p>
                <a:pPr algn="l">
                  <a:lnSpc>
                    <a:spcPts val="1000"/>
                  </a:lnSpc>
                  <a:spcAft>
                    <a:spcPts val="600"/>
                  </a:spcAft>
                  <a:buClr>
                    <a:schemeClr val="tx2"/>
                  </a:buClr>
                </a:pPr>
                <a:r>
                  <a:rPr kumimoji="1" lang="ja-JP" altLang="en-US" sz="800">
                    <a:solidFill>
                      <a:schemeClr val="bg1">
                        <a:lumMod val="50000"/>
                      </a:schemeClr>
                    </a:solidFill>
                    <a:latin typeface="ＭＳ ゴシック" panose="020B0609070205080204" pitchFamily="49" charset="-128"/>
                    <a:ea typeface="ＭＳ ゴシック" panose="020B0609070205080204" pitchFamily="49" charset="-128"/>
                  </a:rPr>
                  <a:t>鼻</a:t>
                </a:r>
                <a:endParaRPr kumimoji="1" lang="en-US" altLang="ja-JP" sz="800">
                  <a:solidFill>
                    <a:schemeClr val="bg1">
                      <a:lumMod val="50000"/>
                    </a:schemeClr>
                  </a:solidFill>
                  <a:latin typeface="ＭＳ ゴシック" panose="020B0609070205080204" pitchFamily="49" charset="-128"/>
                  <a:ea typeface="ＭＳ ゴシック" panose="020B0609070205080204" pitchFamily="49" charset="-128"/>
                </a:endParaRPr>
              </a:p>
              <a:p>
                <a:pPr algn="l">
                  <a:lnSpc>
                    <a:spcPts val="1000"/>
                  </a:lnSpc>
                  <a:spcAft>
                    <a:spcPts val="600"/>
                  </a:spcAft>
                  <a:buClr>
                    <a:schemeClr val="tx2"/>
                  </a:buClr>
                </a:pPr>
                <a:r>
                  <a:rPr kumimoji="1" lang="ja-JP" altLang="en-US" sz="800">
                    <a:solidFill>
                      <a:schemeClr val="bg1">
                        <a:lumMod val="50000"/>
                      </a:schemeClr>
                    </a:solidFill>
                    <a:latin typeface="ＭＳ ゴシック" panose="020B0609070205080204" pitchFamily="49" charset="-128"/>
                    <a:ea typeface="ＭＳ ゴシック" panose="020B0609070205080204" pitchFamily="49" charset="-128"/>
                  </a:rPr>
                  <a:t>顔</a:t>
                </a:r>
                <a:endParaRPr kumimoji="1" lang="en-US" altLang="ja-JP" sz="800">
                  <a:solidFill>
                    <a:schemeClr val="bg1">
                      <a:lumMod val="50000"/>
                    </a:schemeClr>
                  </a:solidFill>
                  <a:latin typeface="ＭＳ ゴシック" panose="020B0609070205080204" pitchFamily="49" charset="-128"/>
                  <a:ea typeface="ＭＳ ゴシック" panose="020B0609070205080204" pitchFamily="49" charset="-128"/>
                </a:endParaRPr>
              </a:p>
              <a:p>
                <a:pPr algn="l">
                  <a:lnSpc>
                    <a:spcPts val="1000"/>
                  </a:lnSpc>
                  <a:spcAft>
                    <a:spcPts val="600"/>
                  </a:spcAft>
                  <a:buClr>
                    <a:schemeClr val="tx2"/>
                  </a:buClr>
                </a:pPr>
                <a:r>
                  <a:rPr kumimoji="1" lang="ja-JP" altLang="en-US" sz="800">
                    <a:solidFill>
                      <a:schemeClr val="bg1">
                        <a:lumMod val="50000"/>
                      </a:schemeClr>
                    </a:solidFill>
                    <a:latin typeface="ＭＳ ゴシック" panose="020B0609070205080204" pitchFamily="49" charset="-128"/>
                    <a:ea typeface="ＭＳ ゴシック" panose="020B0609070205080204" pitchFamily="49" charset="-128"/>
                  </a:rPr>
                  <a:t>頭部中の複合部位</a:t>
                </a:r>
                <a:endParaRPr kumimoji="1" lang="en-US" altLang="ja-JP" sz="800">
                  <a:solidFill>
                    <a:schemeClr val="bg1">
                      <a:lumMod val="50000"/>
                    </a:schemeClr>
                  </a:solidFill>
                  <a:latin typeface="ＭＳ ゴシック" panose="020B0609070205080204" pitchFamily="49" charset="-128"/>
                  <a:ea typeface="ＭＳ ゴシック" panose="020B0609070205080204" pitchFamily="49" charset="-128"/>
                </a:endParaRPr>
              </a:p>
              <a:p>
                <a:pPr algn="l">
                  <a:lnSpc>
                    <a:spcPts val="1000"/>
                  </a:lnSpc>
                  <a:spcAft>
                    <a:spcPts val="600"/>
                  </a:spcAft>
                  <a:buClr>
                    <a:schemeClr val="tx2"/>
                  </a:buClr>
                </a:pPr>
                <a:r>
                  <a:rPr kumimoji="1" lang="ja-JP" altLang="en-US" sz="800">
                    <a:solidFill>
                      <a:schemeClr val="bg1">
                        <a:lumMod val="50000"/>
                      </a:schemeClr>
                    </a:solidFill>
                    <a:latin typeface="ＭＳ ゴシック" panose="020B0609070205080204" pitchFamily="49" charset="-128"/>
                    <a:ea typeface="ＭＳ ゴシック" panose="020B0609070205080204" pitchFamily="49" charset="-128"/>
                  </a:rPr>
                  <a:t>頭部で部位不明のもの</a:t>
                </a:r>
                <a:endParaRPr kumimoji="1" lang="en-US" altLang="ja-JP" sz="800">
                  <a:solidFill>
                    <a:schemeClr val="bg1">
                      <a:lumMod val="50000"/>
                    </a:schemeClr>
                  </a:solidFill>
                  <a:latin typeface="ＭＳ ゴシック" panose="020B0609070205080204" pitchFamily="49" charset="-128"/>
                  <a:ea typeface="ＭＳ ゴシック" panose="020B0609070205080204" pitchFamily="49" charset="-128"/>
                </a:endParaRPr>
              </a:p>
            </p:txBody>
          </p:sp>
          <p:sp>
            <p:nvSpPr>
              <p:cNvPr id="44" name="テキスト ボックス 43">
                <a:extLst>
                  <a:ext uri="{FF2B5EF4-FFF2-40B4-BE49-F238E27FC236}">
                    <a16:creationId xmlns:a16="http://schemas.microsoft.com/office/drawing/2014/main" id="{8EF1A8E5-1BC7-C125-1AC6-D09181FE9D92}"/>
                  </a:ext>
                </a:extLst>
              </p:cNvPr>
              <p:cNvSpPr txBox="1"/>
              <p:nvPr/>
            </p:nvSpPr>
            <p:spPr>
              <a:xfrm>
                <a:off x="4156344" y="2213810"/>
                <a:ext cx="1739631" cy="205826"/>
              </a:xfrm>
              <a:prstGeom prst="rect">
                <a:avLst/>
              </a:prstGeom>
              <a:solidFill>
                <a:schemeClr val="bg1"/>
              </a:solidFill>
            </p:spPr>
            <p:txBody>
              <a:bodyPr wrap="square" rtlCol="0">
                <a:spAutoFit/>
              </a:bodyPr>
              <a:lstStyle/>
              <a:p>
                <a:pPr algn="l">
                  <a:lnSpc>
                    <a:spcPts val="1000"/>
                  </a:lnSpc>
                  <a:spcAft>
                    <a:spcPts val="600"/>
                  </a:spcAft>
                  <a:buClr>
                    <a:schemeClr val="tx2"/>
                  </a:buClr>
                </a:pPr>
                <a:r>
                  <a:rPr kumimoji="1" lang="ja-JP" altLang="en-US" sz="800">
                    <a:solidFill>
                      <a:schemeClr val="bg1">
                        <a:lumMod val="50000"/>
                      </a:schemeClr>
                    </a:solidFill>
                    <a:latin typeface="ＭＳ ゴシック" panose="020B0609070205080204" pitchFamily="49" charset="-128"/>
                    <a:ea typeface="ＭＳ ゴシック" panose="020B0609070205080204" pitchFamily="49" charset="-128"/>
                  </a:rPr>
                  <a:t>頭部</a:t>
                </a:r>
                <a:endParaRPr kumimoji="1" lang="en-US" altLang="ja-JP" sz="800">
                  <a:solidFill>
                    <a:schemeClr val="bg1">
                      <a:lumMod val="50000"/>
                    </a:schemeClr>
                  </a:solidFill>
                  <a:latin typeface="ＭＳ ゴシック" panose="020B0609070205080204" pitchFamily="49" charset="-128"/>
                  <a:ea typeface="ＭＳ ゴシック" panose="020B0609070205080204" pitchFamily="49" charset="-128"/>
                </a:endParaRPr>
              </a:p>
            </p:txBody>
          </p:sp>
          <p:sp>
            <p:nvSpPr>
              <p:cNvPr id="45" name="正方形/長方形 44">
                <a:extLst>
                  <a:ext uri="{FF2B5EF4-FFF2-40B4-BE49-F238E27FC236}">
                    <a16:creationId xmlns:a16="http://schemas.microsoft.com/office/drawing/2014/main" id="{CA6B7CA1-CD65-5FC7-6C93-9F93F7BCB40E}"/>
                  </a:ext>
                </a:extLst>
              </p:cNvPr>
              <p:cNvSpPr/>
              <p:nvPr/>
            </p:nvSpPr>
            <p:spPr>
              <a:xfrm>
                <a:off x="4137678" y="2684857"/>
                <a:ext cx="2109142" cy="162353"/>
              </a:xfrm>
              <a:prstGeom prst="rect">
                <a:avLst/>
              </a:prstGeom>
              <a:solidFill>
                <a:schemeClr val="accent1">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ysClr val="windowText" lastClr="000000"/>
                  </a:solidFill>
                </a:endParaRPr>
              </a:p>
            </p:txBody>
          </p:sp>
          <p:sp>
            <p:nvSpPr>
              <p:cNvPr id="46" name="正方形/長方形 45">
                <a:extLst>
                  <a:ext uri="{FF2B5EF4-FFF2-40B4-BE49-F238E27FC236}">
                    <a16:creationId xmlns:a16="http://schemas.microsoft.com/office/drawing/2014/main" id="{41A7320D-D2D8-43EC-628A-B5285EC9FE6A}"/>
                  </a:ext>
                </a:extLst>
              </p:cNvPr>
              <p:cNvSpPr/>
              <p:nvPr/>
            </p:nvSpPr>
            <p:spPr>
              <a:xfrm>
                <a:off x="6747922" y="3498056"/>
                <a:ext cx="2109142" cy="162353"/>
              </a:xfrm>
              <a:prstGeom prst="rect">
                <a:avLst/>
              </a:prstGeom>
              <a:solidFill>
                <a:schemeClr val="accent1">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ysClr val="windowText" lastClr="000000"/>
                  </a:solidFill>
                </a:endParaRPr>
              </a:p>
            </p:txBody>
          </p:sp>
          <p:sp>
            <p:nvSpPr>
              <p:cNvPr id="47" name="テキスト ボックス 46">
                <a:extLst>
                  <a:ext uri="{FF2B5EF4-FFF2-40B4-BE49-F238E27FC236}">
                    <a16:creationId xmlns:a16="http://schemas.microsoft.com/office/drawing/2014/main" id="{D644FDD6-0CBB-61A1-BF36-DFCE2B5E3471}"/>
                  </a:ext>
                </a:extLst>
              </p:cNvPr>
              <p:cNvSpPr txBox="1"/>
              <p:nvPr/>
            </p:nvSpPr>
            <p:spPr>
              <a:xfrm>
                <a:off x="6749996" y="2228962"/>
                <a:ext cx="1693917" cy="205826"/>
              </a:xfrm>
              <a:prstGeom prst="rect">
                <a:avLst/>
              </a:prstGeom>
              <a:solidFill>
                <a:schemeClr val="bg1"/>
              </a:solidFill>
            </p:spPr>
            <p:txBody>
              <a:bodyPr wrap="square" rtlCol="0">
                <a:spAutoFit/>
              </a:bodyPr>
              <a:lstStyle/>
              <a:p>
                <a:pPr algn="l">
                  <a:lnSpc>
                    <a:spcPts val="1000"/>
                  </a:lnSpc>
                  <a:spcAft>
                    <a:spcPts val="600"/>
                  </a:spcAft>
                  <a:buClr>
                    <a:schemeClr val="tx2"/>
                  </a:buClr>
                </a:pPr>
                <a:r>
                  <a:rPr kumimoji="1" lang="ja-JP" altLang="en-US" sz="800">
                    <a:solidFill>
                      <a:schemeClr val="bg1">
                        <a:lumMod val="50000"/>
                      </a:schemeClr>
                    </a:solidFill>
                    <a:latin typeface="ＭＳ ゴシック" panose="020B0609070205080204" pitchFamily="49" charset="-128"/>
                    <a:ea typeface="ＭＳ ゴシック" panose="020B0609070205080204" pitchFamily="49" charset="-128"/>
                  </a:rPr>
                  <a:t>鼻</a:t>
                </a:r>
                <a:endParaRPr kumimoji="1" lang="en-US" altLang="ja-JP" sz="800">
                  <a:solidFill>
                    <a:schemeClr val="bg1">
                      <a:lumMod val="50000"/>
                    </a:schemeClr>
                  </a:solidFill>
                  <a:latin typeface="ＭＳ ゴシック" panose="020B0609070205080204" pitchFamily="49" charset="-128"/>
                  <a:ea typeface="ＭＳ ゴシック" panose="020B0609070205080204" pitchFamily="49" charset="-128"/>
                </a:endParaRPr>
              </a:p>
            </p:txBody>
          </p:sp>
        </p:grpSp>
        <p:sp>
          <p:nvSpPr>
            <p:cNvPr id="52" name="正方形/長方形 51">
              <a:extLst>
                <a:ext uri="{FF2B5EF4-FFF2-40B4-BE49-F238E27FC236}">
                  <a16:creationId xmlns:a16="http://schemas.microsoft.com/office/drawing/2014/main" id="{54215C4C-7A5D-F5FA-8141-A402AEB3F027}"/>
                </a:ext>
              </a:extLst>
            </p:cNvPr>
            <p:cNvSpPr/>
            <p:nvPr/>
          </p:nvSpPr>
          <p:spPr>
            <a:xfrm>
              <a:off x="3913567" y="5653606"/>
              <a:ext cx="5371533" cy="300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ysClr val="windowText" lastClr="000000"/>
                </a:solidFill>
              </a:endParaRPr>
            </a:p>
          </p:txBody>
        </p:sp>
      </p:grpSp>
      <p:sp>
        <p:nvSpPr>
          <p:cNvPr id="7" name="正方形/長方形 6">
            <a:extLst>
              <a:ext uri="{FF2B5EF4-FFF2-40B4-BE49-F238E27FC236}">
                <a16:creationId xmlns:a16="http://schemas.microsoft.com/office/drawing/2014/main" id="{DC2BDB35-83EB-EFFA-812E-05D7BDDBB3D3}"/>
              </a:ext>
            </a:extLst>
          </p:cNvPr>
          <p:cNvSpPr/>
          <p:nvPr/>
        </p:nvSpPr>
        <p:spPr>
          <a:xfrm>
            <a:off x="8115257" y="182943"/>
            <a:ext cx="1600114" cy="515284"/>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b"/>
          <a:lstStyle/>
          <a:p>
            <a:pPr algn="ctr"/>
            <a:r>
              <a:rPr kumimoji="1" lang="ja-JP" altLang="en-US" sz="2400" b="1">
                <a:solidFill>
                  <a:srgbClr val="FF0000"/>
                </a:solidFill>
              </a:rPr>
              <a:t>改正項目</a:t>
            </a:r>
          </a:p>
        </p:txBody>
      </p:sp>
      <p:pic>
        <p:nvPicPr>
          <p:cNvPr id="10" name="図 9">
            <a:extLst>
              <a:ext uri="{FF2B5EF4-FFF2-40B4-BE49-F238E27FC236}">
                <a16:creationId xmlns:a16="http://schemas.microsoft.com/office/drawing/2014/main" id="{90F47378-793D-CBB1-2D89-23EDDFD267C6}"/>
              </a:ext>
            </a:extLst>
          </p:cNvPr>
          <p:cNvPicPr>
            <a:picLocks noChangeAspect="1"/>
          </p:cNvPicPr>
          <p:nvPr/>
        </p:nvPicPr>
        <p:blipFill>
          <a:blip r:embed="rId4"/>
          <a:stretch>
            <a:fillRect/>
          </a:stretch>
        </p:blipFill>
        <p:spPr>
          <a:xfrm>
            <a:off x="4110513" y="1450075"/>
            <a:ext cx="2582434" cy="598369"/>
          </a:xfrm>
          <a:prstGeom prst="rect">
            <a:avLst/>
          </a:prstGeom>
          <a:ln>
            <a:solidFill>
              <a:srgbClr val="FF0000"/>
            </a:solidFill>
          </a:ln>
        </p:spPr>
      </p:pic>
      <p:sp>
        <p:nvSpPr>
          <p:cNvPr id="12" name="吹き出し: 四角形 11">
            <a:extLst>
              <a:ext uri="{FF2B5EF4-FFF2-40B4-BE49-F238E27FC236}">
                <a16:creationId xmlns:a16="http://schemas.microsoft.com/office/drawing/2014/main" id="{D4B0C0FE-DEFD-1129-43F4-54C175DF251A}"/>
              </a:ext>
            </a:extLst>
          </p:cNvPr>
          <p:cNvSpPr/>
          <p:nvPr/>
        </p:nvSpPr>
        <p:spPr>
          <a:xfrm>
            <a:off x="7145608" y="1445903"/>
            <a:ext cx="2582435" cy="777058"/>
          </a:xfrm>
          <a:prstGeom prst="wedgeRectCallout">
            <a:avLst>
              <a:gd name="adj1" fmla="val -60041"/>
              <a:gd name="adj2" fmla="val 16782"/>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dirty="0">
                <a:solidFill>
                  <a:sysClr val="windowText" lastClr="000000"/>
                </a:solidFill>
              </a:rPr>
              <a:t>選択後は、それぞれの項目に対応したコードが入力されます。項目とコードの対応表については、ポータルサイトをご確認ください。</a:t>
            </a:r>
            <a:endParaRPr kumimoji="1" lang="en-US" altLang="ja-JP" sz="1200" dirty="0">
              <a:solidFill>
                <a:sysClr val="windowText" lastClr="000000"/>
              </a:solidFill>
            </a:endParaRPr>
          </a:p>
        </p:txBody>
      </p:sp>
      <p:sp>
        <p:nvSpPr>
          <p:cNvPr id="13" name="テキスト プレースホルダー 3">
            <a:extLst>
              <a:ext uri="{FF2B5EF4-FFF2-40B4-BE49-F238E27FC236}">
                <a16:creationId xmlns:a16="http://schemas.microsoft.com/office/drawing/2014/main" id="{B43D0FE7-13C2-1831-86FF-8A91FF8A4313}"/>
              </a:ext>
            </a:extLst>
          </p:cNvPr>
          <p:cNvSpPr txBox="1">
            <a:spLocks/>
          </p:cNvSpPr>
          <p:nvPr/>
        </p:nvSpPr>
        <p:spPr>
          <a:xfrm>
            <a:off x="-1200" y="833365"/>
            <a:ext cx="9907200" cy="577841"/>
          </a:xfrm>
          <a:prstGeom prst="rect">
            <a:avLst/>
          </a:prstGeom>
          <a:solidFill>
            <a:schemeClr val="bg2"/>
          </a:solidFill>
          <a:ln w="12700" cap="flat" cmpd="sng" algn="ctr">
            <a:noFill/>
            <a:prstDash val="solid"/>
            <a:miter lim="800000"/>
          </a:ln>
          <a:effectLst/>
        </p:spPr>
        <p:txBody>
          <a:bodyPr vert="horz" lIns="360000" tIns="36000" rIns="360000" bIns="36000" rtlCol="0" anchor="t">
            <a:spAutoFit/>
          </a:bodyPr>
          <a:lstStyle>
            <a:lvl1pPr marL="0" indent="0" algn="l" defTabSz="914400" rtl="0" eaLnBrk="1" latinLnBrk="0" hangingPunct="1">
              <a:lnSpc>
                <a:spcPct val="130000"/>
              </a:lnSpc>
              <a:spcBef>
                <a:spcPts val="1000"/>
              </a:spcBef>
              <a:spcAft>
                <a:spcPts val="800"/>
              </a:spcAft>
              <a:buClr>
                <a:schemeClr val="tx2"/>
              </a:buClr>
              <a:buFont typeface="Arial" panose="020B0604020202020204" pitchFamily="34" charset="0"/>
              <a:buNone/>
              <a:defRPr kumimoji="1" lang="ja-JP" altLang="en-US" sz="1300" b="0" i="0" kern="900" spc="69" smtClean="0">
                <a:solidFill>
                  <a:schemeClr val="tx1"/>
                </a:solidFill>
                <a:latin typeface="+mn-lt"/>
                <a:ea typeface="+mn-ea"/>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smtClean="0">
                <a:solidFill>
                  <a:schemeClr val="tx1"/>
                </a:solidFill>
                <a:latin typeface="+mn-lt"/>
                <a:ea typeface="+mn-ea"/>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smtClean="0">
                <a:solidFill>
                  <a:schemeClr val="tx1"/>
                </a:solidFill>
                <a:latin typeface="+mn-lt"/>
                <a:ea typeface="+mn-ea"/>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smtClean="0">
                <a:solidFill>
                  <a:schemeClr val="tx1"/>
                </a:solidFill>
                <a:latin typeface="+mn-lt"/>
                <a:ea typeface="+mn-ea"/>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9pPr>
          </a:lstStyle>
          <a:p>
            <a:r>
              <a:rPr lang="ja-JP" altLang="en-US" dirty="0"/>
              <a:t>この度の改正で、手入力（自由記入可）としていた</a:t>
            </a:r>
            <a:r>
              <a:rPr lang="zh-TW" altLang="en-US" b="1" dirty="0"/>
              <a:t>傷病名、傷病部位</a:t>
            </a:r>
            <a:r>
              <a:rPr lang="ja-JP" altLang="en-US" dirty="0"/>
              <a:t>について、コードでの報告となりました。コードは、選択された</a:t>
            </a:r>
            <a:r>
              <a:rPr lang="zh-TW" altLang="en-US" b="1" dirty="0"/>
              <a:t>傷病名、傷病部位</a:t>
            </a:r>
            <a:r>
              <a:rPr lang="ja-JP" altLang="en-US" dirty="0"/>
              <a:t>の項目から自動入力されます</a:t>
            </a:r>
            <a:endParaRPr kumimoji="1" lang="ja-JP" altLang="en-US" dirty="0"/>
          </a:p>
        </p:txBody>
      </p:sp>
      <p:sp>
        <p:nvSpPr>
          <p:cNvPr id="3" name="スライド番号プレースホルダー 2">
            <a:extLst>
              <a:ext uri="{FF2B5EF4-FFF2-40B4-BE49-F238E27FC236}">
                <a16:creationId xmlns:a16="http://schemas.microsoft.com/office/drawing/2014/main" id="{255D4F12-5FE8-7CB3-475D-6C0B5B60C928}"/>
              </a:ext>
            </a:extLst>
          </p:cNvPr>
          <p:cNvSpPr>
            <a:spLocks noGrp="1"/>
          </p:cNvSpPr>
          <p:nvPr>
            <p:ph type="sldNum" sz="quarter" idx="4"/>
          </p:nvPr>
        </p:nvSpPr>
        <p:spPr/>
        <p:txBody>
          <a:bodyPr/>
          <a:lstStyle/>
          <a:p>
            <a:fld id="{48F63A3B-78C7-47BE-AE5E-E10140E04643}" type="slidenum">
              <a:rPr lang="en-US" smtClean="0"/>
              <a:pPr/>
              <a:t>22</a:t>
            </a:fld>
            <a:endParaRPr lang="en-US"/>
          </a:p>
        </p:txBody>
      </p:sp>
      <p:pic>
        <p:nvPicPr>
          <p:cNvPr id="5" name="グラフィックス 4" descr="矢印: 緩い曲線 単色塗りつぶし">
            <a:extLst>
              <a:ext uri="{FF2B5EF4-FFF2-40B4-BE49-F238E27FC236}">
                <a16:creationId xmlns:a16="http://schemas.microsoft.com/office/drawing/2014/main" id="{E7E055CA-9DEC-49F4-822D-177A343151C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8364591">
            <a:off x="2255866" y="2935721"/>
            <a:ext cx="2237516" cy="573948"/>
          </a:xfrm>
          <a:prstGeom prst="rect">
            <a:avLst/>
          </a:prstGeom>
        </p:spPr>
      </p:pic>
      <p:sp>
        <p:nvSpPr>
          <p:cNvPr id="9" name="矢印: ストライプ 8">
            <a:extLst>
              <a:ext uri="{FF2B5EF4-FFF2-40B4-BE49-F238E27FC236}">
                <a16:creationId xmlns:a16="http://schemas.microsoft.com/office/drawing/2014/main" id="{162EBDDF-B83E-7BD3-7B37-45BB83D56F47}"/>
              </a:ext>
            </a:extLst>
          </p:cNvPr>
          <p:cNvSpPr/>
          <p:nvPr/>
        </p:nvSpPr>
        <p:spPr>
          <a:xfrm rot="16200000">
            <a:off x="4209922" y="1963020"/>
            <a:ext cx="236476" cy="484632"/>
          </a:xfrm>
          <a:prstGeom prst="striped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ysClr val="windowText" lastClr="000000"/>
              </a:solidFill>
            </a:endParaRPr>
          </a:p>
        </p:txBody>
      </p:sp>
      <p:sp>
        <p:nvSpPr>
          <p:cNvPr id="14" name="テキスト ボックス 13">
            <a:extLst>
              <a:ext uri="{FF2B5EF4-FFF2-40B4-BE49-F238E27FC236}">
                <a16:creationId xmlns:a16="http://schemas.microsoft.com/office/drawing/2014/main" id="{562125BE-692F-2D0A-6CED-E69153E14E50}"/>
              </a:ext>
            </a:extLst>
          </p:cNvPr>
          <p:cNvSpPr txBox="1"/>
          <p:nvPr/>
        </p:nvSpPr>
        <p:spPr>
          <a:xfrm>
            <a:off x="4445548" y="2117843"/>
            <a:ext cx="2824989" cy="269304"/>
          </a:xfrm>
          <a:prstGeom prst="rect">
            <a:avLst/>
          </a:prstGeom>
          <a:noFill/>
        </p:spPr>
        <p:txBody>
          <a:bodyPr wrap="square" rtlCol="0">
            <a:spAutoFit/>
          </a:bodyPr>
          <a:lstStyle/>
          <a:p>
            <a:pPr algn="l">
              <a:lnSpc>
                <a:spcPct val="120000"/>
              </a:lnSpc>
              <a:spcAft>
                <a:spcPts val="600"/>
              </a:spcAft>
              <a:buClr>
                <a:schemeClr val="tx2"/>
              </a:buClr>
            </a:pPr>
            <a:r>
              <a:rPr kumimoji="1" lang="en-US" altLang="ja-JP" sz="1000" dirty="0">
                <a:latin typeface="メイリオ" panose="020B0604030504040204" pitchFamily="50" charset="-128"/>
                <a:ea typeface="メイリオ" panose="020B0604030504040204" pitchFamily="50" charset="-128"/>
              </a:rPr>
              <a:t>※</a:t>
            </a:r>
            <a:r>
              <a:rPr kumimoji="1" lang="ja-JP" altLang="en-US" sz="1000" dirty="0">
                <a:latin typeface="メイリオ" panose="020B0604030504040204" pitchFamily="50" charset="-128"/>
                <a:ea typeface="メイリオ" panose="020B0604030504040204" pitchFamily="50" charset="-128"/>
              </a:rPr>
              <a:t>令和７年１月１日からの画面イメージです。</a:t>
            </a:r>
          </a:p>
        </p:txBody>
      </p:sp>
    </p:spTree>
    <p:extLst>
      <p:ext uri="{BB962C8B-B14F-4D97-AF65-F5344CB8AC3E}">
        <p14:creationId xmlns:p14="http://schemas.microsoft.com/office/powerpoint/2010/main" val="30844901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8697B4-FB39-59ED-BDD0-EF5057C883D7}"/>
              </a:ext>
            </a:extLst>
          </p:cNvPr>
          <p:cNvSpPr>
            <a:spLocks noGrp="1"/>
          </p:cNvSpPr>
          <p:nvPr>
            <p:ph type="title"/>
          </p:nvPr>
        </p:nvSpPr>
        <p:spPr/>
        <p:txBody>
          <a:bodyPr/>
          <a:lstStyle/>
          <a:p>
            <a:r>
              <a:rPr kumimoji="1" lang="ja-JP" altLang="en-US"/>
              <a:t>労働者死傷病報告の入力（被災地の所在地（住所））</a:t>
            </a:r>
          </a:p>
        </p:txBody>
      </p:sp>
      <p:sp>
        <p:nvSpPr>
          <p:cNvPr id="3" name="スライド番号プレースホルダー 2">
            <a:extLst>
              <a:ext uri="{FF2B5EF4-FFF2-40B4-BE49-F238E27FC236}">
                <a16:creationId xmlns:a16="http://schemas.microsoft.com/office/drawing/2014/main" id="{255D4F12-5FE8-7CB3-475D-6C0B5B60C928}"/>
              </a:ext>
            </a:extLst>
          </p:cNvPr>
          <p:cNvSpPr>
            <a:spLocks noGrp="1"/>
          </p:cNvSpPr>
          <p:nvPr>
            <p:ph type="sldNum" sz="quarter" idx="4"/>
          </p:nvPr>
        </p:nvSpPr>
        <p:spPr/>
        <p:txBody>
          <a:bodyPr/>
          <a:lstStyle/>
          <a:p>
            <a:fld id="{48F63A3B-78C7-47BE-AE5E-E10140E04643}" type="slidenum">
              <a:rPr lang="en-US" smtClean="0"/>
              <a:pPr/>
              <a:t>23</a:t>
            </a:fld>
            <a:endParaRPr lang="en-US"/>
          </a:p>
        </p:txBody>
      </p:sp>
      <p:sp>
        <p:nvSpPr>
          <p:cNvPr id="4" name="テキスト プレースホルダー 3">
            <a:extLst>
              <a:ext uri="{FF2B5EF4-FFF2-40B4-BE49-F238E27FC236}">
                <a16:creationId xmlns:a16="http://schemas.microsoft.com/office/drawing/2014/main" id="{1934FB26-C67B-B165-471B-E89CE76B5797}"/>
              </a:ext>
            </a:extLst>
          </p:cNvPr>
          <p:cNvSpPr>
            <a:spLocks noGrp="1"/>
          </p:cNvSpPr>
          <p:nvPr>
            <p:ph type="body" sz="quarter" idx="13"/>
          </p:nvPr>
        </p:nvSpPr>
        <p:spPr>
          <a:xfrm>
            <a:off x="0" y="828000"/>
            <a:ext cx="9907200" cy="535880"/>
          </a:xfrm>
        </p:spPr>
        <p:txBody>
          <a:bodyPr/>
          <a:lstStyle/>
          <a:p>
            <a:r>
              <a:rPr lang="ja-JP" altLang="en-US"/>
              <a:t>入力の注意事項に留意していただき、被災地の所在地（住所）の入力をお願いします。</a:t>
            </a:r>
            <a:endParaRPr kumimoji="1" lang="ja-JP" altLang="en-US"/>
          </a:p>
        </p:txBody>
      </p:sp>
      <p:pic>
        <p:nvPicPr>
          <p:cNvPr id="6" name="図 5" descr="ダイアグラム&#10;&#10;自動的に生成された説明">
            <a:extLst>
              <a:ext uri="{FF2B5EF4-FFF2-40B4-BE49-F238E27FC236}">
                <a16:creationId xmlns:a16="http://schemas.microsoft.com/office/drawing/2014/main" id="{B34A162B-FF55-41A5-CE0A-7A6437C09C5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453" t="3801" r="6939" b="5900"/>
          <a:stretch/>
        </p:blipFill>
        <p:spPr>
          <a:xfrm>
            <a:off x="177956" y="1428758"/>
            <a:ext cx="3694924" cy="5385821"/>
          </a:xfrm>
          <a:prstGeom prst="rect">
            <a:avLst/>
          </a:prstGeom>
        </p:spPr>
      </p:pic>
      <p:sp>
        <p:nvSpPr>
          <p:cNvPr id="11" name="正方形/長方形 10">
            <a:extLst>
              <a:ext uri="{FF2B5EF4-FFF2-40B4-BE49-F238E27FC236}">
                <a16:creationId xmlns:a16="http://schemas.microsoft.com/office/drawing/2014/main" id="{F6CC1615-1CC8-6B5A-B568-720154D3E76C}"/>
              </a:ext>
            </a:extLst>
          </p:cNvPr>
          <p:cNvSpPr/>
          <p:nvPr/>
        </p:nvSpPr>
        <p:spPr>
          <a:xfrm>
            <a:off x="2823098" y="4232994"/>
            <a:ext cx="977773" cy="269949"/>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ysClr val="windowText" lastClr="000000"/>
              </a:solidFill>
            </a:endParaRPr>
          </a:p>
        </p:txBody>
      </p:sp>
      <p:sp>
        <p:nvSpPr>
          <p:cNvPr id="52" name="正方形/長方形 51">
            <a:extLst>
              <a:ext uri="{FF2B5EF4-FFF2-40B4-BE49-F238E27FC236}">
                <a16:creationId xmlns:a16="http://schemas.microsoft.com/office/drawing/2014/main" id="{54215C4C-7A5D-F5FA-8141-A402AEB3F027}"/>
              </a:ext>
            </a:extLst>
          </p:cNvPr>
          <p:cNvSpPr/>
          <p:nvPr/>
        </p:nvSpPr>
        <p:spPr>
          <a:xfrm>
            <a:off x="3943917" y="5716079"/>
            <a:ext cx="5584311" cy="300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ysClr val="windowText" lastClr="000000"/>
              </a:solidFill>
            </a:endParaRPr>
          </a:p>
        </p:txBody>
      </p:sp>
      <p:pic>
        <p:nvPicPr>
          <p:cNvPr id="8" name="図 7">
            <a:extLst>
              <a:ext uri="{FF2B5EF4-FFF2-40B4-BE49-F238E27FC236}">
                <a16:creationId xmlns:a16="http://schemas.microsoft.com/office/drawing/2014/main" id="{FAE62B7F-B70D-5331-6988-6210CE26F415}"/>
              </a:ext>
            </a:extLst>
          </p:cNvPr>
          <p:cNvPicPr>
            <a:picLocks noChangeAspect="1"/>
          </p:cNvPicPr>
          <p:nvPr/>
        </p:nvPicPr>
        <p:blipFill>
          <a:blip r:embed="rId3"/>
          <a:stretch>
            <a:fillRect/>
          </a:stretch>
        </p:blipFill>
        <p:spPr>
          <a:xfrm>
            <a:off x="4242786" y="1628694"/>
            <a:ext cx="3224350" cy="868094"/>
          </a:xfrm>
          <a:prstGeom prst="rect">
            <a:avLst/>
          </a:prstGeom>
          <a:ln>
            <a:solidFill>
              <a:srgbClr val="FF0000"/>
            </a:solidFill>
          </a:ln>
        </p:spPr>
      </p:pic>
      <p:grpSp>
        <p:nvGrpSpPr>
          <p:cNvPr id="12" name="グループ化 11">
            <a:extLst>
              <a:ext uri="{FF2B5EF4-FFF2-40B4-BE49-F238E27FC236}">
                <a16:creationId xmlns:a16="http://schemas.microsoft.com/office/drawing/2014/main" id="{0EE41CBA-A10A-9AAF-2AEE-274AD2F8DF98}"/>
              </a:ext>
            </a:extLst>
          </p:cNvPr>
          <p:cNvGrpSpPr/>
          <p:nvPr/>
        </p:nvGrpSpPr>
        <p:grpSpPr>
          <a:xfrm>
            <a:off x="4253797" y="2849427"/>
            <a:ext cx="5558328" cy="779554"/>
            <a:chOff x="4347672" y="2720438"/>
            <a:chExt cx="5558328" cy="779554"/>
          </a:xfrm>
        </p:grpSpPr>
        <p:grpSp>
          <p:nvGrpSpPr>
            <p:cNvPr id="9" name="グループ化 8">
              <a:extLst>
                <a:ext uri="{FF2B5EF4-FFF2-40B4-BE49-F238E27FC236}">
                  <a16:creationId xmlns:a16="http://schemas.microsoft.com/office/drawing/2014/main" id="{170DC798-2388-C844-C207-A23A1B23DBFE}"/>
                </a:ext>
              </a:extLst>
            </p:cNvPr>
            <p:cNvGrpSpPr/>
            <p:nvPr/>
          </p:nvGrpSpPr>
          <p:grpSpPr>
            <a:xfrm>
              <a:off x="4347672" y="2720438"/>
              <a:ext cx="5558328" cy="281147"/>
              <a:chOff x="4039747" y="2626943"/>
              <a:chExt cx="5558328" cy="281147"/>
            </a:xfrm>
          </p:grpSpPr>
          <p:pic>
            <p:nvPicPr>
              <p:cNvPr id="50" name="図 49">
                <a:extLst>
                  <a:ext uri="{FF2B5EF4-FFF2-40B4-BE49-F238E27FC236}">
                    <a16:creationId xmlns:a16="http://schemas.microsoft.com/office/drawing/2014/main" id="{11F7E75F-1083-1135-A3AD-A82757DD5100}"/>
                  </a:ext>
                </a:extLst>
              </p:cNvPr>
              <p:cNvPicPr>
                <a:picLocks noChangeAspect="1"/>
              </p:cNvPicPr>
              <p:nvPr/>
            </p:nvPicPr>
            <p:blipFill rotWithShape="1">
              <a:blip r:embed="rId4"/>
              <a:srcRect b="66182"/>
              <a:stretch/>
            </p:blipFill>
            <p:spPr>
              <a:xfrm>
                <a:off x="4453857" y="2660026"/>
                <a:ext cx="5144218" cy="248064"/>
              </a:xfrm>
              <a:prstGeom prst="rect">
                <a:avLst/>
              </a:prstGeom>
            </p:spPr>
          </p:pic>
          <p:sp>
            <p:nvSpPr>
              <p:cNvPr id="7" name="正方形/長方形 6">
                <a:extLst>
                  <a:ext uri="{FF2B5EF4-FFF2-40B4-BE49-F238E27FC236}">
                    <a16:creationId xmlns:a16="http://schemas.microsoft.com/office/drawing/2014/main" id="{F0C121BC-6FA9-AAFF-44D7-C9F69B644D50}"/>
                  </a:ext>
                </a:extLst>
              </p:cNvPr>
              <p:cNvSpPr/>
              <p:nvPr/>
            </p:nvSpPr>
            <p:spPr>
              <a:xfrm>
                <a:off x="4453857" y="2670610"/>
                <a:ext cx="872745" cy="203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ysClr val="windowText" lastClr="000000"/>
                  </a:solidFill>
                </a:endParaRPr>
              </a:p>
            </p:txBody>
          </p:sp>
          <p:sp>
            <p:nvSpPr>
              <p:cNvPr id="5" name="テキスト ボックス 4">
                <a:extLst>
                  <a:ext uri="{FF2B5EF4-FFF2-40B4-BE49-F238E27FC236}">
                    <a16:creationId xmlns:a16="http://schemas.microsoft.com/office/drawing/2014/main" id="{9FCF99E2-85D9-EA4B-1D46-3AF1EEC92966}"/>
                  </a:ext>
                </a:extLst>
              </p:cNvPr>
              <p:cNvSpPr txBox="1"/>
              <p:nvPr/>
            </p:nvSpPr>
            <p:spPr>
              <a:xfrm>
                <a:off x="4039747" y="2626943"/>
                <a:ext cx="1658209" cy="260456"/>
              </a:xfrm>
              <a:prstGeom prst="rect">
                <a:avLst/>
              </a:prstGeom>
              <a:noFill/>
            </p:spPr>
            <p:txBody>
              <a:bodyPr wrap="square" rtlCol="0">
                <a:spAutoFit/>
              </a:bodyPr>
              <a:lstStyle/>
              <a:p>
                <a:pPr algn="l">
                  <a:lnSpc>
                    <a:spcPct val="120000"/>
                  </a:lnSpc>
                  <a:spcAft>
                    <a:spcPts val="600"/>
                  </a:spcAft>
                  <a:buClr>
                    <a:schemeClr val="tx2"/>
                  </a:buClr>
                </a:pPr>
                <a:r>
                  <a:rPr kumimoji="1" lang="ja-JP" altLang="en-US" sz="1050" spc="-150">
                    <a:latin typeface="ＭＳ ゴシック" panose="020B0609070205080204" pitchFamily="49" charset="-128"/>
                    <a:ea typeface="ＭＳ ゴシック" panose="020B0609070205080204" pitchFamily="49" charset="-128"/>
                  </a:rPr>
                  <a:t>被災地の所在地（住所）</a:t>
                </a:r>
              </a:p>
            </p:txBody>
          </p:sp>
        </p:grpSp>
        <p:pic>
          <p:nvPicPr>
            <p:cNvPr id="10" name="図 9">
              <a:extLst>
                <a:ext uri="{FF2B5EF4-FFF2-40B4-BE49-F238E27FC236}">
                  <a16:creationId xmlns:a16="http://schemas.microsoft.com/office/drawing/2014/main" id="{E768E3BA-06E5-5BCF-DC79-FE0E90938D6E}"/>
                </a:ext>
              </a:extLst>
            </p:cNvPr>
            <p:cNvPicPr>
              <a:picLocks noChangeAspect="1"/>
            </p:cNvPicPr>
            <p:nvPr/>
          </p:nvPicPr>
          <p:blipFill rotWithShape="1">
            <a:blip r:embed="rId4"/>
            <a:srcRect t="31176"/>
            <a:stretch/>
          </p:blipFill>
          <p:spPr>
            <a:xfrm>
              <a:off x="4347672" y="2995147"/>
              <a:ext cx="5144218" cy="504845"/>
            </a:xfrm>
            <a:prstGeom prst="rect">
              <a:avLst/>
            </a:prstGeom>
          </p:spPr>
        </p:pic>
      </p:grpSp>
      <p:pic>
        <p:nvPicPr>
          <p:cNvPr id="13" name="グラフィックス 12" descr="矢印: 緩い曲線 単色塗りつぶし">
            <a:extLst>
              <a:ext uri="{FF2B5EF4-FFF2-40B4-BE49-F238E27FC236}">
                <a16:creationId xmlns:a16="http://schemas.microsoft.com/office/drawing/2014/main" id="{F883468C-0ED3-9331-6F3C-7FBEFC19071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7566173">
            <a:off x="2644496" y="2929248"/>
            <a:ext cx="2237516" cy="573948"/>
          </a:xfrm>
          <a:prstGeom prst="rect">
            <a:avLst/>
          </a:prstGeom>
        </p:spPr>
      </p:pic>
      <p:sp>
        <p:nvSpPr>
          <p:cNvPr id="14" name="矢印: ストライプ 13">
            <a:extLst>
              <a:ext uri="{FF2B5EF4-FFF2-40B4-BE49-F238E27FC236}">
                <a16:creationId xmlns:a16="http://schemas.microsoft.com/office/drawing/2014/main" id="{0B6E503B-5DCF-4C19-BC51-5F79492CDC8F}"/>
              </a:ext>
            </a:extLst>
          </p:cNvPr>
          <p:cNvSpPr/>
          <p:nvPr/>
        </p:nvSpPr>
        <p:spPr>
          <a:xfrm rot="16200000">
            <a:off x="4834762" y="2460169"/>
            <a:ext cx="236476" cy="484632"/>
          </a:xfrm>
          <a:prstGeom prst="striped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ysClr val="windowText" lastClr="000000"/>
              </a:solidFill>
            </a:endParaRPr>
          </a:p>
        </p:txBody>
      </p:sp>
    </p:spTree>
    <p:extLst>
      <p:ext uri="{BB962C8B-B14F-4D97-AF65-F5344CB8AC3E}">
        <p14:creationId xmlns:p14="http://schemas.microsoft.com/office/powerpoint/2010/main" val="593152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8697B4-FB39-59ED-BDD0-EF5057C883D7}"/>
              </a:ext>
            </a:extLst>
          </p:cNvPr>
          <p:cNvSpPr>
            <a:spLocks noGrp="1"/>
          </p:cNvSpPr>
          <p:nvPr>
            <p:ph type="title"/>
          </p:nvPr>
        </p:nvSpPr>
        <p:spPr/>
        <p:txBody>
          <a:bodyPr/>
          <a:lstStyle/>
          <a:p>
            <a:r>
              <a:rPr kumimoji="1" lang="ja-JP" altLang="en-US"/>
              <a:t>労働者死傷病報告の入力（災害発生状況及び原因）</a:t>
            </a:r>
          </a:p>
        </p:txBody>
      </p:sp>
      <p:sp>
        <p:nvSpPr>
          <p:cNvPr id="4" name="テキスト プレースホルダー 3">
            <a:extLst>
              <a:ext uri="{FF2B5EF4-FFF2-40B4-BE49-F238E27FC236}">
                <a16:creationId xmlns:a16="http://schemas.microsoft.com/office/drawing/2014/main" id="{1934FB26-C67B-B165-471B-E89CE76B5797}"/>
              </a:ext>
            </a:extLst>
          </p:cNvPr>
          <p:cNvSpPr>
            <a:spLocks noGrp="1"/>
          </p:cNvSpPr>
          <p:nvPr>
            <p:ph type="body" sz="quarter" idx="13"/>
          </p:nvPr>
        </p:nvSpPr>
        <p:spPr/>
        <p:txBody>
          <a:bodyPr/>
          <a:lstStyle/>
          <a:p>
            <a:r>
              <a:rPr kumimoji="1" lang="ja-JP" altLang="en-US"/>
              <a:t>必要に応じてナビ入力を活用いただき、労働災害の発生状況及び原因の詳細を記入してください。</a:t>
            </a:r>
          </a:p>
        </p:txBody>
      </p:sp>
      <p:pic>
        <p:nvPicPr>
          <p:cNvPr id="6" name="図 5" descr="ダイアグラム&#10;&#10;自動的に生成された説明">
            <a:extLst>
              <a:ext uri="{FF2B5EF4-FFF2-40B4-BE49-F238E27FC236}">
                <a16:creationId xmlns:a16="http://schemas.microsoft.com/office/drawing/2014/main" id="{B34A162B-FF55-41A5-CE0A-7A6437C09C5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453" t="3801" r="6939" b="5900"/>
          <a:stretch/>
        </p:blipFill>
        <p:spPr>
          <a:xfrm>
            <a:off x="177956" y="1428758"/>
            <a:ext cx="3694924" cy="5385821"/>
          </a:xfrm>
          <a:prstGeom prst="rect">
            <a:avLst/>
          </a:prstGeom>
        </p:spPr>
      </p:pic>
      <p:sp>
        <p:nvSpPr>
          <p:cNvPr id="23" name="正方形/長方形 22">
            <a:extLst>
              <a:ext uri="{FF2B5EF4-FFF2-40B4-BE49-F238E27FC236}">
                <a16:creationId xmlns:a16="http://schemas.microsoft.com/office/drawing/2014/main" id="{E86698A8-E1F7-56B2-37BE-F3B705EDCBE9}"/>
              </a:ext>
            </a:extLst>
          </p:cNvPr>
          <p:cNvSpPr/>
          <p:nvPr/>
        </p:nvSpPr>
        <p:spPr>
          <a:xfrm>
            <a:off x="297225" y="4502149"/>
            <a:ext cx="1795099" cy="1247775"/>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ysClr val="windowText" lastClr="000000"/>
              </a:solidFill>
            </a:endParaRPr>
          </a:p>
        </p:txBody>
      </p:sp>
      <p:pic>
        <p:nvPicPr>
          <p:cNvPr id="31" name="図 30">
            <a:extLst>
              <a:ext uri="{FF2B5EF4-FFF2-40B4-BE49-F238E27FC236}">
                <a16:creationId xmlns:a16="http://schemas.microsoft.com/office/drawing/2014/main" id="{6891E8B6-592B-6472-0257-318B9BB48871}"/>
              </a:ext>
            </a:extLst>
          </p:cNvPr>
          <p:cNvPicPr>
            <a:picLocks noChangeAspect="1"/>
          </p:cNvPicPr>
          <p:nvPr/>
        </p:nvPicPr>
        <p:blipFill>
          <a:blip r:embed="rId4"/>
          <a:stretch>
            <a:fillRect/>
          </a:stretch>
        </p:blipFill>
        <p:spPr>
          <a:xfrm>
            <a:off x="4363602" y="1393246"/>
            <a:ext cx="2160240" cy="1502970"/>
          </a:xfrm>
          <a:prstGeom prst="rect">
            <a:avLst/>
          </a:prstGeom>
          <a:ln>
            <a:solidFill>
              <a:srgbClr val="FF0000"/>
            </a:solidFill>
          </a:ln>
        </p:spPr>
      </p:pic>
      <p:sp>
        <p:nvSpPr>
          <p:cNvPr id="5" name="テキスト ボックス 4">
            <a:extLst>
              <a:ext uri="{FF2B5EF4-FFF2-40B4-BE49-F238E27FC236}">
                <a16:creationId xmlns:a16="http://schemas.microsoft.com/office/drawing/2014/main" id="{5F1684DF-6108-CBF2-544A-43F5B95BB770}"/>
              </a:ext>
            </a:extLst>
          </p:cNvPr>
          <p:cNvSpPr txBox="1"/>
          <p:nvPr/>
        </p:nvSpPr>
        <p:spPr>
          <a:xfrm>
            <a:off x="6572896" y="1694263"/>
            <a:ext cx="3694924" cy="410882"/>
          </a:xfrm>
          <a:prstGeom prst="rect">
            <a:avLst/>
          </a:prstGeom>
          <a:noFill/>
        </p:spPr>
        <p:txBody>
          <a:bodyPr wrap="square" rtlCol="0">
            <a:spAutoFit/>
          </a:bodyPr>
          <a:lstStyle/>
          <a:p>
            <a:pPr algn="l">
              <a:lnSpc>
                <a:spcPct val="120000"/>
              </a:lnSpc>
              <a:spcAft>
                <a:spcPts val="600"/>
              </a:spcAft>
              <a:buClr>
                <a:schemeClr val="tx2"/>
              </a:buClr>
            </a:pPr>
            <a:r>
              <a:rPr kumimoji="1" lang="ja-JP" altLang="en-US">
                <a:solidFill>
                  <a:srgbClr val="FF0000"/>
                </a:solidFill>
                <a:latin typeface="+mj-ea"/>
                <a:ea typeface="+mj-ea"/>
              </a:rPr>
              <a:t>■今回の変更に影響する箇所</a:t>
            </a:r>
          </a:p>
        </p:txBody>
      </p:sp>
      <p:sp>
        <p:nvSpPr>
          <p:cNvPr id="9" name="正方形/長方形 8">
            <a:extLst>
              <a:ext uri="{FF2B5EF4-FFF2-40B4-BE49-F238E27FC236}">
                <a16:creationId xmlns:a16="http://schemas.microsoft.com/office/drawing/2014/main" id="{AD0D80FE-80FF-C97E-9FA4-1B01C26FE362}"/>
              </a:ext>
            </a:extLst>
          </p:cNvPr>
          <p:cNvSpPr/>
          <p:nvPr/>
        </p:nvSpPr>
        <p:spPr>
          <a:xfrm>
            <a:off x="8115257" y="182943"/>
            <a:ext cx="1600114" cy="515284"/>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b"/>
          <a:lstStyle/>
          <a:p>
            <a:pPr algn="ctr"/>
            <a:r>
              <a:rPr kumimoji="1" lang="ja-JP" altLang="en-US" sz="2400" b="1">
                <a:solidFill>
                  <a:srgbClr val="FF0000"/>
                </a:solidFill>
              </a:rPr>
              <a:t>改正項目</a:t>
            </a:r>
          </a:p>
        </p:txBody>
      </p:sp>
      <p:sp>
        <p:nvSpPr>
          <p:cNvPr id="11" name="スライド番号プレースホルダー 2">
            <a:extLst>
              <a:ext uri="{FF2B5EF4-FFF2-40B4-BE49-F238E27FC236}">
                <a16:creationId xmlns:a16="http://schemas.microsoft.com/office/drawing/2014/main" id="{7CE1DE09-89E4-5DFA-EB90-AD3749116EFE}"/>
              </a:ext>
            </a:extLst>
          </p:cNvPr>
          <p:cNvSpPr txBox="1">
            <a:spLocks/>
          </p:cNvSpPr>
          <p:nvPr/>
        </p:nvSpPr>
        <p:spPr>
          <a:xfrm>
            <a:off x="8915314" y="6579579"/>
            <a:ext cx="630513" cy="278421"/>
          </a:xfrm>
          <a:prstGeom prst="rect">
            <a:avLst/>
          </a:prstGeom>
        </p:spPr>
        <p:txBody>
          <a:bodyPr vert="horz" lIns="0" tIns="0" rIns="0" bIns="0" rtlCol="0" anchor="t"/>
          <a:lstStyle>
            <a:defPPr>
              <a:defRPr lang="en-US"/>
            </a:defPPr>
            <a:lvl1pPr marL="0" algn="r" defTabSz="457200" rtl="0" eaLnBrk="1" latinLnBrk="0" hangingPunct="1">
              <a:defRPr sz="1200" b="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F63A3B-78C7-47BE-AE5E-E10140E04643}" type="slidenum">
              <a:rPr lang="en-US" smtClean="0"/>
              <a:pPr/>
              <a:t>24</a:t>
            </a:fld>
            <a:endParaRPr lang="en-US"/>
          </a:p>
        </p:txBody>
      </p:sp>
      <p:pic>
        <p:nvPicPr>
          <p:cNvPr id="3" name="グラフィックス 2" descr="矢印: 緩い曲線 単色塗りつぶし">
            <a:extLst>
              <a:ext uri="{FF2B5EF4-FFF2-40B4-BE49-F238E27FC236}">
                <a16:creationId xmlns:a16="http://schemas.microsoft.com/office/drawing/2014/main" id="{0F32E2EB-4ACB-1129-3190-EE11E911712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8970702">
            <a:off x="1876138" y="3384628"/>
            <a:ext cx="2928536" cy="573948"/>
          </a:xfrm>
          <a:prstGeom prst="rect">
            <a:avLst/>
          </a:prstGeom>
        </p:spPr>
      </p:pic>
      <p:sp>
        <p:nvSpPr>
          <p:cNvPr id="10" name="矢印: ストライプ 9">
            <a:extLst>
              <a:ext uri="{FF2B5EF4-FFF2-40B4-BE49-F238E27FC236}">
                <a16:creationId xmlns:a16="http://schemas.microsoft.com/office/drawing/2014/main" id="{C0706D8E-F97F-9F36-36D9-0C224EA75A83}"/>
              </a:ext>
            </a:extLst>
          </p:cNvPr>
          <p:cNvSpPr/>
          <p:nvPr/>
        </p:nvSpPr>
        <p:spPr>
          <a:xfrm rot="12397248">
            <a:off x="6617991" y="2534780"/>
            <a:ext cx="521393" cy="484632"/>
          </a:xfrm>
          <a:prstGeom prst="striped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ysClr val="windowText" lastClr="000000"/>
              </a:solidFill>
            </a:endParaRPr>
          </a:p>
        </p:txBody>
      </p:sp>
      <p:sp>
        <p:nvSpPr>
          <p:cNvPr id="13" name="テキスト ボックス 12">
            <a:extLst>
              <a:ext uri="{FF2B5EF4-FFF2-40B4-BE49-F238E27FC236}">
                <a16:creationId xmlns:a16="http://schemas.microsoft.com/office/drawing/2014/main" id="{77CFA26C-AA6C-A8BB-59C9-A9F5D1B5F744}"/>
              </a:ext>
            </a:extLst>
          </p:cNvPr>
          <p:cNvSpPr txBox="1"/>
          <p:nvPr/>
        </p:nvSpPr>
        <p:spPr>
          <a:xfrm>
            <a:off x="6750953" y="2139747"/>
            <a:ext cx="2824989" cy="269304"/>
          </a:xfrm>
          <a:prstGeom prst="rect">
            <a:avLst/>
          </a:prstGeom>
          <a:noFill/>
        </p:spPr>
        <p:txBody>
          <a:bodyPr wrap="square" rtlCol="0">
            <a:spAutoFit/>
          </a:bodyPr>
          <a:lstStyle/>
          <a:p>
            <a:pPr algn="l">
              <a:lnSpc>
                <a:spcPct val="120000"/>
              </a:lnSpc>
              <a:spcAft>
                <a:spcPts val="600"/>
              </a:spcAft>
              <a:buClr>
                <a:schemeClr val="tx2"/>
              </a:buClr>
            </a:pPr>
            <a:r>
              <a:rPr kumimoji="1" lang="en-US" altLang="ja-JP" sz="1000" dirty="0">
                <a:latin typeface="メイリオ" panose="020B0604030504040204" pitchFamily="50" charset="-128"/>
                <a:ea typeface="メイリオ" panose="020B0604030504040204" pitchFamily="50" charset="-128"/>
              </a:rPr>
              <a:t>※</a:t>
            </a:r>
            <a:r>
              <a:rPr kumimoji="1" lang="ja-JP" altLang="en-US" sz="1000" dirty="0">
                <a:latin typeface="メイリオ" panose="020B0604030504040204" pitchFamily="50" charset="-128"/>
                <a:ea typeface="メイリオ" panose="020B0604030504040204" pitchFamily="50" charset="-128"/>
              </a:rPr>
              <a:t>令和７年１月１日からの画面イメージです。</a:t>
            </a:r>
          </a:p>
        </p:txBody>
      </p:sp>
      <p:pic>
        <p:nvPicPr>
          <p:cNvPr id="14" name="図 13">
            <a:extLst>
              <a:ext uri="{FF2B5EF4-FFF2-40B4-BE49-F238E27FC236}">
                <a16:creationId xmlns:a16="http://schemas.microsoft.com/office/drawing/2014/main" id="{AF240FA8-EC05-D24F-FC56-17D9C4C556C3}"/>
              </a:ext>
            </a:extLst>
          </p:cNvPr>
          <p:cNvPicPr>
            <a:picLocks noChangeAspect="1"/>
          </p:cNvPicPr>
          <p:nvPr/>
        </p:nvPicPr>
        <p:blipFill rotWithShape="1">
          <a:blip r:embed="rId7"/>
          <a:srcRect t="21546"/>
          <a:stretch/>
        </p:blipFill>
        <p:spPr>
          <a:xfrm>
            <a:off x="4301364" y="3417561"/>
            <a:ext cx="4484233" cy="583657"/>
          </a:xfrm>
          <a:prstGeom prst="rect">
            <a:avLst/>
          </a:prstGeom>
        </p:spPr>
      </p:pic>
      <p:pic>
        <p:nvPicPr>
          <p:cNvPr id="15" name="図 14">
            <a:extLst>
              <a:ext uri="{FF2B5EF4-FFF2-40B4-BE49-F238E27FC236}">
                <a16:creationId xmlns:a16="http://schemas.microsoft.com/office/drawing/2014/main" id="{FBD68D8D-AE74-2F4E-A1BB-0708DEC5D8D1}"/>
              </a:ext>
            </a:extLst>
          </p:cNvPr>
          <p:cNvPicPr>
            <a:picLocks noChangeAspect="1"/>
          </p:cNvPicPr>
          <p:nvPr/>
        </p:nvPicPr>
        <p:blipFill rotWithShape="1">
          <a:blip r:embed="rId8"/>
          <a:srcRect t="21678"/>
          <a:stretch/>
        </p:blipFill>
        <p:spPr>
          <a:xfrm>
            <a:off x="4309927" y="4028204"/>
            <a:ext cx="4467106" cy="583658"/>
          </a:xfrm>
          <a:prstGeom prst="rect">
            <a:avLst/>
          </a:prstGeom>
        </p:spPr>
      </p:pic>
      <p:pic>
        <p:nvPicPr>
          <p:cNvPr id="16" name="図 15">
            <a:extLst>
              <a:ext uri="{FF2B5EF4-FFF2-40B4-BE49-F238E27FC236}">
                <a16:creationId xmlns:a16="http://schemas.microsoft.com/office/drawing/2014/main" id="{78778338-A5F4-1CD4-F355-EE5E72766E5C}"/>
              </a:ext>
            </a:extLst>
          </p:cNvPr>
          <p:cNvPicPr>
            <a:picLocks noChangeAspect="1"/>
          </p:cNvPicPr>
          <p:nvPr/>
        </p:nvPicPr>
        <p:blipFill rotWithShape="1">
          <a:blip r:embed="rId9"/>
          <a:srcRect t="21678"/>
          <a:stretch/>
        </p:blipFill>
        <p:spPr>
          <a:xfrm>
            <a:off x="4301364" y="4611862"/>
            <a:ext cx="4467106" cy="583659"/>
          </a:xfrm>
          <a:prstGeom prst="rect">
            <a:avLst/>
          </a:prstGeom>
        </p:spPr>
      </p:pic>
      <p:pic>
        <p:nvPicPr>
          <p:cNvPr id="17" name="図 16">
            <a:extLst>
              <a:ext uri="{FF2B5EF4-FFF2-40B4-BE49-F238E27FC236}">
                <a16:creationId xmlns:a16="http://schemas.microsoft.com/office/drawing/2014/main" id="{4B9686B5-86AF-24A1-5BF3-AD1758FCEF9E}"/>
              </a:ext>
            </a:extLst>
          </p:cNvPr>
          <p:cNvPicPr>
            <a:picLocks noChangeAspect="1"/>
          </p:cNvPicPr>
          <p:nvPr/>
        </p:nvPicPr>
        <p:blipFill rotWithShape="1">
          <a:blip r:embed="rId10"/>
          <a:srcRect t="21678"/>
          <a:stretch/>
        </p:blipFill>
        <p:spPr>
          <a:xfrm>
            <a:off x="4301364" y="5218012"/>
            <a:ext cx="4467106" cy="583660"/>
          </a:xfrm>
          <a:prstGeom prst="rect">
            <a:avLst/>
          </a:prstGeom>
        </p:spPr>
      </p:pic>
      <p:pic>
        <p:nvPicPr>
          <p:cNvPr id="18" name="図 17">
            <a:extLst>
              <a:ext uri="{FF2B5EF4-FFF2-40B4-BE49-F238E27FC236}">
                <a16:creationId xmlns:a16="http://schemas.microsoft.com/office/drawing/2014/main" id="{9C43B07F-713B-C695-81D9-FF45F3163DEE}"/>
              </a:ext>
            </a:extLst>
          </p:cNvPr>
          <p:cNvPicPr>
            <a:picLocks noChangeAspect="1"/>
          </p:cNvPicPr>
          <p:nvPr/>
        </p:nvPicPr>
        <p:blipFill rotWithShape="1">
          <a:blip r:embed="rId11"/>
          <a:srcRect t="21678"/>
          <a:stretch/>
        </p:blipFill>
        <p:spPr>
          <a:xfrm>
            <a:off x="4309927" y="5824163"/>
            <a:ext cx="4467106" cy="583660"/>
          </a:xfrm>
          <a:prstGeom prst="rect">
            <a:avLst/>
          </a:prstGeom>
        </p:spPr>
      </p:pic>
      <p:sp>
        <p:nvSpPr>
          <p:cNvPr id="19" name="四角形: 角を丸くする 18">
            <a:extLst>
              <a:ext uri="{FF2B5EF4-FFF2-40B4-BE49-F238E27FC236}">
                <a16:creationId xmlns:a16="http://schemas.microsoft.com/office/drawing/2014/main" id="{720685A8-1743-3B70-E9F4-4D03A5E0D41C}"/>
              </a:ext>
            </a:extLst>
          </p:cNvPr>
          <p:cNvSpPr/>
          <p:nvPr/>
        </p:nvSpPr>
        <p:spPr>
          <a:xfrm>
            <a:off x="4251715" y="3014281"/>
            <a:ext cx="5294112" cy="288032"/>
          </a:xfrm>
          <a:prstGeom prst="roundRect">
            <a:avLst>
              <a:gd name="adj" fmla="val 6746"/>
            </a:avLst>
          </a:prstGeom>
          <a:solidFill>
            <a:schemeClr val="bg1"/>
          </a:solidFill>
          <a:ln>
            <a:solidFill>
              <a:srgbClr val="569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ysClr val="windowText" lastClr="000000"/>
                </a:solidFill>
                <a:latin typeface="ＭＳ ゴシック" panose="020B0609070205080204" pitchFamily="49" charset="-128"/>
                <a:ea typeface="ＭＳ ゴシック" panose="020B0609070205080204" pitchFamily="49" charset="-128"/>
              </a:rPr>
              <a:t>災害発生状況及び原因</a:t>
            </a:r>
          </a:p>
        </p:txBody>
      </p:sp>
    </p:spTree>
    <p:extLst>
      <p:ext uri="{BB962C8B-B14F-4D97-AF65-F5344CB8AC3E}">
        <p14:creationId xmlns:p14="http://schemas.microsoft.com/office/powerpoint/2010/main" val="30193100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8697B4-FB39-59ED-BDD0-EF5057C883D7}"/>
              </a:ext>
            </a:extLst>
          </p:cNvPr>
          <p:cNvSpPr>
            <a:spLocks noGrp="1"/>
          </p:cNvSpPr>
          <p:nvPr>
            <p:ph type="title"/>
          </p:nvPr>
        </p:nvSpPr>
        <p:spPr/>
        <p:txBody>
          <a:bodyPr/>
          <a:lstStyle/>
          <a:p>
            <a:r>
              <a:rPr kumimoji="1" lang="en-US" altLang="ja-JP" dirty="0"/>
              <a:t>【</a:t>
            </a:r>
            <a:r>
              <a:rPr kumimoji="1" lang="ja-JP" altLang="en-US" dirty="0"/>
              <a:t>参考</a:t>
            </a:r>
            <a:r>
              <a:rPr kumimoji="1" lang="en-US" altLang="ja-JP" dirty="0"/>
              <a:t>】</a:t>
            </a:r>
            <a:r>
              <a:rPr kumimoji="1" lang="ja-JP" altLang="en-US" dirty="0"/>
              <a:t>災害発生状況及び原因の記入例（墜落・転落）</a:t>
            </a:r>
          </a:p>
        </p:txBody>
      </p:sp>
      <p:sp>
        <p:nvSpPr>
          <p:cNvPr id="3" name="スライド番号プレースホルダー 2">
            <a:extLst>
              <a:ext uri="{FF2B5EF4-FFF2-40B4-BE49-F238E27FC236}">
                <a16:creationId xmlns:a16="http://schemas.microsoft.com/office/drawing/2014/main" id="{255D4F12-5FE8-7CB3-475D-6C0B5B60C928}"/>
              </a:ext>
            </a:extLst>
          </p:cNvPr>
          <p:cNvSpPr>
            <a:spLocks noGrp="1"/>
          </p:cNvSpPr>
          <p:nvPr>
            <p:ph type="sldNum" sz="quarter" idx="4"/>
          </p:nvPr>
        </p:nvSpPr>
        <p:spPr/>
        <p:txBody>
          <a:bodyPr/>
          <a:lstStyle/>
          <a:p>
            <a:fld id="{48F63A3B-78C7-47BE-AE5E-E10140E04643}" type="slidenum">
              <a:rPr lang="en-US" smtClean="0"/>
              <a:pPr/>
              <a:t>25</a:t>
            </a:fld>
            <a:endParaRPr lang="en-US"/>
          </a:p>
        </p:txBody>
      </p:sp>
      <p:sp>
        <p:nvSpPr>
          <p:cNvPr id="152" name="四角形: 角を丸くする 151">
            <a:extLst>
              <a:ext uri="{FF2B5EF4-FFF2-40B4-BE49-F238E27FC236}">
                <a16:creationId xmlns:a16="http://schemas.microsoft.com/office/drawing/2014/main" id="{F43A8AA8-8688-E51A-A678-F3431E8A7A9E}"/>
              </a:ext>
            </a:extLst>
          </p:cNvPr>
          <p:cNvSpPr/>
          <p:nvPr/>
        </p:nvSpPr>
        <p:spPr>
          <a:xfrm>
            <a:off x="6830078" y="949723"/>
            <a:ext cx="3040410" cy="5864856"/>
          </a:xfrm>
          <a:prstGeom prst="roundRect">
            <a:avLst/>
          </a:prstGeom>
          <a:noFill/>
          <a:ln>
            <a:solidFill>
              <a:srgbClr val="10318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kumimoji="1" lang="ja-JP" altLang="en-US" sz="1600" b="1" dirty="0">
                <a:solidFill>
                  <a:srgbClr val="FF0000"/>
                </a:solidFill>
              </a:rPr>
              <a:t>墜落・転落</a:t>
            </a:r>
            <a:r>
              <a:rPr kumimoji="1" lang="ja-JP" altLang="en-US" sz="1600" b="1" dirty="0">
                <a:solidFill>
                  <a:schemeClr val="tx1"/>
                </a:solidFill>
              </a:rPr>
              <a:t>の</a:t>
            </a:r>
            <a:endParaRPr kumimoji="1" lang="en-US" altLang="ja-JP" sz="1600" b="1" dirty="0">
              <a:solidFill>
                <a:schemeClr val="tx1"/>
              </a:solidFill>
            </a:endParaRPr>
          </a:p>
          <a:p>
            <a:pPr algn="ctr"/>
            <a:r>
              <a:rPr kumimoji="1" lang="ja-JP" altLang="en-US" sz="1600" b="1" dirty="0">
                <a:solidFill>
                  <a:sysClr val="windowText" lastClr="000000"/>
                </a:solidFill>
              </a:rPr>
              <a:t>記入にあたってのポイント</a:t>
            </a:r>
            <a:endParaRPr kumimoji="1" lang="en-US" altLang="ja-JP" sz="1600" b="1" dirty="0">
              <a:solidFill>
                <a:sysClr val="windowText" lastClr="000000"/>
              </a:solidFill>
            </a:endParaRPr>
          </a:p>
          <a:p>
            <a:pPr>
              <a:spcBef>
                <a:spcPts val="600"/>
              </a:spcBef>
            </a:pPr>
            <a:r>
              <a:rPr kumimoji="1" lang="ja-JP" altLang="en-US" sz="1200" b="1" u="sng" dirty="0">
                <a:solidFill>
                  <a:sysClr val="windowText" lastClr="000000"/>
                </a:solidFill>
              </a:rPr>
              <a:t>①について</a:t>
            </a:r>
            <a:endParaRPr kumimoji="1" lang="en-US" altLang="ja-JP" sz="1200" b="1" u="sng" dirty="0">
              <a:solidFill>
                <a:sysClr val="windowText" lastClr="000000"/>
              </a:solidFill>
            </a:endParaRPr>
          </a:p>
          <a:p>
            <a:pPr marL="171450" indent="-171450">
              <a:lnSpc>
                <a:spcPct val="120000"/>
              </a:lnSpc>
              <a:spcAft>
                <a:spcPts val="300"/>
              </a:spcAft>
              <a:buClr>
                <a:schemeClr val="tx1"/>
              </a:buClr>
              <a:buFont typeface="Wingdings" panose="05000000000000000000" pitchFamily="2" charset="2"/>
              <a:buChar char="Ø"/>
            </a:pPr>
            <a:r>
              <a:rPr kumimoji="1" lang="ja-JP" altLang="en-US" sz="1200" b="1" dirty="0">
                <a:solidFill>
                  <a:srgbClr val="FF0000"/>
                </a:solidFill>
              </a:rPr>
              <a:t>墜落・転落した場所</a:t>
            </a:r>
            <a:r>
              <a:rPr kumimoji="1" lang="ja-JP" altLang="en-US" sz="1200" dirty="0">
                <a:solidFill>
                  <a:srgbClr val="FF0000"/>
                </a:solidFill>
              </a:rPr>
              <a:t>（墜落・転落の直前まで作業していた場所）</a:t>
            </a:r>
            <a:r>
              <a:rPr kumimoji="1" lang="ja-JP" altLang="en-US" sz="1200" b="1" dirty="0">
                <a:solidFill>
                  <a:srgbClr val="FF0000"/>
                </a:solidFill>
              </a:rPr>
              <a:t>とそのの高さ</a:t>
            </a:r>
            <a:r>
              <a:rPr kumimoji="1" lang="ja-JP" altLang="en-US" sz="1200" dirty="0">
                <a:solidFill>
                  <a:sysClr val="windowText" lastClr="000000"/>
                </a:solidFill>
              </a:rPr>
              <a:t>を目測で構いませんので、記入してください。</a:t>
            </a:r>
            <a:endParaRPr kumimoji="1" lang="en-US" altLang="ja-JP" sz="1200" dirty="0">
              <a:solidFill>
                <a:sysClr val="windowText" lastClr="000000"/>
              </a:solidFill>
            </a:endParaRPr>
          </a:p>
          <a:p>
            <a:pPr>
              <a:lnSpc>
                <a:spcPct val="120000"/>
              </a:lnSpc>
              <a:spcBef>
                <a:spcPts val="600"/>
              </a:spcBef>
              <a:spcAft>
                <a:spcPts val="300"/>
              </a:spcAft>
              <a:buClr>
                <a:schemeClr val="tx1"/>
              </a:buClr>
            </a:pPr>
            <a:r>
              <a:rPr kumimoji="1" lang="ja-JP" altLang="en-US" sz="1200" b="1" u="sng" dirty="0">
                <a:solidFill>
                  <a:sysClr val="windowText" lastClr="000000"/>
                </a:solidFill>
              </a:rPr>
              <a:t>②について</a:t>
            </a:r>
            <a:endParaRPr kumimoji="1" lang="en-US" altLang="ja-JP" sz="1200" b="1" u="sng" dirty="0">
              <a:solidFill>
                <a:sysClr val="windowText" lastClr="000000"/>
              </a:solidFill>
            </a:endParaRPr>
          </a:p>
          <a:p>
            <a:pPr marL="171450" indent="-171450">
              <a:lnSpc>
                <a:spcPct val="120000"/>
              </a:lnSpc>
              <a:spcAft>
                <a:spcPts val="300"/>
              </a:spcAft>
              <a:buFont typeface="Wingdings" panose="05000000000000000000" pitchFamily="2" charset="2"/>
              <a:buChar char="Ø"/>
            </a:pPr>
            <a:r>
              <a:rPr kumimoji="1" lang="ja-JP" altLang="en-US" sz="1200" dirty="0">
                <a:solidFill>
                  <a:sysClr val="windowText" lastClr="000000"/>
                </a:solidFill>
              </a:rPr>
              <a:t>単に「作業中」とせずに、具体的にどのような</a:t>
            </a:r>
            <a:r>
              <a:rPr kumimoji="1" lang="ja-JP" altLang="en-US" sz="1200" b="1" dirty="0">
                <a:solidFill>
                  <a:sysClr val="windowText" lastClr="000000"/>
                </a:solidFill>
              </a:rPr>
              <a:t>作業（又は行動）</a:t>
            </a:r>
            <a:r>
              <a:rPr kumimoji="1" lang="ja-JP" altLang="en-US" sz="1200" dirty="0">
                <a:solidFill>
                  <a:sysClr val="windowText" lastClr="000000"/>
                </a:solidFill>
              </a:rPr>
              <a:t>をしていたか記入してください。</a:t>
            </a:r>
            <a:endParaRPr kumimoji="1" lang="en-US" altLang="ja-JP" sz="1200" dirty="0">
              <a:solidFill>
                <a:sysClr val="windowText" lastClr="000000"/>
              </a:solidFill>
            </a:endParaRPr>
          </a:p>
          <a:p>
            <a:pPr>
              <a:lnSpc>
                <a:spcPct val="120000"/>
              </a:lnSpc>
              <a:spcBef>
                <a:spcPts val="600"/>
              </a:spcBef>
              <a:spcAft>
                <a:spcPts val="300"/>
              </a:spcAft>
            </a:pPr>
            <a:r>
              <a:rPr kumimoji="1" lang="ja-JP" altLang="en-US" sz="1200" b="1" u="sng" dirty="0">
                <a:solidFill>
                  <a:sysClr val="windowText" lastClr="000000"/>
                </a:solidFill>
              </a:rPr>
              <a:t>④について</a:t>
            </a:r>
            <a:endParaRPr kumimoji="1" lang="en-US" altLang="ja-JP" sz="1200" b="1" u="sng" dirty="0">
              <a:solidFill>
                <a:sysClr val="windowText" lastClr="000000"/>
              </a:solidFill>
            </a:endParaRPr>
          </a:p>
          <a:p>
            <a:pPr marL="171450" indent="-171450">
              <a:lnSpc>
                <a:spcPct val="120000"/>
              </a:lnSpc>
              <a:spcAft>
                <a:spcPts val="300"/>
              </a:spcAft>
              <a:buFont typeface="Wingdings" panose="05000000000000000000" pitchFamily="2" charset="2"/>
              <a:buChar char="Ø"/>
            </a:pPr>
            <a:r>
              <a:rPr kumimoji="1" lang="ja-JP" altLang="en-US" sz="1200" dirty="0">
                <a:solidFill>
                  <a:sysClr val="windowText" lastClr="000000"/>
                </a:solidFill>
              </a:rPr>
              <a:t>「労働者の不注意」とせずに、関係労働者等から聴取し、災害発生原因を具体的に記入してください。</a:t>
            </a:r>
            <a:endParaRPr kumimoji="1" lang="en-US" altLang="ja-JP" sz="1200" dirty="0">
              <a:solidFill>
                <a:sysClr val="windowText" lastClr="000000"/>
              </a:solidFill>
            </a:endParaRPr>
          </a:p>
          <a:p>
            <a:pPr>
              <a:lnSpc>
                <a:spcPct val="120000"/>
              </a:lnSpc>
              <a:spcBef>
                <a:spcPts val="600"/>
              </a:spcBef>
              <a:spcAft>
                <a:spcPts val="300"/>
              </a:spcAft>
            </a:pPr>
            <a:r>
              <a:rPr kumimoji="1" lang="ja-JP" altLang="en-US" sz="1200" b="1" u="sng" dirty="0">
                <a:solidFill>
                  <a:sysClr val="windowText" lastClr="000000"/>
                </a:solidFill>
              </a:rPr>
              <a:t>③⑤について</a:t>
            </a:r>
            <a:endParaRPr kumimoji="1" lang="en-US" altLang="ja-JP" sz="1200" b="1" u="sng" dirty="0">
              <a:solidFill>
                <a:sysClr val="windowText" lastClr="000000"/>
              </a:solidFill>
            </a:endParaRPr>
          </a:p>
          <a:p>
            <a:pPr marL="171450" indent="-171450">
              <a:lnSpc>
                <a:spcPct val="120000"/>
              </a:lnSpc>
              <a:spcAft>
                <a:spcPts val="300"/>
              </a:spcAft>
              <a:buFont typeface="Wingdings" panose="05000000000000000000" pitchFamily="2" charset="2"/>
              <a:buChar char="Ø"/>
            </a:pPr>
            <a:r>
              <a:rPr kumimoji="1" lang="ja-JP" altLang="en-US" sz="1200" dirty="0">
                <a:solidFill>
                  <a:sysClr val="windowText" lastClr="000000"/>
                </a:solidFill>
              </a:rPr>
              <a:t>帳票入力支援サービスに、起因物、事故の型、傷病の部位、傷病名等を取りまとめた一覧表を掲載予定ですので、これらを参考にしていただき、具体的に記入してください。</a:t>
            </a:r>
            <a:endParaRPr kumimoji="1" lang="en-US" altLang="ja-JP" sz="1200" dirty="0">
              <a:solidFill>
                <a:sysClr val="windowText" lastClr="000000"/>
              </a:solidFill>
            </a:endParaRPr>
          </a:p>
          <a:p>
            <a:pPr marL="171450" indent="-171450">
              <a:lnSpc>
                <a:spcPct val="120000"/>
              </a:lnSpc>
              <a:spcAft>
                <a:spcPts val="300"/>
              </a:spcAft>
              <a:buFont typeface="Wingdings" panose="05000000000000000000" pitchFamily="2" charset="2"/>
              <a:buChar char="Ø"/>
            </a:pPr>
            <a:endParaRPr kumimoji="1" lang="en-US" altLang="ja-JP" sz="1200" dirty="0">
              <a:solidFill>
                <a:sysClr val="windowText" lastClr="000000"/>
              </a:solidFill>
            </a:endParaRPr>
          </a:p>
          <a:p>
            <a:endParaRPr kumimoji="1" lang="en-US" altLang="ja-JP" sz="1600" b="1" dirty="0">
              <a:solidFill>
                <a:sysClr val="windowText" lastClr="000000"/>
              </a:solidFill>
            </a:endParaRPr>
          </a:p>
          <a:p>
            <a:pPr algn="ctr"/>
            <a:endParaRPr kumimoji="1" lang="ja-JP" altLang="en-US" sz="1600" dirty="0">
              <a:solidFill>
                <a:sysClr val="windowText" lastClr="000000"/>
              </a:solidFill>
            </a:endParaRPr>
          </a:p>
        </p:txBody>
      </p:sp>
      <p:grpSp>
        <p:nvGrpSpPr>
          <p:cNvPr id="4" name="グループ化 3">
            <a:extLst>
              <a:ext uri="{FF2B5EF4-FFF2-40B4-BE49-F238E27FC236}">
                <a16:creationId xmlns:a16="http://schemas.microsoft.com/office/drawing/2014/main" id="{82BD9E06-788F-F044-06EE-879EE69F9750}"/>
              </a:ext>
            </a:extLst>
          </p:cNvPr>
          <p:cNvGrpSpPr/>
          <p:nvPr/>
        </p:nvGrpSpPr>
        <p:grpSpPr>
          <a:xfrm>
            <a:off x="104774" y="1147763"/>
            <a:ext cx="6638925" cy="854626"/>
            <a:chOff x="104774" y="1147763"/>
            <a:chExt cx="6638925" cy="854626"/>
          </a:xfrm>
        </p:grpSpPr>
        <p:sp>
          <p:nvSpPr>
            <p:cNvPr id="5" name="正方形/長方形 4">
              <a:extLst>
                <a:ext uri="{FF2B5EF4-FFF2-40B4-BE49-F238E27FC236}">
                  <a16:creationId xmlns:a16="http://schemas.microsoft.com/office/drawing/2014/main" id="{6F9812D8-D50B-2619-552C-E0C47CF2730F}"/>
                </a:ext>
              </a:extLst>
            </p:cNvPr>
            <p:cNvSpPr/>
            <p:nvPr/>
          </p:nvSpPr>
          <p:spPr>
            <a:xfrm>
              <a:off x="104774" y="1147763"/>
              <a:ext cx="6638925" cy="854626"/>
            </a:xfrm>
            <a:prstGeom prst="rect">
              <a:avLst/>
            </a:prstGeom>
            <a:solidFill>
              <a:srgbClr val="EFF5FF"/>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tIns="18000" bIns="36000" rtlCol="0" anchor="t"/>
            <a:lstStyle/>
            <a:p>
              <a:r>
                <a:rPr kumimoji="1" lang="ja-JP" altLang="en-US" sz="1050" b="1">
                  <a:solidFill>
                    <a:schemeClr val="tx1"/>
                  </a:solidFill>
                  <a:latin typeface="ＭＳ ゴシック" panose="020B0609070205080204" pitchFamily="49" charset="-128"/>
                  <a:ea typeface="ＭＳ ゴシック" panose="020B0609070205080204" pitchFamily="49" charset="-128"/>
                </a:rPr>
                <a:t>①　どのような場所で災害が発生しましたか？（被災時の作業場所）</a:t>
              </a:r>
            </a:p>
          </p:txBody>
        </p:sp>
        <p:sp>
          <p:nvSpPr>
            <p:cNvPr id="6" name="四角形: 角を丸くする 5">
              <a:extLst>
                <a:ext uri="{FF2B5EF4-FFF2-40B4-BE49-F238E27FC236}">
                  <a16:creationId xmlns:a16="http://schemas.microsoft.com/office/drawing/2014/main" id="{E622F787-BE2D-5D42-758E-B7B297879428}"/>
                </a:ext>
              </a:extLst>
            </p:cNvPr>
            <p:cNvSpPr/>
            <p:nvPr/>
          </p:nvSpPr>
          <p:spPr>
            <a:xfrm>
              <a:off x="226666" y="1353739"/>
              <a:ext cx="6419157" cy="359025"/>
            </a:xfrm>
            <a:prstGeom prst="roundRect">
              <a:avLst>
                <a:gd name="adj" fmla="val 5000"/>
              </a:avLst>
            </a:prstGeom>
            <a:solidFill>
              <a:schemeClr val="bg1"/>
            </a:solidFill>
            <a:ln>
              <a:solidFill>
                <a:schemeClr val="bg1">
                  <a:lumMod val="65000"/>
                </a:schemeClr>
              </a:solidFill>
            </a:ln>
            <a:effectLst>
              <a:glow rad="50800">
                <a:schemeClr val="bg1">
                  <a:lumMod val="85000"/>
                  <a:alpha val="64000"/>
                </a:schemeClr>
              </a:glow>
            </a:effectLst>
          </p:spPr>
          <p:style>
            <a:lnRef idx="2">
              <a:schemeClr val="accent1">
                <a:shade val="50000"/>
              </a:schemeClr>
            </a:lnRef>
            <a:fillRef idx="1">
              <a:schemeClr val="accent1"/>
            </a:fillRef>
            <a:effectRef idx="0">
              <a:schemeClr val="accent1"/>
            </a:effectRef>
            <a:fontRef idx="minor">
              <a:schemeClr val="lt1"/>
            </a:fontRef>
          </p:style>
          <p:txBody>
            <a:bodyPr tIns="54000" rtlCol="0" anchor="ctr"/>
            <a:lstStyle/>
            <a:p>
              <a:pPr>
                <a:lnSpc>
                  <a:spcPct val="80000"/>
                </a:lnSpc>
              </a:pPr>
              <a:r>
                <a:rPr kumimoji="1" lang="ja-JP" altLang="en-US" sz="1200" b="1" dirty="0">
                  <a:solidFill>
                    <a:srgbClr val="FF0000"/>
                  </a:solidFill>
                </a:rPr>
                <a:t>　</a:t>
              </a:r>
              <a:r>
                <a:rPr kumimoji="1" lang="ja-JP" altLang="en-US" sz="1200" b="1" dirty="0">
                  <a:solidFill>
                    <a:schemeClr val="tx1"/>
                  </a:solidFill>
                </a:rPr>
                <a:t>木造２階建ての個人宅の新築現場において、</a:t>
              </a:r>
              <a:r>
                <a:rPr kumimoji="1" lang="ja-JP" altLang="en-US" sz="1200" b="1" dirty="0">
                  <a:solidFill>
                    <a:srgbClr val="FF0000"/>
                  </a:solidFill>
                </a:rPr>
                <a:t>高さ約</a:t>
              </a:r>
              <a:r>
                <a:rPr kumimoji="1" lang="en-US" altLang="ja-JP" sz="1200" b="1" dirty="0">
                  <a:solidFill>
                    <a:srgbClr val="FF0000"/>
                  </a:solidFill>
                </a:rPr>
                <a:t>4.5</a:t>
              </a:r>
              <a:r>
                <a:rPr kumimoji="1" lang="ja-JP" altLang="en-US" sz="1200" b="1" dirty="0">
                  <a:solidFill>
                    <a:srgbClr val="FF0000"/>
                  </a:solidFill>
                </a:rPr>
                <a:t>ｍの</a:t>
              </a:r>
              <a:r>
                <a:rPr kumimoji="1" lang="ja-JP" altLang="en-US" sz="1200" b="1" dirty="0">
                  <a:solidFill>
                    <a:schemeClr val="tx1"/>
                  </a:solidFill>
                </a:rPr>
                <a:t>車庫の屋根と母屋の屋根の間にある</a:t>
              </a:r>
              <a:r>
                <a:rPr kumimoji="1" lang="ja-JP" altLang="en-US" sz="1200" b="1" dirty="0">
                  <a:solidFill>
                    <a:srgbClr val="FF0000"/>
                  </a:solidFill>
                </a:rPr>
                <a:t>開口部</a:t>
              </a:r>
              <a:endParaRPr kumimoji="1" lang="en-US" altLang="ja-JP" sz="1200" b="1" u="sng" dirty="0">
                <a:solidFill>
                  <a:srgbClr val="FF0000"/>
                </a:solidFill>
              </a:endParaRPr>
            </a:p>
          </p:txBody>
        </p:sp>
        <p:sp>
          <p:nvSpPr>
            <p:cNvPr id="7" name="四角形: 角を丸くする 6">
              <a:extLst>
                <a:ext uri="{FF2B5EF4-FFF2-40B4-BE49-F238E27FC236}">
                  <a16:creationId xmlns:a16="http://schemas.microsoft.com/office/drawing/2014/main" id="{D70F2835-0954-B65D-ECF5-024001626C31}"/>
                </a:ext>
              </a:extLst>
            </p:cNvPr>
            <p:cNvSpPr/>
            <p:nvPr/>
          </p:nvSpPr>
          <p:spPr>
            <a:xfrm>
              <a:off x="226666" y="1743694"/>
              <a:ext cx="490945" cy="214151"/>
            </a:xfrm>
            <a:prstGeom prst="roundRect">
              <a:avLst>
                <a:gd name="adj" fmla="val 5000"/>
              </a:avLst>
            </a:prstGeom>
            <a:solidFill>
              <a:schemeClr val="bg1"/>
            </a:solidFill>
            <a:ln>
              <a:solidFill>
                <a:schemeClr val="bg1">
                  <a:lumMod val="65000"/>
                </a:schemeClr>
              </a:solidFill>
            </a:ln>
            <a:effectLst>
              <a:glow rad="50800">
                <a:schemeClr val="bg1">
                  <a:lumMod val="85000"/>
                  <a:alpha val="64000"/>
                </a:schemeClr>
              </a:glow>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t"/>
            <a:lstStyle/>
            <a:p>
              <a:pPr algn="ctr"/>
              <a:r>
                <a:rPr kumimoji="1" lang="ja-JP" altLang="en-US" sz="1050" b="1">
                  <a:solidFill>
                    <a:sysClr val="windowText" lastClr="000000"/>
                  </a:solidFill>
                  <a:latin typeface="ＭＳ ゴシック" panose="020B0609070205080204" pitchFamily="49" charset="-128"/>
                  <a:ea typeface="ＭＳ ゴシック" panose="020B0609070205080204" pitchFamily="49" charset="-128"/>
                </a:rPr>
                <a:t>次へ</a:t>
              </a:r>
            </a:p>
          </p:txBody>
        </p:sp>
      </p:grpSp>
      <p:grpSp>
        <p:nvGrpSpPr>
          <p:cNvPr id="8" name="グループ化 7">
            <a:extLst>
              <a:ext uri="{FF2B5EF4-FFF2-40B4-BE49-F238E27FC236}">
                <a16:creationId xmlns:a16="http://schemas.microsoft.com/office/drawing/2014/main" id="{0FE61861-9C4D-7A02-1BE9-69C7E741A49A}"/>
              </a:ext>
            </a:extLst>
          </p:cNvPr>
          <p:cNvGrpSpPr/>
          <p:nvPr/>
        </p:nvGrpSpPr>
        <p:grpSpPr>
          <a:xfrm>
            <a:off x="104774" y="2350811"/>
            <a:ext cx="6638925" cy="854626"/>
            <a:chOff x="104774" y="2350811"/>
            <a:chExt cx="6638925" cy="854626"/>
          </a:xfrm>
        </p:grpSpPr>
        <p:sp>
          <p:nvSpPr>
            <p:cNvPr id="9" name="正方形/長方形 8">
              <a:extLst>
                <a:ext uri="{FF2B5EF4-FFF2-40B4-BE49-F238E27FC236}">
                  <a16:creationId xmlns:a16="http://schemas.microsoft.com/office/drawing/2014/main" id="{1FBBC294-9E6D-F4AD-4FCF-1F4DE4459655}"/>
                </a:ext>
              </a:extLst>
            </p:cNvPr>
            <p:cNvSpPr/>
            <p:nvPr/>
          </p:nvSpPr>
          <p:spPr>
            <a:xfrm>
              <a:off x="104774" y="2350811"/>
              <a:ext cx="6638925" cy="854626"/>
            </a:xfrm>
            <a:prstGeom prst="rect">
              <a:avLst/>
            </a:prstGeom>
            <a:solidFill>
              <a:srgbClr val="EFF5FF"/>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tIns="18000" bIns="36000" rtlCol="0" anchor="t"/>
            <a:lstStyle/>
            <a:p>
              <a:r>
                <a:rPr kumimoji="1" lang="ja-JP" altLang="en-US" sz="1050" b="1">
                  <a:solidFill>
                    <a:schemeClr val="tx1"/>
                  </a:solidFill>
                  <a:latin typeface="ＭＳ ゴシック" panose="020B0609070205080204" pitchFamily="49" charset="-128"/>
                  <a:ea typeface="ＭＳ ゴシック" panose="020B0609070205080204" pitchFamily="49" charset="-128"/>
                </a:rPr>
                <a:t>②　どのような作業をしているときに災害が発生しましたか？（作業者の作業行動を含む）</a:t>
              </a:r>
            </a:p>
          </p:txBody>
        </p:sp>
        <p:sp>
          <p:nvSpPr>
            <p:cNvPr id="13" name="四角形: 角を丸くする 12">
              <a:extLst>
                <a:ext uri="{FF2B5EF4-FFF2-40B4-BE49-F238E27FC236}">
                  <a16:creationId xmlns:a16="http://schemas.microsoft.com/office/drawing/2014/main" id="{656FF4CD-2FCB-0990-A073-453B3D460771}"/>
                </a:ext>
              </a:extLst>
            </p:cNvPr>
            <p:cNvSpPr/>
            <p:nvPr/>
          </p:nvSpPr>
          <p:spPr>
            <a:xfrm>
              <a:off x="226666" y="2556787"/>
              <a:ext cx="6419157" cy="359025"/>
            </a:xfrm>
            <a:prstGeom prst="roundRect">
              <a:avLst>
                <a:gd name="adj" fmla="val 5000"/>
              </a:avLst>
            </a:prstGeom>
            <a:solidFill>
              <a:schemeClr val="bg1"/>
            </a:solidFill>
            <a:ln>
              <a:solidFill>
                <a:schemeClr val="bg1">
                  <a:lumMod val="65000"/>
                </a:schemeClr>
              </a:solidFill>
            </a:ln>
            <a:effectLst>
              <a:glow rad="50800">
                <a:schemeClr val="bg1">
                  <a:lumMod val="85000"/>
                  <a:alpha val="64000"/>
                </a:schemeClr>
              </a:glow>
            </a:effectLst>
          </p:spPr>
          <p:style>
            <a:lnRef idx="2">
              <a:schemeClr val="accent1">
                <a:shade val="50000"/>
              </a:schemeClr>
            </a:lnRef>
            <a:fillRef idx="1">
              <a:schemeClr val="accent1"/>
            </a:fillRef>
            <a:effectRef idx="0">
              <a:schemeClr val="accent1"/>
            </a:effectRef>
            <a:fontRef idx="minor">
              <a:schemeClr val="lt1"/>
            </a:fontRef>
          </p:style>
          <p:txBody>
            <a:bodyPr tIns="72000" bIns="0" rtlCol="0" anchor="ctr"/>
            <a:lstStyle/>
            <a:p>
              <a:pPr>
                <a:lnSpc>
                  <a:spcPct val="80000"/>
                </a:lnSpc>
              </a:pPr>
              <a:r>
                <a:rPr kumimoji="1" lang="ja-JP" altLang="en-US" sz="1200" b="1">
                  <a:solidFill>
                    <a:srgbClr val="FF0000"/>
                  </a:solidFill>
                </a:rPr>
                <a:t>　被災者が、</a:t>
              </a:r>
              <a:r>
                <a:rPr kumimoji="1" lang="ja-JP" altLang="en-US" sz="1200" b="1">
                  <a:solidFill>
                    <a:schemeClr val="tx1"/>
                  </a:solidFill>
                </a:rPr>
                <a:t>車庫の屋根から隣接する母屋の屋根に</a:t>
              </a:r>
              <a:r>
                <a:rPr kumimoji="1" lang="ja-JP" altLang="en-US" sz="1200" b="1">
                  <a:solidFill>
                    <a:srgbClr val="FF0000"/>
                  </a:solidFill>
                </a:rPr>
                <a:t>移動しよう</a:t>
              </a:r>
              <a:r>
                <a:rPr kumimoji="1" lang="ja-JP" altLang="en-US" sz="1200" b="1">
                  <a:solidFill>
                    <a:schemeClr val="tx1"/>
                  </a:solidFill>
                </a:rPr>
                <a:t>としていた際、</a:t>
              </a:r>
              <a:endParaRPr kumimoji="1" lang="en-US" altLang="ja-JP" sz="1200" b="1">
                <a:solidFill>
                  <a:schemeClr val="tx1"/>
                </a:solidFill>
              </a:endParaRPr>
            </a:p>
          </p:txBody>
        </p:sp>
        <p:sp>
          <p:nvSpPr>
            <p:cNvPr id="15" name="四角形: 角を丸くする 14">
              <a:extLst>
                <a:ext uri="{FF2B5EF4-FFF2-40B4-BE49-F238E27FC236}">
                  <a16:creationId xmlns:a16="http://schemas.microsoft.com/office/drawing/2014/main" id="{12C76C35-C42E-7854-F3F3-A862276C5BE4}"/>
                </a:ext>
              </a:extLst>
            </p:cNvPr>
            <p:cNvSpPr/>
            <p:nvPr/>
          </p:nvSpPr>
          <p:spPr>
            <a:xfrm>
              <a:off x="226666" y="2946742"/>
              <a:ext cx="490945" cy="214151"/>
            </a:xfrm>
            <a:prstGeom prst="roundRect">
              <a:avLst>
                <a:gd name="adj" fmla="val 5000"/>
              </a:avLst>
            </a:prstGeom>
            <a:solidFill>
              <a:schemeClr val="bg1"/>
            </a:solidFill>
            <a:ln>
              <a:solidFill>
                <a:schemeClr val="bg1">
                  <a:lumMod val="65000"/>
                </a:schemeClr>
              </a:solidFill>
            </a:ln>
            <a:effectLst>
              <a:glow rad="50800">
                <a:schemeClr val="bg1">
                  <a:lumMod val="85000"/>
                  <a:alpha val="64000"/>
                </a:schemeClr>
              </a:glow>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t"/>
            <a:lstStyle/>
            <a:p>
              <a:pPr algn="ctr"/>
              <a:r>
                <a:rPr kumimoji="1" lang="ja-JP" altLang="en-US" sz="1050" b="1">
                  <a:solidFill>
                    <a:sysClr val="windowText" lastClr="000000"/>
                  </a:solidFill>
                  <a:latin typeface="ＭＳ ゴシック" panose="020B0609070205080204" pitchFamily="49" charset="-128"/>
                  <a:ea typeface="ＭＳ ゴシック" panose="020B0609070205080204" pitchFamily="49" charset="-128"/>
                </a:rPr>
                <a:t>戻る</a:t>
              </a:r>
            </a:p>
          </p:txBody>
        </p:sp>
        <p:sp>
          <p:nvSpPr>
            <p:cNvPr id="16" name="四角形: 角を丸くする 15">
              <a:extLst>
                <a:ext uri="{FF2B5EF4-FFF2-40B4-BE49-F238E27FC236}">
                  <a16:creationId xmlns:a16="http://schemas.microsoft.com/office/drawing/2014/main" id="{7CFDEAB6-B424-9ED9-7C3D-9FCFE2F2B9F6}"/>
                </a:ext>
              </a:extLst>
            </p:cNvPr>
            <p:cNvSpPr/>
            <p:nvPr/>
          </p:nvSpPr>
          <p:spPr>
            <a:xfrm>
              <a:off x="736663" y="2946742"/>
              <a:ext cx="490945" cy="214151"/>
            </a:xfrm>
            <a:prstGeom prst="roundRect">
              <a:avLst>
                <a:gd name="adj" fmla="val 5000"/>
              </a:avLst>
            </a:prstGeom>
            <a:solidFill>
              <a:schemeClr val="bg1"/>
            </a:solidFill>
            <a:ln>
              <a:solidFill>
                <a:schemeClr val="bg1">
                  <a:lumMod val="65000"/>
                </a:schemeClr>
              </a:solidFill>
            </a:ln>
            <a:effectLst>
              <a:glow rad="50800">
                <a:schemeClr val="bg1">
                  <a:lumMod val="85000"/>
                  <a:alpha val="64000"/>
                </a:schemeClr>
              </a:glow>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t"/>
            <a:lstStyle/>
            <a:p>
              <a:pPr algn="ctr"/>
              <a:r>
                <a:rPr kumimoji="1" lang="ja-JP" altLang="en-US" sz="1050" b="1">
                  <a:solidFill>
                    <a:sysClr val="windowText" lastClr="000000"/>
                  </a:solidFill>
                  <a:latin typeface="ＭＳ ゴシック" panose="020B0609070205080204" pitchFamily="49" charset="-128"/>
                  <a:ea typeface="ＭＳ ゴシック" panose="020B0609070205080204" pitchFamily="49" charset="-128"/>
                </a:rPr>
                <a:t>次へ</a:t>
              </a:r>
            </a:p>
          </p:txBody>
        </p:sp>
      </p:grpSp>
      <p:grpSp>
        <p:nvGrpSpPr>
          <p:cNvPr id="17" name="グループ化 16">
            <a:extLst>
              <a:ext uri="{FF2B5EF4-FFF2-40B4-BE49-F238E27FC236}">
                <a16:creationId xmlns:a16="http://schemas.microsoft.com/office/drawing/2014/main" id="{F2FD1ADB-A589-86CE-6952-6D3D11A924EE}"/>
              </a:ext>
            </a:extLst>
          </p:cNvPr>
          <p:cNvGrpSpPr/>
          <p:nvPr/>
        </p:nvGrpSpPr>
        <p:grpSpPr>
          <a:xfrm>
            <a:off x="104774" y="3553859"/>
            <a:ext cx="6638925" cy="854626"/>
            <a:chOff x="104774" y="3553859"/>
            <a:chExt cx="6638925" cy="854626"/>
          </a:xfrm>
        </p:grpSpPr>
        <p:sp>
          <p:nvSpPr>
            <p:cNvPr id="18" name="正方形/長方形 17">
              <a:extLst>
                <a:ext uri="{FF2B5EF4-FFF2-40B4-BE49-F238E27FC236}">
                  <a16:creationId xmlns:a16="http://schemas.microsoft.com/office/drawing/2014/main" id="{5E59ED61-8218-BA4E-1174-958026B2BB26}"/>
                </a:ext>
              </a:extLst>
            </p:cNvPr>
            <p:cNvSpPr/>
            <p:nvPr/>
          </p:nvSpPr>
          <p:spPr>
            <a:xfrm>
              <a:off x="104774" y="3553859"/>
              <a:ext cx="6638925" cy="854626"/>
            </a:xfrm>
            <a:prstGeom prst="rect">
              <a:avLst/>
            </a:prstGeom>
            <a:solidFill>
              <a:srgbClr val="EFF5FF"/>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tIns="18000" bIns="36000" rtlCol="0" anchor="t"/>
            <a:lstStyle/>
            <a:p>
              <a:r>
                <a:rPr kumimoji="1" lang="ja-JP" altLang="en-US" sz="1050" b="1">
                  <a:solidFill>
                    <a:schemeClr val="tx1"/>
                  </a:solidFill>
                  <a:latin typeface="ＭＳ ゴシック" panose="020B0609070205080204" pitchFamily="49" charset="-128"/>
                  <a:ea typeface="ＭＳ ゴシック" panose="020B0609070205080204" pitchFamily="49" charset="-128"/>
                </a:rPr>
                <a:t>③　どのような物（機械、化学物質等）、又は環境（起因物及び加害物）によって災害が発生しましたか？</a:t>
              </a:r>
            </a:p>
          </p:txBody>
        </p:sp>
        <p:sp>
          <p:nvSpPr>
            <p:cNvPr id="19" name="四角形: 角を丸くする 18">
              <a:extLst>
                <a:ext uri="{FF2B5EF4-FFF2-40B4-BE49-F238E27FC236}">
                  <a16:creationId xmlns:a16="http://schemas.microsoft.com/office/drawing/2014/main" id="{0865708D-ACFA-E9A1-57BF-35315752440E}"/>
                </a:ext>
              </a:extLst>
            </p:cNvPr>
            <p:cNvSpPr/>
            <p:nvPr/>
          </p:nvSpPr>
          <p:spPr>
            <a:xfrm>
              <a:off x="226666" y="3759835"/>
              <a:ext cx="6419157" cy="359025"/>
            </a:xfrm>
            <a:prstGeom prst="roundRect">
              <a:avLst>
                <a:gd name="adj" fmla="val 5000"/>
              </a:avLst>
            </a:prstGeom>
            <a:solidFill>
              <a:schemeClr val="bg1"/>
            </a:solidFill>
            <a:ln>
              <a:solidFill>
                <a:schemeClr val="bg1">
                  <a:lumMod val="65000"/>
                </a:schemeClr>
              </a:solidFill>
            </a:ln>
            <a:effectLst>
              <a:glow rad="50800">
                <a:schemeClr val="bg1">
                  <a:lumMod val="85000"/>
                  <a:alpha val="64000"/>
                </a:schemeClr>
              </a:glow>
            </a:effectLst>
          </p:spPr>
          <p:style>
            <a:lnRef idx="2">
              <a:schemeClr val="accent1">
                <a:shade val="50000"/>
              </a:schemeClr>
            </a:lnRef>
            <a:fillRef idx="1">
              <a:schemeClr val="accent1"/>
            </a:fillRef>
            <a:effectRef idx="0">
              <a:schemeClr val="accent1"/>
            </a:effectRef>
            <a:fontRef idx="minor">
              <a:schemeClr val="lt1"/>
            </a:fontRef>
          </p:style>
          <p:txBody>
            <a:bodyPr tIns="54000" rtlCol="0" anchor="ctr"/>
            <a:lstStyle/>
            <a:p>
              <a:pPr>
                <a:lnSpc>
                  <a:spcPct val="80000"/>
                </a:lnSpc>
              </a:pPr>
              <a:r>
                <a:rPr kumimoji="1" lang="ja-JP" altLang="en-US" sz="1200" b="1">
                  <a:solidFill>
                    <a:srgbClr val="FF0000"/>
                  </a:solidFill>
                </a:rPr>
                <a:t>　車庫の屋根と母屋の屋根の間の開口部（幅約</a:t>
              </a:r>
              <a:r>
                <a:rPr kumimoji="1" lang="en-US" altLang="ja-JP" sz="1200" b="1">
                  <a:solidFill>
                    <a:srgbClr val="FF0000"/>
                  </a:solidFill>
                </a:rPr>
                <a:t>1.0</a:t>
              </a:r>
              <a:r>
                <a:rPr kumimoji="1" lang="ja-JP" altLang="en-US" sz="1200" b="1">
                  <a:solidFill>
                    <a:srgbClr val="FF0000"/>
                  </a:solidFill>
                </a:rPr>
                <a:t>ｍ）</a:t>
              </a:r>
              <a:endParaRPr kumimoji="1" lang="en-US" altLang="ja-JP" sz="1200" b="1">
                <a:solidFill>
                  <a:schemeClr val="tx1"/>
                </a:solidFill>
              </a:endParaRPr>
            </a:p>
          </p:txBody>
        </p:sp>
        <p:sp>
          <p:nvSpPr>
            <p:cNvPr id="20" name="四角形: 角を丸くする 19">
              <a:extLst>
                <a:ext uri="{FF2B5EF4-FFF2-40B4-BE49-F238E27FC236}">
                  <a16:creationId xmlns:a16="http://schemas.microsoft.com/office/drawing/2014/main" id="{FB11019D-F1B9-DCFA-2D03-E8D58C4A32DC}"/>
                </a:ext>
              </a:extLst>
            </p:cNvPr>
            <p:cNvSpPr/>
            <p:nvPr/>
          </p:nvSpPr>
          <p:spPr>
            <a:xfrm>
              <a:off x="226666" y="4149790"/>
              <a:ext cx="490945" cy="214151"/>
            </a:xfrm>
            <a:prstGeom prst="roundRect">
              <a:avLst>
                <a:gd name="adj" fmla="val 5000"/>
              </a:avLst>
            </a:prstGeom>
            <a:solidFill>
              <a:schemeClr val="bg1"/>
            </a:solidFill>
            <a:ln>
              <a:solidFill>
                <a:schemeClr val="bg1">
                  <a:lumMod val="65000"/>
                </a:schemeClr>
              </a:solidFill>
            </a:ln>
            <a:effectLst>
              <a:glow rad="50800">
                <a:schemeClr val="bg1">
                  <a:lumMod val="85000"/>
                  <a:alpha val="64000"/>
                </a:schemeClr>
              </a:glow>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t"/>
            <a:lstStyle/>
            <a:p>
              <a:pPr algn="ctr"/>
              <a:r>
                <a:rPr kumimoji="1" lang="ja-JP" altLang="en-US" sz="1050" b="1">
                  <a:solidFill>
                    <a:sysClr val="windowText" lastClr="000000"/>
                  </a:solidFill>
                  <a:latin typeface="ＭＳ ゴシック" panose="020B0609070205080204" pitchFamily="49" charset="-128"/>
                  <a:ea typeface="ＭＳ ゴシック" panose="020B0609070205080204" pitchFamily="49" charset="-128"/>
                </a:rPr>
                <a:t>戻る</a:t>
              </a:r>
            </a:p>
          </p:txBody>
        </p:sp>
        <p:sp>
          <p:nvSpPr>
            <p:cNvPr id="21" name="四角形: 角を丸くする 20">
              <a:extLst>
                <a:ext uri="{FF2B5EF4-FFF2-40B4-BE49-F238E27FC236}">
                  <a16:creationId xmlns:a16="http://schemas.microsoft.com/office/drawing/2014/main" id="{EC03B12E-38E0-17C0-71E3-D8395FD4F5A5}"/>
                </a:ext>
              </a:extLst>
            </p:cNvPr>
            <p:cNvSpPr/>
            <p:nvPr/>
          </p:nvSpPr>
          <p:spPr>
            <a:xfrm>
              <a:off x="736663" y="4149790"/>
              <a:ext cx="490945" cy="214151"/>
            </a:xfrm>
            <a:prstGeom prst="roundRect">
              <a:avLst>
                <a:gd name="adj" fmla="val 5000"/>
              </a:avLst>
            </a:prstGeom>
            <a:solidFill>
              <a:schemeClr val="bg1"/>
            </a:solidFill>
            <a:ln>
              <a:solidFill>
                <a:schemeClr val="bg1">
                  <a:lumMod val="65000"/>
                </a:schemeClr>
              </a:solidFill>
            </a:ln>
            <a:effectLst>
              <a:glow rad="50800">
                <a:schemeClr val="bg1">
                  <a:lumMod val="85000"/>
                  <a:alpha val="64000"/>
                </a:schemeClr>
              </a:glow>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t"/>
            <a:lstStyle/>
            <a:p>
              <a:pPr algn="ctr"/>
              <a:r>
                <a:rPr kumimoji="1" lang="ja-JP" altLang="en-US" sz="1050" b="1">
                  <a:solidFill>
                    <a:sysClr val="windowText" lastClr="000000"/>
                  </a:solidFill>
                  <a:latin typeface="ＭＳ ゴシック" panose="020B0609070205080204" pitchFamily="49" charset="-128"/>
                  <a:ea typeface="ＭＳ ゴシック" panose="020B0609070205080204" pitchFamily="49" charset="-128"/>
                </a:rPr>
                <a:t>次へ</a:t>
              </a:r>
            </a:p>
          </p:txBody>
        </p:sp>
      </p:grpSp>
      <p:grpSp>
        <p:nvGrpSpPr>
          <p:cNvPr id="22" name="グループ化 21">
            <a:extLst>
              <a:ext uri="{FF2B5EF4-FFF2-40B4-BE49-F238E27FC236}">
                <a16:creationId xmlns:a16="http://schemas.microsoft.com/office/drawing/2014/main" id="{7916E764-C322-A712-5411-174CBFE13C78}"/>
              </a:ext>
            </a:extLst>
          </p:cNvPr>
          <p:cNvGrpSpPr/>
          <p:nvPr/>
        </p:nvGrpSpPr>
        <p:grpSpPr>
          <a:xfrm>
            <a:off x="104774" y="4756907"/>
            <a:ext cx="6638925" cy="854626"/>
            <a:chOff x="104774" y="4756907"/>
            <a:chExt cx="6638925" cy="854626"/>
          </a:xfrm>
        </p:grpSpPr>
        <p:sp>
          <p:nvSpPr>
            <p:cNvPr id="23" name="正方形/長方形 22">
              <a:extLst>
                <a:ext uri="{FF2B5EF4-FFF2-40B4-BE49-F238E27FC236}">
                  <a16:creationId xmlns:a16="http://schemas.microsoft.com/office/drawing/2014/main" id="{4BD3DD34-7D3E-4CB8-50B4-1FEA073045F1}"/>
                </a:ext>
              </a:extLst>
            </p:cNvPr>
            <p:cNvSpPr/>
            <p:nvPr/>
          </p:nvSpPr>
          <p:spPr>
            <a:xfrm>
              <a:off x="104774" y="4756907"/>
              <a:ext cx="6638925" cy="854626"/>
            </a:xfrm>
            <a:prstGeom prst="rect">
              <a:avLst/>
            </a:prstGeom>
            <a:solidFill>
              <a:srgbClr val="EFF5FF"/>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tIns="18000" bIns="36000" rtlCol="0" anchor="t"/>
            <a:lstStyle/>
            <a:p>
              <a:r>
                <a:rPr kumimoji="1" lang="ja-JP" altLang="en-US" sz="1050" b="1">
                  <a:solidFill>
                    <a:schemeClr val="tx1"/>
                  </a:solidFill>
                  <a:latin typeface="ＭＳ ゴシック" panose="020B0609070205080204" pitchFamily="49" charset="-128"/>
                  <a:ea typeface="ＭＳ ゴシック" panose="020B0609070205080204" pitchFamily="49" charset="-128"/>
                </a:rPr>
                <a:t>④　どのような不安全な、又は有害な状態があって災害が発生しましたか？</a:t>
              </a:r>
            </a:p>
          </p:txBody>
        </p:sp>
        <p:sp>
          <p:nvSpPr>
            <p:cNvPr id="24" name="四角形: 角を丸くする 23">
              <a:extLst>
                <a:ext uri="{FF2B5EF4-FFF2-40B4-BE49-F238E27FC236}">
                  <a16:creationId xmlns:a16="http://schemas.microsoft.com/office/drawing/2014/main" id="{3FDB68EE-B4DE-9256-E99D-20C85BB752C0}"/>
                </a:ext>
              </a:extLst>
            </p:cNvPr>
            <p:cNvSpPr/>
            <p:nvPr/>
          </p:nvSpPr>
          <p:spPr>
            <a:xfrm>
              <a:off x="226666" y="4962883"/>
              <a:ext cx="6419157" cy="359025"/>
            </a:xfrm>
            <a:prstGeom prst="roundRect">
              <a:avLst>
                <a:gd name="adj" fmla="val 5000"/>
              </a:avLst>
            </a:prstGeom>
            <a:solidFill>
              <a:schemeClr val="bg1"/>
            </a:solidFill>
            <a:ln>
              <a:solidFill>
                <a:schemeClr val="bg1">
                  <a:lumMod val="65000"/>
                </a:schemeClr>
              </a:solidFill>
            </a:ln>
            <a:effectLst>
              <a:glow rad="50800">
                <a:schemeClr val="bg1">
                  <a:lumMod val="85000"/>
                  <a:alpha val="64000"/>
                </a:schemeClr>
              </a:glow>
            </a:effectLst>
          </p:spPr>
          <p:style>
            <a:lnRef idx="2">
              <a:schemeClr val="accent1">
                <a:shade val="50000"/>
              </a:schemeClr>
            </a:lnRef>
            <a:fillRef idx="1">
              <a:schemeClr val="accent1"/>
            </a:fillRef>
            <a:effectRef idx="0">
              <a:schemeClr val="accent1"/>
            </a:effectRef>
            <a:fontRef idx="minor">
              <a:schemeClr val="lt1"/>
            </a:fontRef>
          </p:style>
          <p:txBody>
            <a:bodyPr tIns="72000" bIns="0" rtlCol="0" anchor="ctr"/>
            <a:lstStyle/>
            <a:p>
              <a:pPr>
                <a:lnSpc>
                  <a:spcPct val="80000"/>
                </a:lnSpc>
              </a:pPr>
              <a:r>
                <a:rPr kumimoji="1" lang="ja-JP" altLang="en-US" sz="1200" b="1" dirty="0">
                  <a:solidFill>
                    <a:srgbClr val="FF0000"/>
                  </a:solidFill>
                </a:rPr>
                <a:t>　開口部から墜落を防止するため、通行するための足場板や手すり等が設置されていなかった。墜落制止用器具を使用するための親綱が設置されていなかった。</a:t>
              </a:r>
              <a:endParaRPr kumimoji="1" lang="en-US" altLang="ja-JP" sz="1200" b="1" dirty="0">
                <a:solidFill>
                  <a:srgbClr val="FF0000"/>
                </a:solidFill>
              </a:endParaRPr>
            </a:p>
          </p:txBody>
        </p:sp>
        <p:sp>
          <p:nvSpPr>
            <p:cNvPr id="25" name="四角形: 角を丸くする 24">
              <a:extLst>
                <a:ext uri="{FF2B5EF4-FFF2-40B4-BE49-F238E27FC236}">
                  <a16:creationId xmlns:a16="http://schemas.microsoft.com/office/drawing/2014/main" id="{3E602295-181C-DD21-A799-A12083BBB1D6}"/>
                </a:ext>
              </a:extLst>
            </p:cNvPr>
            <p:cNvSpPr/>
            <p:nvPr/>
          </p:nvSpPr>
          <p:spPr>
            <a:xfrm>
              <a:off x="226666" y="5352838"/>
              <a:ext cx="490945" cy="214151"/>
            </a:xfrm>
            <a:prstGeom prst="roundRect">
              <a:avLst>
                <a:gd name="adj" fmla="val 5000"/>
              </a:avLst>
            </a:prstGeom>
            <a:solidFill>
              <a:schemeClr val="bg1"/>
            </a:solidFill>
            <a:ln>
              <a:solidFill>
                <a:schemeClr val="bg1">
                  <a:lumMod val="65000"/>
                </a:schemeClr>
              </a:solidFill>
            </a:ln>
            <a:effectLst>
              <a:glow rad="50800">
                <a:schemeClr val="bg1">
                  <a:lumMod val="85000"/>
                  <a:alpha val="64000"/>
                </a:schemeClr>
              </a:glow>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t"/>
            <a:lstStyle/>
            <a:p>
              <a:pPr algn="ctr"/>
              <a:r>
                <a:rPr kumimoji="1" lang="ja-JP" altLang="en-US" sz="1050" b="1">
                  <a:solidFill>
                    <a:sysClr val="windowText" lastClr="000000"/>
                  </a:solidFill>
                  <a:latin typeface="ＭＳ ゴシック" panose="020B0609070205080204" pitchFamily="49" charset="-128"/>
                  <a:ea typeface="ＭＳ ゴシック" panose="020B0609070205080204" pitchFamily="49" charset="-128"/>
                </a:rPr>
                <a:t>戻る</a:t>
              </a:r>
            </a:p>
          </p:txBody>
        </p:sp>
        <p:sp>
          <p:nvSpPr>
            <p:cNvPr id="26" name="四角形: 角を丸くする 25">
              <a:extLst>
                <a:ext uri="{FF2B5EF4-FFF2-40B4-BE49-F238E27FC236}">
                  <a16:creationId xmlns:a16="http://schemas.microsoft.com/office/drawing/2014/main" id="{67B58E28-4FA3-57C0-F59D-A731EAF99B50}"/>
                </a:ext>
              </a:extLst>
            </p:cNvPr>
            <p:cNvSpPr/>
            <p:nvPr/>
          </p:nvSpPr>
          <p:spPr>
            <a:xfrm>
              <a:off x="736663" y="5352838"/>
              <a:ext cx="490945" cy="214151"/>
            </a:xfrm>
            <a:prstGeom prst="roundRect">
              <a:avLst>
                <a:gd name="adj" fmla="val 5000"/>
              </a:avLst>
            </a:prstGeom>
            <a:solidFill>
              <a:schemeClr val="bg1"/>
            </a:solidFill>
            <a:ln>
              <a:solidFill>
                <a:schemeClr val="bg1">
                  <a:lumMod val="65000"/>
                </a:schemeClr>
              </a:solidFill>
            </a:ln>
            <a:effectLst>
              <a:glow rad="50800">
                <a:schemeClr val="bg1">
                  <a:lumMod val="85000"/>
                  <a:alpha val="64000"/>
                </a:schemeClr>
              </a:glow>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t"/>
            <a:lstStyle/>
            <a:p>
              <a:pPr algn="ctr"/>
              <a:r>
                <a:rPr kumimoji="1" lang="ja-JP" altLang="en-US" sz="1050" b="1">
                  <a:solidFill>
                    <a:sysClr val="windowText" lastClr="000000"/>
                  </a:solidFill>
                  <a:latin typeface="ＭＳ ゴシック" panose="020B0609070205080204" pitchFamily="49" charset="-128"/>
                  <a:ea typeface="ＭＳ ゴシック" panose="020B0609070205080204" pitchFamily="49" charset="-128"/>
                </a:rPr>
                <a:t>次へ</a:t>
              </a:r>
            </a:p>
          </p:txBody>
        </p:sp>
      </p:grpSp>
      <p:grpSp>
        <p:nvGrpSpPr>
          <p:cNvPr id="27" name="グループ化 26">
            <a:extLst>
              <a:ext uri="{FF2B5EF4-FFF2-40B4-BE49-F238E27FC236}">
                <a16:creationId xmlns:a16="http://schemas.microsoft.com/office/drawing/2014/main" id="{8C75270B-B885-BF81-4185-AD3969A63209}"/>
              </a:ext>
            </a:extLst>
          </p:cNvPr>
          <p:cNvGrpSpPr/>
          <p:nvPr/>
        </p:nvGrpSpPr>
        <p:grpSpPr>
          <a:xfrm>
            <a:off x="104774" y="5959953"/>
            <a:ext cx="6638925" cy="854626"/>
            <a:chOff x="104774" y="5959953"/>
            <a:chExt cx="6638925" cy="854626"/>
          </a:xfrm>
        </p:grpSpPr>
        <p:sp>
          <p:nvSpPr>
            <p:cNvPr id="28" name="正方形/長方形 27">
              <a:extLst>
                <a:ext uri="{FF2B5EF4-FFF2-40B4-BE49-F238E27FC236}">
                  <a16:creationId xmlns:a16="http://schemas.microsoft.com/office/drawing/2014/main" id="{C808DFA1-829F-8922-96A3-353E1ED2C39C}"/>
                </a:ext>
              </a:extLst>
            </p:cNvPr>
            <p:cNvSpPr/>
            <p:nvPr/>
          </p:nvSpPr>
          <p:spPr>
            <a:xfrm>
              <a:off x="104774" y="5959953"/>
              <a:ext cx="6638925" cy="854626"/>
            </a:xfrm>
            <a:prstGeom prst="rect">
              <a:avLst/>
            </a:prstGeom>
            <a:solidFill>
              <a:srgbClr val="EFF5FF"/>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tIns="18000" bIns="36000" rtlCol="0" anchor="t"/>
            <a:lstStyle/>
            <a:p>
              <a:r>
                <a:rPr kumimoji="1" lang="ja-JP" altLang="en-US" sz="1050" b="1">
                  <a:solidFill>
                    <a:schemeClr val="tx1"/>
                  </a:solidFill>
                  <a:latin typeface="ＭＳ ゴシック" panose="020B0609070205080204" pitchFamily="49" charset="-128"/>
                  <a:ea typeface="ＭＳ ゴシック" panose="020B0609070205080204" pitchFamily="49" charset="-128"/>
                </a:rPr>
                <a:t>⑤　どのような災害が発生しましたか？（事故の型、傷病の部位、傷病名等）</a:t>
              </a:r>
            </a:p>
          </p:txBody>
        </p:sp>
        <p:sp>
          <p:nvSpPr>
            <p:cNvPr id="29" name="四角形: 角を丸くする 28">
              <a:extLst>
                <a:ext uri="{FF2B5EF4-FFF2-40B4-BE49-F238E27FC236}">
                  <a16:creationId xmlns:a16="http://schemas.microsoft.com/office/drawing/2014/main" id="{9361E86E-76BA-4D55-B625-44135C327A66}"/>
                </a:ext>
              </a:extLst>
            </p:cNvPr>
            <p:cNvSpPr/>
            <p:nvPr/>
          </p:nvSpPr>
          <p:spPr>
            <a:xfrm>
              <a:off x="226666" y="6165929"/>
              <a:ext cx="6419157" cy="359025"/>
            </a:xfrm>
            <a:prstGeom prst="roundRect">
              <a:avLst>
                <a:gd name="adj" fmla="val 5000"/>
              </a:avLst>
            </a:prstGeom>
            <a:solidFill>
              <a:schemeClr val="bg1"/>
            </a:solidFill>
            <a:ln>
              <a:solidFill>
                <a:schemeClr val="bg1">
                  <a:lumMod val="65000"/>
                </a:schemeClr>
              </a:solidFill>
            </a:ln>
            <a:effectLst>
              <a:glow rad="50800">
                <a:schemeClr val="bg1">
                  <a:lumMod val="85000"/>
                  <a:alpha val="64000"/>
                </a:schemeClr>
              </a:glow>
            </a:effectLst>
          </p:spPr>
          <p:style>
            <a:lnRef idx="2">
              <a:schemeClr val="accent1">
                <a:shade val="50000"/>
              </a:schemeClr>
            </a:lnRef>
            <a:fillRef idx="1">
              <a:schemeClr val="accent1"/>
            </a:fillRef>
            <a:effectRef idx="0">
              <a:schemeClr val="accent1"/>
            </a:effectRef>
            <a:fontRef idx="minor">
              <a:schemeClr val="lt1"/>
            </a:fontRef>
          </p:style>
          <p:txBody>
            <a:bodyPr tIns="54000" rtlCol="0" anchor="ctr"/>
            <a:lstStyle/>
            <a:p>
              <a:pPr>
                <a:lnSpc>
                  <a:spcPct val="80000"/>
                </a:lnSpc>
              </a:pPr>
              <a:r>
                <a:rPr kumimoji="1" lang="ja-JP" altLang="en-US" sz="1200" b="1">
                  <a:solidFill>
                    <a:schemeClr val="bg1"/>
                  </a:solidFill>
                </a:rPr>
                <a:t>　</a:t>
              </a:r>
              <a:r>
                <a:rPr kumimoji="1" lang="ja-JP" altLang="en-US" sz="1200" b="1">
                  <a:solidFill>
                    <a:srgbClr val="FF0000"/>
                  </a:solidFill>
                </a:rPr>
                <a:t>被災者が、高さ約</a:t>
              </a:r>
              <a:r>
                <a:rPr kumimoji="1" lang="en-US" altLang="ja-JP" sz="1200" b="1">
                  <a:solidFill>
                    <a:srgbClr val="FF0000"/>
                  </a:solidFill>
                </a:rPr>
                <a:t>4.5</a:t>
              </a:r>
              <a:r>
                <a:rPr kumimoji="1" lang="ja-JP" altLang="en-US" sz="1200" b="1">
                  <a:solidFill>
                    <a:srgbClr val="FF0000"/>
                  </a:solidFill>
                </a:rPr>
                <a:t>ｍ</a:t>
              </a:r>
              <a:r>
                <a:rPr kumimoji="1" lang="ja-JP" altLang="en-US" sz="1200" b="1">
                  <a:solidFill>
                    <a:schemeClr val="tx1"/>
                  </a:solidFill>
                </a:rPr>
                <a:t>車庫の屋根と母屋の屋根の間にある</a:t>
              </a:r>
              <a:r>
                <a:rPr kumimoji="1" lang="ja-JP" altLang="en-US" sz="1200" b="1">
                  <a:solidFill>
                    <a:srgbClr val="FF0000"/>
                  </a:solidFill>
                </a:rPr>
                <a:t>開口部から、墜落して右足首骨折</a:t>
              </a:r>
              <a:endParaRPr kumimoji="1" lang="en-US" altLang="ja-JP" sz="1200" b="1" u="sng">
                <a:solidFill>
                  <a:schemeClr val="bg1"/>
                </a:solidFill>
              </a:endParaRPr>
            </a:p>
          </p:txBody>
        </p:sp>
        <p:sp>
          <p:nvSpPr>
            <p:cNvPr id="30" name="四角形: 角を丸くする 29">
              <a:extLst>
                <a:ext uri="{FF2B5EF4-FFF2-40B4-BE49-F238E27FC236}">
                  <a16:creationId xmlns:a16="http://schemas.microsoft.com/office/drawing/2014/main" id="{5EDEE0A5-8D10-221F-3A43-1A3F6D705A2A}"/>
                </a:ext>
              </a:extLst>
            </p:cNvPr>
            <p:cNvSpPr/>
            <p:nvPr/>
          </p:nvSpPr>
          <p:spPr>
            <a:xfrm>
              <a:off x="226666" y="6555884"/>
              <a:ext cx="490945" cy="214151"/>
            </a:xfrm>
            <a:prstGeom prst="roundRect">
              <a:avLst>
                <a:gd name="adj" fmla="val 5000"/>
              </a:avLst>
            </a:prstGeom>
            <a:solidFill>
              <a:schemeClr val="bg1"/>
            </a:solidFill>
            <a:ln>
              <a:solidFill>
                <a:schemeClr val="bg1">
                  <a:lumMod val="65000"/>
                </a:schemeClr>
              </a:solidFill>
            </a:ln>
            <a:effectLst>
              <a:glow rad="50800">
                <a:schemeClr val="bg1">
                  <a:lumMod val="85000"/>
                  <a:alpha val="64000"/>
                </a:schemeClr>
              </a:glow>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t"/>
            <a:lstStyle/>
            <a:p>
              <a:pPr algn="ctr"/>
              <a:r>
                <a:rPr kumimoji="1" lang="ja-JP" altLang="en-US" sz="1050" b="1">
                  <a:solidFill>
                    <a:sysClr val="windowText" lastClr="000000"/>
                  </a:solidFill>
                  <a:latin typeface="ＭＳ ゴシック" panose="020B0609070205080204" pitchFamily="49" charset="-128"/>
                  <a:ea typeface="ＭＳ ゴシック" panose="020B0609070205080204" pitchFamily="49" charset="-128"/>
                </a:rPr>
                <a:t>戻る</a:t>
              </a:r>
            </a:p>
          </p:txBody>
        </p:sp>
        <p:sp>
          <p:nvSpPr>
            <p:cNvPr id="31" name="四角形: 角を丸くする 30">
              <a:extLst>
                <a:ext uri="{FF2B5EF4-FFF2-40B4-BE49-F238E27FC236}">
                  <a16:creationId xmlns:a16="http://schemas.microsoft.com/office/drawing/2014/main" id="{A3B5A5F6-1FDC-3FD7-93AF-67B189207CC3}"/>
                </a:ext>
              </a:extLst>
            </p:cNvPr>
            <p:cNvSpPr/>
            <p:nvPr/>
          </p:nvSpPr>
          <p:spPr>
            <a:xfrm>
              <a:off x="736663" y="6555884"/>
              <a:ext cx="490945" cy="214151"/>
            </a:xfrm>
            <a:prstGeom prst="roundRect">
              <a:avLst>
                <a:gd name="adj" fmla="val 5000"/>
              </a:avLst>
            </a:prstGeom>
            <a:solidFill>
              <a:schemeClr val="bg1"/>
            </a:solidFill>
            <a:ln>
              <a:solidFill>
                <a:schemeClr val="bg1">
                  <a:lumMod val="65000"/>
                </a:schemeClr>
              </a:solidFill>
            </a:ln>
            <a:effectLst>
              <a:glow rad="50800">
                <a:schemeClr val="bg1">
                  <a:lumMod val="85000"/>
                  <a:alpha val="64000"/>
                </a:schemeClr>
              </a:glow>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t"/>
            <a:lstStyle/>
            <a:p>
              <a:pPr algn="ctr"/>
              <a:r>
                <a:rPr kumimoji="1" lang="ja-JP" altLang="en-US" sz="1050" b="1">
                  <a:solidFill>
                    <a:sysClr val="windowText" lastClr="000000"/>
                  </a:solidFill>
                  <a:latin typeface="ＭＳ ゴシック" panose="020B0609070205080204" pitchFamily="49" charset="-128"/>
                  <a:ea typeface="ＭＳ ゴシック" panose="020B0609070205080204" pitchFamily="49" charset="-128"/>
                </a:rPr>
                <a:t>終了</a:t>
              </a:r>
            </a:p>
          </p:txBody>
        </p:sp>
      </p:grpSp>
    </p:spTree>
    <p:extLst>
      <p:ext uri="{BB962C8B-B14F-4D97-AF65-F5344CB8AC3E}">
        <p14:creationId xmlns:p14="http://schemas.microsoft.com/office/powerpoint/2010/main" val="35493437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8697B4-FB39-59ED-BDD0-EF5057C883D7}"/>
              </a:ext>
            </a:extLst>
          </p:cNvPr>
          <p:cNvSpPr>
            <a:spLocks noGrp="1"/>
          </p:cNvSpPr>
          <p:nvPr>
            <p:ph type="title"/>
          </p:nvPr>
        </p:nvSpPr>
        <p:spPr/>
        <p:txBody>
          <a:bodyPr/>
          <a:lstStyle/>
          <a:p>
            <a:r>
              <a:rPr kumimoji="1" lang="en-US" altLang="ja-JP" dirty="0"/>
              <a:t>【</a:t>
            </a:r>
            <a:r>
              <a:rPr kumimoji="1" lang="ja-JP" altLang="en-US" dirty="0"/>
              <a:t>参考</a:t>
            </a:r>
            <a:r>
              <a:rPr kumimoji="1" lang="en-US" altLang="ja-JP" dirty="0"/>
              <a:t>】</a:t>
            </a:r>
            <a:r>
              <a:rPr kumimoji="1" lang="ja-JP" altLang="en-US" dirty="0"/>
              <a:t>災害発生状況及び原因の記入例（はさまれ、巻き込まれ）</a:t>
            </a:r>
          </a:p>
        </p:txBody>
      </p:sp>
      <p:sp>
        <p:nvSpPr>
          <p:cNvPr id="3" name="スライド番号プレースホルダー 2">
            <a:extLst>
              <a:ext uri="{FF2B5EF4-FFF2-40B4-BE49-F238E27FC236}">
                <a16:creationId xmlns:a16="http://schemas.microsoft.com/office/drawing/2014/main" id="{255D4F12-5FE8-7CB3-475D-6C0B5B60C928}"/>
              </a:ext>
            </a:extLst>
          </p:cNvPr>
          <p:cNvSpPr>
            <a:spLocks noGrp="1"/>
          </p:cNvSpPr>
          <p:nvPr>
            <p:ph type="sldNum" sz="quarter" idx="4"/>
          </p:nvPr>
        </p:nvSpPr>
        <p:spPr/>
        <p:txBody>
          <a:bodyPr/>
          <a:lstStyle/>
          <a:p>
            <a:fld id="{48F63A3B-78C7-47BE-AE5E-E10140E04643}" type="slidenum">
              <a:rPr lang="en-US" smtClean="0"/>
              <a:pPr/>
              <a:t>26</a:t>
            </a:fld>
            <a:endParaRPr lang="en-US"/>
          </a:p>
        </p:txBody>
      </p:sp>
      <p:sp>
        <p:nvSpPr>
          <p:cNvPr id="152" name="四角形: 角を丸くする 151">
            <a:extLst>
              <a:ext uri="{FF2B5EF4-FFF2-40B4-BE49-F238E27FC236}">
                <a16:creationId xmlns:a16="http://schemas.microsoft.com/office/drawing/2014/main" id="{F43A8AA8-8688-E51A-A678-F3431E8A7A9E}"/>
              </a:ext>
            </a:extLst>
          </p:cNvPr>
          <p:cNvSpPr/>
          <p:nvPr/>
        </p:nvSpPr>
        <p:spPr>
          <a:xfrm>
            <a:off x="6830078" y="949723"/>
            <a:ext cx="3040410" cy="5864856"/>
          </a:xfrm>
          <a:prstGeom prst="roundRect">
            <a:avLst/>
          </a:prstGeom>
          <a:noFill/>
          <a:ln>
            <a:solidFill>
              <a:srgbClr val="10318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kumimoji="1" lang="ja-JP" altLang="en-US" sz="1600" b="1" dirty="0">
                <a:solidFill>
                  <a:srgbClr val="FF0000"/>
                </a:solidFill>
              </a:rPr>
              <a:t>はさまれ、巻き込まれ</a:t>
            </a:r>
            <a:r>
              <a:rPr kumimoji="1" lang="ja-JP" altLang="en-US" sz="1600" b="1" dirty="0">
                <a:solidFill>
                  <a:schemeClr val="tx1"/>
                </a:solidFill>
              </a:rPr>
              <a:t>の</a:t>
            </a:r>
            <a:endParaRPr kumimoji="1" lang="en-US" altLang="ja-JP" sz="1600" b="1" dirty="0">
              <a:solidFill>
                <a:schemeClr val="tx1"/>
              </a:solidFill>
            </a:endParaRPr>
          </a:p>
          <a:p>
            <a:pPr algn="ctr"/>
            <a:r>
              <a:rPr kumimoji="1" lang="ja-JP" altLang="en-US" sz="1600" b="1" dirty="0">
                <a:solidFill>
                  <a:sysClr val="windowText" lastClr="000000"/>
                </a:solidFill>
              </a:rPr>
              <a:t>記入にあたってのポイント</a:t>
            </a:r>
            <a:endParaRPr kumimoji="1" lang="en-US" altLang="ja-JP" sz="1600" b="1" dirty="0">
              <a:solidFill>
                <a:sysClr val="windowText" lastClr="000000"/>
              </a:solidFill>
            </a:endParaRPr>
          </a:p>
          <a:p>
            <a:pPr>
              <a:spcBef>
                <a:spcPts val="600"/>
              </a:spcBef>
            </a:pPr>
            <a:r>
              <a:rPr kumimoji="1" lang="ja-JP" altLang="en-US" sz="1200" b="1" u="sng" dirty="0">
                <a:solidFill>
                  <a:sysClr val="windowText" lastClr="000000"/>
                </a:solidFill>
              </a:rPr>
              <a:t>①③について</a:t>
            </a:r>
            <a:endParaRPr kumimoji="1" lang="en-US" altLang="ja-JP" sz="1200" b="1" u="sng" dirty="0">
              <a:solidFill>
                <a:sysClr val="windowText" lastClr="000000"/>
              </a:solidFill>
            </a:endParaRPr>
          </a:p>
          <a:p>
            <a:pPr marL="171450" indent="-171450">
              <a:spcAft>
                <a:spcPts val="300"/>
              </a:spcAft>
              <a:buClr>
                <a:schemeClr val="tx1"/>
              </a:buClr>
              <a:buFont typeface="Wingdings" panose="05000000000000000000" pitchFamily="2" charset="2"/>
              <a:buChar char="Ø"/>
            </a:pPr>
            <a:r>
              <a:rPr kumimoji="1" lang="ja-JP" altLang="en-US" sz="1200" dirty="0">
                <a:solidFill>
                  <a:sysClr val="windowText" lastClr="000000"/>
                </a:solidFill>
              </a:rPr>
              <a:t>単に「機械」（又は重機等）とせずに、</a:t>
            </a:r>
            <a:r>
              <a:rPr kumimoji="1" lang="ja-JP" altLang="en-US" sz="1200" b="1" dirty="0">
                <a:solidFill>
                  <a:srgbClr val="FF0000"/>
                </a:solidFill>
              </a:rPr>
              <a:t>具体的な機械（又は重機等）の名称を記入</a:t>
            </a:r>
            <a:r>
              <a:rPr kumimoji="1" lang="ja-JP" altLang="en-US" sz="1200" b="1" dirty="0">
                <a:solidFill>
                  <a:schemeClr val="tx1"/>
                </a:solidFill>
              </a:rPr>
              <a:t>するとともに、</a:t>
            </a:r>
            <a:r>
              <a:rPr kumimoji="1" lang="ja-JP" altLang="en-US" sz="1200" b="1" dirty="0">
                <a:solidFill>
                  <a:srgbClr val="FF0000"/>
                </a:solidFill>
              </a:rPr>
              <a:t>はさまれ、巻き込まれた箇所を具体的に記入してください。</a:t>
            </a:r>
            <a:r>
              <a:rPr kumimoji="1" lang="ja-JP" altLang="en-US" sz="1200" dirty="0">
                <a:solidFill>
                  <a:schemeClr val="tx1"/>
                </a:solidFill>
              </a:rPr>
              <a:t>機械の</a:t>
            </a:r>
            <a:r>
              <a:rPr kumimoji="1" lang="ja-JP" altLang="en-US" sz="1200" dirty="0">
                <a:solidFill>
                  <a:sysClr val="windowText" lastClr="000000"/>
                </a:solidFill>
              </a:rPr>
              <a:t>製造元や型式番号等が分かる場合については、できる限り記入してください。</a:t>
            </a:r>
            <a:endParaRPr kumimoji="1" lang="en-US" altLang="ja-JP" sz="1200" b="1" u="sng" dirty="0">
              <a:solidFill>
                <a:sysClr val="windowText" lastClr="000000"/>
              </a:solidFill>
            </a:endParaRPr>
          </a:p>
          <a:p>
            <a:pPr>
              <a:spcBef>
                <a:spcPts val="600"/>
              </a:spcBef>
              <a:spcAft>
                <a:spcPts val="300"/>
              </a:spcAft>
              <a:buClr>
                <a:schemeClr val="tx1"/>
              </a:buClr>
            </a:pPr>
            <a:r>
              <a:rPr kumimoji="1" lang="ja-JP" altLang="en-US" sz="1200" b="1" u="sng" dirty="0">
                <a:solidFill>
                  <a:sysClr val="windowText" lastClr="000000"/>
                </a:solidFill>
              </a:rPr>
              <a:t>②について</a:t>
            </a:r>
            <a:endParaRPr kumimoji="1" lang="en-US" altLang="ja-JP" sz="1200" b="1" u="sng" dirty="0">
              <a:solidFill>
                <a:sysClr val="windowText" lastClr="000000"/>
              </a:solidFill>
            </a:endParaRPr>
          </a:p>
          <a:p>
            <a:pPr marL="171450" indent="-171450">
              <a:spcAft>
                <a:spcPts val="300"/>
              </a:spcAft>
              <a:buFont typeface="Wingdings" panose="05000000000000000000" pitchFamily="2" charset="2"/>
              <a:buChar char="Ø"/>
            </a:pPr>
            <a:r>
              <a:rPr kumimoji="1" lang="ja-JP" altLang="en-US" sz="1200" dirty="0">
                <a:solidFill>
                  <a:sysClr val="windowText" lastClr="000000"/>
                </a:solidFill>
              </a:rPr>
              <a:t>単に「作業中」とせずに、具体的にどのような</a:t>
            </a:r>
            <a:r>
              <a:rPr kumimoji="1" lang="ja-JP" altLang="en-US" sz="1200" b="1" dirty="0">
                <a:solidFill>
                  <a:sysClr val="windowText" lastClr="000000"/>
                </a:solidFill>
              </a:rPr>
              <a:t>作業（又は行動）</a:t>
            </a:r>
            <a:r>
              <a:rPr kumimoji="1" lang="ja-JP" altLang="en-US" sz="1200" dirty="0">
                <a:solidFill>
                  <a:sysClr val="windowText" lastClr="000000"/>
                </a:solidFill>
              </a:rPr>
              <a:t>をしていたか記入してください。</a:t>
            </a:r>
            <a:endParaRPr kumimoji="1" lang="en-US" altLang="ja-JP" sz="1200" dirty="0">
              <a:solidFill>
                <a:sysClr val="windowText" lastClr="000000"/>
              </a:solidFill>
            </a:endParaRPr>
          </a:p>
          <a:p>
            <a:pPr>
              <a:spcBef>
                <a:spcPts val="600"/>
              </a:spcBef>
              <a:spcAft>
                <a:spcPts val="300"/>
              </a:spcAft>
            </a:pPr>
            <a:r>
              <a:rPr kumimoji="1" lang="ja-JP" altLang="en-US" sz="1200" b="1" u="sng" dirty="0">
                <a:solidFill>
                  <a:sysClr val="windowText" lastClr="000000"/>
                </a:solidFill>
              </a:rPr>
              <a:t>④について</a:t>
            </a:r>
            <a:endParaRPr kumimoji="1" lang="en-US" altLang="ja-JP" sz="1200" b="1" u="sng" dirty="0">
              <a:solidFill>
                <a:sysClr val="windowText" lastClr="000000"/>
              </a:solidFill>
            </a:endParaRPr>
          </a:p>
          <a:p>
            <a:pPr marL="171450" indent="-171450">
              <a:spcAft>
                <a:spcPts val="300"/>
              </a:spcAft>
              <a:buFont typeface="Wingdings" panose="05000000000000000000" pitchFamily="2" charset="2"/>
              <a:buChar char="Ø"/>
            </a:pPr>
            <a:r>
              <a:rPr kumimoji="1" lang="ja-JP" altLang="en-US" sz="1200" dirty="0">
                <a:solidFill>
                  <a:sysClr val="windowText" lastClr="000000"/>
                </a:solidFill>
              </a:rPr>
              <a:t>単に「労働者の不注意」とせずに、関係労働者等から聴取して、災害発生原因を具体的に記入してください。</a:t>
            </a:r>
            <a:endParaRPr kumimoji="1" lang="en-US" altLang="ja-JP" sz="1200" dirty="0">
              <a:solidFill>
                <a:sysClr val="windowText" lastClr="000000"/>
              </a:solidFill>
            </a:endParaRPr>
          </a:p>
          <a:p>
            <a:pPr>
              <a:spcBef>
                <a:spcPts val="600"/>
              </a:spcBef>
              <a:spcAft>
                <a:spcPts val="300"/>
              </a:spcAft>
            </a:pPr>
            <a:r>
              <a:rPr kumimoji="1" lang="ja-JP" altLang="en-US" sz="1200" b="1" u="sng" dirty="0">
                <a:solidFill>
                  <a:sysClr val="windowText" lastClr="000000"/>
                </a:solidFill>
              </a:rPr>
              <a:t>③⑤について</a:t>
            </a:r>
            <a:endParaRPr kumimoji="1" lang="en-US" altLang="ja-JP" sz="1200" b="1" u="sng" dirty="0">
              <a:solidFill>
                <a:sysClr val="windowText" lastClr="000000"/>
              </a:solidFill>
            </a:endParaRPr>
          </a:p>
          <a:p>
            <a:pPr marL="171450" indent="-171450">
              <a:spcAft>
                <a:spcPts val="300"/>
              </a:spcAft>
              <a:buFont typeface="Wingdings" panose="05000000000000000000" pitchFamily="2" charset="2"/>
              <a:buChar char="Ø"/>
            </a:pPr>
            <a:r>
              <a:rPr kumimoji="1" lang="ja-JP" altLang="en-US" sz="1200" dirty="0">
                <a:solidFill>
                  <a:sysClr val="windowText" lastClr="000000"/>
                </a:solidFill>
              </a:rPr>
              <a:t>帳票入力支援サービスに、起因物、事故の型、傷病の部位、傷病名等を取りまとめた一覧表を掲載予定ですので、これらを参考にしていただき、具体的に記入してください。</a:t>
            </a:r>
            <a:endParaRPr kumimoji="1" lang="en-US" altLang="ja-JP" sz="1200" dirty="0">
              <a:solidFill>
                <a:sysClr val="windowText" lastClr="000000"/>
              </a:solidFill>
            </a:endParaRPr>
          </a:p>
          <a:p>
            <a:pPr marL="171450" indent="-171450">
              <a:lnSpc>
                <a:spcPct val="120000"/>
              </a:lnSpc>
              <a:spcAft>
                <a:spcPts val="300"/>
              </a:spcAft>
              <a:buFont typeface="Wingdings" panose="05000000000000000000" pitchFamily="2" charset="2"/>
              <a:buChar char="Ø"/>
            </a:pPr>
            <a:endParaRPr kumimoji="1" lang="en-US" altLang="ja-JP" sz="1200" dirty="0">
              <a:solidFill>
                <a:sysClr val="windowText" lastClr="000000"/>
              </a:solidFill>
            </a:endParaRPr>
          </a:p>
          <a:p>
            <a:endParaRPr kumimoji="1" lang="en-US" altLang="ja-JP" sz="1600" b="1" dirty="0">
              <a:solidFill>
                <a:sysClr val="windowText" lastClr="000000"/>
              </a:solidFill>
            </a:endParaRPr>
          </a:p>
          <a:p>
            <a:pPr algn="ctr"/>
            <a:endParaRPr kumimoji="1" lang="ja-JP" altLang="en-US" sz="1600" dirty="0">
              <a:solidFill>
                <a:sysClr val="windowText" lastClr="000000"/>
              </a:solidFill>
            </a:endParaRPr>
          </a:p>
        </p:txBody>
      </p:sp>
      <p:grpSp>
        <p:nvGrpSpPr>
          <p:cNvPr id="58" name="グループ化 57">
            <a:extLst>
              <a:ext uri="{FF2B5EF4-FFF2-40B4-BE49-F238E27FC236}">
                <a16:creationId xmlns:a16="http://schemas.microsoft.com/office/drawing/2014/main" id="{05DDF193-1673-48B5-F2D5-CB78CB631CED}"/>
              </a:ext>
            </a:extLst>
          </p:cNvPr>
          <p:cNvGrpSpPr/>
          <p:nvPr/>
        </p:nvGrpSpPr>
        <p:grpSpPr>
          <a:xfrm>
            <a:off x="104774" y="1147763"/>
            <a:ext cx="6638925" cy="854626"/>
            <a:chOff x="104774" y="1147763"/>
            <a:chExt cx="6638925" cy="854626"/>
          </a:xfrm>
        </p:grpSpPr>
        <p:sp>
          <p:nvSpPr>
            <p:cNvPr id="59" name="正方形/長方形 58">
              <a:extLst>
                <a:ext uri="{FF2B5EF4-FFF2-40B4-BE49-F238E27FC236}">
                  <a16:creationId xmlns:a16="http://schemas.microsoft.com/office/drawing/2014/main" id="{3B49FC43-1420-4B40-5D7A-B318FB2C9C44}"/>
                </a:ext>
              </a:extLst>
            </p:cNvPr>
            <p:cNvSpPr/>
            <p:nvPr/>
          </p:nvSpPr>
          <p:spPr>
            <a:xfrm>
              <a:off x="104774" y="1147763"/>
              <a:ext cx="6638925" cy="854626"/>
            </a:xfrm>
            <a:prstGeom prst="rect">
              <a:avLst/>
            </a:prstGeom>
            <a:solidFill>
              <a:srgbClr val="EFF5FF"/>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tIns="18000" bIns="36000" rtlCol="0" anchor="t"/>
            <a:lstStyle/>
            <a:p>
              <a:r>
                <a:rPr kumimoji="1" lang="ja-JP" altLang="en-US" sz="1050" b="1">
                  <a:solidFill>
                    <a:schemeClr val="tx1"/>
                  </a:solidFill>
                  <a:latin typeface="ＭＳ ゴシック" panose="020B0609070205080204" pitchFamily="49" charset="-128"/>
                  <a:ea typeface="ＭＳ ゴシック" panose="020B0609070205080204" pitchFamily="49" charset="-128"/>
                </a:rPr>
                <a:t>①　どのような場所で災害が発生しましたか？（被災時の作業場所）</a:t>
              </a:r>
            </a:p>
          </p:txBody>
        </p:sp>
        <p:sp>
          <p:nvSpPr>
            <p:cNvPr id="60" name="四角形: 角を丸くする 59">
              <a:extLst>
                <a:ext uri="{FF2B5EF4-FFF2-40B4-BE49-F238E27FC236}">
                  <a16:creationId xmlns:a16="http://schemas.microsoft.com/office/drawing/2014/main" id="{5F4318A4-68A1-31C3-7D46-B289EB14F78E}"/>
                </a:ext>
              </a:extLst>
            </p:cNvPr>
            <p:cNvSpPr/>
            <p:nvPr/>
          </p:nvSpPr>
          <p:spPr>
            <a:xfrm>
              <a:off x="226666" y="1353739"/>
              <a:ext cx="6419157" cy="359025"/>
            </a:xfrm>
            <a:prstGeom prst="roundRect">
              <a:avLst>
                <a:gd name="adj" fmla="val 5000"/>
              </a:avLst>
            </a:prstGeom>
            <a:solidFill>
              <a:schemeClr val="bg1"/>
            </a:solidFill>
            <a:ln>
              <a:solidFill>
                <a:schemeClr val="bg1">
                  <a:lumMod val="65000"/>
                </a:schemeClr>
              </a:solidFill>
            </a:ln>
            <a:effectLst>
              <a:glow rad="50800">
                <a:schemeClr val="bg1">
                  <a:lumMod val="85000"/>
                  <a:alpha val="64000"/>
                </a:schemeClr>
              </a:glow>
            </a:effectLst>
          </p:spPr>
          <p:style>
            <a:lnRef idx="2">
              <a:schemeClr val="accent1">
                <a:shade val="50000"/>
              </a:schemeClr>
            </a:lnRef>
            <a:fillRef idx="1">
              <a:schemeClr val="accent1"/>
            </a:fillRef>
            <a:effectRef idx="0">
              <a:schemeClr val="accent1"/>
            </a:effectRef>
            <a:fontRef idx="minor">
              <a:schemeClr val="lt1"/>
            </a:fontRef>
          </p:style>
          <p:txBody>
            <a:bodyPr tIns="54000" rtlCol="0" anchor="ctr"/>
            <a:lstStyle/>
            <a:p>
              <a:pPr>
                <a:lnSpc>
                  <a:spcPct val="80000"/>
                </a:lnSpc>
              </a:pPr>
              <a:r>
                <a:rPr kumimoji="1" lang="ja-JP" altLang="en-US" sz="1200" b="1">
                  <a:solidFill>
                    <a:srgbClr val="FF0000"/>
                  </a:solidFill>
                </a:rPr>
                <a:t>　</a:t>
              </a:r>
              <a:r>
                <a:rPr kumimoji="1" lang="ja-JP" altLang="en-US" sz="1200" b="1">
                  <a:solidFill>
                    <a:schemeClr val="tx1"/>
                  </a:solidFill>
                </a:rPr>
                <a:t>第３工場 袋麺製造工程 第３製造ラインの</a:t>
              </a:r>
              <a:r>
                <a:rPr kumimoji="1" lang="ja-JP" altLang="en-US" sz="1200" b="1">
                  <a:solidFill>
                    <a:srgbClr val="FF0000"/>
                  </a:solidFill>
                </a:rPr>
                <a:t>麺生地伸ばし機</a:t>
              </a:r>
              <a:r>
                <a:rPr kumimoji="1" lang="ja-JP" altLang="en-US" sz="1200" b="1">
                  <a:solidFill>
                    <a:schemeClr val="tx1"/>
                  </a:solidFill>
                </a:rPr>
                <a:t>（</a:t>
              </a:r>
              <a:r>
                <a:rPr kumimoji="1" lang="en-US" altLang="ja-JP" sz="1200" b="1">
                  <a:solidFill>
                    <a:schemeClr val="tx1"/>
                  </a:solidFill>
                </a:rPr>
                <a:t>(</a:t>
              </a:r>
              <a:r>
                <a:rPr kumimoji="1" lang="ja-JP" altLang="en-US" sz="1200" b="1">
                  <a:solidFill>
                    <a:schemeClr val="tx1"/>
                  </a:solidFill>
                </a:rPr>
                <a:t>株</a:t>
              </a:r>
              <a:r>
                <a:rPr kumimoji="1" lang="en-US" altLang="ja-JP" sz="1200" b="1">
                  <a:solidFill>
                    <a:schemeClr val="tx1"/>
                  </a:solidFill>
                </a:rPr>
                <a:t>)</a:t>
              </a:r>
              <a:r>
                <a:rPr kumimoji="1" lang="ja-JP" altLang="en-US" sz="1200" b="1">
                  <a:solidFill>
                    <a:schemeClr val="tx1"/>
                  </a:solidFill>
                </a:rPr>
                <a:t>●●社製　型番●●●）</a:t>
              </a:r>
              <a:endParaRPr kumimoji="1" lang="en-US" altLang="ja-JP" sz="1200" b="1">
                <a:solidFill>
                  <a:schemeClr val="tx1"/>
                </a:solidFill>
              </a:endParaRPr>
            </a:p>
          </p:txBody>
        </p:sp>
        <p:sp>
          <p:nvSpPr>
            <p:cNvPr id="61" name="四角形: 角を丸くする 60">
              <a:extLst>
                <a:ext uri="{FF2B5EF4-FFF2-40B4-BE49-F238E27FC236}">
                  <a16:creationId xmlns:a16="http://schemas.microsoft.com/office/drawing/2014/main" id="{61BF527C-A970-943E-3841-4C32321BFFE9}"/>
                </a:ext>
              </a:extLst>
            </p:cNvPr>
            <p:cNvSpPr/>
            <p:nvPr/>
          </p:nvSpPr>
          <p:spPr>
            <a:xfrm>
              <a:off x="226666" y="1743694"/>
              <a:ext cx="490945" cy="214151"/>
            </a:xfrm>
            <a:prstGeom prst="roundRect">
              <a:avLst>
                <a:gd name="adj" fmla="val 5000"/>
              </a:avLst>
            </a:prstGeom>
            <a:solidFill>
              <a:schemeClr val="bg1"/>
            </a:solidFill>
            <a:ln>
              <a:solidFill>
                <a:schemeClr val="bg1">
                  <a:lumMod val="65000"/>
                </a:schemeClr>
              </a:solidFill>
            </a:ln>
            <a:effectLst>
              <a:glow rad="50800">
                <a:schemeClr val="bg1">
                  <a:lumMod val="85000"/>
                  <a:alpha val="64000"/>
                </a:schemeClr>
              </a:glow>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t"/>
            <a:lstStyle/>
            <a:p>
              <a:pPr algn="ctr"/>
              <a:r>
                <a:rPr kumimoji="1" lang="ja-JP" altLang="en-US" sz="1050" b="1">
                  <a:solidFill>
                    <a:sysClr val="windowText" lastClr="000000"/>
                  </a:solidFill>
                  <a:latin typeface="ＭＳ ゴシック" panose="020B0609070205080204" pitchFamily="49" charset="-128"/>
                  <a:ea typeface="ＭＳ ゴシック" panose="020B0609070205080204" pitchFamily="49" charset="-128"/>
                </a:rPr>
                <a:t>次へ</a:t>
              </a:r>
            </a:p>
          </p:txBody>
        </p:sp>
      </p:grpSp>
      <p:grpSp>
        <p:nvGrpSpPr>
          <p:cNvPr id="62" name="グループ化 61">
            <a:extLst>
              <a:ext uri="{FF2B5EF4-FFF2-40B4-BE49-F238E27FC236}">
                <a16:creationId xmlns:a16="http://schemas.microsoft.com/office/drawing/2014/main" id="{9CD6A84E-EEC7-0691-DC51-E0B5B03D5B3F}"/>
              </a:ext>
            </a:extLst>
          </p:cNvPr>
          <p:cNvGrpSpPr/>
          <p:nvPr/>
        </p:nvGrpSpPr>
        <p:grpSpPr>
          <a:xfrm>
            <a:off x="104774" y="2350811"/>
            <a:ext cx="6638925" cy="854626"/>
            <a:chOff x="104774" y="2350811"/>
            <a:chExt cx="6638925" cy="854626"/>
          </a:xfrm>
        </p:grpSpPr>
        <p:sp>
          <p:nvSpPr>
            <p:cNvPr id="63" name="正方形/長方形 62">
              <a:extLst>
                <a:ext uri="{FF2B5EF4-FFF2-40B4-BE49-F238E27FC236}">
                  <a16:creationId xmlns:a16="http://schemas.microsoft.com/office/drawing/2014/main" id="{B1EA4E13-2713-E40A-A6BE-1748E815353D}"/>
                </a:ext>
              </a:extLst>
            </p:cNvPr>
            <p:cNvSpPr/>
            <p:nvPr/>
          </p:nvSpPr>
          <p:spPr>
            <a:xfrm>
              <a:off x="104774" y="2350811"/>
              <a:ext cx="6638925" cy="854626"/>
            </a:xfrm>
            <a:prstGeom prst="rect">
              <a:avLst/>
            </a:prstGeom>
            <a:solidFill>
              <a:srgbClr val="EFF5FF"/>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tIns="18000" bIns="36000" rtlCol="0" anchor="t"/>
            <a:lstStyle/>
            <a:p>
              <a:r>
                <a:rPr kumimoji="1" lang="ja-JP" altLang="en-US" sz="1050" b="1">
                  <a:solidFill>
                    <a:schemeClr val="tx1"/>
                  </a:solidFill>
                  <a:latin typeface="ＭＳ ゴシック" panose="020B0609070205080204" pitchFamily="49" charset="-128"/>
                  <a:ea typeface="ＭＳ ゴシック" panose="020B0609070205080204" pitchFamily="49" charset="-128"/>
                </a:rPr>
                <a:t>②　どのような作業をしているときに災害が発生しましたか？（作業者の作業行動を含む）</a:t>
              </a:r>
            </a:p>
          </p:txBody>
        </p:sp>
        <p:sp>
          <p:nvSpPr>
            <p:cNvPr id="64" name="四角形: 角を丸くする 63">
              <a:extLst>
                <a:ext uri="{FF2B5EF4-FFF2-40B4-BE49-F238E27FC236}">
                  <a16:creationId xmlns:a16="http://schemas.microsoft.com/office/drawing/2014/main" id="{D8BB9A11-97DC-8B04-261E-CABFB3570CBA}"/>
                </a:ext>
              </a:extLst>
            </p:cNvPr>
            <p:cNvSpPr/>
            <p:nvPr/>
          </p:nvSpPr>
          <p:spPr>
            <a:xfrm>
              <a:off x="226666" y="2556787"/>
              <a:ext cx="6419157" cy="359025"/>
            </a:xfrm>
            <a:prstGeom prst="roundRect">
              <a:avLst>
                <a:gd name="adj" fmla="val 5000"/>
              </a:avLst>
            </a:prstGeom>
            <a:solidFill>
              <a:schemeClr val="bg1"/>
            </a:solidFill>
            <a:ln>
              <a:solidFill>
                <a:schemeClr val="bg1">
                  <a:lumMod val="65000"/>
                </a:schemeClr>
              </a:solidFill>
            </a:ln>
            <a:effectLst>
              <a:glow rad="50800">
                <a:schemeClr val="bg1">
                  <a:lumMod val="85000"/>
                  <a:alpha val="64000"/>
                </a:schemeClr>
              </a:glow>
            </a:effectLst>
          </p:spPr>
          <p:style>
            <a:lnRef idx="2">
              <a:schemeClr val="accent1">
                <a:shade val="50000"/>
              </a:schemeClr>
            </a:lnRef>
            <a:fillRef idx="1">
              <a:schemeClr val="accent1"/>
            </a:fillRef>
            <a:effectRef idx="0">
              <a:schemeClr val="accent1"/>
            </a:effectRef>
            <a:fontRef idx="minor">
              <a:schemeClr val="lt1"/>
            </a:fontRef>
          </p:style>
          <p:txBody>
            <a:bodyPr tIns="54000" rtlCol="0" anchor="ctr"/>
            <a:lstStyle/>
            <a:p>
              <a:pPr>
                <a:lnSpc>
                  <a:spcPct val="80000"/>
                </a:lnSpc>
              </a:pPr>
              <a:r>
                <a:rPr kumimoji="1" lang="ja-JP" altLang="en-US" sz="1200" b="1">
                  <a:solidFill>
                    <a:srgbClr val="FF0000"/>
                  </a:solidFill>
                </a:rPr>
                <a:t>　麺生地伸ばし機に麺生地が詰まったため、電源を入れたまま麺生地の取り出し作業中</a:t>
              </a:r>
              <a:endParaRPr kumimoji="1" lang="en-US" altLang="ja-JP" sz="1200" b="1">
                <a:solidFill>
                  <a:srgbClr val="FF0000"/>
                </a:solidFill>
              </a:endParaRPr>
            </a:p>
          </p:txBody>
        </p:sp>
        <p:sp>
          <p:nvSpPr>
            <p:cNvPr id="65" name="四角形: 角を丸くする 64">
              <a:extLst>
                <a:ext uri="{FF2B5EF4-FFF2-40B4-BE49-F238E27FC236}">
                  <a16:creationId xmlns:a16="http://schemas.microsoft.com/office/drawing/2014/main" id="{24DA9390-ADFB-50DE-F440-B8801F9074BB}"/>
                </a:ext>
              </a:extLst>
            </p:cNvPr>
            <p:cNvSpPr/>
            <p:nvPr/>
          </p:nvSpPr>
          <p:spPr>
            <a:xfrm>
              <a:off x="226666" y="2946742"/>
              <a:ext cx="490945" cy="214151"/>
            </a:xfrm>
            <a:prstGeom prst="roundRect">
              <a:avLst>
                <a:gd name="adj" fmla="val 5000"/>
              </a:avLst>
            </a:prstGeom>
            <a:solidFill>
              <a:schemeClr val="bg1"/>
            </a:solidFill>
            <a:ln>
              <a:solidFill>
                <a:schemeClr val="bg1">
                  <a:lumMod val="65000"/>
                </a:schemeClr>
              </a:solidFill>
            </a:ln>
            <a:effectLst>
              <a:glow rad="50800">
                <a:schemeClr val="bg1">
                  <a:lumMod val="85000"/>
                  <a:alpha val="64000"/>
                </a:schemeClr>
              </a:glow>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t"/>
            <a:lstStyle/>
            <a:p>
              <a:pPr algn="ctr"/>
              <a:r>
                <a:rPr kumimoji="1" lang="ja-JP" altLang="en-US" sz="1050" b="1">
                  <a:solidFill>
                    <a:sysClr val="windowText" lastClr="000000"/>
                  </a:solidFill>
                  <a:latin typeface="ＭＳ ゴシック" panose="020B0609070205080204" pitchFamily="49" charset="-128"/>
                  <a:ea typeface="ＭＳ ゴシック" panose="020B0609070205080204" pitchFamily="49" charset="-128"/>
                </a:rPr>
                <a:t>戻る</a:t>
              </a:r>
            </a:p>
          </p:txBody>
        </p:sp>
        <p:sp>
          <p:nvSpPr>
            <p:cNvPr id="66" name="四角形: 角を丸くする 65">
              <a:extLst>
                <a:ext uri="{FF2B5EF4-FFF2-40B4-BE49-F238E27FC236}">
                  <a16:creationId xmlns:a16="http://schemas.microsoft.com/office/drawing/2014/main" id="{86A8AF3F-C72B-7CCD-3477-A085EAD03AD0}"/>
                </a:ext>
              </a:extLst>
            </p:cNvPr>
            <p:cNvSpPr/>
            <p:nvPr/>
          </p:nvSpPr>
          <p:spPr>
            <a:xfrm>
              <a:off x="736663" y="2946742"/>
              <a:ext cx="490945" cy="214151"/>
            </a:xfrm>
            <a:prstGeom prst="roundRect">
              <a:avLst>
                <a:gd name="adj" fmla="val 5000"/>
              </a:avLst>
            </a:prstGeom>
            <a:solidFill>
              <a:schemeClr val="bg1"/>
            </a:solidFill>
            <a:ln>
              <a:solidFill>
                <a:schemeClr val="bg1">
                  <a:lumMod val="65000"/>
                </a:schemeClr>
              </a:solidFill>
            </a:ln>
            <a:effectLst>
              <a:glow rad="50800">
                <a:schemeClr val="bg1">
                  <a:lumMod val="85000"/>
                  <a:alpha val="64000"/>
                </a:schemeClr>
              </a:glow>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t"/>
            <a:lstStyle/>
            <a:p>
              <a:pPr algn="ctr"/>
              <a:r>
                <a:rPr kumimoji="1" lang="ja-JP" altLang="en-US" sz="1050" b="1">
                  <a:solidFill>
                    <a:sysClr val="windowText" lastClr="000000"/>
                  </a:solidFill>
                  <a:latin typeface="ＭＳ ゴシック" panose="020B0609070205080204" pitchFamily="49" charset="-128"/>
                  <a:ea typeface="ＭＳ ゴシック" panose="020B0609070205080204" pitchFamily="49" charset="-128"/>
                </a:rPr>
                <a:t>次へ</a:t>
              </a:r>
            </a:p>
          </p:txBody>
        </p:sp>
      </p:grpSp>
      <p:grpSp>
        <p:nvGrpSpPr>
          <p:cNvPr id="67" name="グループ化 66">
            <a:extLst>
              <a:ext uri="{FF2B5EF4-FFF2-40B4-BE49-F238E27FC236}">
                <a16:creationId xmlns:a16="http://schemas.microsoft.com/office/drawing/2014/main" id="{8B1E4FE5-55F0-730E-0B73-5340F408866F}"/>
              </a:ext>
            </a:extLst>
          </p:cNvPr>
          <p:cNvGrpSpPr/>
          <p:nvPr/>
        </p:nvGrpSpPr>
        <p:grpSpPr>
          <a:xfrm>
            <a:off x="104774" y="3553859"/>
            <a:ext cx="6638925" cy="854626"/>
            <a:chOff x="104774" y="3553859"/>
            <a:chExt cx="6638925" cy="854626"/>
          </a:xfrm>
        </p:grpSpPr>
        <p:sp>
          <p:nvSpPr>
            <p:cNvPr id="68" name="正方形/長方形 67">
              <a:extLst>
                <a:ext uri="{FF2B5EF4-FFF2-40B4-BE49-F238E27FC236}">
                  <a16:creationId xmlns:a16="http://schemas.microsoft.com/office/drawing/2014/main" id="{B6B41B43-304B-C2A3-F58A-BECBBC3AC215}"/>
                </a:ext>
              </a:extLst>
            </p:cNvPr>
            <p:cNvSpPr/>
            <p:nvPr/>
          </p:nvSpPr>
          <p:spPr>
            <a:xfrm>
              <a:off x="104774" y="3553859"/>
              <a:ext cx="6638925" cy="854626"/>
            </a:xfrm>
            <a:prstGeom prst="rect">
              <a:avLst/>
            </a:prstGeom>
            <a:solidFill>
              <a:srgbClr val="EFF5FF"/>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tIns="18000" bIns="36000" rtlCol="0" anchor="t"/>
            <a:lstStyle/>
            <a:p>
              <a:r>
                <a:rPr kumimoji="1" lang="ja-JP" altLang="en-US" sz="1050" b="1">
                  <a:solidFill>
                    <a:schemeClr val="tx1"/>
                  </a:solidFill>
                  <a:latin typeface="ＭＳ ゴシック" panose="020B0609070205080204" pitchFamily="49" charset="-128"/>
                  <a:ea typeface="ＭＳ ゴシック" panose="020B0609070205080204" pitchFamily="49" charset="-128"/>
                </a:rPr>
                <a:t>③　どのような物（機械、化学物質等）、又は環境（起因物及び加害物）によって災害が発生しましたか？</a:t>
              </a:r>
            </a:p>
          </p:txBody>
        </p:sp>
        <p:sp>
          <p:nvSpPr>
            <p:cNvPr id="69" name="四角形: 角を丸くする 68">
              <a:extLst>
                <a:ext uri="{FF2B5EF4-FFF2-40B4-BE49-F238E27FC236}">
                  <a16:creationId xmlns:a16="http://schemas.microsoft.com/office/drawing/2014/main" id="{BB26D398-BC47-4038-17C4-05825FD91011}"/>
                </a:ext>
              </a:extLst>
            </p:cNvPr>
            <p:cNvSpPr/>
            <p:nvPr/>
          </p:nvSpPr>
          <p:spPr>
            <a:xfrm>
              <a:off x="226666" y="3759835"/>
              <a:ext cx="6419157" cy="359025"/>
            </a:xfrm>
            <a:prstGeom prst="roundRect">
              <a:avLst>
                <a:gd name="adj" fmla="val 5000"/>
              </a:avLst>
            </a:prstGeom>
            <a:solidFill>
              <a:schemeClr val="bg1"/>
            </a:solidFill>
            <a:ln>
              <a:solidFill>
                <a:schemeClr val="bg1">
                  <a:lumMod val="65000"/>
                </a:schemeClr>
              </a:solidFill>
            </a:ln>
            <a:effectLst>
              <a:glow rad="50800">
                <a:schemeClr val="bg1">
                  <a:lumMod val="85000"/>
                  <a:alpha val="64000"/>
                </a:schemeClr>
              </a:glow>
            </a:effectLst>
          </p:spPr>
          <p:style>
            <a:lnRef idx="2">
              <a:schemeClr val="accent1">
                <a:shade val="50000"/>
              </a:schemeClr>
            </a:lnRef>
            <a:fillRef idx="1">
              <a:schemeClr val="accent1"/>
            </a:fillRef>
            <a:effectRef idx="0">
              <a:schemeClr val="accent1"/>
            </a:effectRef>
            <a:fontRef idx="minor">
              <a:schemeClr val="lt1"/>
            </a:fontRef>
          </p:style>
          <p:txBody>
            <a:bodyPr tIns="54000" rtlCol="0" anchor="ctr"/>
            <a:lstStyle/>
            <a:p>
              <a:pPr>
                <a:lnSpc>
                  <a:spcPct val="80000"/>
                </a:lnSpc>
              </a:pPr>
              <a:r>
                <a:rPr kumimoji="1" lang="ja-JP" altLang="en-US" sz="1200" b="1">
                  <a:solidFill>
                    <a:srgbClr val="FF0000"/>
                  </a:solidFill>
                </a:rPr>
                <a:t>　麺生地伸ばし機のローラー部分</a:t>
              </a:r>
              <a:endParaRPr kumimoji="1" lang="en-US" altLang="ja-JP" sz="1200" b="1">
                <a:solidFill>
                  <a:srgbClr val="FF0000"/>
                </a:solidFill>
              </a:endParaRPr>
            </a:p>
          </p:txBody>
        </p:sp>
        <p:sp>
          <p:nvSpPr>
            <p:cNvPr id="70" name="四角形: 角を丸くする 69">
              <a:extLst>
                <a:ext uri="{FF2B5EF4-FFF2-40B4-BE49-F238E27FC236}">
                  <a16:creationId xmlns:a16="http://schemas.microsoft.com/office/drawing/2014/main" id="{312FEB1B-BB86-0B58-7EEE-C8B713718B8C}"/>
                </a:ext>
              </a:extLst>
            </p:cNvPr>
            <p:cNvSpPr/>
            <p:nvPr/>
          </p:nvSpPr>
          <p:spPr>
            <a:xfrm>
              <a:off x="226666" y="4149790"/>
              <a:ext cx="490945" cy="214151"/>
            </a:xfrm>
            <a:prstGeom prst="roundRect">
              <a:avLst>
                <a:gd name="adj" fmla="val 5000"/>
              </a:avLst>
            </a:prstGeom>
            <a:solidFill>
              <a:schemeClr val="bg1"/>
            </a:solidFill>
            <a:ln>
              <a:solidFill>
                <a:schemeClr val="bg1">
                  <a:lumMod val="65000"/>
                </a:schemeClr>
              </a:solidFill>
            </a:ln>
            <a:effectLst>
              <a:glow rad="50800">
                <a:schemeClr val="bg1">
                  <a:lumMod val="85000"/>
                  <a:alpha val="64000"/>
                </a:schemeClr>
              </a:glow>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t"/>
            <a:lstStyle/>
            <a:p>
              <a:pPr algn="ctr"/>
              <a:r>
                <a:rPr kumimoji="1" lang="ja-JP" altLang="en-US" sz="1050" b="1">
                  <a:solidFill>
                    <a:sysClr val="windowText" lastClr="000000"/>
                  </a:solidFill>
                  <a:latin typeface="ＭＳ ゴシック" panose="020B0609070205080204" pitchFamily="49" charset="-128"/>
                  <a:ea typeface="ＭＳ ゴシック" panose="020B0609070205080204" pitchFamily="49" charset="-128"/>
                </a:rPr>
                <a:t>戻る</a:t>
              </a:r>
            </a:p>
          </p:txBody>
        </p:sp>
        <p:sp>
          <p:nvSpPr>
            <p:cNvPr id="71" name="四角形: 角を丸くする 70">
              <a:extLst>
                <a:ext uri="{FF2B5EF4-FFF2-40B4-BE49-F238E27FC236}">
                  <a16:creationId xmlns:a16="http://schemas.microsoft.com/office/drawing/2014/main" id="{25827817-6EC0-A3E6-155F-81F189EE3C06}"/>
                </a:ext>
              </a:extLst>
            </p:cNvPr>
            <p:cNvSpPr/>
            <p:nvPr/>
          </p:nvSpPr>
          <p:spPr>
            <a:xfrm>
              <a:off x="736663" y="4149790"/>
              <a:ext cx="490945" cy="214151"/>
            </a:xfrm>
            <a:prstGeom prst="roundRect">
              <a:avLst>
                <a:gd name="adj" fmla="val 5000"/>
              </a:avLst>
            </a:prstGeom>
            <a:solidFill>
              <a:schemeClr val="bg1"/>
            </a:solidFill>
            <a:ln>
              <a:solidFill>
                <a:schemeClr val="bg1">
                  <a:lumMod val="65000"/>
                </a:schemeClr>
              </a:solidFill>
            </a:ln>
            <a:effectLst>
              <a:glow rad="50800">
                <a:schemeClr val="bg1">
                  <a:lumMod val="85000"/>
                  <a:alpha val="64000"/>
                </a:schemeClr>
              </a:glow>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t"/>
            <a:lstStyle/>
            <a:p>
              <a:pPr algn="ctr"/>
              <a:r>
                <a:rPr kumimoji="1" lang="ja-JP" altLang="en-US" sz="1050" b="1">
                  <a:solidFill>
                    <a:sysClr val="windowText" lastClr="000000"/>
                  </a:solidFill>
                  <a:latin typeface="ＭＳ ゴシック" panose="020B0609070205080204" pitchFamily="49" charset="-128"/>
                  <a:ea typeface="ＭＳ ゴシック" panose="020B0609070205080204" pitchFamily="49" charset="-128"/>
                </a:rPr>
                <a:t>次へ</a:t>
              </a:r>
            </a:p>
          </p:txBody>
        </p:sp>
      </p:grpSp>
      <p:grpSp>
        <p:nvGrpSpPr>
          <p:cNvPr id="72" name="グループ化 71">
            <a:extLst>
              <a:ext uri="{FF2B5EF4-FFF2-40B4-BE49-F238E27FC236}">
                <a16:creationId xmlns:a16="http://schemas.microsoft.com/office/drawing/2014/main" id="{44952A92-0D74-672E-AE2D-C348198FD025}"/>
              </a:ext>
            </a:extLst>
          </p:cNvPr>
          <p:cNvGrpSpPr/>
          <p:nvPr/>
        </p:nvGrpSpPr>
        <p:grpSpPr>
          <a:xfrm>
            <a:off x="104774" y="4756907"/>
            <a:ext cx="6638925" cy="854626"/>
            <a:chOff x="104774" y="4756907"/>
            <a:chExt cx="6638925" cy="854626"/>
          </a:xfrm>
        </p:grpSpPr>
        <p:sp>
          <p:nvSpPr>
            <p:cNvPr id="73" name="正方形/長方形 72">
              <a:extLst>
                <a:ext uri="{FF2B5EF4-FFF2-40B4-BE49-F238E27FC236}">
                  <a16:creationId xmlns:a16="http://schemas.microsoft.com/office/drawing/2014/main" id="{A0E1DC18-8E35-5592-39A1-7AD7467B4A2F}"/>
                </a:ext>
              </a:extLst>
            </p:cNvPr>
            <p:cNvSpPr/>
            <p:nvPr/>
          </p:nvSpPr>
          <p:spPr>
            <a:xfrm>
              <a:off x="104774" y="4756907"/>
              <a:ext cx="6638925" cy="854626"/>
            </a:xfrm>
            <a:prstGeom prst="rect">
              <a:avLst/>
            </a:prstGeom>
            <a:solidFill>
              <a:srgbClr val="EFF5FF"/>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tIns="18000" bIns="36000" rtlCol="0" anchor="t"/>
            <a:lstStyle/>
            <a:p>
              <a:r>
                <a:rPr kumimoji="1" lang="ja-JP" altLang="en-US" sz="1050" b="1">
                  <a:solidFill>
                    <a:schemeClr val="tx1"/>
                  </a:solidFill>
                  <a:latin typeface="ＭＳ ゴシック" panose="020B0609070205080204" pitchFamily="49" charset="-128"/>
                  <a:ea typeface="ＭＳ ゴシック" panose="020B0609070205080204" pitchFamily="49" charset="-128"/>
                </a:rPr>
                <a:t>④　どのような不安全な、又は有害な状態があって災害が発生しましたか？</a:t>
              </a:r>
            </a:p>
          </p:txBody>
        </p:sp>
        <p:sp>
          <p:nvSpPr>
            <p:cNvPr id="74" name="四角形: 角を丸くする 73">
              <a:extLst>
                <a:ext uri="{FF2B5EF4-FFF2-40B4-BE49-F238E27FC236}">
                  <a16:creationId xmlns:a16="http://schemas.microsoft.com/office/drawing/2014/main" id="{EE417EFA-82AE-2377-D17A-10EE45AAB2DF}"/>
                </a:ext>
              </a:extLst>
            </p:cNvPr>
            <p:cNvSpPr/>
            <p:nvPr/>
          </p:nvSpPr>
          <p:spPr>
            <a:xfrm>
              <a:off x="226666" y="4962883"/>
              <a:ext cx="6419157" cy="359025"/>
            </a:xfrm>
            <a:prstGeom prst="roundRect">
              <a:avLst>
                <a:gd name="adj" fmla="val 5000"/>
              </a:avLst>
            </a:prstGeom>
            <a:solidFill>
              <a:schemeClr val="bg1"/>
            </a:solidFill>
            <a:ln>
              <a:solidFill>
                <a:schemeClr val="bg1">
                  <a:lumMod val="65000"/>
                </a:schemeClr>
              </a:solidFill>
            </a:ln>
            <a:effectLst>
              <a:glow rad="50800">
                <a:schemeClr val="bg1">
                  <a:lumMod val="85000"/>
                  <a:alpha val="64000"/>
                </a:schemeClr>
              </a:glow>
            </a:effectLst>
          </p:spPr>
          <p:style>
            <a:lnRef idx="2">
              <a:schemeClr val="accent1">
                <a:shade val="50000"/>
              </a:schemeClr>
            </a:lnRef>
            <a:fillRef idx="1">
              <a:schemeClr val="accent1"/>
            </a:fillRef>
            <a:effectRef idx="0">
              <a:schemeClr val="accent1"/>
            </a:effectRef>
            <a:fontRef idx="minor">
              <a:schemeClr val="lt1"/>
            </a:fontRef>
          </p:style>
          <p:txBody>
            <a:bodyPr tIns="54000" rtlCol="0" anchor="t"/>
            <a:lstStyle/>
            <a:p>
              <a:pPr>
                <a:lnSpc>
                  <a:spcPct val="80000"/>
                </a:lnSpc>
              </a:pPr>
              <a:r>
                <a:rPr kumimoji="1" lang="ja-JP" altLang="en-US" sz="1200" b="1">
                  <a:solidFill>
                    <a:srgbClr val="FF0000"/>
                  </a:solidFill>
                </a:rPr>
                <a:t>　本来は麺生地伸ばし機のローラー部分に接触しないようにカバーが設けられていたが、カバーが壊れてから設置されていなかった。電源を付けたまま麺生地の取り出しを行った。</a:t>
              </a:r>
              <a:endParaRPr kumimoji="1" lang="en-US" altLang="ja-JP" sz="1200" b="1">
                <a:solidFill>
                  <a:srgbClr val="FF0000"/>
                </a:solidFill>
              </a:endParaRPr>
            </a:p>
          </p:txBody>
        </p:sp>
        <p:sp>
          <p:nvSpPr>
            <p:cNvPr id="75" name="四角形: 角を丸くする 74">
              <a:extLst>
                <a:ext uri="{FF2B5EF4-FFF2-40B4-BE49-F238E27FC236}">
                  <a16:creationId xmlns:a16="http://schemas.microsoft.com/office/drawing/2014/main" id="{9BB3EA9D-7ED6-638A-506C-A2DCD4692C14}"/>
                </a:ext>
              </a:extLst>
            </p:cNvPr>
            <p:cNvSpPr/>
            <p:nvPr/>
          </p:nvSpPr>
          <p:spPr>
            <a:xfrm>
              <a:off x="226666" y="5352838"/>
              <a:ext cx="490945" cy="214151"/>
            </a:xfrm>
            <a:prstGeom prst="roundRect">
              <a:avLst>
                <a:gd name="adj" fmla="val 5000"/>
              </a:avLst>
            </a:prstGeom>
            <a:solidFill>
              <a:schemeClr val="bg1"/>
            </a:solidFill>
            <a:ln>
              <a:solidFill>
                <a:schemeClr val="bg1">
                  <a:lumMod val="65000"/>
                </a:schemeClr>
              </a:solidFill>
            </a:ln>
            <a:effectLst>
              <a:glow rad="50800">
                <a:schemeClr val="bg1">
                  <a:lumMod val="85000"/>
                  <a:alpha val="64000"/>
                </a:schemeClr>
              </a:glow>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t"/>
            <a:lstStyle/>
            <a:p>
              <a:pPr algn="ctr"/>
              <a:r>
                <a:rPr kumimoji="1" lang="ja-JP" altLang="en-US" sz="1050" b="1">
                  <a:solidFill>
                    <a:sysClr val="windowText" lastClr="000000"/>
                  </a:solidFill>
                  <a:latin typeface="ＭＳ ゴシック" panose="020B0609070205080204" pitchFamily="49" charset="-128"/>
                  <a:ea typeface="ＭＳ ゴシック" panose="020B0609070205080204" pitchFamily="49" charset="-128"/>
                </a:rPr>
                <a:t>戻る</a:t>
              </a:r>
            </a:p>
          </p:txBody>
        </p:sp>
        <p:sp>
          <p:nvSpPr>
            <p:cNvPr id="76" name="四角形: 角を丸くする 75">
              <a:extLst>
                <a:ext uri="{FF2B5EF4-FFF2-40B4-BE49-F238E27FC236}">
                  <a16:creationId xmlns:a16="http://schemas.microsoft.com/office/drawing/2014/main" id="{01E6CB29-E325-B29C-1F9F-AD97E8343DE8}"/>
                </a:ext>
              </a:extLst>
            </p:cNvPr>
            <p:cNvSpPr/>
            <p:nvPr/>
          </p:nvSpPr>
          <p:spPr>
            <a:xfrm>
              <a:off x="736663" y="5352838"/>
              <a:ext cx="490945" cy="214151"/>
            </a:xfrm>
            <a:prstGeom prst="roundRect">
              <a:avLst>
                <a:gd name="adj" fmla="val 5000"/>
              </a:avLst>
            </a:prstGeom>
            <a:solidFill>
              <a:schemeClr val="bg1"/>
            </a:solidFill>
            <a:ln>
              <a:solidFill>
                <a:schemeClr val="bg1">
                  <a:lumMod val="65000"/>
                </a:schemeClr>
              </a:solidFill>
            </a:ln>
            <a:effectLst>
              <a:glow rad="50800">
                <a:schemeClr val="bg1">
                  <a:lumMod val="85000"/>
                  <a:alpha val="64000"/>
                </a:schemeClr>
              </a:glow>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t"/>
            <a:lstStyle/>
            <a:p>
              <a:pPr algn="ctr"/>
              <a:r>
                <a:rPr kumimoji="1" lang="ja-JP" altLang="en-US" sz="1050" b="1">
                  <a:solidFill>
                    <a:sysClr val="windowText" lastClr="000000"/>
                  </a:solidFill>
                  <a:latin typeface="ＭＳ ゴシック" panose="020B0609070205080204" pitchFamily="49" charset="-128"/>
                  <a:ea typeface="ＭＳ ゴシック" panose="020B0609070205080204" pitchFamily="49" charset="-128"/>
                </a:rPr>
                <a:t>次へ</a:t>
              </a:r>
            </a:p>
          </p:txBody>
        </p:sp>
      </p:grpSp>
      <p:grpSp>
        <p:nvGrpSpPr>
          <p:cNvPr id="77" name="グループ化 76">
            <a:extLst>
              <a:ext uri="{FF2B5EF4-FFF2-40B4-BE49-F238E27FC236}">
                <a16:creationId xmlns:a16="http://schemas.microsoft.com/office/drawing/2014/main" id="{ACC4EA55-48A5-1DEC-23EE-0710FDFBC4BE}"/>
              </a:ext>
            </a:extLst>
          </p:cNvPr>
          <p:cNvGrpSpPr/>
          <p:nvPr/>
        </p:nvGrpSpPr>
        <p:grpSpPr>
          <a:xfrm>
            <a:off x="104774" y="5959953"/>
            <a:ext cx="6638925" cy="854626"/>
            <a:chOff x="104774" y="5959953"/>
            <a:chExt cx="6638925" cy="854626"/>
          </a:xfrm>
        </p:grpSpPr>
        <p:sp>
          <p:nvSpPr>
            <p:cNvPr id="78" name="正方形/長方形 77">
              <a:extLst>
                <a:ext uri="{FF2B5EF4-FFF2-40B4-BE49-F238E27FC236}">
                  <a16:creationId xmlns:a16="http://schemas.microsoft.com/office/drawing/2014/main" id="{E92F3A7C-58BB-FC6A-8C67-9EEFB429E7B1}"/>
                </a:ext>
              </a:extLst>
            </p:cNvPr>
            <p:cNvSpPr/>
            <p:nvPr/>
          </p:nvSpPr>
          <p:spPr>
            <a:xfrm>
              <a:off x="104774" y="5959953"/>
              <a:ext cx="6638925" cy="854626"/>
            </a:xfrm>
            <a:prstGeom prst="rect">
              <a:avLst/>
            </a:prstGeom>
            <a:solidFill>
              <a:srgbClr val="EFF5FF"/>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tIns="18000" bIns="36000" rtlCol="0" anchor="t"/>
            <a:lstStyle/>
            <a:p>
              <a:r>
                <a:rPr kumimoji="1" lang="ja-JP" altLang="en-US" sz="1050" b="1">
                  <a:solidFill>
                    <a:schemeClr val="tx1"/>
                  </a:solidFill>
                  <a:latin typeface="ＭＳ ゴシック" panose="020B0609070205080204" pitchFamily="49" charset="-128"/>
                  <a:ea typeface="ＭＳ ゴシック" panose="020B0609070205080204" pitchFamily="49" charset="-128"/>
                </a:rPr>
                <a:t>⑤　どのような災害が発生しましたか？（事故の型、傷病の部位、傷病名等）</a:t>
              </a:r>
            </a:p>
          </p:txBody>
        </p:sp>
        <p:sp>
          <p:nvSpPr>
            <p:cNvPr id="79" name="四角形: 角を丸くする 78">
              <a:extLst>
                <a:ext uri="{FF2B5EF4-FFF2-40B4-BE49-F238E27FC236}">
                  <a16:creationId xmlns:a16="http://schemas.microsoft.com/office/drawing/2014/main" id="{75FB80D0-4D0C-E8F3-3198-CD61104AEE85}"/>
                </a:ext>
              </a:extLst>
            </p:cNvPr>
            <p:cNvSpPr/>
            <p:nvPr/>
          </p:nvSpPr>
          <p:spPr>
            <a:xfrm>
              <a:off x="226666" y="6165929"/>
              <a:ext cx="6419157" cy="359025"/>
            </a:xfrm>
            <a:prstGeom prst="roundRect">
              <a:avLst>
                <a:gd name="adj" fmla="val 5000"/>
              </a:avLst>
            </a:prstGeom>
            <a:solidFill>
              <a:schemeClr val="bg1"/>
            </a:solidFill>
            <a:ln>
              <a:solidFill>
                <a:schemeClr val="bg1">
                  <a:lumMod val="65000"/>
                </a:schemeClr>
              </a:solidFill>
            </a:ln>
            <a:effectLst>
              <a:glow rad="50800">
                <a:schemeClr val="bg1">
                  <a:lumMod val="85000"/>
                  <a:alpha val="64000"/>
                </a:schemeClr>
              </a:glow>
            </a:effectLst>
          </p:spPr>
          <p:style>
            <a:lnRef idx="2">
              <a:schemeClr val="accent1">
                <a:shade val="50000"/>
              </a:schemeClr>
            </a:lnRef>
            <a:fillRef idx="1">
              <a:schemeClr val="accent1"/>
            </a:fillRef>
            <a:effectRef idx="0">
              <a:schemeClr val="accent1"/>
            </a:effectRef>
            <a:fontRef idx="minor">
              <a:schemeClr val="lt1"/>
            </a:fontRef>
          </p:style>
          <p:txBody>
            <a:bodyPr tIns="54000" rtlCol="0" anchor="ctr"/>
            <a:lstStyle/>
            <a:p>
              <a:pPr>
                <a:lnSpc>
                  <a:spcPct val="80000"/>
                </a:lnSpc>
              </a:pPr>
              <a:r>
                <a:rPr kumimoji="1" lang="ja-JP" altLang="en-US" sz="1200" b="1">
                  <a:solidFill>
                    <a:srgbClr val="FF0000"/>
                  </a:solidFill>
                </a:rPr>
                <a:t>　</a:t>
              </a:r>
              <a:r>
                <a:rPr kumimoji="1" lang="ja-JP" altLang="en-US" sz="1200" b="1">
                  <a:solidFill>
                    <a:schemeClr val="tx1"/>
                  </a:solidFill>
                </a:rPr>
                <a:t>被災者の右親指が麺生地伸ばし機のローラーに</a:t>
              </a:r>
              <a:r>
                <a:rPr kumimoji="1" lang="ja-JP" altLang="en-US" sz="1200" b="1" u="sng">
                  <a:solidFill>
                    <a:srgbClr val="FF0000"/>
                  </a:solidFill>
                </a:rPr>
                <a:t>巻き込まれ</a:t>
              </a:r>
              <a:r>
                <a:rPr kumimoji="1" lang="ja-JP" altLang="en-US" sz="1200" b="1">
                  <a:solidFill>
                    <a:schemeClr val="tx1"/>
                  </a:solidFill>
                </a:rPr>
                <a:t>、</a:t>
              </a:r>
              <a:r>
                <a:rPr kumimoji="1" lang="ja-JP" altLang="en-US" sz="1200" b="1" u="sng">
                  <a:solidFill>
                    <a:srgbClr val="FF0000"/>
                  </a:solidFill>
                </a:rPr>
                <a:t>右親指</a:t>
              </a:r>
              <a:r>
                <a:rPr kumimoji="1" lang="ja-JP" altLang="en-US" sz="1200" b="1">
                  <a:solidFill>
                    <a:schemeClr val="tx1"/>
                  </a:solidFill>
                </a:rPr>
                <a:t>を</a:t>
              </a:r>
              <a:r>
                <a:rPr kumimoji="1" lang="ja-JP" altLang="en-US" sz="1200" b="1" u="sng">
                  <a:solidFill>
                    <a:srgbClr val="FF0000"/>
                  </a:solidFill>
                </a:rPr>
                <a:t>骨折</a:t>
              </a:r>
              <a:endParaRPr kumimoji="1" lang="en-US" altLang="ja-JP" sz="1200" b="1" u="sng">
                <a:solidFill>
                  <a:srgbClr val="FF0000"/>
                </a:solidFill>
              </a:endParaRPr>
            </a:p>
          </p:txBody>
        </p:sp>
        <p:sp>
          <p:nvSpPr>
            <p:cNvPr id="80" name="四角形: 角を丸くする 79">
              <a:extLst>
                <a:ext uri="{FF2B5EF4-FFF2-40B4-BE49-F238E27FC236}">
                  <a16:creationId xmlns:a16="http://schemas.microsoft.com/office/drawing/2014/main" id="{9AECCAEE-ED83-9815-D6CA-065B22DBE400}"/>
                </a:ext>
              </a:extLst>
            </p:cNvPr>
            <p:cNvSpPr/>
            <p:nvPr/>
          </p:nvSpPr>
          <p:spPr>
            <a:xfrm>
              <a:off x="226666" y="6555884"/>
              <a:ext cx="490945" cy="214151"/>
            </a:xfrm>
            <a:prstGeom prst="roundRect">
              <a:avLst>
                <a:gd name="adj" fmla="val 5000"/>
              </a:avLst>
            </a:prstGeom>
            <a:solidFill>
              <a:schemeClr val="bg1"/>
            </a:solidFill>
            <a:ln>
              <a:solidFill>
                <a:schemeClr val="bg1">
                  <a:lumMod val="65000"/>
                </a:schemeClr>
              </a:solidFill>
            </a:ln>
            <a:effectLst>
              <a:glow rad="50800">
                <a:schemeClr val="bg1">
                  <a:lumMod val="85000"/>
                  <a:alpha val="64000"/>
                </a:schemeClr>
              </a:glow>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t"/>
            <a:lstStyle/>
            <a:p>
              <a:pPr algn="ctr"/>
              <a:r>
                <a:rPr kumimoji="1" lang="ja-JP" altLang="en-US" sz="1050" b="1">
                  <a:solidFill>
                    <a:sysClr val="windowText" lastClr="000000"/>
                  </a:solidFill>
                  <a:latin typeface="ＭＳ ゴシック" panose="020B0609070205080204" pitchFamily="49" charset="-128"/>
                  <a:ea typeface="ＭＳ ゴシック" panose="020B0609070205080204" pitchFamily="49" charset="-128"/>
                </a:rPr>
                <a:t>戻る</a:t>
              </a:r>
            </a:p>
          </p:txBody>
        </p:sp>
        <p:sp>
          <p:nvSpPr>
            <p:cNvPr id="81" name="四角形: 角を丸くする 80">
              <a:extLst>
                <a:ext uri="{FF2B5EF4-FFF2-40B4-BE49-F238E27FC236}">
                  <a16:creationId xmlns:a16="http://schemas.microsoft.com/office/drawing/2014/main" id="{C6CB381E-572A-CC05-8CF6-E88C570585F6}"/>
                </a:ext>
              </a:extLst>
            </p:cNvPr>
            <p:cNvSpPr/>
            <p:nvPr/>
          </p:nvSpPr>
          <p:spPr>
            <a:xfrm>
              <a:off x="736663" y="6555884"/>
              <a:ext cx="490945" cy="214151"/>
            </a:xfrm>
            <a:prstGeom prst="roundRect">
              <a:avLst>
                <a:gd name="adj" fmla="val 5000"/>
              </a:avLst>
            </a:prstGeom>
            <a:solidFill>
              <a:schemeClr val="bg1"/>
            </a:solidFill>
            <a:ln>
              <a:solidFill>
                <a:schemeClr val="bg1">
                  <a:lumMod val="65000"/>
                </a:schemeClr>
              </a:solidFill>
            </a:ln>
            <a:effectLst>
              <a:glow rad="50800">
                <a:schemeClr val="bg1">
                  <a:lumMod val="85000"/>
                  <a:alpha val="64000"/>
                </a:schemeClr>
              </a:glow>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t"/>
            <a:lstStyle/>
            <a:p>
              <a:pPr algn="ctr"/>
              <a:r>
                <a:rPr kumimoji="1" lang="ja-JP" altLang="en-US" sz="1050" b="1">
                  <a:solidFill>
                    <a:sysClr val="windowText" lastClr="000000"/>
                  </a:solidFill>
                  <a:latin typeface="ＭＳ ゴシック" panose="020B0609070205080204" pitchFamily="49" charset="-128"/>
                  <a:ea typeface="ＭＳ ゴシック" panose="020B0609070205080204" pitchFamily="49" charset="-128"/>
                </a:rPr>
                <a:t>終了</a:t>
              </a:r>
            </a:p>
          </p:txBody>
        </p:sp>
      </p:grpSp>
    </p:spTree>
    <p:extLst>
      <p:ext uri="{BB962C8B-B14F-4D97-AF65-F5344CB8AC3E}">
        <p14:creationId xmlns:p14="http://schemas.microsoft.com/office/powerpoint/2010/main" val="19819197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8697B4-FB39-59ED-BDD0-EF5057C883D7}"/>
              </a:ext>
            </a:extLst>
          </p:cNvPr>
          <p:cNvSpPr>
            <a:spLocks noGrp="1"/>
          </p:cNvSpPr>
          <p:nvPr>
            <p:ph type="title"/>
          </p:nvPr>
        </p:nvSpPr>
        <p:spPr/>
        <p:txBody>
          <a:bodyPr/>
          <a:lstStyle/>
          <a:p>
            <a:r>
              <a:rPr kumimoji="1" lang="en-US" altLang="ja-JP"/>
              <a:t>【</a:t>
            </a:r>
            <a:r>
              <a:rPr kumimoji="1" lang="ja-JP" altLang="en-US"/>
              <a:t>参考</a:t>
            </a:r>
            <a:r>
              <a:rPr kumimoji="1" lang="en-US" altLang="ja-JP"/>
              <a:t>】</a:t>
            </a:r>
            <a:r>
              <a:rPr kumimoji="1" lang="ja-JP" altLang="en-US"/>
              <a:t>災害発生状況及び原因の記入例（転倒）</a:t>
            </a:r>
          </a:p>
        </p:txBody>
      </p:sp>
      <p:sp>
        <p:nvSpPr>
          <p:cNvPr id="3" name="スライド番号プレースホルダー 2">
            <a:extLst>
              <a:ext uri="{FF2B5EF4-FFF2-40B4-BE49-F238E27FC236}">
                <a16:creationId xmlns:a16="http://schemas.microsoft.com/office/drawing/2014/main" id="{255D4F12-5FE8-7CB3-475D-6C0B5B60C928}"/>
              </a:ext>
            </a:extLst>
          </p:cNvPr>
          <p:cNvSpPr>
            <a:spLocks noGrp="1"/>
          </p:cNvSpPr>
          <p:nvPr>
            <p:ph type="sldNum" sz="quarter" idx="4"/>
          </p:nvPr>
        </p:nvSpPr>
        <p:spPr/>
        <p:txBody>
          <a:bodyPr/>
          <a:lstStyle/>
          <a:p>
            <a:fld id="{48F63A3B-78C7-47BE-AE5E-E10140E04643}" type="slidenum">
              <a:rPr lang="en-US" smtClean="0"/>
              <a:pPr/>
              <a:t>27</a:t>
            </a:fld>
            <a:endParaRPr lang="en-US"/>
          </a:p>
        </p:txBody>
      </p:sp>
      <p:sp>
        <p:nvSpPr>
          <p:cNvPr id="152" name="四角形: 角を丸くする 151">
            <a:extLst>
              <a:ext uri="{FF2B5EF4-FFF2-40B4-BE49-F238E27FC236}">
                <a16:creationId xmlns:a16="http://schemas.microsoft.com/office/drawing/2014/main" id="{F43A8AA8-8688-E51A-A678-F3431E8A7A9E}"/>
              </a:ext>
            </a:extLst>
          </p:cNvPr>
          <p:cNvSpPr/>
          <p:nvPr/>
        </p:nvSpPr>
        <p:spPr>
          <a:xfrm>
            <a:off x="6830078" y="949723"/>
            <a:ext cx="3040410" cy="5864856"/>
          </a:xfrm>
          <a:prstGeom prst="roundRect">
            <a:avLst/>
          </a:prstGeom>
          <a:noFill/>
          <a:ln>
            <a:solidFill>
              <a:srgbClr val="10318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kumimoji="1" lang="ja-JP" altLang="en-US" sz="1600" b="1" dirty="0">
                <a:solidFill>
                  <a:srgbClr val="FF0000"/>
                </a:solidFill>
              </a:rPr>
              <a:t>転倒</a:t>
            </a:r>
            <a:r>
              <a:rPr kumimoji="1" lang="ja-JP" altLang="en-US" sz="1600" b="1" dirty="0">
                <a:solidFill>
                  <a:sysClr val="windowText" lastClr="000000"/>
                </a:solidFill>
              </a:rPr>
              <a:t>における</a:t>
            </a:r>
            <a:endParaRPr kumimoji="1" lang="en-US" altLang="ja-JP" sz="1600" b="1" dirty="0">
              <a:solidFill>
                <a:sysClr val="windowText" lastClr="000000"/>
              </a:solidFill>
            </a:endParaRPr>
          </a:p>
          <a:p>
            <a:pPr algn="ctr"/>
            <a:r>
              <a:rPr kumimoji="1" lang="ja-JP" altLang="en-US" sz="1600" b="1" dirty="0">
                <a:solidFill>
                  <a:sysClr val="windowText" lastClr="000000"/>
                </a:solidFill>
              </a:rPr>
              <a:t>記入にあたってのポイント</a:t>
            </a:r>
            <a:endParaRPr kumimoji="1" lang="en-US" altLang="ja-JP" sz="1600" b="1" dirty="0">
              <a:solidFill>
                <a:sysClr val="windowText" lastClr="000000"/>
              </a:solidFill>
            </a:endParaRPr>
          </a:p>
          <a:p>
            <a:pPr>
              <a:spcBef>
                <a:spcPts val="600"/>
              </a:spcBef>
            </a:pPr>
            <a:r>
              <a:rPr kumimoji="1" lang="ja-JP" altLang="en-US" sz="1200" b="1" u="sng" dirty="0">
                <a:solidFill>
                  <a:sysClr val="windowText" lastClr="000000"/>
                </a:solidFill>
              </a:rPr>
              <a:t>①について</a:t>
            </a:r>
            <a:endParaRPr kumimoji="1" lang="en-US" altLang="ja-JP" sz="1200" b="1" u="sng" dirty="0">
              <a:solidFill>
                <a:sysClr val="windowText" lastClr="000000"/>
              </a:solidFill>
            </a:endParaRPr>
          </a:p>
          <a:p>
            <a:pPr marL="171450" indent="-171450">
              <a:buFont typeface="Wingdings" panose="05000000000000000000" pitchFamily="2" charset="2"/>
              <a:buChar char="Ø"/>
            </a:pPr>
            <a:r>
              <a:rPr kumimoji="1" lang="ja-JP" altLang="en-US" sz="1200" dirty="0">
                <a:solidFill>
                  <a:sysClr val="windowText" lastClr="000000"/>
                </a:solidFill>
              </a:rPr>
              <a:t>単に「敷地内」とせずに具体的な場所を記入してください。</a:t>
            </a:r>
            <a:endParaRPr kumimoji="1" lang="en-US" altLang="ja-JP" sz="1200" dirty="0">
              <a:solidFill>
                <a:sysClr val="windowText" lastClr="000000"/>
              </a:solidFill>
            </a:endParaRPr>
          </a:p>
          <a:p>
            <a:pPr>
              <a:spcBef>
                <a:spcPts val="600"/>
              </a:spcBef>
              <a:spcAft>
                <a:spcPts val="300"/>
              </a:spcAft>
              <a:buClr>
                <a:schemeClr val="tx1"/>
              </a:buClr>
            </a:pPr>
            <a:r>
              <a:rPr kumimoji="1" lang="ja-JP" altLang="en-US" sz="1200" b="1" u="sng" dirty="0">
                <a:solidFill>
                  <a:sysClr val="windowText" lastClr="000000"/>
                </a:solidFill>
              </a:rPr>
              <a:t>②について</a:t>
            </a:r>
            <a:endParaRPr kumimoji="1" lang="en-US" altLang="ja-JP" sz="1200" b="1" u="sng" dirty="0">
              <a:solidFill>
                <a:sysClr val="windowText" lastClr="000000"/>
              </a:solidFill>
            </a:endParaRPr>
          </a:p>
          <a:p>
            <a:pPr marL="171450" indent="-171450">
              <a:spcAft>
                <a:spcPts val="300"/>
              </a:spcAft>
              <a:buFont typeface="Wingdings" panose="05000000000000000000" pitchFamily="2" charset="2"/>
              <a:buChar char="Ø"/>
            </a:pPr>
            <a:r>
              <a:rPr kumimoji="1" lang="ja-JP" altLang="en-US" sz="1200" dirty="0">
                <a:solidFill>
                  <a:sysClr val="windowText" lastClr="000000"/>
                </a:solidFill>
              </a:rPr>
              <a:t>単に「作業中」とせずに、具体的にどのような</a:t>
            </a:r>
            <a:r>
              <a:rPr kumimoji="1" lang="ja-JP" altLang="en-US" sz="1200" b="1" dirty="0">
                <a:solidFill>
                  <a:sysClr val="windowText" lastClr="000000"/>
                </a:solidFill>
              </a:rPr>
              <a:t>作業（又は行動）</a:t>
            </a:r>
            <a:r>
              <a:rPr kumimoji="1" lang="ja-JP" altLang="en-US" sz="1200" dirty="0">
                <a:solidFill>
                  <a:sysClr val="windowText" lastClr="000000"/>
                </a:solidFill>
              </a:rPr>
              <a:t>をしていたか記入してください。</a:t>
            </a:r>
            <a:endParaRPr kumimoji="1" lang="en-US" altLang="ja-JP" sz="1200" dirty="0">
              <a:solidFill>
                <a:sysClr val="windowText" lastClr="000000"/>
              </a:solidFill>
            </a:endParaRPr>
          </a:p>
          <a:p>
            <a:pPr>
              <a:spcBef>
                <a:spcPts val="600"/>
              </a:spcBef>
              <a:spcAft>
                <a:spcPts val="300"/>
              </a:spcAft>
            </a:pPr>
            <a:r>
              <a:rPr kumimoji="1" lang="ja-JP" altLang="en-US" sz="1200" b="1" u="sng" dirty="0">
                <a:solidFill>
                  <a:sysClr val="windowText" lastClr="000000"/>
                </a:solidFill>
              </a:rPr>
              <a:t>④について</a:t>
            </a:r>
            <a:endParaRPr kumimoji="1" lang="en-US" altLang="ja-JP" sz="1200" b="1" u="sng" dirty="0">
              <a:solidFill>
                <a:sysClr val="windowText" lastClr="000000"/>
              </a:solidFill>
            </a:endParaRPr>
          </a:p>
          <a:p>
            <a:pPr marL="171450" indent="-171450">
              <a:spcAft>
                <a:spcPts val="300"/>
              </a:spcAft>
              <a:buFont typeface="Wingdings" panose="05000000000000000000" pitchFamily="2" charset="2"/>
              <a:buChar char="Ø"/>
            </a:pPr>
            <a:r>
              <a:rPr kumimoji="1" lang="ja-JP" altLang="en-US" sz="1200" dirty="0">
                <a:solidFill>
                  <a:sysClr val="windowText" lastClr="000000"/>
                </a:solidFill>
              </a:rPr>
              <a:t>単に「労働者の不注意」とせずに、関係労働者等から聴取し、災害発生原因を具体的に記入してください。</a:t>
            </a:r>
            <a:endParaRPr kumimoji="1" lang="en-US" altLang="ja-JP" sz="1200" dirty="0">
              <a:solidFill>
                <a:sysClr val="windowText" lastClr="000000"/>
              </a:solidFill>
            </a:endParaRPr>
          </a:p>
          <a:p>
            <a:pPr>
              <a:spcBef>
                <a:spcPts val="600"/>
              </a:spcBef>
              <a:spcAft>
                <a:spcPts val="300"/>
              </a:spcAft>
            </a:pPr>
            <a:r>
              <a:rPr kumimoji="1" lang="ja-JP" altLang="en-US" sz="1200" b="1" u="sng" dirty="0">
                <a:solidFill>
                  <a:sysClr val="windowText" lastClr="000000"/>
                </a:solidFill>
              </a:rPr>
              <a:t>③⑤について</a:t>
            </a:r>
            <a:endParaRPr kumimoji="1" lang="en-US" altLang="ja-JP" sz="1200" b="1" u="sng" dirty="0">
              <a:solidFill>
                <a:sysClr val="windowText" lastClr="000000"/>
              </a:solidFill>
            </a:endParaRPr>
          </a:p>
          <a:p>
            <a:pPr marL="171450" indent="-171450">
              <a:spcAft>
                <a:spcPts val="300"/>
              </a:spcAft>
              <a:buFont typeface="Wingdings" panose="05000000000000000000" pitchFamily="2" charset="2"/>
              <a:buChar char="Ø"/>
            </a:pPr>
            <a:r>
              <a:rPr kumimoji="1" lang="ja-JP" altLang="en-US" sz="1200" dirty="0">
                <a:solidFill>
                  <a:sysClr val="windowText" lastClr="000000"/>
                </a:solidFill>
              </a:rPr>
              <a:t>帳票入力支援サービスに、起因物、事故の型、傷病の部位、傷病名等を取りまとめた一覧表を掲載予定ですので、これらを参考にしていただき、具体的に記入してください。</a:t>
            </a:r>
            <a:endParaRPr kumimoji="1" lang="en-US" altLang="ja-JP" sz="1200" dirty="0">
              <a:solidFill>
                <a:sysClr val="windowText" lastClr="000000"/>
              </a:solidFill>
            </a:endParaRPr>
          </a:p>
          <a:p>
            <a:pPr marL="180000" indent="-457200">
              <a:spcAft>
                <a:spcPts val="300"/>
              </a:spcAft>
            </a:pPr>
            <a:r>
              <a:rPr kumimoji="1" lang="en-US" altLang="ja-JP" sz="1200" dirty="0">
                <a:solidFill>
                  <a:sysClr val="windowText" lastClr="000000"/>
                </a:solidFill>
              </a:rPr>
              <a:t>※</a:t>
            </a:r>
            <a:r>
              <a:rPr kumimoji="1" lang="ja-JP" altLang="en-US" sz="1200" dirty="0">
                <a:solidFill>
                  <a:sysClr val="windowText" lastClr="000000"/>
                </a:solidFill>
              </a:rPr>
              <a:t>特に、事故の型</a:t>
            </a:r>
            <a:r>
              <a:rPr kumimoji="1" lang="ja-JP" altLang="en-US" sz="1200" b="1" dirty="0">
                <a:solidFill>
                  <a:srgbClr val="FF0000"/>
                </a:solidFill>
              </a:rPr>
              <a:t>（転倒の類型）</a:t>
            </a:r>
            <a:r>
              <a:rPr kumimoji="1" lang="ja-JP" altLang="en-US" sz="1200" dirty="0">
                <a:solidFill>
                  <a:sysClr val="windowText" lastClr="000000"/>
                </a:solidFill>
              </a:rPr>
              <a:t>はについては、不明な場合を除き、以下の類型に留意して記入してください。</a:t>
            </a:r>
            <a:endParaRPr kumimoji="1" lang="en-US" altLang="ja-JP" sz="1200" dirty="0">
              <a:solidFill>
                <a:sysClr val="windowText" lastClr="000000"/>
              </a:solidFill>
            </a:endParaRPr>
          </a:p>
          <a:p>
            <a:pPr>
              <a:spcAft>
                <a:spcPts val="300"/>
              </a:spcAft>
            </a:pPr>
            <a:r>
              <a:rPr kumimoji="1" lang="ja-JP" altLang="en-US" sz="1200" dirty="0">
                <a:solidFill>
                  <a:sysClr val="windowText" lastClr="000000"/>
                </a:solidFill>
              </a:rPr>
              <a:t>　　</a:t>
            </a:r>
            <a:r>
              <a:rPr kumimoji="1" lang="ja-JP" altLang="en-US" sz="1200" b="1" dirty="0">
                <a:solidFill>
                  <a:sysClr val="windowText" lastClr="000000"/>
                </a:solidFill>
              </a:rPr>
              <a:t>㋐ 滑り</a:t>
            </a:r>
            <a:endParaRPr kumimoji="1" lang="en-US" altLang="ja-JP" sz="1200" b="1" dirty="0">
              <a:solidFill>
                <a:sysClr val="windowText" lastClr="000000"/>
              </a:solidFill>
            </a:endParaRPr>
          </a:p>
          <a:p>
            <a:pPr>
              <a:spcAft>
                <a:spcPts val="300"/>
              </a:spcAft>
            </a:pPr>
            <a:r>
              <a:rPr kumimoji="1" lang="ja-JP" altLang="en-US" sz="1200" dirty="0">
                <a:solidFill>
                  <a:sysClr val="windowText" lastClr="000000"/>
                </a:solidFill>
              </a:rPr>
              <a:t>　　</a:t>
            </a:r>
            <a:r>
              <a:rPr kumimoji="1" lang="ja-JP" altLang="en-US" sz="1200" b="1" dirty="0">
                <a:solidFill>
                  <a:sysClr val="windowText" lastClr="000000"/>
                </a:solidFill>
              </a:rPr>
              <a:t>㋑ つまずき</a:t>
            </a:r>
            <a:endParaRPr kumimoji="1" lang="en-US" altLang="ja-JP" sz="1200" b="1" dirty="0">
              <a:solidFill>
                <a:sysClr val="windowText" lastClr="000000"/>
              </a:solidFill>
            </a:endParaRPr>
          </a:p>
          <a:p>
            <a:pPr>
              <a:spcAft>
                <a:spcPts val="300"/>
              </a:spcAft>
            </a:pPr>
            <a:r>
              <a:rPr kumimoji="1" lang="ja-JP" altLang="en-US" sz="1200" dirty="0">
                <a:solidFill>
                  <a:sysClr val="windowText" lastClr="000000"/>
                </a:solidFill>
              </a:rPr>
              <a:t>　　</a:t>
            </a:r>
            <a:r>
              <a:rPr kumimoji="1" lang="ja-JP" altLang="en-US" sz="1200" b="1" dirty="0">
                <a:solidFill>
                  <a:sysClr val="windowText" lastClr="000000"/>
                </a:solidFill>
              </a:rPr>
              <a:t>㋒ 踏み外し</a:t>
            </a:r>
            <a:endParaRPr kumimoji="1" lang="en-US" altLang="ja-JP" sz="1200" b="1" dirty="0">
              <a:solidFill>
                <a:sysClr val="windowText" lastClr="000000"/>
              </a:solidFill>
            </a:endParaRPr>
          </a:p>
          <a:p>
            <a:pPr>
              <a:spcAft>
                <a:spcPts val="300"/>
              </a:spcAft>
            </a:pPr>
            <a:r>
              <a:rPr kumimoji="1" lang="ja-JP" altLang="en-US" sz="1200" dirty="0">
                <a:solidFill>
                  <a:sysClr val="windowText" lastClr="000000"/>
                </a:solidFill>
              </a:rPr>
              <a:t>　　㋓ </a:t>
            </a:r>
            <a:r>
              <a:rPr kumimoji="1" lang="ja-JP" altLang="en-US" sz="1200" b="1" dirty="0">
                <a:solidFill>
                  <a:sysClr val="windowText" lastClr="000000"/>
                </a:solidFill>
              </a:rPr>
              <a:t>もつれ</a:t>
            </a:r>
            <a:endParaRPr kumimoji="1" lang="en-US" altLang="ja-JP" sz="1200" b="1" dirty="0">
              <a:solidFill>
                <a:sysClr val="windowText" lastClr="000000"/>
              </a:solidFill>
            </a:endParaRPr>
          </a:p>
          <a:p>
            <a:endParaRPr kumimoji="1" lang="en-US" altLang="ja-JP" sz="1600" b="1" dirty="0">
              <a:solidFill>
                <a:sysClr val="windowText" lastClr="000000"/>
              </a:solidFill>
            </a:endParaRPr>
          </a:p>
          <a:p>
            <a:pPr algn="ctr"/>
            <a:endParaRPr kumimoji="1" lang="ja-JP" altLang="en-US" sz="1600" dirty="0">
              <a:solidFill>
                <a:sysClr val="windowText" lastClr="000000"/>
              </a:solidFill>
            </a:endParaRPr>
          </a:p>
        </p:txBody>
      </p:sp>
      <p:grpSp>
        <p:nvGrpSpPr>
          <p:cNvPr id="36" name="グループ化 35">
            <a:extLst>
              <a:ext uri="{FF2B5EF4-FFF2-40B4-BE49-F238E27FC236}">
                <a16:creationId xmlns:a16="http://schemas.microsoft.com/office/drawing/2014/main" id="{70F1F5B3-D784-FD61-4784-506C9855C19D}"/>
              </a:ext>
            </a:extLst>
          </p:cNvPr>
          <p:cNvGrpSpPr/>
          <p:nvPr/>
        </p:nvGrpSpPr>
        <p:grpSpPr>
          <a:xfrm>
            <a:off x="104774" y="1147763"/>
            <a:ext cx="6638925" cy="854626"/>
            <a:chOff x="104774" y="1147763"/>
            <a:chExt cx="6638925" cy="854626"/>
          </a:xfrm>
        </p:grpSpPr>
        <p:sp>
          <p:nvSpPr>
            <p:cNvPr id="37" name="正方形/長方形 36">
              <a:extLst>
                <a:ext uri="{FF2B5EF4-FFF2-40B4-BE49-F238E27FC236}">
                  <a16:creationId xmlns:a16="http://schemas.microsoft.com/office/drawing/2014/main" id="{2EB332BD-2208-2AC4-F9AE-39D093C3D227}"/>
                </a:ext>
              </a:extLst>
            </p:cNvPr>
            <p:cNvSpPr/>
            <p:nvPr/>
          </p:nvSpPr>
          <p:spPr>
            <a:xfrm>
              <a:off x="104774" y="1147763"/>
              <a:ext cx="6638925" cy="854626"/>
            </a:xfrm>
            <a:prstGeom prst="rect">
              <a:avLst/>
            </a:prstGeom>
            <a:solidFill>
              <a:srgbClr val="EFF5FF"/>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tIns="18000" bIns="36000" rtlCol="0" anchor="t"/>
            <a:lstStyle/>
            <a:p>
              <a:r>
                <a:rPr kumimoji="1" lang="ja-JP" altLang="en-US" sz="1050" b="1">
                  <a:solidFill>
                    <a:schemeClr val="tx1"/>
                  </a:solidFill>
                  <a:latin typeface="ＭＳ ゴシック" panose="020B0609070205080204" pitchFamily="49" charset="-128"/>
                  <a:ea typeface="ＭＳ ゴシック" panose="020B0609070205080204" pitchFamily="49" charset="-128"/>
                </a:rPr>
                <a:t>①　どのような場所で災害が発生しましたか？（被災時の作業場所）</a:t>
              </a:r>
            </a:p>
          </p:txBody>
        </p:sp>
        <p:sp>
          <p:nvSpPr>
            <p:cNvPr id="38" name="四角形: 角を丸くする 37">
              <a:extLst>
                <a:ext uri="{FF2B5EF4-FFF2-40B4-BE49-F238E27FC236}">
                  <a16:creationId xmlns:a16="http://schemas.microsoft.com/office/drawing/2014/main" id="{B635A676-9E45-8D33-EF53-1C9F239E406F}"/>
                </a:ext>
              </a:extLst>
            </p:cNvPr>
            <p:cNvSpPr/>
            <p:nvPr/>
          </p:nvSpPr>
          <p:spPr>
            <a:xfrm>
              <a:off x="226666" y="1353739"/>
              <a:ext cx="6419157" cy="359025"/>
            </a:xfrm>
            <a:prstGeom prst="roundRect">
              <a:avLst>
                <a:gd name="adj" fmla="val 5000"/>
              </a:avLst>
            </a:prstGeom>
            <a:solidFill>
              <a:schemeClr val="bg1"/>
            </a:solidFill>
            <a:ln>
              <a:solidFill>
                <a:schemeClr val="bg1">
                  <a:lumMod val="65000"/>
                </a:schemeClr>
              </a:solidFill>
            </a:ln>
            <a:effectLst>
              <a:glow rad="50800">
                <a:schemeClr val="bg1">
                  <a:lumMod val="85000"/>
                  <a:alpha val="64000"/>
                </a:schemeClr>
              </a:glow>
            </a:effectLst>
          </p:spPr>
          <p:style>
            <a:lnRef idx="2">
              <a:schemeClr val="accent1">
                <a:shade val="50000"/>
              </a:schemeClr>
            </a:lnRef>
            <a:fillRef idx="1">
              <a:schemeClr val="accent1"/>
            </a:fillRef>
            <a:effectRef idx="0">
              <a:schemeClr val="accent1"/>
            </a:effectRef>
            <a:fontRef idx="minor">
              <a:schemeClr val="lt1"/>
            </a:fontRef>
          </p:style>
          <p:txBody>
            <a:bodyPr tIns="54000" rtlCol="0" anchor="ctr"/>
            <a:lstStyle/>
            <a:p>
              <a:pPr>
                <a:lnSpc>
                  <a:spcPct val="80000"/>
                </a:lnSpc>
              </a:pPr>
              <a:r>
                <a:rPr kumimoji="1" lang="ja-JP" altLang="en-US" sz="1200" b="1">
                  <a:solidFill>
                    <a:srgbClr val="FF0000"/>
                  </a:solidFill>
                </a:rPr>
                <a:t>　</a:t>
              </a:r>
              <a:r>
                <a:rPr kumimoji="1" lang="ja-JP" altLang="en-US" sz="1200" b="1">
                  <a:solidFill>
                    <a:schemeClr val="tx1"/>
                  </a:solidFill>
                </a:rPr>
                <a:t>介護施設のエントランス付近</a:t>
              </a:r>
              <a:endParaRPr kumimoji="1" lang="en-US" altLang="ja-JP" sz="1200" b="1" u="sng">
                <a:solidFill>
                  <a:schemeClr val="tx1"/>
                </a:solidFill>
              </a:endParaRPr>
            </a:p>
          </p:txBody>
        </p:sp>
        <p:sp>
          <p:nvSpPr>
            <p:cNvPr id="39" name="四角形: 角を丸くする 38">
              <a:extLst>
                <a:ext uri="{FF2B5EF4-FFF2-40B4-BE49-F238E27FC236}">
                  <a16:creationId xmlns:a16="http://schemas.microsoft.com/office/drawing/2014/main" id="{EDF252A5-6A69-48C7-F418-8FB068DF25C0}"/>
                </a:ext>
              </a:extLst>
            </p:cNvPr>
            <p:cNvSpPr/>
            <p:nvPr/>
          </p:nvSpPr>
          <p:spPr>
            <a:xfrm>
              <a:off x="226666" y="1743694"/>
              <a:ext cx="490945" cy="214151"/>
            </a:xfrm>
            <a:prstGeom prst="roundRect">
              <a:avLst>
                <a:gd name="adj" fmla="val 5000"/>
              </a:avLst>
            </a:prstGeom>
            <a:solidFill>
              <a:schemeClr val="bg1"/>
            </a:solidFill>
            <a:ln>
              <a:solidFill>
                <a:schemeClr val="bg1">
                  <a:lumMod val="65000"/>
                </a:schemeClr>
              </a:solidFill>
            </a:ln>
            <a:effectLst>
              <a:glow rad="50800">
                <a:schemeClr val="bg1">
                  <a:lumMod val="85000"/>
                  <a:alpha val="64000"/>
                </a:schemeClr>
              </a:glow>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t"/>
            <a:lstStyle/>
            <a:p>
              <a:pPr algn="ctr"/>
              <a:r>
                <a:rPr kumimoji="1" lang="ja-JP" altLang="en-US" sz="1050" b="1">
                  <a:solidFill>
                    <a:sysClr val="windowText" lastClr="000000"/>
                  </a:solidFill>
                  <a:latin typeface="ＭＳ ゴシック" panose="020B0609070205080204" pitchFamily="49" charset="-128"/>
                  <a:ea typeface="ＭＳ ゴシック" panose="020B0609070205080204" pitchFamily="49" charset="-128"/>
                </a:rPr>
                <a:t>次へ</a:t>
              </a:r>
            </a:p>
          </p:txBody>
        </p:sp>
      </p:grpSp>
      <p:grpSp>
        <p:nvGrpSpPr>
          <p:cNvPr id="40" name="グループ化 39">
            <a:extLst>
              <a:ext uri="{FF2B5EF4-FFF2-40B4-BE49-F238E27FC236}">
                <a16:creationId xmlns:a16="http://schemas.microsoft.com/office/drawing/2014/main" id="{A86C03F2-985A-996B-784B-71464E47C60B}"/>
              </a:ext>
            </a:extLst>
          </p:cNvPr>
          <p:cNvGrpSpPr/>
          <p:nvPr/>
        </p:nvGrpSpPr>
        <p:grpSpPr>
          <a:xfrm>
            <a:off x="104774" y="2350811"/>
            <a:ext cx="6638925" cy="854626"/>
            <a:chOff x="104774" y="2350811"/>
            <a:chExt cx="6638925" cy="854626"/>
          </a:xfrm>
        </p:grpSpPr>
        <p:sp>
          <p:nvSpPr>
            <p:cNvPr id="41" name="正方形/長方形 40">
              <a:extLst>
                <a:ext uri="{FF2B5EF4-FFF2-40B4-BE49-F238E27FC236}">
                  <a16:creationId xmlns:a16="http://schemas.microsoft.com/office/drawing/2014/main" id="{906403B4-DB5D-0C32-4D4D-42EB2D4CA5F7}"/>
                </a:ext>
              </a:extLst>
            </p:cNvPr>
            <p:cNvSpPr/>
            <p:nvPr/>
          </p:nvSpPr>
          <p:spPr>
            <a:xfrm>
              <a:off x="104774" y="2350811"/>
              <a:ext cx="6638925" cy="854626"/>
            </a:xfrm>
            <a:prstGeom prst="rect">
              <a:avLst/>
            </a:prstGeom>
            <a:solidFill>
              <a:srgbClr val="EFF5FF"/>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tIns="18000" bIns="36000" rtlCol="0" anchor="t"/>
            <a:lstStyle/>
            <a:p>
              <a:r>
                <a:rPr kumimoji="1" lang="ja-JP" altLang="en-US" sz="1050" b="1">
                  <a:solidFill>
                    <a:schemeClr val="tx1"/>
                  </a:solidFill>
                  <a:latin typeface="ＭＳ ゴシック" panose="020B0609070205080204" pitchFamily="49" charset="-128"/>
                  <a:ea typeface="ＭＳ ゴシック" panose="020B0609070205080204" pitchFamily="49" charset="-128"/>
                </a:rPr>
                <a:t>②　どのような作業をしているときに災害が発生しましたか？（作業者の作業行動を含む）</a:t>
              </a:r>
            </a:p>
          </p:txBody>
        </p:sp>
        <p:sp>
          <p:nvSpPr>
            <p:cNvPr id="42" name="四角形: 角を丸くする 41">
              <a:extLst>
                <a:ext uri="{FF2B5EF4-FFF2-40B4-BE49-F238E27FC236}">
                  <a16:creationId xmlns:a16="http://schemas.microsoft.com/office/drawing/2014/main" id="{955D1D16-5636-9B70-C872-3F4391373E6F}"/>
                </a:ext>
              </a:extLst>
            </p:cNvPr>
            <p:cNvSpPr/>
            <p:nvPr/>
          </p:nvSpPr>
          <p:spPr>
            <a:xfrm>
              <a:off x="226666" y="2556787"/>
              <a:ext cx="6419157" cy="359025"/>
            </a:xfrm>
            <a:prstGeom prst="roundRect">
              <a:avLst>
                <a:gd name="adj" fmla="val 5000"/>
              </a:avLst>
            </a:prstGeom>
            <a:solidFill>
              <a:schemeClr val="bg1"/>
            </a:solidFill>
            <a:ln>
              <a:solidFill>
                <a:schemeClr val="bg1">
                  <a:lumMod val="65000"/>
                </a:schemeClr>
              </a:solidFill>
            </a:ln>
            <a:effectLst>
              <a:glow rad="50800">
                <a:schemeClr val="bg1">
                  <a:lumMod val="85000"/>
                  <a:alpha val="64000"/>
                </a:schemeClr>
              </a:glow>
            </a:effectLst>
          </p:spPr>
          <p:style>
            <a:lnRef idx="2">
              <a:schemeClr val="accent1">
                <a:shade val="50000"/>
              </a:schemeClr>
            </a:lnRef>
            <a:fillRef idx="1">
              <a:schemeClr val="accent1"/>
            </a:fillRef>
            <a:effectRef idx="0">
              <a:schemeClr val="accent1"/>
            </a:effectRef>
            <a:fontRef idx="minor">
              <a:schemeClr val="lt1"/>
            </a:fontRef>
          </p:style>
          <p:txBody>
            <a:bodyPr tIns="54000" rtlCol="0" anchor="ctr"/>
            <a:lstStyle/>
            <a:p>
              <a:pPr>
                <a:lnSpc>
                  <a:spcPct val="80000"/>
                </a:lnSpc>
              </a:pPr>
              <a:r>
                <a:rPr kumimoji="1" lang="ja-JP" altLang="en-US" sz="1200" b="1">
                  <a:solidFill>
                    <a:srgbClr val="FF0000"/>
                  </a:solidFill>
                </a:rPr>
                <a:t>　</a:t>
              </a:r>
              <a:r>
                <a:rPr kumimoji="1" lang="ja-JP" altLang="en-US" sz="1200" b="1">
                  <a:solidFill>
                    <a:schemeClr val="tx1"/>
                  </a:solidFill>
                </a:rPr>
                <a:t>荷物（約３ｋｇのダンボール箱）を持って事務室に移動していたところ</a:t>
              </a:r>
              <a:endParaRPr kumimoji="1" lang="en-US" altLang="ja-JP" sz="1200" b="1">
                <a:solidFill>
                  <a:schemeClr val="tx1"/>
                </a:solidFill>
              </a:endParaRPr>
            </a:p>
          </p:txBody>
        </p:sp>
        <p:sp>
          <p:nvSpPr>
            <p:cNvPr id="43" name="四角形: 角を丸くする 42">
              <a:extLst>
                <a:ext uri="{FF2B5EF4-FFF2-40B4-BE49-F238E27FC236}">
                  <a16:creationId xmlns:a16="http://schemas.microsoft.com/office/drawing/2014/main" id="{C14E9C1D-74F7-DB2A-A236-4884F1E06431}"/>
                </a:ext>
              </a:extLst>
            </p:cNvPr>
            <p:cNvSpPr/>
            <p:nvPr/>
          </p:nvSpPr>
          <p:spPr>
            <a:xfrm>
              <a:off x="226666" y="2946742"/>
              <a:ext cx="490945" cy="214151"/>
            </a:xfrm>
            <a:prstGeom prst="roundRect">
              <a:avLst>
                <a:gd name="adj" fmla="val 5000"/>
              </a:avLst>
            </a:prstGeom>
            <a:solidFill>
              <a:schemeClr val="bg1"/>
            </a:solidFill>
            <a:ln>
              <a:solidFill>
                <a:schemeClr val="bg1">
                  <a:lumMod val="65000"/>
                </a:schemeClr>
              </a:solidFill>
            </a:ln>
            <a:effectLst>
              <a:glow rad="50800">
                <a:schemeClr val="bg1">
                  <a:lumMod val="85000"/>
                  <a:alpha val="64000"/>
                </a:schemeClr>
              </a:glow>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t"/>
            <a:lstStyle/>
            <a:p>
              <a:pPr algn="ctr"/>
              <a:r>
                <a:rPr kumimoji="1" lang="ja-JP" altLang="en-US" sz="1050" b="1">
                  <a:solidFill>
                    <a:sysClr val="windowText" lastClr="000000"/>
                  </a:solidFill>
                  <a:latin typeface="ＭＳ ゴシック" panose="020B0609070205080204" pitchFamily="49" charset="-128"/>
                  <a:ea typeface="ＭＳ ゴシック" panose="020B0609070205080204" pitchFamily="49" charset="-128"/>
                </a:rPr>
                <a:t>戻る</a:t>
              </a:r>
            </a:p>
          </p:txBody>
        </p:sp>
        <p:sp>
          <p:nvSpPr>
            <p:cNvPr id="44" name="四角形: 角を丸くする 43">
              <a:extLst>
                <a:ext uri="{FF2B5EF4-FFF2-40B4-BE49-F238E27FC236}">
                  <a16:creationId xmlns:a16="http://schemas.microsoft.com/office/drawing/2014/main" id="{1E4D2AA3-51FB-06A2-A661-15231D2976E0}"/>
                </a:ext>
              </a:extLst>
            </p:cNvPr>
            <p:cNvSpPr/>
            <p:nvPr/>
          </p:nvSpPr>
          <p:spPr>
            <a:xfrm>
              <a:off x="736663" y="2946742"/>
              <a:ext cx="490945" cy="214151"/>
            </a:xfrm>
            <a:prstGeom prst="roundRect">
              <a:avLst>
                <a:gd name="adj" fmla="val 5000"/>
              </a:avLst>
            </a:prstGeom>
            <a:solidFill>
              <a:schemeClr val="bg1"/>
            </a:solidFill>
            <a:ln>
              <a:solidFill>
                <a:schemeClr val="bg1">
                  <a:lumMod val="65000"/>
                </a:schemeClr>
              </a:solidFill>
            </a:ln>
            <a:effectLst>
              <a:glow rad="50800">
                <a:schemeClr val="bg1">
                  <a:lumMod val="85000"/>
                  <a:alpha val="64000"/>
                </a:schemeClr>
              </a:glow>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t"/>
            <a:lstStyle/>
            <a:p>
              <a:pPr algn="ctr"/>
              <a:r>
                <a:rPr kumimoji="1" lang="ja-JP" altLang="en-US" sz="1050" b="1">
                  <a:solidFill>
                    <a:sysClr val="windowText" lastClr="000000"/>
                  </a:solidFill>
                  <a:latin typeface="ＭＳ ゴシック" panose="020B0609070205080204" pitchFamily="49" charset="-128"/>
                  <a:ea typeface="ＭＳ ゴシック" panose="020B0609070205080204" pitchFamily="49" charset="-128"/>
                </a:rPr>
                <a:t>次へ</a:t>
              </a:r>
            </a:p>
          </p:txBody>
        </p:sp>
      </p:grpSp>
      <p:grpSp>
        <p:nvGrpSpPr>
          <p:cNvPr id="45" name="グループ化 44">
            <a:extLst>
              <a:ext uri="{FF2B5EF4-FFF2-40B4-BE49-F238E27FC236}">
                <a16:creationId xmlns:a16="http://schemas.microsoft.com/office/drawing/2014/main" id="{C74CDD7F-8D64-3D93-91A9-52597591A586}"/>
              </a:ext>
            </a:extLst>
          </p:cNvPr>
          <p:cNvGrpSpPr/>
          <p:nvPr/>
        </p:nvGrpSpPr>
        <p:grpSpPr>
          <a:xfrm>
            <a:off x="104774" y="3553859"/>
            <a:ext cx="6638925" cy="854626"/>
            <a:chOff x="104774" y="3553859"/>
            <a:chExt cx="6638925" cy="854626"/>
          </a:xfrm>
        </p:grpSpPr>
        <p:sp>
          <p:nvSpPr>
            <p:cNvPr id="46" name="正方形/長方形 45">
              <a:extLst>
                <a:ext uri="{FF2B5EF4-FFF2-40B4-BE49-F238E27FC236}">
                  <a16:creationId xmlns:a16="http://schemas.microsoft.com/office/drawing/2014/main" id="{16949AB5-F089-9F76-2F65-5D777BAFB6B6}"/>
                </a:ext>
              </a:extLst>
            </p:cNvPr>
            <p:cNvSpPr/>
            <p:nvPr/>
          </p:nvSpPr>
          <p:spPr>
            <a:xfrm>
              <a:off x="104774" y="3553859"/>
              <a:ext cx="6638925" cy="854626"/>
            </a:xfrm>
            <a:prstGeom prst="rect">
              <a:avLst/>
            </a:prstGeom>
            <a:solidFill>
              <a:srgbClr val="EFF5FF"/>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tIns="18000" bIns="36000" rtlCol="0" anchor="t"/>
            <a:lstStyle/>
            <a:p>
              <a:r>
                <a:rPr kumimoji="1" lang="ja-JP" altLang="en-US" sz="1050" b="1">
                  <a:solidFill>
                    <a:schemeClr val="tx1"/>
                  </a:solidFill>
                  <a:latin typeface="ＭＳ ゴシック" panose="020B0609070205080204" pitchFamily="49" charset="-128"/>
                  <a:ea typeface="ＭＳ ゴシック" panose="020B0609070205080204" pitchFamily="49" charset="-128"/>
                </a:rPr>
                <a:t>③　どのような物（機械、化学物質等）、又は環境（起因物及び加害物）によって災害が発生しましたか？</a:t>
              </a:r>
            </a:p>
          </p:txBody>
        </p:sp>
        <p:sp>
          <p:nvSpPr>
            <p:cNvPr id="47" name="四角形: 角を丸くする 46">
              <a:extLst>
                <a:ext uri="{FF2B5EF4-FFF2-40B4-BE49-F238E27FC236}">
                  <a16:creationId xmlns:a16="http://schemas.microsoft.com/office/drawing/2014/main" id="{110E10DF-DC0B-3146-B972-F873042ECFD2}"/>
                </a:ext>
              </a:extLst>
            </p:cNvPr>
            <p:cNvSpPr/>
            <p:nvPr/>
          </p:nvSpPr>
          <p:spPr>
            <a:xfrm>
              <a:off x="226666" y="3759835"/>
              <a:ext cx="6419157" cy="359025"/>
            </a:xfrm>
            <a:prstGeom prst="roundRect">
              <a:avLst>
                <a:gd name="adj" fmla="val 5000"/>
              </a:avLst>
            </a:prstGeom>
            <a:solidFill>
              <a:schemeClr val="bg1"/>
            </a:solidFill>
            <a:ln>
              <a:solidFill>
                <a:schemeClr val="bg1">
                  <a:lumMod val="65000"/>
                </a:schemeClr>
              </a:solidFill>
            </a:ln>
            <a:effectLst>
              <a:glow rad="50800">
                <a:schemeClr val="bg1">
                  <a:lumMod val="85000"/>
                  <a:alpha val="64000"/>
                </a:schemeClr>
              </a:glow>
            </a:effectLst>
          </p:spPr>
          <p:style>
            <a:lnRef idx="2">
              <a:schemeClr val="accent1">
                <a:shade val="50000"/>
              </a:schemeClr>
            </a:lnRef>
            <a:fillRef idx="1">
              <a:schemeClr val="accent1"/>
            </a:fillRef>
            <a:effectRef idx="0">
              <a:schemeClr val="accent1"/>
            </a:effectRef>
            <a:fontRef idx="minor">
              <a:schemeClr val="lt1"/>
            </a:fontRef>
          </p:style>
          <p:txBody>
            <a:bodyPr tIns="54000" rtlCol="0" anchor="t"/>
            <a:lstStyle/>
            <a:p>
              <a:pPr>
                <a:lnSpc>
                  <a:spcPct val="80000"/>
                </a:lnSpc>
              </a:pPr>
              <a:r>
                <a:rPr kumimoji="1" lang="ja-JP" altLang="en-US" sz="1200" b="1">
                  <a:solidFill>
                    <a:srgbClr val="FF0000"/>
                  </a:solidFill>
                </a:rPr>
                <a:t>　なし</a:t>
              </a:r>
              <a:endParaRPr kumimoji="1" lang="en-US" altLang="ja-JP" sz="1200" b="1">
                <a:solidFill>
                  <a:srgbClr val="FF0000"/>
                </a:solidFill>
              </a:endParaRPr>
            </a:p>
          </p:txBody>
        </p:sp>
        <p:sp>
          <p:nvSpPr>
            <p:cNvPr id="48" name="四角形: 角を丸くする 47">
              <a:extLst>
                <a:ext uri="{FF2B5EF4-FFF2-40B4-BE49-F238E27FC236}">
                  <a16:creationId xmlns:a16="http://schemas.microsoft.com/office/drawing/2014/main" id="{CFF6DC58-49B6-BCFF-9586-41FBF990D929}"/>
                </a:ext>
              </a:extLst>
            </p:cNvPr>
            <p:cNvSpPr/>
            <p:nvPr/>
          </p:nvSpPr>
          <p:spPr>
            <a:xfrm>
              <a:off x="226666" y="4149790"/>
              <a:ext cx="490945" cy="214151"/>
            </a:xfrm>
            <a:prstGeom prst="roundRect">
              <a:avLst>
                <a:gd name="adj" fmla="val 5000"/>
              </a:avLst>
            </a:prstGeom>
            <a:solidFill>
              <a:schemeClr val="bg1"/>
            </a:solidFill>
            <a:ln>
              <a:solidFill>
                <a:schemeClr val="bg1">
                  <a:lumMod val="65000"/>
                </a:schemeClr>
              </a:solidFill>
            </a:ln>
            <a:effectLst>
              <a:glow rad="50800">
                <a:schemeClr val="bg1">
                  <a:lumMod val="85000"/>
                  <a:alpha val="64000"/>
                </a:schemeClr>
              </a:glow>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t"/>
            <a:lstStyle/>
            <a:p>
              <a:pPr algn="ctr"/>
              <a:r>
                <a:rPr kumimoji="1" lang="ja-JP" altLang="en-US" sz="1050" b="1">
                  <a:solidFill>
                    <a:sysClr val="windowText" lastClr="000000"/>
                  </a:solidFill>
                  <a:latin typeface="ＭＳ ゴシック" panose="020B0609070205080204" pitchFamily="49" charset="-128"/>
                  <a:ea typeface="ＭＳ ゴシック" panose="020B0609070205080204" pitchFamily="49" charset="-128"/>
                </a:rPr>
                <a:t>戻る</a:t>
              </a:r>
            </a:p>
          </p:txBody>
        </p:sp>
        <p:sp>
          <p:nvSpPr>
            <p:cNvPr id="49" name="四角形: 角を丸くする 48">
              <a:extLst>
                <a:ext uri="{FF2B5EF4-FFF2-40B4-BE49-F238E27FC236}">
                  <a16:creationId xmlns:a16="http://schemas.microsoft.com/office/drawing/2014/main" id="{3049C5AA-599A-F4EF-9BC6-6EE2166C07B9}"/>
                </a:ext>
              </a:extLst>
            </p:cNvPr>
            <p:cNvSpPr/>
            <p:nvPr/>
          </p:nvSpPr>
          <p:spPr>
            <a:xfrm>
              <a:off x="736663" y="4149790"/>
              <a:ext cx="490945" cy="214151"/>
            </a:xfrm>
            <a:prstGeom prst="roundRect">
              <a:avLst>
                <a:gd name="adj" fmla="val 5000"/>
              </a:avLst>
            </a:prstGeom>
            <a:solidFill>
              <a:schemeClr val="bg1"/>
            </a:solidFill>
            <a:ln>
              <a:solidFill>
                <a:schemeClr val="bg1">
                  <a:lumMod val="65000"/>
                </a:schemeClr>
              </a:solidFill>
            </a:ln>
            <a:effectLst>
              <a:glow rad="50800">
                <a:schemeClr val="bg1">
                  <a:lumMod val="85000"/>
                  <a:alpha val="64000"/>
                </a:schemeClr>
              </a:glow>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t"/>
            <a:lstStyle/>
            <a:p>
              <a:pPr algn="ctr"/>
              <a:r>
                <a:rPr kumimoji="1" lang="ja-JP" altLang="en-US" sz="1050" b="1">
                  <a:solidFill>
                    <a:sysClr val="windowText" lastClr="000000"/>
                  </a:solidFill>
                  <a:latin typeface="ＭＳ ゴシック" panose="020B0609070205080204" pitchFamily="49" charset="-128"/>
                  <a:ea typeface="ＭＳ ゴシック" panose="020B0609070205080204" pitchFamily="49" charset="-128"/>
                </a:rPr>
                <a:t>次へ</a:t>
              </a:r>
            </a:p>
          </p:txBody>
        </p:sp>
      </p:grpSp>
      <p:grpSp>
        <p:nvGrpSpPr>
          <p:cNvPr id="50" name="グループ化 49">
            <a:extLst>
              <a:ext uri="{FF2B5EF4-FFF2-40B4-BE49-F238E27FC236}">
                <a16:creationId xmlns:a16="http://schemas.microsoft.com/office/drawing/2014/main" id="{E6EA06F5-408F-C128-0891-D0C929DEDC17}"/>
              </a:ext>
            </a:extLst>
          </p:cNvPr>
          <p:cNvGrpSpPr/>
          <p:nvPr/>
        </p:nvGrpSpPr>
        <p:grpSpPr>
          <a:xfrm>
            <a:off x="104774" y="4756907"/>
            <a:ext cx="6638925" cy="854626"/>
            <a:chOff x="104774" y="4756907"/>
            <a:chExt cx="6638925" cy="854626"/>
          </a:xfrm>
        </p:grpSpPr>
        <p:sp>
          <p:nvSpPr>
            <p:cNvPr id="51" name="正方形/長方形 50">
              <a:extLst>
                <a:ext uri="{FF2B5EF4-FFF2-40B4-BE49-F238E27FC236}">
                  <a16:creationId xmlns:a16="http://schemas.microsoft.com/office/drawing/2014/main" id="{6C56861A-4939-D538-E0D3-8FB55EA14EB3}"/>
                </a:ext>
              </a:extLst>
            </p:cNvPr>
            <p:cNvSpPr/>
            <p:nvPr/>
          </p:nvSpPr>
          <p:spPr>
            <a:xfrm>
              <a:off x="104774" y="4756907"/>
              <a:ext cx="6638925" cy="854626"/>
            </a:xfrm>
            <a:prstGeom prst="rect">
              <a:avLst/>
            </a:prstGeom>
            <a:solidFill>
              <a:srgbClr val="EFF5FF"/>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tIns="18000" bIns="36000" rtlCol="0" anchor="t"/>
            <a:lstStyle/>
            <a:p>
              <a:r>
                <a:rPr kumimoji="1" lang="ja-JP" altLang="en-US" sz="1050" b="1">
                  <a:solidFill>
                    <a:schemeClr val="tx1"/>
                  </a:solidFill>
                  <a:latin typeface="ＭＳ ゴシック" panose="020B0609070205080204" pitchFamily="49" charset="-128"/>
                  <a:ea typeface="ＭＳ ゴシック" panose="020B0609070205080204" pitchFamily="49" charset="-128"/>
                </a:rPr>
                <a:t>④　どのような不安全な、又は有害な状態があって災害が発生しましたか？</a:t>
              </a:r>
            </a:p>
          </p:txBody>
        </p:sp>
        <p:sp>
          <p:nvSpPr>
            <p:cNvPr id="52" name="四角形: 角を丸くする 51">
              <a:extLst>
                <a:ext uri="{FF2B5EF4-FFF2-40B4-BE49-F238E27FC236}">
                  <a16:creationId xmlns:a16="http://schemas.microsoft.com/office/drawing/2014/main" id="{2D599871-002F-61F2-FF3E-C038DFA61EBA}"/>
                </a:ext>
              </a:extLst>
            </p:cNvPr>
            <p:cNvSpPr/>
            <p:nvPr/>
          </p:nvSpPr>
          <p:spPr>
            <a:xfrm>
              <a:off x="226666" y="4962883"/>
              <a:ext cx="6419157" cy="359025"/>
            </a:xfrm>
            <a:prstGeom prst="roundRect">
              <a:avLst>
                <a:gd name="adj" fmla="val 5000"/>
              </a:avLst>
            </a:prstGeom>
            <a:solidFill>
              <a:schemeClr val="bg1"/>
            </a:solidFill>
            <a:ln>
              <a:solidFill>
                <a:schemeClr val="bg1">
                  <a:lumMod val="65000"/>
                </a:schemeClr>
              </a:solidFill>
            </a:ln>
            <a:effectLst>
              <a:glow rad="50800">
                <a:schemeClr val="bg1">
                  <a:lumMod val="85000"/>
                  <a:alpha val="64000"/>
                </a:schemeClr>
              </a:glow>
            </a:effectLst>
          </p:spPr>
          <p:style>
            <a:lnRef idx="2">
              <a:schemeClr val="accent1">
                <a:shade val="50000"/>
              </a:schemeClr>
            </a:lnRef>
            <a:fillRef idx="1">
              <a:schemeClr val="accent1"/>
            </a:fillRef>
            <a:effectRef idx="0">
              <a:schemeClr val="accent1"/>
            </a:effectRef>
            <a:fontRef idx="minor">
              <a:schemeClr val="lt1"/>
            </a:fontRef>
          </p:style>
          <p:txBody>
            <a:bodyPr tIns="54000" rtlCol="0" anchor="t"/>
            <a:lstStyle/>
            <a:p>
              <a:pPr>
                <a:lnSpc>
                  <a:spcPct val="80000"/>
                </a:lnSpc>
              </a:pPr>
              <a:r>
                <a:rPr kumimoji="1" lang="ja-JP" altLang="en-US" sz="1200" b="1">
                  <a:solidFill>
                    <a:srgbClr val="FF0000"/>
                  </a:solidFill>
                </a:rPr>
                <a:t>　</a:t>
              </a:r>
              <a:r>
                <a:rPr kumimoji="1" lang="ja-JP" altLang="en-US" sz="1200" b="1">
                  <a:solidFill>
                    <a:schemeClr val="tx1"/>
                  </a:solidFill>
                </a:rPr>
                <a:t>荷物を持って移動することにより、ふらつきやすくなり足がもつれた。労働者がふらつきやすい等の体力・身体機能の状況を把握していなかった。</a:t>
              </a:r>
              <a:endParaRPr kumimoji="1" lang="en-US" altLang="ja-JP" sz="1200" b="1">
                <a:solidFill>
                  <a:schemeClr val="tx1"/>
                </a:solidFill>
              </a:endParaRPr>
            </a:p>
          </p:txBody>
        </p:sp>
        <p:sp>
          <p:nvSpPr>
            <p:cNvPr id="53" name="四角形: 角を丸くする 52">
              <a:extLst>
                <a:ext uri="{FF2B5EF4-FFF2-40B4-BE49-F238E27FC236}">
                  <a16:creationId xmlns:a16="http://schemas.microsoft.com/office/drawing/2014/main" id="{09F9FCA9-7A4C-FDA4-E41F-76E4FDC82313}"/>
                </a:ext>
              </a:extLst>
            </p:cNvPr>
            <p:cNvSpPr/>
            <p:nvPr/>
          </p:nvSpPr>
          <p:spPr>
            <a:xfrm>
              <a:off x="226666" y="5352838"/>
              <a:ext cx="490945" cy="214151"/>
            </a:xfrm>
            <a:prstGeom prst="roundRect">
              <a:avLst>
                <a:gd name="adj" fmla="val 5000"/>
              </a:avLst>
            </a:prstGeom>
            <a:solidFill>
              <a:schemeClr val="bg1"/>
            </a:solidFill>
            <a:ln>
              <a:solidFill>
                <a:schemeClr val="bg1">
                  <a:lumMod val="65000"/>
                </a:schemeClr>
              </a:solidFill>
            </a:ln>
            <a:effectLst>
              <a:glow rad="50800">
                <a:schemeClr val="bg1">
                  <a:lumMod val="85000"/>
                  <a:alpha val="64000"/>
                </a:schemeClr>
              </a:glow>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t"/>
            <a:lstStyle/>
            <a:p>
              <a:pPr algn="ctr"/>
              <a:r>
                <a:rPr kumimoji="1" lang="ja-JP" altLang="en-US" sz="1050" b="1">
                  <a:solidFill>
                    <a:sysClr val="windowText" lastClr="000000"/>
                  </a:solidFill>
                  <a:latin typeface="ＭＳ ゴシック" panose="020B0609070205080204" pitchFamily="49" charset="-128"/>
                  <a:ea typeface="ＭＳ ゴシック" panose="020B0609070205080204" pitchFamily="49" charset="-128"/>
                </a:rPr>
                <a:t>戻る</a:t>
              </a:r>
            </a:p>
          </p:txBody>
        </p:sp>
        <p:sp>
          <p:nvSpPr>
            <p:cNvPr id="54" name="四角形: 角を丸くする 53">
              <a:extLst>
                <a:ext uri="{FF2B5EF4-FFF2-40B4-BE49-F238E27FC236}">
                  <a16:creationId xmlns:a16="http://schemas.microsoft.com/office/drawing/2014/main" id="{58DFA659-C8B4-38B8-00AC-3FF55F2268A4}"/>
                </a:ext>
              </a:extLst>
            </p:cNvPr>
            <p:cNvSpPr/>
            <p:nvPr/>
          </p:nvSpPr>
          <p:spPr>
            <a:xfrm>
              <a:off x="736663" y="5352838"/>
              <a:ext cx="490945" cy="214151"/>
            </a:xfrm>
            <a:prstGeom prst="roundRect">
              <a:avLst>
                <a:gd name="adj" fmla="val 5000"/>
              </a:avLst>
            </a:prstGeom>
            <a:solidFill>
              <a:schemeClr val="bg1"/>
            </a:solidFill>
            <a:ln>
              <a:solidFill>
                <a:schemeClr val="bg1">
                  <a:lumMod val="65000"/>
                </a:schemeClr>
              </a:solidFill>
            </a:ln>
            <a:effectLst>
              <a:glow rad="50800">
                <a:schemeClr val="bg1">
                  <a:lumMod val="85000"/>
                  <a:alpha val="64000"/>
                </a:schemeClr>
              </a:glow>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t"/>
            <a:lstStyle/>
            <a:p>
              <a:pPr algn="ctr"/>
              <a:r>
                <a:rPr kumimoji="1" lang="ja-JP" altLang="en-US" sz="1050" b="1">
                  <a:solidFill>
                    <a:sysClr val="windowText" lastClr="000000"/>
                  </a:solidFill>
                  <a:latin typeface="ＭＳ ゴシック" panose="020B0609070205080204" pitchFamily="49" charset="-128"/>
                  <a:ea typeface="ＭＳ ゴシック" panose="020B0609070205080204" pitchFamily="49" charset="-128"/>
                </a:rPr>
                <a:t>次へ</a:t>
              </a:r>
            </a:p>
          </p:txBody>
        </p:sp>
      </p:grpSp>
      <p:grpSp>
        <p:nvGrpSpPr>
          <p:cNvPr id="55" name="グループ化 54">
            <a:extLst>
              <a:ext uri="{FF2B5EF4-FFF2-40B4-BE49-F238E27FC236}">
                <a16:creationId xmlns:a16="http://schemas.microsoft.com/office/drawing/2014/main" id="{B8F9A023-C17E-5A3A-5CD3-78AE35EC1F43}"/>
              </a:ext>
            </a:extLst>
          </p:cNvPr>
          <p:cNvGrpSpPr/>
          <p:nvPr/>
        </p:nvGrpSpPr>
        <p:grpSpPr>
          <a:xfrm>
            <a:off x="104774" y="5959953"/>
            <a:ext cx="6638925" cy="854626"/>
            <a:chOff x="104774" y="5959953"/>
            <a:chExt cx="6638925" cy="854626"/>
          </a:xfrm>
        </p:grpSpPr>
        <p:grpSp>
          <p:nvGrpSpPr>
            <p:cNvPr id="56" name="グループ化 55">
              <a:extLst>
                <a:ext uri="{FF2B5EF4-FFF2-40B4-BE49-F238E27FC236}">
                  <a16:creationId xmlns:a16="http://schemas.microsoft.com/office/drawing/2014/main" id="{C40059DA-D6EC-F9ED-CDE2-FFE3503890E8}"/>
                </a:ext>
              </a:extLst>
            </p:cNvPr>
            <p:cNvGrpSpPr/>
            <p:nvPr/>
          </p:nvGrpSpPr>
          <p:grpSpPr>
            <a:xfrm>
              <a:off x="104774" y="5959953"/>
              <a:ext cx="6638925" cy="854626"/>
              <a:chOff x="104774" y="5959953"/>
              <a:chExt cx="6638925" cy="854626"/>
            </a:xfrm>
          </p:grpSpPr>
          <p:sp>
            <p:nvSpPr>
              <p:cNvPr id="58" name="正方形/長方形 57">
                <a:extLst>
                  <a:ext uri="{FF2B5EF4-FFF2-40B4-BE49-F238E27FC236}">
                    <a16:creationId xmlns:a16="http://schemas.microsoft.com/office/drawing/2014/main" id="{9B40F2FB-A7F9-89E7-61EE-B54E5F1FF0E3}"/>
                  </a:ext>
                </a:extLst>
              </p:cNvPr>
              <p:cNvSpPr/>
              <p:nvPr/>
            </p:nvSpPr>
            <p:spPr>
              <a:xfrm>
                <a:off x="104774" y="5959953"/>
                <a:ext cx="6638925" cy="854626"/>
              </a:xfrm>
              <a:prstGeom prst="rect">
                <a:avLst/>
              </a:prstGeom>
              <a:solidFill>
                <a:srgbClr val="EFF5FF"/>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tIns="18000" bIns="36000" rtlCol="0" anchor="t"/>
              <a:lstStyle/>
              <a:p>
                <a:r>
                  <a:rPr kumimoji="1" lang="ja-JP" altLang="en-US" sz="1050" b="1">
                    <a:solidFill>
                      <a:schemeClr val="tx1"/>
                    </a:solidFill>
                    <a:latin typeface="ＭＳ ゴシック" panose="020B0609070205080204" pitchFamily="49" charset="-128"/>
                    <a:ea typeface="ＭＳ ゴシック" panose="020B0609070205080204" pitchFamily="49" charset="-128"/>
                  </a:rPr>
                  <a:t>⑤　どのような災害が発生しましたか？（事故の型、傷病の部位、傷病名等）</a:t>
                </a:r>
              </a:p>
            </p:txBody>
          </p:sp>
          <p:sp>
            <p:nvSpPr>
              <p:cNvPr id="59" name="四角形: 角を丸くする 58">
                <a:extLst>
                  <a:ext uri="{FF2B5EF4-FFF2-40B4-BE49-F238E27FC236}">
                    <a16:creationId xmlns:a16="http://schemas.microsoft.com/office/drawing/2014/main" id="{A3BE63CA-607E-36E1-76B4-4E21C9008796}"/>
                  </a:ext>
                </a:extLst>
              </p:cNvPr>
              <p:cNvSpPr/>
              <p:nvPr/>
            </p:nvSpPr>
            <p:spPr>
              <a:xfrm>
                <a:off x="226666" y="6177133"/>
                <a:ext cx="6419157" cy="359025"/>
              </a:xfrm>
              <a:prstGeom prst="roundRect">
                <a:avLst>
                  <a:gd name="adj" fmla="val 5000"/>
                </a:avLst>
              </a:prstGeom>
              <a:solidFill>
                <a:schemeClr val="bg1"/>
              </a:solidFill>
              <a:ln>
                <a:solidFill>
                  <a:schemeClr val="bg1">
                    <a:lumMod val="65000"/>
                  </a:schemeClr>
                </a:solidFill>
              </a:ln>
              <a:effectLst>
                <a:glow rad="50800">
                  <a:schemeClr val="bg1">
                    <a:lumMod val="85000"/>
                    <a:alpha val="64000"/>
                  </a:schemeClr>
                </a:glow>
              </a:effectLst>
            </p:spPr>
            <p:style>
              <a:lnRef idx="2">
                <a:schemeClr val="accent1">
                  <a:shade val="50000"/>
                </a:schemeClr>
              </a:lnRef>
              <a:fillRef idx="1">
                <a:schemeClr val="accent1"/>
              </a:fillRef>
              <a:effectRef idx="0">
                <a:schemeClr val="accent1"/>
              </a:effectRef>
              <a:fontRef idx="minor">
                <a:schemeClr val="lt1"/>
              </a:fontRef>
            </p:style>
            <p:txBody>
              <a:bodyPr tIns="54000" rtlCol="0" anchor="t"/>
              <a:lstStyle/>
              <a:p>
                <a:pPr>
                  <a:lnSpc>
                    <a:spcPct val="80000"/>
                  </a:lnSpc>
                </a:pPr>
                <a:r>
                  <a:rPr kumimoji="1" lang="ja-JP" altLang="en-US" sz="1200" b="1">
                    <a:solidFill>
                      <a:srgbClr val="FF0000"/>
                    </a:solidFill>
                  </a:rPr>
                  <a:t>　</a:t>
                </a:r>
                <a:r>
                  <a:rPr kumimoji="1" lang="ja-JP" altLang="en-US" sz="1200" b="1">
                    <a:solidFill>
                      <a:schemeClr val="tx1"/>
                    </a:solidFill>
                  </a:rPr>
                  <a:t>被災者がふらつき、</a:t>
                </a:r>
                <a:r>
                  <a:rPr kumimoji="1" lang="ja-JP" altLang="en-US" sz="1200" b="1">
                    <a:solidFill>
                      <a:srgbClr val="FF0000"/>
                    </a:solidFill>
                  </a:rPr>
                  <a:t>自分の足にもつれて転倒（</a:t>
                </a:r>
                <a:r>
                  <a:rPr kumimoji="1" lang="en-US" altLang="ja-JP" sz="1200" b="1">
                    <a:solidFill>
                      <a:srgbClr val="FF0000"/>
                    </a:solidFill>
                  </a:rPr>
                  <a:t>※</a:t>
                </a:r>
                <a:r>
                  <a:rPr kumimoji="1" lang="ja-JP" altLang="en-US" sz="1200" b="1">
                    <a:solidFill>
                      <a:srgbClr val="FF0000"/>
                    </a:solidFill>
                  </a:rPr>
                  <a:t>）</a:t>
                </a:r>
                <a:r>
                  <a:rPr kumimoji="1" lang="ja-JP" altLang="en-US" sz="1200" b="1">
                    <a:solidFill>
                      <a:schemeClr val="tx1"/>
                    </a:solidFill>
                  </a:rPr>
                  <a:t>して、</a:t>
                </a:r>
                <a:r>
                  <a:rPr kumimoji="1" lang="ja-JP" altLang="en-US" sz="1200" b="1">
                    <a:solidFill>
                      <a:srgbClr val="FF0000"/>
                    </a:solidFill>
                  </a:rPr>
                  <a:t>左膝</a:t>
                </a:r>
                <a:r>
                  <a:rPr kumimoji="1" lang="ja-JP" altLang="en-US" sz="1200" b="1">
                    <a:solidFill>
                      <a:schemeClr val="tx1"/>
                    </a:solidFill>
                  </a:rPr>
                  <a:t>を地面にぶつけて</a:t>
                </a:r>
                <a:r>
                  <a:rPr lang="ja-JP" altLang="en-US" sz="1200" b="1" i="0">
                    <a:solidFill>
                      <a:srgbClr val="FF0000"/>
                    </a:solidFill>
                    <a:effectLst/>
                    <a:latin typeface="游ゴシック体"/>
                  </a:rPr>
                  <a:t>膝蓋骨骨折</a:t>
                </a:r>
                <a:endParaRPr kumimoji="1" lang="en-US" altLang="ja-JP" sz="1200" b="1" u="sng">
                  <a:solidFill>
                    <a:srgbClr val="FF0000"/>
                  </a:solidFill>
                </a:endParaRPr>
              </a:p>
            </p:txBody>
          </p:sp>
          <p:sp>
            <p:nvSpPr>
              <p:cNvPr id="60" name="四角形: 角を丸くする 59">
                <a:extLst>
                  <a:ext uri="{FF2B5EF4-FFF2-40B4-BE49-F238E27FC236}">
                    <a16:creationId xmlns:a16="http://schemas.microsoft.com/office/drawing/2014/main" id="{86FBFC8A-97DF-CC0B-6E6C-AD5151783862}"/>
                  </a:ext>
                </a:extLst>
              </p:cNvPr>
              <p:cNvSpPr/>
              <p:nvPr/>
            </p:nvSpPr>
            <p:spPr>
              <a:xfrm>
                <a:off x="226666" y="6555884"/>
                <a:ext cx="490945" cy="214151"/>
              </a:xfrm>
              <a:prstGeom prst="roundRect">
                <a:avLst>
                  <a:gd name="adj" fmla="val 5000"/>
                </a:avLst>
              </a:prstGeom>
              <a:solidFill>
                <a:schemeClr val="bg1"/>
              </a:solidFill>
              <a:ln>
                <a:solidFill>
                  <a:schemeClr val="bg1">
                    <a:lumMod val="65000"/>
                  </a:schemeClr>
                </a:solidFill>
              </a:ln>
              <a:effectLst>
                <a:glow rad="50800">
                  <a:schemeClr val="bg1">
                    <a:lumMod val="85000"/>
                    <a:alpha val="64000"/>
                  </a:schemeClr>
                </a:glow>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t"/>
              <a:lstStyle/>
              <a:p>
                <a:pPr algn="ctr"/>
                <a:r>
                  <a:rPr kumimoji="1" lang="ja-JP" altLang="en-US" sz="1050" b="1">
                    <a:solidFill>
                      <a:sysClr val="windowText" lastClr="000000"/>
                    </a:solidFill>
                    <a:latin typeface="ＭＳ ゴシック" panose="020B0609070205080204" pitchFamily="49" charset="-128"/>
                    <a:ea typeface="ＭＳ ゴシック" panose="020B0609070205080204" pitchFamily="49" charset="-128"/>
                  </a:rPr>
                  <a:t>戻る</a:t>
                </a:r>
              </a:p>
            </p:txBody>
          </p:sp>
          <p:sp>
            <p:nvSpPr>
              <p:cNvPr id="61" name="四角形: 角を丸くする 60">
                <a:extLst>
                  <a:ext uri="{FF2B5EF4-FFF2-40B4-BE49-F238E27FC236}">
                    <a16:creationId xmlns:a16="http://schemas.microsoft.com/office/drawing/2014/main" id="{8391244E-150E-BEB3-25AD-3D3E09B13E2B}"/>
                  </a:ext>
                </a:extLst>
              </p:cNvPr>
              <p:cNvSpPr/>
              <p:nvPr/>
            </p:nvSpPr>
            <p:spPr>
              <a:xfrm>
                <a:off x="736663" y="6555884"/>
                <a:ext cx="490945" cy="214151"/>
              </a:xfrm>
              <a:prstGeom prst="roundRect">
                <a:avLst>
                  <a:gd name="adj" fmla="val 5000"/>
                </a:avLst>
              </a:prstGeom>
              <a:solidFill>
                <a:schemeClr val="bg1"/>
              </a:solidFill>
              <a:ln>
                <a:solidFill>
                  <a:schemeClr val="bg1">
                    <a:lumMod val="65000"/>
                  </a:schemeClr>
                </a:solidFill>
              </a:ln>
              <a:effectLst>
                <a:glow rad="50800">
                  <a:schemeClr val="bg1">
                    <a:lumMod val="85000"/>
                    <a:alpha val="64000"/>
                  </a:schemeClr>
                </a:glow>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t"/>
              <a:lstStyle/>
              <a:p>
                <a:pPr algn="ctr"/>
                <a:r>
                  <a:rPr kumimoji="1" lang="ja-JP" altLang="en-US" sz="1050" b="1">
                    <a:solidFill>
                      <a:sysClr val="windowText" lastClr="000000"/>
                    </a:solidFill>
                    <a:latin typeface="ＭＳ ゴシック" panose="020B0609070205080204" pitchFamily="49" charset="-128"/>
                    <a:ea typeface="ＭＳ ゴシック" panose="020B0609070205080204" pitchFamily="49" charset="-128"/>
                  </a:rPr>
                  <a:t>終了</a:t>
                </a:r>
              </a:p>
            </p:txBody>
          </p:sp>
        </p:grpSp>
        <p:sp>
          <p:nvSpPr>
            <p:cNvPr id="57" name="テキスト ボックス 56">
              <a:extLst>
                <a:ext uri="{FF2B5EF4-FFF2-40B4-BE49-F238E27FC236}">
                  <a16:creationId xmlns:a16="http://schemas.microsoft.com/office/drawing/2014/main" id="{D7777862-5542-571E-C8AC-85F43C7217D0}"/>
                </a:ext>
              </a:extLst>
            </p:cNvPr>
            <p:cNvSpPr txBox="1"/>
            <p:nvPr/>
          </p:nvSpPr>
          <p:spPr>
            <a:xfrm>
              <a:off x="5841505" y="6034428"/>
              <a:ext cx="646331" cy="198516"/>
            </a:xfrm>
            <a:prstGeom prst="rect">
              <a:avLst/>
            </a:prstGeom>
            <a:noFill/>
          </p:spPr>
          <p:txBody>
            <a:bodyPr wrap="none" rtlCol="0">
              <a:spAutoFit/>
            </a:bodyPr>
            <a:lstStyle/>
            <a:p>
              <a:pPr algn="l">
                <a:lnSpc>
                  <a:spcPct val="120000"/>
                </a:lnSpc>
                <a:spcAft>
                  <a:spcPts val="600"/>
                </a:spcAft>
                <a:buClr>
                  <a:schemeClr val="tx2"/>
                </a:buClr>
              </a:pPr>
              <a:r>
                <a:rPr kumimoji="1" lang="ja-JP" altLang="en-US" sz="600" b="1">
                  <a:solidFill>
                    <a:srgbClr val="FF0000"/>
                  </a:solidFill>
                  <a:latin typeface="+mj-ea"/>
                  <a:ea typeface="+mj-ea"/>
                </a:rPr>
                <a:t>しつがいこつ</a:t>
              </a:r>
            </a:p>
          </p:txBody>
        </p:sp>
      </p:grpSp>
    </p:spTree>
    <p:extLst>
      <p:ext uri="{BB962C8B-B14F-4D97-AF65-F5344CB8AC3E}">
        <p14:creationId xmlns:p14="http://schemas.microsoft.com/office/powerpoint/2010/main" val="16735185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矢印: ストライプ 109">
            <a:extLst>
              <a:ext uri="{FF2B5EF4-FFF2-40B4-BE49-F238E27FC236}">
                <a16:creationId xmlns:a16="http://schemas.microsoft.com/office/drawing/2014/main" id="{DF0A408E-DA06-61DA-3E1A-C3DA90654DD5}"/>
              </a:ext>
            </a:extLst>
          </p:cNvPr>
          <p:cNvSpPr/>
          <p:nvPr/>
        </p:nvSpPr>
        <p:spPr>
          <a:xfrm>
            <a:off x="6024287" y="3621191"/>
            <a:ext cx="2550279" cy="484632"/>
          </a:xfrm>
          <a:prstGeom prst="striped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ysClr val="windowText" lastClr="000000"/>
              </a:solidFill>
            </a:endParaRPr>
          </a:p>
        </p:txBody>
      </p:sp>
      <p:pic>
        <p:nvPicPr>
          <p:cNvPr id="10" name="図 9">
            <a:extLst>
              <a:ext uri="{FF2B5EF4-FFF2-40B4-BE49-F238E27FC236}">
                <a16:creationId xmlns:a16="http://schemas.microsoft.com/office/drawing/2014/main" id="{F68FBDFA-26E0-0299-DC01-7E8F15BC8EC9}"/>
              </a:ext>
            </a:extLst>
          </p:cNvPr>
          <p:cNvPicPr>
            <a:picLocks noChangeAspect="1"/>
          </p:cNvPicPr>
          <p:nvPr/>
        </p:nvPicPr>
        <p:blipFill>
          <a:blip r:embed="rId2"/>
          <a:stretch>
            <a:fillRect/>
          </a:stretch>
        </p:blipFill>
        <p:spPr>
          <a:xfrm>
            <a:off x="4054964" y="6072542"/>
            <a:ext cx="5538184" cy="704395"/>
          </a:xfrm>
          <a:prstGeom prst="rect">
            <a:avLst/>
          </a:prstGeom>
        </p:spPr>
      </p:pic>
      <p:sp>
        <p:nvSpPr>
          <p:cNvPr id="2" name="タイトル 1">
            <a:extLst>
              <a:ext uri="{FF2B5EF4-FFF2-40B4-BE49-F238E27FC236}">
                <a16:creationId xmlns:a16="http://schemas.microsoft.com/office/drawing/2014/main" id="{538697B4-FB39-59ED-BDD0-EF5057C883D7}"/>
              </a:ext>
            </a:extLst>
          </p:cNvPr>
          <p:cNvSpPr>
            <a:spLocks noGrp="1"/>
          </p:cNvSpPr>
          <p:nvPr>
            <p:ph type="title"/>
          </p:nvPr>
        </p:nvSpPr>
        <p:spPr/>
        <p:txBody>
          <a:bodyPr/>
          <a:lstStyle/>
          <a:p>
            <a:r>
              <a:rPr kumimoji="1" lang="ja-JP" altLang="en-US"/>
              <a:t>労働者死傷病報告の入力（略図）</a:t>
            </a:r>
          </a:p>
        </p:txBody>
      </p:sp>
      <p:sp>
        <p:nvSpPr>
          <p:cNvPr id="3" name="スライド番号プレースホルダー 2">
            <a:extLst>
              <a:ext uri="{FF2B5EF4-FFF2-40B4-BE49-F238E27FC236}">
                <a16:creationId xmlns:a16="http://schemas.microsoft.com/office/drawing/2014/main" id="{255D4F12-5FE8-7CB3-475D-6C0B5B60C928}"/>
              </a:ext>
            </a:extLst>
          </p:cNvPr>
          <p:cNvSpPr>
            <a:spLocks noGrp="1"/>
          </p:cNvSpPr>
          <p:nvPr>
            <p:ph type="sldNum" sz="quarter" idx="4"/>
          </p:nvPr>
        </p:nvSpPr>
        <p:spPr/>
        <p:txBody>
          <a:bodyPr/>
          <a:lstStyle/>
          <a:p>
            <a:fld id="{48F63A3B-78C7-47BE-AE5E-E10140E04643}" type="slidenum">
              <a:rPr lang="en-US" smtClean="0"/>
              <a:pPr/>
              <a:t>28</a:t>
            </a:fld>
            <a:endParaRPr lang="en-US"/>
          </a:p>
        </p:txBody>
      </p:sp>
      <p:pic>
        <p:nvPicPr>
          <p:cNvPr id="6" name="図 5" descr="ダイアグラム&#10;&#10;自動的に生成された説明">
            <a:extLst>
              <a:ext uri="{FF2B5EF4-FFF2-40B4-BE49-F238E27FC236}">
                <a16:creationId xmlns:a16="http://schemas.microsoft.com/office/drawing/2014/main" id="{B34A162B-FF55-41A5-CE0A-7A6437C09C5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453" t="3801" r="6939" b="5900"/>
          <a:stretch/>
        </p:blipFill>
        <p:spPr>
          <a:xfrm>
            <a:off x="177956" y="1428758"/>
            <a:ext cx="3694924" cy="5385821"/>
          </a:xfrm>
          <a:prstGeom prst="rect">
            <a:avLst/>
          </a:prstGeom>
        </p:spPr>
      </p:pic>
      <p:sp>
        <p:nvSpPr>
          <p:cNvPr id="18" name="正方形/長方形 17">
            <a:extLst>
              <a:ext uri="{FF2B5EF4-FFF2-40B4-BE49-F238E27FC236}">
                <a16:creationId xmlns:a16="http://schemas.microsoft.com/office/drawing/2014/main" id="{4BF33DEC-5B68-693F-DE43-DFA95B4962D0}"/>
              </a:ext>
            </a:extLst>
          </p:cNvPr>
          <p:cNvSpPr/>
          <p:nvPr/>
        </p:nvSpPr>
        <p:spPr>
          <a:xfrm>
            <a:off x="2089150" y="4509120"/>
            <a:ext cx="1711722" cy="1243980"/>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ysClr val="windowText" lastClr="000000"/>
              </a:solidFill>
            </a:endParaRPr>
          </a:p>
        </p:txBody>
      </p:sp>
      <p:pic>
        <p:nvPicPr>
          <p:cNvPr id="12" name="図 11">
            <a:extLst>
              <a:ext uri="{FF2B5EF4-FFF2-40B4-BE49-F238E27FC236}">
                <a16:creationId xmlns:a16="http://schemas.microsoft.com/office/drawing/2014/main" id="{9B5B17F2-B669-985A-B87A-10393D8EB2CC}"/>
              </a:ext>
            </a:extLst>
          </p:cNvPr>
          <p:cNvPicPr>
            <a:picLocks noChangeAspect="1"/>
          </p:cNvPicPr>
          <p:nvPr/>
        </p:nvPicPr>
        <p:blipFill rotWithShape="1">
          <a:blip r:embed="rId4"/>
          <a:srcRect b="69717"/>
          <a:stretch/>
        </p:blipFill>
        <p:spPr>
          <a:xfrm>
            <a:off x="4054964" y="5133421"/>
            <a:ext cx="5673080" cy="535880"/>
          </a:xfrm>
          <a:prstGeom prst="rect">
            <a:avLst/>
          </a:prstGeom>
        </p:spPr>
      </p:pic>
      <p:cxnSp>
        <p:nvCxnSpPr>
          <p:cNvPr id="25" name="直線コネクタ 24">
            <a:extLst>
              <a:ext uri="{FF2B5EF4-FFF2-40B4-BE49-F238E27FC236}">
                <a16:creationId xmlns:a16="http://schemas.microsoft.com/office/drawing/2014/main" id="{670B0314-9B8C-4C62-0647-6F0807A537CC}"/>
              </a:ext>
            </a:extLst>
          </p:cNvPr>
          <p:cNvCxnSpPr>
            <a:endCxn id="12" idx="2"/>
          </p:cNvCxnSpPr>
          <p:nvPr/>
        </p:nvCxnSpPr>
        <p:spPr>
          <a:xfrm>
            <a:off x="4088908" y="5669301"/>
            <a:ext cx="2802596"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84954A20-5DC7-7705-2526-DAD1908A8261}"/>
              </a:ext>
            </a:extLst>
          </p:cNvPr>
          <p:cNvSpPr txBox="1"/>
          <p:nvPr/>
        </p:nvSpPr>
        <p:spPr>
          <a:xfrm>
            <a:off x="6033122" y="1391514"/>
            <a:ext cx="3872878" cy="2031325"/>
          </a:xfrm>
          <a:prstGeom prst="rect">
            <a:avLst/>
          </a:prstGeom>
          <a:noFill/>
        </p:spPr>
        <p:txBody>
          <a:bodyPr wrap="square" rtlCol="0">
            <a:spAutoFit/>
          </a:bodyPr>
          <a:lstStyle/>
          <a:p>
            <a:pPr marL="228600" indent="-228600" algn="l">
              <a:buClr>
                <a:srgbClr val="FF0000"/>
              </a:buClr>
              <a:buFont typeface="+mj-lt"/>
              <a:buAutoNum type="alphaLcPeriod"/>
            </a:pPr>
            <a:r>
              <a:rPr kumimoji="1" lang="ja-JP" altLang="en-US" sz="1050">
                <a:solidFill>
                  <a:srgbClr val="FF0000"/>
                </a:solidFill>
                <a:latin typeface="+mj-ea"/>
                <a:ea typeface="+mj-ea"/>
              </a:rPr>
              <a:t>従前の手書きデータとは異なり、イラスト等の「略図」のデータが添付できるようになりました。</a:t>
            </a:r>
            <a:endParaRPr kumimoji="1" lang="en-US" altLang="ja-JP" sz="1050">
              <a:solidFill>
                <a:srgbClr val="FF0000"/>
              </a:solidFill>
              <a:latin typeface="+mj-ea"/>
              <a:ea typeface="+mj-ea"/>
            </a:endParaRPr>
          </a:p>
          <a:p>
            <a:pPr marL="228600" indent="-228600" algn="l">
              <a:buClr>
                <a:srgbClr val="FF0000"/>
              </a:buClr>
              <a:buFont typeface="+mj-lt"/>
              <a:buAutoNum type="alphaLcPeriod"/>
            </a:pPr>
            <a:r>
              <a:rPr kumimoji="1" lang="ja-JP" altLang="en-US" sz="1050">
                <a:solidFill>
                  <a:srgbClr val="FF0000"/>
                </a:solidFill>
                <a:latin typeface="+mj-ea"/>
                <a:ea typeface="+mj-ea"/>
              </a:rPr>
              <a:t>イラスト等だけでなく、補足の説明等も必要に応じて追記してください。</a:t>
            </a:r>
            <a:endParaRPr kumimoji="1" lang="en-US" altLang="ja-JP" sz="1050">
              <a:solidFill>
                <a:srgbClr val="FF0000"/>
              </a:solidFill>
              <a:latin typeface="+mj-ea"/>
              <a:ea typeface="+mj-ea"/>
            </a:endParaRPr>
          </a:p>
          <a:p>
            <a:pPr marL="228600" indent="-228600" algn="l">
              <a:buClr>
                <a:srgbClr val="FF0000"/>
              </a:buClr>
              <a:buFont typeface="+mj-lt"/>
              <a:buAutoNum type="alphaLcPeriod"/>
            </a:pPr>
            <a:r>
              <a:rPr kumimoji="1" lang="ja-JP" altLang="en-US" sz="1050">
                <a:solidFill>
                  <a:srgbClr val="FF0000"/>
                </a:solidFill>
                <a:latin typeface="+mj-ea"/>
                <a:ea typeface="+mj-ea"/>
              </a:rPr>
              <a:t>「略図」を手書きで作成後、スキャナで読み込んでＰＤＦファイルとして添付することも可能ですし、スマートフォンで写真を撮って、そのデータを添付していただいてもかまいません。</a:t>
            </a:r>
            <a:endParaRPr kumimoji="1" lang="en-US" altLang="ja-JP" sz="1050">
              <a:solidFill>
                <a:srgbClr val="FF0000"/>
              </a:solidFill>
              <a:latin typeface="+mj-ea"/>
              <a:ea typeface="+mj-ea"/>
            </a:endParaRPr>
          </a:p>
          <a:p>
            <a:pPr marL="180000" indent="-457200" algn="l">
              <a:buClr>
                <a:srgbClr val="FF0000"/>
              </a:buClr>
            </a:pPr>
            <a:r>
              <a:rPr kumimoji="1" lang="en-US" altLang="ja-JP" sz="1050">
                <a:solidFill>
                  <a:srgbClr val="FF0000"/>
                </a:solidFill>
                <a:latin typeface="+mj-ea"/>
                <a:ea typeface="+mj-ea"/>
              </a:rPr>
              <a:t>※</a:t>
            </a:r>
            <a:r>
              <a:rPr kumimoji="1" lang="ja-JP" altLang="en-US" sz="1050">
                <a:solidFill>
                  <a:srgbClr val="FF0000"/>
                </a:solidFill>
                <a:latin typeface="+mj-ea"/>
                <a:ea typeface="+mj-ea"/>
              </a:rPr>
              <a:t>災害現場等の写真をそのまま添付すると、どの部分で事故が起きたなど、説明の意図するところがよくわからないことがありますので、簡略化した情報である「略図」のＰＤＦや撮影データを添付していただくようお願いします。</a:t>
            </a:r>
            <a:endParaRPr kumimoji="1" lang="en-US" altLang="ja-JP" sz="1050">
              <a:solidFill>
                <a:srgbClr val="FF0000"/>
              </a:solidFill>
              <a:latin typeface="+mj-ea"/>
              <a:ea typeface="+mj-ea"/>
            </a:endParaRPr>
          </a:p>
        </p:txBody>
      </p:sp>
      <p:sp>
        <p:nvSpPr>
          <p:cNvPr id="26" name="テキスト ボックス 25">
            <a:extLst>
              <a:ext uri="{FF2B5EF4-FFF2-40B4-BE49-F238E27FC236}">
                <a16:creationId xmlns:a16="http://schemas.microsoft.com/office/drawing/2014/main" id="{C53534D2-0DF5-92B1-CF5F-B79A7CCDFC60}"/>
              </a:ext>
            </a:extLst>
          </p:cNvPr>
          <p:cNvSpPr txBox="1"/>
          <p:nvPr/>
        </p:nvSpPr>
        <p:spPr>
          <a:xfrm>
            <a:off x="4149630" y="5616457"/>
            <a:ext cx="5578413" cy="490134"/>
          </a:xfrm>
          <a:prstGeom prst="rect">
            <a:avLst/>
          </a:prstGeom>
          <a:noFill/>
        </p:spPr>
        <p:txBody>
          <a:bodyPr wrap="square" rtlCol="0">
            <a:spAutoFit/>
          </a:bodyPr>
          <a:lstStyle/>
          <a:p>
            <a:pPr algn="l">
              <a:lnSpc>
                <a:spcPct val="120000"/>
              </a:lnSpc>
              <a:spcAft>
                <a:spcPts val="600"/>
              </a:spcAft>
              <a:buClr>
                <a:schemeClr val="tx2"/>
              </a:buClr>
            </a:pPr>
            <a:r>
              <a:rPr kumimoji="1" lang="ja-JP" altLang="en-US" sz="1100">
                <a:solidFill>
                  <a:srgbClr val="FF0000"/>
                </a:solidFill>
                <a:latin typeface="+mj-ea"/>
                <a:ea typeface="+mj-ea"/>
              </a:rPr>
              <a:t>⑬の下のページの最後に、ファイルを追加できる箇所がありますので、略図の添付を忘れないようにご留意ください。</a:t>
            </a:r>
          </a:p>
        </p:txBody>
      </p:sp>
      <p:sp>
        <p:nvSpPr>
          <p:cNvPr id="5" name="テキスト プレースホルダー 3">
            <a:extLst>
              <a:ext uri="{FF2B5EF4-FFF2-40B4-BE49-F238E27FC236}">
                <a16:creationId xmlns:a16="http://schemas.microsoft.com/office/drawing/2014/main" id="{DAA3AE1F-EFD8-0AB9-B3CE-C39D5D736684}"/>
              </a:ext>
            </a:extLst>
          </p:cNvPr>
          <p:cNvSpPr txBox="1">
            <a:spLocks/>
          </p:cNvSpPr>
          <p:nvPr/>
        </p:nvSpPr>
        <p:spPr>
          <a:xfrm>
            <a:off x="-1200" y="824184"/>
            <a:ext cx="9907200" cy="577841"/>
          </a:xfrm>
          <a:prstGeom prst="rect">
            <a:avLst/>
          </a:prstGeom>
          <a:solidFill>
            <a:schemeClr val="bg2"/>
          </a:solidFill>
          <a:ln w="12700" cap="flat" cmpd="sng" algn="ctr">
            <a:noFill/>
            <a:prstDash val="solid"/>
            <a:miter lim="800000"/>
          </a:ln>
          <a:effectLst/>
        </p:spPr>
        <p:txBody>
          <a:bodyPr vert="horz" lIns="360000" tIns="36000" rIns="360000" bIns="36000" rtlCol="0" anchor="t">
            <a:spAutoFit/>
          </a:bodyPr>
          <a:lstStyle>
            <a:defPPr>
              <a:defRPr lang="en-US"/>
            </a:defPPr>
            <a:lvl1pPr indent="0" defTabSz="914400">
              <a:lnSpc>
                <a:spcPct val="130000"/>
              </a:lnSpc>
              <a:spcBef>
                <a:spcPts val="1000"/>
              </a:spcBef>
              <a:spcAft>
                <a:spcPts val="800"/>
              </a:spcAft>
              <a:buClr>
                <a:schemeClr val="tx2"/>
              </a:buClr>
              <a:buFont typeface="Arial" panose="020B0604020202020204" pitchFamily="34" charset="0"/>
              <a:buNone/>
              <a:defRPr kumimoji="1" sz="1300" b="0" i="0" kern="900" spc="69"/>
            </a:lvl1pPr>
            <a:lvl2pPr marL="357188" indent="-176213" defTabSz="914400">
              <a:lnSpc>
                <a:spcPct val="130000"/>
              </a:lnSpc>
              <a:spcBef>
                <a:spcPts val="500"/>
              </a:spcBef>
              <a:spcAft>
                <a:spcPts val="800"/>
              </a:spcAft>
              <a:buClr>
                <a:schemeClr val="tx2"/>
              </a:buClr>
              <a:buFont typeface="Arial" panose="020B0604020202020204" pitchFamily="34" charset="0"/>
              <a:buChar char="•"/>
              <a:defRPr kumimoji="1" b="0" i="0"/>
            </a:lvl2pPr>
            <a:lvl3pPr marL="627063" indent="-180975" defTabSz="914400">
              <a:lnSpc>
                <a:spcPct val="130000"/>
              </a:lnSpc>
              <a:spcBef>
                <a:spcPts val="500"/>
              </a:spcBef>
              <a:spcAft>
                <a:spcPts val="800"/>
              </a:spcAft>
              <a:buClr>
                <a:schemeClr val="tx2"/>
              </a:buClr>
              <a:buFont typeface="Arial" panose="020B0604020202020204" pitchFamily="34" charset="0"/>
              <a:buChar char="•"/>
              <a:defRPr kumimoji="1" b="0" i="0"/>
            </a:lvl3pPr>
            <a:lvl4pPr marL="808038" indent="-180975" defTabSz="914400">
              <a:lnSpc>
                <a:spcPct val="130000"/>
              </a:lnSpc>
              <a:spcBef>
                <a:spcPts val="500"/>
              </a:spcBef>
              <a:spcAft>
                <a:spcPts val="800"/>
              </a:spcAft>
              <a:buClr>
                <a:schemeClr val="tx2"/>
              </a:buClr>
              <a:buFont typeface="Arial" panose="020B0604020202020204" pitchFamily="34" charset="0"/>
              <a:buChar char="•"/>
              <a:defRPr kumimoji="1" b="0" i="0"/>
            </a:lvl4pPr>
            <a:lvl5pPr marL="984250" indent="-176213" defTabSz="914400">
              <a:lnSpc>
                <a:spcPct val="130000"/>
              </a:lnSpc>
              <a:spcBef>
                <a:spcPts val="500"/>
              </a:spcBef>
              <a:spcAft>
                <a:spcPts val="800"/>
              </a:spcAft>
              <a:buClr>
                <a:schemeClr val="tx2"/>
              </a:buClr>
              <a:buFont typeface="Arial" panose="020B0604020202020204" pitchFamily="34" charset="0"/>
              <a:buChar char="•"/>
              <a:defRPr kumimoji="1" b="0" i="0"/>
            </a:lvl5pPr>
            <a:lvl6pPr marL="2514600" indent="-228600" defTabSz="914400">
              <a:lnSpc>
                <a:spcPct val="90000"/>
              </a:lnSpc>
              <a:spcBef>
                <a:spcPts val="500"/>
              </a:spcBef>
              <a:buFont typeface="Arial" panose="020B0604020202020204" pitchFamily="34" charset="0"/>
              <a:buChar char="•"/>
              <a:defRPr kumimoji="1">
                <a:solidFill>
                  <a:schemeClr val="lt1"/>
                </a:solidFill>
              </a:defRPr>
            </a:lvl6pPr>
            <a:lvl7pPr marL="2971800" indent="-228600" defTabSz="914400">
              <a:lnSpc>
                <a:spcPct val="90000"/>
              </a:lnSpc>
              <a:spcBef>
                <a:spcPts val="500"/>
              </a:spcBef>
              <a:buFont typeface="Arial" panose="020B0604020202020204" pitchFamily="34" charset="0"/>
              <a:buChar char="•"/>
              <a:defRPr kumimoji="1">
                <a:solidFill>
                  <a:schemeClr val="lt1"/>
                </a:solidFill>
              </a:defRPr>
            </a:lvl7pPr>
            <a:lvl8pPr marL="3429000" indent="-228600" defTabSz="914400">
              <a:lnSpc>
                <a:spcPct val="90000"/>
              </a:lnSpc>
              <a:spcBef>
                <a:spcPts val="500"/>
              </a:spcBef>
              <a:buFont typeface="Arial" panose="020B0604020202020204" pitchFamily="34" charset="0"/>
              <a:buChar char="•"/>
              <a:defRPr kumimoji="1">
                <a:solidFill>
                  <a:schemeClr val="lt1"/>
                </a:solidFill>
              </a:defRPr>
            </a:lvl8pPr>
            <a:lvl9pPr marL="3886200" indent="-228600" defTabSz="914400">
              <a:lnSpc>
                <a:spcPct val="90000"/>
              </a:lnSpc>
              <a:spcBef>
                <a:spcPts val="500"/>
              </a:spcBef>
              <a:buFont typeface="Arial" panose="020B0604020202020204" pitchFamily="34" charset="0"/>
              <a:buChar char="•"/>
              <a:defRPr kumimoji="1">
                <a:solidFill>
                  <a:schemeClr val="lt1"/>
                </a:solidFill>
              </a:defRPr>
            </a:lvl9pPr>
          </a:lstStyle>
          <a:p>
            <a:r>
              <a:rPr lang="ja-JP" altLang="en-US"/>
              <a:t>災害発生時の「略図」のファイルをアップロードしてください。「略図」を含めて添付できるファイルの形式は「</a:t>
            </a:r>
            <a:r>
              <a:rPr lang="en-US" altLang="ja-JP"/>
              <a:t>BMP,DOC,JPEG,JTD,PDF,PNG</a:t>
            </a:r>
            <a:r>
              <a:rPr lang="ja-JP" altLang="en-US"/>
              <a:t>」、サイズは合計</a:t>
            </a:r>
            <a:r>
              <a:rPr lang="en-US" altLang="ja-JP"/>
              <a:t>15MB</a:t>
            </a:r>
            <a:r>
              <a:rPr lang="ja-JP" altLang="en-US"/>
              <a:t>以下、ファイル数は</a:t>
            </a:r>
            <a:r>
              <a:rPr lang="en-US" altLang="ja-JP"/>
              <a:t>5</a:t>
            </a:r>
            <a:r>
              <a:rPr lang="ja-JP" altLang="en-US"/>
              <a:t>ファイル以下です。</a:t>
            </a:r>
            <a:endParaRPr lang="en-US" altLang="ja-JP"/>
          </a:p>
        </p:txBody>
      </p:sp>
      <p:sp>
        <p:nvSpPr>
          <p:cNvPr id="65" name="正方形/長方形 64">
            <a:extLst>
              <a:ext uri="{FF2B5EF4-FFF2-40B4-BE49-F238E27FC236}">
                <a16:creationId xmlns:a16="http://schemas.microsoft.com/office/drawing/2014/main" id="{79176107-A845-D3B7-9B5D-953CF385DA6E}"/>
              </a:ext>
            </a:extLst>
          </p:cNvPr>
          <p:cNvSpPr/>
          <p:nvPr/>
        </p:nvSpPr>
        <p:spPr>
          <a:xfrm>
            <a:off x="4088907" y="1471889"/>
            <a:ext cx="1935380" cy="1781329"/>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t"/>
          <a:lstStyle/>
          <a:p>
            <a:r>
              <a:rPr kumimoji="1" lang="ja-JP" altLang="en-US" sz="800">
                <a:solidFill>
                  <a:sysClr val="windowText" lastClr="000000"/>
                </a:solidFill>
                <a:latin typeface="ＭＳ 明朝" panose="02020609040205080304" pitchFamily="17" charset="-128"/>
                <a:ea typeface="ＭＳ 明朝" panose="02020609040205080304" pitchFamily="17" charset="-128"/>
              </a:rPr>
              <a:t> 略図（発生時の状況を図示すること。）</a:t>
            </a:r>
          </a:p>
        </p:txBody>
      </p:sp>
      <p:grpSp>
        <p:nvGrpSpPr>
          <p:cNvPr id="86" name="グループ化 85">
            <a:extLst>
              <a:ext uri="{FF2B5EF4-FFF2-40B4-BE49-F238E27FC236}">
                <a16:creationId xmlns:a16="http://schemas.microsoft.com/office/drawing/2014/main" id="{77582D56-758A-963F-1FE3-D9234488F597}"/>
              </a:ext>
            </a:extLst>
          </p:cNvPr>
          <p:cNvGrpSpPr/>
          <p:nvPr/>
        </p:nvGrpSpPr>
        <p:grpSpPr>
          <a:xfrm>
            <a:off x="4088907" y="3795748"/>
            <a:ext cx="1907404" cy="1183781"/>
            <a:chOff x="6147192" y="2214562"/>
            <a:chExt cx="1907404" cy="1183781"/>
          </a:xfrm>
        </p:grpSpPr>
        <p:cxnSp>
          <p:nvCxnSpPr>
            <p:cNvPr id="41" name="直線コネクタ 40">
              <a:extLst>
                <a:ext uri="{FF2B5EF4-FFF2-40B4-BE49-F238E27FC236}">
                  <a16:creationId xmlns:a16="http://schemas.microsoft.com/office/drawing/2014/main" id="{C0888200-373B-32D9-B138-E3830A8841F7}"/>
                </a:ext>
              </a:extLst>
            </p:cNvPr>
            <p:cNvCxnSpPr>
              <a:cxnSpLocks/>
            </p:cNvCxnSpPr>
            <p:nvPr/>
          </p:nvCxnSpPr>
          <p:spPr>
            <a:xfrm>
              <a:off x="7201574" y="2563230"/>
              <a:ext cx="506532" cy="0"/>
            </a:xfrm>
            <a:prstGeom prst="line">
              <a:avLst/>
            </a:prstGeom>
            <a:ln>
              <a:prstDash val="dash"/>
            </a:ln>
          </p:spPr>
          <p:style>
            <a:lnRef idx="1">
              <a:schemeClr val="dk1"/>
            </a:lnRef>
            <a:fillRef idx="0">
              <a:schemeClr val="dk1"/>
            </a:fillRef>
            <a:effectRef idx="0">
              <a:schemeClr val="dk1"/>
            </a:effectRef>
            <a:fontRef idx="minor">
              <a:schemeClr val="tx1"/>
            </a:fontRef>
          </p:style>
        </p:cxnSp>
        <p:grpSp>
          <p:nvGrpSpPr>
            <p:cNvPr id="85" name="グループ化 84">
              <a:extLst>
                <a:ext uri="{FF2B5EF4-FFF2-40B4-BE49-F238E27FC236}">
                  <a16:creationId xmlns:a16="http://schemas.microsoft.com/office/drawing/2014/main" id="{55D15676-6107-C6BB-004C-584A33E699BD}"/>
                </a:ext>
              </a:extLst>
            </p:cNvPr>
            <p:cNvGrpSpPr/>
            <p:nvPr/>
          </p:nvGrpSpPr>
          <p:grpSpPr>
            <a:xfrm>
              <a:off x="6147192" y="2214562"/>
              <a:ext cx="1907404" cy="1183781"/>
              <a:chOff x="6147192" y="2214562"/>
              <a:chExt cx="1907404" cy="1183781"/>
            </a:xfrm>
          </p:grpSpPr>
          <p:grpSp>
            <p:nvGrpSpPr>
              <p:cNvPr id="61" name="グループ化 60">
                <a:extLst>
                  <a:ext uri="{FF2B5EF4-FFF2-40B4-BE49-F238E27FC236}">
                    <a16:creationId xmlns:a16="http://schemas.microsoft.com/office/drawing/2014/main" id="{CB2224A8-48D4-9BF2-0DAA-3BC4D88A6DA5}"/>
                  </a:ext>
                </a:extLst>
              </p:cNvPr>
              <p:cNvGrpSpPr/>
              <p:nvPr/>
            </p:nvGrpSpPr>
            <p:grpSpPr>
              <a:xfrm>
                <a:off x="6958670" y="2558996"/>
                <a:ext cx="157276" cy="279736"/>
                <a:chOff x="8668580" y="2380242"/>
                <a:chExt cx="291787" cy="368312"/>
              </a:xfrm>
            </p:grpSpPr>
            <p:cxnSp>
              <p:nvCxnSpPr>
                <p:cNvPr id="53" name="直線コネクタ 52">
                  <a:extLst>
                    <a:ext uri="{FF2B5EF4-FFF2-40B4-BE49-F238E27FC236}">
                      <a16:creationId xmlns:a16="http://schemas.microsoft.com/office/drawing/2014/main" id="{E8BC3C30-217A-7CE7-B431-8E6F385862B2}"/>
                    </a:ext>
                  </a:extLst>
                </p:cNvPr>
                <p:cNvCxnSpPr>
                  <a:cxnSpLocks/>
                </p:cNvCxnSpPr>
                <p:nvPr/>
              </p:nvCxnSpPr>
              <p:spPr>
                <a:xfrm flipH="1">
                  <a:off x="8668580" y="2380242"/>
                  <a:ext cx="291787" cy="16202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FC6B944C-9DB0-276C-CA1D-00CE80C1DD09}"/>
                    </a:ext>
                  </a:extLst>
                </p:cNvPr>
                <p:cNvCxnSpPr>
                  <a:cxnSpLocks/>
                </p:cNvCxnSpPr>
                <p:nvPr/>
              </p:nvCxnSpPr>
              <p:spPr>
                <a:xfrm flipH="1">
                  <a:off x="8668580" y="2483388"/>
                  <a:ext cx="291787" cy="16202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1C417936-5FD9-FEE6-1A6A-24103C64BB64}"/>
                    </a:ext>
                  </a:extLst>
                </p:cNvPr>
                <p:cNvCxnSpPr>
                  <a:cxnSpLocks/>
                </p:cNvCxnSpPr>
                <p:nvPr/>
              </p:nvCxnSpPr>
              <p:spPr>
                <a:xfrm flipH="1">
                  <a:off x="8668580" y="2586534"/>
                  <a:ext cx="291787" cy="16202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64" name="グループ化 63">
                <a:extLst>
                  <a:ext uri="{FF2B5EF4-FFF2-40B4-BE49-F238E27FC236}">
                    <a16:creationId xmlns:a16="http://schemas.microsoft.com/office/drawing/2014/main" id="{91F6223C-B173-45BB-3E8C-42DAF87A6860}"/>
                  </a:ext>
                </a:extLst>
              </p:cNvPr>
              <p:cNvGrpSpPr/>
              <p:nvPr/>
            </p:nvGrpSpPr>
            <p:grpSpPr>
              <a:xfrm>
                <a:off x="6147192" y="2214562"/>
                <a:ext cx="1907404" cy="1183781"/>
                <a:chOff x="6025272" y="2128680"/>
                <a:chExt cx="2270378" cy="1269664"/>
              </a:xfrm>
            </p:grpSpPr>
            <p:cxnSp>
              <p:nvCxnSpPr>
                <p:cNvPr id="29" name="直線矢印コネクタ 28">
                  <a:extLst>
                    <a:ext uri="{FF2B5EF4-FFF2-40B4-BE49-F238E27FC236}">
                      <a16:creationId xmlns:a16="http://schemas.microsoft.com/office/drawing/2014/main" id="{8B75F49D-18CD-937B-5681-5A8B2B4A1B49}"/>
                    </a:ext>
                  </a:extLst>
                </p:cNvPr>
                <p:cNvCxnSpPr>
                  <a:cxnSpLocks/>
                </p:cNvCxnSpPr>
                <p:nvPr/>
              </p:nvCxnSpPr>
              <p:spPr>
                <a:xfrm>
                  <a:off x="7608624" y="2563230"/>
                  <a:ext cx="0" cy="767448"/>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63" name="グループ化 62">
                  <a:extLst>
                    <a:ext uri="{FF2B5EF4-FFF2-40B4-BE49-F238E27FC236}">
                      <a16:creationId xmlns:a16="http://schemas.microsoft.com/office/drawing/2014/main" id="{8CACC8D5-5387-2FBF-51F0-EF70C335EAFD}"/>
                    </a:ext>
                  </a:extLst>
                </p:cNvPr>
                <p:cNvGrpSpPr/>
                <p:nvPr/>
              </p:nvGrpSpPr>
              <p:grpSpPr>
                <a:xfrm>
                  <a:off x="6025272" y="2128680"/>
                  <a:ext cx="2270378" cy="1269664"/>
                  <a:chOff x="6025272" y="2128680"/>
                  <a:chExt cx="2270378" cy="1269664"/>
                </a:xfrm>
              </p:grpSpPr>
              <p:grpSp>
                <p:nvGrpSpPr>
                  <p:cNvPr id="62" name="グループ化 61">
                    <a:extLst>
                      <a:ext uri="{FF2B5EF4-FFF2-40B4-BE49-F238E27FC236}">
                        <a16:creationId xmlns:a16="http://schemas.microsoft.com/office/drawing/2014/main" id="{E295447A-640A-8A28-D8DB-D7E5285CCEE2}"/>
                      </a:ext>
                    </a:extLst>
                  </p:cNvPr>
                  <p:cNvGrpSpPr/>
                  <p:nvPr/>
                </p:nvGrpSpPr>
                <p:grpSpPr>
                  <a:xfrm>
                    <a:off x="6025272" y="2128680"/>
                    <a:ext cx="2270378" cy="1269664"/>
                    <a:chOff x="6025272" y="2128680"/>
                    <a:chExt cx="2270378" cy="1269664"/>
                  </a:xfrm>
                </p:grpSpPr>
                <p:pic>
                  <p:nvPicPr>
                    <p:cNvPr id="51" name="図 50">
                      <a:extLst>
                        <a:ext uri="{FF2B5EF4-FFF2-40B4-BE49-F238E27FC236}">
                          <a16:creationId xmlns:a16="http://schemas.microsoft.com/office/drawing/2014/main" id="{000099B5-4149-198F-394E-D6337D387FD8}"/>
                        </a:ext>
                      </a:extLst>
                    </p:cNvPr>
                    <p:cNvPicPr>
                      <a:picLocks noChangeAspect="1"/>
                    </p:cNvPicPr>
                    <p:nvPr/>
                  </p:nvPicPr>
                  <p:blipFill>
                    <a:blip r:embed="rId5"/>
                    <a:stretch>
                      <a:fillRect/>
                    </a:stretch>
                  </p:blipFill>
                  <p:spPr>
                    <a:xfrm rot="19896801">
                      <a:off x="6025272" y="2351250"/>
                      <a:ext cx="912989" cy="752874"/>
                    </a:xfrm>
                    <a:prstGeom prst="rect">
                      <a:avLst/>
                    </a:prstGeom>
                  </p:spPr>
                </p:pic>
                <p:grpSp>
                  <p:nvGrpSpPr>
                    <p:cNvPr id="11" name="グループ化 10">
                      <a:extLst>
                        <a:ext uri="{FF2B5EF4-FFF2-40B4-BE49-F238E27FC236}">
                          <a16:creationId xmlns:a16="http://schemas.microsoft.com/office/drawing/2014/main" id="{68B31CE1-D637-5BB5-BCB2-FCE8821D2060}"/>
                        </a:ext>
                      </a:extLst>
                    </p:cNvPr>
                    <p:cNvGrpSpPr/>
                    <p:nvPr/>
                  </p:nvGrpSpPr>
                  <p:grpSpPr>
                    <a:xfrm>
                      <a:off x="6816775" y="2340860"/>
                      <a:ext cx="738241" cy="938915"/>
                      <a:chOff x="0" y="0"/>
                      <a:chExt cx="4361412" cy="4215782"/>
                    </a:xfrm>
                    <a:solidFill>
                      <a:srgbClr val="009644"/>
                    </a:solidFill>
                  </p:grpSpPr>
                  <p:grpSp>
                    <p:nvGrpSpPr>
                      <p:cNvPr id="14" name="グループ化 13">
                        <a:extLst>
                          <a:ext uri="{FF2B5EF4-FFF2-40B4-BE49-F238E27FC236}">
                            <a16:creationId xmlns:a16="http://schemas.microsoft.com/office/drawing/2014/main" id="{536B191C-24AC-1798-0EFB-8B28504B3B1B}"/>
                          </a:ext>
                        </a:extLst>
                      </p:cNvPr>
                      <p:cNvGrpSpPr/>
                      <p:nvPr/>
                    </p:nvGrpSpPr>
                    <p:grpSpPr>
                      <a:xfrm>
                        <a:off x="0" y="0"/>
                        <a:ext cx="2707049" cy="4208459"/>
                        <a:chOff x="0" y="0"/>
                        <a:chExt cx="2779887" cy="4329545"/>
                      </a:xfrm>
                      <a:grpFill/>
                    </p:grpSpPr>
                    <p:sp>
                      <p:nvSpPr>
                        <p:cNvPr id="16" name="正方形/長方形 15">
                          <a:extLst>
                            <a:ext uri="{FF2B5EF4-FFF2-40B4-BE49-F238E27FC236}">
                              <a16:creationId xmlns:a16="http://schemas.microsoft.com/office/drawing/2014/main" id="{0C27433F-0607-FDD5-404C-732E8EF2A8E1}"/>
                            </a:ext>
                          </a:extLst>
                        </p:cNvPr>
                        <p:cNvSpPr/>
                        <p:nvPr/>
                      </p:nvSpPr>
                      <p:spPr>
                        <a:xfrm>
                          <a:off x="1763205" y="1"/>
                          <a:ext cx="893032" cy="210460"/>
                        </a:xfrm>
                        <a:prstGeom prst="rect">
                          <a:avLst/>
                        </a:prstGeom>
                        <a:grpFill/>
                        <a:ln>
                          <a:solidFill>
                            <a:srgbClr val="00964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ja-JP" altLang="en-US"/>
                        </a:p>
                      </p:txBody>
                    </p:sp>
                    <p:sp>
                      <p:nvSpPr>
                        <p:cNvPr id="17" name="平行四辺形 16">
                          <a:extLst>
                            <a:ext uri="{FF2B5EF4-FFF2-40B4-BE49-F238E27FC236}">
                              <a16:creationId xmlns:a16="http://schemas.microsoft.com/office/drawing/2014/main" id="{2CED55AD-082C-12AE-656D-347CA2201A9C}"/>
                            </a:ext>
                          </a:extLst>
                        </p:cNvPr>
                        <p:cNvSpPr/>
                        <p:nvPr/>
                      </p:nvSpPr>
                      <p:spPr>
                        <a:xfrm>
                          <a:off x="0" y="0"/>
                          <a:ext cx="1846626" cy="4329545"/>
                        </a:xfrm>
                        <a:prstGeom prst="parallelogram">
                          <a:avLst>
                            <a:gd name="adj" fmla="val 93425"/>
                          </a:avLst>
                        </a:prstGeom>
                        <a:grpFill/>
                        <a:ln>
                          <a:solidFill>
                            <a:srgbClr val="00964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ja-JP" altLang="en-US"/>
                        </a:p>
                      </p:txBody>
                    </p:sp>
                    <p:sp>
                      <p:nvSpPr>
                        <p:cNvPr id="20" name="正方形/長方形 19">
                          <a:extLst>
                            <a:ext uri="{FF2B5EF4-FFF2-40B4-BE49-F238E27FC236}">
                              <a16:creationId xmlns:a16="http://schemas.microsoft.com/office/drawing/2014/main" id="{5C6BF844-E817-778E-D335-0B38A571A6B2}"/>
                            </a:ext>
                          </a:extLst>
                        </p:cNvPr>
                        <p:cNvSpPr/>
                        <p:nvPr/>
                      </p:nvSpPr>
                      <p:spPr>
                        <a:xfrm>
                          <a:off x="1377606" y="1039199"/>
                          <a:ext cx="1265024" cy="176161"/>
                        </a:xfrm>
                        <a:prstGeom prst="rect">
                          <a:avLst/>
                        </a:prstGeom>
                        <a:grpFill/>
                        <a:ln>
                          <a:solidFill>
                            <a:srgbClr val="00964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ja-JP" altLang="en-US"/>
                        </a:p>
                      </p:txBody>
                    </p:sp>
                    <p:sp>
                      <p:nvSpPr>
                        <p:cNvPr id="22" name="正方形/長方形 21">
                          <a:extLst>
                            <a:ext uri="{FF2B5EF4-FFF2-40B4-BE49-F238E27FC236}">
                              <a16:creationId xmlns:a16="http://schemas.microsoft.com/office/drawing/2014/main" id="{1EECFF38-AF3A-399D-45D2-95DE12C1F970}"/>
                            </a:ext>
                          </a:extLst>
                        </p:cNvPr>
                        <p:cNvSpPr/>
                        <p:nvPr/>
                      </p:nvSpPr>
                      <p:spPr>
                        <a:xfrm>
                          <a:off x="896524" y="2251598"/>
                          <a:ext cx="1756991" cy="176160"/>
                        </a:xfrm>
                        <a:prstGeom prst="rect">
                          <a:avLst/>
                        </a:prstGeom>
                        <a:grpFill/>
                        <a:ln>
                          <a:solidFill>
                            <a:srgbClr val="00964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ja-JP" altLang="en-US"/>
                        </a:p>
                      </p:txBody>
                    </p:sp>
                    <p:sp>
                      <p:nvSpPr>
                        <p:cNvPr id="23" name="正方形/長方形 22">
                          <a:extLst>
                            <a:ext uri="{FF2B5EF4-FFF2-40B4-BE49-F238E27FC236}">
                              <a16:creationId xmlns:a16="http://schemas.microsoft.com/office/drawing/2014/main" id="{F2E1A633-602A-4AE7-8753-83916BCBC590}"/>
                            </a:ext>
                          </a:extLst>
                        </p:cNvPr>
                        <p:cNvSpPr/>
                        <p:nvPr/>
                      </p:nvSpPr>
                      <p:spPr>
                        <a:xfrm>
                          <a:off x="350562" y="3463996"/>
                          <a:ext cx="2324724" cy="176161"/>
                        </a:xfrm>
                        <a:prstGeom prst="rect">
                          <a:avLst/>
                        </a:prstGeom>
                        <a:grpFill/>
                        <a:ln>
                          <a:solidFill>
                            <a:srgbClr val="00964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ja-JP" altLang="en-US"/>
                        </a:p>
                      </p:txBody>
                    </p:sp>
                    <p:sp>
                      <p:nvSpPr>
                        <p:cNvPr id="24" name="平行四辺形 23">
                          <a:extLst>
                            <a:ext uri="{FF2B5EF4-FFF2-40B4-BE49-F238E27FC236}">
                              <a16:creationId xmlns:a16="http://schemas.microsoft.com/office/drawing/2014/main" id="{64F2DF01-1C32-D73D-CDF1-98680B3C539A}"/>
                            </a:ext>
                          </a:extLst>
                        </p:cNvPr>
                        <p:cNvSpPr/>
                        <p:nvPr/>
                      </p:nvSpPr>
                      <p:spPr>
                        <a:xfrm flipH="1">
                          <a:off x="2612275" y="0"/>
                          <a:ext cx="167612" cy="4329545"/>
                        </a:xfrm>
                        <a:prstGeom prst="parallelogram">
                          <a:avLst/>
                        </a:prstGeom>
                        <a:grpFill/>
                        <a:ln>
                          <a:solidFill>
                            <a:srgbClr val="00964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ja-JP" altLang="en-US"/>
                        </a:p>
                      </p:txBody>
                    </p:sp>
                  </p:grpSp>
                  <p:sp>
                    <p:nvSpPr>
                      <p:cNvPr id="15" name="平行四辺形 14">
                        <a:extLst>
                          <a:ext uri="{FF2B5EF4-FFF2-40B4-BE49-F238E27FC236}">
                            <a16:creationId xmlns:a16="http://schemas.microsoft.com/office/drawing/2014/main" id="{FC3E7079-BE26-28D2-F4B6-8C9B1D6E118C}"/>
                          </a:ext>
                        </a:extLst>
                      </p:cNvPr>
                      <p:cNvSpPr/>
                      <p:nvPr/>
                    </p:nvSpPr>
                    <p:spPr>
                      <a:xfrm flipH="1">
                        <a:off x="2523189" y="10131"/>
                        <a:ext cx="1838223" cy="4205651"/>
                      </a:xfrm>
                      <a:prstGeom prst="parallelogram">
                        <a:avLst>
                          <a:gd name="adj" fmla="val 91869"/>
                        </a:avLst>
                      </a:prstGeom>
                      <a:grpFill/>
                      <a:ln>
                        <a:solidFill>
                          <a:srgbClr val="00964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ja-JP" altLang="en-US"/>
                      </a:p>
                    </p:txBody>
                  </p:sp>
                </p:grpSp>
                <p:sp>
                  <p:nvSpPr>
                    <p:cNvPr id="36" name="テキスト ボックス 35">
                      <a:extLst>
                        <a:ext uri="{FF2B5EF4-FFF2-40B4-BE49-F238E27FC236}">
                          <a16:creationId xmlns:a16="http://schemas.microsoft.com/office/drawing/2014/main" id="{707173AF-97E7-AA2D-CF97-ED4F708833FA}"/>
                        </a:ext>
                      </a:extLst>
                    </p:cNvPr>
                    <p:cNvSpPr txBox="1"/>
                    <p:nvPr/>
                  </p:nvSpPr>
                  <p:spPr>
                    <a:xfrm>
                      <a:off x="6188036" y="2128680"/>
                      <a:ext cx="862820" cy="374118"/>
                    </a:xfrm>
                    <a:prstGeom prst="rect">
                      <a:avLst/>
                    </a:prstGeom>
                    <a:noFill/>
                  </p:spPr>
                  <p:txBody>
                    <a:bodyPr wrap="none" rtlCol="0">
                      <a:spAutoFit/>
                    </a:bodyPr>
                    <a:lstStyle/>
                    <a:p>
                      <a:pPr algn="ctr">
                        <a:buClr>
                          <a:schemeClr val="tx2"/>
                        </a:buClr>
                      </a:pPr>
                      <a:r>
                        <a:rPr kumimoji="1" lang="ja-JP" altLang="en-US" sz="900" b="1">
                          <a:latin typeface="+mj-ea"/>
                          <a:ea typeface="+mj-ea"/>
                        </a:rPr>
                        <a:t>墜落場所</a:t>
                      </a:r>
                      <a:endParaRPr kumimoji="1" lang="en-US" altLang="ja-JP" sz="900" b="1">
                        <a:latin typeface="+mj-ea"/>
                        <a:ea typeface="+mj-ea"/>
                      </a:endParaRPr>
                    </a:p>
                    <a:p>
                      <a:pPr algn="ctr">
                        <a:buClr>
                          <a:schemeClr val="tx2"/>
                        </a:buClr>
                      </a:pPr>
                      <a:r>
                        <a:rPr kumimoji="1" lang="ja-JP" altLang="en-US" sz="900" b="1">
                          <a:latin typeface="+mj-ea"/>
                          <a:ea typeface="+mj-ea"/>
                        </a:rPr>
                        <a:t>（</a:t>
                      </a:r>
                      <a:r>
                        <a:rPr kumimoji="1" lang="en-US" altLang="ja-JP" sz="900" b="1">
                          <a:latin typeface="+mj-ea"/>
                          <a:ea typeface="+mj-ea"/>
                        </a:rPr>
                        <a:t>3</a:t>
                      </a:r>
                      <a:r>
                        <a:rPr kumimoji="1" lang="ja-JP" altLang="en-US" sz="900" b="1">
                          <a:latin typeface="+mj-ea"/>
                          <a:ea typeface="+mj-ea"/>
                        </a:rPr>
                        <a:t>段目）</a:t>
                      </a:r>
                    </a:p>
                  </p:txBody>
                </p:sp>
                <p:sp>
                  <p:nvSpPr>
                    <p:cNvPr id="45" name="テキスト ボックス 44">
                      <a:extLst>
                        <a:ext uri="{FF2B5EF4-FFF2-40B4-BE49-F238E27FC236}">
                          <a16:creationId xmlns:a16="http://schemas.microsoft.com/office/drawing/2014/main" id="{BCD1C024-05BB-AB26-4CC4-233D8E37CE3B}"/>
                        </a:ext>
                      </a:extLst>
                    </p:cNvPr>
                    <p:cNvSpPr txBox="1"/>
                    <p:nvPr/>
                  </p:nvSpPr>
                  <p:spPr>
                    <a:xfrm>
                      <a:off x="7575016" y="2736495"/>
                      <a:ext cx="700636" cy="445642"/>
                    </a:xfrm>
                    <a:prstGeom prst="rect">
                      <a:avLst/>
                    </a:prstGeom>
                    <a:noFill/>
                  </p:spPr>
                  <p:txBody>
                    <a:bodyPr wrap="none" rtlCol="0">
                      <a:spAutoFit/>
                    </a:bodyPr>
                    <a:lstStyle/>
                    <a:p>
                      <a:pPr algn="l">
                        <a:buClr>
                          <a:schemeClr val="tx2"/>
                        </a:buClr>
                      </a:pPr>
                      <a:r>
                        <a:rPr kumimoji="1" lang="ja-JP" altLang="en-US" sz="1050">
                          <a:latin typeface="ＭＳ ゴシック" panose="020B0609070205080204" pitchFamily="49" charset="-128"/>
                          <a:ea typeface="ＭＳ ゴシック" panose="020B0609070205080204" pitchFamily="49" charset="-128"/>
                        </a:rPr>
                        <a:t>高さ</a:t>
                      </a:r>
                      <a:endParaRPr kumimoji="1" lang="en-US" altLang="ja-JP" sz="1050">
                        <a:latin typeface="ＭＳ ゴシック" panose="020B0609070205080204" pitchFamily="49" charset="-128"/>
                        <a:ea typeface="ＭＳ ゴシック" panose="020B0609070205080204" pitchFamily="49" charset="-128"/>
                      </a:endParaRPr>
                    </a:p>
                    <a:p>
                      <a:pPr algn="l">
                        <a:buClr>
                          <a:schemeClr val="tx2"/>
                        </a:buClr>
                      </a:pPr>
                      <a:r>
                        <a:rPr kumimoji="1" lang="ja-JP" altLang="en-US" sz="1050">
                          <a:latin typeface="ＭＳ ゴシック" panose="020B0609070205080204" pitchFamily="49" charset="-128"/>
                          <a:ea typeface="ＭＳ ゴシック" panose="020B0609070205080204" pitchFamily="49" charset="-128"/>
                        </a:rPr>
                        <a:t>約</a:t>
                      </a:r>
                      <a:r>
                        <a:rPr kumimoji="1" lang="en-US" altLang="ja-JP" sz="1050">
                          <a:latin typeface="ＭＳ ゴシック" panose="020B0609070205080204" pitchFamily="49" charset="-128"/>
                          <a:ea typeface="ＭＳ ゴシック" panose="020B0609070205080204" pitchFamily="49" charset="-128"/>
                        </a:rPr>
                        <a:t>1.0m</a:t>
                      </a:r>
                      <a:endParaRPr kumimoji="1" lang="ja-JP" altLang="en-US" sz="1050">
                        <a:latin typeface="ＭＳ ゴシック" panose="020B0609070205080204" pitchFamily="49" charset="-128"/>
                        <a:ea typeface="ＭＳ ゴシック" panose="020B0609070205080204" pitchFamily="49" charset="-128"/>
                      </a:endParaRPr>
                    </a:p>
                  </p:txBody>
                </p:sp>
                <p:sp>
                  <p:nvSpPr>
                    <p:cNvPr id="46" name="正方形/長方形 45">
                      <a:extLst>
                        <a:ext uri="{FF2B5EF4-FFF2-40B4-BE49-F238E27FC236}">
                          <a16:creationId xmlns:a16="http://schemas.microsoft.com/office/drawing/2014/main" id="{6C6702AC-8AAC-C97B-C061-6A7579880B89}"/>
                        </a:ext>
                      </a:extLst>
                    </p:cNvPr>
                    <p:cNvSpPr/>
                    <p:nvPr/>
                  </p:nvSpPr>
                  <p:spPr>
                    <a:xfrm>
                      <a:off x="6063389" y="2144925"/>
                      <a:ext cx="2232261" cy="1253419"/>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ysClr val="windowText" lastClr="000000"/>
                        </a:solidFill>
                      </a:endParaRPr>
                    </a:p>
                  </p:txBody>
                </p:sp>
              </p:grpSp>
              <p:cxnSp>
                <p:nvCxnSpPr>
                  <p:cNvPr id="38" name="直線矢印コネクタ 37">
                    <a:extLst>
                      <a:ext uri="{FF2B5EF4-FFF2-40B4-BE49-F238E27FC236}">
                        <a16:creationId xmlns:a16="http://schemas.microsoft.com/office/drawing/2014/main" id="{CE882B43-760D-DB78-1B38-41877CC6C26E}"/>
                      </a:ext>
                    </a:extLst>
                  </p:cNvPr>
                  <p:cNvCxnSpPr>
                    <a:cxnSpLocks/>
                  </p:cNvCxnSpPr>
                  <p:nvPr/>
                </p:nvCxnSpPr>
                <p:spPr>
                  <a:xfrm>
                    <a:off x="6912389" y="2400684"/>
                    <a:ext cx="265749" cy="14718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grpSp>
          </p:grpSp>
          <p:sp>
            <p:nvSpPr>
              <p:cNvPr id="66" name="テキスト ボックス 65">
                <a:extLst>
                  <a:ext uri="{FF2B5EF4-FFF2-40B4-BE49-F238E27FC236}">
                    <a16:creationId xmlns:a16="http://schemas.microsoft.com/office/drawing/2014/main" id="{550A7974-EE59-5ACD-7AE3-877CADBFE10A}"/>
                  </a:ext>
                </a:extLst>
              </p:cNvPr>
              <p:cNvSpPr txBox="1"/>
              <p:nvPr/>
            </p:nvSpPr>
            <p:spPr>
              <a:xfrm>
                <a:off x="7659014" y="2250958"/>
                <a:ext cx="338554" cy="304699"/>
              </a:xfrm>
              <a:prstGeom prst="rect">
                <a:avLst/>
              </a:prstGeom>
              <a:noFill/>
            </p:spPr>
            <p:txBody>
              <a:bodyPr wrap="none" rtlCol="0">
                <a:spAutoFit/>
              </a:bodyPr>
              <a:lstStyle/>
              <a:p>
                <a:pPr algn="l">
                  <a:lnSpc>
                    <a:spcPct val="120000"/>
                  </a:lnSpc>
                  <a:spcAft>
                    <a:spcPts val="600"/>
                  </a:spcAft>
                  <a:buClr>
                    <a:schemeClr val="tx2"/>
                  </a:buClr>
                </a:pPr>
                <a:r>
                  <a:rPr kumimoji="1" lang="ja-JP" altLang="en-US" sz="1200" b="1">
                    <a:solidFill>
                      <a:srgbClr val="FF0000"/>
                    </a:solidFill>
                    <a:latin typeface="+mj-ea"/>
                    <a:ea typeface="+mj-ea"/>
                  </a:rPr>
                  <a:t>例</a:t>
                </a:r>
              </a:p>
            </p:txBody>
          </p:sp>
        </p:grpSp>
      </p:grpSp>
      <p:grpSp>
        <p:nvGrpSpPr>
          <p:cNvPr id="101" name="グループ化 100">
            <a:extLst>
              <a:ext uri="{FF2B5EF4-FFF2-40B4-BE49-F238E27FC236}">
                <a16:creationId xmlns:a16="http://schemas.microsoft.com/office/drawing/2014/main" id="{B292E1F4-2DDB-8A14-2405-585818C9C6C2}"/>
              </a:ext>
            </a:extLst>
          </p:cNvPr>
          <p:cNvGrpSpPr>
            <a:grpSpLocks noChangeAspect="1"/>
          </p:cNvGrpSpPr>
          <p:nvPr/>
        </p:nvGrpSpPr>
        <p:grpSpPr>
          <a:xfrm>
            <a:off x="6881262" y="3543334"/>
            <a:ext cx="1298138" cy="936395"/>
            <a:chOff x="5559107" y="4509121"/>
            <a:chExt cx="4286250" cy="3091830"/>
          </a:xfrm>
        </p:grpSpPr>
        <p:pic>
          <p:nvPicPr>
            <p:cNvPr id="100" name="図 99">
              <a:extLst>
                <a:ext uri="{FF2B5EF4-FFF2-40B4-BE49-F238E27FC236}">
                  <a16:creationId xmlns:a16="http://schemas.microsoft.com/office/drawing/2014/main" id="{F4FF1D36-B553-133B-8DAB-0923CAF63E6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59107" y="4509121"/>
              <a:ext cx="4286250" cy="3091830"/>
            </a:xfrm>
            <a:prstGeom prst="rect">
              <a:avLst/>
            </a:prstGeom>
          </p:spPr>
        </p:pic>
        <p:pic>
          <p:nvPicPr>
            <p:cNvPr id="88" name="図 87">
              <a:extLst>
                <a:ext uri="{FF2B5EF4-FFF2-40B4-BE49-F238E27FC236}">
                  <a16:creationId xmlns:a16="http://schemas.microsoft.com/office/drawing/2014/main" id="{12CCA092-4FFA-8516-F8A8-7B220CED8616}"/>
                </a:ext>
              </a:extLst>
            </p:cNvPr>
            <p:cNvPicPr>
              <a:picLocks noChangeAspect="1"/>
            </p:cNvPicPr>
            <p:nvPr/>
          </p:nvPicPr>
          <p:blipFill>
            <a:blip r:embed="rId7"/>
            <a:stretch>
              <a:fillRect/>
            </a:stretch>
          </p:blipFill>
          <p:spPr>
            <a:xfrm>
              <a:off x="5660550" y="4748384"/>
              <a:ext cx="4069289" cy="2579516"/>
            </a:xfrm>
            <a:prstGeom prst="rect">
              <a:avLst/>
            </a:prstGeom>
          </p:spPr>
        </p:pic>
      </p:grpSp>
      <p:pic>
        <p:nvPicPr>
          <p:cNvPr id="103" name="図 102" descr="挿絵 が含まれている画像&#10;&#10;自動的に生成された説明">
            <a:extLst>
              <a:ext uri="{FF2B5EF4-FFF2-40B4-BE49-F238E27FC236}">
                <a16:creationId xmlns:a16="http://schemas.microsoft.com/office/drawing/2014/main" id="{6A6F50B7-E89C-E4FA-6F3D-610A50D877D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6300022" y="3582553"/>
            <a:ext cx="587253" cy="829706"/>
          </a:xfrm>
          <a:prstGeom prst="rect">
            <a:avLst/>
          </a:prstGeom>
        </p:spPr>
      </p:pic>
      <p:pic>
        <p:nvPicPr>
          <p:cNvPr id="105" name="図 104" descr="座る, テーブル, 小さい, クマ が含まれている画像&#10;&#10;自動的に生成された説明">
            <a:extLst>
              <a:ext uri="{FF2B5EF4-FFF2-40B4-BE49-F238E27FC236}">
                <a16:creationId xmlns:a16="http://schemas.microsoft.com/office/drawing/2014/main" id="{5F25E2D5-CEF7-9357-B8F3-A61616D6923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574566" y="3684954"/>
            <a:ext cx="1331434" cy="1236218"/>
          </a:xfrm>
          <a:prstGeom prst="rect">
            <a:avLst/>
          </a:prstGeom>
        </p:spPr>
      </p:pic>
      <p:sp>
        <p:nvSpPr>
          <p:cNvPr id="106" name="テキスト ボックス 105">
            <a:extLst>
              <a:ext uri="{FF2B5EF4-FFF2-40B4-BE49-F238E27FC236}">
                <a16:creationId xmlns:a16="http://schemas.microsoft.com/office/drawing/2014/main" id="{AFC8B8AF-1CC1-485A-5206-DAEBD7503116}"/>
              </a:ext>
            </a:extLst>
          </p:cNvPr>
          <p:cNvSpPr txBox="1"/>
          <p:nvPr/>
        </p:nvSpPr>
        <p:spPr>
          <a:xfrm>
            <a:off x="4073430" y="3344069"/>
            <a:ext cx="2084225" cy="304699"/>
          </a:xfrm>
          <a:prstGeom prst="rect">
            <a:avLst/>
          </a:prstGeom>
          <a:noFill/>
        </p:spPr>
        <p:txBody>
          <a:bodyPr wrap="none" rtlCol="0">
            <a:spAutoFit/>
          </a:bodyPr>
          <a:lstStyle/>
          <a:p>
            <a:pPr algn="l">
              <a:lnSpc>
                <a:spcPct val="120000"/>
              </a:lnSpc>
              <a:spcAft>
                <a:spcPts val="600"/>
              </a:spcAft>
              <a:buClr>
                <a:schemeClr val="tx2"/>
              </a:buClr>
            </a:pPr>
            <a:r>
              <a:rPr kumimoji="1" lang="ja-JP" altLang="en-US" sz="1200" b="1">
                <a:latin typeface="+mj-ea"/>
                <a:ea typeface="+mj-ea"/>
              </a:rPr>
              <a:t>１</a:t>
            </a:r>
            <a:r>
              <a:rPr kumimoji="1" lang="en-US" altLang="ja-JP" sz="1200" b="1">
                <a:latin typeface="+mj-ea"/>
                <a:ea typeface="+mj-ea"/>
              </a:rPr>
              <a:t>.</a:t>
            </a:r>
            <a:r>
              <a:rPr kumimoji="1" lang="ja-JP" altLang="en-US" sz="1200" b="1">
                <a:latin typeface="+mj-ea"/>
                <a:ea typeface="+mj-ea"/>
              </a:rPr>
              <a:t>略図の作成（手書き可）</a:t>
            </a:r>
          </a:p>
        </p:txBody>
      </p:sp>
      <p:sp>
        <p:nvSpPr>
          <p:cNvPr id="108" name="テキスト ボックス 107">
            <a:extLst>
              <a:ext uri="{FF2B5EF4-FFF2-40B4-BE49-F238E27FC236}">
                <a16:creationId xmlns:a16="http://schemas.microsoft.com/office/drawing/2014/main" id="{F0D2F6A3-5025-3AD2-73D4-B54537E7E803}"/>
              </a:ext>
            </a:extLst>
          </p:cNvPr>
          <p:cNvSpPr txBox="1"/>
          <p:nvPr/>
        </p:nvSpPr>
        <p:spPr>
          <a:xfrm>
            <a:off x="6340296" y="3344069"/>
            <a:ext cx="1776448" cy="304699"/>
          </a:xfrm>
          <a:prstGeom prst="rect">
            <a:avLst/>
          </a:prstGeom>
          <a:noFill/>
        </p:spPr>
        <p:txBody>
          <a:bodyPr wrap="none" rtlCol="0">
            <a:spAutoFit/>
          </a:bodyPr>
          <a:lstStyle/>
          <a:p>
            <a:pPr algn="l">
              <a:lnSpc>
                <a:spcPct val="120000"/>
              </a:lnSpc>
              <a:spcAft>
                <a:spcPts val="600"/>
              </a:spcAft>
              <a:buClr>
                <a:schemeClr val="tx2"/>
              </a:buClr>
            </a:pPr>
            <a:r>
              <a:rPr kumimoji="1" lang="ja-JP" altLang="en-US" sz="1200" b="1">
                <a:latin typeface="+mj-ea"/>
                <a:ea typeface="+mj-ea"/>
              </a:rPr>
              <a:t>２</a:t>
            </a:r>
            <a:r>
              <a:rPr kumimoji="1" lang="en-US" altLang="ja-JP" sz="1200" b="1">
                <a:latin typeface="+mj-ea"/>
                <a:ea typeface="+mj-ea"/>
              </a:rPr>
              <a:t>.</a:t>
            </a:r>
            <a:r>
              <a:rPr kumimoji="1" lang="ja-JP" altLang="en-US" sz="1200" b="1">
                <a:latin typeface="+mj-ea"/>
                <a:ea typeface="+mj-ea"/>
              </a:rPr>
              <a:t>略図をアップロード</a:t>
            </a:r>
          </a:p>
        </p:txBody>
      </p:sp>
      <p:sp>
        <p:nvSpPr>
          <p:cNvPr id="109" name="楕円 108">
            <a:extLst>
              <a:ext uri="{FF2B5EF4-FFF2-40B4-BE49-F238E27FC236}">
                <a16:creationId xmlns:a16="http://schemas.microsoft.com/office/drawing/2014/main" id="{17D08B1F-33ED-5274-AC84-4F72933BEF20}"/>
              </a:ext>
            </a:extLst>
          </p:cNvPr>
          <p:cNvSpPr/>
          <p:nvPr/>
        </p:nvSpPr>
        <p:spPr>
          <a:xfrm>
            <a:off x="4006978" y="6576976"/>
            <a:ext cx="1080120" cy="196784"/>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ysClr val="windowText" lastClr="000000"/>
              </a:solidFill>
            </a:endParaRPr>
          </a:p>
        </p:txBody>
      </p:sp>
      <p:sp>
        <p:nvSpPr>
          <p:cNvPr id="111" name="矢印: ストライプ 110">
            <a:extLst>
              <a:ext uri="{FF2B5EF4-FFF2-40B4-BE49-F238E27FC236}">
                <a16:creationId xmlns:a16="http://schemas.microsoft.com/office/drawing/2014/main" id="{33200278-534E-6E02-2A10-0F016C4F0632}"/>
              </a:ext>
            </a:extLst>
          </p:cNvPr>
          <p:cNvSpPr/>
          <p:nvPr/>
        </p:nvSpPr>
        <p:spPr>
          <a:xfrm rot="5400000">
            <a:off x="5434162" y="6017711"/>
            <a:ext cx="398084" cy="484632"/>
          </a:xfrm>
          <a:prstGeom prst="stripedRightArrow">
            <a:avLst>
              <a:gd name="adj1" fmla="val 50000"/>
              <a:gd name="adj2"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ysClr val="windowText" lastClr="000000"/>
              </a:solidFill>
            </a:endParaRPr>
          </a:p>
        </p:txBody>
      </p:sp>
      <p:grpSp>
        <p:nvGrpSpPr>
          <p:cNvPr id="113" name="グループ化 112">
            <a:extLst>
              <a:ext uri="{FF2B5EF4-FFF2-40B4-BE49-F238E27FC236}">
                <a16:creationId xmlns:a16="http://schemas.microsoft.com/office/drawing/2014/main" id="{6E20ECA3-CC20-3BEE-3B66-E6662048D94E}"/>
              </a:ext>
            </a:extLst>
          </p:cNvPr>
          <p:cNvGrpSpPr/>
          <p:nvPr/>
        </p:nvGrpSpPr>
        <p:grpSpPr>
          <a:xfrm>
            <a:off x="6050970" y="4377814"/>
            <a:ext cx="2522943" cy="757757"/>
            <a:chOff x="6050970" y="4377814"/>
            <a:chExt cx="2522943" cy="757757"/>
          </a:xfrm>
        </p:grpSpPr>
        <p:sp>
          <p:nvSpPr>
            <p:cNvPr id="107" name="矢印: ストライプ 106">
              <a:extLst>
                <a:ext uri="{FF2B5EF4-FFF2-40B4-BE49-F238E27FC236}">
                  <a16:creationId xmlns:a16="http://schemas.microsoft.com/office/drawing/2014/main" id="{AAEDB901-2519-1990-5FFB-B99039A66BAF}"/>
                </a:ext>
              </a:extLst>
            </p:cNvPr>
            <p:cNvSpPr/>
            <p:nvPr/>
          </p:nvSpPr>
          <p:spPr>
            <a:xfrm>
              <a:off x="6050970" y="4650939"/>
              <a:ext cx="2522943" cy="484632"/>
            </a:xfrm>
            <a:prstGeom prst="striped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ysClr val="windowText" lastClr="000000"/>
                </a:solidFill>
              </a:endParaRPr>
            </a:p>
          </p:txBody>
        </p:sp>
        <p:sp>
          <p:nvSpPr>
            <p:cNvPr id="112" name="テキスト ボックス 111">
              <a:extLst>
                <a:ext uri="{FF2B5EF4-FFF2-40B4-BE49-F238E27FC236}">
                  <a16:creationId xmlns:a16="http://schemas.microsoft.com/office/drawing/2014/main" id="{C70437E9-72C9-F012-FB01-54D9F0BDD04F}"/>
                </a:ext>
              </a:extLst>
            </p:cNvPr>
            <p:cNvSpPr txBox="1"/>
            <p:nvPr/>
          </p:nvSpPr>
          <p:spPr>
            <a:xfrm>
              <a:off x="6209365" y="4749845"/>
              <a:ext cx="2339102" cy="278153"/>
            </a:xfrm>
            <a:prstGeom prst="rect">
              <a:avLst/>
            </a:prstGeom>
            <a:noFill/>
          </p:spPr>
          <p:txBody>
            <a:bodyPr wrap="none" rtlCol="0">
              <a:spAutoFit/>
            </a:bodyPr>
            <a:lstStyle/>
            <a:p>
              <a:pPr algn="l">
                <a:lnSpc>
                  <a:spcPct val="120000"/>
                </a:lnSpc>
                <a:spcAft>
                  <a:spcPts val="600"/>
                </a:spcAft>
                <a:buClr>
                  <a:schemeClr val="tx2"/>
                </a:buClr>
              </a:pPr>
              <a:r>
                <a:rPr kumimoji="1" lang="ja-JP" altLang="en-US" sz="1050">
                  <a:latin typeface="+mj-ea"/>
                  <a:ea typeface="+mj-ea"/>
                </a:rPr>
                <a:t>略図をファイル化してアップロード</a:t>
              </a:r>
            </a:p>
          </p:txBody>
        </p:sp>
        <p:sp>
          <p:nvSpPr>
            <p:cNvPr id="116" name="テキスト ボックス 115">
              <a:extLst>
                <a:ext uri="{FF2B5EF4-FFF2-40B4-BE49-F238E27FC236}">
                  <a16:creationId xmlns:a16="http://schemas.microsoft.com/office/drawing/2014/main" id="{CDC75AB9-730C-B0A5-8710-2B5DD9606CF0}"/>
                </a:ext>
              </a:extLst>
            </p:cNvPr>
            <p:cNvSpPr txBox="1"/>
            <p:nvPr/>
          </p:nvSpPr>
          <p:spPr>
            <a:xfrm>
              <a:off x="6205280" y="4377814"/>
              <a:ext cx="2069797" cy="278153"/>
            </a:xfrm>
            <a:prstGeom prst="rect">
              <a:avLst/>
            </a:prstGeom>
            <a:noFill/>
          </p:spPr>
          <p:txBody>
            <a:bodyPr wrap="none" rtlCol="0">
              <a:spAutoFit/>
            </a:bodyPr>
            <a:lstStyle/>
            <a:p>
              <a:pPr algn="l">
                <a:lnSpc>
                  <a:spcPct val="120000"/>
                </a:lnSpc>
                <a:spcAft>
                  <a:spcPts val="600"/>
                </a:spcAft>
                <a:buClr>
                  <a:schemeClr val="tx2"/>
                </a:buClr>
              </a:pPr>
              <a:r>
                <a:rPr kumimoji="1" lang="ja-JP" altLang="en-US" sz="1050">
                  <a:latin typeface="+mj-ea"/>
                  <a:ea typeface="+mj-ea"/>
                </a:rPr>
                <a:t>略図を写真にしてアップロード</a:t>
              </a:r>
            </a:p>
          </p:txBody>
        </p:sp>
      </p:grpSp>
      <p:pic>
        <p:nvPicPr>
          <p:cNvPr id="4" name="グラフィックス 3" descr="矢印: 緩い曲線 単色塗りつぶし">
            <a:extLst>
              <a:ext uri="{FF2B5EF4-FFF2-40B4-BE49-F238E27FC236}">
                <a16:creationId xmlns:a16="http://schemas.microsoft.com/office/drawing/2014/main" id="{CFF69B13-BE32-6F6B-E7A4-83802EE023B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7827972">
            <a:off x="2834450" y="3589719"/>
            <a:ext cx="1501103" cy="573948"/>
          </a:xfrm>
          <a:prstGeom prst="rect">
            <a:avLst/>
          </a:prstGeom>
        </p:spPr>
      </p:pic>
    </p:spTree>
    <p:extLst>
      <p:ext uri="{BB962C8B-B14F-4D97-AF65-F5344CB8AC3E}">
        <p14:creationId xmlns:p14="http://schemas.microsoft.com/office/powerpoint/2010/main" val="18928255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8697B4-FB39-59ED-BDD0-EF5057C883D7}"/>
              </a:ext>
            </a:extLst>
          </p:cNvPr>
          <p:cNvSpPr>
            <a:spLocks noGrp="1"/>
          </p:cNvSpPr>
          <p:nvPr>
            <p:ph type="title"/>
          </p:nvPr>
        </p:nvSpPr>
        <p:spPr/>
        <p:txBody>
          <a:bodyPr/>
          <a:lstStyle/>
          <a:p>
            <a:r>
              <a:rPr kumimoji="1" lang="ja-JP" altLang="en-US"/>
              <a:t>労働者死傷病報告の入力（国籍、在留資格）</a:t>
            </a:r>
          </a:p>
        </p:txBody>
      </p:sp>
      <p:sp>
        <p:nvSpPr>
          <p:cNvPr id="3" name="スライド番号プレースホルダー 2">
            <a:extLst>
              <a:ext uri="{FF2B5EF4-FFF2-40B4-BE49-F238E27FC236}">
                <a16:creationId xmlns:a16="http://schemas.microsoft.com/office/drawing/2014/main" id="{255D4F12-5FE8-7CB3-475D-6C0B5B60C928}"/>
              </a:ext>
            </a:extLst>
          </p:cNvPr>
          <p:cNvSpPr>
            <a:spLocks noGrp="1"/>
          </p:cNvSpPr>
          <p:nvPr>
            <p:ph type="sldNum" sz="quarter" idx="4"/>
          </p:nvPr>
        </p:nvSpPr>
        <p:spPr/>
        <p:txBody>
          <a:bodyPr/>
          <a:lstStyle/>
          <a:p>
            <a:fld id="{48F63A3B-78C7-47BE-AE5E-E10140E04643}" type="slidenum">
              <a:rPr lang="en-US" smtClean="0"/>
              <a:pPr/>
              <a:t>29</a:t>
            </a:fld>
            <a:endParaRPr lang="en-US"/>
          </a:p>
        </p:txBody>
      </p:sp>
      <p:pic>
        <p:nvPicPr>
          <p:cNvPr id="6" name="図 5" descr="ダイアグラム&#10;&#10;自動的に生成された説明">
            <a:extLst>
              <a:ext uri="{FF2B5EF4-FFF2-40B4-BE49-F238E27FC236}">
                <a16:creationId xmlns:a16="http://schemas.microsoft.com/office/drawing/2014/main" id="{B34A162B-FF55-41A5-CE0A-7A6437C09C5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453" t="3801" r="6939" b="5900"/>
          <a:stretch/>
        </p:blipFill>
        <p:spPr>
          <a:xfrm>
            <a:off x="177956" y="1428758"/>
            <a:ext cx="3694924" cy="5385821"/>
          </a:xfrm>
          <a:prstGeom prst="rect">
            <a:avLst/>
          </a:prstGeom>
        </p:spPr>
      </p:pic>
      <p:sp>
        <p:nvSpPr>
          <p:cNvPr id="8" name="正方形/長方形 7">
            <a:extLst>
              <a:ext uri="{FF2B5EF4-FFF2-40B4-BE49-F238E27FC236}">
                <a16:creationId xmlns:a16="http://schemas.microsoft.com/office/drawing/2014/main" id="{A910267A-C5CA-2A77-3FF4-73E60E71DD8F}"/>
              </a:ext>
            </a:extLst>
          </p:cNvPr>
          <p:cNvSpPr/>
          <p:nvPr/>
        </p:nvSpPr>
        <p:spPr>
          <a:xfrm>
            <a:off x="308656" y="5749925"/>
            <a:ext cx="1567769" cy="271363"/>
          </a:xfrm>
          <a:prstGeom prst="rect">
            <a:avLst/>
          </a:prstGeom>
          <a:solidFill>
            <a:srgbClr val="FF0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ysClr val="windowText" lastClr="000000"/>
              </a:solidFill>
            </a:endParaRPr>
          </a:p>
        </p:txBody>
      </p:sp>
      <p:pic>
        <p:nvPicPr>
          <p:cNvPr id="12" name="図 11">
            <a:extLst>
              <a:ext uri="{FF2B5EF4-FFF2-40B4-BE49-F238E27FC236}">
                <a16:creationId xmlns:a16="http://schemas.microsoft.com/office/drawing/2014/main" id="{353BD68A-C34D-4897-3CC7-D0B431CBE9DF}"/>
              </a:ext>
            </a:extLst>
          </p:cNvPr>
          <p:cNvPicPr>
            <a:picLocks noChangeAspect="1"/>
          </p:cNvPicPr>
          <p:nvPr/>
        </p:nvPicPr>
        <p:blipFill rotWithShape="1">
          <a:blip r:embed="rId3"/>
          <a:srcRect t="5385" b="27234"/>
          <a:stretch/>
        </p:blipFill>
        <p:spPr>
          <a:xfrm>
            <a:off x="4481226" y="3978295"/>
            <a:ext cx="1344182" cy="2780645"/>
          </a:xfrm>
          <a:prstGeom prst="rect">
            <a:avLst/>
          </a:prstGeom>
        </p:spPr>
      </p:pic>
      <p:pic>
        <p:nvPicPr>
          <p:cNvPr id="19" name="図 18">
            <a:extLst>
              <a:ext uri="{FF2B5EF4-FFF2-40B4-BE49-F238E27FC236}">
                <a16:creationId xmlns:a16="http://schemas.microsoft.com/office/drawing/2014/main" id="{9394172F-DC72-CC57-140A-0AB7F9DF7EFB}"/>
              </a:ext>
            </a:extLst>
          </p:cNvPr>
          <p:cNvPicPr>
            <a:picLocks noChangeAspect="1"/>
          </p:cNvPicPr>
          <p:nvPr/>
        </p:nvPicPr>
        <p:blipFill rotWithShape="1">
          <a:blip r:embed="rId4"/>
          <a:srcRect b="29439"/>
          <a:stretch/>
        </p:blipFill>
        <p:spPr>
          <a:xfrm>
            <a:off x="6022563" y="3938978"/>
            <a:ext cx="2435650" cy="2819963"/>
          </a:xfrm>
          <a:prstGeom prst="rect">
            <a:avLst/>
          </a:prstGeom>
        </p:spPr>
      </p:pic>
      <p:sp>
        <p:nvSpPr>
          <p:cNvPr id="20" name="楕円 19">
            <a:extLst>
              <a:ext uri="{FF2B5EF4-FFF2-40B4-BE49-F238E27FC236}">
                <a16:creationId xmlns:a16="http://schemas.microsoft.com/office/drawing/2014/main" id="{0734F342-1778-A95B-17A8-1FF9FC861186}"/>
              </a:ext>
            </a:extLst>
          </p:cNvPr>
          <p:cNvSpPr/>
          <p:nvPr/>
        </p:nvSpPr>
        <p:spPr>
          <a:xfrm>
            <a:off x="5331048" y="3350595"/>
            <a:ext cx="108000" cy="108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ysClr val="windowText" lastClr="000000"/>
              </a:solidFill>
            </a:endParaRPr>
          </a:p>
        </p:txBody>
      </p:sp>
      <p:sp>
        <p:nvSpPr>
          <p:cNvPr id="23" name="テキスト ボックス 22">
            <a:extLst>
              <a:ext uri="{FF2B5EF4-FFF2-40B4-BE49-F238E27FC236}">
                <a16:creationId xmlns:a16="http://schemas.microsoft.com/office/drawing/2014/main" id="{87880B28-5727-D485-F61E-4506A9D89780}"/>
              </a:ext>
            </a:extLst>
          </p:cNvPr>
          <p:cNvSpPr txBox="1"/>
          <p:nvPr/>
        </p:nvSpPr>
        <p:spPr>
          <a:xfrm>
            <a:off x="7314127" y="1879541"/>
            <a:ext cx="2648744" cy="969496"/>
          </a:xfrm>
          <a:prstGeom prst="rect">
            <a:avLst/>
          </a:prstGeom>
          <a:noFill/>
        </p:spPr>
        <p:txBody>
          <a:bodyPr wrap="square" rtlCol="0">
            <a:spAutoFit/>
          </a:bodyPr>
          <a:lstStyle/>
          <a:p>
            <a:pPr algn="l">
              <a:lnSpc>
                <a:spcPct val="120000"/>
              </a:lnSpc>
              <a:spcAft>
                <a:spcPts val="600"/>
              </a:spcAft>
              <a:buClr>
                <a:schemeClr val="tx2"/>
              </a:buClr>
            </a:pPr>
            <a:r>
              <a:rPr kumimoji="1" lang="ja-JP" altLang="en-US" sz="1200" dirty="0">
                <a:solidFill>
                  <a:srgbClr val="FF0000"/>
                </a:solidFill>
                <a:latin typeface="+mj-ea"/>
                <a:ea typeface="+mj-ea"/>
              </a:rPr>
              <a:t>以下の「国籍・地域」及び「在留資格」の項目はプルダウンで選択することで、自動的にコードが反映されます。</a:t>
            </a:r>
          </a:p>
        </p:txBody>
      </p:sp>
      <p:cxnSp>
        <p:nvCxnSpPr>
          <p:cNvPr id="25" name="直線矢印コネクタ 24">
            <a:extLst>
              <a:ext uri="{FF2B5EF4-FFF2-40B4-BE49-F238E27FC236}">
                <a16:creationId xmlns:a16="http://schemas.microsoft.com/office/drawing/2014/main" id="{BC8FC406-4BC0-2371-CD0C-62BB4414FDC2}"/>
              </a:ext>
            </a:extLst>
          </p:cNvPr>
          <p:cNvCxnSpPr>
            <a:cxnSpLocks/>
          </p:cNvCxnSpPr>
          <p:nvPr/>
        </p:nvCxnSpPr>
        <p:spPr>
          <a:xfrm flipH="1" flipV="1">
            <a:off x="5439048" y="3404595"/>
            <a:ext cx="1818208" cy="9691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8" name="テキスト ボックス 27">
            <a:extLst>
              <a:ext uri="{FF2B5EF4-FFF2-40B4-BE49-F238E27FC236}">
                <a16:creationId xmlns:a16="http://schemas.microsoft.com/office/drawing/2014/main" id="{170AF582-78A3-743C-E3DF-E0905DF4AD9E}"/>
              </a:ext>
            </a:extLst>
          </p:cNvPr>
          <p:cNvSpPr txBox="1"/>
          <p:nvPr/>
        </p:nvSpPr>
        <p:spPr>
          <a:xfrm>
            <a:off x="8527494" y="4696324"/>
            <a:ext cx="1399989" cy="1412694"/>
          </a:xfrm>
          <a:prstGeom prst="rect">
            <a:avLst/>
          </a:prstGeom>
          <a:noFill/>
        </p:spPr>
        <p:txBody>
          <a:bodyPr wrap="square" rtlCol="0">
            <a:spAutoFit/>
          </a:bodyPr>
          <a:lstStyle/>
          <a:p>
            <a:pPr algn="l">
              <a:lnSpc>
                <a:spcPct val="120000"/>
              </a:lnSpc>
              <a:spcAft>
                <a:spcPts val="600"/>
              </a:spcAft>
              <a:buClr>
                <a:schemeClr val="tx2"/>
              </a:buClr>
            </a:pPr>
            <a:r>
              <a:rPr kumimoji="1" lang="ja-JP" altLang="en-US" sz="1200">
                <a:solidFill>
                  <a:srgbClr val="FF0000"/>
                </a:solidFill>
                <a:latin typeface="+mj-ea"/>
                <a:ea typeface="+mj-ea"/>
              </a:rPr>
              <a:t>被災者が外国人の場合には、「国籍、地域」及び「在留資格」を選択してください。</a:t>
            </a:r>
          </a:p>
        </p:txBody>
      </p:sp>
      <p:cxnSp>
        <p:nvCxnSpPr>
          <p:cNvPr id="29" name="直線矢印コネクタ 28">
            <a:extLst>
              <a:ext uri="{FF2B5EF4-FFF2-40B4-BE49-F238E27FC236}">
                <a16:creationId xmlns:a16="http://schemas.microsoft.com/office/drawing/2014/main" id="{580A0ADE-20E1-26AB-65A3-2D6322ACE0CA}"/>
              </a:ext>
            </a:extLst>
          </p:cNvPr>
          <p:cNvCxnSpPr>
            <a:cxnSpLocks/>
            <a:stCxn id="28" idx="0"/>
          </p:cNvCxnSpPr>
          <p:nvPr/>
        </p:nvCxnSpPr>
        <p:spPr>
          <a:xfrm flipH="1" flipV="1">
            <a:off x="5794272" y="4085567"/>
            <a:ext cx="3433217" cy="61075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1" name="直線矢印コネクタ 30">
            <a:extLst>
              <a:ext uri="{FF2B5EF4-FFF2-40B4-BE49-F238E27FC236}">
                <a16:creationId xmlns:a16="http://schemas.microsoft.com/office/drawing/2014/main" id="{9134FF67-6B93-A3CB-53DF-4D2797EA0756}"/>
              </a:ext>
            </a:extLst>
          </p:cNvPr>
          <p:cNvCxnSpPr>
            <a:cxnSpLocks/>
            <a:stCxn id="28" idx="0"/>
          </p:cNvCxnSpPr>
          <p:nvPr/>
        </p:nvCxnSpPr>
        <p:spPr>
          <a:xfrm flipH="1" flipV="1">
            <a:off x="8183880" y="4085567"/>
            <a:ext cx="1043609" cy="61075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pic>
        <p:nvPicPr>
          <p:cNvPr id="35" name="図 34">
            <a:extLst>
              <a:ext uri="{FF2B5EF4-FFF2-40B4-BE49-F238E27FC236}">
                <a16:creationId xmlns:a16="http://schemas.microsoft.com/office/drawing/2014/main" id="{B4B58921-B595-6703-831F-B541B67C965D}"/>
              </a:ext>
            </a:extLst>
          </p:cNvPr>
          <p:cNvPicPr>
            <a:picLocks noChangeAspect="1"/>
          </p:cNvPicPr>
          <p:nvPr/>
        </p:nvPicPr>
        <p:blipFill rotWithShape="1">
          <a:blip r:embed="rId5"/>
          <a:srcRect l="1299" t="4426" r="1297" b="2984"/>
          <a:stretch/>
        </p:blipFill>
        <p:spPr>
          <a:xfrm>
            <a:off x="4130040" y="2143125"/>
            <a:ext cx="3086100" cy="509588"/>
          </a:xfrm>
          <a:prstGeom prst="rect">
            <a:avLst/>
          </a:prstGeom>
          <a:ln>
            <a:solidFill>
              <a:srgbClr val="FF0000"/>
            </a:solidFill>
          </a:ln>
        </p:spPr>
      </p:pic>
      <p:sp>
        <p:nvSpPr>
          <p:cNvPr id="5" name="テキスト ボックス 4">
            <a:extLst>
              <a:ext uri="{FF2B5EF4-FFF2-40B4-BE49-F238E27FC236}">
                <a16:creationId xmlns:a16="http://schemas.microsoft.com/office/drawing/2014/main" id="{DD261FA0-322D-951F-5F49-9E83B5DEC563}"/>
              </a:ext>
            </a:extLst>
          </p:cNvPr>
          <p:cNvSpPr txBox="1"/>
          <p:nvPr/>
        </p:nvSpPr>
        <p:spPr>
          <a:xfrm>
            <a:off x="4088904" y="1500326"/>
            <a:ext cx="3694924" cy="410882"/>
          </a:xfrm>
          <a:prstGeom prst="rect">
            <a:avLst/>
          </a:prstGeom>
          <a:noFill/>
        </p:spPr>
        <p:txBody>
          <a:bodyPr wrap="square" rtlCol="0">
            <a:spAutoFit/>
          </a:bodyPr>
          <a:lstStyle/>
          <a:p>
            <a:pPr algn="l">
              <a:lnSpc>
                <a:spcPct val="120000"/>
              </a:lnSpc>
              <a:spcAft>
                <a:spcPts val="600"/>
              </a:spcAft>
              <a:buClr>
                <a:schemeClr val="tx2"/>
              </a:buClr>
            </a:pPr>
            <a:r>
              <a:rPr kumimoji="1" lang="ja-JP" altLang="en-US">
                <a:solidFill>
                  <a:srgbClr val="FF0000"/>
                </a:solidFill>
                <a:latin typeface="+mj-ea"/>
                <a:ea typeface="+mj-ea"/>
              </a:rPr>
              <a:t>■今回の変更に影響する箇所</a:t>
            </a:r>
          </a:p>
        </p:txBody>
      </p:sp>
      <p:sp>
        <p:nvSpPr>
          <p:cNvPr id="9" name="正方形/長方形 8">
            <a:extLst>
              <a:ext uri="{FF2B5EF4-FFF2-40B4-BE49-F238E27FC236}">
                <a16:creationId xmlns:a16="http://schemas.microsoft.com/office/drawing/2014/main" id="{0150F4E2-96FC-F280-AA8F-1FD185443081}"/>
              </a:ext>
            </a:extLst>
          </p:cNvPr>
          <p:cNvSpPr/>
          <p:nvPr/>
        </p:nvSpPr>
        <p:spPr>
          <a:xfrm>
            <a:off x="8115257" y="182943"/>
            <a:ext cx="1600114" cy="515284"/>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b"/>
          <a:lstStyle/>
          <a:p>
            <a:pPr algn="ctr"/>
            <a:r>
              <a:rPr kumimoji="1" lang="ja-JP" altLang="en-US" sz="2400" b="1">
                <a:solidFill>
                  <a:srgbClr val="FF0000"/>
                </a:solidFill>
              </a:rPr>
              <a:t>改正項目</a:t>
            </a:r>
          </a:p>
        </p:txBody>
      </p:sp>
      <p:sp>
        <p:nvSpPr>
          <p:cNvPr id="11" name="テキスト プレースホルダー 3">
            <a:extLst>
              <a:ext uri="{FF2B5EF4-FFF2-40B4-BE49-F238E27FC236}">
                <a16:creationId xmlns:a16="http://schemas.microsoft.com/office/drawing/2014/main" id="{394E602B-D75B-2F5A-CFE4-061107230748}"/>
              </a:ext>
            </a:extLst>
          </p:cNvPr>
          <p:cNvSpPr txBox="1">
            <a:spLocks/>
          </p:cNvSpPr>
          <p:nvPr/>
        </p:nvSpPr>
        <p:spPr>
          <a:xfrm>
            <a:off x="-1200" y="833365"/>
            <a:ext cx="9907200" cy="577841"/>
          </a:xfrm>
          <a:prstGeom prst="rect">
            <a:avLst/>
          </a:prstGeom>
          <a:solidFill>
            <a:schemeClr val="bg2"/>
          </a:solidFill>
          <a:ln w="12700" cap="flat" cmpd="sng" algn="ctr">
            <a:noFill/>
            <a:prstDash val="solid"/>
            <a:miter lim="800000"/>
          </a:ln>
          <a:effectLst/>
        </p:spPr>
        <p:txBody>
          <a:bodyPr vert="horz" lIns="360000" tIns="36000" rIns="360000" bIns="36000" rtlCol="0" anchor="t">
            <a:spAutoFit/>
          </a:bodyPr>
          <a:lstStyle>
            <a:lvl1pPr marL="0" indent="0" algn="l" defTabSz="914400" rtl="0" eaLnBrk="1" latinLnBrk="0" hangingPunct="1">
              <a:lnSpc>
                <a:spcPct val="130000"/>
              </a:lnSpc>
              <a:spcBef>
                <a:spcPts val="1000"/>
              </a:spcBef>
              <a:spcAft>
                <a:spcPts val="800"/>
              </a:spcAft>
              <a:buClr>
                <a:schemeClr val="tx2"/>
              </a:buClr>
              <a:buFont typeface="Arial" panose="020B0604020202020204" pitchFamily="34" charset="0"/>
              <a:buNone/>
              <a:defRPr kumimoji="1" lang="ja-JP" altLang="en-US" sz="1300" b="0" i="0" kern="900" spc="69" smtClean="0">
                <a:solidFill>
                  <a:schemeClr val="tx1"/>
                </a:solidFill>
                <a:latin typeface="+mn-lt"/>
                <a:ea typeface="+mn-ea"/>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smtClean="0">
                <a:solidFill>
                  <a:schemeClr val="tx1"/>
                </a:solidFill>
                <a:latin typeface="+mn-lt"/>
                <a:ea typeface="+mn-ea"/>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smtClean="0">
                <a:solidFill>
                  <a:schemeClr val="tx1"/>
                </a:solidFill>
                <a:latin typeface="+mn-lt"/>
                <a:ea typeface="+mn-ea"/>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smtClean="0">
                <a:solidFill>
                  <a:schemeClr val="tx1"/>
                </a:solidFill>
                <a:latin typeface="+mn-lt"/>
                <a:ea typeface="+mn-ea"/>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9pPr>
          </a:lstStyle>
          <a:p>
            <a:r>
              <a:rPr lang="ja-JP" altLang="en-US" dirty="0"/>
              <a:t>この度の改正で、手入力（自由記入可）としていた</a:t>
            </a:r>
            <a:r>
              <a:rPr lang="zh-TW" altLang="en-US" b="1" dirty="0"/>
              <a:t>国籍、在留資格</a:t>
            </a:r>
            <a:r>
              <a:rPr lang="ja-JP" altLang="en-US" dirty="0"/>
              <a:t>について、コードでの報告となりました。コードは、選択された</a:t>
            </a:r>
            <a:r>
              <a:rPr lang="zh-TW" altLang="en-US" b="1" dirty="0"/>
              <a:t>国籍、在留資格</a:t>
            </a:r>
            <a:r>
              <a:rPr lang="ja-JP" altLang="en-US" dirty="0"/>
              <a:t>の項目から自動入力されます。</a:t>
            </a:r>
            <a:endParaRPr kumimoji="1" lang="ja-JP" altLang="en-US" dirty="0"/>
          </a:p>
        </p:txBody>
      </p:sp>
      <p:pic>
        <p:nvPicPr>
          <p:cNvPr id="4" name="グラフィックス 3" descr="矢印: 緩い曲線 単色塗りつぶし">
            <a:extLst>
              <a:ext uri="{FF2B5EF4-FFF2-40B4-BE49-F238E27FC236}">
                <a16:creationId xmlns:a16="http://schemas.microsoft.com/office/drawing/2014/main" id="{309F6A6C-6FAA-6676-2F37-4ECFE409033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8352561">
            <a:off x="1016001" y="3969781"/>
            <a:ext cx="3940226" cy="573948"/>
          </a:xfrm>
          <a:prstGeom prst="rect">
            <a:avLst/>
          </a:prstGeom>
        </p:spPr>
      </p:pic>
      <p:pic>
        <p:nvPicPr>
          <p:cNvPr id="13" name="図 12">
            <a:extLst>
              <a:ext uri="{FF2B5EF4-FFF2-40B4-BE49-F238E27FC236}">
                <a16:creationId xmlns:a16="http://schemas.microsoft.com/office/drawing/2014/main" id="{C48F417B-F148-6833-6274-4FFEF1828820}"/>
              </a:ext>
            </a:extLst>
          </p:cNvPr>
          <p:cNvPicPr>
            <a:picLocks noChangeAspect="1"/>
          </p:cNvPicPr>
          <p:nvPr/>
        </p:nvPicPr>
        <p:blipFill>
          <a:blip r:embed="rId8"/>
          <a:stretch>
            <a:fillRect/>
          </a:stretch>
        </p:blipFill>
        <p:spPr>
          <a:xfrm>
            <a:off x="4131099" y="2919207"/>
            <a:ext cx="5454000" cy="744418"/>
          </a:xfrm>
          <a:prstGeom prst="rect">
            <a:avLst/>
          </a:prstGeom>
        </p:spPr>
      </p:pic>
      <p:sp>
        <p:nvSpPr>
          <p:cNvPr id="22" name="テキスト ボックス 21">
            <a:extLst>
              <a:ext uri="{FF2B5EF4-FFF2-40B4-BE49-F238E27FC236}">
                <a16:creationId xmlns:a16="http://schemas.microsoft.com/office/drawing/2014/main" id="{2FF1BF2B-3DBD-55B5-DB9B-CD7799420355}"/>
              </a:ext>
            </a:extLst>
          </p:cNvPr>
          <p:cNvSpPr txBox="1"/>
          <p:nvPr/>
        </p:nvSpPr>
        <p:spPr>
          <a:xfrm>
            <a:off x="7268011" y="3429000"/>
            <a:ext cx="2648744" cy="526298"/>
          </a:xfrm>
          <a:prstGeom prst="rect">
            <a:avLst/>
          </a:prstGeom>
          <a:noFill/>
        </p:spPr>
        <p:txBody>
          <a:bodyPr wrap="square" rtlCol="0">
            <a:spAutoFit/>
          </a:bodyPr>
          <a:lstStyle/>
          <a:p>
            <a:pPr algn="l">
              <a:lnSpc>
                <a:spcPct val="120000"/>
              </a:lnSpc>
              <a:spcAft>
                <a:spcPts val="600"/>
              </a:spcAft>
              <a:buClr>
                <a:schemeClr val="tx2"/>
              </a:buClr>
            </a:pPr>
            <a:r>
              <a:rPr kumimoji="1" lang="ja-JP" altLang="en-US" sz="1200" u="sng">
                <a:solidFill>
                  <a:srgbClr val="FF0000"/>
                </a:solidFill>
                <a:latin typeface="+mj-ea"/>
                <a:ea typeface="+mj-ea"/>
              </a:rPr>
              <a:t>被災者が外国人でない場合</a:t>
            </a:r>
            <a:r>
              <a:rPr kumimoji="1" lang="ja-JP" altLang="en-US" sz="1200">
                <a:solidFill>
                  <a:srgbClr val="FF0000"/>
                </a:solidFill>
                <a:latin typeface="+mj-ea"/>
                <a:ea typeface="+mj-ea"/>
              </a:rPr>
              <a:t>には、チェックを付してください</a:t>
            </a:r>
          </a:p>
        </p:txBody>
      </p:sp>
      <p:sp>
        <p:nvSpPr>
          <p:cNvPr id="14" name="テキスト ボックス 13">
            <a:extLst>
              <a:ext uri="{FF2B5EF4-FFF2-40B4-BE49-F238E27FC236}">
                <a16:creationId xmlns:a16="http://schemas.microsoft.com/office/drawing/2014/main" id="{22E637D5-0636-7867-D70D-C1E2C31AFAE2}"/>
              </a:ext>
            </a:extLst>
          </p:cNvPr>
          <p:cNvSpPr txBox="1"/>
          <p:nvPr/>
        </p:nvSpPr>
        <p:spPr>
          <a:xfrm>
            <a:off x="6002383" y="3739115"/>
            <a:ext cx="748923" cy="268471"/>
          </a:xfrm>
          <a:prstGeom prst="rect">
            <a:avLst/>
          </a:prstGeom>
          <a:noFill/>
        </p:spPr>
        <p:txBody>
          <a:bodyPr wrap="none" rtlCol="0">
            <a:spAutoFit/>
          </a:bodyPr>
          <a:lstStyle/>
          <a:p>
            <a:pPr algn="l">
              <a:lnSpc>
                <a:spcPct val="120000"/>
              </a:lnSpc>
              <a:spcAft>
                <a:spcPts val="600"/>
              </a:spcAft>
              <a:buClr>
                <a:schemeClr val="tx2"/>
              </a:buClr>
            </a:pPr>
            <a:r>
              <a:rPr kumimoji="1" lang="ja-JP" altLang="en-US" sz="1100">
                <a:latin typeface="ＭＳ ゴシック" panose="020B0609070205080204" pitchFamily="49" charset="-128"/>
                <a:ea typeface="ＭＳ ゴシック" panose="020B0609070205080204" pitchFamily="49" charset="-128"/>
              </a:rPr>
              <a:t>在留資格</a:t>
            </a:r>
          </a:p>
        </p:txBody>
      </p:sp>
      <p:sp>
        <p:nvSpPr>
          <p:cNvPr id="15" name="テキスト ボックス 14">
            <a:extLst>
              <a:ext uri="{FF2B5EF4-FFF2-40B4-BE49-F238E27FC236}">
                <a16:creationId xmlns:a16="http://schemas.microsoft.com/office/drawing/2014/main" id="{8B82E4F0-EBC6-42B3-46AB-135BB893915D}"/>
              </a:ext>
            </a:extLst>
          </p:cNvPr>
          <p:cNvSpPr txBox="1"/>
          <p:nvPr/>
        </p:nvSpPr>
        <p:spPr>
          <a:xfrm>
            <a:off x="4443320" y="3739115"/>
            <a:ext cx="889987" cy="268471"/>
          </a:xfrm>
          <a:prstGeom prst="rect">
            <a:avLst/>
          </a:prstGeom>
          <a:noFill/>
        </p:spPr>
        <p:txBody>
          <a:bodyPr wrap="none" rtlCol="0">
            <a:spAutoFit/>
          </a:bodyPr>
          <a:lstStyle/>
          <a:p>
            <a:pPr algn="l">
              <a:lnSpc>
                <a:spcPct val="120000"/>
              </a:lnSpc>
              <a:spcAft>
                <a:spcPts val="600"/>
              </a:spcAft>
              <a:buClr>
                <a:schemeClr val="tx2"/>
              </a:buClr>
            </a:pPr>
            <a:r>
              <a:rPr kumimoji="1" lang="ja-JP" altLang="en-US" sz="1100">
                <a:latin typeface="ＭＳ ゴシック" panose="020B0609070205080204" pitchFamily="49" charset="-128"/>
                <a:ea typeface="ＭＳ ゴシック" panose="020B0609070205080204" pitchFamily="49" charset="-128"/>
              </a:rPr>
              <a:t>国籍、地域</a:t>
            </a:r>
          </a:p>
        </p:txBody>
      </p:sp>
      <p:cxnSp>
        <p:nvCxnSpPr>
          <p:cNvPr id="27" name="直線矢印コネクタ 26">
            <a:extLst>
              <a:ext uri="{FF2B5EF4-FFF2-40B4-BE49-F238E27FC236}">
                <a16:creationId xmlns:a16="http://schemas.microsoft.com/office/drawing/2014/main" id="{6A9B81A8-A4C9-5D0D-7F0A-9FD6424630E8}"/>
              </a:ext>
            </a:extLst>
          </p:cNvPr>
          <p:cNvCxnSpPr>
            <a:cxnSpLocks/>
            <a:stCxn id="22" idx="1"/>
            <a:endCxn id="33" idx="6"/>
          </p:cNvCxnSpPr>
          <p:nvPr/>
        </p:nvCxnSpPr>
        <p:spPr>
          <a:xfrm flipH="1" flipV="1">
            <a:off x="6643390" y="3595496"/>
            <a:ext cx="624621" cy="9665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33" name="楕円 32">
            <a:extLst>
              <a:ext uri="{FF2B5EF4-FFF2-40B4-BE49-F238E27FC236}">
                <a16:creationId xmlns:a16="http://schemas.microsoft.com/office/drawing/2014/main" id="{95722A5C-BF34-82AD-6830-080C6F20BB9D}"/>
              </a:ext>
            </a:extLst>
          </p:cNvPr>
          <p:cNvSpPr/>
          <p:nvPr/>
        </p:nvSpPr>
        <p:spPr>
          <a:xfrm>
            <a:off x="6247150" y="3466225"/>
            <a:ext cx="396240" cy="25854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ysClr val="windowText" lastClr="000000"/>
              </a:solidFill>
            </a:endParaRPr>
          </a:p>
        </p:txBody>
      </p:sp>
      <p:sp>
        <p:nvSpPr>
          <p:cNvPr id="7" name="矢印: ストライプ 6">
            <a:extLst>
              <a:ext uri="{FF2B5EF4-FFF2-40B4-BE49-F238E27FC236}">
                <a16:creationId xmlns:a16="http://schemas.microsoft.com/office/drawing/2014/main" id="{64B7D43A-1875-2E82-876F-2750B795F86C}"/>
              </a:ext>
            </a:extLst>
          </p:cNvPr>
          <p:cNvSpPr/>
          <p:nvPr/>
        </p:nvSpPr>
        <p:spPr>
          <a:xfrm rot="16200000">
            <a:off x="4834762" y="2584459"/>
            <a:ext cx="236476" cy="484632"/>
          </a:xfrm>
          <a:prstGeom prst="striped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ysClr val="windowText" lastClr="000000"/>
              </a:solidFill>
            </a:endParaRPr>
          </a:p>
        </p:txBody>
      </p:sp>
      <p:sp>
        <p:nvSpPr>
          <p:cNvPr id="10" name="テキスト ボックス 9">
            <a:extLst>
              <a:ext uri="{FF2B5EF4-FFF2-40B4-BE49-F238E27FC236}">
                <a16:creationId xmlns:a16="http://schemas.microsoft.com/office/drawing/2014/main" id="{CA8379AB-D837-6131-D373-928306046D9D}"/>
              </a:ext>
            </a:extLst>
          </p:cNvPr>
          <p:cNvSpPr txBox="1"/>
          <p:nvPr/>
        </p:nvSpPr>
        <p:spPr>
          <a:xfrm>
            <a:off x="5311257" y="2730945"/>
            <a:ext cx="2824989" cy="269304"/>
          </a:xfrm>
          <a:prstGeom prst="rect">
            <a:avLst/>
          </a:prstGeom>
          <a:noFill/>
        </p:spPr>
        <p:txBody>
          <a:bodyPr wrap="square" rtlCol="0">
            <a:spAutoFit/>
          </a:bodyPr>
          <a:lstStyle/>
          <a:p>
            <a:pPr algn="l">
              <a:lnSpc>
                <a:spcPct val="120000"/>
              </a:lnSpc>
              <a:spcAft>
                <a:spcPts val="600"/>
              </a:spcAft>
              <a:buClr>
                <a:schemeClr val="tx2"/>
              </a:buClr>
            </a:pPr>
            <a:r>
              <a:rPr kumimoji="1" lang="en-US" altLang="ja-JP" sz="1000" dirty="0">
                <a:latin typeface="メイリオ" panose="020B0604030504040204" pitchFamily="50" charset="-128"/>
                <a:ea typeface="メイリオ" panose="020B0604030504040204" pitchFamily="50" charset="-128"/>
              </a:rPr>
              <a:t>※</a:t>
            </a:r>
            <a:r>
              <a:rPr kumimoji="1" lang="ja-JP" altLang="en-US" sz="1000" dirty="0">
                <a:latin typeface="メイリオ" panose="020B0604030504040204" pitchFamily="50" charset="-128"/>
                <a:ea typeface="メイリオ" panose="020B0604030504040204" pitchFamily="50" charset="-128"/>
              </a:rPr>
              <a:t>令和７年１月１日からの画面イメージです。</a:t>
            </a:r>
          </a:p>
        </p:txBody>
      </p:sp>
    </p:spTree>
    <p:extLst>
      <p:ext uri="{BB962C8B-B14F-4D97-AF65-F5344CB8AC3E}">
        <p14:creationId xmlns:p14="http://schemas.microsoft.com/office/powerpoint/2010/main" val="3668727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a:extLst>
              <a:ext uri="{FF2B5EF4-FFF2-40B4-BE49-F238E27FC236}">
                <a16:creationId xmlns:a16="http://schemas.microsoft.com/office/drawing/2014/main" id="{6E2B8772-E537-5A93-99B1-1F70A18EFAE7}"/>
              </a:ext>
            </a:extLst>
          </p:cNvPr>
          <p:cNvSpPr txBox="1"/>
          <p:nvPr/>
        </p:nvSpPr>
        <p:spPr>
          <a:xfrm>
            <a:off x="4396086" y="3150523"/>
            <a:ext cx="5509914" cy="3714863"/>
          </a:xfrm>
          <a:prstGeom prst="rect">
            <a:avLst/>
          </a:prstGeom>
          <a:noFill/>
        </p:spPr>
        <p:txBody>
          <a:bodyPr wrap="square" rIns="72000" rtlCol="0">
            <a:spAutoFit/>
          </a:bodyPr>
          <a:lstStyle/>
          <a:p>
            <a:pPr algn="l">
              <a:lnSpc>
                <a:spcPct val="120000"/>
              </a:lnSpc>
              <a:buClr>
                <a:schemeClr val="tx2"/>
              </a:buClr>
            </a:pPr>
            <a:r>
              <a:rPr kumimoji="1" lang="ja-JP" altLang="en-US" sz="1200" dirty="0">
                <a:solidFill>
                  <a:srgbClr val="FF0000"/>
                </a:solidFill>
                <a:latin typeface="メイリオ" panose="020B0604030504040204" pitchFamily="50" charset="-128"/>
                <a:ea typeface="メイリオ" panose="020B0604030504040204" pitchFamily="50" charset="-128"/>
              </a:rPr>
              <a:t>①　事業の種類</a:t>
            </a:r>
            <a:endParaRPr kumimoji="1" lang="en-US" altLang="ja-JP" sz="1200" dirty="0">
              <a:solidFill>
                <a:srgbClr val="FF0000"/>
              </a:solidFill>
              <a:latin typeface="メイリオ" panose="020B0604030504040204" pitchFamily="50" charset="-128"/>
              <a:ea typeface="メイリオ" panose="020B0604030504040204" pitchFamily="50" charset="-128"/>
            </a:endParaRPr>
          </a:p>
          <a:p>
            <a:pPr lvl="1">
              <a:lnSpc>
                <a:spcPct val="120000"/>
              </a:lnSpc>
              <a:buClr>
                <a:schemeClr val="tx2"/>
              </a:buClr>
            </a:pPr>
            <a:r>
              <a:rPr kumimoji="1" lang="ja-JP" altLang="en-US" sz="1200" dirty="0">
                <a:solidFill>
                  <a:schemeClr val="tx2"/>
                </a:solidFill>
                <a:latin typeface="メイリオ" panose="020B0604030504040204" pitchFamily="50" charset="-128"/>
                <a:ea typeface="メイリオ" panose="020B0604030504040204" pitchFamily="50" charset="-128"/>
              </a:rPr>
              <a:t>日本標準産業分類に基づいた細分類コード（４桁）又は大分類から細分類までの業種を選択すると、細分類コードが入力内容に反映されます。</a:t>
            </a:r>
            <a:endParaRPr kumimoji="1" lang="en-US" altLang="ja-JP" sz="1200" dirty="0">
              <a:solidFill>
                <a:srgbClr val="FF0000"/>
              </a:solidFill>
              <a:latin typeface="メイリオ" panose="020B0604030504040204" pitchFamily="50" charset="-128"/>
              <a:ea typeface="メイリオ" panose="020B0604030504040204" pitchFamily="50" charset="-128"/>
            </a:endParaRPr>
          </a:p>
          <a:p>
            <a:pPr algn="l">
              <a:lnSpc>
                <a:spcPct val="120000"/>
              </a:lnSpc>
              <a:spcBef>
                <a:spcPts val="600"/>
              </a:spcBef>
              <a:buClr>
                <a:schemeClr val="tx2"/>
              </a:buClr>
            </a:pPr>
            <a:r>
              <a:rPr kumimoji="1" lang="ja-JP" altLang="en-US" sz="1200" dirty="0">
                <a:solidFill>
                  <a:srgbClr val="FF0000"/>
                </a:solidFill>
                <a:latin typeface="メイリオ" panose="020B0604030504040204" pitchFamily="50" charset="-128"/>
                <a:ea typeface="メイリオ" panose="020B0604030504040204" pitchFamily="50" charset="-128"/>
              </a:rPr>
              <a:t>②　被災者の職種</a:t>
            </a:r>
            <a:endParaRPr kumimoji="1" lang="en-US" altLang="ja-JP" sz="1200" dirty="0">
              <a:solidFill>
                <a:srgbClr val="FF0000"/>
              </a:solidFill>
              <a:latin typeface="メイリオ" panose="020B0604030504040204" pitchFamily="50" charset="-128"/>
              <a:ea typeface="メイリオ" panose="020B0604030504040204" pitchFamily="50" charset="-128"/>
            </a:endParaRPr>
          </a:p>
          <a:p>
            <a:pPr lvl="1">
              <a:lnSpc>
                <a:spcPct val="120000"/>
              </a:lnSpc>
              <a:buClr>
                <a:schemeClr val="tx2"/>
              </a:buClr>
            </a:pPr>
            <a:r>
              <a:rPr kumimoji="1" lang="ja-JP" altLang="en-US" sz="1200" dirty="0">
                <a:solidFill>
                  <a:schemeClr val="tx2"/>
                </a:solidFill>
                <a:latin typeface="メイリオ" panose="020B0604030504040204" pitchFamily="50" charset="-128"/>
                <a:ea typeface="メイリオ" panose="020B0604030504040204" pitchFamily="50" charset="-128"/>
              </a:rPr>
              <a:t>日本標準職業分類に基づいた小分類コード（３桁）又は大分類から小分類までの職種を選択すると、小分類コードが入力内容に反映されます。</a:t>
            </a:r>
            <a:endParaRPr kumimoji="1" lang="en-US" altLang="ja-JP" sz="1200" dirty="0">
              <a:solidFill>
                <a:schemeClr val="tx2"/>
              </a:solidFill>
              <a:latin typeface="メイリオ" panose="020B0604030504040204" pitchFamily="50" charset="-128"/>
              <a:ea typeface="メイリオ" panose="020B0604030504040204" pitchFamily="50" charset="-128"/>
            </a:endParaRPr>
          </a:p>
          <a:p>
            <a:pPr algn="l">
              <a:lnSpc>
                <a:spcPct val="120000"/>
              </a:lnSpc>
              <a:spcBef>
                <a:spcPts val="600"/>
              </a:spcBef>
              <a:buClr>
                <a:schemeClr val="tx2"/>
              </a:buClr>
            </a:pPr>
            <a:r>
              <a:rPr kumimoji="1" lang="ja-JP" altLang="en-US" sz="1200" dirty="0">
                <a:solidFill>
                  <a:srgbClr val="FF0000"/>
                </a:solidFill>
                <a:latin typeface="メイリオ" panose="020B0604030504040204" pitchFamily="50" charset="-128"/>
                <a:ea typeface="メイリオ" panose="020B0604030504040204" pitchFamily="50" charset="-128"/>
              </a:rPr>
              <a:t>③　傷病名及び傷病部位</a:t>
            </a:r>
            <a:endParaRPr kumimoji="1" lang="en-US" altLang="ja-JP" sz="1200" dirty="0">
              <a:solidFill>
                <a:srgbClr val="FF0000"/>
              </a:solidFill>
              <a:latin typeface="メイリオ" panose="020B0604030504040204" pitchFamily="50" charset="-128"/>
              <a:ea typeface="メイリオ" panose="020B0604030504040204" pitchFamily="50" charset="-128"/>
            </a:endParaRPr>
          </a:p>
          <a:p>
            <a:pPr lvl="1">
              <a:lnSpc>
                <a:spcPct val="120000"/>
              </a:lnSpc>
              <a:buClr>
                <a:schemeClr val="tx2"/>
              </a:buClr>
            </a:pPr>
            <a:r>
              <a:rPr kumimoji="1" lang="ja-JP" altLang="en-US" sz="1200" dirty="0">
                <a:solidFill>
                  <a:schemeClr val="tx2"/>
                </a:solidFill>
                <a:latin typeface="メイリオ" panose="020B0604030504040204" pitchFamily="50" charset="-128"/>
                <a:ea typeface="メイリオ" panose="020B0604030504040204" pitchFamily="50" charset="-128"/>
              </a:rPr>
              <a:t>傷病名及び傷病部位をプルダウン選択すると、対応するコードが入力内容に反映されます。</a:t>
            </a:r>
            <a:endParaRPr kumimoji="1" lang="en-US" altLang="ja-JP" sz="1200" dirty="0">
              <a:solidFill>
                <a:schemeClr val="tx2"/>
              </a:solidFill>
              <a:latin typeface="メイリオ" panose="020B0604030504040204" pitchFamily="50" charset="-128"/>
              <a:ea typeface="メイリオ" panose="020B0604030504040204" pitchFamily="50" charset="-128"/>
            </a:endParaRPr>
          </a:p>
          <a:p>
            <a:pPr algn="l">
              <a:lnSpc>
                <a:spcPct val="120000"/>
              </a:lnSpc>
              <a:spcBef>
                <a:spcPts val="600"/>
              </a:spcBef>
              <a:buClr>
                <a:schemeClr val="tx2"/>
              </a:buClr>
            </a:pPr>
            <a:r>
              <a:rPr kumimoji="1" lang="ja-JP" altLang="en-US" sz="1200" dirty="0">
                <a:solidFill>
                  <a:srgbClr val="FF0000"/>
                </a:solidFill>
                <a:latin typeface="メイリオ" panose="020B0604030504040204" pitchFamily="50" charset="-128"/>
                <a:ea typeface="メイリオ" panose="020B0604030504040204" pitchFamily="50" charset="-128"/>
              </a:rPr>
              <a:t>④　災害発生状況及び原因</a:t>
            </a:r>
            <a:endParaRPr kumimoji="1" lang="en-US" altLang="ja-JP" sz="1200" dirty="0">
              <a:solidFill>
                <a:srgbClr val="FF0000"/>
              </a:solidFill>
              <a:latin typeface="メイリオ" panose="020B0604030504040204" pitchFamily="50" charset="-128"/>
              <a:ea typeface="メイリオ" panose="020B0604030504040204" pitchFamily="50" charset="-128"/>
            </a:endParaRPr>
          </a:p>
          <a:p>
            <a:pPr lvl="1">
              <a:lnSpc>
                <a:spcPct val="120000"/>
              </a:lnSpc>
              <a:buClr>
                <a:schemeClr val="tx2"/>
              </a:buClr>
            </a:pPr>
            <a:r>
              <a:rPr kumimoji="1" lang="ja-JP" altLang="en-US" sz="1200" dirty="0">
                <a:solidFill>
                  <a:schemeClr val="tx2"/>
                </a:solidFill>
                <a:latin typeface="メイリオ" panose="020B0604030504040204" pitchFamily="50" charset="-128"/>
                <a:ea typeface="メイリオ" panose="020B0604030504040204" pitchFamily="50" charset="-128"/>
              </a:rPr>
              <a:t>５段構成による記入方法となり、災害発生状況の記載を分かりやすくしました。</a:t>
            </a:r>
            <a:endParaRPr kumimoji="1" lang="en-US" altLang="ja-JP" sz="1200" dirty="0">
              <a:solidFill>
                <a:schemeClr val="tx2"/>
              </a:solidFill>
              <a:latin typeface="メイリオ" panose="020B0604030504040204" pitchFamily="50" charset="-128"/>
              <a:ea typeface="メイリオ" panose="020B0604030504040204" pitchFamily="50" charset="-128"/>
            </a:endParaRPr>
          </a:p>
          <a:p>
            <a:pPr algn="l">
              <a:lnSpc>
                <a:spcPct val="120000"/>
              </a:lnSpc>
              <a:spcBef>
                <a:spcPts val="600"/>
              </a:spcBef>
              <a:buClr>
                <a:schemeClr val="tx2"/>
              </a:buClr>
            </a:pPr>
            <a:r>
              <a:rPr kumimoji="1" lang="ja-JP" altLang="en-US" sz="1200" dirty="0">
                <a:solidFill>
                  <a:srgbClr val="FF0000"/>
                </a:solidFill>
                <a:latin typeface="メイリオ" panose="020B0604030504040204" pitchFamily="50" charset="-128"/>
                <a:ea typeface="メイリオ" panose="020B0604030504040204" pitchFamily="50" charset="-128"/>
              </a:rPr>
              <a:t>⑤　国籍・地域及び在留資格</a:t>
            </a:r>
          </a:p>
          <a:p>
            <a:pPr lvl="1">
              <a:lnSpc>
                <a:spcPct val="120000"/>
              </a:lnSpc>
              <a:buClr>
                <a:schemeClr val="tx2"/>
              </a:buClr>
            </a:pPr>
            <a:r>
              <a:rPr kumimoji="1" lang="ja-JP" altLang="en-US" sz="1200" dirty="0">
                <a:solidFill>
                  <a:schemeClr val="tx2"/>
                </a:solidFill>
                <a:latin typeface="メイリオ" panose="020B0604030504040204" pitchFamily="50" charset="-128"/>
                <a:ea typeface="メイリオ" panose="020B0604030504040204" pitchFamily="50" charset="-128"/>
              </a:rPr>
              <a:t>国籍・地域及び在留資格をプルダウン選択すると、対応するコードが入力内容に反映されます。</a:t>
            </a:r>
          </a:p>
        </p:txBody>
      </p:sp>
      <p:sp>
        <p:nvSpPr>
          <p:cNvPr id="2" name="タイトル 1">
            <a:extLst>
              <a:ext uri="{FF2B5EF4-FFF2-40B4-BE49-F238E27FC236}">
                <a16:creationId xmlns:a16="http://schemas.microsoft.com/office/drawing/2014/main" id="{538697B4-FB39-59ED-BDD0-EF5057C883D7}"/>
              </a:ext>
            </a:extLst>
          </p:cNvPr>
          <p:cNvSpPr>
            <a:spLocks noGrp="1"/>
          </p:cNvSpPr>
          <p:nvPr>
            <p:ph type="title"/>
          </p:nvPr>
        </p:nvSpPr>
        <p:spPr/>
        <p:txBody>
          <a:bodyPr/>
          <a:lstStyle/>
          <a:p>
            <a:r>
              <a:rPr kumimoji="1" lang="ja-JP" altLang="en-US" dirty="0"/>
              <a:t>労働者死傷病報告の改正項目</a:t>
            </a:r>
          </a:p>
        </p:txBody>
      </p:sp>
      <p:sp>
        <p:nvSpPr>
          <p:cNvPr id="3" name="スライド番号プレースホルダー 2">
            <a:extLst>
              <a:ext uri="{FF2B5EF4-FFF2-40B4-BE49-F238E27FC236}">
                <a16:creationId xmlns:a16="http://schemas.microsoft.com/office/drawing/2014/main" id="{255D4F12-5FE8-7CB3-475D-6C0B5B60C928}"/>
              </a:ext>
            </a:extLst>
          </p:cNvPr>
          <p:cNvSpPr>
            <a:spLocks noGrp="1"/>
          </p:cNvSpPr>
          <p:nvPr>
            <p:ph type="sldNum" sz="quarter" idx="4"/>
          </p:nvPr>
        </p:nvSpPr>
        <p:spPr/>
        <p:txBody>
          <a:bodyPr/>
          <a:lstStyle/>
          <a:p>
            <a:fld id="{48F63A3B-78C7-47BE-AE5E-E10140E04643}" type="slidenum">
              <a:rPr lang="en-US" smtClean="0"/>
              <a:pPr/>
              <a:t>3</a:t>
            </a:fld>
            <a:endParaRPr lang="en-US"/>
          </a:p>
        </p:txBody>
      </p:sp>
      <p:grpSp>
        <p:nvGrpSpPr>
          <p:cNvPr id="11" name="グループ化 10">
            <a:extLst>
              <a:ext uri="{FF2B5EF4-FFF2-40B4-BE49-F238E27FC236}">
                <a16:creationId xmlns:a16="http://schemas.microsoft.com/office/drawing/2014/main" id="{C53F076D-AB3A-2E4C-6D83-092E1B167280}"/>
              </a:ext>
            </a:extLst>
          </p:cNvPr>
          <p:cNvGrpSpPr/>
          <p:nvPr/>
        </p:nvGrpSpPr>
        <p:grpSpPr>
          <a:xfrm>
            <a:off x="236662" y="1462654"/>
            <a:ext cx="3694924" cy="5385821"/>
            <a:chOff x="2864768" y="1435149"/>
            <a:chExt cx="3694924" cy="5385821"/>
          </a:xfrm>
        </p:grpSpPr>
        <p:pic>
          <p:nvPicPr>
            <p:cNvPr id="6" name="図 5" descr="ダイアグラム&#10;&#10;自動的に生成された説明">
              <a:extLst>
                <a:ext uri="{FF2B5EF4-FFF2-40B4-BE49-F238E27FC236}">
                  <a16:creationId xmlns:a16="http://schemas.microsoft.com/office/drawing/2014/main" id="{B34A162B-FF55-41A5-CE0A-7A6437C09C5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453" t="3801" r="6939" b="5900"/>
            <a:stretch/>
          </p:blipFill>
          <p:spPr>
            <a:xfrm>
              <a:off x="2864768" y="1435149"/>
              <a:ext cx="3694924" cy="5385821"/>
            </a:xfrm>
            <a:prstGeom prst="rect">
              <a:avLst/>
            </a:prstGeom>
          </p:spPr>
        </p:pic>
        <p:sp>
          <p:nvSpPr>
            <p:cNvPr id="5" name="正方形/長方形 4">
              <a:extLst>
                <a:ext uri="{FF2B5EF4-FFF2-40B4-BE49-F238E27FC236}">
                  <a16:creationId xmlns:a16="http://schemas.microsoft.com/office/drawing/2014/main" id="{C59BF82A-74EB-8347-AF3C-C7E83988EB29}"/>
                </a:ext>
              </a:extLst>
            </p:cNvPr>
            <p:cNvSpPr/>
            <p:nvPr/>
          </p:nvSpPr>
          <p:spPr>
            <a:xfrm>
              <a:off x="5788026" y="1772816"/>
              <a:ext cx="717550" cy="25918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ysClr val="windowText" lastClr="000000"/>
                </a:solidFill>
              </a:endParaRPr>
            </a:p>
          </p:txBody>
        </p:sp>
        <p:sp>
          <p:nvSpPr>
            <p:cNvPr id="7" name="正方形/長方形 6">
              <a:extLst>
                <a:ext uri="{FF2B5EF4-FFF2-40B4-BE49-F238E27FC236}">
                  <a16:creationId xmlns:a16="http://schemas.microsoft.com/office/drawing/2014/main" id="{D73623E0-4E56-ECE1-9896-C740B5BF8CF8}"/>
                </a:ext>
              </a:extLst>
            </p:cNvPr>
            <p:cNvSpPr/>
            <p:nvPr/>
          </p:nvSpPr>
          <p:spPr>
            <a:xfrm>
              <a:off x="4864894" y="4010352"/>
              <a:ext cx="704850" cy="235417"/>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ysClr val="windowText" lastClr="000000"/>
                </a:solidFill>
              </a:endParaRPr>
            </a:p>
          </p:txBody>
        </p:sp>
        <p:sp>
          <p:nvSpPr>
            <p:cNvPr id="8" name="正方形/長方形 7">
              <a:extLst>
                <a:ext uri="{FF2B5EF4-FFF2-40B4-BE49-F238E27FC236}">
                  <a16:creationId xmlns:a16="http://schemas.microsoft.com/office/drawing/2014/main" id="{9734C537-439C-9E11-24CC-40E4068EB320}"/>
                </a:ext>
              </a:extLst>
            </p:cNvPr>
            <p:cNvSpPr/>
            <p:nvPr/>
          </p:nvSpPr>
          <p:spPr>
            <a:xfrm>
              <a:off x="4371975" y="4244976"/>
              <a:ext cx="1177131" cy="257968"/>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ysClr val="windowText" lastClr="000000"/>
                </a:solidFill>
              </a:endParaRPr>
            </a:p>
          </p:txBody>
        </p:sp>
        <p:sp>
          <p:nvSpPr>
            <p:cNvPr id="10" name="正方形/長方形 9">
              <a:extLst>
                <a:ext uri="{FF2B5EF4-FFF2-40B4-BE49-F238E27FC236}">
                  <a16:creationId xmlns:a16="http://schemas.microsoft.com/office/drawing/2014/main" id="{E13DF706-748C-E8C4-03D3-DFAF42E24BF3}"/>
                </a:ext>
              </a:extLst>
            </p:cNvPr>
            <p:cNvSpPr/>
            <p:nvPr/>
          </p:nvSpPr>
          <p:spPr>
            <a:xfrm>
              <a:off x="2981325" y="4509119"/>
              <a:ext cx="1802606" cy="1241599"/>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ysClr val="windowText" lastClr="000000"/>
                </a:solidFill>
              </a:endParaRPr>
            </a:p>
          </p:txBody>
        </p:sp>
        <p:sp>
          <p:nvSpPr>
            <p:cNvPr id="18" name="正方形/長方形 17">
              <a:extLst>
                <a:ext uri="{FF2B5EF4-FFF2-40B4-BE49-F238E27FC236}">
                  <a16:creationId xmlns:a16="http://schemas.microsoft.com/office/drawing/2014/main" id="{68C5EEAB-5DAB-1286-EC15-2E19578C0AEB}"/>
                </a:ext>
              </a:extLst>
            </p:cNvPr>
            <p:cNvSpPr/>
            <p:nvPr/>
          </p:nvSpPr>
          <p:spPr>
            <a:xfrm>
              <a:off x="2980581" y="5761318"/>
              <a:ext cx="1588244" cy="264315"/>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ysClr val="windowText" lastClr="000000"/>
                </a:solidFill>
              </a:endParaRPr>
            </a:p>
          </p:txBody>
        </p:sp>
      </p:grpSp>
      <p:sp>
        <p:nvSpPr>
          <p:cNvPr id="12" name="テキスト ボックス 11">
            <a:extLst>
              <a:ext uri="{FF2B5EF4-FFF2-40B4-BE49-F238E27FC236}">
                <a16:creationId xmlns:a16="http://schemas.microsoft.com/office/drawing/2014/main" id="{4BA74145-F54F-2843-6A36-8CA889829947}"/>
              </a:ext>
            </a:extLst>
          </p:cNvPr>
          <p:cNvSpPr txBox="1"/>
          <p:nvPr/>
        </p:nvSpPr>
        <p:spPr>
          <a:xfrm>
            <a:off x="2856508" y="1747166"/>
            <a:ext cx="432048" cy="340093"/>
          </a:xfrm>
          <a:prstGeom prst="rect">
            <a:avLst/>
          </a:prstGeom>
          <a:noFill/>
        </p:spPr>
        <p:txBody>
          <a:bodyPr wrap="square" rtlCol="0">
            <a:spAutoFit/>
          </a:bodyPr>
          <a:lstStyle/>
          <a:p>
            <a:pPr algn="l">
              <a:lnSpc>
                <a:spcPct val="120000"/>
              </a:lnSpc>
              <a:spcAft>
                <a:spcPts val="600"/>
              </a:spcAft>
              <a:buClr>
                <a:schemeClr val="tx2"/>
              </a:buClr>
            </a:pPr>
            <a:r>
              <a:rPr kumimoji="1" lang="ja-JP" altLang="en-US" sz="1400">
                <a:solidFill>
                  <a:srgbClr val="FF0000"/>
                </a:solidFill>
                <a:latin typeface="メイリオ" panose="020B0604030504040204" pitchFamily="50" charset="-128"/>
                <a:ea typeface="メイリオ" panose="020B0604030504040204" pitchFamily="50" charset="-128"/>
              </a:rPr>
              <a:t>①</a:t>
            </a:r>
          </a:p>
        </p:txBody>
      </p:sp>
      <p:sp>
        <p:nvSpPr>
          <p:cNvPr id="13" name="テキスト ボックス 12">
            <a:extLst>
              <a:ext uri="{FF2B5EF4-FFF2-40B4-BE49-F238E27FC236}">
                <a16:creationId xmlns:a16="http://schemas.microsoft.com/office/drawing/2014/main" id="{842B12BC-9C1C-DA43-EC2B-7E74137BEBF9}"/>
              </a:ext>
            </a:extLst>
          </p:cNvPr>
          <p:cNvSpPr txBox="1"/>
          <p:nvPr/>
        </p:nvSpPr>
        <p:spPr>
          <a:xfrm>
            <a:off x="1938425" y="3966467"/>
            <a:ext cx="432048" cy="340093"/>
          </a:xfrm>
          <a:prstGeom prst="rect">
            <a:avLst/>
          </a:prstGeom>
          <a:noFill/>
        </p:spPr>
        <p:txBody>
          <a:bodyPr wrap="square" rtlCol="0">
            <a:spAutoFit/>
          </a:bodyPr>
          <a:lstStyle/>
          <a:p>
            <a:pPr algn="l">
              <a:lnSpc>
                <a:spcPct val="120000"/>
              </a:lnSpc>
              <a:spcAft>
                <a:spcPts val="600"/>
              </a:spcAft>
              <a:buClr>
                <a:schemeClr val="tx2"/>
              </a:buClr>
            </a:pPr>
            <a:r>
              <a:rPr kumimoji="1" lang="ja-JP" altLang="en-US" sz="1400">
                <a:solidFill>
                  <a:srgbClr val="FF0000"/>
                </a:solidFill>
                <a:latin typeface="メイリオ" panose="020B0604030504040204" pitchFamily="50" charset="-128"/>
                <a:ea typeface="メイリオ" panose="020B0604030504040204" pitchFamily="50" charset="-128"/>
              </a:rPr>
              <a:t>②</a:t>
            </a:r>
          </a:p>
        </p:txBody>
      </p:sp>
      <p:sp>
        <p:nvSpPr>
          <p:cNvPr id="14" name="テキスト ボックス 13">
            <a:extLst>
              <a:ext uri="{FF2B5EF4-FFF2-40B4-BE49-F238E27FC236}">
                <a16:creationId xmlns:a16="http://schemas.microsoft.com/office/drawing/2014/main" id="{24A87865-6B2D-A627-4B4B-EBEE37F06924}"/>
              </a:ext>
            </a:extLst>
          </p:cNvPr>
          <p:cNvSpPr txBox="1"/>
          <p:nvPr/>
        </p:nvSpPr>
        <p:spPr>
          <a:xfrm>
            <a:off x="1447044" y="4235304"/>
            <a:ext cx="432048" cy="340093"/>
          </a:xfrm>
          <a:prstGeom prst="rect">
            <a:avLst/>
          </a:prstGeom>
          <a:noFill/>
        </p:spPr>
        <p:txBody>
          <a:bodyPr wrap="square" rtlCol="0">
            <a:spAutoFit/>
          </a:bodyPr>
          <a:lstStyle/>
          <a:p>
            <a:pPr algn="l">
              <a:lnSpc>
                <a:spcPct val="120000"/>
              </a:lnSpc>
              <a:spcAft>
                <a:spcPts val="600"/>
              </a:spcAft>
              <a:buClr>
                <a:schemeClr val="tx2"/>
              </a:buClr>
            </a:pPr>
            <a:r>
              <a:rPr kumimoji="1" lang="ja-JP" altLang="en-US" sz="1400">
                <a:solidFill>
                  <a:srgbClr val="FF0000"/>
                </a:solidFill>
                <a:latin typeface="メイリオ" panose="020B0604030504040204" pitchFamily="50" charset="-128"/>
                <a:ea typeface="メイリオ" panose="020B0604030504040204" pitchFamily="50" charset="-128"/>
              </a:rPr>
              <a:t>③</a:t>
            </a:r>
          </a:p>
        </p:txBody>
      </p:sp>
      <p:sp>
        <p:nvSpPr>
          <p:cNvPr id="16" name="テキスト ボックス 15">
            <a:extLst>
              <a:ext uri="{FF2B5EF4-FFF2-40B4-BE49-F238E27FC236}">
                <a16:creationId xmlns:a16="http://schemas.microsoft.com/office/drawing/2014/main" id="{F69F735B-31A2-F210-EC13-E38516E44AE3}"/>
              </a:ext>
            </a:extLst>
          </p:cNvPr>
          <p:cNvSpPr txBox="1"/>
          <p:nvPr/>
        </p:nvSpPr>
        <p:spPr>
          <a:xfrm>
            <a:off x="20638" y="4987376"/>
            <a:ext cx="432048" cy="340093"/>
          </a:xfrm>
          <a:prstGeom prst="rect">
            <a:avLst/>
          </a:prstGeom>
          <a:noFill/>
        </p:spPr>
        <p:txBody>
          <a:bodyPr wrap="square" rtlCol="0">
            <a:spAutoFit/>
          </a:bodyPr>
          <a:lstStyle/>
          <a:p>
            <a:pPr algn="l">
              <a:lnSpc>
                <a:spcPct val="120000"/>
              </a:lnSpc>
              <a:spcAft>
                <a:spcPts val="600"/>
              </a:spcAft>
              <a:buClr>
                <a:schemeClr val="tx2"/>
              </a:buClr>
            </a:pPr>
            <a:r>
              <a:rPr kumimoji="1" lang="ja-JP" altLang="en-US" sz="1400">
                <a:solidFill>
                  <a:srgbClr val="FF0000"/>
                </a:solidFill>
                <a:latin typeface="メイリオ" panose="020B0604030504040204" pitchFamily="50" charset="-128"/>
                <a:ea typeface="メイリオ" panose="020B0604030504040204" pitchFamily="50" charset="-128"/>
              </a:rPr>
              <a:t>④</a:t>
            </a:r>
          </a:p>
        </p:txBody>
      </p:sp>
      <p:sp>
        <p:nvSpPr>
          <p:cNvPr id="19" name="テキスト ボックス 18">
            <a:extLst>
              <a:ext uri="{FF2B5EF4-FFF2-40B4-BE49-F238E27FC236}">
                <a16:creationId xmlns:a16="http://schemas.microsoft.com/office/drawing/2014/main" id="{5414EE4C-3155-DFE4-84EE-67E43C83F7B8}"/>
              </a:ext>
            </a:extLst>
          </p:cNvPr>
          <p:cNvSpPr txBox="1"/>
          <p:nvPr/>
        </p:nvSpPr>
        <p:spPr>
          <a:xfrm>
            <a:off x="20638" y="5771087"/>
            <a:ext cx="432048" cy="340093"/>
          </a:xfrm>
          <a:prstGeom prst="rect">
            <a:avLst/>
          </a:prstGeom>
          <a:noFill/>
        </p:spPr>
        <p:txBody>
          <a:bodyPr wrap="square" rtlCol="0">
            <a:spAutoFit/>
          </a:bodyPr>
          <a:lstStyle/>
          <a:p>
            <a:pPr algn="l">
              <a:lnSpc>
                <a:spcPct val="120000"/>
              </a:lnSpc>
              <a:spcAft>
                <a:spcPts val="600"/>
              </a:spcAft>
              <a:buClr>
                <a:schemeClr val="tx2"/>
              </a:buClr>
            </a:pPr>
            <a:r>
              <a:rPr kumimoji="1" lang="ja-JP" altLang="en-US" sz="1400">
                <a:solidFill>
                  <a:srgbClr val="FF0000"/>
                </a:solidFill>
                <a:latin typeface="メイリオ" panose="020B0604030504040204" pitchFamily="50" charset="-128"/>
                <a:ea typeface="メイリオ" panose="020B0604030504040204" pitchFamily="50" charset="-128"/>
              </a:rPr>
              <a:t>⑤</a:t>
            </a:r>
          </a:p>
        </p:txBody>
      </p:sp>
      <p:sp>
        <p:nvSpPr>
          <p:cNvPr id="9" name="テキスト ボックス 8">
            <a:extLst>
              <a:ext uri="{FF2B5EF4-FFF2-40B4-BE49-F238E27FC236}">
                <a16:creationId xmlns:a16="http://schemas.microsoft.com/office/drawing/2014/main" id="{D31D70BF-9F9C-CFF3-437A-2B888C626090}"/>
              </a:ext>
            </a:extLst>
          </p:cNvPr>
          <p:cNvSpPr txBox="1"/>
          <p:nvPr/>
        </p:nvSpPr>
        <p:spPr>
          <a:xfrm>
            <a:off x="4447713" y="1363880"/>
            <a:ext cx="5370990" cy="1786643"/>
          </a:xfrm>
          <a:prstGeom prst="rect">
            <a:avLst/>
          </a:prstGeom>
          <a:noFill/>
        </p:spPr>
        <p:txBody>
          <a:bodyPr wrap="square" rtlCol="0">
            <a:spAutoFit/>
          </a:bodyPr>
          <a:lstStyle/>
          <a:p>
            <a:pPr algn="l">
              <a:lnSpc>
                <a:spcPct val="120000"/>
              </a:lnSpc>
              <a:spcAft>
                <a:spcPts val="600"/>
              </a:spcAft>
              <a:buClr>
                <a:schemeClr val="tx2"/>
              </a:buClr>
            </a:pPr>
            <a:r>
              <a:rPr kumimoji="1" lang="en-US" altLang="ja-JP" sz="1400" dirty="0">
                <a:latin typeface="+mj-ea"/>
                <a:ea typeface="+mj-ea"/>
              </a:rPr>
              <a:t>【</a:t>
            </a:r>
            <a:r>
              <a:rPr kumimoji="1" lang="ja-JP" altLang="en-US" sz="1400" dirty="0">
                <a:latin typeface="+mj-ea"/>
                <a:ea typeface="+mj-ea"/>
              </a:rPr>
              <a:t>主な改正点</a:t>
            </a:r>
            <a:r>
              <a:rPr kumimoji="1" lang="en-US" altLang="ja-JP" sz="1400" dirty="0">
                <a:latin typeface="+mj-ea"/>
                <a:ea typeface="+mj-ea"/>
              </a:rPr>
              <a:t>】</a:t>
            </a:r>
          </a:p>
          <a:p>
            <a:pPr algn="l">
              <a:lnSpc>
                <a:spcPct val="120000"/>
              </a:lnSpc>
              <a:spcAft>
                <a:spcPts val="600"/>
              </a:spcAft>
              <a:buClr>
                <a:schemeClr val="tx2"/>
              </a:buClr>
            </a:pPr>
            <a:r>
              <a:rPr kumimoji="1" lang="ja-JP" altLang="en-US" sz="1400" dirty="0">
                <a:latin typeface="+mj-ea"/>
                <a:ea typeface="+mj-ea"/>
              </a:rPr>
              <a:t>　旧様式では手入力（自由記入可）であった箇所をプルダウン選択又はコード入力とし、分類の斉一を図ることとしました。</a:t>
            </a:r>
            <a:endParaRPr kumimoji="1" lang="en-US" altLang="ja-JP" sz="1400" dirty="0">
              <a:latin typeface="+mj-ea"/>
              <a:ea typeface="+mj-ea"/>
            </a:endParaRPr>
          </a:p>
          <a:p>
            <a:pPr algn="l">
              <a:lnSpc>
                <a:spcPct val="120000"/>
              </a:lnSpc>
              <a:spcAft>
                <a:spcPts val="600"/>
              </a:spcAft>
              <a:buClr>
                <a:schemeClr val="tx2"/>
              </a:buClr>
            </a:pPr>
            <a:r>
              <a:rPr kumimoji="1" lang="ja-JP" altLang="en-US" sz="1400" dirty="0">
                <a:latin typeface="+mj-ea"/>
                <a:ea typeface="+mj-ea"/>
              </a:rPr>
              <a:t>　記載方法の問い合わせが多かった災害発生状況について、原因等の把握につなげやすくするため、５段構成の記入方法へ変更しました。</a:t>
            </a:r>
          </a:p>
        </p:txBody>
      </p:sp>
      <p:sp>
        <p:nvSpPr>
          <p:cNvPr id="15" name="テキスト プレースホルダー 3">
            <a:extLst>
              <a:ext uri="{FF2B5EF4-FFF2-40B4-BE49-F238E27FC236}">
                <a16:creationId xmlns:a16="http://schemas.microsoft.com/office/drawing/2014/main" id="{E27B8872-484B-746E-91B8-560654727DA3}"/>
              </a:ext>
            </a:extLst>
          </p:cNvPr>
          <p:cNvSpPr txBox="1">
            <a:spLocks/>
          </p:cNvSpPr>
          <p:nvPr/>
        </p:nvSpPr>
        <p:spPr>
          <a:xfrm>
            <a:off x="0" y="835620"/>
            <a:ext cx="9907200" cy="577841"/>
          </a:xfrm>
          <a:prstGeom prst="rect">
            <a:avLst/>
          </a:prstGeom>
          <a:solidFill>
            <a:schemeClr val="bg2"/>
          </a:solidFill>
          <a:ln w="12700" cap="flat" cmpd="sng" algn="ctr">
            <a:noFill/>
            <a:prstDash val="solid"/>
            <a:miter lim="800000"/>
          </a:ln>
          <a:effectLst/>
        </p:spPr>
        <p:txBody>
          <a:bodyPr vert="horz" lIns="360000" tIns="36000" rIns="360000" bIns="36000" rtlCol="0" anchor="t">
            <a:spAutoFit/>
          </a:bodyPr>
          <a:lstStyle>
            <a:lvl1pPr marL="0" indent="0" algn="l" defTabSz="914400" rtl="0" eaLnBrk="1" latinLnBrk="0" hangingPunct="1">
              <a:lnSpc>
                <a:spcPct val="130000"/>
              </a:lnSpc>
              <a:spcBef>
                <a:spcPts val="1000"/>
              </a:spcBef>
              <a:spcAft>
                <a:spcPts val="800"/>
              </a:spcAft>
              <a:buClr>
                <a:schemeClr val="tx2"/>
              </a:buClr>
              <a:buFont typeface="Arial" panose="020B0604020202020204" pitchFamily="34" charset="0"/>
              <a:buNone/>
              <a:defRPr kumimoji="1" lang="ja-JP" altLang="en-US" sz="1300" b="0" i="0" kern="900" spc="69" smtClean="0">
                <a:solidFill>
                  <a:schemeClr val="tx1"/>
                </a:solidFill>
                <a:latin typeface="+mn-lt"/>
                <a:ea typeface="+mn-ea"/>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smtClean="0">
                <a:solidFill>
                  <a:schemeClr val="tx1"/>
                </a:solidFill>
                <a:latin typeface="+mn-lt"/>
                <a:ea typeface="+mn-ea"/>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smtClean="0">
                <a:solidFill>
                  <a:schemeClr val="tx1"/>
                </a:solidFill>
                <a:latin typeface="+mn-lt"/>
                <a:ea typeface="+mn-ea"/>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smtClean="0">
                <a:solidFill>
                  <a:schemeClr val="tx1"/>
                </a:solidFill>
                <a:latin typeface="+mn-lt"/>
                <a:ea typeface="+mn-ea"/>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9pPr>
          </a:lstStyle>
          <a:p>
            <a:r>
              <a:rPr lang="ja-JP" altLang="en-US" dirty="0"/>
              <a:t>労働者死傷病報告の</a:t>
            </a:r>
            <a:r>
              <a:rPr kumimoji="1" lang="ja-JP" altLang="en-US" dirty="0"/>
              <a:t>改正項目は、</a:t>
            </a:r>
            <a:r>
              <a:rPr kumimoji="1" lang="ja-JP" altLang="en-US" b="1" dirty="0"/>
              <a:t>５つ（　① 事業の種類、 ② 被災者の職種、 ③ 傷病名及び傷病部位、　　　　　　 ④ 災害発生状況及び原因</a:t>
            </a:r>
            <a:r>
              <a:rPr lang="ja-JP" altLang="en-US" b="1" dirty="0"/>
              <a:t>、 </a:t>
            </a:r>
            <a:r>
              <a:rPr kumimoji="1" lang="ja-JP" altLang="en-US" b="1" dirty="0"/>
              <a:t>⑤ 国籍・地域及び在留資格）</a:t>
            </a:r>
            <a:r>
              <a:rPr kumimoji="1" lang="ja-JP" altLang="en-US" dirty="0"/>
              <a:t>です。</a:t>
            </a:r>
          </a:p>
        </p:txBody>
      </p:sp>
    </p:spTree>
    <p:extLst>
      <p:ext uri="{BB962C8B-B14F-4D97-AF65-F5344CB8AC3E}">
        <p14:creationId xmlns:p14="http://schemas.microsoft.com/office/powerpoint/2010/main" val="20159620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ED8EAA94-51EF-0546-51C4-B56D47871CB9}"/>
              </a:ext>
            </a:extLst>
          </p:cNvPr>
          <p:cNvPicPr>
            <a:picLocks noChangeAspect="1"/>
          </p:cNvPicPr>
          <p:nvPr/>
        </p:nvPicPr>
        <p:blipFill rotWithShape="1">
          <a:blip r:embed="rId2"/>
          <a:srcRect b="19896"/>
          <a:stretch/>
        </p:blipFill>
        <p:spPr>
          <a:xfrm>
            <a:off x="4054964" y="4203669"/>
            <a:ext cx="5435980" cy="2628481"/>
          </a:xfrm>
          <a:prstGeom prst="rect">
            <a:avLst/>
          </a:prstGeom>
        </p:spPr>
      </p:pic>
      <p:sp>
        <p:nvSpPr>
          <p:cNvPr id="2" name="タイトル 1">
            <a:extLst>
              <a:ext uri="{FF2B5EF4-FFF2-40B4-BE49-F238E27FC236}">
                <a16:creationId xmlns:a16="http://schemas.microsoft.com/office/drawing/2014/main" id="{538697B4-FB39-59ED-BDD0-EF5057C883D7}"/>
              </a:ext>
            </a:extLst>
          </p:cNvPr>
          <p:cNvSpPr>
            <a:spLocks noGrp="1"/>
          </p:cNvSpPr>
          <p:nvPr>
            <p:ph type="title"/>
          </p:nvPr>
        </p:nvSpPr>
        <p:spPr/>
        <p:txBody>
          <a:bodyPr/>
          <a:lstStyle/>
          <a:p>
            <a:r>
              <a:rPr kumimoji="1" lang="ja-JP" altLang="en-US"/>
              <a:t>労働者死傷病報告の入力（報告作成者職氏名、署名、宛先）</a:t>
            </a:r>
          </a:p>
        </p:txBody>
      </p:sp>
      <p:sp>
        <p:nvSpPr>
          <p:cNvPr id="3" name="スライド番号プレースホルダー 2">
            <a:extLst>
              <a:ext uri="{FF2B5EF4-FFF2-40B4-BE49-F238E27FC236}">
                <a16:creationId xmlns:a16="http://schemas.microsoft.com/office/drawing/2014/main" id="{255D4F12-5FE8-7CB3-475D-6C0B5B60C928}"/>
              </a:ext>
            </a:extLst>
          </p:cNvPr>
          <p:cNvSpPr>
            <a:spLocks noGrp="1"/>
          </p:cNvSpPr>
          <p:nvPr>
            <p:ph type="sldNum" sz="quarter" idx="4"/>
          </p:nvPr>
        </p:nvSpPr>
        <p:spPr/>
        <p:txBody>
          <a:bodyPr/>
          <a:lstStyle/>
          <a:p>
            <a:fld id="{48F63A3B-78C7-47BE-AE5E-E10140E04643}" type="slidenum">
              <a:rPr lang="en-US" smtClean="0"/>
              <a:pPr/>
              <a:t>30</a:t>
            </a:fld>
            <a:endParaRPr lang="en-US"/>
          </a:p>
        </p:txBody>
      </p:sp>
      <p:sp>
        <p:nvSpPr>
          <p:cNvPr id="4" name="テキスト プレースホルダー 3">
            <a:extLst>
              <a:ext uri="{FF2B5EF4-FFF2-40B4-BE49-F238E27FC236}">
                <a16:creationId xmlns:a16="http://schemas.microsoft.com/office/drawing/2014/main" id="{1934FB26-C67B-B165-471B-E89CE76B5797}"/>
              </a:ext>
            </a:extLst>
          </p:cNvPr>
          <p:cNvSpPr>
            <a:spLocks noGrp="1"/>
          </p:cNvSpPr>
          <p:nvPr>
            <p:ph type="body" sz="quarter" idx="13"/>
          </p:nvPr>
        </p:nvSpPr>
        <p:spPr>
          <a:xfrm>
            <a:off x="0" y="828000"/>
            <a:ext cx="9907200" cy="577841"/>
          </a:xfrm>
          <a:solidFill>
            <a:schemeClr val="bg2"/>
          </a:solidFill>
          <a:ln w="12700" cap="flat" cmpd="sng" algn="ctr">
            <a:noFill/>
            <a:prstDash val="solid"/>
            <a:miter lim="800000"/>
          </a:ln>
          <a:effectLst/>
        </p:spPr>
        <p:txBody>
          <a:bodyPr vert="horz" lIns="360000" tIns="36000" rIns="360000" bIns="36000" rtlCol="0" anchor="t">
            <a:spAutoFit/>
          </a:bodyPr>
          <a:lstStyle/>
          <a:p>
            <a:r>
              <a:rPr lang="ja-JP" altLang="en-US"/>
              <a:t>入力の注意事項に留意していただき、</a:t>
            </a:r>
            <a:r>
              <a:rPr kumimoji="1" lang="ja-JP" altLang="en-US"/>
              <a:t>報告作成者職氏名、</a:t>
            </a:r>
            <a:r>
              <a:rPr lang="ja-JP" altLang="en-US"/>
              <a:t>署名の入力と報告先の所轄労働基準監督署を選択してください。</a:t>
            </a:r>
          </a:p>
        </p:txBody>
      </p:sp>
      <p:pic>
        <p:nvPicPr>
          <p:cNvPr id="6" name="図 5" descr="ダイアグラム&#10;&#10;自動的に生成された説明">
            <a:extLst>
              <a:ext uri="{FF2B5EF4-FFF2-40B4-BE49-F238E27FC236}">
                <a16:creationId xmlns:a16="http://schemas.microsoft.com/office/drawing/2014/main" id="{B34A162B-FF55-41A5-CE0A-7A6437C09C5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453" t="3801" r="6939" b="5900"/>
          <a:stretch/>
        </p:blipFill>
        <p:spPr>
          <a:xfrm>
            <a:off x="177956" y="1428758"/>
            <a:ext cx="3694924" cy="5385821"/>
          </a:xfrm>
          <a:prstGeom prst="rect">
            <a:avLst/>
          </a:prstGeom>
        </p:spPr>
      </p:pic>
      <p:pic>
        <p:nvPicPr>
          <p:cNvPr id="15" name="図 14">
            <a:extLst>
              <a:ext uri="{FF2B5EF4-FFF2-40B4-BE49-F238E27FC236}">
                <a16:creationId xmlns:a16="http://schemas.microsoft.com/office/drawing/2014/main" id="{CB21C8F7-FB6A-7E99-5556-D0AF9EE29C80}"/>
              </a:ext>
            </a:extLst>
          </p:cNvPr>
          <p:cNvPicPr>
            <a:picLocks noChangeAspect="1"/>
          </p:cNvPicPr>
          <p:nvPr/>
        </p:nvPicPr>
        <p:blipFill rotWithShape="1">
          <a:blip r:embed="rId4"/>
          <a:srcRect l="1557" r="26024" b="21147"/>
          <a:stretch/>
        </p:blipFill>
        <p:spPr>
          <a:xfrm>
            <a:off x="4115410" y="3184292"/>
            <a:ext cx="3863340" cy="706105"/>
          </a:xfrm>
          <a:prstGeom prst="rect">
            <a:avLst/>
          </a:prstGeom>
          <a:ln>
            <a:solidFill>
              <a:srgbClr val="FF0000"/>
            </a:solidFill>
          </a:ln>
        </p:spPr>
      </p:pic>
      <p:sp>
        <p:nvSpPr>
          <p:cNvPr id="18" name="正方形/長方形 17">
            <a:extLst>
              <a:ext uri="{FF2B5EF4-FFF2-40B4-BE49-F238E27FC236}">
                <a16:creationId xmlns:a16="http://schemas.microsoft.com/office/drawing/2014/main" id="{4BF33DEC-5B68-693F-DE43-DFA95B4962D0}"/>
              </a:ext>
            </a:extLst>
          </p:cNvPr>
          <p:cNvSpPr/>
          <p:nvPr/>
        </p:nvSpPr>
        <p:spPr>
          <a:xfrm>
            <a:off x="344488" y="6238487"/>
            <a:ext cx="2368232" cy="576091"/>
          </a:xfrm>
          <a:prstGeom prst="rect">
            <a:avLst/>
          </a:prstGeom>
          <a:solidFill>
            <a:srgbClr val="FF0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ysClr val="windowText" lastClr="000000"/>
              </a:solidFill>
            </a:endParaRPr>
          </a:p>
        </p:txBody>
      </p:sp>
      <p:pic>
        <p:nvPicPr>
          <p:cNvPr id="5" name="図 4">
            <a:extLst>
              <a:ext uri="{FF2B5EF4-FFF2-40B4-BE49-F238E27FC236}">
                <a16:creationId xmlns:a16="http://schemas.microsoft.com/office/drawing/2014/main" id="{52D90056-F7AB-652C-AD22-D47E7F50F5CD}"/>
              </a:ext>
            </a:extLst>
          </p:cNvPr>
          <p:cNvPicPr>
            <a:picLocks noChangeAspect="1"/>
          </p:cNvPicPr>
          <p:nvPr/>
        </p:nvPicPr>
        <p:blipFill rotWithShape="1">
          <a:blip r:embed="rId5"/>
          <a:srcRect t="28485"/>
          <a:stretch/>
        </p:blipFill>
        <p:spPr>
          <a:xfrm>
            <a:off x="4054964" y="1961510"/>
            <a:ext cx="5390877" cy="1202576"/>
          </a:xfrm>
          <a:prstGeom prst="rect">
            <a:avLst/>
          </a:prstGeom>
        </p:spPr>
      </p:pic>
      <p:sp>
        <p:nvSpPr>
          <p:cNvPr id="7" name="テキスト ボックス 6">
            <a:extLst>
              <a:ext uri="{FF2B5EF4-FFF2-40B4-BE49-F238E27FC236}">
                <a16:creationId xmlns:a16="http://schemas.microsoft.com/office/drawing/2014/main" id="{BF18FAA7-6F5E-37C3-396B-A2A70278BAC2}"/>
              </a:ext>
            </a:extLst>
          </p:cNvPr>
          <p:cNvSpPr txBox="1"/>
          <p:nvPr/>
        </p:nvSpPr>
        <p:spPr>
          <a:xfrm>
            <a:off x="6187735" y="2403674"/>
            <a:ext cx="3639729" cy="646331"/>
          </a:xfrm>
          <a:prstGeom prst="rect">
            <a:avLst/>
          </a:prstGeom>
          <a:noFill/>
        </p:spPr>
        <p:txBody>
          <a:bodyPr wrap="square" rtlCol="0">
            <a:spAutoFit/>
          </a:bodyPr>
          <a:lstStyle/>
          <a:p>
            <a:pPr marL="171450" indent="-171450" algn="l">
              <a:buClr>
                <a:srgbClr val="FF0000"/>
              </a:buClr>
              <a:buFont typeface="Wingdings" panose="05000000000000000000" pitchFamily="2" charset="2"/>
              <a:buChar char="Ø"/>
            </a:pPr>
            <a:r>
              <a:rPr kumimoji="1" lang="ja-JP" altLang="en-US" sz="1200">
                <a:solidFill>
                  <a:srgbClr val="FF0000"/>
                </a:solidFill>
                <a:latin typeface="+mj-ea"/>
                <a:ea typeface="+mj-ea"/>
              </a:rPr>
              <a:t>所轄労働基準監督署より、問い合わせる場合がありますので、災害発生状況の分かる方の職名、氏名をご記入ください。</a:t>
            </a:r>
            <a:endParaRPr kumimoji="1" lang="en-US" altLang="ja-JP" sz="1200">
              <a:solidFill>
                <a:srgbClr val="FF0000"/>
              </a:solidFill>
              <a:latin typeface="+mj-ea"/>
              <a:ea typeface="+mj-ea"/>
            </a:endParaRPr>
          </a:p>
        </p:txBody>
      </p:sp>
      <p:pic>
        <p:nvPicPr>
          <p:cNvPr id="8" name="図 7">
            <a:extLst>
              <a:ext uri="{FF2B5EF4-FFF2-40B4-BE49-F238E27FC236}">
                <a16:creationId xmlns:a16="http://schemas.microsoft.com/office/drawing/2014/main" id="{5EBD1BF6-8BA8-9710-2E01-15B9CC0927BF}"/>
              </a:ext>
            </a:extLst>
          </p:cNvPr>
          <p:cNvPicPr>
            <a:picLocks noChangeAspect="1"/>
          </p:cNvPicPr>
          <p:nvPr/>
        </p:nvPicPr>
        <p:blipFill rotWithShape="1">
          <a:blip r:embed="rId6"/>
          <a:srcRect l="1957" t="4849" r="2965" b="13152"/>
          <a:stretch/>
        </p:blipFill>
        <p:spPr>
          <a:xfrm>
            <a:off x="4114800" y="1444752"/>
            <a:ext cx="2907792" cy="310896"/>
          </a:xfrm>
          <a:prstGeom prst="rect">
            <a:avLst/>
          </a:prstGeom>
          <a:ln>
            <a:solidFill>
              <a:srgbClr val="FF0000"/>
            </a:solidFill>
          </a:ln>
        </p:spPr>
      </p:pic>
      <p:sp>
        <p:nvSpPr>
          <p:cNvPr id="9" name="正方形/長方形 8">
            <a:extLst>
              <a:ext uri="{FF2B5EF4-FFF2-40B4-BE49-F238E27FC236}">
                <a16:creationId xmlns:a16="http://schemas.microsoft.com/office/drawing/2014/main" id="{DB1DF485-A249-6B96-781C-2E96FC1D2CB8}"/>
              </a:ext>
            </a:extLst>
          </p:cNvPr>
          <p:cNvSpPr/>
          <p:nvPr/>
        </p:nvSpPr>
        <p:spPr>
          <a:xfrm>
            <a:off x="305047" y="6014349"/>
            <a:ext cx="1585666" cy="174520"/>
          </a:xfrm>
          <a:prstGeom prst="rect">
            <a:avLst/>
          </a:prstGeom>
          <a:solidFill>
            <a:srgbClr val="FF0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ysClr val="windowText" lastClr="000000"/>
              </a:solidFill>
            </a:endParaRPr>
          </a:p>
        </p:txBody>
      </p:sp>
      <p:pic>
        <p:nvPicPr>
          <p:cNvPr id="10" name="グラフィックス 9" descr="矢印: 緩い曲線 単色塗りつぶし">
            <a:extLst>
              <a:ext uri="{FF2B5EF4-FFF2-40B4-BE49-F238E27FC236}">
                <a16:creationId xmlns:a16="http://schemas.microsoft.com/office/drawing/2014/main" id="{2B2BA71C-426D-512D-80F6-B330710E84F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7750574">
            <a:off x="759359" y="3407843"/>
            <a:ext cx="4530938" cy="573948"/>
          </a:xfrm>
          <a:prstGeom prst="rect">
            <a:avLst/>
          </a:prstGeom>
        </p:spPr>
      </p:pic>
      <p:pic>
        <p:nvPicPr>
          <p:cNvPr id="11" name="グラフィックス 10" descr="矢印: 緩い曲線 単色塗りつぶし">
            <a:extLst>
              <a:ext uri="{FF2B5EF4-FFF2-40B4-BE49-F238E27FC236}">
                <a16:creationId xmlns:a16="http://schemas.microsoft.com/office/drawing/2014/main" id="{A90D1E80-BF1E-3188-E273-2AFCACF1FF1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7750574">
            <a:off x="1839265" y="4591721"/>
            <a:ext cx="3186871" cy="657984"/>
          </a:xfrm>
          <a:prstGeom prst="rect">
            <a:avLst/>
          </a:prstGeom>
        </p:spPr>
      </p:pic>
      <p:sp>
        <p:nvSpPr>
          <p:cNvPr id="12" name="矢印: ストライプ 11">
            <a:extLst>
              <a:ext uri="{FF2B5EF4-FFF2-40B4-BE49-F238E27FC236}">
                <a16:creationId xmlns:a16="http://schemas.microsoft.com/office/drawing/2014/main" id="{0B34167E-1DB5-00C1-1B79-954072E0788D}"/>
              </a:ext>
            </a:extLst>
          </p:cNvPr>
          <p:cNvSpPr/>
          <p:nvPr/>
        </p:nvSpPr>
        <p:spPr>
          <a:xfrm rot="16200000">
            <a:off x="4834762" y="1670058"/>
            <a:ext cx="236476" cy="484632"/>
          </a:xfrm>
          <a:prstGeom prst="striped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ysClr val="windowText" lastClr="000000"/>
              </a:solidFill>
            </a:endParaRPr>
          </a:p>
        </p:txBody>
      </p:sp>
      <p:sp>
        <p:nvSpPr>
          <p:cNvPr id="13" name="矢印: ストライプ 12">
            <a:extLst>
              <a:ext uri="{FF2B5EF4-FFF2-40B4-BE49-F238E27FC236}">
                <a16:creationId xmlns:a16="http://schemas.microsoft.com/office/drawing/2014/main" id="{94292025-857C-D040-5843-5388C25281B8}"/>
              </a:ext>
            </a:extLst>
          </p:cNvPr>
          <p:cNvSpPr/>
          <p:nvPr/>
        </p:nvSpPr>
        <p:spPr>
          <a:xfrm rot="16200000">
            <a:off x="4834762" y="3829582"/>
            <a:ext cx="236476" cy="484632"/>
          </a:xfrm>
          <a:prstGeom prst="striped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ysClr val="windowText" lastClr="000000"/>
              </a:solidFill>
            </a:endParaRPr>
          </a:p>
        </p:txBody>
      </p:sp>
    </p:spTree>
    <p:extLst>
      <p:ext uri="{BB962C8B-B14F-4D97-AF65-F5344CB8AC3E}">
        <p14:creationId xmlns:p14="http://schemas.microsoft.com/office/powerpoint/2010/main" val="26600461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8697B4-FB39-59ED-BDD0-EF5057C883D7}"/>
              </a:ext>
            </a:extLst>
          </p:cNvPr>
          <p:cNvSpPr>
            <a:spLocks noGrp="1"/>
          </p:cNvSpPr>
          <p:nvPr>
            <p:ph type="title"/>
          </p:nvPr>
        </p:nvSpPr>
        <p:spPr/>
        <p:txBody>
          <a:bodyPr/>
          <a:lstStyle/>
          <a:p>
            <a:r>
              <a:rPr kumimoji="1" lang="ja-JP" altLang="en-US"/>
              <a:t>労働者死傷病報告の入力（ファイルの添付）</a:t>
            </a:r>
          </a:p>
        </p:txBody>
      </p:sp>
      <p:sp>
        <p:nvSpPr>
          <p:cNvPr id="3" name="スライド番号プレースホルダー 2">
            <a:extLst>
              <a:ext uri="{FF2B5EF4-FFF2-40B4-BE49-F238E27FC236}">
                <a16:creationId xmlns:a16="http://schemas.microsoft.com/office/drawing/2014/main" id="{255D4F12-5FE8-7CB3-475D-6C0B5B60C928}"/>
              </a:ext>
            </a:extLst>
          </p:cNvPr>
          <p:cNvSpPr>
            <a:spLocks noGrp="1"/>
          </p:cNvSpPr>
          <p:nvPr>
            <p:ph type="sldNum" sz="quarter" idx="4"/>
          </p:nvPr>
        </p:nvSpPr>
        <p:spPr/>
        <p:txBody>
          <a:bodyPr/>
          <a:lstStyle/>
          <a:p>
            <a:fld id="{48F63A3B-78C7-47BE-AE5E-E10140E04643}" type="slidenum">
              <a:rPr lang="en-US" smtClean="0"/>
              <a:pPr/>
              <a:t>31</a:t>
            </a:fld>
            <a:endParaRPr lang="en-US"/>
          </a:p>
        </p:txBody>
      </p:sp>
      <p:sp>
        <p:nvSpPr>
          <p:cNvPr id="4" name="テキスト プレースホルダー 3">
            <a:extLst>
              <a:ext uri="{FF2B5EF4-FFF2-40B4-BE49-F238E27FC236}">
                <a16:creationId xmlns:a16="http://schemas.microsoft.com/office/drawing/2014/main" id="{1934FB26-C67B-B165-471B-E89CE76B5797}"/>
              </a:ext>
            </a:extLst>
          </p:cNvPr>
          <p:cNvSpPr>
            <a:spLocks noGrp="1"/>
          </p:cNvSpPr>
          <p:nvPr>
            <p:ph type="body" sz="quarter" idx="13"/>
          </p:nvPr>
        </p:nvSpPr>
        <p:spPr>
          <a:xfrm>
            <a:off x="0" y="828000"/>
            <a:ext cx="9907200" cy="577841"/>
          </a:xfrm>
          <a:solidFill>
            <a:schemeClr val="bg2"/>
          </a:solidFill>
          <a:ln w="12700" cap="flat" cmpd="sng" algn="ctr">
            <a:noFill/>
            <a:prstDash val="solid"/>
            <a:miter lim="800000"/>
          </a:ln>
          <a:effectLst/>
        </p:spPr>
        <p:txBody>
          <a:bodyPr vert="horz" lIns="360000" tIns="36000" rIns="360000" bIns="36000" rtlCol="0" anchor="t">
            <a:spAutoFit/>
          </a:bodyPr>
          <a:lstStyle/>
          <a:p>
            <a:r>
              <a:rPr lang="ja-JP" altLang="en-US"/>
              <a:t>略図や添付書類のファイルをアップロードしてください。（</a:t>
            </a:r>
            <a:r>
              <a:rPr lang="en-US" altLang="ja-JP"/>
              <a:t>【</a:t>
            </a:r>
            <a:r>
              <a:rPr lang="ja-JP" altLang="en-US"/>
              <a:t>参考</a:t>
            </a:r>
            <a:r>
              <a:rPr lang="en-US" altLang="ja-JP"/>
              <a:t>】</a:t>
            </a:r>
            <a:r>
              <a:rPr lang="ja-JP" altLang="en-US"/>
              <a:t>略図以外の添付書類の例：社会保険労務士が提出代行を行う場合の必要書類、所轄労働基準監督署から報告が求められているもの（例：遅延理由書等））</a:t>
            </a:r>
          </a:p>
        </p:txBody>
      </p:sp>
      <p:pic>
        <p:nvPicPr>
          <p:cNvPr id="6" name="図 5" descr="ダイアグラム&#10;&#10;自動的に生成された説明">
            <a:extLst>
              <a:ext uri="{FF2B5EF4-FFF2-40B4-BE49-F238E27FC236}">
                <a16:creationId xmlns:a16="http://schemas.microsoft.com/office/drawing/2014/main" id="{B34A162B-FF55-41A5-CE0A-7A6437C09C5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453" t="3801" r="6939" b="5900"/>
          <a:stretch/>
        </p:blipFill>
        <p:spPr>
          <a:xfrm>
            <a:off x="177956" y="1428758"/>
            <a:ext cx="3694924" cy="5385821"/>
          </a:xfrm>
          <a:prstGeom prst="rect">
            <a:avLst/>
          </a:prstGeom>
        </p:spPr>
      </p:pic>
      <p:pic>
        <p:nvPicPr>
          <p:cNvPr id="15" name="図 14">
            <a:extLst>
              <a:ext uri="{FF2B5EF4-FFF2-40B4-BE49-F238E27FC236}">
                <a16:creationId xmlns:a16="http://schemas.microsoft.com/office/drawing/2014/main" id="{CB21C8F7-FB6A-7E99-5556-D0AF9EE29C80}"/>
              </a:ext>
            </a:extLst>
          </p:cNvPr>
          <p:cNvPicPr>
            <a:picLocks noChangeAspect="1"/>
          </p:cNvPicPr>
          <p:nvPr/>
        </p:nvPicPr>
        <p:blipFill>
          <a:blip r:embed="rId4"/>
          <a:stretch>
            <a:fillRect/>
          </a:stretch>
        </p:blipFill>
        <p:spPr>
          <a:xfrm>
            <a:off x="4016896" y="1558200"/>
            <a:ext cx="5334744" cy="895475"/>
          </a:xfrm>
          <a:prstGeom prst="rect">
            <a:avLst/>
          </a:prstGeom>
        </p:spPr>
      </p:pic>
      <p:pic>
        <p:nvPicPr>
          <p:cNvPr id="17" name="図 16">
            <a:extLst>
              <a:ext uri="{FF2B5EF4-FFF2-40B4-BE49-F238E27FC236}">
                <a16:creationId xmlns:a16="http://schemas.microsoft.com/office/drawing/2014/main" id="{ED8EAA94-51EF-0546-51C4-B56D47871CB9}"/>
              </a:ext>
            </a:extLst>
          </p:cNvPr>
          <p:cNvPicPr>
            <a:picLocks noChangeAspect="1"/>
          </p:cNvPicPr>
          <p:nvPr/>
        </p:nvPicPr>
        <p:blipFill>
          <a:blip r:embed="rId5"/>
          <a:stretch>
            <a:fillRect/>
          </a:stretch>
        </p:blipFill>
        <p:spPr>
          <a:xfrm>
            <a:off x="4025025" y="2896173"/>
            <a:ext cx="5773600" cy="3485155"/>
          </a:xfrm>
          <a:prstGeom prst="rect">
            <a:avLst/>
          </a:prstGeom>
        </p:spPr>
      </p:pic>
      <p:sp>
        <p:nvSpPr>
          <p:cNvPr id="5" name="楕円 4">
            <a:extLst>
              <a:ext uri="{FF2B5EF4-FFF2-40B4-BE49-F238E27FC236}">
                <a16:creationId xmlns:a16="http://schemas.microsoft.com/office/drawing/2014/main" id="{547E4430-99DA-BD0E-B58A-D27036CDF3C6}"/>
              </a:ext>
            </a:extLst>
          </p:cNvPr>
          <p:cNvSpPr/>
          <p:nvPr/>
        </p:nvSpPr>
        <p:spPr>
          <a:xfrm>
            <a:off x="3872880" y="6184545"/>
            <a:ext cx="1080120" cy="196784"/>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ysClr val="windowText" lastClr="000000"/>
              </a:solidFill>
            </a:endParaRPr>
          </a:p>
        </p:txBody>
      </p:sp>
      <p:sp>
        <p:nvSpPr>
          <p:cNvPr id="8" name="正方形/長方形 7">
            <a:extLst>
              <a:ext uri="{FF2B5EF4-FFF2-40B4-BE49-F238E27FC236}">
                <a16:creationId xmlns:a16="http://schemas.microsoft.com/office/drawing/2014/main" id="{C427B1A6-E5EF-CF97-0A5F-ECDA23A1E4B8}"/>
              </a:ext>
            </a:extLst>
          </p:cNvPr>
          <p:cNvSpPr/>
          <p:nvPr/>
        </p:nvSpPr>
        <p:spPr>
          <a:xfrm>
            <a:off x="4288152" y="2936142"/>
            <a:ext cx="478566" cy="7801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ysClr val="windowText" lastClr="000000"/>
              </a:solidFill>
            </a:endParaRPr>
          </a:p>
        </p:txBody>
      </p:sp>
      <p:pic>
        <p:nvPicPr>
          <p:cNvPr id="14" name="図 13">
            <a:extLst>
              <a:ext uri="{FF2B5EF4-FFF2-40B4-BE49-F238E27FC236}">
                <a16:creationId xmlns:a16="http://schemas.microsoft.com/office/drawing/2014/main" id="{D4FE9C0D-B3CC-10B3-2669-F9C9A031563F}"/>
              </a:ext>
            </a:extLst>
          </p:cNvPr>
          <p:cNvPicPr>
            <a:picLocks noChangeAspect="1"/>
          </p:cNvPicPr>
          <p:nvPr/>
        </p:nvPicPr>
        <p:blipFill>
          <a:blip r:embed="rId6"/>
          <a:stretch>
            <a:fillRect/>
          </a:stretch>
        </p:blipFill>
        <p:spPr>
          <a:xfrm>
            <a:off x="2004601" y="1876208"/>
            <a:ext cx="5896798" cy="3105583"/>
          </a:xfrm>
          <a:prstGeom prst="rect">
            <a:avLst/>
          </a:prstGeom>
        </p:spPr>
      </p:pic>
      <p:sp>
        <p:nvSpPr>
          <p:cNvPr id="10" name="テキスト ボックス 9">
            <a:extLst>
              <a:ext uri="{FF2B5EF4-FFF2-40B4-BE49-F238E27FC236}">
                <a16:creationId xmlns:a16="http://schemas.microsoft.com/office/drawing/2014/main" id="{57CC6FCD-F1FA-B5F5-66F1-B51343189D0B}"/>
              </a:ext>
            </a:extLst>
          </p:cNvPr>
          <p:cNvSpPr txBox="1"/>
          <p:nvPr/>
        </p:nvSpPr>
        <p:spPr>
          <a:xfrm>
            <a:off x="2929631" y="3656429"/>
            <a:ext cx="6798413" cy="670953"/>
          </a:xfrm>
          <a:prstGeom prst="rect">
            <a:avLst/>
          </a:prstGeom>
          <a:noFill/>
        </p:spPr>
        <p:txBody>
          <a:bodyPr wrap="square" rtlCol="0">
            <a:spAutoFit/>
          </a:bodyPr>
          <a:lstStyle/>
          <a:p>
            <a:pPr algn="l">
              <a:lnSpc>
                <a:spcPct val="120000"/>
              </a:lnSpc>
              <a:spcAft>
                <a:spcPts val="600"/>
              </a:spcAft>
              <a:buClr>
                <a:schemeClr val="tx2"/>
              </a:buClr>
            </a:pPr>
            <a:r>
              <a:rPr lang="ja-JP" altLang="en-US" sz="1600" b="0" i="0">
                <a:solidFill>
                  <a:schemeClr val="accent4">
                    <a:lumMod val="50000"/>
                  </a:schemeClr>
                </a:solidFill>
                <a:effectLst/>
                <a:latin typeface="+mj-ea"/>
                <a:ea typeface="+mj-ea"/>
              </a:rPr>
              <a:t>添付できるファイルの形式は「</a:t>
            </a:r>
            <a:r>
              <a:rPr lang="en-US" altLang="ja-JP" sz="1600" b="0" i="0">
                <a:solidFill>
                  <a:schemeClr val="accent4">
                    <a:lumMod val="50000"/>
                  </a:schemeClr>
                </a:solidFill>
                <a:effectLst/>
                <a:latin typeface="+mj-ea"/>
                <a:ea typeface="+mj-ea"/>
              </a:rPr>
              <a:t>BMP,DOC,JPEG,JTD,PDF,PNG</a:t>
            </a:r>
            <a:r>
              <a:rPr lang="ja-JP" altLang="en-US" sz="1600" b="0" i="0">
                <a:solidFill>
                  <a:schemeClr val="accent4">
                    <a:lumMod val="50000"/>
                  </a:schemeClr>
                </a:solidFill>
                <a:effectLst/>
                <a:latin typeface="+mj-ea"/>
                <a:ea typeface="+mj-ea"/>
              </a:rPr>
              <a:t>」、ファイルサイズは合計</a:t>
            </a:r>
            <a:r>
              <a:rPr lang="en-US" altLang="ja-JP" sz="1600" b="0" i="0">
                <a:solidFill>
                  <a:schemeClr val="accent4">
                    <a:lumMod val="50000"/>
                  </a:schemeClr>
                </a:solidFill>
                <a:effectLst/>
                <a:latin typeface="+mj-ea"/>
                <a:ea typeface="+mj-ea"/>
              </a:rPr>
              <a:t>15MB</a:t>
            </a:r>
            <a:r>
              <a:rPr lang="ja-JP" altLang="en-US" sz="1600" b="0" i="0">
                <a:solidFill>
                  <a:schemeClr val="accent4">
                    <a:lumMod val="50000"/>
                  </a:schemeClr>
                </a:solidFill>
                <a:effectLst/>
                <a:latin typeface="+mj-ea"/>
                <a:ea typeface="+mj-ea"/>
              </a:rPr>
              <a:t>以下、ファイル数は</a:t>
            </a:r>
            <a:r>
              <a:rPr lang="en-US" altLang="ja-JP" sz="1600" b="0" i="0">
                <a:solidFill>
                  <a:schemeClr val="accent4">
                    <a:lumMod val="50000"/>
                  </a:schemeClr>
                </a:solidFill>
                <a:effectLst/>
                <a:latin typeface="+mj-ea"/>
                <a:ea typeface="+mj-ea"/>
              </a:rPr>
              <a:t>5</a:t>
            </a:r>
            <a:r>
              <a:rPr lang="ja-JP" altLang="en-US" sz="1600" b="0" i="0">
                <a:solidFill>
                  <a:schemeClr val="accent4">
                    <a:lumMod val="50000"/>
                  </a:schemeClr>
                </a:solidFill>
                <a:effectLst/>
                <a:latin typeface="+mj-ea"/>
                <a:ea typeface="+mj-ea"/>
              </a:rPr>
              <a:t>ファイル以下です。</a:t>
            </a:r>
            <a:endParaRPr kumimoji="1" lang="ja-JP" altLang="en-US" sz="1600">
              <a:solidFill>
                <a:schemeClr val="accent4">
                  <a:lumMod val="50000"/>
                </a:schemeClr>
              </a:solidFill>
              <a:latin typeface="+mj-ea"/>
              <a:ea typeface="+mj-ea"/>
            </a:endParaRPr>
          </a:p>
        </p:txBody>
      </p:sp>
    </p:spTree>
    <p:extLst>
      <p:ext uri="{BB962C8B-B14F-4D97-AF65-F5344CB8AC3E}">
        <p14:creationId xmlns:p14="http://schemas.microsoft.com/office/powerpoint/2010/main" val="38148756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EC21BBF0-316C-854A-B00C-AE9ABB286F2C}"/>
              </a:ext>
            </a:extLst>
          </p:cNvPr>
          <p:cNvPicPr>
            <a:picLocks noChangeAspect="1"/>
          </p:cNvPicPr>
          <p:nvPr/>
        </p:nvPicPr>
        <p:blipFill>
          <a:blip r:embed="rId3"/>
          <a:stretch>
            <a:fillRect/>
          </a:stretch>
        </p:blipFill>
        <p:spPr>
          <a:xfrm>
            <a:off x="318958" y="5822451"/>
            <a:ext cx="4484374" cy="986254"/>
          </a:xfrm>
          <a:prstGeom prst="rect">
            <a:avLst/>
          </a:prstGeom>
        </p:spPr>
      </p:pic>
      <p:sp>
        <p:nvSpPr>
          <p:cNvPr id="7" name="テキスト ボックス 6">
            <a:extLst>
              <a:ext uri="{FF2B5EF4-FFF2-40B4-BE49-F238E27FC236}">
                <a16:creationId xmlns:a16="http://schemas.microsoft.com/office/drawing/2014/main" id="{7706C7D1-BB06-1CCA-D412-C7C3D54CDE72}"/>
              </a:ext>
            </a:extLst>
          </p:cNvPr>
          <p:cNvSpPr txBox="1"/>
          <p:nvPr/>
        </p:nvSpPr>
        <p:spPr>
          <a:xfrm>
            <a:off x="4980098" y="1453940"/>
            <a:ext cx="4817300" cy="2167134"/>
          </a:xfrm>
          <a:prstGeom prst="rect">
            <a:avLst/>
          </a:prstGeom>
          <a:solidFill>
            <a:schemeClr val="bg1"/>
          </a:solidFill>
          <a:ln w="28575">
            <a:solidFill>
              <a:schemeClr val="accent4">
                <a:lumMod val="50000"/>
              </a:schemeClr>
            </a:solidFill>
          </a:ln>
        </p:spPr>
        <p:txBody>
          <a:bodyPr wrap="square" lIns="36000" rIns="36000" rtlCol="0">
            <a:noAutofit/>
          </a:bodyPr>
          <a:lstStyle/>
          <a:p>
            <a:pPr algn="l">
              <a:lnSpc>
                <a:spcPct val="120000"/>
              </a:lnSpc>
              <a:spcAft>
                <a:spcPts val="600"/>
              </a:spcAft>
              <a:buClr>
                <a:srgbClr val="C00000"/>
              </a:buClr>
            </a:pPr>
            <a:r>
              <a:rPr kumimoji="1" lang="ja-JP" altLang="en-US" sz="1400" b="1" dirty="0">
                <a:latin typeface="メイリオ" panose="020B0604030504040204" pitchFamily="50" charset="-128"/>
                <a:ea typeface="メイリオ" panose="020B0604030504040204" pitchFamily="50" charset="-128"/>
              </a:rPr>
              <a:t>① 申請内容（入力データ）を出力する</a:t>
            </a:r>
            <a:endParaRPr kumimoji="1" lang="en-US" altLang="ja-JP" sz="1400" b="1" dirty="0">
              <a:latin typeface="メイリオ" panose="020B0604030504040204" pitchFamily="50" charset="-128"/>
              <a:ea typeface="メイリオ" panose="020B0604030504040204" pitchFamily="50" charset="-128"/>
            </a:endParaRPr>
          </a:p>
          <a:p>
            <a:pPr marL="171450" indent="-171450" algn="l">
              <a:lnSpc>
                <a:spcPct val="120000"/>
              </a:lnSpc>
              <a:buFont typeface="Wingdings" panose="05000000000000000000" pitchFamily="2" charset="2"/>
              <a:buChar char="l"/>
            </a:pPr>
            <a:r>
              <a:rPr kumimoji="1" lang="ja-JP" altLang="en-US" sz="1200" dirty="0">
                <a:latin typeface="メイリオ" panose="020B0604030504040204" pitchFamily="50" charset="-128"/>
                <a:ea typeface="メイリオ" panose="020B0604030504040204" pitchFamily="50" charset="-128"/>
              </a:rPr>
              <a:t>入力内容を確認する際は、すべて入力した後、「申請内容（</a:t>
            </a:r>
            <a:r>
              <a:rPr kumimoji="1" lang="en-US" altLang="ja-JP" sz="1200" dirty="0">
                <a:latin typeface="メイリオ" panose="020B0604030504040204" pitchFamily="50" charset="-128"/>
                <a:ea typeface="メイリオ" panose="020B0604030504040204" pitchFamily="50" charset="-128"/>
              </a:rPr>
              <a:t>PDF</a:t>
            </a:r>
            <a:r>
              <a:rPr kumimoji="1" lang="ja-JP" altLang="en-US" sz="1200" dirty="0">
                <a:latin typeface="メイリオ" panose="020B0604030504040204" pitchFamily="50" charset="-128"/>
                <a:ea typeface="メイリオ" panose="020B0604030504040204" pitchFamily="50" charset="-128"/>
              </a:rPr>
              <a:t>）を出力する」を押下して、</a:t>
            </a:r>
            <a:r>
              <a:rPr kumimoji="1" lang="en-US" altLang="ja-JP" sz="1200" dirty="0">
                <a:latin typeface="メイリオ" panose="020B0604030504040204" pitchFamily="50" charset="-128"/>
                <a:ea typeface="メイリオ" panose="020B0604030504040204" pitchFamily="50" charset="-128"/>
              </a:rPr>
              <a:t>PDF</a:t>
            </a:r>
            <a:r>
              <a:rPr kumimoji="1" lang="ja-JP" altLang="en-US" sz="1200" dirty="0">
                <a:latin typeface="メイリオ" panose="020B0604030504040204" pitchFamily="50" charset="-128"/>
                <a:ea typeface="メイリオ" panose="020B0604030504040204" pitchFamily="50" charset="-128"/>
              </a:rPr>
              <a:t>データを出力してください。</a:t>
            </a:r>
            <a:endParaRPr kumimoji="1" lang="en-US" altLang="ja-JP" sz="1200" dirty="0">
              <a:latin typeface="メイリオ" panose="020B0604030504040204" pitchFamily="50" charset="-128"/>
              <a:ea typeface="メイリオ" panose="020B0604030504040204" pitchFamily="50" charset="-128"/>
            </a:endParaRPr>
          </a:p>
          <a:p>
            <a:pPr marL="180000" indent="-457200" algn="l">
              <a:lnSpc>
                <a:spcPct val="120000"/>
              </a:lnSpc>
              <a:spcAft>
                <a:spcPts val="600"/>
              </a:spcAft>
              <a:buClr>
                <a:srgbClr val="C00000"/>
              </a:buClr>
            </a:pPr>
            <a:endParaRPr kumimoji="1" lang="en-US" altLang="ja-JP" sz="1200" dirty="0">
              <a:latin typeface="メイリオ" panose="020B0604030504040204" pitchFamily="50" charset="-128"/>
              <a:ea typeface="メイリオ" panose="020B0604030504040204" pitchFamily="50" charset="-128"/>
            </a:endParaRPr>
          </a:p>
          <a:p>
            <a:pPr marL="180000" indent="-457200" algn="l">
              <a:lnSpc>
                <a:spcPct val="120000"/>
              </a:lnSpc>
              <a:spcAft>
                <a:spcPts val="600"/>
              </a:spcAft>
              <a:buClr>
                <a:srgbClr val="C00000"/>
              </a:buClr>
            </a:pPr>
            <a:endParaRPr kumimoji="1" lang="en-US" altLang="ja-JP" sz="1200" dirty="0">
              <a:latin typeface="メイリオ" panose="020B0604030504040204" pitchFamily="50" charset="-128"/>
              <a:ea typeface="メイリオ" panose="020B0604030504040204" pitchFamily="50" charset="-128"/>
            </a:endParaRPr>
          </a:p>
          <a:p>
            <a:pPr marL="180000" indent="-457200" algn="l">
              <a:lnSpc>
                <a:spcPct val="120000"/>
              </a:lnSpc>
              <a:spcAft>
                <a:spcPts val="600"/>
              </a:spcAft>
              <a:buClr>
                <a:srgbClr val="C00000"/>
              </a:buClr>
            </a:pPr>
            <a:endParaRPr kumimoji="1" lang="en-US" altLang="ja-JP" sz="1200" dirty="0">
              <a:latin typeface="メイリオ" panose="020B0604030504040204" pitchFamily="50" charset="-128"/>
              <a:ea typeface="メイリオ" panose="020B0604030504040204" pitchFamily="50" charset="-128"/>
            </a:endParaRPr>
          </a:p>
          <a:p>
            <a:pPr marL="180000" indent="-457200" algn="l">
              <a:lnSpc>
                <a:spcPct val="120000"/>
              </a:lnSpc>
              <a:spcAft>
                <a:spcPts val="600"/>
              </a:spcAft>
              <a:buClr>
                <a:srgbClr val="C00000"/>
              </a:buClr>
            </a:pPr>
            <a:r>
              <a:rPr kumimoji="1" lang="en-US" altLang="ja-JP" sz="1200" dirty="0">
                <a:latin typeface="メイリオ" panose="020B0604030504040204" pitchFamily="50" charset="-128"/>
                <a:ea typeface="メイリオ" panose="020B0604030504040204" pitchFamily="50" charset="-128"/>
              </a:rPr>
              <a:t>※</a:t>
            </a:r>
            <a:r>
              <a:rPr kumimoji="1" lang="ja-JP" altLang="en-US" sz="1200" dirty="0">
                <a:latin typeface="メイリオ" panose="020B0604030504040204" pitchFamily="50" charset="-128"/>
                <a:ea typeface="メイリオ" panose="020B0604030504040204" pitchFamily="50" charset="-128"/>
              </a:rPr>
              <a:t>入力項目にエラーや必須項目に入力漏れやがある場合、画面の上側にエラーメッセージが表示されます。</a:t>
            </a:r>
          </a:p>
        </p:txBody>
      </p:sp>
      <p:cxnSp>
        <p:nvCxnSpPr>
          <p:cNvPr id="48" name="直線矢印コネクタ 47">
            <a:extLst>
              <a:ext uri="{FF2B5EF4-FFF2-40B4-BE49-F238E27FC236}">
                <a16:creationId xmlns:a16="http://schemas.microsoft.com/office/drawing/2014/main" id="{C26DB024-192F-C481-8FD6-F26DB1021ED1}"/>
              </a:ext>
            </a:extLst>
          </p:cNvPr>
          <p:cNvCxnSpPr>
            <a:cxnSpLocks/>
            <a:stCxn id="46" idx="0"/>
            <a:endCxn id="7" idx="2"/>
          </p:cNvCxnSpPr>
          <p:nvPr/>
        </p:nvCxnSpPr>
        <p:spPr>
          <a:xfrm flipV="1">
            <a:off x="7388748" y="3621074"/>
            <a:ext cx="0" cy="2050203"/>
          </a:xfrm>
          <a:prstGeom prst="straightConnector1">
            <a:avLst/>
          </a:prstGeom>
          <a:ln w="57150">
            <a:headEnd type="triangle" w="med" len="med"/>
            <a:tailEnd type="none" w="med" len="med"/>
          </a:ln>
        </p:spPr>
        <p:style>
          <a:lnRef idx="3">
            <a:schemeClr val="accent1"/>
          </a:lnRef>
          <a:fillRef idx="0">
            <a:schemeClr val="accent1"/>
          </a:fillRef>
          <a:effectRef idx="2">
            <a:schemeClr val="accent1"/>
          </a:effectRef>
          <a:fontRef idx="minor">
            <a:schemeClr val="tx1"/>
          </a:fontRef>
        </p:style>
      </p:cxnSp>
      <p:sp>
        <p:nvSpPr>
          <p:cNvPr id="3" name="スライド番号プレースホルダー 2">
            <a:extLst>
              <a:ext uri="{FF2B5EF4-FFF2-40B4-BE49-F238E27FC236}">
                <a16:creationId xmlns:a16="http://schemas.microsoft.com/office/drawing/2014/main" id="{AFBAE81B-C559-8C01-1B13-EF2B5D381C76}"/>
              </a:ext>
            </a:extLst>
          </p:cNvPr>
          <p:cNvSpPr>
            <a:spLocks noGrp="1"/>
          </p:cNvSpPr>
          <p:nvPr>
            <p:ph type="sldNum" sz="quarter" idx="4"/>
          </p:nvPr>
        </p:nvSpPr>
        <p:spPr/>
        <p:txBody>
          <a:bodyPr/>
          <a:lstStyle/>
          <a:p>
            <a:fld id="{48F63A3B-78C7-47BE-AE5E-E10140E04643}" type="slidenum">
              <a:rPr lang="en-US" smtClean="0"/>
              <a:pPr/>
              <a:t>32</a:t>
            </a:fld>
            <a:endParaRPr lang="en-US"/>
          </a:p>
        </p:txBody>
      </p:sp>
      <p:grpSp>
        <p:nvGrpSpPr>
          <p:cNvPr id="19" name="グループ化 18">
            <a:extLst>
              <a:ext uri="{FF2B5EF4-FFF2-40B4-BE49-F238E27FC236}">
                <a16:creationId xmlns:a16="http://schemas.microsoft.com/office/drawing/2014/main" id="{E53E29F9-FFDD-46ED-FA67-8A7A48BFFC96}"/>
              </a:ext>
            </a:extLst>
          </p:cNvPr>
          <p:cNvGrpSpPr/>
          <p:nvPr/>
        </p:nvGrpSpPr>
        <p:grpSpPr>
          <a:xfrm>
            <a:off x="318958" y="1465642"/>
            <a:ext cx="4438477" cy="3242806"/>
            <a:chOff x="5247061" y="1465642"/>
            <a:chExt cx="4438477" cy="3242806"/>
          </a:xfrm>
        </p:grpSpPr>
        <p:pic>
          <p:nvPicPr>
            <p:cNvPr id="14" name="図 13">
              <a:extLst>
                <a:ext uri="{FF2B5EF4-FFF2-40B4-BE49-F238E27FC236}">
                  <a16:creationId xmlns:a16="http://schemas.microsoft.com/office/drawing/2014/main" id="{EE75F753-683D-91FF-A39A-2E25DDE1BD2C}"/>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Lst>
            </a:blip>
            <a:srcRect b="48695"/>
            <a:stretch/>
          </p:blipFill>
          <p:spPr>
            <a:xfrm>
              <a:off x="5247062" y="1465642"/>
              <a:ext cx="4438476" cy="2725358"/>
            </a:xfrm>
            <a:prstGeom prst="rect">
              <a:avLst/>
            </a:prstGeom>
          </p:spPr>
        </p:pic>
        <p:pic>
          <p:nvPicPr>
            <p:cNvPr id="13" name="図 12">
              <a:extLst>
                <a:ext uri="{FF2B5EF4-FFF2-40B4-BE49-F238E27FC236}">
                  <a16:creationId xmlns:a16="http://schemas.microsoft.com/office/drawing/2014/main" id="{42DC12C6-2DA1-3E28-642E-D0D4564EA5A3}"/>
                </a:ext>
              </a:extLst>
            </p:cNvPr>
            <p:cNvPicPr>
              <a:picLocks noChangeAspect="1"/>
            </p:cNvPicPr>
            <p:nvPr/>
          </p:nvPicPr>
          <p:blipFill>
            <a:blip r:embed="rId6"/>
            <a:stretch>
              <a:fillRect/>
            </a:stretch>
          </p:blipFill>
          <p:spPr>
            <a:xfrm>
              <a:off x="5247061" y="4293062"/>
              <a:ext cx="4438476" cy="415386"/>
            </a:xfrm>
            <a:prstGeom prst="rect">
              <a:avLst/>
            </a:prstGeom>
          </p:spPr>
        </p:pic>
      </p:grpSp>
      <p:sp>
        <p:nvSpPr>
          <p:cNvPr id="2" name="タイトル 1">
            <a:extLst>
              <a:ext uri="{FF2B5EF4-FFF2-40B4-BE49-F238E27FC236}">
                <a16:creationId xmlns:a16="http://schemas.microsoft.com/office/drawing/2014/main" id="{40340B4C-E1D5-5730-C89E-14F2A0BDE4C0}"/>
              </a:ext>
            </a:extLst>
          </p:cNvPr>
          <p:cNvSpPr>
            <a:spLocks noGrp="1"/>
          </p:cNvSpPr>
          <p:nvPr>
            <p:ph type="title"/>
          </p:nvPr>
        </p:nvSpPr>
        <p:spPr/>
        <p:txBody>
          <a:bodyPr rIns="216000"/>
          <a:lstStyle/>
          <a:p>
            <a:r>
              <a:rPr kumimoji="1" lang="ja-JP" altLang="en-US"/>
              <a:t>労働者死傷病報告の入力（</a:t>
            </a:r>
            <a:r>
              <a:rPr lang="en-US" altLang="ja-JP"/>
              <a:t>PDF</a:t>
            </a:r>
            <a:r>
              <a:rPr lang="ja-JP" altLang="en-US"/>
              <a:t>の保存・印刷、帳票入力データの保存・申請</a:t>
            </a:r>
            <a:r>
              <a:rPr kumimoji="1" lang="ja-JP" altLang="en-US"/>
              <a:t>）</a:t>
            </a:r>
          </a:p>
        </p:txBody>
      </p:sp>
      <p:sp>
        <p:nvSpPr>
          <p:cNvPr id="4" name="テキスト プレースホルダー 3">
            <a:extLst>
              <a:ext uri="{FF2B5EF4-FFF2-40B4-BE49-F238E27FC236}">
                <a16:creationId xmlns:a16="http://schemas.microsoft.com/office/drawing/2014/main" id="{94FE13F8-2A49-B58B-0A05-1EEC93FACA1E}"/>
              </a:ext>
            </a:extLst>
          </p:cNvPr>
          <p:cNvSpPr>
            <a:spLocks noGrp="1"/>
          </p:cNvSpPr>
          <p:nvPr>
            <p:ph type="body" sz="quarter" idx="13"/>
          </p:nvPr>
        </p:nvSpPr>
        <p:spPr>
          <a:xfrm>
            <a:off x="0" y="828000"/>
            <a:ext cx="9907200" cy="577841"/>
          </a:xfrm>
          <a:solidFill>
            <a:schemeClr val="bg2"/>
          </a:solidFill>
          <a:ln w="12700" cap="flat" cmpd="sng" algn="ctr">
            <a:noFill/>
            <a:prstDash val="solid"/>
            <a:miter lim="800000"/>
          </a:ln>
          <a:effectLst/>
        </p:spPr>
        <p:txBody>
          <a:bodyPr vert="horz" lIns="360000" tIns="36000" rIns="360000" bIns="36000" rtlCol="0" anchor="t">
            <a:spAutoFit/>
          </a:bodyPr>
          <a:lstStyle/>
          <a:p>
            <a:r>
              <a:rPr lang="ja-JP" altLang="en-US" dirty="0"/>
              <a:t>すべて入力を終了後、ページの一番下にある「申請内容（</a:t>
            </a:r>
            <a:r>
              <a:rPr lang="en-US" altLang="ja-JP" dirty="0"/>
              <a:t>PDF</a:t>
            </a:r>
            <a:r>
              <a:rPr lang="ja-JP" altLang="en-US" dirty="0"/>
              <a:t>）を出力する」を押下して、記入内容を確認してください。入力内容が問題なければ、電子申請前に「帳票入力データを保存する」を押下してデータを保存してください。</a:t>
            </a:r>
          </a:p>
        </p:txBody>
      </p:sp>
      <p:pic>
        <p:nvPicPr>
          <p:cNvPr id="61" name="図 60">
            <a:extLst>
              <a:ext uri="{FF2B5EF4-FFF2-40B4-BE49-F238E27FC236}">
                <a16:creationId xmlns:a16="http://schemas.microsoft.com/office/drawing/2014/main" id="{EF07CADE-5B64-E0F7-7585-402C9F64891E}"/>
              </a:ext>
            </a:extLst>
          </p:cNvPr>
          <p:cNvPicPr>
            <a:picLocks noChangeAspect="1"/>
          </p:cNvPicPr>
          <p:nvPr/>
        </p:nvPicPr>
        <p:blipFill rotWithShape="1">
          <a:blip r:embed="rId7"/>
          <a:srcRect t="8511"/>
          <a:stretch/>
        </p:blipFill>
        <p:spPr>
          <a:xfrm>
            <a:off x="615080" y="3314308"/>
            <a:ext cx="2549501" cy="339405"/>
          </a:xfrm>
          <a:prstGeom prst="rect">
            <a:avLst/>
          </a:prstGeom>
          <a:ln w="12700">
            <a:solidFill>
              <a:srgbClr val="C00000"/>
            </a:solidFill>
            <a:prstDash val="dash"/>
          </a:ln>
        </p:spPr>
      </p:pic>
      <p:cxnSp>
        <p:nvCxnSpPr>
          <p:cNvPr id="65" name="直線矢印コネクタ 64">
            <a:extLst>
              <a:ext uri="{FF2B5EF4-FFF2-40B4-BE49-F238E27FC236}">
                <a16:creationId xmlns:a16="http://schemas.microsoft.com/office/drawing/2014/main" id="{4E293E73-4D90-CA3C-E9F6-4DF78981D72F}"/>
              </a:ext>
            </a:extLst>
          </p:cNvPr>
          <p:cNvCxnSpPr>
            <a:cxnSpLocks/>
          </p:cNvCxnSpPr>
          <p:nvPr/>
        </p:nvCxnSpPr>
        <p:spPr>
          <a:xfrm flipH="1">
            <a:off x="3238286" y="3438133"/>
            <a:ext cx="1741812" cy="0"/>
          </a:xfrm>
          <a:prstGeom prst="straightConnector1">
            <a:avLst/>
          </a:prstGeom>
          <a:ln w="19050">
            <a:solidFill>
              <a:schemeClr val="accent4">
                <a:lumMod val="25000"/>
              </a:schemeClr>
            </a:solidFill>
            <a:prstDash val="dash"/>
            <a:tailEnd type="triangle"/>
          </a:ln>
        </p:spPr>
        <p:style>
          <a:lnRef idx="1">
            <a:schemeClr val="accent2"/>
          </a:lnRef>
          <a:fillRef idx="0">
            <a:schemeClr val="accent2"/>
          </a:fillRef>
          <a:effectRef idx="0">
            <a:schemeClr val="accent2"/>
          </a:effectRef>
          <a:fontRef idx="minor">
            <a:schemeClr val="tx1"/>
          </a:fontRef>
        </p:style>
      </p:cxnSp>
      <p:sp>
        <p:nvSpPr>
          <p:cNvPr id="27" name="四角形: 角を丸くする 26">
            <a:extLst>
              <a:ext uri="{FF2B5EF4-FFF2-40B4-BE49-F238E27FC236}">
                <a16:creationId xmlns:a16="http://schemas.microsoft.com/office/drawing/2014/main" id="{23F85CEF-534A-79FB-F99C-60AFFFA5A50D}"/>
              </a:ext>
            </a:extLst>
          </p:cNvPr>
          <p:cNvSpPr/>
          <p:nvPr/>
        </p:nvSpPr>
        <p:spPr>
          <a:xfrm>
            <a:off x="5148441" y="2332380"/>
            <a:ext cx="4480614" cy="706095"/>
          </a:xfrm>
          <a:prstGeom prst="roundRect">
            <a:avLst/>
          </a:prstGeom>
          <a:solidFill>
            <a:schemeClr val="bg1"/>
          </a:solid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lstStyle/>
          <a:p>
            <a:r>
              <a:rPr kumimoji="1" lang="ja-JP" altLang="en-US" sz="1200">
                <a:solidFill>
                  <a:sysClr val="windowText" lastClr="000000"/>
                </a:solidFill>
              </a:rPr>
              <a:t>社内の管理者に了解をとる際に、</a:t>
            </a:r>
            <a:r>
              <a:rPr kumimoji="1" lang="en-US" altLang="ja-JP" sz="1200">
                <a:solidFill>
                  <a:sysClr val="windowText" lastClr="000000"/>
                </a:solidFill>
              </a:rPr>
              <a:t>PDF</a:t>
            </a:r>
            <a:r>
              <a:rPr kumimoji="1" lang="ja-JP" altLang="en-US" sz="1200">
                <a:solidFill>
                  <a:sysClr val="windowText" lastClr="000000"/>
                </a:solidFill>
              </a:rPr>
              <a:t>データ（印刷可）をご活用ください（工事現場での労働災害の場合、元方事業者等の関係者に確認を求める際にも、ご活用ください）。</a:t>
            </a:r>
          </a:p>
        </p:txBody>
      </p:sp>
      <p:sp>
        <p:nvSpPr>
          <p:cNvPr id="36" name="テキスト ボックス 35">
            <a:extLst>
              <a:ext uri="{FF2B5EF4-FFF2-40B4-BE49-F238E27FC236}">
                <a16:creationId xmlns:a16="http://schemas.microsoft.com/office/drawing/2014/main" id="{645E59A1-0A0E-77CD-1519-8B4176281EF5}"/>
              </a:ext>
            </a:extLst>
          </p:cNvPr>
          <p:cNvSpPr txBox="1"/>
          <p:nvPr/>
        </p:nvSpPr>
        <p:spPr>
          <a:xfrm>
            <a:off x="4980098" y="3700684"/>
            <a:ext cx="4817300" cy="828000"/>
          </a:xfrm>
          <a:prstGeom prst="rect">
            <a:avLst/>
          </a:prstGeom>
          <a:solidFill>
            <a:schemeClr val="bg1"/>
          </a:solidFill>
          <a:ln w="28575">
            <a:solidFill>
              <a:schemeClr val="accent4">
                <a:lumMod val="50000"/>
              </a:schemeClr>
            </a:solidFill>
          </a:ln>
        </p:spPr>
        <p:txBody>
          <a:bodyPr wrap="square" lIns="36000" rIns="36000" rtlCol="0">
            <a:noAutofit/>
          </a:bodyPr>
          <a:lstStyle/>
          <a:p>
            <a:pPr algn="l">
              <a:lnSpc>
                <a:spcPct val="120000"/>
              </a:lnSpc>
              <a:buClr>
                <a:srgbClr val="C00000"/>
              </a:buClr>
            </a:pPr>
            <a:r>
              <a:rPr kumimoji="1" lang="ja-JP" altLang="en-US" sz="1400" b="1">
                <a:latin typeface="メイリオ" panose="020B0604030504040204" pitchFamily="50" charset="-128"/>
                <a:ea typeface="メイリオ" panose="020B0604030504040204" pitchFamily="50" charset="-128"/>
              </a:rPr>
              <a:t>② 帳票入力データを保存する</a:t>
            </a:r>
          </a:p>
          <a:p>
            <a:pPr marL="171450" indent="-171450" algn="l">
              <a:lnSpc>
                <a:spcPct val="120000"/>
              </a:lnSpc>
              <a:spcAft>
                <a:spcPts val="600"/>
              </a:spcAft>
              <a:buFont typeface="Wingdings" panose="05000000000000000000" pitchFamily="2" charset="2"/>
              <a:buChar char="l"/>
            </a:pPr>
            <a:r>
              <a:rPr kumimoji="1" lang="ja-JP" altLang="en-US" sz="1200">
                <a:latin typeface="メイリオ" panose="020B0604030504040204" pitchFamily="50" charset="-128"/>
                <a:ea typeface="メイリオ" panose="020B0604030504040204" pitchFamily="50" charset="-128"/>
              </a:rPr>
              <a:t>入力情報確認後、入力内容に問題がなければ、「帳票入力データを保存する」を押下して、報告用の入力データを保存してください。</a:t>
            </a:r>
          </a:p>
        </p:txBody>
      </p:sp>
      <p:sp>
        <p:nvSpPr>
          <p:cNvPr id="37" name="テキスト ボックス 36">
            <a:extLst>
              <a:ext uri="{FF2B5EF4-FFF2-40B4-BE49-F238E27FC236}">
                <a16:creationId xmlns:a16="http://schemas.microsoft.com/office/drawing/2014/main" id="{C92A80FA-8988-EC47-262C-5527027D3904}"/>
              </a:ext>
            </a:extLst>
          </p:cNvPr>
          <p:cNvSpPr txBox="1"/>
          <p:nvPr/>
        </p:nvSpPr>
        <p:spPr>
          <a:xfrm>
            <a:off x="4980098" y="4608294"/>
            <a:ext cx="4817300" cy="823574"/>
          </a:xfrm>
          <a:prstGeom prst="rect">
            <a:avLst/>
          </a:prstGeom>
          <a:solidFill>
            <a:schemeClr val="bg1"/>
          </a:solidFill>
          <a:ln w="28575">
            <a:solidFill>
              <a:schemeClr val="accent4">
                <a:lumMod val="50000"/>
              </a:schemeClr>
            </a:solidFill>
          </a:ln>
        </p:spPr>
        <p:txBody>
          <a:bodyPr wrap="square" lIns="54000" tIns="46800" rIns="54000" rtlCol="0">
            <a:noAutofit/>
          </a:bodyPr>
          <a:lstStyle/>
          <a:p>
            <a:pPr algn="l">
              <a:lnSpc>
                <a:spcPct val="120000"/>
              </a:lnSpc>
              <a:buClr>
                <a:srgbClr val="C00000"/>
              </a:buClr>
            </a:pPr>
            <a:r>
              <a:rPr kumimoji="1" lang="ja-JP" altLang="en-US" sz="1400" b="1">
                <a:latin typeface="メイリオ" panose="020B0604030504040204" pitchFamily="50" charset="-128"/>
                <a:ea typeface="メイリオ" panose="020B0604030504040204" pitchFamily="50" charset="-128"/>
              </a:rPr>
              <a:t>③ 内容を確認する</a:t>
            </a:r>
          </a:p>
          <a:p>
            <a:pPr marL="171450" indent="-171450" algn="l">
              <a:lnSpc>
                <a:spcPct val="120000"/>
              </a:lnSpc>
              <a:spcAft>
                <a:spcPts val="600"/>
              </a:spcAft>
              <a:buFont typeface="Wingdings" panose="05000000000000000000" pitchFamily="2" charset="2"/>
              <a:buChar char="l"/>
            </a:pPr>
            <a:r>
              <a:rPr kumimoji="1" lang="ja-JP" altLang="en-US" sz="1200">
                <a:latin typeface="メイリオ" panose="020B0604030504040204" pitchFamily="50" charset="-128"/>
                <a:ea typeface="メイリオ" panose="020B0604030504040204" pitchFamily="50" charset="-128"/>
              </a:rPr>
              <a:t>「内容を確認する」を押下すると②を行ったかの確認画面が開きます。問題なければ「はい」を押下してください。</a:t>
            </a:r>
          </a:p>
        </p:txBody>
      </p:sp>
      <p:sp>
        <p:nvSpPr>
          <p:cNvPr id="45" name="正方形/長方形 44">
            <a:extLst>
              <a:ext uri="{FF2B5EF4-FFF2-40B4-BE49-F238E27FC236}">
                <a16:creationId xmlns:a16="http://schemas.microsoft.com/office/drawing/2014/main" id="{864DA6AE-71EA-46F5-5FA7-86F7ACD17616}"/>
              </a:ext>
            </a:extLst>
          </p:cNvPr>
          <p:cNvSpPr/>
          <p:nvPr/>
        </p:nvSpPr>
        <p:spPr>
          <a:xfrm>
            <a:off x="3881923" y="4326939"/>
            <a:ext cx="804378" cy="360000"/>
          </a:xfrm>
          <a:prstGeom prst="rect">
            <a:avLst/>
          </a:prstGeom>
          <a:noFill/>
          <a:ln w="285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0" rtlCol="0" anchor="t"/>
          <a:lstStyle/>
          <a:p>
            <a:r>
              <a:rPr kumimoji="1" lang="ja-JP" altLang="en-US" sz="1200" b="1">
                <a:solidFill>
                  <a:srgbClr val="FF0000"/>
                </a:solidFill>
              </a:rPr>
              <a:t>③</a:t>
            </a:r>
            <a:endParaRPr kumimoji="1" lang="en-US" altLang="ja-JP" sz="1200" b="1">
              <a:solidFill>
                <a:srgbClr val="FF0000"/>
              </a:solidFill>
            </a:endParaRPr>
          </a:p>
        </p:txBody>
      </p:sp>
      <p:sp>
        <p:nvSpPr>
          <p:cNvPr id="46" name="テキスト ボックス 45">
            <a:extLst>
              <a:ext uri="{FF2B5EF4-FFF2-40B4-BE49-F238E27FC236}">
                <a16:creationId xmlns:a16="http://schemas.microsoft.com/office/drawing/2014/main" id="{188BAEE3-4852-92C8-8F31-A43D695BDA0C}"/>
              </a:ext>
            </a:extLst>
          </p:cNvPr>
          <p:cNvSpPr txBox="1"/>
          <p:nvPr/>
        </p:nvSpPr>
        <p:spPr>
          <a:xfrm>
            <a:off x="4980098" y="5671277"/>
            <a:ext cx="4817300" cy="824400"/>
          </a:xfrm>
          <a:prstGeom prst="rect">
            <a:avLst/>
          </a:prstGeom>
          <a:solidFill>
            <a:schemeClr val="bg1"/>
          </a:solidFill>
          <a:ln w="28575">
            <a:solidFill>
              <a:schemeClr val="accent4">
                <a:lumMod val="50000"/>
              </a:schemeClr>
            </a:solidFill>
          </a:ln>
        </p:spPr>
        <p:txBody>
          <a:bodyPr wrap="square" lIns="72000" rIns="36000" rtlCol="0">
            <a:noAutofit/>
          </a:bodyPr>
          <a:lstStyle/>
          <a:p>
            <a:pPr algn="l">
              <a:lnSpc>
                <a:spcPct val="120000"/>
              </a:lnSpc>
              <a:buClr>
                <a:srgbClr val="C00000"/>
              </a:buClr>
            </a:pPr>
            <a:r>
              <a:rPr kumimoji="1" lang="ja-JP" altLang="en-US" sz="1400" b="1" dirty="0">
                <a:latin typeface="メイリオ" panose="020B0604030504040204" pitchFamily="50" charset="-128"/>
                <a:ea typeface="メイリオ" panose="020B0604030504040204" pitchFamily="50" charset="-128"/>
              </a:rPr>
              <a:t>④ 申請する</a:t>
            </a:r>
          </a:p>
          <a:p>
            <a:pPr marL="171450" indent="-171450" algn="l">
              <a:lnSpc>
                <a:spcPct val="120000"/>
              </a:lnSpc>
              <a:spcAft>
                <a:spcPts val="600"/>
              </a:spcAft>
              <a:buFont typeface="Wingdings" panose="05000000000000000000" pitchFamily="2" charset="2"/>
              <a:buChar char="l"/>
            </a:pPr>
            <a:r>
              <a:rPr kumimoji="1" lang="ja-JP" altLang="en-US" sz="1200" dirty="0">
                <a:latin typeface="メイリオ" panose="020B0604030504040204" pitchFamily="50" charset="-128"/>
                <a:ea typeface="メイリオ" panose="020B0604030504040204" pitchFamily="50" charset="-128"/>
              </a:rPr>
              <a:t>最後に入力内容の確認画面が開きます。入力内容に問題がなければ、ページ一番下の「申請する」を押下してください。</a:t>
            </a:r>
          </a:p>
        </p:txBody>
      </p:sp>
      <p:sp>
        <p:nvSpPr>
          <p:cNvPr id="52" name="正方形/長方形 51">
            <a:extLst>
              <a:ext uri="{FF2B5EF4-FFF2-40B4-BE49-F238E27FC236}">
                <a16:creationId xmlns:a16="http://schemas.microsoft.com/office/drawing/2014/main" id="{988F0E6A-233A-9B53-70F0-C9B80564C7DC}"/>
              </a:ext>
            </a:extLst>
          </p:cNvPr>
          <p:cNvSpPr/>
          <p:nvPr/>
        </p:nvSpPr>
        <p:spPr>
          <a:xfrm>
            <a:off x="2499360" y="4326939"/>
            <a:ext cx="1311430" cy="360000"/>
          </a:xfrm>
          <a:prstGeom prst="rect">
            <a:avLst/>
          </a:prstGeom>
          <a:noFill/>
          <a:ln w="285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0" rtlCol="0" anchor="t"/>
          <a:lstStyle/>
          <a:p>
            <a:r>
              <a:rPr kumimoji="1" lang="ja-JP" altLang="en-US" sz="1200" b="1">
                <a:solidFill>
                  <a:srgbClr val="FF0000"/>
                </a:solidFill>
              </a:rPr>
              <a:t>①</a:t>
            </a:r>
            <a:endParaRPr kumimoji="1" lang="en-US" altLang="ja-JP" sz="1200" b="1">
              <a:solidFill>
                <a:srgbClr val="FF0000"/>
              </a:solidFill>
            </a:endParaRPr>
          </a:p>
        </p:txBody>
      </p:sp>
      <p:sp>
        <p:nvSpPr>
          <p:cNvPr id="53" name="正方形/長方形 52">
            <a:extLst>
              <a:ext uri="{FF2B5EF4-FFF2-40B4-BE49-F238E27FC236}">
                <a16:creationId xmlns:a16="http://schemas.microsoft.com/office/drawing/2014/main" id="{F1D1313D-FF07-5941-BDA4-F0AD18D4C100}"/>
              </a:ext>
            </a:extLst>
          </p:cNvPr>
          <p:cNvSpPr/>
          <p:nvPr/>
        </p:nvSpPr>
        <p:spPr>
          <a:xfrm>
            <a:off x="1173479" y="4326939"/>
            <a:ext cx="1254747" cy="360000"/>
          </a:xfrm>
          <a:prstGeom prst="rect">
            <a:avLst/>
          </a:prstGeom>
          <a:noFill/>
          <a:ln w="285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0" rtlCol="0" anchor="t"/>
          <a:lstStyle/>
          <a:p>
            <a:r>
              <a:rPr kumimoji="1" lang="ja-JP" altLang="en-US" sz="1200" b="1">
                <a:solidFill>
                  <a:srgbClr val="FF0000"/>
                </a:solidFill>
              </a:rPr>
              <a:t>②</a:t>
            </a:r>
            <a:endParaRPr kumimoji="1" lang="en-US" altLang="ja-JP" sz="1200" b="1">
              <a:solidFill>
                <a:srgbClr val="FF0000"/>
              </a:solidFill>
            </a:endParaRPr>
          </a:p>
        </p:txBody>
      </p:sp>
      <p:sp>
        <p:nvSpPr>
          <p:cNvPr id="59" name="正方形/長方形 58">
            <a:extLst>
              <a:ext uri="{FF2B5EF4-FFF2-40B4-BE49-F238E27FC236}">
                <a16:creationId xmlns:a16="http://schemas.microsoft.com/office/drawing/2014/main" id="{05251DBC-DD0D-172F-6F5E-F2673F34858B}"/>
              </a:ext>
            </a:extLst>
          </p:cNvPr>
          <p:cNvSpPr/>
          <p:nvPr/>
        </p:nvSpPr>
        <p:spPr>
          <a:xfrm>
            <a:off x="2660606" y="6361645"/>
            <a:ext cx="804378" cy="360000"/>
          </a:xfrm>
          <a:prstGeom prst="rect">
            <a:avLst/>
          </a:prstGeom>
          <a:noFill/>
          <a:ln w="285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0" rtlCol="0" anchor="t"/>
          <a:lstStyle/>
          <a:p>
            <a:r>
              <a:rPr kumimoji="1" lang="ja-JP" altLang="en-US" sz="1200" b="1">
                <a:solidFill>
                  <a:srgbClr val="FF0000"/>
                </a:solidFill>
              </a:rPr>
              <a:t>④</a:t>
            </a:r>
            <a:endParaRPr kumimoji="1" lang="en-US" altLang="ja-JP" sz="1200" b="1">
              <a:solidFill>
                <a:srgbClr val="FF0000"/>
              </a:solidFill>
            </a:endParaRPr>
          </a:p>
        </p:txBody>
      </p:sp>
    </p:spTree>
    <p:extLst>
      <p:ext uri="{BB962C8B-B14F-4D97-AF65-F5344CB8AC3E}">
        <p14:creationId xmlns:p14="http://schemas.microsoft.com/office/powerpoint/2010/main" val="8142884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8616609-23CD-652E-7FFF-BE787EE3AF33}"/>
              </a:ext>
            </a:extLst>
          </p:cNvPr>
          <p:cNvSpPr>
            <a:spLocks noGrp="1"/>
          </p:cNvSpPr>
          <p:nvPr>
            <p:ph type="title"/>
          </p:nvPr>
        </p:nvSpPr>
        <p:spPr/>
        <p:txBody>
          <a:bodyPr/>
          <a:lstStyle/>
          <a:p>
            <a:r>
              <a:rPr kumimoji="1" lang="en-US" altLang="ja-JP"/>
              <a:t>【</a:t>
            </a:r>
            <a:r>
              <a:rPr kumimoji="1" lang="ja-JP" altLang="en-US"/>
              <a:t>参考</a:t>
            </a:r>
            <a:r>
              <a:rPr kumimoji="1" lang="en-US" altLang="ja-JP"/>
              <a:t>】</a:t>
            </a:r>
            <a:r>
              <a:rPr kumimoji="1" lang="ja-JP" altLang="en-US"/>
              <a:t>改正労働安全衛生規則第</a:t>
            </a:r>
            <a:r>
              <a:rPr kumimoji="1" lang="en-US" altLang="ja-JP"/>
              <a:t>97</a:t>
            </a:r>
            <a:r>
              <a:rPr kumimoji="1" lang="ja-JP" altLang="en-US"/>
              <a:t>条（労働者死傷病報告）</a:t>
            </a:r>
          </a:p>
        </p:txBody>
      </p:sp>
      <p:sp>
        <p:nvSpPr>
          <p:cNvPr id="3" name="スライド番号プレースホルダー 2">
            <a:extLst>
              <a:ext uri="{FF2B5EF4-FFF2-40B4-BE49-F238E27FC236}">
                <a16:creationId xmlns:a16="http://schemas.microsoft.com/office/drawing/2014/main" id="{A6E672C3-5E8B-DB7E-245A-D3AA1522BB26}"/>
              </a:ext>
            </a:extLst>
          </p:cNvPr>
          <p:cNvSpPr>
            <a:spLocks noGrp="1"/>
          </p:cNvSpPr>
          <p:nvPr>
            <p:ph type="sldNum" sz="quarter" idx="4"/>
          </p:nvPr>
        </p:nvSpPr>
        <p:spPr/>
        <p:txBody>
          <a:bodyPr/>
          <a:lstStyle/>
          <a:p>
            <a:fld id="{48F63A3B-78C7-47BE-AE5E-E10140E04643}" type="slidenum">
              <a:rPr lang="en-US" smtClean="0"/>
              <a:pPr/>
              <a:t>33</a:t>
            </a:fld>
            <a:endParaRPr lang="en-US"/>
          </a:p>
        </p:txBody>
      </p:sp>
      <p:sp>
        <p:nvSpPr>
          <p:cNvPr id="6" name="テキスト ボックス 5">
            <a:extLst>
              <a:ext uri="{FF2B5EF4-FFF2-40B4-BE49-F238E27FC236}">
                <a16:creationId xmlns:a16="http://schemas.microsoft.com/office/drawing/2014/main" id="{26BD2BEF-902D-6ACD-AE92-29A9216BABDA}"/>
              </a:ext>
            </a:extLst>
          </p:cNvPr>
          <p:cNvSpPr txBox="1"/>
          <p:nvPr/>
        </p:nvSpPr>
        <p:spPr>
          <a:xfrm>
            <a:off x="-1200" y="863443"/>
            <a:ext cx="9907200" cy="6075702"/>
          </a:xfrm>
          <a:prstGeom prst="rect">
            <a:avLst/>
          </a:prstGeom>
          <a:noFill/>
        </p:spPr>
        <p:txBody>
          <a:bodyPr wrap="square">
            <a:spAutoFit/>
          </a:bodyPr>
          <a:lstStyle/>
          <a:p>
            <a:r>
              <a:rPr lang="ja-JP" altLang="en-US" sz="1400" b="1" dirty="0"/>
              <a:t>第九十七条（労働者死傷病報告）</a:t>
            </a:r>
            <a:endParaRPr lang="en-US" altLang="ja-JP" sz="1400" dirty="0"/>
          </a:p>
          <a:p>
            <a:pPr marL="144000" indent="-457200">
              <a:lnSpc>
                <a:spcPct val="110000"/>
              </a:lnSpc>
            </a:pPr>
            <a:r>
              <a:rPr lang="ja-JP" altLang="en-US" sz="900" dirty="0"/>
              <a:t>　　事業者は、労働者が労働災害その他就業中又は事業場内若しくはその附属建設物内における負傷、窒息又は急性中毒（以下「</a:t>
            </a:r>
            <a:r>
              <a:rPr lang="ja-JP" altLang="en-US" sz="900" b="1" dirty="0"/>
              <a:t>労働災害等</a:t>
            </a:r>
            <a:r>
              <a:rPr lang="ja-JP" altLang="en-US" sz="900" dirty="0"/>
              <a:t>」という。）</a:t>
            </a:r>
            <a:r>
              <a:rPr lang="ja-JP" altLang="en-US" sz="900" b="1" dirty="0"/>
              <a:t>により死亡し、又は休業したときは、遅滞なく、</a:t>
            </a:r>
            <a:r>
              <a:rPr lang="ja-JP" altLang="en-US" sz="900" b="1" dirty="0">
                <a:solidFill>
                  <a:srgbClr val="FF0000"/>
                </a:solidFill>
              </a:rPr>
              <a:t>電子情報処理組織を使用して</a:t>
            </a:r>
            <a:r>
              <a:rPr lang="ja-JP" altLang="en-US" sz="900" b="1" dirty="0"/>
              <a:t>、次に掲げる事項を所轄労働基準監督署長に報告</a:t>
            </a:r>
            <a:r>
              <a:rPr lang="ja-JP" altLang="en-US" sz="900" dirty="0"/>
              <a:t>しなければならない。</a:t>
            </a:r>
          </a:p>
          <a:p>
            <a:pPr marL="450000" indent="-720000">
              <a:lnSpc>
                <a:spcPct val="110000"/>
              </a:lnSpc>
              <a:spcAft>
                <a:spcPts val="100"/>
              </a:spcAft>
            </a:pPr>
            <a:r>
              <a:rPr lang="ja-JP" altLang="en-US" sz="900" dirty="0"/>
              <a:t>　　一　　労働保険番号（建設工事の作業に従事する請負人の労働者が労働災害等により死亡し、又は休業した場合は元方事業者の労働保険番号）</a:t>
            </a:r>
          </a:p>
          <a:p>
            <a:pPr marL="450000" indent="-720000">
              <a:lnSpc>
                <a:spcPct val="110000"/>
              </a:lnSpc>
              <a:spcAft>
                <a:spcPts val="100"/>
              </a:spcAft>
            </a:pPr>
            <a:r>
              <a:rPr lang="ja-JP" altLang="en-US" sz="900" dirty="0"/>
              <a:t>　　二　　事業の種類並びに事業場の名称、所在地及び電話番号</a:t>
            </a:r>
          </a:p>
          <a:p>
            <a:pPr marL="450000" indent="-720000">
              <a:lnSpc>
                <a:spcPct val="110000"/>
              </a:lnSpc>
              <a:spcAft>
                <a:spcPts val="100"/>
              </a:spcAft>
            </a:pPr>
            <a:r>
              <a:rPr lang="ja-JP" altLang="en-US" sz="900" dirty="0"/>
              <a:t>　　三　　常時使用する労働者の数</a:t>
            </a:r>
            <a:endParaRPr lang="en-US" altLang="ja-JP" sz="900" dirty="0"/>
          </a:p>
          <a:p>
            <a:pPr marL="450000" indent="-720000">
              <a:lnSpc>
                <a:spcPct val="110000"/>
              </a:lnSpc>
              <a:spcAft>
                <a:spcPts val="100"/>
              </a:spcAft>
            </a:pPr>
            <a:r>
              <a:rPr lang="ja-JP" altLang="en-US" sz="900" dirty="0"/>
              <a:t>　　四　　建設工事の作業に従事する労働者が労働災害等により死亡し、又は休業した場合は当該工事の名称</a:t>
            </a:r>
            <a:endParaRPr lang="en-US" altLang="ja-JP" sz="900" dirty="0"/>
          </a:p>
          <a:p>
            <a:pPr marL="450000" indent="-720000">
              <a:lnSpc>
                <a:spcPct val="110000"/>
              </a:lnSpc>
              <a:spcAft>
                <a:spcPts val="100"/>
              </a:spcAft>
            </a:pPr>
            <a:r>
              <a:rPr lang="ja-JP" altLang="en-US" sz="900" dirty="0"/>
              <a:t>　　五　　事業場の構内において作業に従事する請負人の労働者が労働災害等により死亡し、又は休業した場合は当該事業場の名称</a:t>
            </a:r>
            <a:endParaRPr lang="en-US" altLang="ja-JP" sz="900" dirty="0"/>
          </a:p>
          <a:p>
            <a:pPr marL="450000" indent="-720000">
              <a:lnSpc>
                <a:spcPct val="110000"/>
              </a:lnSpc>
              <a:spcAft>
                <a:spcPts val="100"/>
              </a:spcAft>
            </a:pPr>
            <a:r>
              <a:rPr lang="ja-JP" altLang="en-US" sz="900" dirty="0"/>
              <a:t>　　六　　建設工事の作業に従事する請負人の労働者が労働災害等により死亡し、又は休業した場合は元方事業者の事業場の名称</a:t>
            </a:r>
            <a:endParaRPr lang="en-US" altLang="ja-JP" sz="900" dirty="0"/>
          </a:p>
          <a:p>
            <a:pPr marL="450000" indent="-720000">
              <a:lnSpc>
                <a:spcPct val="110000"/>
              </a:lnSpc>
              <a:spcAft>
                <a:spcPts val="100"/>
              </a:spcAft>
            </a:pPr>
            <a:r>
              <a:rPr lang="ja-JP" altLang="en-US" sz="900" dirty="0"/>
              <a:t>　　七　　労働者派遣事業の適正な運営の確保及び派遣労働者の保護等に関する法律（昭和六十年法律第八十八号）第二条第二号に規定する派遣労働者が労働災害等により死亡し、又は休業した場合は、当該報告を行う事業者が当該派遣労働者に係る同条第四号に規定する派遣先又は同号に規定する派遣元事業主のいずれに該当するかの別並びに当該派遣先の事業場の名称及び郵便番号</a:t>
            </a:r>
            <a:endParaRPr lang="en-US" altLang="ja-JP" sz="900" dirty="0"/>
          </a:p>
          <a:p>
            <a:pPr marL="450000" indent="-720000">
              <a:lnSpc>
                <a:spcPct val="110000"/>
              </a:lnSpc>
              <a:spcAft>
                <a:spcPts val="100"/>
              </a:spcAft>
            </a:pPr>
            <a:r>
              <a:rPr lang="ja-JP" altLang="en-US" sz="900" dirty="0"/>
              <a:t>　　八　　労働災害等により死亡し、又は休業した労働者の氏名、生年月日及び年齢、性別、職種、当該職種における経験期間並びに傷病の名称及び部位</a:t>
            </a:r>
            <a:endParaRPr lang="en-US" altLang="ja-JP" sz="900" dirty="0"/>
          </a:p>
          <a:p>
            <a:pPr marL="450000" indent="-720000">
              <a:lnSpc>
                <a:spcPct val="110000"/>
              </a:lnSpc>
              <a:spcAft>
                <a:spcPts val="100"/>
              </a:spcAft>
            </a:pPr>
            <a:r>
              <a:rPr lang="ja-JP" altLang="en-US" sz="900" dirty="0"/>
              <a:t>　　九　　休業見込期間又は死亡日時</a:t>
            </a:r>
            <a:endParaRPr lang="en-US" altLang="ja-JP" sz="900" dirty="0"/>
          </a:p>
          <a:p>
            <a:pPr marL="450000" indent="-720000">
              <a:lnSpc>
                <a:spcPct val="110000"/>
              </a:lnSpc>
              <a:spcAft>
                <a:spcPts val="100"/>
              </a:spcAft>
            </a:pPr>
            <a:r>
              <a:rPr lang="ja-JP" altLang="en-US" sz="900" dirty="0"/>
              <a:t>　　十　　労働災害等により死亡し、又は休業した労働者が外国人（出入国管理及び難民認定法（昭和二十六年政令第三百十九号）別表第一の一の表の外交又は公用の在留資格をもつて在留する者及び日本国との平和条約に基づき日本の国籍を離脱した者等の出入国管理に関する特例法（平成三年法律第七十一号）に定める特別永住者を除く。）である場合はその国籍又は地域の名称及び在留資格の区分</a:t>
            </a:r>
            <a:endParaRPr lang="en-US" altLang="ja-JP" sz="900" dirty="0"/>
          </a:p>
          <a:p>
            <a:pPr marL="450000" indent="-720000">
              <a:lnSpc>
                <a:spcPct val="110000"/>
              </a:lnSpc>
              <a:spcAft>
                <a:spcPts val="100"/>
              </a:spcAft>
            </a:pPr>
            <a:r>
              <a:rPr lang="ja-JP" altLang="en-US" sz="900" dirty="0"/>
              <a:t>　　十一　労働災害等の発生日時、発生場所の所在地、発生状況及びその略図並びに原因</a:t>
            </a:r>
            <a:endParaRPr lang="en-US" altLang="ja-JP" sz="900" dirty="0"/>
          </a:p>
          <a:p>
            <a:pPr marL="108000" indent="-457200">
              <a:lnSpc>
                <a:spcPct val="110000"/>
              </a:lnSpc>
            </a:pPr>
            <a:r>
              <a:rPr lang="ja-JP" altLang="en-US" sz="900" dirty="0"/>
              <a:t>２　</a:t>
            </a:r>
            <a:r>
              <a:rPr lang="ja-JP" altLang="en-US" sz="900" b="1" dirty="0"/>
              <a:t>前項の場合において、</a:t>
            </a:r>
            <a:r>
              <a:rPr lang="ja-JP" altLang="en-US" sz="900" b="1" u="sng" dirty="0"/>
              <a:t>休業の日数が四日に満たないとき</a:t>
            </a:r>
            <a:r>
              <a:rPr lang="ja-JP" altLang="en-US" sz="900" dirty="0"/>
              <a:t>は、事業者は、同項の規定にかかわらず、一月から三月まで、四月から六月まで、七月から九月まで及び十月から十二月までの期間における当該事実について、それぞれの期間における最後の月の翌月末日までに、電子情報処理組織を使用して、</a:t>
            </a:r>
            <a:r>
              <a:rPr lang="ja-JP" altLang="en-US" sz="900" u="sng" dirty="0"/>
              <a:t>同項各号（第九号を除く。）</a:t>
            </a:r>
            <a:r>
              <a:rPr lang="ja-JP" altLang="en-US" sz="900" dirty="0"/>
              <a:t>に掲げる事項及び休業日数を所轄労働基準監督署長に報告しなければならない。</a:t>
            </a:r>
            <a:endParaRPr lang="en-US" altLang="ja-JP" sz="900" dirty="0"/>
          </a:p>
          <a:p>
            <a:pPr marL="144000" indent="-457200">
              <a:lnSpc>
                <a:spcPct val="110000"/>
              </a:lnSpc>
              <a:spcAft>
                <a:spcPts val="300"/>
              </a:spcAft>
            </a:pPr>
            <a:endParaRPr lang="en-US" altLang="ja-JP" sz="900" dirty="0"/>
          </a:p>
          <a:p>
            <a:pPr indent="-457200">
              <a:lnSpc>
                <a:spcPct val="110000"/>
              </a:lnSpc>
            </a:pPr>
            <a:r>
              <a:rPr lang="ja-JP" altLang="en-US" sz="1400" b="1" dirty="0"/>
              <a:t>附則</a:t>
            </a:r>
          </a:p>
          <a:p>
            <a:pPr indent="-457200">
              <a:lnSpc>
                <a:spcPct val="110000"/>
              </a:lnSpc>
            </a:pPr>
            <a:r>
              <a:rPr lang="ja-JP" altLang="en-US" sz="900" dirty="0"/>
              <a:t>（施行期日）</a:t>
            </a:r>
          </a:p>
          <a:p>
            <a:pPr indent="-457200">
              <a:lnSpc>
                <a:spcPct val="110000"/>
              </a:lnSpc>
            </a:pPr>
            <a:r>
              <a:rPr lang="ja-JP" altLang="en-US" sz="900" dirty="0"/>
              <a:t>第一条　この省令は、令和七年一月一日から施行する。</a:t>
            </a:r>
          </a:p>
          <a:p>
            <a:pPr indent="-457200">
              <a:lnSpc>
                <a:spcPct val="110000"/>
              </a:lnSpc>
            </a:pPr>
            <a:r>
              <a:rPr lang="ja-JP" altLang="en-US" sz="900" dirty="0"/>
              <a:t>（経過措置）</a:t>
            </a:r>
          </a:p>
          <a:p>
            <a:pPr marL="360000" indent="-457200">
              <a:lnSpc>
                <a:spcPct val="110000"/>
              </a:lnSpc>
            </a:pPr>
            <a:r>
              <a:rPr lang="ja-JP" altLang="en-US" sz="900" dirty="0"/>
              <a:t>第二条　第一条の規定による改正前のじん肺法施行規則第三十七条第一項及び様式第八号、第五条の規定による改正前の労働安全衛生規則第二条第二項、第四条第二項、第七条第二項、第十三条第二項、第五十二条、第五十二条の二十一、第百条（様式第二十三号に係る部分を除く。）、様式第三号及び様式第六号から様式第六号の三まで並びに第六条の規定による改正前の有機溶剤中毒予防規則第三十条の三及び様式第三号の二の規定の適用については、当分の間、なお従前の例によることができる。</a:t>
            </a:r>
          </a:p>
          <a:p>
            <a:pPr marL="360000" indent="-457200">
              <a:lnSpc>
                <a:spcPct val="110000"/>
              </a:lnSpc>
            </a:pPr>
            <a:r>
              <a:rPr lang="ja-JP" altLang="en-US" sz="900" b="1" dirty="0"/>
              <a:t>第三条　</a:t>
            </a:r>
            <a:r>
              <a:rPr lang="ja-JP" altLang="en-US" sz="900" dirty="0"/>
              <a:t>事業者は、</a:t>
            </a:r>
            <a:r>
              <a:rPr lang="ja-JP" altLang="en-US" sz="900" b="1" dirty="0"/>
              <a:t>当分の間、</a:t>
            </a:r>
            <a:r>
              <a:rPr lang="ja-JP" altLang="en-US" sz="900" dirty="0"/>
              <a:t>第五条の規定による</a:t>
            </a:r>
            <a:r>
              <a:rPr lang="ja-JP" altLang="en-US" sz="900" b="1" dirty="0"/>
              <a:t>改正後の労働安全衛生規則（以下「新安衛則」という。）第九十七条第一項に規定する方法による同項の報告に代えて、同項各号に掲げる事項を記載した書面により当該報告をすることができる。</a:t>
            </a:r>
          </a:p>
          <a:p>
            <a:pPr marL="360000" indent="-457200">
              <a:lnSpc>
                <a:spcPct val="110000"/>
              </a:lnSpc>
            </a:pPr>
            <a:r>
              <a:rPr lang="ja-JP" altLang="en-US" sz="900" b="1" dirty="0"/>
              <a:t>第四条　</a:t>
            </a:r>
            <a:r>
              <a:rPr lang="ja-JP" altLang="en-US" sz="900" dirty="0"/>
              <a:t>事業者は、</a:t>
            </a:r>
            <a:r>
              <a:rPr lang="ja-JP" altLang="en-US" sz="900" b="1" dirty="0"/>
              <a:t>当分の間、新安衛則第九十七条第二項に規定する方法による同項の報告に代えて、同条第一項各号（第九号を除く。）に掲げる事項及び休業日数を記載した書面により当該報告をすることができる。</a:t>
            </a:r>
          </a:p>
          <a:p>
            <a:pPr marL="360000" indent="-457200">
              <a:lnSpc>
                <a:spcPct val="110000"/>
              </a:lnSpc>
            </a:pPr>
            <a:r>
              <a:rPr lang="ja-JP" altLang="en-US" sz="900" dirty="0"/>
              <a:t>第五条　使用者は、当分の間、第八条の規定による改正後の労働基準法施行規則（次条において「新労基則」という。）第五十七条第一項に規定する方法による同項の報告に代えて、新安衛則第九十七条第一項各号に掲げる事項を記載した書面により当該報告をすることができる。</a:t>
            </a:r>
          </a:p>
          <a:p>
            <a:pPr marL="360000" indent="-457200">
              <a:lnSpc>
                <a:spcPct val="110000"/>
              </a:lnSpc>
            </a:pPr>
            <a:r>
              <a:rPr lang="ja-JP" altLang="en-US" sz="900" dirty="0"/>
              <a:t>第六条　使用者は、当分の間、新労基則第五十七条第二項に規定する方法による同項の報告に代えて、新安衛則第九十七条第一項各号（第九号を除く。）に掲げる事項及び休業日数を記載した書面により当該報告をすることができる。</a:t>
            </a:r>
            <a:endParaRPr lang="ja-JP" altLang="en-US" sz="1050" dirty="0"/>
          </a:p>
        </p:txBody>
      </p:sp>
    </p:spTree>
    <p:extLst>
      <p:ext uri="{BB962C8B-B14F-4D97-AF65-F5344CB8AC3E}">
        <p14:creationId xmlns:p14="http://schemas.microsoft.com/office/powerpoint/2010/main" val="91583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751882E0-CE41-A821-3F90-161EAF362F95}"/>
              </a:ext>
            </a:extLst>
          </p:cNvPr>
          <p:cNvPicPr>
            <a:picLocks noChangeAspect="1"/>
          </p:cNvPicPr>
          <p:nvPr/>
        </p:nvPicPr>
        <p:blipFill rotWithShape="1">
          <a:blip r:embed="rId3"/>
          <a:srcRect b="4983"/>
          <a:stretch/>
        </p:blipFill>
        <p:spPr>
          <a:xfrm>
            <a:off x="5657223" y="1651092"/>
            <a:ext cx="3737789" cy="5166550"/>
          </a:xfrm>
          <a:prstGeom prst="rect">
            <a:avLst/>
          </a:prstGeom>
        </p:spPr>
      </p:pic>
      <p:sp>
        <p:nvSpPr>
          <p:cNvPr id="9" name="タイトル 8">
            <a:extLst>
              <a:ext uri="{FF2B5EF4-FFF2-40B4-BE49-F238E27FC236}">
                <a16:creationId xmlns:a16="http://schemas.microsoft.com/office/drawing/2014/main" id="{EB95C918-A924-A3D7-D70C-E92E6D1E48EA}"/>
              </a:ext>
            </a:extLst>
          </p:cNvPr>
          <p:cNvSpPr>
            <a:spLocks noGrp="1"/>
          </p:cNvSpPr>
          <p:nvPr>
            <p:ph type="title"/>
          </p:nvPr>
        </p:nvSpPr>
        <p:spPr/>
        <p:txBody>
          <a:bodyPr/>
          <a:lstStyle/>
          <a:p>
            <a:r>
              <a:rPr lang="ja-JP" altLang="en-US"/>
              <a:t>労働者死傷病報告の報告方法</a:t>
            </a:r>
          </a:p>
        </p:txBody>
      </p:sp>
      <p:sp>
        <p:nvSpPr>
          <p:cNvPr id="3" name="テキスト プレースホルダー 3">
            <a:extLst>
              <a:ext uri="{FF2B5EF4-FFF2-40B4-BE49-F238E27FC236}">
                <a16:creationId xmlns:a16="http://schemas.microsoft.com/office/drawing/2014/main" id="{F24E6D03-B9FA-69C0-615A-29BA53B57379}"/>
              </a:ext>
            </a:extLst>
          </p:cNvPr>
          <p:cNvSpPr>
            <a:spLocks noGrp="1"/>
          </p:cNvSpPr>
          <p:nvPr>
            <p:ph type="body" sz="quarter" idx="13"/>
          </p:nvPr>
        </p:nvSpPr>
        <p:spPr>
          <a:xfrm>
            <a:off x="0" y="828000"/>
            <a:ext cx="9907200" cy="795951"/>
          </a:xfrm>
        </p:spPr>
        <p:txBody>
          <a:bodyPr/>
          <a:lstStyle/>
          <a:p>
            <a:r>
              <a:rPr lang="ja-JP" altLang="en-US" dirty="0"/>
              <a:t>労働者死傷病報告を</a:t>
            </a:r>
            <a:r>
              <a:rPr lang="ja-JP" altLang="en-US" b="1" dirty="0"/>
              <a:t>所轄労働基準監督署</a:t>
            </a:r>
            <a:r>
              <a:rPr lang="ja-JP" altLang="en-US" dirty="0"/>
              <a:t>に報告する際は、</a:t>
            </a:r>
            <a:r>
              <a:rPr kumimoji="1" lang="ja-JP" altLang="en-US" dirty="0"/>
              <a:t>労働安全衛生法関係の届出・申請等帳票印刷に係る入力支援サービス（以下</a:t>
            </a:r>
            <a:r>
              <a:rPr kumimoji="1" lang="ja-JP" altLang="en-US" b="1" dirty="0"/>
              <a:t>「帳票入力支援サービス」</a:t>
            </a:r>
            <a:r>
              <a:rPr kumimoji="1" lang="ja-JP" altLang="en-US" dirty="0"/>
              <a:t>といいます。）をご利用ください。</a:t>
            </a:r>
          </a:p>
        </p:txBody>
      </p:sp>
      <p:pic>
        <p:nvPicPr>
          <p:cNvPr id="5" name="図 4">
            <a:extLst>
              <a:ext uri="{FF2B5EF4-FFF2-40B4-BE49-F238E27FC236}">
                <a16:creationId xmlns:a16="http://schemas.microsoft.com/office/drawing/2014/main" id="{A99ED3FC-4B59-78E7-6CFE-785FB4636EE7}"/>
              </a:ext>
            </a:extLst>
          </p:cNvPr>
          <p:cNvPicPr>
            <a:picLocks noChangeAspect="1"/>
          </p:cNvPicPr>
          <p:nvPr/>
        </p:nvPicPr>
        <p:blipFill>
          <a:blip r:embed="rId4"/>
          <a:stretch>
            <a:fillRect/>
          </a:stretch>
        </p:blipFill>
        <p:spPr>
          <a:xfrm>
            <a:off x="102949" y="2253545"/>
            <a:ext cx="2676108" cy="1548000"/>
          </a:xfrm>
          <a:prstGeom prst="rect">
            <a:avLst/>
          </a:prstGeom>
        </p:spPr>
      </p:pic>
      <p:pic>
        <p:nvPicPr>
          <p:cNvPr id="1026" name="Picture 2" descr="労働基準監督署のイラスト">
            <a:extLst>
              <a:ext uri="{FF2B5EF4-FFF2-40B4-BE49-F238E27FC236}">
                <a16:creationId xmlns:a16="http://schemas.microsoft.com/office/drawing/2014/main" id="{CE5905BB-7060-B44E-C786-DE59E3B558B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13907" y="2324569"/>
            <a:ext cx="1373850" cy="1548000"/>
          </a:xfrm>
          <a:prstGeom prst="rect">
            <a:avLst/>
          </a:prstGeom>
          <a:noFill/>
          <a:extLst>
            <a:ext uri="{909E8E84-426E-40DD-AFC4-6F175D3DCCD1}">
              <a14:hiddenFill xmlns:a14="http://schemas.microsoft.com/office/drawing/2010/main">
                <a:solidFill>
                  <a:srgbClr val="FFFFFF"/>
                </a:solidFill>
              </a14:hiddenFill>
            </a:ext>
          </a:extLst>
        </p:spPr>
      </p:pic>
      <p:sp>
        <p:nvSpPr>
          <p:cNvPr id="10" name="矢印: 右 9">
            <a:extLst>
              <a:ext uri="{FF2B5EF4-FFF2-40B4-BE49-F238E27FC236}">
                <a16:creationId xmlns:a16="http://schemas.microsoft.com/office/drawing/2014/main" id="{E472ABAD-ED59-49E6-149E-570FC240F82B}"/>
              </a:ext>
            </a:extLst>
          </p:cNvPr>
          <p:cNvSpPr/>
          <p:nvPr/>
        </p:nvSpPr>
        <p:spPr>
          <a:xfrm>
            <a:off x="2933030" y="2989909"/>
            <a:ext cx="594804" cy="484632"/>
          </a:xfrm>
          <a:prstGeom prst="rightArrow">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sz="1200">
              <a:solidFill>
                <a:sysClr val="windowText" lastClr="000000"/>
              </a:solidFill>
            </a:endParaRPr>
          </a:p>
        </p:txBody>
      </p:sp>
      <p:sp>
        <p:nvSpPr>
          <p:cNvPr id="11" name="テキスト ボックス 10">
            <a:extLst>
              <a:ext uri="{FF2B5EF4-FFF2-40B4-BE49-F238E27FC236}">
                <a16:creationId xmlns:a16="http://schemas.microsoft.com/office/drawing/2014/main" id="{20BCFA75-66C7-4389-824A-293F8820633A}"/>
              </a:ext>
            </a:extLst>
          </p:cNvPr>
          <p:cNvSpPr txBox="1"/>
          <p:nvPr/>
        </p:nvSpPr>
        <p:spPr>
          <a:xfrm>
            <a:off x="2866364" y="2694572"/>
            <a:ext cx="800219" cy="304699"/>
          </a:xfrm>
          <a:prstGeom prst="rect">
            <a:avLst/>
          </a:prstGeom>
          <a:noFill/>
        </p:spPr>
        <p:txBody>
          <a:bodyPr wrap="none" rtlCol="0">
            <a:spAutoFit/>
          </a:bodyPr>
          <a:lstStyle/>
          <a:p>
            <a:pPr algn="l">
              <a:lnSpc>
                <a:spcPct val="120000"/>
              </a:lnSpc>
              <a:spcAft>
                <a:spcPts val="600"/>
              </a:spcAft>
              <a:buClr>
                <a:schemeClr val="tx2"/>
              </a:buClr>
            </a:pPr>
            <a:r>
              <a:rPr kumimoji="1" lang="ja-JP" altLang="en-US" sz="1200">
                <a:latin typeface="メイリオ" panose="020B0604030504040204" pitchFamily="50" charset="-128"/>
                <a:ea typeface="メイリオ" panose="020B0604030504040204" pitchFamily="50" charset="-128"/>
              </a:rPr>
              <a:t>電子申請</a:t>
            </a:r>
          </a:p>
        </p:txBody>
      </p:sp>
      <p:sp>
        <p:nvSpPr>
          <p:cNvPr id="15" name="テキスト ボックス 14">
            <a:extLst>
              <a:ext uri="{FF2B5EF4-FFF2-40B4-BE49-F238E27FC236}">
                <a16:creationId xmlns:a16="http://schemas.microsoft.com/office/drawing/2014/main" id="{82205189-4ED4-A3F1-9FD9-8D84A4B125A0}"/>
              </a:ext>
            </a:extLst>
          </p:cNvPr>
          <p:cNvSpPr txBox="1"/>
          <p:nvPr/>
        </p:nvSpPr>
        <p:spPr>
          <a:xfrm>
            <a:off x="3350277" y="1904456"/>
            <a:ext cx="1774845" cy="304699"/>
          </a:xfrm>
          <a:prstGeom prst="rect">
            <a:avLst/>
          </a:prstGeom>
          <a:noFill/>
        </p:spPr>
        <p:txBody>
          <a:bodyPr wrap="none" rtlCol="0">
            <a:spAutoFit/>
          </a:bodyPr>
          <a:lstStyle/>
          <a:p>
            <a:pPr algn="l">
              <a:lnSpc>
                <a:spcPct val="120000"/>
              </a:lnSpc>
              <a:spcAft>
                <a:spcPts val="600"/>
              </a:spcAft>
              <a:buClr>
                <a:schemeClr val="tx2"/>
              </a:buClr>
            </a:pPr>
            <a:r>
              <a:rPr kumimoji="1" lang="ja-JP" altLang="en-US" sz="1200" b="1">
                <a:latin typeface="メイリオ" panose="020B0604030504040204" pitchFamily="50" charset="-128"/>
                <a:ea typeface="メイリオ" panose="020B0604030504040204" pitchFamily="50" charset="-128"/>
              </a:rPr>
              <a:t>②所轄労働基準監督署</a:t>
            </a:r>
          </a:p>
        </p:txBody>
      </p:sp>
      <p:sp>
        <p:nvSpPr>
          <p:cNvPr id="18" name="テキスト ボックス 17">
            <a:extLst>
              <a:ext uri="{FF2B5EF4-FFF2-40B4-BE49-F238E27FC236}">
                <a16:creationId xmlns:a16="http://schemas.microsoft.com/office/drawing/2014/main" id="{681A89E8-66C4-337F-DED2-B1DAA42306E9}"/>
              </a:ext>
            </a:extLst>
          </p:cNvPr>
          <p:cNvSpPr txBox="1"/>
          <p:nvPr/>
        </p:nvSpPr>
        <p:spPr>
          <a:xfrm>
            <a:off x="78428" y="1904456"/>
            <a:ext cx="1919115" cy="304699"/>
          </a:xfrm>
          <a:prstGeom prst="rect">
            <a:avLst/>
          </a:prstGeom>
          <a:noFill/>
        </p:spPr>
        <p:txBody>
          <a:bodyPr wrap="none" rtlCol="0">
            <a:spAutoFit/>
          </a:bodyPr>
          <a:lstStyle/>
          <a:p>
            <a:pPr algn="l">
              <a:lnSpc>
                <a:spcPct val="120000"/>
              </a:lnSpc>
              <a:spcAft>
                <a:spcPts val="600"/>
              </a:spcAft>
              <a:buClr>
                <a:schemeClr val="tx2"/>
              </a:buClr>
            </a:pPr>
            <a:r>
              <a:rPr lang="ja-JP" altLang="en-US" sz="1200" b="1" dirty="0"/>
              <a:t>①帳票入力支援サービス</a:t>
            </a:r>
            <a:endParaRPr kumimoji="1" lang="ja-JP" altLang="en-US" sz="1600" dirty="0">
              <a:latin typeface="メイリオ" panose="020B0604030504040204" pitchFamily="50" charset="-128"/>
              <a:ea typeface="メイリオ" panose="020B0604030504040204" pitchFamily="50" charset="-128"/>
            </a:endParaRPr>
          </a:p>
        </p:txBody>
      </p:sp>
      <p:grpSp>
        <p:nvGrpSpPr>
          <p:cNvPr id="23" name="グループ化 22">
            <a:extLst>
              <a:ext uri="{FF2B5EF4-FFF2-40B4-BE49-F238E27FC236}">
                <a16:creationId xmlns:a16="http://schemas.microsoft.com/office/drawing/2014/main" id="{460BE997-0661-78A3-EE2E-AB74BD822333}"/>
              </a:ext>
            </a:extLst>
          </p:cNvPr>
          <p:cNvGrpSpPr/>
          <p:nvPr/>
        </p:nvGrpSpPr>
        <p:grpSpPr>
          <a:xfrm>
            <a:off x="149635" y="3948795"/>
            <a:ext cx="2582737" cy="198998"/>
            <a:chOff x="600519" y="3825354"/>
            <a:chExt cx="2252752" cy="198998"/>
          </a:xfrm>
        </p:grpSpPr>
        <p:sp>
          <p:nvSpPr>
            <p:cNvPr id="25" name="四角形: 角を丸くする 24">
              <a:extLst>
                <a:ext uri="{FF2B5EF4-FFF2-40B4-BE49-F238E27FC236}">
                  <a16:creationId xmlns:a16="http://schemas.microsoft.com/office/drawing/2014/main" id="{E67A9F79-921A-F217-5827-ADF61A7EAB3A}"/>
                </a:ext>
              </a:extLst>
            </p:cNvPr>
            <p:cNvSpPr/>
            <p:nvPr/>
          </p:nvSpPr>
          <p:spPr>
            <a:xfrm>
              <a:off x="600519" y="3825354"/>
              <a:ext cx="1940764" cy="198998"/>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pPr>
                <a:lnSpc>
                  <a:spcPts val="1500"/>
                </a:lnSpc>
              </a:pPr>
              <a:r>
                <a:rPr kumimoji="1" lang="zh-TW" altLang="en-US" sz="1000" dirty="0">
                  <a:solidFill>
                    <a:schemeClr val="tx1"/>
                  </a:solidFill>
                  <a:latin typeface="メイリオ" panose="020B0604030504040204" pitchFamily="50" charset="-128"/>
                  <a:ea typeface="メイリオ" panose="020B0604030504040204" pitchFamily="50" charset="-128"/>
                </a:rPr>
                <a:t>安全衛生帳票入力支援</a:t>
              </a:r>
              <a:r>
                <a:rPr kumimoji="1" lang="ja-JP" altLang="en-US" sz="1000" dirty="0">
                  <a:solidFill>
                    <a:schemeClr val="tx1"/>
                  </a:solidFill>
                  <a:latin typeface="メイリオ" panose="020B0604030504040204" pitchFamily="50" charset="-128"/>
                  <a:ea typeface="メイリオ" panose="020B0604030504040204" pitchFamily="50" charset="-128"/>
                </a:rPr>
                <a:t>サービス</a:t>
              </a:r>
            </a:p>
          </p:txBody>
        </p:sp>
        <p:sp>
          <p:nvSpPr>
            <p:cNvPr id="26" name="四角形: 角を丸くする 25">
              <a:extLst>
                <a:ext uri="{FF2B5EF4-FFF2-40B4-BE49-F238E27FC236}">
                  <a16:creationId xmlns:a16="http://schemas.microsoft.com/office/drawing/2014/main" id="{5A3DF955-8BF5-6380-BA95-31202C2B7535}"/>
                </a:ext>
              </a:extLst>
            </p:cNvPr>
            <p:cNvSpPr/>
            <p:nvPr/>
          </p:nvSpPr>
          <p:spPr>
            <a:xfrm>
              <a:off x="2381451" y="3825354"/>
              <a:ext cx="471820" cy="198998"/>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nSpc>
                  <a:spcPts val="1500"/>
                </a:lnSpc>
              </a:pPr>
              <a:r>
                <a:rPr kumimoji="1" lang="ja-JP" altLang="en-US" sz="1000">
                  <a:solidFill>
                    <a:schemeClr val="bg1"/>
                  </a:solidFill>
                  <a:latin typeface="メイリオ" panose="020B0604030504040204" pitchFamily="50" charset="-128"/>
                  <a:ea typeface="メイリオ" panose="020B0604030504040204" pitchFamily="50" charset="-128"/>
                </a:rPr>
                <a:t>🔍検索</a:t>
              </a:r>
            </a:p>
          </p:txBody>
        </p:sp>
      </p:grpSp>
      <p:sp>
        <p:nvSpPr>
          <p:cNvPr id="27" name="テキスト ボックス 26">
            <a:extLst>
              <a:ext uri="{FF2B5EF4-FFF2-40B4-BE49-F238E27FC236}">
                <a16:creationId xmlns:a16="http://schemas.microsoft.com/office/drawing/2014/main" id="{DFDECE79-E7AD-A269-B34E-57684BF51ABF}"/>
              </a:ext>
            </a:extLst>
          </p:cNvPr>
          <p:cNvSpPr txBox="1"/>
          <p:nvPr/>
        </p:nvSpPr>
        <p:spPr>
          <a:xfrm>
            <a:off x="-19483" y="4209194"/>
            <a:ext cx="4332984" cy="253916"/>
          </a:xfrm>
          <a:prstGeom prst="rect">
            <a:avLst/>
          </a:prstGeom>
          <a:noFill/>
        </p:spPr>
        <p:txBody>
          <a:bodyPr wrap="square">
            <a:spAutoFit/>
          </a:bodyPr>
          <a:lstStyle/>
          <a:p>
            <a:pPr>
              <a:lnSpc>
                <a:spcPts val="1200"/>
              </a:lnSpc>
            </a:pPr>
            <a:r>
              <a:rPr kumimoji="1" lang="ja-JP" altLang="en-US" sz="1050" b="1" dirty="0">
                <a:solidFill>
                  <a:srgbClr val="FF0000"/>
                </a:solidFill>
                <a:latin typeface="メイリオ" panose="020B0604030504040204" pitchFamily="50" charset="-128"/>
                <a:ea typeface="メイリオ" panose="020B0604030504040204" pitchFamily="50" charset="-128"/>
              </a:rPr>
              <a:t>（</a:t>
            </a:r>
            <a:r>
              <a:rPr kumimoji="1" lang="en-US" altLang="ja-JP" sz="1050" b="1" dirty="0">
                <a:solidFill>
                  <a:srgbClr val="FF0000"/>
                </a:solidFill>
                <a:latin typeface="メイリオ" panose="020B0604030504040204" pitchFamily="50" charset="-128"/>
                <a:ea typeface="メイリオ" panose="020B0604030504040204" pitchFamily="50" charset="-128"/>
              </a:rPr>
              <a:t>https://www.chohyo-shien.mhlw.go.jp/</a:t>
            </a:r>
            <a:r>
              <a:rPr kumimoji="1" lang="ja-JP" altLang="en-US" sz="1050" b="1" dirty="0">
                <a:solidFill>
                  <a:srgbClr val="FF0000"/>
                </a:solidFill>
                <a:latin typeface="メイリオ" panose="020B0604030504040204" pitchFamily="50" charset="-128"/>
                <a:ea typeface="メイリオ" panose="020B0604030504040204" pitchFamily="50" charset="-128"/>
              </a:rPr>
              <a:t>）</a:t>
            </a:r>
            <a:endParaRPr kumimoji="1" lang="en-US" altLang="ja-JP" sz="1100" b="1" dirty="0">
              <a:solidFill>
                <a:srgbClr val="FF0000"/>
              </a:solidFill>
              <a:latin typeface="メイリオ" panose="020B0604030504040204" pitchFamily="50" charset="-128"/>
              <a:ea typeface="メイリオ" panose="020B0604030504040204" pitchFamily="50" charset="-128"/>
            </a:endParaRPr>
          </a:p>
        </p:txBody>
      </p:sp>
      <p:sp>
        <p:nvSpPr>
          <p:cNvPr id="35" name="正方形/長方形 34">
            <a:extLst>
              <a:ext uri="{FF2B5EF4-FFF2-40B4-BE49-F238E27FC236}">
                <a16:creationId xmlns:a16="http://schemas.microsoft.com/office/drawing/2014/main" id="{CFAD8012-9843-CB1A-9484-53C295E19108}"/>
              </a:ext>
            </a:extLst>
          </p:cNvPr>
          <p:cNvSpPr/>
          <p:nvPr/>
        </p:nvSpPr>
        <p:spPr>
          <a:xfrm>
            <a:off x="102949" y="4820575"/>
            <a:ext cx="5210350" cy="197084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spcAft>
                <a:spcPts val="600"/>
              </a:spcAft>
            </a:pPr>
            <a:r>
              <a:rPr kumimoji="1" lang="ja-JP" altLang="en-US" sz="1400" b="1" dirty="0">
                <a:solidFill>
                  <a:sysClr val="windowText" lastClr="000000"/>
                </a:solidFill>
              </a:rPr>
              <a:t>帳票入力支援サービス利用するにあたっての事前準備について</a:t>
            </a:r>
            <a:endParaRPr kumimoji="1" lang="en-US" altLang="ja-JP" sz="1400" b="1" dirty="0">
              <a:solidFill>
                <a:sysClr val="windowText" lastClr="000000"/>
              </a:solidFill>
            </a:endParaRPr>
          </a:p>
          <a:p>
            <a:pPr marL="171450" indent="-171450">
              <a:lnSpc>
                <a:spcPct val="120000"/>
              </a:lnSpc>
              <a:buFont typeface="Wingdings" panose="05000000000000000000" pitchFamily="2" charset="2"/>
              <a:buChar char="Ø"/>
            </a:pPr>
            <a:r>
              <a:rPr kumimoji="1" lang="en-US" altLang="ja-JP" sz="1200" dirty="0">
                <a:solidFill>
                  <a:sysClr val="windowText" lastClr="000000"/>
                </a:solidFill>
              </a:rPr>
              <a:t>e-Gov</a:t>
            </a:r>
            <a:r>
              <a:rPr kumimoji="1" lang="ja-JP" altLang="en-US" sz="1200" dirty="0">
                <a:solidFill>
                  <a:sysClr val="windowText" lastClr="000000"/>
                </a:solidFill>
              </a:rPr>
              <a:t>に連携して電子申請を行いますので、事前に</a:t>
            </a:r>
            <a:r>
              <a:rPr kumimoji="1" lang="en-US" altLang="ja-JP" sz="1200" dirty="0">
                <a:solidFill>
                  <a:sysClr val="windowText" lastClr="000000"/>
                </a:solidFill>
              </a:rPr>
              <a:t>e-Gov</a:t>
            </a:r>
            <a:r>
              <a:rPr kumimoji="1" lang="ja-JP" altLang="en-US" sz="1200" dirty="0">
                <a:solidFill>
                  <a:sysClr val="windowText" lastClr="000000"/>
                </a:solidFill>
              </a:rPr>
              <a:t>アカウント又は</a:t>
            </a:r>
            <a:r>
              <a:rPr kumimoji="1" lang="en-US" altLang="ja-JP" sz="1200" dirty="0">
                <a:solidFill>
                  <a:sysClr val="windowText" lastClr="000000"/>
                </a:solidFill>
              </a:rPr>
              <a:t>G</a:t>
            </a:r>
            <a:r>
              <a:rPr kumimoji="1" lang="ja-JP" altLang="en-US" sz="1200" dirty="0">
                <a:solidFill>
                  <a:sysClr val="windowText" lastClr="000000"/>
                </a:solidFill>
              </a:rPr>
              <a:t>ビズ</a:t>
            </a:r>
            <a:r>
              <a:rPr kumimoji="1" lang="en-US" altLang="ja-JP" sz="1200" dirty="0">
                <a:solidFill>
                  <a:sysClr val="windowText" lastClr="000000"/>
                </a:solidFill>
              </a:rPr>
              <a:t>ID</a:t>
            </a:r>
            <a:r>
              <a:rPr kumimoji="1" lang="ja-JP" altLang="en-US" sz="1200" dirty="0">
                <a:solidFill>
                  <a:sysClr val="windowText" lastClr="000000"/>
                </a:solidFill>
              </a:rPr>
              <a:t>の取得をお願いします。また、</a:t>
            </a:r>
            <a:r>
              <a:rPr kumimoji="1" lang="en-US" altLang="ja-JP" sz="1200" dirty="0">
                <a:solidFill>
                  <a:sysClr val="windowText" lastClr="000000"/>
                </a:solidFill>
              </a:rPr>
              <a:t>Microsoft</a:t>
            </a:r>
            <a:r>
              <a:rPr kumimoji="1" lang="ja-JP" altLang="en-US" sz="1200" dirty="0">
                <a:solidFill>
                  <a:sysClr val="windowText" lastClr="000000"/>
                </a:solidFill>
              </a:rPr>
              <a:t>や</a:t>
            </a:r>
            <a:r>
              <a:rPr kumimoji="1" lang="en-US" altLang="ja-JP" sz="1200" dirty="0">
                <a:solidFill>
                  <a:sysClr val="windowText" lastClr="000000"/>
                </a:solidFill>
              </a:rPr>
              <a:t>Google</a:t>
            </a:r>
            <a:r>
              <a:rPr kumimoji="1" lang="ja-JP" altLang="en-US" sz="1200" dirty="0">
                <a:solidFill>
                  <a:sysClr val="windowText" lastClr="000000"/>
                </a:solidFill>
              </a:rPr>
              <a:t>でもログインできますので、</a:t>
            </a:r>
            <a:r>
              <a:rPr kumimoji="1" lang="en-US" altLang="ja-JP" sz="1200" dirty="0">
                <a:solidFill>
                  <a:sysClr val="windowText" lastClr="000000"/>
                </a:solidFill>
              </a:rPr>
              <a:t>e-Gov</a:t>
            </a:r>
            <a:r>
              <a:rPr kumimoji="1" lang="ja-JP" altLang="en-US" sz="1200" dirty="0">
                <a:solidFill>
                  <a:sysClr val="windowText" lastClr="000000"/>
                </a:solidFill>
              </a:rPr>
              <a:t>を使用できる環境かご確認ください。（次頁のとおり、「帳票作成メニューへ（電子申請を利用する方はこちら）」を押下すると、右のログイン画面に切り替わりますので、赤点線囲みのいずれかをクリックしていいただき、画面の遷移先でアカウントの設定をお願いいたします。</a:t>
            </a:r>
            <a:endParaRPr kumimoji="1" lang="en-US" altLang="ja-JP" sz="1200" dirty="0">
              <a:solidFill>
                <a:sysClr val="windowText" lastClr="000000"/>
              </a:solidFill>
            </a:endParaRPr>
          </a:p>
          <a:p>
            <a:pPr marL="180000" indent="-457200">
              <a:lnSpc>
                <a:spcPct val="120000"/>
              </a:lnSpc>
            </a:pPr>
            <a:endParaRPr kumimoji="1" lang="en-US" altLang="ja-JP" sz="1200" dirty="0">
              <a:solidFill>
                <a:sysClr val="windowText" lastClr="000000"/>
              </a:solidFill>
            </a:endParaRPr>
          </a:p>
        </p:txBody>
      </p:sp>
      <p:sp>
        <p:nvSpPr>
          <p:cNvPr id="2" name="正方形/長方形 1">
            <a:extLst>
              <a:ext uri="{FF2B5EF4-FFF2-40B4-BE49-F238E27FC236}">
                <a16:creationId xmlns:a16="http://schemas.microsoft.com/office/drawing/2014/main" id="{32FF37FD-FE53-6276-7986-FF75973FF7F9}"/>
              </a:ext>
            </a:extLst>
          </p:cNvPr>
          <p:cNvSpPr/>
          <p:nvPr/>
        </p:nvSpPr>
        <p:spPr>
          <a:xfrm>
            <a:off x="5845400" y="4284330"/>
            <a:ext cx="1988598" cy="422141"/>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ysClr val="windowText" lastClr="000000"/>
              </a:solidFill>
            </a:endParaRPr>
          </a:p>
        </p:txBody>
      </p:sp>
      <p:sp>
        <p:nvSpPr>
          <p:cNvPr id="4" name="正方形/長方形 3">
            <a:extLst>
              <a:ext uri="{FF2B5EF4-FFF2-40B4-BE49-F238E27FC236}">
                <a16:creationId xmlns:a16="http://schemas.microsoft.com/office/drawing/2014/main" id="{574FF272-8D37-4950-5CBC-2E3B2C97E654}"/>
              </a:ext>
            </a:extLst>
          </p:cNvPr>
          <p:cNvSpPr/>
          <p:nvPr/>
        </p:nvSpPr>
        <p:spPr>
          <a:xfrm>
            <a:off x="5889069" y="5402853"/>
            <a:ext cx="3302493" cy="1320676"/>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ysClr val="windowText" lastClr="000000"/>
              </a:solidFill>
            </a:endParaRPr>
          </a:p>
        </p:txBody>
      </p:sp>
      <p:sp>
        <p:nvSpPr>
          <p:cNvPr id="7" name="スライド番号プレースホルダー 2">
            <a:extLst>
              <a:ext uri="{FF2B5EF4-FFF2-40B4-BE49-F238E27FC236}">
                <a16:creationId xmlns:a16="http://schemas.microsoft.com/office/drawing/2014/main" id="{46845996-0DB2-8B99-F6C2-4B937A56A8FA}"/>
              </a:ext>
            </a:extLst>
          </p:cNvPr>
          <p:cNvSpPr>
            <a:spLocks noGrp="1"/>
          </p:cNvSpPr>
          <p:nvPr>
            <p:ph type="sldNum" sz="quarter" idx="4"/>
          </p:nvPr>
        </p:nvSpPr>
        <p:spPr>
          <a:xfrm>
            <a:off x="8915314" y="6536158"/>
            <a:ext cx="630513" cy="278421"/>
          </a:xfrm>
        </p:spPr>
        <p:txBody>
          <a:bodyPr/>
          <a:lstStyle/>
          <a:p>
            <a:fld id="{48F63A3B-78C7-47BE-AE5E-E10140E04643}" type="slidenum">
              <a:rPr lang="en-US" smtClean="0"/>
              <a:pPr/>
              <a:t>4</a:t>
            </a:fld>
            <a:endParaRPr lang="en-US"/>
          </a:p>
        </p:txBody>
      </p:sp>
      <p:pic>
        <p:nvPicPr>
          <p:cNvPr id="8" name="図 7">
            <a:extLst>
              <a:ext uri="{FF2B5EF4-FFF2-40B4-BE49-F238E27FC236}">
                <a16:creationId xmlns:a16="http://schemas.microsoft.com/office/drawing/2014/main" id="{142CD42C-DC8D-AEF5-180B-1C60C7C4C407}"/>
              </a:ext>
            </a:extLst>
          </p:cNvPr>
          <p:cNvPicPr>
            <a:picLocks noChangeAspect="1"/>
          </p:cNvPicPr>
          <p:nvPr/>
        </p:nvPicPr>
        <p:blipFill>
          <a:blip r:embed="rId6"/>
          <a:stretch>
            <a:fillRect/>
          </a:stretch>
        </p:blipFill>
        <p:spPr>
          <a:xfrm>
            <a:off x="3206841" y="3911417"/>
            <a:ext cx="875929" cy="875929"/>
          </a:xfrm>
          <a:prstGeom prst="rect">
            <a:avLst/>
          </a:prstGeom>
        </p:spPr>
      </p:pic>
    </p:spTree>
    <p:extLst>
      <p:ext uri="{BB962C8B-B14F-4D97-AF65-F5344CB8AC3E}">
        <p14:creationId xmlns:p14="http://schemas.microsoft.com/office/powerpoint/2010/main" val="1764047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A35297AB-6875-44A7-1046-8D033DE9E255}"/>
              </a:ext>
            </a:extLst>
          </p:cNvPr>
          <p:cNvPicPr>
            <a:picLocks noChangeAspect="1"/>
          </p:cNvPicPr>
          <p:nvPr/>
        </p:nvPicPr>
        <p:blipFill>
          <a:blip r:embed="rId3"/>
          <a:stretch>
            <a:fillRect/>
          </a:stretch>
        </p:blipFill>
        <p:spPr>
          <a:xfrm>
            <a:off x="6251000" y="1956909"/>
            <a:ext cx="3600000" cy="4777963"/>
          </a:xfrm>
          <a:prstGeom prst="rect">
            <a:avLst/>
          </a:prstGeom>
        </p:spPr>
      </p:pic>
      <p:sp>
        <p:nvSpPr>
          <p:cNvPr id="9" name="タイトル 8">
            <a:extLst>
              <a:ext uri="{FF2B5EF4-FFF2-40B4-BE49-F238E27FC236}">
                <a16:creationId xmlns:a16="http://schemas.microsoft.com/office/drawing/2014/main" id="{EB95C918-A924-A3D7-D70C-E92E6D1E48EA}"/>
              </a:ext>
            </a:extLst>
          </p:cNvPr>
          <p:cNvSpPr>
            <a:spLocks noGrp="1"/>
          </p:cNvSpPr>
          <p:nvPr>
            <p:ph type="title"/>
          </p:nvPr>
        </p:nvSpPr>
        <p:spPr/>
        <p:txBody>
          <a:bodyPr/>
          <a:lstStyle/>
          <a:p>
            <a:r>
              <a:rPr kumimoji="1" lang="ja-JP" altLang="en-US" b="1" dirty="0"/>
              <a:t>帳票入力支援サービスのログインについて</a:t>
            </a:r>
            <a:endParaRPr lang="ja-JP" altLang="en-US" dirty="0"/>
          </a:p>
        </p:txBody>
      </p:sp>
      <p:grpSp>
        <p:nvGrpSpPr>
          <p:cNvPr id="6" name="グループ化 5">
            <a:extLst>
              <a:ext uri="{FF2B5EF4-FFF2-40B4-BE49-F238E27FC236}">
                <a16:creationId xmlns:a16="http://schemas.microsoft.com/office/drawing/2014/main" id="{7869BC92-2398-2D2F-F056-FA7DD788D146}"/>
              </a:ext>
            </a:extLst>
          </p:cNvPr>
          <p:cNvGrpSpPr/>
          <p:nvPr/>
        </p:nvGrpSpPr>
        <p:grpSpPr>
          <a:xfrm>
            <a:off x="97655" y="1672821"/>
            <a:ext cx="5752730" cy="4826255"/>
            <a:chOff x="53265" y="1015872"/>
            <a:chExt cx="5752730" cy="4826255"/>
          </a:xfrm>
        </p:grpSpPr>
        <p:pic>
          <p:nvPicPr>
            <p:cNvPr id="14" name="図 13">
              <a:extLst>
                <a:ext uri="{FF2B5EF4-FFF2-40B4-BE49-F238E27FC236}">
                  <a16:creationId xmlns:a16="http://schemas.microsoft.com/office/drawing/2014/main" id="{AE99DC47-81F5-BE8D-E0EC-DA30BB30BDF3}"/>
                </a:ext>
              </a:extLst>
            </p:cNvPr>
            <p:cNvPicPr>
              <a:picLocks noChangeAspect="1"/>
            </p:cNvPicPr>
            <p:nvPr/>
          </p:nvPicPr>
          <p:blipFill rotWithShape="1">
            <a:blip r:embed="rId4"/>
            <a:srcRect l="10157" r="15797"/>
            <a:stretch/>
          </p:blipFill>
          <p:spPr>
            <a:xfrm>
              <a:off x="53265" y="1015872"/>
              <a:ext cx="5752730" cy="4826255"/>
            </a:xfrm>
            <a:prstGeom prst="rect">
              <a:avLst/>
            </a:prstGeom>
          </p:spPr>
        </p:pic>
        <p:sp>
          <p:nvSpPr>
            <p:cNvPr id="2" name="楕円 1">
              <a:extLst>
                <a:ext uri="{FF2B5EF4-FFF2-40B4-BE49-F238E27FC236}">
                  <a16:creationId xmlns:a16="http://schemas.microsoft.com/office/drawing/2014/main" id="{17AD32FA-CFFE-245A-5354-8527065371AD}"/>
                </a:ext>
              </a:extLst>
            </p:cNvPr>
            <p:cNvSpPr/>
            <p:nvPr/>
          </p:nvSpPr>
          <p:spPr>
            <a:xfrm>
              <a:off x="3198811" y="3590147"/>
              <a:ext cx="2567218" cy="8381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 name="テキスト プレースホルダー 3">
            <a:extLst>
              <a:ext uri="{FF2B5EF4-FFF2-40B4-BE49-F238E27FC236}">
                <a16:creationId xmlns:a16="http://schemas.microsoft.com/office/drawing/2014/main" id="{740203B4-3C52-8DB2-97EF-956EF525D540}"/>
              </a:ext>
            </a:extLst>
          </p:cNvPr>
          <p:cNvSpPr>
            <a:spLocks noGrp="1"/>
          </p:cNvSpPr>
          <p:nvPr>
            <p:ph type="body" sz="quarter" idx="13"/>
          </p:nvPr>
        </p:nvSpPr>
        <p:spPr>
          <a:xfrm>
            <a:off x="0" y="828000"/>
            <a:ext cx="9907200" cy="535880"/>
          </a:xfrm>
        </p:spPr>
        <p:txBody>
          <a:bodyPr/>
          <a:lstStyle/>
          <a:p>
            <a:r>
              <a:rPr kumimoji="1" lang="ja-JP" altLang="en-US" dirty="0"/>
              <a:t>右側の「帳票作成メニューへ（電子申請を利用する方はこちら）」を選択してください。</a:t>
            </a:r>
          </a:p>
        </p:txBody>
      </p:sp>
      <p:sp>
        <p:nvSpPr>
          <p:cNvPr id="3" name="矢印: 右 2">
            <a:extLst>
              <a:ext uri="{FF2B5EF4-FFF2-40B4-BE49-F238E27FC236}">
                <a16:creationId xmlns:a16="http://schemas.microsoft.com/office/drawing/2014/main" id="{5063040C-8891-9452-8AA9-F1D50BFE38EF}"/>
              </a:ext>
            </a:extLst>
          </p:cNvPr>
          <p:cNvSpPr/>
          <p:nvPr/>
        </p:nvSpPr>
        <p:spPr>
          <a:xfrm>
            <a:off x="5909194" y="3932279"/>
            <a:ext cx="376197" cy="484632"/>
          </a:xfrm>
          <a:prstGeom prst="rightArrow">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sz="1200">
              <a:solidFill>
                <a:sysClr val="windowText" lastClr="000000"/>
              </a:solidFill>
            </a:endParaRPr>
          </a:p>
        </p:txBody>
      </p:sp>
      <p:sp>
        <p:nvSpPr>
          <p:cNvPr id="4" name="スライド番号プレースホルダー 2">
            <a:extLst>
              <a:ext uri="{FF2B5EF4-FFF2-40B4-BE49-F238E27FC236}">
                <a16:creationId xmlns:a16="http://schemas.microsoft.com/office/drawing/2014/main" id="{CC4B864A-AA88-3CC1-BB44-30314441DB5D}"/>
              </a:ext>
            </a:extLst>
          </p:cNvPr>
          <p:cNvSpPr>
            <a:spLocks noGrp="1"/>
          </p:cNvSpPr>
          <p:nvPr>
            <p:ph type="sldNum" sz="quarter" idx="4"/>
          </p:nvPr>
        </p:nvSpPr>
        <p:spPr>
          <a:xfrm>
            <a:off x="8915314" y="6536158"/>
            <a:ext cx="630513" cy="278421"/>
          </a:xfrm>
        </p:spPr>
        <p:txBody>
          <a:bodyPr/>
          <a:lstStyle/>
          <a:p>
            <a:fld id="{48F63A3B-78C7-47BE-AE5E-E10140E04643}" type="slidenum">
              <a:rPr lang="en-US" smtClean="0"/>
              <a:pPr/>
              <a:t>5</a:t>
            </a:fld>
            <a:endParaRPr lang="en-US"/>
          </a:p>
        </p:txBody>
      </p:sp>
    </p:spTree>
    <p:extLst>
      <p:ext uri="{BB962C8B-B14F-4D97-AF65-F5344CB8AC3E}">
        <p14:creationId xmlns:p14="http://schemas.microsoft.com/office/powerpoint/2010/main" val="303855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E023EB-E1AC-351C-E39C-A5CBD8ED46E1}"/>
              </a:ext>
            </a:extLst>
          </p:cNvPr>
          <p:cNvSpPr>
            <a:spLocks noGrp="1"/>
          </p:cNvSpPr>
          <p:nvPr>
            <p:ph type="title"/>
          </p:nvPr>
        </p:nvSpPr>
        <p:spPr/>
        <p:txBody>
          <a:bodyPr/>
          <a:lstStyle/>
          <a:p>
            <a:r>
              <a:rPr kumimoji="1" lang="ja-JP" altLang="en-US"/>
              <a:t>労働者死傷病報告を選択</a:t>
            </a:r>
          </a:p>
        </p:txBody>
      </p:sp>
      <p:sp>
        <p:nvSpPr>
          <p:cNvPr id="3" name="スライド番号プレースホルダー 2">
            <a:extLst>
              <a:ext uri="{FF2B5EF4-FFF2-40B4-BE49-F238E27FC236}">
                <a16:creationId xmlns:a16="http://schemas.microsoft.com/office/drawing/2014/main" id="{3D6DEAE4-1AD4-E2CB-9691-EE8DACEEACBF}"/>
              </a:ext>
            </a:extLst>
          </p:cNvPr>
          <p:cNvSpPr>
            <a:spLocks noGrp="1"/>
          </p:cNvSpPr>
          <p:nvPr>
            <p:ph type="sldNum" sz="quarter" idx="4"/>
          </p:nvPr>
        </p:nvSpPr>
        <p:spPr/>
        <p:txBody>
          <a:bodyPr/>
          <a:lstStyle/>
          <a:p>
            <a:fld id="{48F63A3B-78C7-47BE-AE5E-E10140E04643}" type="slidenum">
              <a:rPr lang="en-US" smtClean="0"/>
              <a:pPr/>
              <a:t>6</a:t>
            </a:fld>
            <a:endParaRPr lang="en-US"/>
          </a:p>
        </p:txBody>
      </p:sp>
      <p:sp>
        <p:nvSpPr>
          <p:cNvPr id="4" name="テキスト プレースホルダー 3">
            <a:extLst>
              <a:ext uri="{FF2B5EF4-FFF2-40B4-BE49-F238E27FC236}">
                <a16:creationId xmlns:a16="http://schemas.microsoft.com/office/drawing/2014/main" id="{E9D9CF61-4414-E92C-1F32-7AD10899BFB4}"/>
              </a:ext>
            </a:extLst>
          </p:cNvPr>
          <p:cNvSpPr>
            <a:spLocks noGrp="1"/>
          </p:cNvSpPr>
          <p:nvPr>
            <p:ph type="body" sz="quarter" idx="13"/>
          </p:nvPr>
        </p:nvSpPr>
        <p:spPr>
          <a:xfrm>
            <a:off x="0" y="827998"/>
            <a:ext cx="9907200" cy="472813"/>
          </a:xfrm>
          <a:solidFill>
            <a:schemeClr val="bg2"/>
          </a:solidFill>
          <a:ln>
            <a:noFill/>
          </a:ln>
        </p:spPr>
        <p:txBody>
          <a:bodyPr vert="horz" lIns="360000" tIns="36000" rIns="360000" bIns="36000" rtlCol="0" anchor="t">
            <a:spAutoFit/>
          </a:bodyPr>
          <a:lstStyle/>
          <a:p>
            <a:pPr>
              <a:lnSpc>
                <a:spcPct val="100000"/>
              </a:lnSpc>
              <a:spcBef>
                <a:spcPts val="0"/>
              </a:spcBef>
              <a:spcAft>
                <a:spcPts val="0"/>
              </a:spcAft>
            </a:pPr>
            <a:r>
              <a:rPr lang="ja-JP" altLang="en-US" dirty="0"/>
              <a:t>労働者死傷病報告は、</a:t>
            </a:r>
            <a:r>
              <a:rPr lang="ja-JP" altLang="en-US" b="1" u="sng" dirty="0"/>
              <a:t>休業（見込み）日数が４日以上（死亡災害を含む）の</a:t>
            </a:r>
            <a:r>
              <a:rPr lang="ja-JP" altLang="en-US" dirty="0"/>
              <a:t>と</a:t>
            </a:r>
            <a:r>
              <a:rPr lang="ja-JP" altLang="en-US" b="1" u="sng" dirty="0"/>
              <a:t>休業日数が４日未満</a:t>
            </a:r>
            <a:r>
              <a:rPr lang="ja-JP" altLang="en-US" dirty="0"/>
              <a:t>の</a:t>
            </a:r>
            <a:r>
              <a:rPr lang="ja-JP" altLang="en-US" b="1" dirty="0">
                <a:solidFill>
                  <a:srgbClr val="FF0000"/>
                </a:solidFill>
              </a:rPr>
              <a:t>２種類あります</a:t>
            </a:r>
            <a:r>
              <a:rPr lang="ja-JP" altLang="en-US" dirty="0"/>
              <a:t>ので、該当するほうの手続きから報告をお願いいたします。</a:t>
            </a:r>
          </a:p>
        </p:txBody>
      </p:sp>
      <p:pic>
        <p:nvPicPr>
          <p:cNvPr id="13" name="図 12">
            <a:extLst>
              <a:ext uri="{FF2B5EF4-FFF2-40B4-BE49-F238E27FC236}">
                <a16:creationId xmlns:a16="http://schemas.microsoft.com/office/drawing/2014/main" id="{B99791BD-35EC-C42A-27C0-9F5ED37E8DB5}"/>
              </a:ext>
            </a:extLst>
          </p:cNvPr>
          <p:cNvPicPr>
            <a:picLocks noChangeAspect="1"/>
          </p:cNvPicPr>
          <p:nvPr/>
        </p:nvPicPr>
        <p:blipFill>
          <a:blip r:embed="rId2"/>
          <a:stretch>
            <a:fillRect/>
          </a:stretch>
        </p:blipFill>
        <p:spPr>
          <a:xfrm>
            <a:off x="69851" y="1427515"/>
            <a:ext cx="4139372" cy="1177598"/>
          </a:xfrm>
          <a:prstGeom prst="rect">
            <a:avLst/>
          </a:prstGeom>
        </p:spPr>
      </p:pic>
      <p:pic>
        <p:nvPicPr>
          <p:cNvPr id="15" name="図 14">
            <a:extLst>
              <a:ext uri="{FF2B5EF4-FFF2-40B4-BE49-F238E27FC236}">
                <a16:creationId xmlns:a16="http://schemas.microsoft.com/office/drawing/2014/main" id="{1B464CE0-F4E1-ACD1-77D1-F2ABED81B5FC}"/>
              </a:ext>
            </a:extLst>
          </p:cNvPr>
          <p:cNvPicPr preferRelativeResize="0">
            <a:picLocks noChangeAspect="1"/>
          </p:cNvPicPr>
          <p:nvPr/>
        </p:nvPicPr>
        <p:blipFill rotWithShape="1">
          <a:blip r:embed="rId3"/>
          <a:srcRect b="4183"/>
          <a:stretch/>
        </p:blipFill>
        <p:spPr>
          <a:xfrm>
            <a:off x="69851" y="2781834"/>
            <a:ext cx="4139372" cy="3850886"/>
          </a:xfrm>
          <a:prstGeom prst="rect">
            <a:avLst/>
          </a:prstGeom>
        </p:spPr>
      </p:pic>
      <p:sp>
        <p:nvSpPr>
          <p:cNvPr id="16" name="テキスト ボックス 15">
            <a:extLst>
              <a:ext uri="{FF2B5EF4-FFF2-40B4-BE49-F238E27FC236}">
                <a16:creationId xmlns:a16="http://schemas.microsoft.com/office/drawing/2014/main" id="{2F2464B1-44BE-46ED-405A-83BCAD6FBD09}"/>
              </a:ext>
            </a:extLst>
          </p:cNvPr>
          <p:cNvSpPr txBox="1"/>
          <p:nvPr/>
        </p:nvSpPr>
        <p:spPr>
          <a:xfrm>
            <a:off x="69850" y="2598884"/>
            <a:ext cx="4139371" cy="589264"/>
          </a:xfrm>
          <a:prstGeom prst="rect">
            <a:avLst/>
          </a:prstGeom>
          <a:solidFill>
            <a:srgbClr val="EFF5FF"/>
          </a:solidFill>
        </p:spPr>
        <p:txBody>
          <a:bodyPr wrap="square" lIns="216000" tIns="0" rIns="360000" bIns="0" rtlCol="0">
            <a:spAutoFit/>
          </a:bodyPr>
          <a:lstStyle/>
          <a:p>
            <a:pPr algn="l">
              <a:lnSpc>
                <a:spcPts val="1000"/>
              </a:lnSpc>
              <a:buClr>
                <a:schemeClr val="tx2"/>
              </a:buClr>
            </a:pPr>
            <a:r>
              <a:rPr kumimoji="1" lang="ja-JP" altLang="en-US" sz="800" dirty="0">
                <a:latin typeface="ＭＳ ゴシック" panose="020B0609070205080204" pitchFamily="49" charset="-128"/>
                <a:ea typeface="ＭＳ ゴシック" panose="020B0609070205080204" pitchFamily="49" charset="-128"/>
              </a:rPr>
              <a:t>新規に申請する場合、以下の該当手続きを選択してください。</a:t>
            </a:r>
            <a:endParaRPr kumimoji="1" lang="en-US" altLang="ja-JP" sz="800" dirty="0">
              <a:latin typeface="ＭＳ ゴシック" panose="020B0609070205080204" pitchFamily="49" charset="-128"/>
              <a:ea typeface="ＭＳ ゴシック" panose="020B0609070205080204" pitchFamily="49" charset="-128"/>
            </a:endParaRPr>
          </a:p>
          <a:p>
            <a:pPr algn="l">
              <a:lnSpc>
                <a:spcPct val="200000"/>
              </a:lnSpc>
              <a:buClr>
                <a:schemeClr val="tx2"/>
              </a:buClr>
            </a:pPr>
            <a:r>
              <a:rPr kumimoji="1" lang="ja-JP" altLang="en-US" sz="800" b="1" dirty="0">
                <a:latin typeface="ＭＳ ゴシック" panose="020B0609070205080204" pitchFamily="49" charset="-128"/>
                <a:ea typeface="ＭＳ ゴシック" panose="020B0609070205080204" pitchFamily="49" charset="-128"/>
              </a:rPr>
              <a:t>  </a:t>
            </a:r>
            <a:r>
              <a:rPr kumimoji="1" lang="ja-JP" altLang="en-US" sz="800" b="1" u="sng" dirty="0">
                <a:latin typeface="ＭＳ ゴシック" panose="020B0609070205080204" pitchFamily="49" charset="-128"/>
                <a:ea typeface="ＭＳ ゴシック" panose="020B0609070205080204" pitchFamily="49" charset="-128"/>
              </a:rPr>
              <a:t>労働者死傷病</a:t>
            </a:r>
            <a:r>
              <a:rPr kumimoji="1" lang="ja-JP" altLang="en-US" sz="800" b="1" u="sng">
                <a:latin typeface="ＭＳ ゴシック" panose="020B0609070205080204" pitchFamily="49" charset="-128"/>
                <a:ea typeface="ＭＳ ゴシック" panose="020B0609070205080204" pitchFamily="49" charset="-128"/>
              </a:rPr>
              <a:t>報告（死亡及び休業４日以上）</a:t>
            </a:r>
            <a:endParaRPr kumimoji="1" lang="en-US" altLang="ja-JP" sz="800" b="1" u="sng" dirty="0">
              <a:latin typeface="ＭＳ ゴシック" panose="020B0609070205080204" pitchFamily="49" charset="-128"/>
              <a:ea typeface="ＭＳ ゴシック" panose="020B0609070205080204" pitchFamily="49" charset="-128"/>
            </a:endParaRPr>
          </a:p>
          <a:p>
            <a:pPr algn="l">
              <a:lnSpc>
                <a:spcPct val="200000"/>
              </a:lnSpc>
              <a:buClr>
                <a:schemeClr val="tx2"/>
              </a:buClr>
            </a:pPr>
            <a:r>
              <a:rPr kumimoji="1" lang="ja-JP" altLang="en-US" sz="800" b="1" dirty="0">
                <a:latin typeface="ＭＳ ゴシック" panose="020B0609070205080204" pitchFamily="49" charset="-128"/>
                <a:ea typeface="ＭＳ ゴシック" panose="020B0609070205080204" pitchFamily="49" charset="-128"/>
              </a:rPr>
              <a:t>  </a:t>
            </a:r>
            <a:r>
              <a:rPr kumimoji="1" lang="ja-JP" altLang="en-US" sz="800" b="1" u="sng" dirty="0">
                <a:latin typeface="ＭＳ ゴシック" panose="020B0609070205080204" pitchFamily="49" charset="-128"/>
                <a:ea typeface="ＭＳ ゴシック" panose="020B0609070205080204" pitchFamily="49" charset="-128"/>
              </a:rPr>
              <a:t>労働者死傷病報告（休業４日未満）</a:t>
            </a:r>
          </a:p>
        </p:txBody>
      </p:sp>
      <p:sp>
        <p:nvSpPr>
          <p:cNvPr id="18" name="正方形/長方形 17">
            <a:extLst>
              <a:ext uri="{FF2B5EF4-FFF2-40B4-BE49-F238E27FC236}">
                <a16:creationId xmlns:a16="http://schemas.microsoft.com/office/drawing/2014/main" id="{838FBF7F-79B0-E2F2-78DB-0E9B5794A668}"/>
              </a:ext>
            </a:extLst>
          </p:cNvPr>
          <p:cNvSpPr/>
          <p:nvPr/>
        </p:nvSpPr>
        <p:spPr>
          <a:xfrm>
            <a:off x="285750" y="2730008"/>
            <a:ext cx="2146300" cy="2520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19" name="正方形/長方形 18">
            <a:extLst>
              <a:ext uri="{FF2B5EF4-FFF2-40B4-BE49-F238E27FC236}">
                <a16:creationId xmlns:a16="http://schemas.microsoft.com/office/drawing/2014/main" id="{98BC1B0F-0570-4943-6384-95BB36E8C938}"/>
              </a:ext>
            </a:extLst>
          </p:cNvPr>
          <p:cNvSpPr/>
          <p:nvPr/>
        </p:nvSpPr>
        <p:spPr>
          <a:xfrm>
            <a:off x="285750" y="2992107"/>
            <a:ext cx="1797050" cy="252000"/>
          </a:xfrm>
          <a:prstGeom prst="rect">
            <a:avLst/>
          </a:prstGeom>
          <a:noFill/>
          <a:ln w="1270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25" name="正方形/長方形 24">
            <a:extLst>
              <a:ext uri="{FF2B5EF4-FFF2-40B4-BE49-F238E27FC236}">
                <a16:creationId xmlns:a16="http://schemas.microsoft.com/office/drawing/2014/main" id="{27335100-5472-ADCC-6561-5699A07E4D81}"/>
              </a:ext>
            </a:extLst>
          </p:cNvPr>
          <p:cNvSpPr/>
          <p:nvPr/>
        </p:nvSpPr>
        <p:spPr>
          <a:xfrm>
            <a:off x="4569755" y="1622733"/>
            <a:ext cx="2160000" cy="43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ysClr val="windowText" lastClr="000000"/>
                </a:solidFill>
              </a:rPr>
              <a:t>業務上の災害（安衛則第</a:t>
            </a:r>
            <a:r>
              <a:rPr kumimoji="1" lang="en-US" altLang="ja-JP" sz="1100" b="1" dirty="0">
                <a:solidFill>
                  <a:sysClr val="windowText" lastClr="000000"/>
                </a:solidFill>
              </a:rPr>
              <a:t>97</a:t>
            </a:r>
            <a:r>
              <a:rPr kumimoji="1" lang="ja-JP" altLang="en-US" sz="1100" b="1" dirty="0">
                <a:solidFill>
                  <a:sysClr val="windowText" lastClr="000000"/>
                </a:solidFill>
              </a:rPr>
              <a:t>条に定める労働災害等</a:t>
            </a:r>
            <a:r>
              <a:rPr kumimoji="1" lang="en-US" altLang="ja-JP" sz="1100" b="1" baseline="30000" dirty="0">
                <a:solidFill>
                  <a:sysClr val="windowText" lastClr="000000"/>
                </a:solidFill>
              </a:rPr>
              <a:t>※</a:t>
            </a:r>
            <a:r>
              <a:rPr kumimoji="1" lang="ja-JP" altLang="en-US" sz="1100" b="1" dirty="0">
                <a:solidFill>
                  <a:sysClr val="windowText" lastClr="000000"/>
                </a:solidFill>
              </a:rPr>
              <a:t>）</a:t>
            </a:r>
            <a:r>
              <a:rPr kumimoji="1" lang="ja-JP" altLang="en-US" sz="1100" dirty="0">
                <a:solidFill>
                  <a:sysClr val="windowText" lastClr="000000"/>
                </a:solidFill>
              </a:rPr>
              <a:t>である</a:t>
            </a:r>
            <a:endParaRPr kumimoji="1" lang="en-US" altLang="ja-JP" sz="1100" dirty="0">
              <a:solidFill>
                <a:sysClr val="windowText" lastClr="000000"/>
              </a:solidFill>
            </a:endParaRPr>
          </a:p>
        </p:txBody>
      </p:sp>
      <p:sp>
        <p:nvSpPr>
          <p:cNvPr id="26" name="正方形/長方形 25">
            <a:extLst>
              <a:ext uri="{FF2B5EF4-FFF2-40B4-BE49-F238E27FC236}">
                <a16:creationId xmlns:a16="http://schemas.microsoft.com/office/drawing/2014/main" id="{319A0482-EEE7-7625-5146-A014551EAAFF}"/>
              </a:ext>
            </a:extLst>
          </p:cNvPr>
          <p:cNvSpPr/>
          <p:nvPr/>
        </p:nvSpPr>
        <p:spPr>
          <a:xfrm>
            <a:off x="4569755" y="2451491"/>
            <a:ext cx="2160000" cy="43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ysClr val="windowText" lastClr="000000"/>
                </a:solidFill>
              </a:rPr>
              <a:t>死亡災害である</a:t>
            </a:r>
            <a:endParaRPr kumimoji="1" lang="en-US" altLang="ja-JP" sz="1200" dirty="0">
              <a:solidFill>
                <a:sysClr val="windowText" lastClr="000000"/>
              </a:solidFill>
            </a:endParaRPr>
          </a:p>
        </p:txBody>
      </p:sp>
      <p:sp>
        <p:nvSpPr>
          <p:cNvPr id="27" name="正方形/長方形 26">
            <a:extLst>
              <a:ext uri="{FF2B5EF4-FFF2-40B4-BE49-F238E27FC236}">
                <a16:creationId xmlns:a16="http://schemas.microsoft.com/office/drawing/2014/main" id="{F3213744-E211-7D54-EFCA-61E6DD85A148}"/>
              </a:ext>
            </a:extLst>
          </p:cNvPr>
          <p:cNvSpPr/>
          <p:nvPr/>
        </p:nvSpPr>
        <p:spPr>
          <a:xfrm>
            <a:off x="4569756" y="3280249"/>
            <a:ext cx="2160000" cy="43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ysClr val="windowText" lastClr="000000"/>
                </a:solidFill>
              </a:rPr>
              <a:t>休業又は休業見込み日数が</a:t>
            </a:r>
            <a:endParaRPr kumimoji="1" lang="en-US" altLang="ja-JP" sz="1200" dirty="0">
              <a:solidFill>
                <a:sysClr val="windowText" lastClr="000000"/>
              </a:solidFill>
            </a:endParaRPr>
          </a:p>
          <a:p>
            <a:pPr algn="ctr"/>
            <a:r>
              <a:rPr kumimoji="1" lang="ja-JP" altLang="en-US" sz="1200" b="1" u="sng" dirty="0">
                <a:solidFill>
                  <a:sysClr val="windowText" lastClr="000000"/>
                </a:solidFill>
              </a:rPr>
              <a:t>４日以上</a:t>
            </a:r>
            <a:r>
              <a:rPr kumimoji="1" lang="ja-JP" altLang="en-US" sz="1200" b="1" dirty="0">
                <a:solidFill>
                  <a:sysClr val="windowText" lastClr="000000"/>
                </a:solidFill>
              </a:rPr>
              <a:t>の災害である</a:t>
            </a:r>
            <a:endParaRPr kumimoji="1" lang="en-US" altLang="ja-JP" sz="1200" dirty="0">
              <a:solidFill>
                <a:sysClr val="windowText" lastClr="000000"/>
              </a:solidFill>
            </a:endParaRPr>
          </a:p>
        </p:txBody>
      </p:sp>
      <p:cxnSp>
        <p:nvCxnSpPr>
          <p:cNvPr id="30" name="直線矢印コネクタ 29">
            <a:extLst>
              <a:ext uri="{FF2B5EF4-FFF2-40B4-BE49-F238E27FC236}">
                <a16:creationId xmlns:a16="http://schemas.microsoft.com/office/drawing/2014/main" id="{57CC2C51-AC80-EAB0-F16A-54FD5164ACEE}"/>
              </a:ext>
            </a:extLst>
          </p:cNvPr>
          <p:cNvCxnSpPr>
            <a:cxnSpLocks/>
            <a:stCxn id="25" idx="3"/>
            <a:endCxn id="99" idx="1"/>
          </p:cNvCxnSpPr>
          <p:nvPr/>
        </p:nvCxnSpPr>
        <p:spPr>
          <a:xfrm>
            <a:off x="6729755" y="1838733"/>
            <a:ext cx="941790" cy="0"/>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a:extLst>
              <a:ext uri="{FF2B5EF4-FFF2-40B4-BE49-F238E27FC236}">
                <a16:creationId xmlns:a16="http://schemas.microsoft.com/office/drawing/2014/main" id="{00725272-64E0-CF0F-6FED-74394DD0DB73}"/>
              </a:ext>
            </a:extLst>
          </p:cNvPr>
          <p:cNvCxnSpPr>
            <a:cxnSpLocks/>
            <a:stCxn id="25" idx="2"/>
            <a:endCxn id="26" idx="0"/>
          </p:cNvCxnSpPr>
          <p:nvPr/>
        </p:nvCxnSpPr>
        <p:spPr>
          <a:xfrm>
            <a:off x="5649755" y="2054733"/>
            <a:ext cx="0" cy="39675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線矢印コネクタ 35">
            <a:extLst>
              <a:ext uri="{FF2B5EF4-FFF2-40B4-BE49-F238E27FC236}">
                <a16:creationId xmlns:a16="http://schemas.microsoft.com/office/drawing/2014/main" id="{B96A539C-5E58-1B81-FEC5-EA93468BC4C7}"/>
              </a:ext>
            </a:extLst>
          </p:cNvPr>
          <p:cNvCxnSpPr>
            <a:cxnSpLocks/>
          </p:cNvCxnSpPr>
          <p:nvPr/>
        </p:nvCxnSpPr>
        <p:spPr>
          <a:xfrm flipH="1">
            <a:off x="2432050" y="2844012"/>
            <a:ext cx="2137705"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矢印コネクタ 38">
            <a:extLst>
              <a:ext uri="{FF2B5EF4-FFF2-40B4-BE49-F238E27FC236}">
                <a16:creationId xmlns:a16="http://schemas.microsoft.com/office/drawing/2014/main" id="{DAB84B1F-808F-66C4-B149-78543D8BD542}"/>
              </a:ext>
            </a:extLst>
          </p:cNvPr>
          <p:cNvCxnSpPr>
            <a:cxnSpLocks/>
            <a:stCxn id="26" idx="2"/>
            <a:endCxn id="27" idx="0"/>
          </p:cNvCxnSpPr>
          <p:nvPr/>
        </p:nvCxnSpPr>
        <p:spPr>
          <a:xfrm>
            <a:off x="5649755" y="2883491"/>
            <a:ext cx="1" cy="396758"/>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コネクタ: カギ線 54">
            <a:extLst>
              <a:ext uri="{FF2B5EF4-FFF2-40B4-BE49-F238E27FC236}">
                <a16:creationId xmlns:a16="http://schemas.microsoft.com/office/drawing/2014/main" id="{5A58F935-DA24-7BEF-6249-2B7F5B700FB4}"/>
              </a:ext>
            </a:extLst>
          </p:cNvPr>
          <p:cNvCxnSpPr>
            <a:cxnSpLocks/>
          </p:cNvCxnSpPr>
          <p:nvPr/>
        </p:nvCxnSpPr>
        <p:spPr>
          <a:xfrm rot="16200000" flipH="1">
            <a:off x="3843309" y="3003246"/>
            <a:ext cx="828207" cy="567579"/>
          </a:xfrm>
          <a:prstGeom prst="bentConnector3">
            <a:avLst>
              <a:gd name="adj1" fmla="val 96578"/>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85" name="グループ化 84">
            <a:extLst>
              <a:ext uri="{FF2B5EF4-FFF2-40B4-BE49-F238E27FC236}">
                <a16:creationId xmlns:a16="http://schemas.microsoft.com/office/drawing/2014/main" id="{2A1D748B-631E-9FDF-9FF6-24F5805DB0D8}"/>
              </a:ext>
            </a:extLst>
          </p:cNvPr>
          <p:cNvGrpSpPr/>
          <p:nvPr/>
        </p:nvGrpSpPr>
        <p:grpSpPr>
          <a:xfrm>
            <a:off x="2072854" y="3140233"/>
            <a:ext cx="2557253" cy="1354133"/>
            <a:chOff x="2072854" y="3140233"/>
            <a:chExt cx="2557253" cy="1354133"/>
          </a:xfrm>
        </p:grpSpPr>
        <p:cxnSp>
          <p:nvCxnSpPr>
            <p:cNvPr id="71" name="コネクタ: カギ線 70">
              <a:extLst>
                <a:ext uri="{FF2B5EF4-FFF2-40B4-BE49-F238E27FC236}">
                  <a16:creationId xmlns:a16="http://schemas.microsoft.com/office/drawing/2014/main" id="{D5BA0CA5-89D1-9D1D-0A64-FBC0996CCE79}"/>
                </a:ext>
              </a:extLst>
            </p:cNvPr>
            <p:cNvCxnSpPr>
              <a:cxnSpLocks/>
            </p:cNvCxnSpPr>
            <p:nvPr/>
          </p:nvCxnSpPr>
          <p:spPr>
            <a:xfrm>
              <a:off x="3701824" y="3993700"/>
              <a:ext cx="928283" cy="500666"/>
            </a:xfrm>
            <a:prstGeom prst="bentConnector3">
              <a:avLst>
                <a:gd name="adj1" fmla="val 43907"/>
              </a:avLst>
            </a:prstGeom>
            <a:ln w="57150">
              <a:solidFill>
                <a:srgbClr val="FF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8" name="コネクタ: カギ線 77">
              <a:extLst>
                <a:ext uri="{FF2B5EF4-FFF2-40B4-BE49-F238E27FC236}">
                  <a16:creationId xmlns:a16="http://schemas.microsoft.com/office/drawing/2014/main" id="{BB1B9477-E91C-A016-AC5A-38197D7D5849}"/>
                </a:ext>
              </a:extLst>
            </p:cNvPr>
            <p:cNvCxnSpPr>
              <a:cxnSpLocks/>
            </p:cNvCxnSpPr>
            <p:nvPr/>
          </p:nvCxnSpPr>
          <p:spPr>
            <a:xfrm>
              <a:off x="2072854" y="3140233"/>
              <a:ext cx="1678189" cy="853467"/>
            </a:xfrm>
            <a:prstGeom prst="bentConnector3">
              <a:avLst>
                <a:gd name="adj1" fmla="val 75107"/>
              </a:avLst>
            </a:prstGeom>
            <a:ln w="57150">
              <a:solidFill>
                <a:srgbClr val="FF0000"/>
              </a:solidFill>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83" name="直線矢印コネクタ 82">
            <a:extLst>
              <a:ext uri="{FF2B5EF4-FFF2-40B4-BE49-F238E27FC236}">
                <a16:creationId xmlns:a16="http://schemas.microsoft.com/office/drawing/2014/main" id="{0555ADE5-14EE-F1AB-6603-E40411F3177B}"/>
              </a:ext>
            </a:extLst>
          </p:cNvPr>
          <p:cNvCxnSpPr>
            <a:cxnSpLocks/>
            <a:stCxn id="27" idx="2"/>
            <a:endCxn id="28" idx="0"/>
          </p:cNvCxnSpPr>
          <p:nvPr/>
        </p:nvCxnSpPr>
        <p:spPr>
          <a:xfrm flipH="1">
            <a:off x="5649755" y="3712249"/>
            <a:ext cx="1" cy="396759"/>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86" name="テキスト ボックス 85">
            <a:extLst>
              <a:ext uri="{FF2B5EF4-FFF2-40B4-BE49-F238E27FC236}">
                <a16:creationId xmlns:a16="http://schemas.microsoft.com/office/drawing/2014/main" id="{EC6F4C12-582C-26B5-5115-D53F212BAD2F}"/>
              </a:ext>
            </a:extLst>
          </p:cNvPr>
          <p:cNvSpPr txBox="1"/>
          <p:nvPr/>
        </p:nvSpPr>
        <p:spPr>
          <a:xfrm>
            <a:off x="5031793" y="2018292"/>
            <a:ext cx="492443" cy="304699"/>
          </a:xfrm>
          <a:prstGeom prst="rect">
            <a:avLst/>
          </a:prstGeom>
          <a:noFill/>
        </p:spPr>
        <p:txBody>
          <a:bodyPr wrap="none" rtlCol="0">
            <a:spAutoFit/>
          </a:bodyPr>
          <a:lstStyle/>
          <a:p>
            <a:pPr algn="l">
              <a:lnSpc>
                <a:spcPct val="120000"/>
              </a:lnSpc>
              <a:spcAft>
                <a:spcPts val="600"/>
              </a:spcAft>
              <a:buClr>
                <a:schemeClr val="tx2"/>
              </a:buClr>
            </a:pPr>
            <a:r>
              <a:rPr kumimoji="1" lang="ja-JP" altLang="en-US" sz="1200" b="1" dirty="0">
                <a:solidFill>
                  <a:srgbClr val="FF0000"/>
                </a:solidFill>
                <a:latin typeface="+mj-ea"/>
                <a:ea typeface="+mj-ea"/>
              </a:rPr>
              <a:t>はい</a:t>
            </a:r>
          </a:p>
        </p:txBody>
      </p:sp>
      <p:sp>
        <p:nvSpPr>
          <p:cNvPr id="87" name="テキスト ボックス 86">
            <a:extLst>
              <a:ext uri="{FF2B5EF4-FFF2-40B4-BE49-F238E27FC236}">
                <a16:creationId xmlns:a16="http://schemas.microsoft.com/office/drawing/2014/main" id="{00BDEB5B-F47F-FC16-917A-C145C90C873C}"/>
              </a:ext>
            </a:extLst>
          </p:cNvPr>
          <p:cNvSpPr txBox="1"/>
          <p:nvPr/>
        </p:nvSpPr>
        <p:spPr>
          <a:xfrm>
            <a:off x="4137664" y="2840367"/>
            <a:ext cx="492443" cy="304699"/>
          </a:xfrm>
          <a:prstGeom prst="rect">
            <a:avLst/>
          </a:prstGeom>
          <a:noFill/>
        </p:spPr>
        <p:txBody>
          <a:bodyPr wrap="none" rtlCol="0">
            <a:spAutoFit/>
          </a:bodyPr>
          <a:lstStyle/>
          <a:p>
            <a:pPr algn="l">
              <a:lnSpc>
                <a:spcPct val="120000"/>
              </a:lnSpc>
              <a:spcAft>
                <a:spcPts val="600"/>
              </a:spcAft>
              <a:buClr>
                <a:schemeClr val="tx2"/>
              </a:buClr>
            </a:pPr>
            <a:r>
              <a:rPr kumimoji="1" lang="ja-JP" altLang="en-US" sz="1200" b="1" dirty="0">
                <a:solidFill>
                  <a:srgbClr val="FF0000"/>
                </a:solidFill>
                <a:latin typeface="+mj-ea"/>
                <a:ea typeface="+mj-ea"/>
              </a:rPr>
              <a:t>はい</a:t>
            </a:r>
          </a:p>
        </p:txBody>
      </p:sp>
      <p:sp>
        <p:nvSpPr>
          <p:cNvPr id="88" name="テキスト ボックス 87">
            <a:extLst>
              <a:ext uri="{FF2B5EF4-FFF2-40B4-BE49-F238E27FC236}">
                <a16:creationId xmlns:a16="http://schemas.microsoft.com/office/drawing/2014/main" id="{CC4C21AE-52C5-BA5B-B6BE-374350E0C0B9}"/>
              </a:ext>
            </a:extLst>
          </p:cNvPr>
          <p:cNvSpPr txBox="1"/>
          <p:nvPr/>
        </p:nvSpPr>
        <p:spPr>
          <a:xfrm>
            <a:off x="4137664" y="3383302"/>
            <a:ext cx="492443" cy="304699"/>
          </a:xfrm>
          <a:prstGeom prst="rect">
            <a:avLst/>
          </a:prstGeom>
          <a:noFill/>
        </p:spPr>
        <p:txBody>
          <a:bodyPr wrap="none" rtlCol="0">
            <a:spAutoFit/>
          </a:bodyPr>
          <a:lstStyle/>
          <a:p>
            <a:pPr algn="l">
              <a:lnSpc>
                <a:spcPct val="120000"/>
              </a:lnSpc>
              <a:spcAft>
                <a:spcPts val="600"/>
              </a:spcAft>
              <a:buClr>
                <a:schemeClr val="tx2"/>
              </a:buClr>
            </a:pPr>
            <a:r>
              <a:rPr kumimoji="1" lang="ja-JP" altLang="en-US" sz="1200" b="1" dirty="0">
                <a:solidFill>
                  <a:srgbClr val="FF0000"/>
                </a:solidFill>
                <a:latin typeface="+mj-ea"/>
                <a:ea typeface="+mj-ea"/>
              </a:rPr>
              <a:t>はい</a:t>
            </a:r>
          </a:p>
        </p:txBody>
      </p:sp>
      <p:sp>
        <p:nvSpPr>
          <p:cNvPr id="90" name="テキスト ボックス 89">
            <a:extLst>
              <a:ext uri="{FF2B5EF4-FFF2-40B4-BE49-F238E27FC236}">
                <a16:creationId xmlns:a16="http://schemas.microsoft.com/office/drawing/2014/main" id="{F2AAB51F-FC5C-46AD-650C-117879DCA11B}"/>
              </a:ext>
            </a:extLst>
          </p:cNvPr>
          <p:cNvSpPr txBox="1"/>
          <p:nvPr/>
        </p:nvSpPr>
        <p:spPr>
          <a:xfrm>
            <a:off x="5748469" y="2965589"/>
            <a:ext cx="646331" cy="304699"/>
          </a:xfrm>
          <a:prstGeom prst="rect">
            <a:avLst/>
          </a:prstGeom>
          <a:noFill/>
        </p:spPr>
        <p:txBody>
          <a:bodyPr wrap="none" rtlCol="0">
            <a:spAutoFit/>
          </a:bodyPr>
          <a:lstStyle/>
          <a:p>
            <a:pPr algn="l">
              <a:lnSpc>
                <a:spcPct val="120000"/>
              </a:lnSpc>
              <a:spcAft>
                <a:spcPts val="600"/>
              </a:spcAft>
              <a:buClr>
                <a:schemeClr val="tx2"/>
              </a:buClr>
            </a:pPr>
            <a:r>
              <a:rPr kumimoji="1" lang="ja-JP" altLang="en-US" sz="1200" b="1" dirty="0">
                <a:solidFill>
                  <a:srgbClr val="002060"/>
                </a:solidFill>
                <a:latin typeface="+mj-ea"/>
                <a:ea typeface="+mj-ea"/>
              </a:rPr>
              <a:t>いいえ</a:t>
            </a:r>
          </a:p>
        </p:txBody>
      </p:sp>
      <p:sp>
        <p:nvSpPr>
          <p:cNvPr id="91" name="テキスト ボックス 90">
            <a:extLst>
              <a:ext uri="{FF2B5EF4-FFF2-40B4-BE49-F238E27FC236}">
                <a16:creationId xmlns:a16="http://schemas.microsoft.com/office/drawing/2014/main" id="{54E70FC4-1C11-7C26-30F6-3123399DF675}"/>
              </a:ext>
            </a:extLst>
          </p:cNvPr>
          <p:cNvSpPr txBox="1"/>
          <p:nvPr/>
        </p:nvSpPr>
        <p:spPr>
          <a:xfrm>
            <a:off x="5748469" y="3854372"/>
            <a:ext cx="646331" cy="304699"/>
          </a:xfrm>
          <a:prstGeom prst="rect">
            <a:avLst/>
          </a:prstGeom>
          <a:noFill/>
        </p:spPr>
        <p:txBody>
          <a:bodyPr wrap="none" rtlCol="0">
            <a:spAutoFit/>
          </a:bodyPr>
          <a:lstStyle/>
          <a:p>
            <a:pPr algn="l">
              <a:lnSpc>
                <a:spcPct val="120000"/>
              </a:lnSpc>
              <a:spcAft>
                <a:spcPts val="600"/>
              </a:spcAft>
              <a:buClr>
                <a:schemeClr val="tx2"/>
              </a:buClr>
            </a:pPr>
            <a:r>
              <a:rPr kumimoji="1" lang="ja-JP" altLang="en-US" sz="1200" b="1" dirty="0">
                <a:solidFill>
                  <a:srgbClr val="002060"/>
                </a:solidFill>
                <a:latin typeface="+mj-ea"/>
                <a:ea typeface="+mj-ea"/>
              </a:rPr>
              <a:t>いいえ</a:t>
            </a:r>
          </a:p>
        </p:txBody>
      </p:sp>
      <p:sp>
        <p:nvSpPr>
          <p:cNvPr id="92" name="テキスト ボックス 91">
            <a:extLst>
              <a:ext uri="{FF2B5EF4-FFF2-40B4-BE49-F238E27FC236}">
                <a16:creationId xmlns:a16="http://schemas.microsoft.com/office/drawing/2014/main" id="{1BC88BA4-AB3F-D38F-235C-054DAEBD70A3}"/>
              </a:ext>
            </a:extLst>
          </p:cNvPr>
          <p:cNvSpPr txBox="1"/>
          <p:nvPr/>
        </p:nvSpPr>
        <p:spPr>
          <a:xfrm>
            <a:off x="6855273" y="1918793"/>
            <a:ext cx="646331" cy="304699"/>
          </a:xfrm>
          <a:prstGeom prst="rect">
            <a:avLst/>
          </a:prstGeom>
          <a:noFill/>
        </p:spPr>
        <p:txBody>
          <a:bodyPr wrap="none" rtlCol="0">
            <a:spAutoFit/>
          </a:bodyPr>
          <a:lstStyle/>
          <a:p>
            <a:pPr algn="l">
              <a:lnSpc>
                <a:spcPct val="120000"/>
              </a:lnSpc>
              <a:spcAft>
                <a:spcPts val="600"/>
              </a:spcAft>
              <a:buClr>
                <a:schemeClr val="tx2"/>
              </a:buClr>
            </a:pPr>
            <a:r>
              <a:rPr kumimoji="1" lang="ja-JP" altLang="en-US" sz="1200" b="1" dirty="0">
                <a:solidFill>
                  <a:srgbClr val="002060"/>
                </a:solidFill>
                <a:latin typeface="+mj-ea"/>
                <a:ea typeface="+mj-ea"/>
              </a:rPr>
              <a:t>いいえ</a:t>
            </a:r>
          </a:p>
        </p:txBody>
      </p:sp>
      <p:sp>
        <p:nvSpPr>
          <p:cNvPr id="99" name="正方形/長方形 98">
            <a:extLst>
              <a:ext uri="{FF2B5EF4-FFF2-40B4-BE49-F238E27FC236}">
                <a16:creationId xmlns:a16="http://schemas.microsoft.com/office/drawing/2014/main" id="{55D6E9E3-708B-9E83-979F-514A4D727F9A}"/>
              </a:ext>
            </a:extLst>
          </p:cNvPr>
          <p:cNvSpPr/>
          <p:nvPr/>
        </p:nvSpPr>
        <p:spPr>
          <a:xfrm>
            <a:off x="7671545" y="1622733"/>
            <a:ext cx="2160000" cy="432000"/>
          </a:xfrm>
          <a:prstGeom prst="rect">
            <a:avLst/>
          </a:prstGeom>
          <a:noFill/>
          <a:ln w="28575">
            <a:solidFill>
              <a:srgbClr val="009644"/>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kumimoji="1" lang="ja-JP" altLang="en-US" sz="1200" b="1" dirty="0">
                <a:solidFill>
                  <a:sysClr val="windowText" lastClr="000000"/>
                </a:solidFill>
              </a:rPr>
              <a:t>労働者死傷病報告は不要です。</a:t>
            </a:r>
            <a:endParaRPr kumimoji="1" lang="en-US" altLang="ja-JP" sz="1200" dirty="0">
              <a:solidFill>
                <a:sysClr val="windowText" lastClr="000000"/>
              </a:solidFill>
            </a:endParaRPr>
          </a:p>
        </p:txBody>
      </p:sp>
      <p:graphicFrame>
        <p:nvGraphicFramePr>
          <p:cNvPr id="108" name="表 108">
            <a:extLst>
              <a:ext uri="{FF2B5EF4-FFF2-40B4-BE49-F238E27FC236}">
                <a16:creationId xmlns:a16="http://schemas.microsoft.com/office/drawing/2014/main" id="{8DA886FF-E657-6B2B-16E5-6B27F0437E2F}"/>
              </a:ext>
            </a:extLst>
          </p:cNvPr>
          <p:cNvGraphicFramePr>
            <a:graphicFrameLocks noGrp="1"/>
          </p:cNvGraphicFramePr>
          <p:nvPr>
            <p:extLst>
              <p:ext uri="{D42A27DB-BD31-4B8C-83A1-F6EECF244321}">
                <p14:modId xmlns:p14="http://schemas.microsoft.com/office/powerpoint/2010/main" val="887656196"/>
              </p:ext>
            </p:extLst>
          </p:nvPr>
        </p:nvGraphicFramePr>
        <p:xfrm>
          <a:off x="4289904" y="4601700"/>
          <a:ext cx="5544000" cy="1965840"/>
        </p:xfrm>
        <a:graphic>
          <a:graphicData uri="http://schemas.openxmlformats.org/drawingml/2006/table">
            <a:tbl>
              <a:tblPr firstRow="1" bandRow="1">
                <a:tableStyleId>{5C22544A-7EE6-4342-B048-85BDC9FD1C3A}</a:tableStyleId>
              </a:tblPr>
              <a:tblGrid>
                <a:gridCol w="936000">
                  <a:extLst>
                    <a:ext uri="{9D8B030D-6E8A-4147-A177-3AD203B41FA5}">
                      <a16:colId xmlns:a16="http://schemas.microsoft.com/office/drawing/2014/main" val="2951808541"/>
                    </a:ext>
                  </a:extLst>
                </a:gridCol>
                <a:gridCol w="2304000">
                  <a:extLst>
                    <a:ext uri="{9D8B030D-6E8A-4147-A177-3AD203B41FA5}">
                      <a16:colId xmlns:a16="http://schemas.microsoft.com/office/drawing/2014/main" val="2279119603"/>
                    </a:ext>
                  </a:extLst>
                </a:gridCol>
                <a:gridCol w="2304000">
                  <a:extLst>
                    <a:ext uri="{9D8B030D-6E8A-4147-A177-3AD203B41FA5}">
                      <a16:colId xmlns:a16="http://schemas.microsoft.com/office/drawing/2014/main" val="2307265725"/>
                    </a:ext>
                  </a:extLst>
                </a:gridCol>
              </a:tblGrid>
              <a:tr h="0">
                <a:tc>
                  <a:txBody>
                    <a:bodyPr/>
                    <a:lstStyle/>
                    <a:p>
                      <a:pPr algn="ctr"/>
                      <a:r>
                        <a:rPr kumimoji="1" lang="ja-JP" altLang="en-US" sz="1200" dirty="0">
                          <a:latin typeface="+mj-ea"/>
                          <a:ea typeface="+mj-ea"/>
                        </a:rPr>
                        <a:t>主な違い</a:t>
                      </a:r>
                    </a:p>
                  </a:txBody>
                  <a:tcPr marT="72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a:latin typeface="+mj-ea"/>
                          <a:ea typeface="+mj-ea"/>
                        </a:rPr>
                        <a:t>休業４日以上</a:t>
                      </a:r>
                    </a:p>
                  </a:txBody>
                  <a:tcPr marT="72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a:latin typeface="+mj-ea"/>
                          <a:ea typeface="+mj-ea"/>
                        </a:rPr>
                        <a:t>休業４日未満</a:t>
                      </a:r>
                    </a:p>
                  </a:txBody>
                  <a:tcPr marT="72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6406831"/>
                  </a:ext>
                </a:extLst>
              </a:tr>
              <a:tr h="0">
                <a:tc>
                  <a:txBody>
                    <a:bodyPr/>
                    <a:lstStyle/>
                    <a:p>
                      <a:pPr algn="ctr"/>
                      <a:r>
                        <a:rPr kumimoji="1" lang="ja-JP" altLang="en-US" sz="1200" b="1" dirty="0">
                          <a:latin typeface="+mj-ea"/>
                          <a:ea typeface="+mj-ea"/>
                        </a:rPr>
                        <a:t>報告期限</a:t>
                      </a:r>
                    </a:p>
                  </a:txBody>
                  <a:tcPr marT="36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200" dirty="0">
                          <a:latin typeface="+mj-ea"/>
                          <a:ea typeface="+mj-ea"/>
                        </a:rPr>
                        <a:t>労働災害発生より死亡し、又は休業したとき</a:t>
                      </a:r>
                      <a:r>
                        <a:rPr kumimoji="1" lang="ja-JP" altLang="en-US" sz="1200" b="1" dirty="0">
                          <a:solidFill>
                            <a:srgbClr val="FF0000"/>
                          </a:solidFill>
                          <a:latin typeface="+mj-ea"/>
                          <a:ea typeface="+mj-ea"/>
                        </a:rPr>
                        <a:t>遅滞なく</a:t>
                      </a:r>
                      <a:r>
                        <a:rPr kumimoji="1" lang="ja-JP" altLang="en-US" sz="1200" dirty="0">
                          <a:latin typeface="+mj-ea"/>
                          <a:ea typeface="+mj-ea"/>
                        </a:rPr>
                        <a:t>報告</a:t>
                      </a:r>
                    </a:p>
                  </a:txBody>
                  <a:tcPr marT="36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200" dirty="0">
                          <a:latin typeface="+mj-ea"/>
                          <a:ea typeface="+mj-ea"/>
                        </a:rPr>
                        <a:t>１～３月、４～６月、７～９月、</a:t>
                      </a:r>
                      <a:r>
                        <a:rPr kumimoji="1" lang="en-US" altLang="ja-JP" sz="1200" dirty="0">
                          <a:latin typeface="+mj-ea"/>
                          <a:ea typeface="+mj-ea"/>
                        </a:rPr>
                        <a:t>10</a:t>
                      </a:r>
                      <a:r>
                        <a:rPr kumimoji="1" lang="ja-JP" altLang="en-US" sz="1200" dirty="0">
                          <a:latin typeface="+mj-ea"/>
                          <a:ea typeface="+mj-ea"/>
                        </a:rPr>
                        <a:t>～</a:t>
                      </a:r>
                      <a:r>
                        <a:rPr kumimoji="1" lang="en-US" altLang="ja-JP" sz="1200" dirty="0">
                          <a:latin typeface="+mj-ea"/>
                          <a:ea typeface="+mj-ea"/>
                        </a:rPr>
                        <a:t>12</a:t>
                      </a:r>
                      <a:r>
                        <a:rPr kumimoji="1" lang="ja-JP" altLang="en-US" sz="1200" dirty="0">
                          <a:latin typeface="+mj-ea"/>
                          <a:ea typeface="+mj-ea"/>
                        </a:rPr>
                        <a:t>月までの期間に発生した労働災害について、</a:t>
                      </a:r>
                      <a:r>
                        <a:rPr kumimoji="1" lang="ja-JP" altLang="en-US" sz="1200" b="1" dirty="0">
                          <a:solidFill>
                            <a:srgbClr val="FF0000"/>
                          </a:solidFill>
                          <a:latin typeface="+mj-ea"/>
                          <a:ea typeface="+mj-ea"/>
                        </a:rPr>
                        <a:t>それぞれの期間における最後の月の翌月末日まで</a:t>
                      </a:r>
                      <a:endParaRPr kumimoji="1" lang="en-US" altLang="ja-JP" sz="1200" b="1" dirty="0">
                        <a:solidFill>
                          <a:srgbClr val="FF0000"/>
                        </a:solidFill>
                        <a:latin typeface="+mj-ea"/>
                        <a:ea typeface="+mj-ea"/>
                      </a:endParaRPr>
                    </a:p>
                    <a:p>
                      <a:pPr marL="324000" indent="-457200"/>
                      <a:r>
                        <a:rPr kumimoji="1" lang="ja-JP" altLang="en-US" sz="1100" b="0" dirty="0">
                          <a:solidFill>
                            <a:schemeClr val="tx1"/>
                          </a:solidFill>
                          <a:latin typeface="+mj-ea"/>
                          <a:ea typeface="+mj-ea"/>
                        </a:rPr>
                        <a:t>例：４月４日に労働災害が発生した場合、７月</a:t>
                      </a:r>
                      <a:r>
                        <a:rPr kumimoji="1" lang="en-US" altLang="ja-JP" sz="1100" b="0" dirty="0">
                          <a:solidFill>
                            <a:schemeClr val="tx1"/>
                          </a:solidFill>
                          <a:latin typeface="+mj-ea"/>
                          <a:ea typeface="+mj-ea"/>
                        </a:rPr>
                        <a:t>31</a:t>
                      </a:r>
                      <a:r>
                        <a:rPr kumimoji="1" lang="ja-JP" altLang="en-US" sz="1100" b="0" dirty="0">
                          <a:solidFill>
                            <a:schemeClr val="tx1"/>
                          </a:solidFill>
                          <a:latin typeface="+mj-ea"/>
                          <a:ea typeface="+mj-ea"/>
                        </a:rPr>
                        <a:t>日まで報告</a:t>
                      </a:r>
                      <a:endParaRPr kumimoji="1" lang="en-US" altLang="ja-JP" sz="1100" b="0" dirty="0">
                        <a:solidFill>
                          <a:schemeClr val="tx1"/>
                        </a:solidFill>
                        <a:latin typeface="+mj-ea"/>
                        <a:ea typeface="+mj-ea"/>
                      </a:endParaRPr>
                    </a:p>
                  </a:txBody>
                  <a:tcPr marR="36000" marT="36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99963515"/>
                  </a:ext>
                </a:extLst>
              </a:tr>
              <a:tr h="0">
                <a:tc>
                  <a:txBody>
                    <a:bodyPr/>
                    <a:lstStyle/>
                    <a:p>
                      <a:pPr algn="ctr"/>
                      <a:r>
                        <a:rPr kumimoji="1" lang="ja-JP" altLang="en-US" sz="1100" b="1" dirty="0">
                          <a:latin typeface="+mj-ea"/>
                          <a:ea typeface="+mj-ea"/>
                        </a:rPr>
                        <a:t>報告事項で</a:t>
                      </a:r>
                      <a:endParaRPr kumimoji="1" lang="en-US" altLang="ja-JP" sz="1100" b="1" dirty="0">
                        <a:latin typeface="+mj-ea"/>
                        <a:ea typeface="+mj-ea"/>
                      </a:endParaRPr>
                    </a:p>
                    <a:p>
                      <a:pPr algn="ctr"/>
                      <a:r>
                        <a:rPr kumimoji="1" lang="ja-JP" altLang="en-US" sz="1100" b="1" dirty="0">
                          <a:latin typeface="+mj-ea"/>
                          <a:ea typeface="+mj-ea"/>
                        </a:rPr>
                        <a:t>違う項目</a:t>
                      </a:r>
                    </a:p>
                  </a:txBody>
                  <a:tcPr marT="36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100" dirty="0">
                          <a:latin typeface="+mj-ea"/>
                          <a:ea typeface="+mj-ea"/>
                        </a:rPr>
                        <a:t>休業見込期間又は死亡日時</a:t>
                      </a:r>
                    </a:p>
                  </a:txBody>
                  <a:tcPr marT="36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24000" indent="-457200"/>
                      <a:r>
                        <a:rPr kumimoji="1" lang="ja-JP" altLang="en-US" sz="1100" b="0" dirty="0">
                          <a:solidFill>
                            <a:schemeClr val="tx1"/>
                          </a:solidFill>
                          <a:latin typeface="+mj-ea"/>
                          <a:ea typeface="+mj-ea"/>
                        </a:rPr>
                        <a:t>休業日数（１～３日）</a:t>
                      </a:r>
                      <a:endParaRPr kumimoji="1" lang="en-US" altLang="ja-JP" sz="1100" b="0" dirty="0">
                        <a:solidFill>
                          <a:schemeClr val="tx1"/>
                        </a:solidFill>
                        <a:latin typeface="+mj-ea"/>
                        <a:ea typeface="+mj-ea"/>
                      </a:endParaRPr>
                    </a:p>
                  </a:txBody>
                  <a:tcPr marR="36000" marT="36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57783627"/>
                  </a:ext>
                </a:extLst>
              </a:tr>
            </a:tbl>
          </a:graphicData>
        </a:graphic>
      </p:graphicFrame>
      <p:sp>
        <p:nvSpPr>
          <p:cNvPr id="5" name="テキスト ボックス 4">
            <a:extLst>
              <a:ext uri="{FF2B5EF4-FFF2-40B4-BE49-F238E27FC236}">
                <a16:creationId xmlns:a16="http://schemas.microsoft.com/office/drawing/2014/main" id="{11D50E4B-6805-D94D-F6C5-4A70935EABB6}"/>
              </a:ext>
            </a:extLst>
          </p:cNvPr>
          <p:cNvSpPr txBox="1"/>
          <p:nvPr/>
        </p:nvSpPr>
        <p:spPr>
          <a:xfrm>
            <a:off x="2013341" y="6632720"/>
            <a:ext cx="2044223" cy="216213"/>
          </a:xfrm>
          <a:prstGeom prst="rect">
            <a:avLst/>
          </a:prstGeom>
          <a:noFill/>
        </p:spPr>
        <p:txBody>
          <a:bodyPr wrap="square" rtlCol="0">
            <a:spAutoFit/>
          </a:bodyPr>
          <a:lstStyle/>
          <a:p>
            <a:pPr algn="l">
              <a:lnSpc>
                <a:spcPct val="120000"/>
              </a:lnSpc>
              <a:spcAft>
                <a:spcPts val="600"/>
              </a:spcAft>
              <a:buClr>
                <a:schemeClr val="tx2"/>
              </a:buClr>
            </a:pPr>
            <a:r>
              <a:rPr kumimoji="1" lang="en-US" altLang="ja-JP" sz="700" dirty="0">
                <a:latin typeface="メイリオ" panose="020B0604030504040204" pitchFamily="50" charset="-128"/>
                <a:ea typeface="メイリオ" panose="020B0604030504040204" pitchFamily="50" charset="-128"/>
              </a:rPr>
              <a:t>※</a:t>
            </a:r>
            <a:r>
              <a:rPr kumimoji="1" lang="ja-JP" altLang="en-US" sz="700" dirty="0">
                <a:latin typeface="メイリオ" panose="020B0604030504040204" pitchFamily="50" charset="-128"/>
                <a:ea typeface="メイリオ" panose="020B0604030504040204" pitchFamily="50" charset="-128"/>
              </a:rPr>
              <a:t>令和７年１月１日からの画面イメージです。</a:t>
            </a:r>
          </a:p>
        </p:txBody>
      </p:sp>
      <p:sp>
        <p:nvSpPr>
          <p:cNvPr id="7" name="正方形/長方形 6">
            <a:extLst>
              <a:ext uri="{FF2B5EF4-FFF2-40B4-BE49-F238E27FC236}">
                <a16:creationId xmlns:a16="http://schemas.microsoft.com/office/drawing/2014/main" id="{0D1F728D-F90D-30C7-1440-DB372482A0AF}"/>
              </a:ext>
            </a:extLst>
          </p:cNvPr>
          <p:cNvSpPr/>
          <p:nvPr/>
        </p:nvSpPr>
        <p:spPr>
          <a:xfrm>
            <a:off x="6742998" y="2336262"/>
            <a:ext cx="3088547" cy="6697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900" dirty="0">
                <a:solidFill>
                  <a:sysClr val="windowText" lastClr="000000"/>
                </a:solidFill>
              </a:rPr>
              <a:t>※</a:t>
            </a:r>
            <a:r>
              <a:rPr kumimoji="1" lang="ja-JP" altLang="en-US" sz="900" dirty="0">
                <a:solidFill>
                  <a:sysClr val="windowText" lastClr="000000"/>
                </a:solidFill>
              </a:rPr>
              <a:t>「安衛則９７条で定める労働災害等」とは、「労働災害その他就業中又は事業場内若しくはその付属建物内における負傷、窒息又は急性中毒により死亡し、又は休業した場合」をいいます。</a:t>
            </a:r>
            <a:endParaRPr kumimoji="1" lang="en-US" altLang="ja-JP" sz="900" dirty="0">
              <a:solidFill>
                <a:sysClr val="windowText" lastClr="000000"/>
              </a:solidFill>
            </a:endParaRPr>
          </a:p>
        </p:txBody>
      </p:sp>
      <p:sp>
        <p:nvSpPr>
          <p:cNvPr id="34" name="テキスト ボックス 33">
            <a:extLst>
              <a:ext uri="{FF2B5EF4-FFF2-40B4-BE49-F238E27FC236}">
                <a16:creationId xmlns:a16="http://schemas.microsoft.com/office/drawing/2014/main" id="{294CC2F1-186B-56B3-5E8D-D9FAAC43D22C}"/>
              </a:ext>
            </a:extLst>
          </p:cNvPr>
          <p:cNvSpPr txBox="1"/>
          <p:nvPr/>
        </p:nvSpPr>
        <p:spPr>
          <a:xfrm>
            <a:off x="4137664" y="4212047"/>
            <a:ext cx="492443" cy="304699"/>
          </a:xfrm>
          <a:prstGeom prst="rect">
            <a:avLst/>
          </a:prstGeom>
          <a:noFill/>
        </p:spPr>
        <p:txBody>
          <a:bodyPr wrap="none" rtlCol="0">
            <a:spAutoFit/>
          </a:bodyPr>
          <a:lstStyle/>
          <a:p>
            <a:pPr algn="l">
              <a:lnSpc>
                <a:spcPct val="120000"/>
              </a:lnSpc>
              <a:spcAft>
                <a:spcPts val="600"/>
              </a:spcAft>
              <a:buClr>
                <a:schemeClr val="tx2"/>
              </a:buClr>
            </a:pPr>
            <a:r>
              <a:rPr kumimoji="1" lang="ja-JP" altLang="en-US" sz="1200" b="1" dirty="0">
                <a:solidFill>
                  <a:srgbClr val="FF0000"/>
                </a:solidFill>
                <a:latin typeface="+mj-ea"/>
                <a:ea typeface="+mj-ea"/>
              </a:rPr>
              <a:t>はい</a:t>
            </a:r>
          </a:p>
        </p:txBody>
      </p:sp>
      <p:sp>
        <p:nvSpPr>
          <p:cNvPr id="28" name="正方形/長方形 27">
            <a:extLst>
              <a:ext uri="{FF2B5EF4-FFF2-40B4-BE49-F238E27FC236}">
                <a16:creationId xmlns:a16="http://schemas.microsoft.com/office/drawing/2014/main" id="{5CD1B26F-06A2-0D6D-8D9F-A06C045B0D5A}"/>
              </a:ext>
            </a:extLst>
          </p:cNvPr>
          <p:cNvSpPr/>
          <p:nvPr/>
        </p:nvSpPr>
        <p:spPr>
          <a:xfrm>
            <a:off x="4569755" y="4109008"/>
            <a:ext cx="2160000" cy="43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ysClr val="windowText" lastClr="000000"/>
                </a:solidFill>
              </a:rPr>
              <a:t>休業日数が</a:t>
            </a:r>
            <a:endParaRPr kumimoji="1" lang="en-US" altLang="ja-JP" sz="1200" dirty="0">
              <a:solidFill>
                <a:sysClr val="windowText" lastClr="000000"/>
              </a:solidFill>
            </a:endParaRPr>
          </a:p>
          <a:p>
            <a:pPr algn="ctr"/>
            <a:r>
              <a:rPr kumimoji="1" lang="ja-JP" altLang="en-US" sz="1200" b="1" u="sng" dirty="0">
                <a:solidFill>
                  <a:sysClr val="windowText" lastClr="000000"/>
                </a:solidFill>
              </a:rPr>
              <a:t>４日未満</a:t>
            </a:r>
            <a:r>
              <a:rPr kumimoji="1" lang="ja-JP" altLang="en-US" sz="1200" b="1" dirty="0">
                <a:solidFill>
                  <a:sysClr val="windowText" lastClr="000000"/>
                </a:solidFill>
              </a:rPr>
              <a:t>の災害である</a:t>
            </a:r>
            <a:endParaRPr kumimoji="1" lang="en-US" altLang="ja-JP" sz="1200" dirty="0">
              <a:solidFill>
                <a:sysClr val="windowText" lastClr="000000"/>
              </a:solidFill>
            </a:endParaRPr>
          </a:p>
        </p:txBody>
      </p:sp>
    </p:spTree>
    <p:extLst>
      <p:ext uri="{BB962C8B-B14F-4D97-AF65-F5344CB8AC3E}">
        <p14:creationId xmlns:p14="http://schemas.microsoft.com/office/powerpoint/2010/main" val="4242084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FBAE81B-C559-8C01-1B13-EF2B5D381C76}"/>
              </a:ext>
            </a:extLst>
          </p:cNvPr>
          <p:cNvSpPr>
            <a:spLocks noGrp="1"/>
          </p:cNvSpPr>
          <p:nvPr>
            <p:ph type="sldNum" sz="quarter" idx="4"/>
          </p:nvPr>
        </p:nvSpPr>
        <p:spPr/>
        <p:txBody>
          <a:bodyPr/>
          <a:lstStyle/>
          <a:p>
            <a:fld id="{48F63A3B-78C7-47BE-AE5E-E10140E04643}" type="slidenum">
              <a:rPr lang="en-US" smtClean="0"/>
              <a:pPr/>
              <a:t>7</a:t>
            </a:fld>
            <a:endParaRPr lang="en-US"/>
          </a:p>
        </p:txBody>
      </p:sp>
      <p:grpSp>
        <p:nvGrpSpPr>
          <p:cNvPr id="19" name="グループ化 18">
            <a:extLst>
              <a:ext uri="{FF2B5EF4-FFF2-40B4-BE49-F238E27FC236}">
                <a16:creationId xmlns:a16="http://schemas.microsoft.com/office/drawing/2014/main" id="{E53E29F9-FFDD-46ED-FA67-8A7A48BFFC96}"/>
              </a:ext>
            </a:extLst>
          </p:cNvPr>
          <p:cNvGrpSpPr/>
          <p:nvPr/>
        </p:nvGrpSpPr>
        <p:grpSpPr>
          <a:xfrm>
            <a:off x="2733762" y="1465642"/>
            <a:ext cx="4438477" cy="5312052"/>
            <a:chOff x="5247061" y="1465642"/>
            <a:chExt cx="4438477" cy="5312052"/>
          </a:xfrm>
        </p:grpSpPr>
        <p:grpSp>
          <p:nvGrpSpPr>
            <p:cNvPr id="17" name="グループ化 16">
              <a:extLst>
                <a:ext uri="{FF2B5EF4-FFF2-40B4-BE49-F238E27FC236}">
                  <a16:creationId xmlns:a16="http://schemas.microsoft.com/office/drawing/2014/main" id="{EDB3C6F0-3A31-8BB0-5FEC-ABF74A14FC6D}"/>
                </a:ext>
              </a:extLst>
            </p:cNvPr>
            <p:cNvGrpSpPr/>
            <p:nvPr/>
          </p:nvGrpSpPr>
          <p:grpSpPr>
            <a:xfrm>
              <a:off x="5247062" y="1465642"/>
              <a:ext cx="4438476" cy="5312052"/>
              <a:chOff x="4625624" y="1465642"/>
              <a:chExt cx="4438476" cy="5312052"/>
            </a:xfrm>
          </p:grpSpPr>
          <p:pic>
            <p:nvPicPr>
              <p:cNvPr id="14" name="図 13">
                <a:extLst>
                  <a:ext uri="{FF2B5EF4-FFF2-40B4-BE49-F238E27FC236}">
                    <a16:creationId xmlns:a16="http://schemas.microsoft.com/office/drawing/2014/main" id="{EE75F753-683D-91FF-A39A-2E25DDE1BD2C}"/>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4625624" y="1465642"/>
                <a:ext cx="4438476" cy="5312052"/>
              </a:xfrm>
              <a:prstGeom prst="rect">
                <a:avLst/>
              </a:prstGeom>
            </p:spPr>
          </p:pic>
          <p:sp>
            <p:nvSpPr>
              <p:cNvPr id="16" name="正方形/長方形 15">
                <a:extLst>
                  <a:ext uri="{FF2B5EF4-FFF2-40B4-BE49-F238E27FC236}">
                    <a16:creationId xmlns:a16="http://schemas.microsoft.com/office/drawing/2014/main" id="{0E6C8BD5-D01B-E99D-1211-7FBB8823038F}"/>
                  </a:ext>
                </a:extLst>
              </p:cNvPr>
              <p:cNvSpPr/>
              <p:nvPr/>
            </p:nvSpPr>
            <p:spPr>
              <a:xfrm>
                <a:off x="6223246" y="3708639"/>
                <a:ext cx="807868" cy="25967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ysClr val="windowText" lastClr="000000"/>
                  </a:solidFill>
                </a:endParaRPr>
              </a:p>
            </p:txBody>
          </p:sp>
        </p:grpSp>
        <p:pic>
          <p:nvPicPr>
            <p:cNvPr id="13" name="図 12">
              <a:extLst>
                <a:ext uri="{FF2B5EF4-FFF2-40B4-BE49-F238E27FC236}">
                  <a16:creationId xmlns:a16="http://schemas.microsoft.com/office/drawing/2014/main" id="{42DC12C6-2DA1-3E28-642E-D0D4564EA5A3}"/>
                </a:ext>
              </a:extLst>
            </p:cNvPr>
            <p:cNvPicPr>
              <a:picLocks noChangeAspect="1"/>
            </p:cNvPicPr>
            <p:nvPr/>
          </p:nvPicPr>
          <p:blipFill>
            <a:blip r:embed="rId4"/>
            <a:stretch>
              <a:fillRect/>
            </a:stretch>
          </p:blipFill>
          <p:spPr>
            <a:xfrm>
              <a:off x="5247061" y="6350462"/>
              <a:ext cx="4438476" cy="415386"/>
            </a:xfrm>
            <a:prstGeom prst="rect">
              <a:avLst/>
            </a:prstGeom>
          </p:spPr>
        </p:pic>
      </p:grpSp>
      <p:sp>
        <p:nvSpPr>
          <p:cNvPr id="2" name="タイトル 1">
            <a:extLst>
              <a:ext uri="{FF2B5EF4-FFF2-40B4-BE49-F238E27FC236}">
                <a16:creationId xmlns:a16="http://schemas.microsoft.com/office/drawing/2014/main" id="{40340B4C-E1D5-5730-C89E-14F2A0BDE4C0}"/>
              </a:ext>
            </a:extLst>
          </p:cNvPr>
          <p:cNvSpPr>
            <a:spLocks noGrp="1"/>
          </p:cNvSpPr>
          <p:nvPr>
            <p:ph type="title"/>
          </p:nvPr>
        </p:nvSpPr>
        <p:spPr/>
        <p:txBody>
          <a:bodyPr/>
          <a:lstStyle/>
          <a:p>
            <a:r>
              <a:rPr kumimoji="1" lang="ja-JP" altLang="en-US" b="1" dirty="0"/>
              <a:t>帳票入力支援サービスの入力画面の説明</a:t>
            </a:r>
            <a:endParaRPr kumimoji="1" lang="ja-JP" altLang="en-US" dirty="0"/>
          </a:p>
        </p:txBody>
      </p:sp>
      <p:sp>
        <p:nvSpPr>
          <p:cNvPr id="4" name="テキスト プレースホルダー 3">
            <a:extLst>
              <a:ext uri="{FF2B5EF4-FFF2-40B4-BE49-F238E27FC236}">
                <a16:creationId xmlns:a16="http://schemas.microsoft.com/office/drawing/2014/main" id="{94FE13F8-2A49-B58B-0A05-1EEC93FACA1E}"/>
              </a:ext>
            </a:extLst>
          </p:cNvPr>
          <p:cNvSpPr>
            <a:spLocks noGrp="1"/>
          </p:cNvSpPr>
          <p:nvPr>
            <p:ph type="body" sz="quarter" idx="13"/>
          </p:nvPr>
        </p:nvSpPr>
        <p:spPr/>
        <p:txBody>
          <a:bodyPr/>
          <a:lstStyle/>
          <a:p>
            <a:r>
              <a:rPr kumimoji="1" lang="ja-JP" altLang="en-US"/>
              <a:t>入力の詳細については、次頁以降をご確認ください。</a:t>
            </a:r>
          </a:p>
        </p:txBody>
      </p:sp>
      <p:cxnSp>
        <p:nvCxnSpPr>
          <p:cNvPr id="6" name="直線矢印コネクタ 5">
            <a:extLst>
              <a:ext uri="{FF2B5EF4-FFF2-40B4-BE49-F238E27FC236}">
                <a16:creationId xmlns:a16="http://schemas.microsoft.com/office/drawing/2014/main" id="{509FFEF3-6471-AB63-2B64-1CC27121FB26}"/>
              </a:ext>
            </a:extLst>
          </p:cNvPr>
          <p:cNvCxnSpPr>
            <a:cxnSpLocks/>
          </p:cNvCxnSpPr>
          <p:nvPr/>
        </p:nvCxnSpPr>
        <p:spPr>
          <a:xfrm>
            <a:off x="2379217" y="6662640"/>
            <a:ext cx="1314268" cy="0"/>
          </a:xfrm>
          <a:prstGeom prst="straightConnector1">
            <a:avLst/>
          </a:prstGeom>
          <a:ln w="28575">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9" name="直線矢印コネクタ 8">
            <a:extLst>
              <a:ext uri="{FF2B5EF4-FFF2-40B4-BE49-F238E27FC236}">
                <a16:creationId xmlns:a16="http://schemas.microsoft.com/office/drawing/2014/main" id="{CA7F8CF8-C3CB-DEA2-0438-19CB7B454E4C}"/>
              </a:ext>
            </a:extLst>
          </p:cNvPr>
          <p:cNvCxnSpPr>
            <a:cxnSpLocks/>
            <a:endCxn id="16" idx="1"/>
          </p:cNvCxnSpPr>
          <p:nvPr/>
        </p:nvCxnSpPr>
        <p:spPr>
          <a:xfrm>
            <a:off x="2733762" y="3814176"/>
            <a:ext cx="1597623" cy="24303"/>
          </a:xfrm>
          <a:prstGeom prst="straightConnector1">
            <a:avLst/>
          </a:prstGeom>
          <a:ln w="28575">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0" name="テキスト ボックス 9">
            <a:extLst>
              <a:ext uri="{FF2B5EF4-FFF2-40B4-BE49-F238E27FC236}">
                <a16:creationId xmlns:a16="http://schemas.microsoft.com/office/drawing/2014/main" id="{A2D4BF3D-BA88-7D42-4672-87CC4568E9C4}"/>
              </a:ext>
            </a:extLst>
          </p:cNvPr>
          <p:cNvSpPr txBox="1"/>
          <p:nvPr/>
        </p:nvSpPr>
        <p:spPr>
          <a:xfrm>
            <a:off x="15241" y="5477634"/>
            <a:ext cx="2671617" cy="1481154"/>
          </a:xfrm>
          <a:prstGeom prst="rect">
            <a:avLst/>
          </a:prstGeom>
          <a:noFill/>
        </p:spPr>
        <p:txBody>
          <a:bodyPr wrap="square" rtlCol="0">
            <a:noAutofit/>
          </a:bodyPr>
          <a:lstStyle/>
          <a:p>
            <a:pPr algn="l">
              <a:lnSpc>
                <a:spcPct val="120000"/>
              </a:lnSpc>
              <a:spcAft>
                <a:spcPts val="600"/>
              </a:spcAft>
              <a:buClr>
                <a:srgbClr val="FF0000"/>
              </a:buClr>
            </a:pPr>
            <a:r>
              <a:rPr kumimoji="1" lang="ja-JP" altLang="en-US" sz="1200" b="1">
                <a:latin typeface="メイリオ" panose="020B0604030504040204" pitchFamily="50" charset="-128"/>
                <a:ea typeface="メイリオ" panose="020B0604030504040204" pitchFamily="50" charset="-128"/>
              </a:rPr>
              <a:t>入力データを一時保存するときは</a:t>
            </a:r>
            <a:r>
              <a:rPr kumimoji="1" lang="en-US" altLang="ja-JP" sz="1200" b="1">
                <a:latin typeface="メイリオ" panose="020B0604030504040204" pitchFamily="50" charset="-128"/>
                <a:ea typeface="メイリオ" panose="020B0604030504040204" pitchFamily="50" charset="-128"/>
              </a:rPr>
              <a:t>…</a:t>
            </a:r>
          </a:p>
          <a:p>
            <a:pPr marL="171450" indent="-171450" algn="l">
              <a:lnSpc>
                <a:spcPct val="120000"/>
              </a:lnSpc>
              <a:spcAft>
                <a:spcPts val="600"/>
              </a:spcAft>
              <a:buClr>
                <a:srgbClr val="FF0000"/>
              </a:buClr>
              <a:buFont typeface="Wingdings" panose="05000000000000000000" pitchFamily="2" charset="2"/>
              <a:buChar char="n"/>
            </a:pPr>
            <a:r>
              <a:rPr kumimoji="1" lang="ja-JP" altLang="en-US" sz="1200">
                <a:solidFill>
                  <a:srgbClr val="FF0000"/>
                </a:solidFill>
                <a:latin typeface="メイリオ" panose="020B0604030504040204" pitchFamily="50" charset="-128"/>
                <a:ea typeface="メイリオ" panose="020B0604030504040204" pitchFamily="50" charset="-128"/>
              </a:rPr>
              <a:t>入力途中のデータは、画面の一番下の「帳票入力データを保存する」ボタンを押下すると、一時保存できます。</a:t>
            </a:r>
          </a:p>
        </p:txBody>
      </p:sp>
      <p:sp>
        <p:nvSpPr>
          <p:cNvPr id="11" name="テキスト ボックス 10">
            <a:extLst>
              <a:ext uri="{FF2B5EF4-FFF2-40B4-BE49-F238E27FC236}">
                <a16:creationId xmlns:a16="http://schemas.microsoft.com/office/drawing/2014/main" id="{3035C2D4-70F2-1E2D-F6E6-C9DE3EA1F798}"/>
              </a:ext>
            </a:extLst>
          </p:cNvPr>
          <p:cNvSpPr txBox="1"/>
          <p:nvPr/>
        </p:nvSpPr>
        <p:spPr>
          <a:xfrm>
            <a:off x="-21704" y="2805345"/>
            <a:ext cx="2932544" cy="1544713"/>
          </a:xfrm>
          <a:prstGeom prst="rect">
            <a:avLst/>
          </a:prstGeom>
          <a:noFill/>
        </p:spPr>
        <p:txBody>
          <a:bodyPr wrap="square" rtlCol="0">
            <a:noAutofit/>
          </a:bodyPr>
          <a:lstStyle/>
          <a:p>
            <a:pPr algn="l">
              <a:lnSpc>
                <a:spcPct val="120000"/>
              </a:lnSpc>
              <a:spcAft>
                <a:spcPts val="600"/>
              </a:spcAft>
              <a:buClr>
                <a:srgbClr val="FF0000"/>
              </a:buClr>
            </a:pPr>
            <a:r>
              <a:rPr kumimoji="1" lang="ja-JP" altLang="en-US" sz="1200" b="1">
                <a:latin typeface="メイリオ" panose="020B0604030504040204" pitchFamily="50" charset="-128"/>
                <a:ea typeface="メイリオ" panose="020B0604030504040204" pitchFamily="50" charset="-128"/>
              </a:rPr>
              <a:t>一時保存したデータを利用するときは</a:t>
            </a:r>
            <a:r>
              <a:rPr kumimoji="1" lang="en-US" altLang="ja-JP" sz="1200" b="1">
                <a:latin typeface="メイリオ" panose="020B0604030504040204" pitchFamily="50" charset="-128"/>
                <a:ea typeface="メイリオ" panose="020B0604030504040204" pitchFamily="50" charset="-128"/>
              </a:rPr>
              <a:t>…</a:t>
            </a:r>
          </a:p>
          <a:p>
            <a:pPr marL="171450" indent="-171450" algn="l">
              <a:lnSpc>
                <a:spcPct val="120000"/>
              </a:lnSpc>
              <a:spcAft>
                <a:spcPts val="600"/>
              </a:spcAft>
              <a:buClr>
                <a:srgbClr val="FF0000"/>
              </a:buClr>
              <a:buFont typeface="Wingdings" panose="05000000000000000000" pitchFamily="2" charset="2"/>
              <a:buChar char="n"/>
            </a:pPr>
            <a:r>
              <a:rPr kumimoji="1" lang="ja-JP" altLang="en-US" sz="1200">
                <a:solidFill>
                  <a:srgbClr val="FF0000"/>
                </a:solidFill>
                <a:latin typeface="メイリオ" panose="020B0604030504040204" pitchFamily="50" charset="-128"/>
                <a:ea typeface="メイリオ" panose="020B0604030504040204" pitchFamily="50" charset="-128"/>
              </a:rPr>
              <a:t>「ファイル選択」で一時保存したデータを選択し、「帳票入力データの読み込み」を押下すると、途中から再開できます。</a:t>
            </a:r>
          </a:p>
        </p:txBody>
      </p:sp>
      <p:cxnSp>
        <p:nvCxnSpPr>
          <p:cNvPr id="12" name="直線矢印コネクタ 11">
            <a:extLst>
              <a:ext uri="{FF2B5EF4-FFF2-40B4-BE49-F238E27FC236}">
                <a16:creationId xmlns:a16="http://schemas.microsoft.com/office/drawing/2014/main" id="{2B16712A-D519-8E75-4022-2A72F3FEE6D8}"/>
              </a:ext>
            </a:extLst>
          </p:cNvPr>
          <p:cNvCxnSpPr>
            <a:cxnSpLocks/>
            <a:stCxn id="16" idx="3"/>
          </p:cNvCxnSpPr>
          <p:nvPr/>
        </p:nvCxnSpPr>
        <p:spPr>
          <a:xfrm>
            <a:off x="5139253" y="3838479"/>
            <a:ext cx="835419" cy="0"/>
          </a:xfrm>
          <a:prstGeom prst="straightConnector1">
            <a:avLst/>
          </a:prstGeom>
          <a:ln w="28575">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18" name="直線矢印コネクタ 17">
            <a:extLst>
              <a:ext uri="{FF2B5EF4-FFF2-40B4-BE49-F238E27FC236}">
                <a16:creationId xmlns:a16="http://schemas.microsoft.com/office/drawing/2014/main" id="{7FBFA01D-4190-D99D-ED61-C1F400C2B029}"/>
              </a:ext>
            </a:extLst>
          </p:cNvPr>
          <p:cNvCxnSpPr>
            <a:cxnSpLocks/>
            <a:stCxn id="21" idx="0"/>
            <a:endCxn id="11" idx="2"/>
          </p:cNvCxnSpPr>
          <p:nvPr/>
        </p:nvCxnSpPr>
        <p:spPr>
          <a:xfrm flipH="1" flipV="1">
            <a:off x="1444568" y="4350058"/>
            <a:ext cx="2805827" cy="2015232"/>
          </a:xfrm>
          <a:prstGeom prst="straightConnector1">
            <a:avLst/>
          </a:prstGeom>
          <a:ln w="28575">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7" name="テキスト ボックス 6">
            <a:extLst>
              <a:ext uri="{FF2B5EF4-FFF2-40B4-BE49-F238E27FC236}">
                <a16:creationId xmlns:a16="http://schemas.microsoft.com/office/drawing/2014/main" id="{7706C7D1-BB06-1CCA-D412-C7C3D54CDE72}"/>
              </a:ext>
            </a:extLst>
          </p:cNvPr>
          <p:cNvSpPr txBox="1"/>
          <p:nvPr/>
        </p:nvSpPr>
        <p:spPr>
          <a:xfrm>
            <a:off x="7172238" y="1852815"/>
            <a:ext cx="2655343" cy="2272079"/>
          </a:xfrm>
          <a:prstGeom prst="rect">
            <a:avLst/>
          </a:prstGeom>
          <a:noFill/>
        </p:spPr>
        <p:txBody>
          <a:bodyPr wrap="square" rtlCol="0">
            <a:noAutofit/>
          </a:bodyPr>
          <a:lstStyle/>
          <a:p>
            <a:pPr algn="l">
              <a:lnSpc>
                <a:spcPct val="120000"/>
              </a:lnSpc>
              <a:spcAft>
                <a:spcPts val="600"/>
              </a:spcAft>
              <a:buClr>
                <a:srgbClr val="C00000"/>
              </a:buClr>
            </a:pPr>
            <a:r>
              <a:rPr kumimoji="1" lang="ja-JP" altLang="en-US" sz="1200" b="1" dirty="0">
                <a:latin typeface="メイリオ" panose="020B0604030504040204" pitchFamily="50" charset="-128"/>
                <a:ea typeface="メイリオ" panose="020B0604030504040204" pitchFamily="50" charset="-128"/>
              </a:rPr>
              <a:t>申請内容（入力データ）を印刷するときは</a:t>
            </a:r>
            <a:r>
              <a:rPr kumimoji="1" lang="en-US" altLang="ja-JP" sz="1200" b="1" dirty="0">
                <a:latin typeface="メイリオ" panose="020B0604030504040204" pitchFamily="50" charset="-128"/>
                <a:ea typeface="メイリオ" panose="020B0604030504040204" pitchFamily="50" charset="-128"/>
              </a:rPr>
              <a:t>…</a:t>
            </a:r>
          </a:p>
          <a:p>
            <a:pPr marL="171450" indent="-171450" algn="l">
              <a:lnSpc>
                <a:spcPct val="120000"/>
              </a:lnSpc>
              <a:spcAft>
                <a:spcPts val="600"/>
              </a:spcAft>
              <a:buClr>
                <a:srgbClr val="C00000"/>
              </a:buClr>
              <a:buFont typeface="Wingdings" panose="05000000000000000000" pitchFamily="2" charset="2"/>
              <a:buChar char="l"/>
            </a:pPr>
            <a:r>
              <a:rPr kumimoji="1" lang="ja-JP" altLang="en-US" sz="1200" dirty="0">
                <a:solidFill>
                  <a:srgbClr val="C00000"/>
                </a:solidFill>
                <a:latin typeface="メイリオ" panose="020B0604030504040204" pitchFamily="50" charset="-128"/>
                <a:ea typeface="メイリオ" panose="020B0604030504040204" pitchFamily="50" charset="-128"/>
              </a:rPr>
              <a:t>入力途中の内容を印刷する際は、「必須項目」をすべて入力した後、「申請内容（</a:t>
            </a:r>
            <a:r>
              <a:rPr kumimoji="1" lang="en-US" altLang="ja-JP" sz="1200" dirty="0">
                <a:solidFill>
                  <a:srgbClr val="C00000"/>
                </a:solidFill>
                <a:latin typeface="メイリオ" panose="020B0604030504040204" pitchFamily="50" charset="-128"/>
                <a:ea typeface="メイリオ" panose="020B0604030504040204" pitchFamily="50" charset="-128"/>
              </a:rPr>
              <a:t>PDF</a:t>
            </a:r>
            <a:r>
              <a:rPr kumimoji="1" lang="ja-JP" altLang="en-US" sz="1200" dirty="0">
                <a:solidFill>
                  <a:srgbClr val="C00000"/>
                </a:solidFill>
                <a:latin typeface="メイリオ" panose="020B0604030504040204" pitchFamily="50" charset="-128"/>
                <a:ea typeface="メイリオ" panose="020B0604030504040204" pitchFamily="50" charset="-128"/>
              </a:rPr>
              <a:t>）を出力する」を押下して、印刷してください。</a:t>
            </a:r>
            <a:endParaRPr kumimoji="1" lang="en-US" altLang="ja-JP" sz="1200" dirty="0">
              <a:solidFill>
                <a:srgbClr val="C00000"/>
              </a:solidFill>
              <a:latin typeface="メイリオ" panose="020B0604030504040204" pitchFamily="50" charset="-128"/>
              <a:ea typeface="メイリオ" panose="020B0604030504040204" pitchFamily="50" charset="-128"/>
            </a:endParaRPr>
          </a:p>
          <a:p>
            <a:pPr marL="180000" indent="-457200" algn="l">
              <a:lnSpc>
                <a:spcPct val="120000"/>
              </a:lnSpc>
              <a:spcAft>
                <a:spcPts val="600"/>
              </a:spcAft>
              <a:buClr>
                <a:srgbClr val="C00000"/>
              </a:buClr>
            </a:pPr>
            <a:r>
              <a:rPr kumimoji="1" lang="en-US" altLang="ja-JP" sz="1200" dirty="0">
                <a:solidFill>
                  <a:srgbClr val="C00000"/>
                </a:solidFill>
                <a:latin typeface="メイリオ" panose="020B0604030504040204" pitchFamily="50" charset="-128"/>
                <a:ea typeface="メイリオ" panose="020B0604030504040204" pitchFamily="50" charset="-128"/>
              </a:rPr>
              <a:t>※</a:t>
            </a:r>
            <a:r>
              <a:rPr kumimoji="1" lang="ja-JP" altLang="en-US" sz="1200" dirty="0">
                <a:solidFill>
                  <a:srgbClr val="C00000"/>
                </a:solidFill>
                <a:latin typeface="メイリオ" panose="020B0604030504040204" pitchFamily="50" charset="-128"/>
                <a:ea typeface="メイリオ" panose="020B0604030504040204" pitchFamily="50" charset="-128"/>
              </a:rPr>
              <a:t>入力にエラーがあると、画面の上側にエラーメッセージが表示されます。</a:t>
            </a:r>
          </a:p>
        </p:txBody>
      </p:sp>
      <p:sp>
        <p:nvSpPr>
          <p:cNvPr id="21" name="正方形/長方形 20">
            <a:extLst>
              <a:ext uri="{FF2B5EF4-FFF2-40B4-BE49-F238E27FC236}">
                <a16:creationId xmlns:a16="http://schemas.microsoft.com/office/drawing/2014/main" id="{DCF82C27-F3D1-F014-E9D3-8D8C607FE5EE}"/>
              </a:ext>
            </a:extLst>
          </p:cNvPr>
          <p:cNvSpPr/>
          <p:nvPr/>
        </p:nvSpPr>
        <p:spPr>
          <a:xfrm>
            <a:off x="3693486" y="6365290"/>
            <a:ext cx="1113818" cy="35446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ysClr val="windowText" lastClr="000000"/>
              </a:solidFill>
            </a:endParaRPr>
          </a:p>
        </p:txBody>
      </p:sp>
      <p:sp>
        <p:nvSpPr>
          <p:cNvPr id="38" name="正方形/長方形 37">
            <a:extLst>
              <a:ext uri="{FF2B5EF4-FFF2-40B4-BE49-F238E27FC236}">
                <a16:creationId xmlns:a16="http://schemas.microsoft.com/office/drawing/2014/main" id="{8485B0BC-950D-1853-ED04-C0B078FE5DC3}"/>
              </a:ext>
            </a:extLst>
          </p:cNvPr>
          <p:cNvSpPr/>
          <p:nvPr/>
        </p:nvSpPr>
        <p:spPr>
          <a:xfrm>
            <a:off x="5022138" y="6359757"/>
            <a:ext cx="1190378" cy="360000"/>
          </a:xfrm>
          <a:prstGeom prst="rect">
            <a:avLst/>
          </a:prstGeom>
          <a:noFill/>
          <a:ln w="28575">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ysClr val="windowText" lastClr="000000"/>
              </a:solidFill>
            </a:endParaRPr>
          </a:p>
        </p:txBody>
      </p:sp>
      <p:cxnSp>
        <p:nvCxnSpPr>
          <p:cNvPr id="39" name="直線矢印コネクタ 38">
            <a:extLst>
              <a:ext uri="{FF2B5EF4-FFF2-40B4-BE49-F238E27FC236}">
                <a16:creationId xmlns:a16="http://schemas.microsoft.com/office/drawing/2014/main" id="{1E4D0DA8-6004-7D42-4CA0-A49DA7CC87F0}"/>
              </a:ext>
            </a:extLst>
          </p:cNvPr>
          <p:cNvCxnSpPr>
            <a:cxnSpLocks/>
            <a:stCxn id="7" idx="2"/>
          </p:cNvCxnSpPr>
          <p:nvPr/>
        </p:nvCxnSpPr>
        <p:spPr>
          <a:xfrm flipH="1">
            <a:off x="5655607" y="4124894"/>
            <a:ext cx="2844303" cy="2251777"/>
          </a:xfrm>
          <a:prstGeom prst="straightConnector1">
            <a:avLst/>
          </a:prstGeom>
          <a:ln w="28575">
            <a:solidFill>
              <a:schemeClr val="accent4">
                <a:lumMod val="25000"/>
              </a:schemeClr>
            </a:solidFill>
            <a:tailEnd type="triangle"/>
          </a:ln>
        </p:spPr>
        <p:style>
          <a:lnRef idx="1">
            <a:schemeClr val="accent2"/>
          </a:lnRef>
          <a:fillRef idx="0">
            <a:schemeClr val="accent2"/>
          </a:fillRef>
          <a:effectRef idx="0">
            <a:schemeClr val="accent2"/>
          </a:effectRef>
          <a:fontRef idx="minor">
            <a:schemeClr val="tx1"/>
          </a:fontRef>
        </p:style>
      </p:cxnSp>
      <p:pic>
        <p:nvPicPr>
          <p:cNvPr id="61" name="図 60">
            <a:extLst>
              <a:ext uri="{FF2B5EF4-FFF2-40B4-BE49-F238E27FC236}">
                <a16:creationId xmlns:a16="http://schemas.microsoft.com/office/drawing/2014/main" id="{EF07CADE-5B64-E0F7-7585-402C9F64891E}"/>
              </a:ext>
            </a:extLst>
          </p:cNvPr>
          <p:cNvPicPr>
            <a:picLocks noChangeAspect="1"/>
          </p:cNvPicPr>
          <p:nvPr/>
        </p:nvPicPr>
        <p:blipFill rotWithShape="1">
          <a:blip r:embed="rId5"/>
          <a:srcRect t="8511"/>
          <a:stretch/>
        </p:blipFill>
        <p:spPr>
          <a:xfrm>
            <a:off x="3308170" y="3314308"/>
            <a:ext cx="2549501" cy="339405"/>
          </a:xfrm>
          <a:prstGeom prst="rect">
            <a:avLst/>
          </a:prstGeom>
          <a:ln w="12700">
            <a:solidFill>
              <a:srgbClr val="C00000"/>
            </a:solidFill>
            <a:prstDash val="dash"/>
          </a:ln>
        </p:spPr>
      </p:pic>
      <p:cxnSp>
        <p:nvCxnSpPr>
          <p:cNvPr id="65" name="直線矢印コネクタ 64">
            <a:extLst>
              <a:ext uri="{FF2B5EF4-FFF2-40B4-BE49-F238E27FC236}">
                <a16:creationId xmlns:a16="http://schemas.microsoft.com/office/drawing/2014/main" id="{4E293E73-4D90-CA3C-E9F6-4DF78981D72F}"/>
              </a:ext>
            </a:extLst>
          </p:cNvPr>
          <p:cNvCxnSpPr>
            <a:cxnSpLocks/>
          </p:cNvCxnSpPr>
          <p:nvPr/>
        </p:nvCxnSpPr>
        <p:spPr>
          <a:xfrm flipH="1">
            <a:off x="5862549" y="3559946"/>
            <a:ext cx="1309689" cy="0"/>
          </a:xfrm>
          <a:prstGeom prst="straightConnector1">
            <a:avLst/>
          </a:prstGeom>
          <a:ln w="19050">
            <a:solidFill>
              <a:schemeClr val="accent4">
                <a:lumMod val="25000"/>
              </a:schemeClr>
            </a:solidFill>
            <a:prstDash val="dash"/>
            <a:tailEnd type="triangle"/>
          </a:ln>
        </p:spPr>
        <p:style>
          <a:lnRef idx="1">
            <a:schemeClr val="accent2"/>
          </a:lnRef>
          <a:fillRef idx="0">
            <a:schemeClr val="accent2"/>
          </a:fillRef>
          <a:effectRef idx="0">
            <a:schemeClr val="accent2"/>
          </a:effectRef>
          <a:fontRef idx="minor">
            <a:schemeClr val="tx1"/>
          </a:fontRef>
        </p:style>
      </p:cxnSp>
      <p:sp>
        <p:nvSpPr>
          <p:cNvPr id="5" name="矢印: 右 4">
            <a:extLst>
              <a:ext uri="{FF2B5EF4-FFF2-40B4-BE49-F238E27FC236}">
                <a16:creationId xmlns:a16="http://schemas.microsoft.com/office/drawing/2014/main" id="{E40306D2-5565-1DA4-A20C-630366426551}"/>
              </a:ext>
            </a:extLst>
          </p:cNvPr>
          <p:cNvSpPr/>
          <p:nvPr/>
        </p:nvSpPr>
        <p:spPr>
          <a:xfrm>
            <a:off x="340764" y="1955490"/>
            <a:ext cx="2392998" cy="734802"/>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8" name="テキスト ボックス 7">
            <a:extLst>
              <a:ext uri="{FF2B5EF4-FFF2-40B4-BE49-F238E27FC236}">
                <a16:creationId xmlns:a16="http://schemas.microsoft.com/office/drawing/2014/main" id="{9F194D44-DA31-CD0B-9D78-972C38DDFA58}"/>
              </a:ext>
            </a:extLst>
          </p:cNvPr>
          <p:cNvSpPr txBox="1"/>
          <p:nvPr/>
        </p:nvSpPr>
        <p:spPr>
          <a:xfrm>
            <a:off x="260083" y="2186241"/>
            <a:ext cx="2492990" cy="304699"/>
          </a:xfrm>
          <a:prstGeom prst="rect">
            <a:avLst/>
          </a:prstGeom>
          <a:noFill/>
        </p:spPr>
        <p:txBody>
          <a:bodyPr wrap="none" rtlCol="0">
            <a:spAutoFit/>
          </a:bodyPr>
          <a:lstStyle/>
          <a:p>
            <a:pPr algn="l">
              <a:lnSpc>
                <a:spcPct val="120000"/>
              </a:lnSpc>
              <a:spcAft>
                <a:spcPts val="600"/>
              </a:spcAft>
              <a:buClr>
                <a:schemeClr val="tx2"/>
              </a:buClr>
            </a:pPr>
            <a:r>
              <a:rPr kumimoji="1" lang="ja-JP" altLang="en-US" sz="1200" b="1" dirty="0">
                <a:solidFill>
                  <a:srgbClr val="FF0000"/>
                </a:solidFill>
                <a:latin typeface="+mj-ea"/>
                <a:ea typeface="+mj-ea"/>
              </a:rPr>
              <a:t>「手続き」があっているか確認！</a:t>
            </a:r>
          </a:p>
        </p:txBody>
      </p:sp>
      <p:sp>
        <p:nvSpPr>
          <p:cNvPr id="15" name="テキスト ボックス 14">
            <a:extLst>
              <a:ext uri="{FF2B5EF4-FFF2-40B4-BE49-F238E27FC236}">
                <a16:creationId xmlns:a16="http://schemas.microsoft.com/office/drawing/2014/main" id="{25804949-7F5A-01A8-F73B-6BC2CD9260E4}"/>
              </a:ext>
            </a:extLst>
          </p:cNvPr>
          <p:cNvSpPr txBox="1"/>
          <p:nvPr/>
        </p:nvSpPr>
        <p:spPr>
          <a:xfrm>
            <a:off x="3871732" y="2185760"/>
            <a:ext cx="2031325" cy="304699"/>
          </a:xfrm>
          <a:prstGeom prst="rect">
            <a:avLst/>
          </a:prstGeom>
          <a:noFill/>
        </p:spPr>
        <p:txBody>
          <a:bodyPr wrap="none" rtlCol="0">
            <a:spAutoFit/>
          </a:bodyPr>
          <a:lstStyle/>
          <a:p>
            <a:pPr algn="l">
              <a:lnSpc>
                <a:spcPct val="120000"/>
              </a:lnSpc>
              <a:spcAft>
                <a:spcPts val="600"/>
              </a:spcAft>
              <a:buClr>
                <a:schemeClr val="tx2"/>
              </a:buClr>
            </a:pPr>
            <a:r>
              <a:rPr kumimoji="1" lang="ja-JP" altLang="en-US" sz="1200" b="1" dirty="0">
                <a:solidFill>
                  <a:schemeClr val="bg1"/>
                </a:solidFill>
                <a:latin typeface="+mj-ea"/>
                <a:ea typeface="+mj-ea"/>
              </a:rPr>
              <a:t>（死亡及び休業４日以上）</a:t>
            </a:r>
          </a:p>
        </p:txBody>
      </p:sp>
    </p:spTree>
    <p:extLst>
      <p:ext uri="{BB962C8B-B14F-4D97-AF65-F5344CB8AC3E}">
        <p14:creationId xmlns:p14="http://schemas.microsoft.com/office/powerpoint/2010/main" val="3219845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8697B4-FB39-59ED-BDD0-EF5057C883D7}"/>
              </a:ext>
            </a:extLst>
          </p:cNvPr>
          <p:cNvSpPr>
            <a:spLocks noGrp="1"/>
          </p:cNvSpPr>
          <p:nvPr>
            <p:ph type="title"/>
          </p:nvPr>
        </p:nvSpPr>
        <p:spPr/>
        <p:txBody>
          <a:bodyPr/>
          <a:lstStyle/>
          <a:p>
            <a:r>
              <a:rPr kumimoji="1" lang="ja-JP" altLang="en-US"/>
              <a:t>労働者死傷病報告の入力（申請者情報①）</a:t>
            </a:r>
          </a:p>
        </p:txBody>
      </p:sp>
      <p:sp>
        <p:nvSpPr>
          <p:cNvPr id="3" name="スライド番号プレースホルダー 2">
            <a:extLst>
              <a:ext uri="{FF2B5EF4-FFF2-40B4-BE49-F238E27FC236}">
                <a16:creationId xmlns:a16="http://schemas.microsoft.com/office/drawing/2014/main" id="{255D4F12-5FE8-7CB3-475D-6C0B5B60C928}"/>
              </a:ext>
            </a:extLst>
          </p:cNvPr>
          <p:cNvSpPr>
            <a:spLocks noGrp="1"/>
          </p:cNvSpPr>
          <p:nvPr>
            <p:ph type="sldNum" sz="quarter" idx="4"/>
          </p:nvPr>
        </p:nvSpPr>
        <p:spPr/>
        <p:txBody>
          <a:bodyPr/>
          <a:lstStyle/>
          <a:p>
            <a:fld id="{48F63A3B-78C7-47BE-AE5E-E10140E04643}" type="slidenum">
              <a:rPr lang="en-US" smtClean="0"/>
              <a:pPr/>
              <a:t>8</a:t>
            </a:fld>
            <a:endParaRPr lang="en-US"/>
          </a:p>
        </p:txBody>
      </p:sp>
      <p:sp>
        <p:nvSpPr>
          <p:cNvPr id="4" name="テキスト プレースホルダー 3">
            <a:extLst>
              <a:ext uri="{FF2B5EF4-FFF2-40B4-BE49-F238E27FC236}">
                <a16:creationId xmlns:a16="http://schemas.microsoft.com/office/drawing/2014/main" id="{1934FB26-C67B-B165-471B-E89CE76B5797}"/>
              </a:ext>
            </a:extLst>
          </p:cNvPr>
          <p:cNvSpPr>
            <a:spLocks noGrp="1"/>
          </p:cNvSpPr>
          <p:nvPr>
            <p:ph type="body" sz="quarter" idx="13"/>
          </p:nvPr>
        </p:nvSpPr>
        <p:spPr>
          <a:xfrm>
            <a:off x="0" y="828000"/>
            <a:ext cx="9907200" cy="517825"/>
          </a:xfrm>
          <a:solidFill>
            <a:schemeClr val="bg2"/>
          </a:solidFill>
          <a:ln>
            <a:noFill/>
          </a:ln>
        </p:spPr>
        <p:txBody>
          <a:bodyPr vert="horz" lIns="360000" tIns="36000" rIns="360000" bIns="36000" rtlCol="0" anchor="t">
            <a:spAutoFit/>
          </a:bodyPr>
          <a:lstStyle/>
          <a:p>
            <a:pPr>
              <a:lnSpc>
                <a:spcPct val="100000"/>
              </a:lnSpc>
              <a:spcBef>
                <a:spcPts val="0"/>
              </a:spcBef>
              <a:spcAft>
                <a:spcPts val="0"/>
              </a:spcAft>
            </a:pPr>
            <a:r>
              <a:rPr lang="ja-JP" altLang="en-US" dirty="0"/>
              <a:t>入力の注意事項に留意していただき、申請者情報の入力をお願いします。</a:t>
            </a:r>
            <a:endParaRPr lang="en-US" altLang="ja-JP" dirty="0"/>
          </a:p>
          <a:p>
            <a:pPr>
              <a:spcBef>
                <a:spcPts val="0"/>
              </a:spcBef>
              <a:spcAft>
                <a:spcPts val="0"/>
              </a:spcAft>
            </a:pPr>
            <a:r>
              <a:rPr lang="ja-JP" altLang="en-US" dirty="0"/>
              <a:t>過去に保存した入力データを使用すると省力化が図れますが、修正漏れにご注意ください（以降の入力も同じです）。</a:t>
            </a:r>
          </a:p>
        </p:txBody>
      </p:sp>
      <p:pic>
        <p:nvPicPr>
          <p:cNvPr id="6" name="図 5" descr="ダイアグラム&#10;&#10;自動的に生成された説明">
            <a:extLst>
              <a:ext uri="{FF2B5EF4-FFF2-40B4-BE49-F238E27FC236}">
                <a16:creationId xmlns:a16="http://schemas.microsoft.com/office/drawing/2014/main" id="{B34A162B-FF55-41A5-CE0A-7A6437C09C5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453" t="3801" r="6939" b="5900"/>
          <a:stretch/>
        </p:blipFill>
        <p:spPr>
          <a:xfrm>
            <a:off x="177956" y="1428758"/>
            <a:ext cx="3694924" cy="5385821"/>
          </a:xfrm>
          <a:prstGeom prst="rect">
            <a:avLst/>
          </a:prstGeom>
        </p:spPr>
      </p:pic>
      <p:pic>
        <p:nvPicPr>
          <p:cNvPr id="29" name="図 28">
            <a:extLst>
              <a:ext uri="{FF2B5EF4-FFF2-40B4-BE49-F238E27FC236}">
                <a16:creationId xmlns:a16="http://schemas.microsoft.com/office/drawing/2014/main" id="{B4622B7E-1E76-6217-AAFB-BC98952B5AF4}"/>
              </a:ext>
            </a:extLst>
          </p:cNvPr>
          <p:cNvPicPr>
            <a:picLocks noChangeAspect="1"/>
          </p:cNvPicPr>
          <p:nvPr/>
        </p:nvPicPr>
        <p:blipFill>
          <a:blip r:embed="rId3"/>
          <a:stretch>
            <a:fillRect/>
          </a:stretch>
        </p:blipFill>
        <p:spPr>
          <a:xfrm>
            <a:off x="4448944" y="1428759"/>
            <a:ext cx="5184000" cy="5024348"/>
          </a:xfrm>
          <a:prstGeom prst="rect">
            <a:avLst/>
          </a:prstGeom>
        </p:spPr>
      </p:pic>
    </p:spTree>
    <p:extLst>
      <p:ext uri="{BB962C8B-B14F-4D97-AF65-F5344CB8AC3E}">
        <p14:creationId xmlns:p14="http://schemas.microsoft.com/office/powerpoint/2010/main" val="3429900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0F6833D0-3FA4-5EFD-2B00-AF00A059BCB6}"/>
              </a:ext>
            </a:extLst>
          </p:cNvPr>
          <p:cNvPicPr>
            <a:picLocks noChangeAspect="1"/>
          </p:cNvPicPr>
          <p:nvPr/>
        </p:nvPicPr>
        <p:blipFill rotWithShape="1">
          <a:blip r:embed="rId2"/>
          <a:srcRect b="890"/>
          <a:stretch/>
        </p:blipFill>
        <p:spPr>
          <a:xfrm>
            <a:off x="4509280" y="1544295"/>
            <a:ext cx="5004000" cy="5265495"/>
          </a:xfrm>
          <a:prstGeom prst="rect">
            <a:avLst/>
          </a:prstGeom>
        </p:spPr>
      </p:pic>
      <p:sp>
        <p:nvSpPr>
          <p:cNvPr id="2" name="タイトル 1">
            <a:extLst>
              <a:ext uri="{FF2B5EF4-FFF2-40B4-BE49-F238E27FC236}">
                <a16:creationId xmlns:a16="http://schemas.microsoft.com/office/drawing/2014/main" id="{538697B4-FB39-59ED-BDD0-EF5057C883D7}"/>
              </a:ext>
            </a:extLst>
          </p:cNvPr>
          <p:cNvSpPr>
            <a:spLocks noGrp="1"/>
          </p:cNvSpPr>
          <p:nvPr>
            <p:ph type="title"/>
          </p:nvPr>
        </p:nvSpPr>
        <p:spPr/>
        <p:txBody>
          <a:bodyPr/>
          <a:lstStyle/>
          <a:p>
            <a:r>
              <a:rPr kumimoji="1" lang="ja-JP" altLang="en-US"/>
              <a:t>労働者死傷病報告の入力（申請者情報②）</a:t>
            </a:r>
          </a:p>
        </p:txBody>
      </p:sp>
      <p:sp>
        <p:nvSpPr>
          <p:cNvPr id="3" name="スライド番号プレースホルダー 2">
            <a:extLst>
              <a:ext uri="{FF2B5EF4-FFF2-40B4-BE49-F238E27FC236}">
                <a16:creationId xmlns:a16="http://schemas.microsoft.com/office/drawing/2014/main" id="{255D4F12-5FE8-7CB3-475D-6C0B5B60C928}"/>
              </a:ext>
            </a:extLst>
          </p:cNvPr>
          <p:cNvSpPr>
            <a:spLocks noGrp="1"/>
          </p:cNvSpPr>
          <p:nvPr>
            <p:ph type="sldNum" sz="quarter" idx="4"/>
          </p:nvPr>
        </p:nvSpPr>
        <p:spPr/>
        <p:txBody>
          <a:bodyPr/>
          <a:lstStyle/>
          <a:p>
            <a:fld id="{48F63A3B-78C7-47BE-AE5E-E10140E04643}" type="slidenum">
              <a:rPr lang="en-US" smtClean="0"/>
              <a:pPr/>
              <a:t>9</a:t>
            </a:fld>
            <a:endParaRPr lang="en-US"/>
          </a:p>
        </p:txBody>
      </p:sp>
      <p:sp>
        <p:nvSpPr>
          <p:cNvPr id="4" name="テキスト プレースホルダー 3">
            <a:extLst>
              <a:ext uri="{FF2B5EF4-FFF2-40B4-BE49-F238E27FC236}">
                <a16:creationId xmlns:a16="http://schemas.microsoft.com/office/drawing/2014/main" id="{1934FB26-C67B-B165-471B-E89CE76B5797}"/>
              </a:ext>
            </a:extLst>
          </p:cNvPr>
          <p:cNvSpPr>
            <a:spLocks noGrp="1"/>
          </p:cNvSpPr>
          <p:nvPr>
            <p:ph type="body" sz="quarter" idx="13"/>
          </p:nvPr>
        </p:nvSpPr>
        <p:spPr>
          <a:xfrm>
            <a:off x="0" y="828000"/>
            <a:ext cx="9907200" cy="535880"/>
          </a:xfrm>
        </p:spPr>
        <p:txBody>
          <a:bodyPr/>
          <a:lstStyle/>
          <a:p>
            <a:r>
              <a:rPr lang="ja-JP" altLang="en-US"/>
              <a:t>入力の注意事項に留意していただき、申請者情報の入力をお願いします。</a:t>
            </a:r>
            <a:endParaRPr kumimoji="1" lang="ja-JP" altLang="en-US"/>
          </a:p>
        </p:txBody>
      </p:sp>
      <p:pic>
        <p:nvPicPr>
          <p:cNvPr id="6" name="図 5" descr="ダイアグラム&#10;&#10;自動的に生成された説明">
            <a:extLst>
              <a:ext uri="{FF2B5EF4-FFF2-40B4-BE49-F238E27FC236}">
                <a16:creationId xmlns:a16="http://schemas.microsoft.com/office/drawing/2014/main" id="{B34A162B-FF55-41A5-CE0A-7A6437C09C5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453" t="3801" r="6939" b="5900"/>
          <a:stretch/>
        </p:blipFill>
        <p:spPr>
          <a:xfrm>
            <a:off x="177956" y="1428758"/>
            <a:ext cx="3694924" cy="5385821"/>
          </a:xfrm>
          <a:prstGeom prst="rect">
            <a:avLst/>
          </a:prstGeom>
        </p:spPr>
      </p:pic>
    </p:spTree>
    <p:extLst>
      <p:ext uri="{BB962C8B-B14F-4D97-AF65-F5344CB8AC3E}">
        <p14:creationId xmlns:p14="http://schemas.microsoft.com/office/powerpoint/2010/main" val="795150481"/>
      </p:ext>
    </p:extLst>
  </p:cSld>
  <p:clrMapOvr>
    <a:masterClrMapping/>
  </p:clrMapOvr>
</p:sld>
</file>

<file path=ppt/theme/theme1.xml><?xml version="1.0" encoding="utf-8"?>
<a:theme xmlns:a="http://schemas.openxmlformats.org/drawingml/2006/main" name="Office テーマ">
  <a:themeElements>
    <a:clrScheme name="Co-color">
      <a:dk1>
        <a:srgbClr val="000000"/>
      </a:dk1>
      <a:lt1>
        <a:srgbClr val="FFFFFF"/>
      </a:lt1>
      <a:dk2>
        <a:srgbClr val="103185"/>
      </a:dk2>
      <a:lt2>
        <a:srgbClr val="E4E2ED"/>
      </a:lt2>
      <a:accent1>
        <a:srgbClr val="005CAF"/>
      </a:accent1>
      <a:accent2>
        <a:srgbClr val="DB4D6D"/>
      </a:accent2>
      <a:accent3>
        <a:srgbClr val="66BAB7"/>
      </a:accent3>
      <a:accent4>
        <a:srgbClr val="FEDFE1"/>
      </a:accent4>
      <a:accent5>
        <a:srgbClr val="C9E7E7"/>
      </a:accent5>
      <a:accent6>
        <a:srgbClr val="FDF3B9"/>
      </a:accent6>
      <a:hlink>
        <a:srgbClr val="00489E"/>
      </a:hlink>
      <a:folHlink>
        <a:srgbClr val="00489E"/>
      </a:folHlink>
    </a:clrScheme>
    <a:fontScheme name="Co-font">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tlCol="0" anchor="ctr"/>
      <a:lstStyle>
        <a:defPPr algn="ctr">
          <a:defRPr kumimoji="1" sz="1200" dirty="0" smtClean="0">
            <a:solidFill>
              <a:sysClr val="windowText" lastClr="000000"/>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lnSpc>
            <a:spcPct val="120000"/>
          </a:lnSpc>
          <a:spcAft>
            <a:spcPts val="600"/>
          </a:spcAft>
          <a:buClr>
            <a:schemeClr val="tx2"/>
          </a:buClr>
          <a:defRPr kumimoji="1" sz="1200" dirty="0" smtClean="0">
            <a:latin typeface="ＭＳ ゴシック" panose="020B0609070205080204" pitchFamily="49" charset="-128"/>
            <a:ea typeface="ＭＳ ゴシック" panose="020B0609070205080204" pitchFamily="49" charset="-128"/>
          </a:defRPr>
        </a:defPPr>
      </a:lstStyle>
    </a:txDef>
  </a:objectDefaults>
  <a:extraClrSchemeLst/>
  <a:extLst>
    <a:ext uri="{05A4C25C-085E-4340-85A3-A5531E510DB2}">
      <thm15:themeFamily xmlns:thm15="http://schemas.microsoft.com/office/thememl/2012/main" name="パワーポイント統一様式_A4横標準v17.pptx" id="{F0F9EB48-4B3A-42BD-907A-8B1AD5082EB9}" vid="{55FF7287-9BBA-43EC-971E-C85BFACE1BC5}"/>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573F0D3CB47D0F40B688D5301E36CDE4" ma:contentTypeVersion="10" ma:contentTypeDescription="新しいドキュメントを作成します。" ma:contentTypeScope="" ma:versionID="73052524deda3e9b18f62a56b40a3f8d">
  <xsd:schema xmlns:xsd="http://www.w3.org/2001/XMLSchema" xmlns:xs="http://www.w3.org/2001/XMLSchema" xmlns:p="http://schemas.microsoft.com/office/2006/metadata/properties" xmlns:ns2="9e542ebf-0f02-4a5b-a3c6-60cb080530a7" targetNamespace="http://schemas.microsoft.com/office/2006/metadata/properties" ma:root="true" ma:fieldsID="2eb0a2b56d81a1b8855d252ab4930b51" ns2:_="">
    <xsd:import namespace="9e542ebf-0f02-4a5b-a3c6-60cb080530a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542ebf-0f02-4a5b-a3c6-60cb080530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0A9FB2F-0580-4DD5-A697-9CFC7FCAC992}">
  <ds:schemaRefs>
    <ds:schemaRef ds:uri="9e542ebf-0f02-4a5b-a3c6-60cb080530a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6D4CDE8-92CA-4D90-A2A1-0EC09C4082DB}">
  <ds:schemaRefs>
    <ds:schemaRef ds:uri="http://schemas.microsoft.com/sharepoint/v3/contenttype/forms"/>
  </ds:schemaRefs>
</ds:datastoreItem>
</file>

<file path=customXml/itemProps3.xml><?xml version="1.0" encoding="utf-8"?>
<ds:datastoreItem xmlns:ds="http://schemas.openxmlformats.org/officeDocument/2006/customXml" ds:itemID="{2BCEF1F3-83CB-4ED3-A3F4-8761232B3425}">
  <ds:schemaRefs>
    <ds:schemaRef ds:uri="http://purl.org/dc/elements/1.1/"/>
    <ds:schemaRef ds:uri="http://schemas.microsoft.com/office/2006/documentManagement/types"/>
    <ds:schemaRef ds:uri="http://purl.org/dc/terms/"/>
    <ds:schemaRef ds:uri="http://www.w3.org/XML/1998/namespace"/>
    <ds:schemaRef ds:uri="http://schemas.microsoft.com/office/2006/metadata/properties"/>
    <ds:schemaRef ds:uri="http://schemas.microsoft.com/office/infopath/2007/PartnerControls"/>
    <ds:schemaRef ds:uri="http://purl.org/dc/dcmitype/"/>
    <ds:schemaRef ds:uri="http://schemas.openxmlformats.org/package/2006/metadata/core-properties"/>
    <ds:schemaRef ds:uri="9e542ebf-0f02-4a5b-a3c6-60cb080530a7"/>
  </ds:schemaRefs>
</ds:datastoreItem>
</file>

<file path=docProps/app.xml><?xml version="1.0" encoding="utf-8"?>
<Properties xmlns="http://schemas.openxmlformats.org/officeDocument/2006/extended-properties" xmlns:vt="http://schemas.openxmlformats.org/officeDocument/2006/docPropsVTypes">
  <Template>パワーポイント統一様式_A4横標準v17</Template>
  <TotalTime>1379</TotalTime>
  <Words>5920</Words>
  <Application>Microsoft Office PowerPoint</Application>
  <PresentationFormat>A4 210 x 297 mm</PresentationFormat>
  <Paragraphs>450</Paragraphs>
  <Slides>33</Slides>
  <Notes>9</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33</vt:i4>
      </vt:variant>
    </vt:vector>
  </HeadingPairs>
  <TitlesOfParts>
    <vt:vector size="43" baseType="lpstr">
      <vt:lpstr>ＭＳ ゴシック</vt:lpstr>
      <vt:lpstr>ＭＳ 明朝</vt:lpstr>
      <vt:lpstr>Meiryo</vt:lpstr>
      <vt:lpstr>Meiryo</vt:lpstr>
      <vt:lpstr>游ゴシック</vt:lpstr>
      <vt:lpstr>游ゴシック体</vt:lpstr>
      <vt:lpstr>Arial</vt:lpstr>
      <vt:lpstr>Segoe UI</vt:lpstr>
      <vt:lpstr>Wingdings</vt:lpstr>
      <vt:lpstr>Office テーマ</vt:lpstr>
      <vt:lpstr>帳票入力支援サービスを活用した 労働者死傷病報告の電子申請方法について（令和７年１月１日から）</vt:lpstr>
      <vt:lpstr>労働者死傷病報告の改正</vt:lpstr>
      <vt:lpstr>労働者死傷病報告の改正項目</vt:lpstr>
      <vt:lpstr>労働者死傷病報告の報告方法</vt:lpstr>
      <vt:lpstr>帳票入力支援サービスのログインについて</vt:lpstr>
      <vt:lpstr>労働者死傷病報告を選択</vt:lpstr>
      <vt:lpstr>帳票入力支援サービスの入力画面の説明</vt:lpstr>
      <vt:lpstr>労働者死傷病報告の入力（申請者情報①）</vt:lpstr>
      <vt:lpstr>労働者死傷病報告の入力（申請者情報②）</vt:lpstr>
      <vt:lpstr>労働者死傷病報告の入力（連絡先情報①）</vt:lpstr>
      <vt:lpstr>労働者死傷病報告の入力（連絡先情報②）</vt:lpstr>
      <vt:lpstr>労働者死傷病報告の入力（労働保険番号の入力）</vt:lpstr>
      <vt:lpstr>労働者死傷病報告の入力（事業の種類（日本標準産業分類の入力））</vt:lpstr>
      <vt:lpstr>労働者死傷病報告の入力（事業場の名称）</vt:lpstr>
      <vt:lpstr>労働者死傷病報告の入力（派遣労働者が被災した場合の派遣先事業場の郵便番号）</vt:lpstr>
      <vt:lpstr>労働者死傷病報告の入力（事業場の情報）</vt:lpstr>
      <vt:lpstr>労働者死傷病報告の入力（発生日時）</vt:lpstr>
      <vt:lpstr>労働者死傷病報告の入力（被災労働者の情報①）</vt:lpstr>
      <vt:lpstr>労働者死傷病報告の入力（被災労働者の情報②）</vt:lpstr>
      <vt:lpstr>労働者死傷病報告の入力（被災労働者の情報③、休業・死亡）</vt:lpstr>
      <vt:lpstr>【参考】休業４日未満の労働者死傷病報告の休業日数の入力</vt:lpstr>
      <vt:lpstr>労働者死傷病報告の入力（傷病名、傷病部位）</vt:lpstr>
      <vt:lpstr>労働者死傷病報告の入力（被災地の所在地（住所））</vt:lpstr>
      <vt:lpstr>労働者死傷病報告の入力（災害発生状況及び原因）</vt:lpstr>
      <vt:lpstr>【参考】災害発生状況及び原因の記入例（墜落・転落）</vt:lpstr>
      <vt:lpstr>【参考】災害発生状況及び原因の記入例（はさまれ、巻き込まれ）</vt:lpstr>
      <vt:lpstr>【参考】災害発生状況及び原因の記入例（転倒）</vt:lpstr>
      <vt:lpstr>労働者死傷病報告の入力（略図）</vt:lpstr>
      <vt:lpstr>労働者死傷病報告の入力（国籍、在留資格）</vt:lpstr>
      <vt:lpstr>労働者死傷病報告の入力（報告作成者職氏名、署名、宛先）</vt:lpstr>
      <vt:lpstr>労働者死傷病報告の入力（ファイルの添付）</vt:lpstr>
      <vt:lpstr>労働者死傷病報告の入力（PDFの保存・印刷、帳票入力データの保存・申請）</vt:lpstr>
      <vt:lpstr>【参考】改正労働安全衛生規則第97条（労働者死傷病報告）</vt:lpstr>
    </vt:vector>
  </TitlesOfParts>
  <Company>厚生労働省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本資料におけるスライドタイトルの記載部分</dc:title>
  <dc:creator>船井 雄一郎(funai-yuuichirou)</dc:creator>
  <cp:lastModifiedBy>杉本 美和(sugimoto-miwa.p85)</cp:lastModifiedBy>
  <cp:revision>48</cp:revision>
  <cp:lastPrinted>2024-09-05T10:34:35Z</cp:lastPrinted>
  <dcterms:created xsi:type="dcterms:W3CDTF">2022-04-13T06:02:26Z</dcterms:created>
  <dcterms:modified xsi:type="dcterms:W3CDTF">2024-09-11T08:29:37Z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0x010100573F0D3CB47D0F40B688D5301E36CDE4</vt:lpwstr>
  </property>
</Properties>
</file>