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12801600" cy="9601200" type="A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032" userDrawn="1">
          <p15:clr>
            <a:srgbClr val="A4A3A4"/>
          </p15:clr>
        </p15:guide>
        <p15:guide id="2" orient="horz" pos="3024" userDrawn="1">
          <p15:clr>
            <a:srgbClr val="A4A3A4"/>
          </p15:clr>
        </p15:guide>
        <p15:guide id="3" pos="2014" userDrawn="1">
          <p15:clr>
            <a:srgbClr val="A4A3A4"/>
          </p15:clr>
        </p15:guide>
        <p15:guide id="4" pos="6073" userDrawn="1">
          <p15:clr>
            <a:srgbClr val="A4A3A4"/>
          </p15:clr>
        </p15:guide>
        <p15:guide id="5" pos="4077" userDrawn="1">
          <p15:clr>
            <a:srgbClr val="A4A3A4"/>
          </p15:clr>
        </p15:guide>
        <p15:guide id="6" pos="3987" userDrawn="1">
          <p15:clr>
            <a:srgbClr val="A4A3A4"/>
          </p15:clr>
        </p15:guide>
        <p15:guide id="7" pos="199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4161"/>
    <a:srgbClr val="EA9AAB"/>
    <a:srgbClr val="DB4D6D"/>
    <a:srgbClr val="FEDFE1"/>
    <a:srgbClr val="103185"/>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81301-89D7-4A52-B0C7-F04DFD0DAC75}" v="4" dt="2023-05-10T09:28:31.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01" autoAdjust="0"/>
    <p:restoredTop sz="94660"/>
  </p:normalViewPr>
  <p:slideViewPr>
    <p:cSldViewPr snapToGrid="0">
      <p:cViewPr varScale="1">
        <p:scale>
          <a:sx n="76" d="100"/>
          <a:sy n="76" d="100"/>
        </p:scale>
        <p:origin x="390" y="90"/>
      </p:cViewPr>
      <p:guideLst>
        <p:guide pos="4032"/>
        <p:guide orient="horz" pos="3024"/>
        <p:guide pos="2014"/>
        <p:guide pos="6073"/>
        <p:guide pos="4077"/>
        <p:guide pos="3987"/>
        <p:guide pos="19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河 省吾(matsukawa-shougo.yi6)" userId="d76b8180-42b9-46fa-a59b-e3978259e68a" providerId="ADAL" clId="{34ACEB80-0A7F-4C79-A772-6FE9037177B9}"/>
    <pc:docChg chg="modSld">
      <pc:chgData name="松河 省吾(matsukawa-shougo.yi6)" userId="d76b8180-42b9-46fa-a59b-e3978259e68a" providerId="ADAL" clId="{34ACEB80-0A7F-4C79-A772-6FE9037177B9}" dt="2023-05-09T00:53:18.975" v="1" actId="1038"/>
      <pc:docMkLst>
        <pc:docMk/>
      </pc:docMkLst>
      <pc:sldChg chg="modSp mod">
        <pc:chgData name="松河 省吾(matsukawa-shougo.yi6)" userId="d76b8180-42b9-46fa-a59b-e3978259e68a" providerId="ADAL" clId="{34ACEB80-0A7F-4C79-A772-6FE9037177B9}" dt="2023-05-09T00:53:18.975" v="1" actId="1038"/>
        <pc:sldMkLst>
          <pc:docMk/>
          <pc:sldMk cId="2226634543" sldId="258"/>
        </pc:sldMkLst>
        <pc:spChg chg="mod">
          <ac:chgData name="松河 省吾(matsukawa-shougo.yi6)" userId="d76b8180-42b9-46fa-a59b-e3978259e68a" providerId="ADAL" clId="{34ACEB80-0A7F-4C79-A772-6FE9037177B9}" dt="2023-05-09T00:53:18.975" v="1" actId="1038"/>
          <ac:spMkLst>
            <pc:docMk/>
            <pc:sldMk cId="2226634543" sldId="258"/>
            <ac:spMk id="139" creationId="{3FD09D8E-AE13-43B2-A1A0-D4F9A38CA645}"/>
          </ac:spMkLst>
        </pc:spChg>
        <pc:picChg chg="mod">
          <ac:chgData name="松河 省吾(matsukawa-shougo.yi6)" userId="d76b8180-42b9-46fa-a59b-e3978259e68a" providerId="ADAL" clId="{34ACEB80-0A7F-4C79-A772-6FE9037177B9}" dt="2023-05-09T00:53:11.293" v="0" actId="1038"/>
          <ac:picMkLst>
            <pc:docMk/>
            <pc:sldMk cId="2226634543" sldId="258"/>
            <ac:picMk id="14" creationId="{1BDC18E3-2208-4AC9-B447-C1A93F67537B}"/>
          </ac:picMkLst>
        </pc:picChg>
      </pc:sldChg>
    </pc:docChg>
  </pc:docChgLst>
  <pc:docChgLst>
    <pc:chgData name="松河 省吾(matsukawa-shougo.yi6)" userId="d76b8180-42b9-46fa-a59b-e3978259e68a" providerId="ADAL" clId="{F2381301-89D7-4A52-B0C7-F04DFD0DAC75}"/>
    <pc:docChg chg="modSld">
      <pc:chgData name="松河 省吾(matsukawa-shougo.yi6)" userId="d76b8180-42b9-46fa-a59b-e3978259e68a" providerId="ADAL" clId="{F2381301-89D7-4A52-B0C7-F04DFD0DAC75}" dt="2023-05-10T09:28:31.507" v="11"/>
      <pc:docMkLst>
        <pc:docMk/>
      </pc:docMkLst>
      <pc:sldChg chg="modSp mod">
        <pc:chgData name="松河 省吾(matsukawa-shougo.yi6)" userId="d76b8180-42b9-46fa-a59b-e3978259e68a" providerId="ADAL" clId="{F2381301-89D7-4A52-B0C7-F04DFD0DAC75}" dt="2023-05-10T09:28:31.507" v="11"/>
        <pc:sldMkLst>
          <pc:docMk/>
          <pc:sldMk cId="2226634543" sldId="258"/>
        </pc:sldMkLst>
        <pc:spChg chg="mod">
          <ac:chgData name="松河 省吾(matsukawa-shougo.yi6)" userId="d76b8180-42b9-46fa-a59b-e3978259e68a" providerId="ADAL" clId="{F2381301-89D7-4A52-B0C7-F04DFD0DAC75}" dt="2023-05-10T09:28:31.507" v="11"/>
          <ac:spMkLst>
            <pc:docMk/>
            <pc:sldMk cId="2226634543" sldId="258"/>
            <ac:spMk id="78" creationId="{5E3E9228-3727-4E41-89F7-D9470FFD8E44}"/>
          </ac:spMkLst>
        </pc:spChg>
      </pc:sldChg>
    </pc:docChg>
  </pc:docChgLst>
  <pc:docChgLst>
    <pc:chgData name="松河 省吾(matsukawa-shougo.yi6)" userId="d76b8180-42b9-46fa-a59b-e3978259e68a" providerId="ADAL" clId="{9B4F5D1D-5E0D-443F-8F2B-A1A1218B84EF}"/>
    <pc:docChg chg="modSld">
      <pc:chgData name="松河 省吾(matsukawa-shougo.yi6)" userId="d76b8180-42b9-46fa-a59b-e3978259e68a" providerId="ADAL" clId="{9B4F5D1D-5E0D-443F-8F2B-A1A1218B84EF}" dt="2023-05-09T00:55:18.446" v="26" actId="1035"/>
      <pc:docMkLst>
        <pc:docMk/>
      </pc:docMkLst>
      <pc:sldChg chg="modSp mod">
        <pc:chgData name="松河 省吾(matsukawa-shougo.yi6)" userId="d76b8180-42b9-46fa-a59b-e3978259e68a" providerId="ADAL" clId="{9B4F5D1D-5E0D-443F-8F2B-A1A1218B84EF}" dt="2023-05-09T00:55:18.446" v="26" actId="1035"/>
        <pc:sldMkLst>
          <pc:docMk/>
          <pc:sldMk cId="2226634543" sldId="258"/>
        </pc:sldMkLst>
        <pc:spChg chg="mod">
          <ac:chgData name="松河 省吾(matsukawa-shougo.yi6)" userId="d76b8180-42b9-46fa-a59b-e3978259e68a" providerId="ADAL" clId="{9B4F5D1D-5E0D-443F-8F2B-A1A1218B84EF}" dt="2023-05-09T00:54:56.723" v="23" actId="404"/>
          <ac:spMkLst>
            <pc:docMk/>
            <pc:sldMk cId="2226634543" sldId="258"/>
            <ac:spMk id="139" creationId="{3FD09D8E-AE13-43B2-A1A0-D4F9A38CA645}"/>
          </ac:spMkLst>
        </pc:spChg>
        <pc:spChg chg="mod">
          <ac:chgData name="松河 省吾(matsukawa-shougo.yi6)" userId="d76b8180-42b9-46fa-a59b-e3978259e68a" providerId="ADAL" clId="{9B4F5D1D-5E0D-443F-8F2B-A1A1218B84EF}" dt="2023-05-09T00:55:18.446" v="26" actId="1035"/>
          <ac:spMkLst>
            <pc:docMk/>
            <pc:sldMk cId="2226634543" sldId="258"/>
            <ac:spMk id="140" creationId="{0FB5B1E0-8660-446E-9B69-D2F78718C8C9}"/>
          </ac:spMkLst>
        </pc:spChg>
        <pc:picChg chg="mod">
          <ac:chgData name="松河 省吾(matsukawa-shougo.yi6)" userId="d76b8180-42b9-46fa-a59b-e3978259e68a" providerId="ADAL" clId="{9B4F5D1D-5E0D-443F-8F2B-A1A1218B84EF}" dt="2023-05-09T00:54:34.056" v="20" actId="1037"/>
          <ac:picMkLst>
            <pc:docMk/>
            <pc:sldMk cId="2226634543" sldId="258"/>
            <ac:picMk id="14" creationId="{1BDC18E3-2208-4AC9-B447-C1A93F67537B}"/>
          </ac:picMkLst>
        </pc:picChg>
        <pc:picChg chg="mod">
          <ac:chgData name="松河 省吾(matsukawa-shougo.yi6)" userId="d76b8180-42b9-46fa-a59b-e3978259e68a" providerId="ADAL" clId="{9B4F5D1D-5E0D-443F-8F2B-A1A1218B84EF}" dt="2023-05-09T00:54:38.659" v="22" actId="1037"/>
          <ac:picMkLst>
            <pc:docMk/>
            <pc:sldMk cId="2226634543" sldId="258"/>
            <ac:picMk id="112" creationId="{FB7AFF43-158B-4F1D-A2A4-CC8E9398920C}"/>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86753034385069"/>
          <c:y val="0.21004338644613826"/>
          <c:w val="0.81262796870837906"/>
          <c:h val="0.64347146515992337"/>
        </c:manualLayout>
      </c:layout>
      <c:barChart>
        <c:barDir val="col"/>
        <c:grouping val="clustered"/>
        <c:varyColors val="0"/>
        <c:ser>
          <c:idx val="0"/>
          <c:order val="0"/>
          <c:tx>
            <c:strRef>
              <c:f>Sheet1!$B$1</c:f>
              <c:strCache>
                <c:ptCount val="1"/>
                <c:pt idx="0">
                  <c:v>死傷者数</c:v>
                </c:pt>
              </c:strCache>
            </c:strRef>
          </c:tx>
          <c:spPr>
            <a:ln w="38100"/>
          </c:spPr>
          <c:invertIfNegative val="0"/>
          <c:dLbls>
            <c:dLbl>
              <c:idx val="10"/>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D42-4A5A-AF80-EEE15D1D75F2}"/>
                </c:ext>
              </c:extLst>
            </c:dLbl>
            <c:spPr>
              <a:noFill/>
              <a:ln>
                <a:noFill/>
              </a:ln>
              <a:effectLst/>
            </c:spPr>
            <c:txPr>
              <a:bodyPr wrap="square" lIns="38100" tIns="19050" rIns="38100" bIns="19050" anchor="ctr">
                <a:spAutoFit/>
              </a:bodyPr>
              <a:lstStyle/>
              <a:p>
                <a:pPr>
                  <a:defRPr sz="1000" b="1"/>
                </a:pPr>
                <a:endParaRPr lang="ja-JP"/>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Sheet1!$A$3:$A$13</c:f>
              <c:strCache>
                <c:ptCount val="11"/>
                <c:pt idx="0">
                  <c:v>H25</c:v>
                </c:pt>
                <c:pt idx="1">
                  <c:v>H26</c:v>
                </c:pt>
                <c:pt idx="2">
                  <c:v>H27</c:v>
                </c:pt>
                <c:pt idx="3">
                  <c:v>H28</c:v>
                </c:pt>
                <c:pt idx="4">
                  <c:v>H29</c:v>
                </c:pt>
                <c:pt idx="5">
                  <c:v>H30</c:v>
                </c:pt>
                <c:pt idx="6">
                  <c:v>R1</c:v>
                </c:pt>
                <c:pt idx="7">
                  <c:v>R2</c:v>
                </c:pt>
                <c:pt idx="8">
                  <c:v>R3</c:v>
                </c:pt>
                <c:pt idx="9">
                  <c:v>R4</c:v>
                </c:pt>
                <c:pt idx="10">
                  <c:v>R5</c:v>
                </c:pt>
              </c:strCache>
            </c:strRef>
          </c:cat>
          <c:val>
            <c:numRef>
              <c:f>Sheet1!$B$3:$B$13</c:f>
              <c:numCache>
                <c:formatCode>#,##0_);[Red]\(#,##0\)</c:formatCode>
                <c:ptCount val="11"/>
                <c:pt idx="0">
                  <c:v>276</c:v>
                </c:pt>
                <c:pt idx="1">
                  <c:v>282</c:v>
                </c:pt>
                <c:pt idx="2">
                  <c:v>294</c:v>
                </c:pt>
                <c:pt idx="3">
                  <c:v>328</c:v>
                </c:pt>
                <c:pt idx="4" formatCode="#,##0">
                  <c:v>312</c:v>
                </c:pt>
                <c:pt idx="5" formatCode="#,##0">
                  <c:v>376</c:v>
                </c:pt>
                <c:pt idx="6" formatCode="#,##0">
                  <c:v>421</c:v>
                </c:pt>
                <c:pt idx="7" formatCode="#,##0">
                  <c:v>371</c:v>
                </c:pt>
                <c:pt idx="8">
                  <c:v>417</c:v>
                </c:pt>
                <c:pt idx="9">
                  <c:v>400</c:v>
                </c:pt>
                <c:pt idx="10">
                  <c:v>423</c:v>
                </c:pt>
              </c:numCache>
            </c:numRef>
          </c:val>
          <c:extLst>
            <c:ext xmlns:c16="http://schemas.microsoft.com/office/drawing/2014/chart" uri="{C3380CC4-5D6E-409C-BE32-E72D297353CC}">
              <c16:uniqueId val="{00000001-5CA8-4E94-A635-36E594B2AA71}"/>
            </c:ext>
          </c:extLst>
        </c:ser>
        <c:dLbls>
          <c:showLegendKey val="0"/>
          <c:showVal val="0"/>
          <c:showCatName val="0"/>
          <c:showSerName val="0"/>
          <c:showPercent val="0"/>
          <c:showBubbleSize val="0"/>
        </c:dLbls>
        <c:gapWidth val="150"/>
        <c:axId val="36110720"/>
        <c:axId val="36112256"/>
      </c:barChart>
      <c:catAx>
        <c:axId val="36110720"/>
        <c:scaling>
          <c:orientation val="minMax"/>
        </c:scaling>
        <c:delete val="0"/>
        <c:axPos val="b"/>
        <c:numFmt formatCode="General" sourceLinked="0"/>
        <c:majorTickMark val="out"/>
        <c:minorTickMark val="none"/>
        <c:tickLblPos val="nextTo"/>
        <c:txPr>
          <a:bodyPr/>
          <a:lstStyle/>
          <a:p>
            <a:pPr>
              <a:defRPr sz="800" b="1">
                <a:solidFill>
                  <a:schemeClr val="tx1"/>
                </a:solidFill>
              </a:defRPr>
            </a:pPr>
            <a:endParaRPr lang="ja-JP"/>
          </a:p>
        </c:txPr>
        <c:crossAx val="36112256"/>
        <c:crosses val="autoZero"/>
        <c:auto val="1"/>
        <c:lblAlgn val="ctr"/>
        <c:lblOffset val="100"/>
        <c:noMultiLvlLbl val="0"/>
      </c:catAx>
      <c:valAx>
        <c:axId val="36112256"/>
        <c:scaling>
          <c:orientation val="minMax"/>
          <c:max val="450"/>
          <c:min val="200"/>
        </c:scaling>
        <c:delete val="0"/>
        <c:axPos val="l"/>
        <c:minorGridlines/>
        <c:numFmt formatCode="#,##0_);[Red]\(#,##0\)" sourceLinked="1"/>
        <c:majorTickMark val="out"/>
        <c:minorTickMark val="none"/>
        <c:tickLblPos val="nextTo"/>
        <c:crossAx val="36110720"/>
        <c:crosses val="autoZero"/>
        <c:crossBetween val="between"/>
        <c:majorUnit val="50"/>
        <c:minorUnit val="50"/>
      </c:valAx>
    </c:plotArea>
    <c:plotVisOnly val="1"/>
    <c:dispBlanksAs val="gap"/>
    <c:showDLblsOverMax val="0"/>
  </c:chart>
  <c:spPr>
    <a:noFill/>
  </c:spPr>
  <c:txPr>
    <a:bodyPr/>
    <a:lstStyle/>
    <a:p>
      <a:pPr>
        <a:defRPr sz="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ＭＳ ゴシック" panose="020B0609070205080204" pitchFamily="49" charset="-128"/>
                <a:ea typeface="ＭＳ ゴシック" panose="020B0609070205080204" pitchFamily="49" charset="-128"/>
                <a:cs typeface="+mn-cs"/>
              </a:defRPr>
            </a:pPr>
            <a:r>
              <a:rPr lang="ja-JP" sz="1100" b="1" dirty="0">
                <a:solidFill>
                  <a:schemeClr val="tx1"/>
                </a:solidFill>
                <a:latin typeface="ＭＳ ゴシック" panose="020B0609070205080204" pitchFamily="49" charset="-128"/>
                <a:ea typeface="ＭＳ ゴシック" panose="020B0609070205080204" pitchFamily="49" charset="-128"/>
              </a:rPr>
              <a:t>転倒の</a:t>
            </a:r>
            <a:r>
              <a:rPr lang="ja-JP" sz="1100" b="1" dirty="0" smtClean="0">
                <a:solidFill>
                  <a:schemeClr val="tx1"/>
                </a:solidFill>
                <a:latin typeface="ＭＳ ゴシック" panose="020B0609070205080204" pitchFamily="49" charset="-128"/>
                <a:ea typeface="ＭＳ ゴシック" panose="020B0609070205080204" pitchFamily="49" charset="-128"/>
              </a:rPr>
              <a:t>原因</a:t>
            </a:r>
            <a:endParaRPr lang="en-US" altLang="ja-JP" sz="1100" b="1" dirty="0" smtClean="0">
              <a:solidFill>
                <a:schemeClr val="tx1"/>
              </a:solidFill>
              <a:latin typeface="ＭＳ ゴシック" panose="020B0609070205080204" pitchFamily="49" charset="-128"/>
              <a:ea typeface="ＭＳ ゴシック" panose="020B0609070205080204" pitchFamily="49" charset="-128"/>
            </a:endParaRPr>
          </a:p>
          <a:p>
            <a:pPr>
              <a:defRPr sz="1100" b="1">
                <a:solidFill>
                  <a:schemeClr val="tx1"/>
                </a:solidFill>
                <a:latin typeface="ＭＳ ゴシック" panose="020B0609070205080204" pitchFamily="49" charset="-128"/>
                <a:ea typeface="ＭＳ ゴシック" panose="020B0609070205080204" pitchFamily="49" charset="-128"/>
              </a:defRPr>
            </a:pPr>
            <a:r>
              <a:rPr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lang="ja-JP" altLang="en-US" sz="1100" b="1" dirty="0">
                <a:solidFill>
                  <a:schemeClr val="tx1"/>
                </a:solidFill>
                <a:latin typeface="ＭＳ ゴシック" panose="020B0609070205080204" pitchFamily="49" charset="-128"/>
                <a:ea typeface="ＭＳ ゴシック" panose="020B0609070205080204" pitchFamily="49" charset="-128"/>
              </a:rPr>
              <a:t>令和５年介護施設）</a:t>
            </a:r>
            <a:endParaRPr lang="ja-JP" sz="1100" b="1" dirty="0">
              <a:solidFill>
                <a:schemeClr val="tx1"/>
              </a:solidFill>
              <a:latin typeface="ＭＳ ゴシック" panose="020B0609070205080204" pitchFamily="49" charset="-128"/>
              <a:ea typeface="ＭＳ ゴシック" panose="020B0609070205080204" pitchFamily="49" charset="-128"/>
            </a:endParaRPr>
          </a:p>
        </c:rich>
      </c:tx>
      <c:layout>
        <c:manualLayout>
          <c:xMode val="edge"/>
          <c:yMode val="edge"/>
          <c:x val="0.27499778746175291"/>
          <c:y val="2.2885260079017592E-2"/>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6900507375624692E-2"/>
          <c:y val="0.25313949416246451"/>
          <c:w val="0.88726264105138497"/>
          <c:h val="0.71559134127674406"/>
        </c:manualLayout>
      </c:layout>
      <c:pie3DChart>
        <c:varyColors val="1"/>
        <c:ser>
          <c:idx val="0"/>
          <c:order val="0"/>
          <c:spPr>
            <a:ln>
              <a:noFill/>
            </a:ln>
          </c:spPr>
          <c:dPt>
            <c:idx val="0"/>
            <c:bubble3D val="0"/>
            <c:spPr>
              <a:solidFill>
                <a:schemeClr val="accent1"/>
              </a:solidFill>
              <a:ln w="25400">
                <a:noFill/>
              </a:ln>
              <a:effectLst/>
              <a:sp3d/>
            </c:spPr>
            <c:extLst>
              <c:ext xmlns:c16="http://schemas.microsoft.com/office/drawing/2014/chart" uri="{C3380CC4-5D6E-409C-BE32-E72D297353CC}">
                <c16:uniqueId val="{00000001-54E4-4558-B2BD-5B562259BA82}"/>
              </c:ext>
            </c:extLst>
          </c:dPt>
          <c:dPt>
            <c:idx val="1"/>
            <c:bubble3D val="0"/>
            <c:spPr>
              <a:solidFill>
                <a:schemeClr val="accent2"/>
              </a:solidFill>
              <a:ln w="25400">
                <a:noFill/>
              </a:ln>
              <a:effectLst/>
              <a:sp3d/>
            </c:spPr>
            <c:extLst>
              <c:ext xmlns:c16="http://schemas.microsoft.com/office/drawing/2014/chart" uri="{C3380CC4-5D6E-409C-BE32-E72D297353CC}">
                <c16:uniqueId val="{00000003-54E4-4558-B2BD-5B562259BA82}"/>
              </c:ext>
            </c:extLst>
          </c:dPt>
          <c:dPt>
            <c:idx val="2"/>
            <c:bubble3D val="0"/>
            <c:spPr>
              <a:solidFill>
                <a:schemeClr val="accent3"/>
              </a:solidFill>
              <a:ln w="25400">
                <a:noFill/>
              </a:ln>
              <a:effectLst/>
              <a:sp3d/>
            </c:spPr>
            <c:extLst>
              <c:ext xmlns:c16="http://schemas.microsoft.com/office/drawing/2014/chart" uri="{C3380CC4-5D6E-409C-BE32-E72D297353CC}">
                <c16:uniqueId val="{00000005-54E4-4558-B2BD-5B562259BA82}"/>
              </c:ext>
            </c:extLst>
          </c:dPt>
          <c:dPt>
            <c:idx val="3"/>
            <c:bubble3D val="0"/>
            <c:spPr>
              <a:solidFill>
                <a:schemeClr val="accent4"/>
              </a:solidFill>
              <a:ln w="25400">
                <a:noFill/>
              </a:ln>
              <a:effectLst/>
              <a:sp3d/>
            </c:spPr>
            <c:extLst>
              <c:ext xmlns:c16="http://schemas.microsoft.com/office/drawing/2014/chart" uri="{C3380CC4-5D6E-409C-BE32-E72D297353CC}">
                <c16:uniqueId val="{00000007-54E4-4558-B2BD-5B562259BA82}"/>
              </c:ext>
            </c:extLst>
          </c:dPt>
          <c:dPt>
            <c:idx val="4"/>
            <c:bubble3D val="0"/>
            <c:spPr>
              <a:solidFill>
                <a:schemeClr val="accent5"/>
              </a:solidFill>
              <a:ln w="25400">
                <a:noFill/>
              </a:ln>
              <a:effectLst/>
              <a:sp3d/>
            </c:spPr>
            <c:extLst>
              <c:ext xmlns:c16="http://schemas.microsoft.com/office/drawing/2014/chart" uri="{C3380CC4-5D6E-409C-BE32-E72D297353CC}">
                <c16:uniqueId val="{00000009-54E4-4558-B2BD-5B562259BA82}"/>
              </c:ext>
            </c:extLst>
          </c:dPt>
          <c:dPt>
            <c:idx val="5"/>
            <c:bubble3D val="0"/>
            <c:spPr>
              <a:solidFill>
                <a:schemeClr val="accent6"/>
              </a:solidFill>
              <a:ln w="25400">
                <a:noFill/>
              </a:ln>
              <a:effectLst/>
              <a:sp3d/>
            </c:spPr>
            <c:extLst>
              <c:ext xmlns:c16="http://schemas.microsoft.com/office/drawing/2014/chart" uri="{C3380CC4-5D6E-409C-BE32-E72D297353CC}">
                <c16:uniqueId val="{0000000B-54E4-4558-B2BD-5B562259BA82}"/>
              </c:ext>
            </c:extLst>
          </c:dPt>
          <c:dLbls>
            <c:dLbl>
              <c:idx val="0"/>
              <c:layout>
                <c:manualLayout>
                  <c:x val="-0.12722327411737322"/>
                  <c:y val="8.2078242287551353E-2"/>
                </c:manualLayout>
              </c:layout>
              <c:tx>
                <c:rich>
                  <a:bodyPr rot="0" spcFirstLastPara="1" vertOverflow="ellipsis" vert="horz" wrap="square" anchor="ctr" anchorCtr="0"/>
                  <a:lstStyle/>
                  <a:p>
                    <a:pPr algn="ctr">
                      <a:defRPr sz="9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fld id="{F0AA8AA5-8661-4222-92E9-C172300F28B8}" type="CATEGORYNAME">
                      <a:rPr lang="ja-JP" altLang="en-US"/>
                      <a:pPr algn="ctr">
                        <a:defRPr sz="900">
                          <a:solidFill>
                            <a:schemeClr val="tx1"/>
                          </a:solidFill>
                          <a:latin typeface="ＭＳ ゴシック" panose="020B0609070205080204" pitchFamily="49" charset="-128"/>
                          <a:ea typeface="ＭＳ ゴシック" panose="020B0609070205080204" pitchFamily="49" charset="-128"/>
                        </a:defRPr>
                      </a:pPr>
                      <a:t>[分類名]</a:t>
                    </a:fld>
                    <a:r>
                      <a:rPr lang="ja-JP" altLang="en-US"/>
                      <a:t>　</a:t>
                    </a:r>
                    <a:fld id="{B4C551A7-6510-4976-9ADE-4BDC56475224}" type="PERCENTAGE">
                      <a:rPr lang="en-US" altLang="ja-JP" baseline="0"/>
                      <a:pPr algn="ctr">
                        <a:defRPr sz="900">
                          <a:solidFill>
                            <a:schemeClr val="tx1"/>
                          </a:solidFill>
                          <a:latin typeface="ＭＳ ゴシック" panose="020B0609070205080204" pitchFamily="49" charset="-128"/>
                          <a:ea typeface="ＭＳ ゴシック" panose="020B0609070205080204" pitchFamily="49" charset="-128"/>
                        </a:defRPr>
                      </a:pPr>
                      <a:t>[パーセンテージ]</a:t>
                    </a:fld>
                    <a:endParaRPr lang="ja-JP" altLang="en-US"/>
                  </a:p>
                </c:rich>
              </c:tx>
              <c:spPr>
                <a:noFill/>
                <a:ln>
                  <a:noFill/>
                </a:ln>
                <a:effectLst/>
              </c:spPr>
              <c:txPr>
                <a:bodyPr rot="0" spcFirstLastPara="1" vertOverflow="ellipsis" vert="horz" wrap="square" anchor="ctr" anchorCtr="0"/>
                <a:lstStyle/>
                <a:p>
                  <a:pPr algn="ctr">
                    <a:defRPr sz="9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3312605634199649"/>
                      <c:h val="0.16716676065693439"/>
                    </c:manualLayout>
                  </c15:layout>
                  <c15:dlblFieldTable/>
                  <c15:showDataLabelsRange val="0"/>
                </c:ext>
                <c:ext xmlns:c16="http://schemas.microsoft.com/office/drawing/2014/chart" uri="{C3380CC4-5D6E-409C-BE32-E72D297353CC}">
                  <c16:uniqueId val="{00000001-54E4-4558-B2BD-5B562259BA82}"/>
                </c:ext>
              </c:extLst>
            </c:dLbl>
            <c:dLbl>
              <c:idx val="1"/>
              <c:layout>
                <c:manualLayout>
                  <c:x val="-0.12118408026076238"/>
                  <c:y val="-0.25371449853622857"/>
                </c:manualLayout>
              </c:layout>
              <c:spPr>
                <a:noFill/>
                <a:ln>
                  <a:noFill/>
                </a:ln>
                <a:effectLst/>
              </c:spPr>
              <c:txPr>
                <a:bodyPr rot="0" spcFirstLastPara="1" vertOverflow="ellipsis" vert="horz" wrap="square" anchor="ctr" anchorCtr="1"/>
                <a:lstStyle/>
                <a:p>
                  <a:pPr algn="ctr">
                    <a:defRPr sz="9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44616206652066687"/>
                      <c:h val="0.19803187667599992"/>
                    </c:manualLayout>
                  </c15:layout>
                </c:ext>
                <c:ext xmlns:c16="http://schemas.microsoft.com/office/drawing/2014/chart" uri="{C3380CC4-5D6E-409C-BE32-E72D297353CC}">
                  <c16:uniqueId val="{00000003-54E4-4558-B2BD-5B562259BA82}"/>
                </c:ext>
              </c:extLst>
            </c:dLbl>
            <c:dLbl>
              <c:idx val="2"/>
              <c:layout>
                <c:manualLayout>
                  <c:x val="9.1374762186445829E-2"/>
                  <c:y val="-0.21552201388430167"/>
                </c:manualLayout>
              </c:layout>
              <c:tx>
                <c:rich>
                  <a:bodyPr/>
                  <a:lstStyle/>
                  <a:p>
                    <a:r>
                      <a:rPr lang="ja-JP" altLang="en-US"/>
                      <a:t>椅子・机等に</a:t>
                    </a:r>
                    <a:fld id="{B09297C3-35DC-4C2B-8D3D-B9E709B8AB87}" type="CATEGORYNAME">
                      <a:rPr lang="ja-JP" altLang="en-US"/>
                      <a:pPr/>
                      <a:t>[分類名]</a:t>
                    </a:fld>
                    <a:r>
                      <a:rPr lang="ja-JP" altLang="en-US"/>
                      <a:t>　</a:t>
                    </a:r>
                    <a:fld id="{DA5DFC7B-FADF-4F24-A7FE-A33088FB7C98}" type="PERCENTAGE">
                      <a:rPr lang="en-US" altLang="ja-JP"/>
                      <a:pPr/>
                      <a:t>[パーセンテージ]</a:t>
                    </a:fld>
                    <a:endParaRPr lang="ja-JP" altLang="en-US"/>
                  </a:p>
                </c:rich>
              </c:tx>
              <c:dLblPos val="bestFit"/>
              <c:showLegendKey val="0"/>
              <c:showVal val="0"/>
              <c:showCatName val="1"/>
              <c:showSerName val="0"/>
              <c:showPercent val="1"/>
              <c:showBubbleSize val="0"/>
              <c:extLst>
                <c:ext xmlns:c15="http://schemas.microsoft.com/office/drawing/2012/chart" uri="{CE6537A1-D6FC-4f65-9D91-7224C49458BB}">
                  <c15:layout>
                    <c:manualLayout>
                      <c:w val="0.35047978730175328"/>
                      <c:h val="0.18207943258769457"/>
                    </c:manualLayout>
                  </c15:layout>
                  <c15:dlblFieldTable/>
                  <c15:showDataLabelsRange val="0"/>
                </c:ext>
                <c:ext xmlns:c16="http://schemas.microsoft.com/office/drawing/2014/chart" uri="{C3380CC4-5D6E-409C-BE32-E72D297353CC}">
                  <c16:uniqueId val="{00000005-54E4-4558-B2BD-5B562259BA82}"/>
                </c:ext>
              </c:extLst>
            </c:dLbl>
            <c:dLbl>
              <c:idx val="3"/>
              <c:layout>
                <c:manualLayout>
                  <c:x val="1.6415290412316739E-2"/>
                  <c:y val="-0.10913893895499717"/>
                </c:manualLayout>
              </c:layout>
              <c:spPr>
                <a:noFill/>
                <a:ln>
                  <a:noFill/>
                </a:ln>
                <a:effectLst/>
              </c:spPr>
              <c:txPr>
                <a:bodyPr rot="0" spcFirstLastPara="1" vertOverflow="ellipsis" vert="horz" wrap="square" anchor="ctr" anchorCtr="1"/>
                <a:lstStyle/>
                <a:p>
                  <a:pPr algn="ctr">
                    <a:defRPr sz="9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8411651014053635"/>
                      <c:h val="0.15150637484042939"/>
                    </c:manualLayout>
                  </c15:layout>
                </c:ext>
                <c:ext xmlns:c16="http://schemas.microsoft.com/office/drawing/2014/chart" uri="{C3380CC4-5D6E-409C-BE32-E72D297353CC}">
                  <c16:uniqueId val="{00000007-54E4-4558-B2BD-5B562259BA82}"/>
                </c:ext>
              </c:extLst>
            </c:dLbl>
            <c:dLbl>
              <c:idx val="4"/>
              <c:layout>
                <c:manualLayout>
                  <c:x val="2.9427587352170121E-2"/>
                  <c:y val="-0.11444676777076007"/>
                </c:manualLayout>
              </c:layout>
              <c:tx>
                <c:rich>
                  <a:bodyPr/>
                  <a:lstStyle/>
                  <a:p>
                    <a:fld id="{2E598DF7-55A3-44E0-8E7E-6F5DFBBC6C68}" type="CATEGORYNAME">
                      <a:rPr lang="ja-JP" altLang="en-US"/>
                      <a:pPr/>
                      <a:t>[分類名]</a:t>
                    </a:fld>
                    <a:r>
                      <a:rPr lang="ja-JP" altLang="en-US"/>
                      <a:t>　</a:t>
                    </a:r>
                    <a:fld id="{255B6389-ADF3-47AF-BFCA-8BC4CFDE7B91}" type="PERCENTAGE">
                      <a:rPr lang="en-US" altLang="ja-JP" baseline="0"/>
                      <a:pPr/>
                      <a:t>[パーセンテージ]</a:t>
                    </a:fld>
                    <a:endParaRPr lang="ja-JP" altLang="en-US"/>
                  </a:p>
                </c:rich>
              </c:tx>
              <c:dLblPos val="bestFit"/>
              <c:showLegendKey val="0"/>
              <c:showVal val="0"/>
              <c:showCatName val="1"/>
              <c:showSerName val="0"/>
              <c:showPercent val="1"/>
              <c:showBubbleSize val="0"/>
              <c:extLst>
                <c:ext xmlns:c15="http://schemas.microsoft.com/office/drawing/2012/chart" uri="{CE6537A1-D6FC-4f65-9D91-7224C49458BB}">
                  <c15:layout>
                    <c:manualLayout>
                      <c:w val="0.45618707262001612"/>
                      <c:h val="9.5834741040796534E-2"/>
                    </c:manualLayout>
                  </c15:layout>
                  <c15:dlblFieldTable/>
                  <c15:showDataLabelsRange val="0"/>
                </c:ext>
                <c:ext xmlns:c16="http://schemas.microsoft.com/office/drawing/2014/chart" uri="{C3380CC4-5D6E-409C-BE32-E72D297353CC}">
                  <c16:uniqueId val="{00000009-54E4-4558-B2BD-5B562259BA82}"/>
                </c:ext>
              </c:extLst>
            </c:dLbl>
            <c:dLbl>
              <c:idx val="5"/>
              <c:layout>
                <c:manualLayout>
                  <c:x val="0.23542914721917288"/>
                  <c:y val="0.15112683018382692"/>
                </c:manualLayout>
              </c:layout>
              <c:tx>
                <c:rich>
                  <a:bodyPr/>
                  <a:lstStyle/>
                  <a:p>
                    <a:fld id="{ACF5F449-97E2-451F-BCE3-4A761214E06C}" type="CATEGORYNAME">
                      <a:rPr lang="ja-JP" altLang="en-US">
                        <a:solidFill>
                          <a:sysClr val="windowText" lastClr="000000"/>
                        </a:solidFill>
                      </a:rPr>
                      <a:pPr/>
                      <a:t>[分類名]</a:t>
                    </a:fld>
                    <a:r>
                      <a:rPr lang="ja-JP" altLang="en-US">
                        <a:solidFill>
                          <a:sysClr val="windowText" lastClr="000000"/>
                        </a:solidFill>
                      </a:rPr>
                      <a:t>　</a:t>
                    </a:r>
                  </a:p>
                  <a:p>
                    <a:fld id="{50AF75E5-FCD3-4A5D-A0E1-CA9E6802CA98}" type="PERCENTAGE">
                      <a:rPr lang="en-US" altLang="ja-JP">
                        <a:solidFill>
                          <a:sysClr val="windowText" lastClr="000000"/>
                        </a:solidFill>
                      </a:rPr>
                      <a:pPr/>
                      <a:t>[パーセンテージ]</a:t>
                    </a:fld>
                    <a:endParaRPr lang="ja-JP" altLang="en-US"/>
                  </a:p>
                </c:rich>
              </c:tx>
              <c:dLblPos val="bestFit"/>
              <c:showLegendKey val="0"/>
              <c:showVal val="0"/>
              <c:showCatName val="1"/>
              <c:showSerName val="0"/>
              <c:showPercent val="1"/>
              <c:showBubbleSize val="0"/>
              <c:extLst>
                <c:ext xmlns:c15="http://schemas.microsoft.com/office/drawing/2012/chart" uri="{CE6537A1-D6FC-4f65-9D91-7224C49458BB}">
                  <c15:layout>
                    <c:manualLayout>
                      <c:w val="0.34058504483248853"/>
                      <c:h val="0.18694515063535688"/>
                    </c:manualLayout>
                  </c15:layout>
                  <c15:dlblFieldTable/>
                  <c15:showDataLabelsRange val="0"/>
                </c:ext>
                <c:ext xmlns:c16="http://schemas.microsoft.com/office/drawing/2014/chart" uri="{C3380CC4-5D6E-409C-BE32-E72D297353CC}">
                  <c16:uniqueId val="{0000000B-54E4-4558-B2BD-5B562259BA82}"/>
                </c:ext>
              </c:extLst>
            </c:dLbl>
            <c:spPr>
              <a:noFill/>
              <a:ln>
                <a:noFill/>
              </a:ln>
              <a:effectLst/>
            </c:spPr>
            <c:txPr>
              <a:bodyPr rot="0" spcFirstLastPara="1" vertOverflow="ellipsis" vert="horz" wrap="square" anchor="ctr" anchorCtr="1"/>
              <a:lstStyle/>
              <a:p>
                <a:pPr algn="l">
                  <a:defRPr sz="9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床面の水分で滑り</c:v>
                </c:pt>
                <c:pt idx="1">
                  <c:v>施設の段差等に躓き</c:v>
                </c:pt>
                <c:pt idx="2">
                  <c:v>引っ掛かり</c:v>
                </c:pt>
                <c:pt idx="3">
                  <c:v>足がもつれ</c:v>
                </c:pt>
                <c:pt idx="4">
                  <c:v>階段等を踏み外し</c:v>
                </c:pt>
                <c:pt idx="5">
                  <c:v>その他</c:v>
                </c:pt>
              </c:strCache>
            </c:strRef>
          </c:cat>
          <c:val>
            <c:numRef>
              <c:f>Sheet1!$B$2:$B$7</c:f>
              <c:numCache>
                <c:formatCode>General</c:formatCode>
                <c:ptCount val="6"/>
                <c:pt idx="0">
                  <c:v>15</c:v>
                </c:pt>
                <c:pt idx="1">
                  <c:v>12</c:v>
                </c:pt>
                <c:pt idx="2">
                  <c:v>10</c:v>
                </c:pt>
                <c:pt idx="3">
                  <c:v>5</c:v>
                </c:pt>
                <c:pt idx="4">
                  <c:v>5</c:v>
                </c:pt>
                <c:pt idx="5">
                  <c:v>6</c:v>
                </c:pt>
              </c:numCache>
            </c:numRef>
          </c:val>
          <c:extLst>
            <c:ext xmlns:c16="http://schemas.microsoft.com/office/drawing/2014/chart" uri="{C3380CC4-5D6E-409C-BE32-E72D297353CC}">
              <c16:uniqueId val="{0000000C-54E4-4558-B2BD-5B562259BA82}"/>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6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ＭＳ ゴシック" panose="020B0609070205080204" pitchFamily="49" charset="-128"/>
                <a:ea typeface="ＭＳ ゴシック" panose="020B0609070205080204" pitchFamily="49" charset="-128"/>
                <a:cs typeface="+mn-cs"/>
              </a:defRPr>
            </a:pPr>
            <a:r>
              <a:rPr lang="ja-JP" altLang="en-US" sz="1100" b="1" dirty="0" smtClean="0">
                <a:solidFill>
                  <a:sysClr val="windowText" lastClr="000000"/>
                </a:solidFill>
                <a:latin typeface="ＭＳ ゴシック" panose="020B0609070205080204" pitchFamily="49" charset="-128"/>
                <a:ea typeface="ＭＳ ゴシック" panose="020B0609070205080204" pitchFamily="49" charset="-128"/>
              </a:rPr>
              <a:t>転倒災害年齢</a:t>
            </a:r>
            <a:r>
              <a:rPr lang="ja-JP" altLang="en-US" sz="1100" b="1" dirty="0">
                <a:solidFill>
                  <a:sysClr val="windowText" lastClr="000000"/>
                </a:solidFill>
                <a:latin typeface="ＭＳ ゴシック" panose="020B0609070205080204" pitchFamily="49" charset="-128"/>
                <a:ea typeface="ＭＳ ゴシック" panose="020B0609070205080204" pitchFamily="49" charset="-128"/>
              </a:rPr>
              <a:t>別</a:t>
            </a:r>
            <a:r>
              <a:rPr lang="ja-JP" altLang="en-US" sz="1100" b="1" dirty="0" smtClean="0">
                <a:solidFill>
                  <a:sysClr val="windowText" lastClr="000000"/>
                </a:solidFill>
                <a:latin typeface="ＭＳ ゴシック" panose="020B0609070205080204" pitchFamily="49" charset="-128"/>
                <a:ea typeface="ＭＳ ゴシック" panose="020B0609070205080204" pitchFamily="49" charset="-128"/>
              </a:rPr>
              <a:t>内訳</a:t>
            </a:r>
            <a:endParaRPr lang="en-US" altLang="ja-JP" sz="1100" b="1" dirty="0" smtClean="0">
              <a:solidFill>
                <a:sysClr val="windowText" lastClr="000000"/>
              </a:solidFill>
              <a:latin typeface="ＭＳ ゴシック" panose="020B0609070205080204" pitchFamily="49" charset="-128"/>
              <a:ea typeface="ＭＳ ゴシック" panose="020B0609070205080204" pitchFamily="49" charset="-128"/>
            </a:endParaRPr>
          </a:p>
          <a:p>
            <a:pPr>
              <a:defRPr sz="1100" b="1">
                <a:solidFill>
                  <a:sysClr val="windowText" lastClr="000000"/>
                </a:solidFill>
                <a:latin typeface="ＭＳ ゴシック" panose="020B0609070205080204" pitchFamily="49" charset="-128"/>
                <a:ea typeface="ＭＳ ゴシック" panose="020B0609070205080204" pitchFamily="49" charset="-128"/>
              </a:defRPr>
            </a:pPr>
            <a:r>
              <a:rPr lang="ja-JP" altLang="en-US" sz="1100" b="1" dirty="0" smtClean="0">
                <a:solidFill>
                  <a:sysClr val="windowText" lastClr="000000"/>
                </a:solidFill>
                <a:latin typeface="ＭＳ ゴシック" panose="020B0609070205080204" pitchFamily="49" charset="-128"/>
                <a:ea typeface="ＭＳ ゴシック" panose="020B0609070205080204" pitchFamily="49" charset="-128"/>
              </a:rPr>
              <a:t>（令和５年介護</a:t>
            </a:r>
            <a:r>
              <a:rPr lang="ja-JP" altLang="en-US" sz="1100" b="1" dirty="0">
                <a:solidFill>
                  <a:sysClr val="windowText" lastClr="000000"/>
                </a:solidFill>
                <a:latin typeface="ＭＳ ゴシック" panose="020B0609070205080204" pitchFamily="49" charset="-128"/>
                <a:ea typeface="ＭＳ ゴシック" panose="020B0609070205080204" pitchFamily="49" charset="-128"/>
              </a:rPr>
              <a:t>施設）</a:t>
            </a:r>
          </a:p>
        </c:rich>
      </c:tx>
      <c:layout/>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416484095727786E-2"/>
          <c:y val="0.19186517520605206"/>
          <c:w val="0.83987296986565829"/>
          <c:h val="0.66044104838372275"/>
        </c:manualLayout>
      </c:layout>
      <c:pie3DChart>
        <c:varyColors val="1"/>
        <c:ser>
          <c:idx val="0"/>
          <c:order val="0"/>
          <c:spPr>
            <a:ln>
              <a:noFill/>
            </a:ln>
          </c:spPr>
          <c:dPt>
            <c:idx val="0"/>
            <c:bubble3D val="0"/>
            <c:spPr>
              <a:solidFill>
                <a:srgbClr val="D74161"/>
              </a:solidFill>
              <a:ln w="25400">
                <a:noFill/>
              </a:ln>
              <a:effectLst/>
              <a:sp3d/>
            </c:spPr>
            <c:extLst>
              <c:ext xmlns:c16="http://schemas.microsoft.com/office/drawing/2014/chart" uri="{C3380CC4-5D6E-409C-BE32-E72D297353CC}">
                <c16:uniqueId val="{00000001-D22F-4D59-9A3F-2E4B6A1885C2}"/>
              </c:ext>
            </c:extLst>
          </c:dPt>
          <c:dPt>
            <c:idx val="1"/>
            <c:bubble3D val="0"/>
            <c:spPr>
              <a:solidFill>
                <a:schemeClr val="accent2"/>
              </a:solidFill>
              <a:ln w="25400">
                <a:noFill/>
              </a:ln>
              <a:effectLst/>
              <a:sp3d/>
            </c:spPr>
            <c:extLst>
              <c:ext xmlns:c16="http://schemas.microsoft.com/office/drawing/2014/chart" uri="{C3380CC4-5D6E-409C-BE32-E72D297353CC}">
                <c16:uniqueId val="{00000003-D22F-4D59-9A3F-2E4B6A1885C2}"/>
              </c:ext>
            </c:extLst>
          </c:dPt>
          <c:dPt>
            <c:idx val="2"/>
            <c:bubble3D val="0"/>
            <c:spPr>
              <a:solidFill>
                <a:schemeClr val="accent3"/>
              </a:solidFill>
              <a:ln w="25400">
                <a:noFill/>
              </a:ln>
              <a:effectLst/>
              <a:sp3d/>
            </c:spPr>
            <c:extLst>
              <c:ext xmlns:c16="http://schemas.microsoft.com/office/drawing/2014/chart" uri="{C3380CC4-5D6E-409C-BE32-E72D297353CC}">
                <c16:uniqueId val="{00000005-D22F-4D59-9A3F-2E4B6A1885C2}"/>
              </c:ext>
            </c:extLst>
          </c:dPt>
          <c:dPt>
            <c:idx val="3"/>
            <c:bubble3D val="0"/>
            <c:spPr>
              <a:solidFill>
                <a:schemeClr val="accent4"/>
              </a:solidFill>
              <a:ln w="25400">
                <a:noFill/>
              </a:ln>
              <a:effectLst/>
              <a:sp3d/>
            </c:spPr>
            <c:extLst>
              <c:ext xmlns:c16="http://schemas.microsoft.com/office/drawing/2014/chart" uri="{C3380CC4-5D6E-409C-BE32-E72D297353CC}">
                <c16:uniqueId val="{00000007-D22F-4D59-9A3F-2E4B6A1885C2}"/>
              </c:ext>
            </c:extLst>
          </c:dPt>
          <c:dLbls>
            <c:dLbl>
              <c:idx val="0"/>
              <c:layout>
                <c:manualLayout>
                  <c:x val="-0.17447825040579798"/>
                  <c:y val="-0.1191674378707917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31636088486847697"/>
                      <c:h val="0.24051253889199939"/>
                    </c:manualLayout>
                  </c15:layout>
                </c:ext>
                <c:ext xmlns:c16="http://schemas.microsoft.com/office/drawing/2014/chart" uri="{C3380CC4-5D6E-409C-BE32-E72D297353CC}">
                  <c16:uniqueId val="{00000001-D22F-4D59-9A3F-2E4B6A1885C2}"/>
                </c:ext>
              </c:extLst>
            </c:dLbl>
            <c:dLbl>
              <c:idx val="1"/>
              <c:layout>
                <c:manualLayout>
                  <c:x val="0.13353374129475831"/>
                  <c:y val="-0.1219704686079438"/>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22F-4D59-9A3F-2E4B6A1885C2}"/>
                </c:ext>
              </c:extLst>
            </c:dLbl>
            <c:dLbl>
              <c:idx val="2"/>
              <c:layout>
                <c:manualLayout>
                  <c:x val="0.17061021586428354"/>
                  <c:y val="5.0182755905811262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22F-4D59-9A3F-2E4B6A1885C2}"/>
                </c:ext>
              </c:extLst>
            </c:dLbl>
            <c:dLbl>
              <c:idx val="3"/>
              <c:layout>
                <c:manualLayout>
                  <c:x val="6.5329806747129529E-2"/>
                  <c:y val="4.4495836004052901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D22F-4D59-9A3F-2E4B6A1885C2}"/>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ＭＳ ゴシック" panose="020B0609070205080204" pitchFamily="49" charset="-128"/>
                    <a:ea typeface="ＭＳ ゴシック" panose="020B0609070205080204" pitchFamily="49" charset="-128"/>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Sheet1!$A$14:$A$17</c:f>
              <c:strCache>
                <c:ptCount val="4"/>
                <c:pt idx="0">
                  <c:v>60歳以上</c:v>
                </c:pt>
                <c:pt idx="1">
                  <c:v>50歳代</c:v>
                </c:pt>
                <c:pt idx="2">
                  <c:v>40歳代</c:v>
                </c:pt>
                <c:pt idx="3">
                  <c:v>30歳未満</c:v>
                </c:pt>
              </c:strCache>
            </c:strRef>
          </c:cat>
          <c:val>
            <c:numRef>
              <c:f>Sheet1!$B$14:$B$17</c:f>
              <c:numCache>
                <c:formatCode>General</c:formatCode>
                <c:ptCount val="4"/>
                <c:pt idx="0">
                  <c:v>30</c:v>
                </c:pt>
                <c:pt idx="1">
                  <c:v>10</c:v>
                </c:pt>
                <c:pt idx="2">
                  <c:v>9</c:v>
                </c:pt>
                <c:pt idx="3">
                  <c:v>2</c:v>
                </c:pt>
              </c:numCache>
            </c:numRef>
          </c:val>
          <c:extLst>
            <c:ext xmlns:c16="http://schemas.microsoft.com/office/drawing/2014/chart" uri="{C3380CC4-5D6E-409C-BE32-E72D297353CC}">
              <c16:uniqueId val="{00000008-D22F-4D59-9A3F-2E4B6A1885C2}"/>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0.07692</cdr:y>
    </cdr:from>
    <cdr:to>
      <cdr:x>0.25589</cdr:x>
      <cdr:y>0.17468</cdr:y>
    </cdr:to>
    <cdr:sp macro="" textlink="">
      <cdr:nvSpPr>
        <cdr:cNvPr id="2" name="テキスト ボックス 1">
          <a:extLst xmlns:a="http://schemas.openxmlformats.org/drawingml/2006/main">
            <a:ext uri="{FF2B5EF4-FFF2-40B4-BE49-F238E27FC236}">
              <a16:creationId xmlns:a16="http://schemas.microsoft.com/office/drawing/2014/main" id="{A337AC3A-E1BB-40E8-A1F9-BBD29145625F}"/>
            </a:ext>
          </a:extLst>
        </cdr:cNvPr>
        <cdr:cNvSpPr txBox="1"/>
      </cdr:nvSpPr>
      <cdr:spPr>
        <a:xfrm xmlns:a="http://schemas.openxmlformats.org/drawingml/2006/main">
          <a:off x="0" y="156201"/>
          <a:ext cx="772357" cy="198516"/>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lnSpc>
              <a:spcPct val="120000"/>
            </a:lnSpc>
            <a:spcAft>
              <a:spcPts val="600"/>
            </a:spcAft>
            <a:buClr>
              <a:schemeClr val="tx2"/>
            </a:buClr>
          </a:pPr>
          <a:r>
            <a:rPr kumimoji="1" lang="ja-JP" altLang="en-US" sz="600" dirty="0"/>
            <a:t>（人）</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323856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359249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295083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95281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383553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410625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2079178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270052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67616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153998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B48C8D-FB7B-4ECC-B61A-1794BB001B0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253711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7B48C8D-FB7B-4ECC-B61A-1794BB001B08}" type="datetimeFigureOut">
              <a:rPr kumimoji="1" lang="ja-JP" altLang="en-US" smtClean="0"/>
              <a:t>2024/7/24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7FAA558-BE73-4363-A84A-70FA334F4A3C}" type="slidenum">
              <a:rPr kumimoji="1" lang="ja-JP" altLang="en-US" smtClean="0"/>
              <a:t>‹#›</a:t>
            </a:fld>
            <a:endParaRPr kumimoji="1" lang="ja-JP" altLang="en-US"/>
          </a:p>
        </p:txBody>
      </p:sp>
    </p:spTree>
    <p:extLst>
      <p:ext uri="{BB962C8B-B14F-4D97-AF65-F5344CB8AC3E}">
        <p14:creationId xmlns:p14="http://schemas.microsoft.com/office/powerpoint/2010/main" val="38482975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image" Target="../media/image11.jpeg"/><Relationship Id="rId18" Type="http://schemas.openxmlformats.org/officeDocument/2006/relationships/image" Target="../media/image16.png"/><Relationship Id="rId26" Type="http://schemas.openxmlformats.org/officeDocument/2006/relationships/chart" Target="../charts/chart3.xml"/><Relationship Id="rId3" Type="http://schemas.openxmlformats.org/officeDocument/2006/relationships/image" Target="../media/image2.png"/><Relationship Id="rId21" Type="http://schemas.openxmlformats.org/officeDocument/2006/relationships/image" Target="../media/image19.png"/><Relationship Id="rId7" Type="http://schemas.openxmlformats.org/officeDocument/2006/relationships/image" Target="../media/image6.gif"/><Relationship Id="rId12" Type="http://schemas.openxmlformats.org/officeDocument/2006/relationships/image" Target="../media/image10.jpeg"/><Relationship Id="rId17" Type="http://schemas.openxmlformats.org/officeDocument/2006/relationships/image" Target="../media/image15.jpeg"/><Relationship Id="rId25" Type="http://schemas.openxmlformats.org/officeDocument/2006/relationships/chart" Target="../charts/chart2.xml"/><Relationship Id="rId2" Type="http://schemas.openxmlformats.org/officeDocument/2006/relationships/image" Target="../media/image1.png"/><Relationship Id="rId16" Type="http://schemas.openxmlformats.org/officeDocument/2006/relationships/image" Target="../media/image14.jpe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24" Type="http://schemas.openxmlformats.org/officeDocument/2006/relationships/image" Target="../media/image22.emf"/><Relationship Id="rId5" Type="http://schemas.openxmlformats.org/officeDocument/2006/relationships/image" Target="../media/image4.png"/><Relationship Id="rId15" Type="http://schemas.openxmlformats.org/officeDocument/2006/relationships/image" Target="../media/image13.jpe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2.jpeg"/><Relationship Id="rId22" Type="http://schemas.openxmlformats.org/officeDocument/2006/relationships/image" Target="../media/image20.png"/><Relationship Id="rId27"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436302"/>
            <a:ext cx="6336000" cy="420491"/>
          </a:xfrm>
          <a:prstGeom prst="rect">
            <a:avLst/>
          </a:prstGeom>
          <a:solidFill>
            <a:srgbClr val="103185"/>
          </a:solidFill>
          <a:ln>
            <a:noFill/>
          </a:ln>
        </p:spPr>
        <p:style>
          <a:lnRef idx="1">
            <a:schemeClr val="accent1"/>
          </a:lnRef>
          <a:fillRef idx="3">
            <a:schemeClr val="accent1"/>
          </a:fillRef>
          <a:effectRef idx="2">
            <a:schemeClr val="accent1"/>
          </a:effectRef>
          <a:fontRef idx="minor">
            <a:schemeClr val="lt1"/>
          </a:fontRef>
        </p:style>
        <p:txBody>
          <a:bodyPr wrap="square" lIns="180000" tIns="72000" rIns="108000" rtlCol="0">
            <a:spAutoFit/>
          </a:bodyPr>
          <a:lstStyle/>
          <a:p>
            <a:pPr>
              <a:lnSpc>
                <a:spcPct val="130000"/>
              </a:lnSpc>
            </a:pPr>
            <a:r>
              <a:rPr kumimoji="1" lang="ja-JP" altLang="en-US" sz="1600" b="1" spc="300" dirty="0">
                <a:latin typeface="メイリオ" panose="020B0604030504040204" pitchFamily="50" charset="-128"/>
                <a:ea typeface="メイリオ" panose="020B0604030504040204" pitchFamily="50" charset="-128"/>
              </a:rPr>
              <a:t>「つまずき」等による転倒災害の原因と対策</a:t>
            </a:r>
          </a:p>
        </p:txBody>
      </p:sp>
      <p:sp>
        <p:nvSpPr>
          <p:cNvPr id="5" name="テキスト ボックス 4"/>
          <p:cNvSpPr txBox="1"/>
          <p:nvPr/>
        </p:nvSpPr>
        <p:spPr>
          <a:xfrm>
            <a:off x="-19713" y="5650500"/>
            <a:ext cx="6336000" cy="420491"/>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lIns="180000" tIns="72000" rIns="108000" rtlCol="0">
            <a:spAutoFit/>
          </a:bodyPr>
          <a:lstStyle/>
          <a:p>
            <a:pPr>
              <a:lnSpc>
                <a:spcPct val="130000"/>
              </a:lnSpc>
            </a:pPr>
            <a:r>
              <a:rPr kumimoji="1" lang="ja-JP" altLang="en-US" sz="1600" b="1" spc="300" dirty="0">
                <a:latin typeface="メイリオ" panose="020B0604030504040204" pitchFamily="50" charset="-128"/>
                <a:ea typeface="メイリオ" panose="020B0604030504040204" pitchFamily="50" charset="-128"/>
              </a:rPr>
              <a:t>「滑り」による転倒災害の原因と対策</a:t>
            </a:r>
          </a:p>
        </p:txBody>
      </p:sp>
      <p:sp>
        <p:nvSpPr>
          <p:cNvPr id="36" name="テキスト ボックス 35"/>
          <p:cNvSpPr txBox="1"/>
          <p:nvPr/>
        </p:nvSpPr>
        <p:spPr>
          <a:xfrm>
            <a:off x="740700" y="8521280"/>
            <a:ext cx="5091238" cy="508207"/>
          </a:xfrm>
          <a:prstGeom prst="rect">
            <a:avLst/>
          </a:prstGeom>
          <a:noFill/>
        </p:spPr>
        <p:txBody>
          <a:bodyPr wrap="square" lIns="108000" tIns="72000" rIns="108000" rtlCol="0">
            <a:spAutoFit/>
          </a:bodyPr>
          <a:lstStyle/>
          <a:p>
            <a:pPr>
              <a:lnSpc>
                <a:spcPct val="110000"/>
              </a:lnSpc>
            </a:pPr>
            <a:r>
              <a:rPr kumimoji="1" lang="ja-JP" altLang="en-US" sz="1200" b="1" dirty="0" smtClean="0">
                <a:latin typeface="メイリオ" panose="020B0604030504040204" pitchFamily="50" charset="-128"/>
                <a:ea typeface="メイリオ" panose="020B0604030504040204" pitchFamily="50" charset="-128"/>
              </a:rPr>
              <a:t>台車、マット等に乗り滑って転倒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lvl="0" indent="-85725">
              <a:lnSpc>
                <a:spcPct val="1100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　</a:t>
            </a:r>
            <a:r>
              <a:rPr kumimoji="1" lang="ja-JP" altLang="en-US" sz="1100" b="1" dirty="0" smtClean="0">
                <a:solidFill>
                  <a:srgbClr val="FF0000"/>
                </a:solidFill>
                <a:latin typeface="メイリオ" panose="020B0604030504040204" pitchFamily="50" charset="-128"/>
                <a:ea typeface="メイリオ" panose="020B0604030504040204" pitchFamily="50" charset="-128"/>
              </a:rPr>
              <a:t>整理</a:t>
            </a:r>
            <a:r>
              <a:rPr kumimoji="1" lang="ja-JP" altLang="en-US" sz="1100" b="1" dirty="0">
                <a:solidFill>
                  <a:srgbClr val="FF0000"/>
                </a:solidFill>
                <a:latin typeface="メイリオ" panose="020B0604030504040204" pitchFamily="50" charset="-128"/>
                <a:ea typeface="メイリオ" panose="020B0604030504040204" pitchFamily="50" charset="-128"/>
              </a:rPr>
              <a:t>、整頓</a:t>
            </a:r>
            <a:r>
              <a:rPr kumimoji="1" lang="ja-JP" altLang="en-US" sz="1000" dirty="0">
                <a:solidFill>
                  <a:prstClr val="black"/>
                </a:solidFill>
                <a:latin typeface="メイリオ" panose="020B0604030504040204" pitchFamily="50" charset="-128"/>
                <a:ea typeface="メイリオ" panose="020B0604030504040204" pitchFamily="50" charset="-128"/>
              </a:rPr>
              <a:t>（物を置く場所の指定）</a:t>
            </a:r>
            <a:r>
              <a:rPr kumimoji="1" lang="ja-JP" altLang="en-US" sz="1000" b="1" dirty="0">
                <a:solidFill>
                  <a:srgbClr val="FF0000"/>
                </a:solidFill>
                <a:latin typeface="メイリオ" panose="020B0604030504040204" pitchFamily="50" charset="-128"/>
                <a:ea typeface="メイリオ" panose="020B0604030504040204" pitchFamily="50" charset="-128"/>
              </a:rPr>
              <a:t>の</a:t>
            </a:r>
            <a:r>
              <a:rPr kumimoji="1" lang="ja-JP" altLang="en-US" sz="1100" b="1" dirty="0" smtClean="0">
                <a:solidFill>
                  <a:srgbClr val="FF0000"/>
                </a:solidFill>
                <a:latin typeface="メイリオ" panose="020B0604030504040204" pitchFamily="50" charset="-128"/>
                <a:ea typeface="メイリオ" panose="020B0604030504040204" pitchFamily="50" charset="-128"/>
              </a:rPr>
              <a:t>徹底</a:t>
            </a:r>
            <a:r>
              <a:rPr kumimoji="1" lang="ja-JP" altLang="en-US" sz="1000" dirty="0" smtClean="0">
                <a:latin typeface="メイリオ" panose="020B0604030504040204" pitchFamily="50" charset="-128"/>
                <a:ea typeface="メイリオ" panose="020B0604030504040204" pitchFamily="50" charset="-128"/>
              </a:rPr>
              <a:t>する</a:t>
            </a:r>
            <a:endParaRPr kumimoji="1" lang="en-US" altLang="ja-JP" sz="10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736727" y="6619649"/>
            <a:ext cx="5288922" cy="677484"/>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作業場や通路にこぼれていた水、洗剤、油等により滑って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100" b="1" dirty="0">
                <a:solidFill>
                  <a:srgbClr val="FF0000"/>
                </a:solidFill>
                <a:latin typeface="メイリオ" panose="020B0604030504040204" pitchFamily="50" charset="-128"/>
                <a:ea typeface="メイリオ" panose="020B0604030504040204" pitchFamily="50" charset="-128"/>
              </a:rPr>
              <a:t>水、洗剤、油等がこぼれていることのない状態を維持する。</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pPr>
              <a:lnSpc>
                <a:spcPct val="110000"/>
              </a:lnSpc>
            </a:pPr>
            <a:r>
              <a:rPr kumimoji="1" lang="ja-JP" altLang="en-US" sz="1000" b="1" dirty="0">
                <a:latin typeface="メイリオ" panose="020B0604030504040204" pitchFamily="50" charset="-128"/>
                <a:ea typeface="メイリオ" panose="020B0604030504040204" pitchFamily="50" charset="-128"/>
              </a:rPr>
              <a:t>（清掃中エリアの立入禁止、清掃後乾いた状態を確認してからの開放の徹底）</a:t>
            </a:r>
            <a:endParaRPr kumimoji="1" lang="en-US" altLang="ja-JP" sz="10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716003" y="7270616"/>
            <a:ext cx="4860568" cy="838297"/>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水場（食品加工場等）で滑って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滑りにくい履き物の使用（労働安全衛生規則第</a:t>
            </a:r>
            <a:r>
              <a:rPr kumimoji="1" lang="en-US" altLang="ja-JP" sz="1000" dirty="0">
                <a:latin typeface="メイリオ" panose="020B0604030504040204" pitchFamily="50" charset="-128"/>
                <a:ea typeface="メイリオ" panose="020B0604030504040204" pitchFamily="50" charset="-128"/>
              </a:rPr>
              <a:t>558</a:t>
            </a:r>
            <a:r>
              <a:rPr kumimoji="1" lang="ja-JP" altLang="en-US" sz="1000" dirty="0">
                <a:latin typeface="メイリオ" panose="020B0604030504040204" pitchFamily="50" charset="-128"/>
                <a:ea typeface="メイリオ" panose="020B0604030504040204" pitchFamily="50" charset="-128"/>
              </a:rPr>
              <a:t>条）</a:t>
            </a:r>
            <a:endParaRPr kumimoji="1" lang="en-US" altLang="ja-JP" sz="1000" dirty="0">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50" b="1" dirty="0">
                <a:solidFill>
                  <a:srgbClr val="FF0000"/>
                </a:solidFill>
                <a:latin typeface="メイリオ" panose="020B0604030504040204" pitchFamily="50" charset="-128"/>
                <a:ea typeface="メイリオ" panose="020B0604030504040204" pitchFamily="50" charset="-128"/>
              </a:rPr>
              <a:t>防滑床材・防滑グレーチング等</a:t>
            </a:r>
            <a:r>
              <a:rPr kumimoji="1" lang="ja-JP" altLang="en-US" sz="1000" b="1" dirty="0">
                <a:latin typeface="メイリオ" panose="020B0604030504040204" pitchFamily="50" charset="-128"/>
                <a:ea typeface="メイリオ" panose="020B0604030504040204" pitchFamily="50" charset="-128"/>
              </a:rPr>
              <a:t>の導入、摩耗している場合は再施工</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b="1" dirty="0">
                <a:latin typeface="メイリオ" panose="020B0604030504040204" pitchFamily="50" charset="-128"/>
                <a:ea typeface="メイリオ" panose="020B0604030504040204" pitchFamily="50" charset="-128"/>
              </a:rPr>
              <a:t>隣接エリアまで濡れないよう処置</a:t>
            </a:r>
            <a:endParaRPr kumimoji="1" lang="en-US" altLang="ja-JP" sz="100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730001" y="6128370"/>
            <a:ext cx="4321797" cy="491279"/>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雨で濡れた通路等で滑って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雨天時に</a:t>
            </a:r>
            <a:r>
              <a:rPr kumimoji="1" lang="ja-JP" altLang="en-US" sz="1000" b="1" dirty="0">
                <a:latin typeface="メイリオ" panose="020B0604030504040204" pitchFamily="50" charset="-128"/>
                <a:ea typeface="メイリオ" panose="020B0604030504040204" pitchFamily="50" charset="-128"/>
              </a:rPr>
              <a:t>滑りやすい敷地内の場所を確認</a:t>
            </a:r>
            <a:r>
              <a:rPr kumimoji="1" lang="ja-JP" altLang="en-US" sz="1000" dirty="0">
                <a:latin typeface="メイリオ" panose="020B0604030504040204" pitchFamily="50" charset="-128"/>
                <a:ea typeface="メイリオ" panose="020B0604030504040204" pitchFamily="50" charset="-128"/>
              </a:rPr>
              <a:t>し、防滑処置等の対策を行う</a:t>
            </a:r>
            <a:endParaRPr kumimoji="1" lang="en-US" altLang="ja-JP" sz="1000"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649872" y="2466599"/>
            <a:ext cx="4591101" cy="508207"/>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作業場・通路に放置された物につまずいて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dirty="0">
                <a:solidFill>
                  <a:srgbClr val="FF0000"/>
                </a:solidFill>
                <a:latin typeface="メイリオ" panose="020B0604030504040204" pitchFamily="50" charset="-128"/>
                <a:ea typeface="メイリオ" panose="020B0604030504040204" pitchFamily="50" charset="-128"/>
              </a:rPr>
              <a:t>バックヤード等も含めた</a:t>
            </a:r>
            <a:r>
              <a:rPr kumimoji="1" lang="ja-JP" altLang="en-US" sz="1100" b="1" dirty="0">
                <a:solidFill>
                  <a:srgbClr val="FF0000"/>
                </a:solidFill>
                <a:latin typeface="メイリオ" panose="020B0604030504040204" pitchFamily="50" charset="-128"/>
                <a:ea typeface="メイリオ" panose="020B0604030504040204" pitchFamily="50" charset="-128"/>
              </a:rPr>
              <a:t>整理、整頓</a:t>
            </a:r>
            <a:r>
              <a:rPr kumimoji="1" lang="ja-JP" altLang="en-US" sz="1000" dirty="0">
                <a:latin typeface="メイリオ" panose="020B0604030504040204" pitchFamily="50" charset="-128"/>
                <a:ea typeface="メイリオ" panose="020B0604030504040204" pitchFamily="50" charset="-128"/>
              </a:rPr>
              <a:t>（物を置く場所の指定）</a:t>
            </a:r>
            <a:r>
              <a:rPr kumimoji="1" lang="ja-JP" altLang="en-US" sz="1000" b="1" dirty="0">
                <a:solidFill>
                  <a:srgbClr val="FF0000"/>
                </a:solidFill>
                <a:latin typeface="メイリオ" panose="020B0604030504040204" pitchFamily="50" charset="-128"/>
                <a:ea typeface="メイリオ" panose="020B0604030504040204" pitchFamily="50" charset="-128"/>
              </a:rPr>
              <a:t>の</a:t>
            </a:r>
            <a:r>
              <a:rPr kumimoji="1" lang="ja-JP" altLang="en-US" sz="1100" b="1" dirty="0">
                <a:solidFill>
                  <a:srgbClr val="FF0000"/>
                </a:solidFill>
                <a:latin typeface="メイリオ" panose="020B0604030504040204" pitchFamily="50" charset="-128"/>
                <a:ea typeface="メイリオ" panose="020B0604030504040204" pitchFamily="50" charset="-128"/>
              </a:rPr>
              <a:t>徹底</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640472" y="3082294"/>
            <a:ext cx="4463016" cy="694412"/>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通路等の凹凸につまずいて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敷地内（特に従業員用通路）の</a:t>
            </a:r>
            <a:r>
              <a:rPr kumimoji="1" lang="ja-JP" altLang="en-US" sz="1100" b="1" dirty="0">
                <a:solidFill>
                  <a:srgbClr val="FF0000"/>
                </a:solidFill>
                <a:latin typeface="メイリオ" panose="020B0604030504040204" pitchFamily="50" charset="-128"/>
                <a:ea typeface="メイリオ" panose="020B0604030504040204" pitchFamily="50" charset="-128"/>
              </a:rPr>
              <a:t>凹凸</a:t>
            </a:r>
            <a:r>
              <a:rPr kumimoji="1" lang="ja-JP" altLang="en-US" sz="1000" b="1" dirty="0">
                <a:latin typeface="メイリオ" panose="020B0604030504040204" pitchFamily="50" charset="-128"/>
                <a:ea typeface="メイリオ" panose="020B0604030504040204" pitchFamily="50" charset="-128"/>
              </a:rPr>
              <a:t>、</a:t>
            </a:r>
            <a:r>
              <a:rPr kumimoji="1" lang="ja-JP" altLang="en-US" sz="1100" b="1" dirty="0">
                <a:solidFill>
                  <a:srgbClr val="FF0000"/>
                </a:solidFill>
                <a:latin typeface="メイリオ" panose="020B0604030504040204" pitchFamily="50" charset="-128"/>
                <a:ea typeface="メイリオ" panose="020B0604030504040204" pitchFamily="50" charset="-128"/>
              </a:rPr>
              <a:t>陥没穴等</a:t>
            </a:r>
            <a:r>
              <a:rPr kumimoji="1" lang="ja-JP" altLang="en-US" sz="1000" b="1" dirty="0">
                <a:latin typeface="メイリオ" panose="020B0604030504040204" pitchFamily="50" charset="-128"/>
                <a:ea typeface="メイリオ" panose="020B0604030504040204" pitchFamily="50" charset="-128"/>
              </a:rPr>
              <a:t>（ごくわずかなものでも危険）を確認し、</a:t>
            </a:r>
            <a:r>
              <a:rPr kumimoji="1" lang="ja-JP" altLang="en-US" sz="1100" b="1" dirty="0">
                <a:solidFill>
                  <a:srgbClr val="FF0000"/>
                </a:solidFill>
                <a:latin typeface="メイリオ" panose="020B0604030504040204" pitchFamily="50" charset="-128"/>
                <a:ea typeface="メイリオ" panose="020B0604030504040204" pitchFamily="50" charset="-128"/>
              </a:rPr>
              <a:t>解消</a:t>
            </a:r>
            <a:endParaRPr kumimoji="1" lang="en-US" altLang="ja-JP" sz="1000" dirty="0">
              <a:solidFill>
                <a:srgbClr val="FF0000"/>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649872" y="3708461"/>
            <a:ext cx="5091238" cy="677484"/>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作業場や通路以外の障害物（車止め等）につまずいて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dirty="0">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b="1" dirty="0">
                <a:latin typeface="メイリオ" panose="020B0604030504040204" pitchFamily="50" charset="-128"/>
                <a:ea typeface="メイリオ" panose="020B0604030504040204" pitchFamily="50" charset="-128"/>
              </a:rPr>
              <a:t>適切な通路の設定</a:t>
            </a:r>
            <a:endParaRPr kumimoji="1" lang="en-US" altLang="ja-JP" sz="1000" b="1" dirty="0">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b="1" dirty="0">
                <a:latin typeface="メイリオ" panose="020B0604030504040204" pitchFamily="50" charset="-128"/>
                <a:ea typeface="メイリオ" panose="020B0604030504040204" pitchFamily="50" charset="-128"/>
              </a:rPr>
              <a:t>敷地内駐車場の車止めの「見える化」</a:t>
            </a:r>
            <a:endParaRPr kumimoji="1" lang="en-US" altLang="ja-JP" sz="1000" b="1" dirty="0">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663190" y="4324999"/>
            <a:ext cx="4885018" cy="491279"/>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作業場や通路の設備、什器、家具に足を引っかけて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dirty="0">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b="1" dirty="0">
                <a:latin typeface="メイリオ" panose="020B0604030504040204" pitchFamily="50" charset="-128"/>
                <a:ea typeface="メイリオ" panose="020B0604030504040204" pitchFamily="50" charset="-128"/>
              </a:rPr>
              <a:t>設備、什器等の角の「見える化」</a:t>
            </a:r>
            <a:endParaRPr kumimoji="1" lang="en-US" altLang="ja-JP" sz="100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6465600" y="68561"/>
            <a:ext cx="6282806" cy="438957"/>
          </a:xfrm>
          <a:prstGeom prst="rect">
            <a:avLst/>
          </a:prstGeom>
          <a:solidFill>
            <a:srgbClr val="FEDFE1"/>
          </a:solidFill>
          <a:ln>
            <a:noFill/>
          </a:ln>
        </p:spPr>
        <p:style>
          <a:lnRef idx="2">
            <a:schemeClr val="dk1"/>
          </a:lnRef>
          <a:fillRef idx="1">
            <a:schemeClr val="lt1"/>
          </a:fillRef>
          <a:effectRef idx="0">
            <a:schemeClr val="dk1"/>
          </a:effectRef>
          <a:fontRef idx="minor">
            <a:schemeClr val="dk1"/>
          </a:fontRef>
        </p:style>
        <p:txBody>
          <a:bodyPr wrap="square" lIns="180000" tIns="72000" rIns="108000" rtlCol="0">
            <a:spAutoFit/>
          </a:bodyPr>
          <a:lstStyle/>
          <a:p>
            <a:pPr>
              <a:lnSpc>
                <a:spcPct val="130000"/>
              </a:lnSpc>
            </a:pPr>
            <a:r>
              <a:rPr kumimoji="1" lang="ja-JP" altLang="en-US" sz="1600" b="1" spc="300" dirty="0">
                <a:latin typeface="メイリオ" panose="020B0604030504040204" pitchFamily="50" charset="-128"/>
                <a:ea typeface="メイリオ" panose="020B0604030504040204" pitchFamily="50" charset="-128"/>
              </a:rPr>
              <a:t>転倒災害の発生状況（休業４日以上、</a:t>
            </a:r>
            <a:r>
              <a:rPr kumimoji="1" lang="ja-JP" altLang="en-US" sz="1600" b="1" spc="300" dirty="0" smtClean="0">
                <a:latin typeface="メイリオ" panose="020B0604030504040204" pitchFamily="50" charset="-128"/>
                <a:ea typeface="メイリオ" panose="020B0604030504040204" pitchFamily="50" charset="-128"/>
              </a:rPr>
              <a:t>令和５年</a:t>
            </a:r>
            <a:r>
              <a:rPr kumimoji="1" lang="ja-JP" altLang="en-US" sz="1600" b="1" spc="300" dirty="0">
                <a:latin typeface="メイリオ" panose="020B0604030504040204" pitchFamily="50" charset="-128"/>
                <a:ea typeface="メイリオ" panose="020B0604030504040204" pitchFamily="50" charset="-128"/>
              </a:rPr>
              <a:t>）</a:t>
            </a:r>
            <a:endParaRPr kumimoji="1" lang="en-US" altLang="ja-JP" sz="1600" b="1" spc="300" dirty="0">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8847255" y="6778867"/>
            <a:ext cx="1555971" cy="288147"/>
          </a:xfrm>
          <a:prstGeom prst="rect">
            <a:avLst/>
          </a:prstGeom>
          <a:solidFill>
            <a:srgbClr val="DB4D6D"/>
          </a:solidFill>
          <a:ln>
            <a:noFill/>
            <a:prstDash val="solid"/>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algn="ctr"/>
            <a:r>
              <a:rPr kumimoji="1" lang="ja-JP" altLang="en-US" sz="1100" b="1" spc="300" dirty="0">
                <a:solidFill>
                  <a:schemeClr val="bg1"/>
                </a:solidFill>
                <a:latin typeface="メイリオ" panose="020B0604030504040204" pitchFamily="50" charset="-128"/>
                <a:ea typeface="メイリオ" panose="020B0604030504040204" pitchFamily="50" charset="-128"/>
              </a:rPr>
              <a:t>主な原因と対策</a:t>
            </a:r>
            <a:endParaRPr kumimoji="1" lang="en-US" altLang="ja-JP" sz="1100" b="1" spc="300" dirty="0">
              <a:solidFill>
                <a:schemeClr val="bg1"/>
              </a:solidFill>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7157381" y="5842819"/>
            <a:ext cx="2443582" cy="615553"/>
          </a:xfrm>
          <a:prstGeom prst="rect">
            <a:avLst/>
          </a:prstGeom>
          <a:ln>
            <a:solidFill>
              <a:schemeClr val="dk1"/>
            </a:solidFill>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solidFill>
                  <a:schemeClr val="tx1"/>
                </a:solidFill>
                <a:latin typeface="メイリオ" panose="020B0604030504040204" pitchFamily="50" charset="-128"/>
                <a:ea typeface="メイリオ" panose="020B0604030504040204" pitchFamily="50" charset="-128"/>
              </a:rPr>
              <a:t>＜その他</a:t>
            </a:r>
            <a:r>
              <a:rPr kumimoji="1" lang="ja-JP" altLang="en-US" sz="1000" dirty="0" smtClean="0">
                <a:solidFill>
                  <a:schemeClr val="tx1"/>
                </a:solidFill>
                <a:latin typeface="メイリオ" panose="020B0604030504040204" pitchFamily="50" charset="-128"/>
                <a:ea typeface="メイリオ" panose="020B0604030504040204" pitchFamily="50" charset="-128"/>
              </a:rPr>
              <a:t>の転倒の原因＞</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85725" indent="-85725">
              <a:buFont typeface="Arial" panose="020B0604020202020204" pitchFamily="34" charset="0"/>
              <a:buChar char="•"/>
            </a:pPr>
            <a:r>
              <a:rPr kumimoji="1" lang="ja-JP" altLang="en-US" sz="800" dirty="0" smtClean="0">
                <a:solidFill>
                  <a:schemeClr val="tx1"/>
                </a:solidFill>
                <a:latin typeface="メイリオ" panose="020B0604030504040204" pitchFamily="50" charset="-128"/>
                <a:ea typeface="メイリオ" panose="020B0604030504040204" pitchFamily="50" charset="-128"/>
              </a:rPr>
              <a:t>両手に荷物を持って歩いてふらついた。</a:t>
            </a:r>
            <a:endParaRPr kumimoji="1" lang="en-US" altLang="ja-JP" sz="800" dirty="0">
              <a:solidFill>
                <a:schemeClr val="tx1"/>
              </a:solidFill>
              <a:latin typeface="メイリオ" panose="020B0604030504040204" pitchFamily="50" charset="-128"/>
              <a:ea typeface="メイリオ" panose="020B0604030504040204" pitchFamily="50" charset="-128"/>
            </a:endParaRPr>
          </a:p>
          <a:p>
            <a:pPr marL="85725" indent="-85725">
              <a:buFont typeface="Arial" panose="020B0604020202020204" pitchFamily="34" charset="0"/>
              <a:buChar char="•"/>
            </a:pPr>
            <a:r>
              <a:rPr kumimoji="1" lang="ja-JP" altLang="en-US" sz="800" dirty="0">
                <a:solidFill>
                  <a:schemeClr val="tx1"/>
                </a:solidFill>
                <a:latin typeface="メイリオ" panose="020B0604030504040204" pitchFamily="50" charset="-128"/>
                <a:ea typeface="メイリオ" panose="020B0604030504040204" pitchFamily="50" charset="-128"/>
              </a:rPr>
              <a:t>履物</a:t>
            </a:r>
            <a:r>
              <a:rPr kumimoji="1" lang="ja-JP" altLang="en-US" sz="800" dirty="0" smtClean="0">
                <a:solidFill>
                  <a:schemeClr val="tx1"/>
                </a:solidFill>
                <a:latin typeface="メイリオ" panose="020B0604030504040204" pitchFamily="50" charset="-128"/>
                <a:ea typeface="メイリオ" panose="020B0604030504040204" pitchFamily="50" charset="-128"/>
              </a:rPr>
              <a:t>を履き替えるときにバランスを崩した。</a:t>
            </a:r>
            <a:endParaRPr kumimoji="1" lang="en-US" altLang="ja-JP" sz="800" dirty="0">
              <a:solidFill>
                <a:schemeClr val="tx1"/>
              </a:solidFill>
              <a:latin typeface="メイリオ" panose="020B0604030504040204" pitchFamily="50" charset="-128"/>
              <a:ea typeface="メイリオ" panose="020B0604030504040204" pitchFamily="50" charset="-128"/>
            </a:endParaRPr>
          </a:p>
          <a:p>
            <a:pPr marL="85725" indent="-85725">
              <a:buFont typeface="Arial" panose="020B0604020202020204" pitchFamily="34" charset="0"/>
              <a:buChar char="•"/>
            </a:pPr>
            <a:r>
              <a:rPr kumimoji="1" lang="ja-JP" altLang="en-US" sz="800" dirty="0" smtClean="0">
                <a:solidFill>
                  <a:schemeClr val="tx1"/>
                </a:solidFill>
                <a:latin typeface="メイリオ" panose="020B0604030504040204" pitchFamily="50" charset="-128"/>
                <a:ea typeface="メイリオ" panose="020B0604030504040204" pitchFamily="50" charset="-128"/>
              </a:rPr>
              <a:t>立ち上がった</a:t>
            </a:r>
            <a:r>
              <a:rPr kumimoji="1" lang="ja-JP" altLang="en-US" sz="800" dirty="0">
                <a:solidFill>
                  <a:schemeClr val="tx1"/>
                </a:solidFill>
                <a:latin typeface="メイリオ" panose="020B0604030504040204" pitchFamily="50" charset="-128"/>
                <a:ea typeface="メイリオ" panose="020B0604030504040204" pitchFamily="50" charset="-128"/>
              </a:rPr>
              <a:t>ときにバランスを</a:t>
            </a:r>
            <a:r>
              <a:rPr kumimoji="1" lang="ja-JP" altLang="en-US" sz="800" dirty="0" smtClean="0">
                <a:solidFill>
                  <a:schemeClr val="tx1"/>
                </a:solidFill>
                <a:latin typeface="メイリオ" panose="020B0604030504040204" pitchFamily="50" charset="-128"/>
                <a:ea typeface="メイリオ" panose="020B0604030504040204" pitchFamily="50" charset="-128"/>
              </a:rPr>
              <a:t>崩した。</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pic>
        <p:nvPicPr>
          <p:cNvPr id="131" name="図 130"/>
          <p:cNvPicPr>
            <a:picLocks noChangeAspect="1"/>
          </p:cNvPicPr>
          <p:nvPr/>
        </p:nvPicPr>
        <p:blipFill rotWithShape="1">
          <a:blip r:embed="rId2" cstate="print">
            <a:extLst>
              <a:ext uri="{28A0092B-C50C-407E-A947-70E740481C1C}">
                <a14:useLocalDpi xmlns:a14="http://schemas.microsoft.com/office/drawing/2010/main" val="0"/>
              </a:ext>
            </a:extLst>
          </a:blip>
          <a:srcRect l="5929" t="39452" r="12031" b="30233"/>
          <a:stretch/>
        </p:blipFill>
        <p:spPr>
          <a:xfrm>
            <a:off x="5483659" y="8107940"/>
            <a:ext cx="696559" cy="576159"/>
          </a:xfrm>
          <a:prstGeom prst="rect">
            <a:avLst/>
          </a:prstGeom>
        </p:spPr>
      </p:pic>
      <p:pic>
        <p:nvPicPr>
          <p:cNvPr id="7" name="図 6">
            <a:extLst>
              <a:ext uri="{FF2B5EF4-FFF2-40B4-BE49-F238E27FC236}">
                <a16:creationId xmlns:a16="http://schemas.microsoft.com/office/drawing/2014/main" id="{FAC723A1-ADC0-499F-BEF9-847481F14AA4}"/>
              </a:ext>
            </a:extLst>
          </p:cNvPr>
          <p:cNvPicPr>
            <a:picLocks noChangeAspect="1"/>
          </p:cNvPicPr>
          <p:nvPr/>
        </p:nvPicPr>
        <p:blipFill>
          <a:blip r:embed="rId3"/>
          <a:stretch>
            <a:fillRect/>
          </a:stretch>
        </p:blipFill>
        <p:spPr>
          <a:xfrm>
            <a:off x="5186048" y="4241687"/>
            <a:ext cx="1231266" cy="645205"/>
          </a:xfrm>
          <a:prstGeom prst="rect">
            <a:avLst/>
          </a:prstGeom>
        </p:spPr>
      </p:pic>
      <p:pic>
        <p:nvPicPr>
          <p:cNvPr id="1026" name="Picture 2">
            <a:extLst>
              <a:ext uri="{FF2B5EF4-FFF2-40B4-BE49-F238E27FC236}">
                <a16:creationId xmlns:a16="http://schemas.microsoft.com/office/drawing/2014/main" id="{CBD52C04-05D1-4529-8CBD-B45EEA582E4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073" r="21719"/>
          <a:stretch/>
        </p:blipFill>
        <p:spPr bwMode="auto">
          <a:xfrm rot="5400000">
            <a:off x="5422947" y="3397039"/>
            <a:ext cx="593594" cy="672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D5109C8D-4B3C-4FF5-8D59-1FEDE11B22EA}"/>
              </a:ext>
            </a:extLst>
          </p:cNvPr>
          <p:cNvPicPr>
            <a:picLocks noChangeAspect="1"/>
          </p:cNvPicPr>
          <p:nvPr/>
        </p:nvPicPr>
        <p:blipFill>
          <a:blip r:embed="rId5"/>
          <a:stretch>
            <a:fillRect/>
          </a:stretch>
        </p:blipFill>
        <p:spPr>
          <a:xfrm>
            <a:off x="5695790" y="6122378"/>
            <a:ext cx="681262" cy="588238"/>
          </a:xfrm>
          <a:prstGeom prst="rect">
            <a:avLst/>
          </a:prstGeom>
        </p:spPr>
      </p:pic>
      <p:pic>
        <p:nvPicPr>
          <p:cNvPr id="10" name="図 9">
            <a:extLst>
              <a:ext uri="{FF2B5EF4-FFF2-40B4-BE49-F238E27FC236}">
                <a16:creationId xmlns:a16="http://schemas.microsoft.com/office/drawing/2014/main" id="{5EFA77E7-3533-40FD-994C-D4150AE8793B}"/>
              </a:ext>
            </a:extLst>
          </p:cNvPr>
          <p:cNvPicPr>
            <a:picLocks noChangeAspect="1"/>
          </p:cNvPicPr>
          <p:nvPr/>
        </p:nvPicPr>
        <p:blipFill>
          <a:blip r:embed="rId6"/>
          <a:stretch>
            <a:fillRect/>
          </a:stretch>
        </p:blipFill>
        <p:spPr>
          <a:xfrm>
            <a:off x="5355798" y="2692174"/>
            <a:ext cx="680623" cy="599061"/>
          </a:xfrm>
          <a:prstGeom prst="rect">
            <a:avLst/>
          </a:prstGeom>
        </p:spPr>
      </p:pic>
      <p:pic>
        <p:nvPicPr>
          <p:cNvPr id="72" name="図 71">
            <a:extLst>
              <a:ext uri="{FF2B5EF4-FFF2-40B4-BE49-F238E27FC236}">
                <a16:creationId xmlns:a16="http://schemas.microsoft.com/office/drawing/2014/main" id="{EB3AEE50-6403-43A0-9CE5-4893F58EC58C}"/>
              </a:ext>
            </a:extLst>
          </p:cNvPr>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25501" y="9266861"/>
            <a:ext cx="288000" cy="294151"/>
          </a:xfrm>
          <a:prstGeom prst="rect">
            <a:avLst/>
          </a:prstGeom>
        </p:spPr>
      </p:pic>
      <p:sp>
        <p:nvSpPr>
          <p:cNvPr id="78" name="テキスト ボックス 77">
            <a:extLst>
              <a:ext uri="{FF2B5EF4-FFF2-40B4-BE49-F238E27FC236}">
                <a16:creationId xmlns:a16="http://schemas.microsoft.com/office/drawing/2014/main" id="{5E3E9228-3727-4E41-89F7-D9470FFD8E44}"/>
              </a:ext>
            </a:extLst>
          </p:cNvPr>
          <p:cNvSpPr txBox="1"/>
          <p:nvPr/>
        </p:nvSpPr>
        <p:spPr>
          <a:xfrm>
            <a:off x="12038683" y="9384855"/>
            <a:ext cx="762917" cy="215444"/>
          </a:xfrm>
          <a:prstGeom prst="rect">
            <a:avLst/>
          </a:prstGeom>
          <a:noFill/>
        </p:spPr>
        <p:txBody>
          <a:bodyPr wrap="square" rtlCol="0">
            <a:spAutoFit/>
          </a:bodyPr>
          <a:lstStyle/>
          <a:p>
            <a:pPr algn="r"/>
            <a:r>
              <a:rPr kumimoji="1" lang="ja-JP" altLang="en-US" sz="800" dirty="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R</a:t>
            </a:r>
            <a:r>
              <a:rPr kumimoji="1" lang="ja-JP" altLang="en-US" sz="800" dirty="0" smtClean="0">
                <a:latin typeface="メイリオ" panose="020B0604030504040204" pitchFamily="50" charset="-128"/>
                <a:ea typeface="メイリオ" panose="020B0604030504040204" pitchFamily="50" charset="-128"/>
              </a:rPr>
              <a:t>６</a:t>
            </a:r>
            <a:r>
              <a:rPr kumimoji="1" lang="en-US" altLang="ja-JP" sz="800" dirty="0" smtClean="0">
                <a:latin typeface="メイリオ" panose="020B0604030504040204" pitchFamily="50" charset="-128"/>
                <a:ea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endParaRPr>
          </a:p>
        </p:txBody>
      </p:sp>
      <p:graphicFrame>
        <p:nvGraphicFramePr>
          <p:cNvPr id="98" name="グラフ 97">
            <a:extLst>
              <a:ext uri="{FF2B5EF4-FFF2-40B4-BE49-F238E27FC236}">
                <a16:creationId xmlns:a16="http://schemas.microsoft.com/office/drawing/2014/main" id="{9A151B92-BEC0-46B8-849E-01F04A36B0AD}"/>
              </a:ext>
            </a:extLst>
          </p:cNvPr>
          <p:cNvGraphicFramePr/>
          <p:nvPr>
            <p:extLst>
              <p:ext uri="{D42A27DB-BD31-4B8C-83A1-F6EECF244321}">
                <p14:modId xmlns:p14="http://schemas.microsoft.com/office/powerpoint/2010/main" val="2060957827"/>
              </p:ext>
            </p:extLst>
          </p:nvPr>
        </p:nvGraphicFramePr>
        <p:xfrm>
          <a:off x="6606925" y="648949"/>
          <a:ext cx="3018316" cy="2030693"/>
        </p:xfrm>
        <a:graphic>
          <a:graphicData uri="http://schemas.openxmlformats.org/drawingml/2006/chart">
            <c:chart xmlns:c="http://schemas.openxmlformats.org/drawingml/2006/chart" xmlns:r="http://schemas.openxmlformats.org/officeDocument/2006/relationships" r:id="rId8"/>
          </a:graphicData>
        </a:graphic>
      </p:graphicFrame>
      <p:sp>
        <p:nvSpPr>
          <p:cNvPr id="104" name="テキスト ボックス 103">
            <a:extLst>
              <a:ext uri="{FF2B5EF4-FFF2-40B4-BE49-F238E27FC236}">
                <a16:creationId xmlns:a16="http://schemas.microsoft.com/office/drawing/2014/main" id="{B10FCEC2-A691-4085-9DAD-6815E3B9BB1B}"/>
              </a:ext>
            </a:extLst>
          </p:cNvPr>
          <p:cNvSpPr txBox="1"/>
          <p:nvPr/>
        </p:nvSpPr>
        <p:spPr>
          <a:xfrm>
            <a:off x="7261841" y="572584"/>
            <a:ext cx="1628752" cy="42664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algn="ctr"/>
            <a:r>
              <a:rPr kumimoji="1" lang="ja-JP" altLang="en-US" sz="1000" b="1" dirty="0">
                <a:latin typeface="メイリオ" panose="020B0604030504040204" pitchFamily="50" charset="-128"/>
                <a:ea typeface="メイリオ" panose="020B0604030504040204" pitchFamily="50" charset="-128"/>
              </a:rPr>
              <a:t>転倒災害発生件数の</a:t>
            </a:r>
            <a:r>
              <a:rPr kumimoji="1" lang="ja-JP" altLang="en-US" sz="1000" b="1" dirty="0" smtClean="0">
                <a:latin typeface="メイリオ" panose="020B0604030504040204" pitchFamily="50" charset="-128"/>
                <a:ea typeface="メイリオ" panose="020B0604030504040204" pitchFamily="50" charset="-128"/>
              </a:rPr>
              <a:t>推移（全業種）</a:t>
            </a:r>
            <a:endParaRPr kumimoji="1" lang="en-US" altLang="ja-JP" sz="1000" b="1" dirty="0">
              <a:latin typeface="メイリオ" panose="020B0604030504040204" pitchFamily="50" charset="-128"/>
              <a:ea typeface="メイリオ" panose="020B0604030504040204" pitchFamily="50" charset="-128"/>
            </a:endParaRPr>
          </a:p>
        </p:txBody>
      </p:sp>
      <p:sp>
        <p:nvSpPr>
          <p:cNvPr id="106" name="矢印: 右 105">
            <a:extLst>
              <a:ext uri="{FF2B5EF4-FFF2-40B4-BE49-F238E27FC236}">
                <a16:creationId xmlns:a16="http://schemas.microsoft.com/office/drawing/2014/main" id="{EEBB4B3D-451D-48DE-BF23-7E15D434120B}"/>
              </a:ext>
            </a:extLst>
          </p:cNvPr>
          <p:cNvSpPr/>
          <p:nvPr/>
        </p:nvSpPr>
        <p:spPr>
          <a:xfrm rot="20599233">
            <a:off x="6977756" y="1136244"/>
            <a:ext cx="2227875" cy="186632"/>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AA22C241-E923-4F33-A8FA-8012B53CA42C}"/>
              </a:ext>
            </a:extLst>
          </p:cNvPr>
          <p:cNvSpPr txBox="1"/>
          <p:nvPr/>
        </p:nvSpPr>
        <p:spPr>
          <a:xfrm>
            <a:off x="8304670" y="9266861"/>
            <a:ext cx="3449763" cy="303536"/>
          </a:xfrm>
          <a:prstGeom prst="rect">
            <a:avLst/>
          </a:prstGeom>
          <a:noFill/>
        </p:spPr>
        <p:txBody>
          <a:bodyPr wrap="square" lIns="108000" tIns="72000" rIns="108000" rtlCol="0">
            <a:spAutoFit/>
          </a:bodyPr>
          <a:lstStyle/>
          <a:p>
            <a:pPr algn="ctr"/>
            <a:r>
              <a:rPr kumimoji="1" lang="ja-JP" altLang="en-US" sz="1200" dirty="0">
                <a:latin typeface="メイリオ" panose="020B0604030504040204" pitchFamily="50" charset="-128"/>
                <a:ea typeface="メイリオ" panose="020B0604030504040204" pitchFamily="50" charset="-128"/>
              </a:rPr>
              <a:t>厚生労働省</a:t>
            </a:r>
            <a:r>
              <a:rPr kumimoji="1" lang="ja-JP" altLang="en-US" sz="1200" dirty="0" smtClean="0">
                <a:latin typeface="メイリオ" panose="020B0604030504040204" pitchFamily="50" charset="-128"/>
                <a:ea typeface="メイリオ" panose="020B0604030504040204" pitchFamily="50" charset="-128"/>
              </a:rPr>
              <a:t>・宮崎労働局</a:t>
            </a:r>
            <a:r>
              <a:rPr kumimoji="1" lang="ja-JP" altLang="en-US" sz="1200" dirty="0">
                <a:latin typeface="メイリオ" panose="020B0604030504040204" pitchFamily="50" charset="-128"/>
                <a:ea typeface="メイリオ" panose="020B0604030504040204" pitchFamily="50" charset="-128"/>
              </a:rPr>
              <a:t>・労働基準監督署</a:t>
            </a:r>
          </a:p>
        </p:txBody>
      </p:sp>
      <p:sp>
        <p:nvSpPr>
          <p:cNvPr id="110" name="角丸四角形 29">
            <a:extLst>
              <a:ext uri="{FF2B5EF4-FFF2-40B4-BE49-F238E27FC236}">
                <a16:creationId xmlns:a16="http://schemas.microsoft.com/office/drawing/2014/main" id="{D96CAEB7-564A-45A3-9454-8E8E2BDB72EE}"/>
              </a:ext>
            </a:extLst>
          </p:cNvPr>
          <p:cNvSpPr>
            <a:spLocks noChangeAspect="1"/>
          </p:cNvSpPr>
          <p:nvPr/>
        </p:nvSpPr>
        <p:spPr>
          <a:xfrm>
            <a:off x="216000" y="1899825"/>
            <a:ext cx="504000" cy="504000"/>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59084" rIns="0" bIns="59084" numCol="1" spcCol="0" rtlCol="0" fromWordArt="0" anchor="ctr" anchorCtr="0" forceAA="0" compatLnSpc="1">
            <a:prstTxWarp prst="textNoShape">
              <a:avLst/>
            </a:prstTxWarp>
            <a:noAutofit/>
          </a:bodyPr>
          <a:lstStyle/>
          <a:p>
            <a:pPr algn="ct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なし</a:t>
            </a:r>
            <a:r>
              <a:rPr kumimoji="1" lang="en-US" altLang="ja-JP" sz="800" dirty="0">
                <a:latin typeface="メイリオ" panose="020B0604030504040204" pitchFamily="50" charset="-128"/>
                <a:ea typeface="メイリオ" panose="020B0604030504040204" pitchFamily="50" charset="-128"/>
              </a:rPr>
              <a:t>)</a:t>
            </a:r>
          </a:p>
        </p:txBody>
      </p:sp>
      <p:pic>
        <p:nvPicPr>
          <p:cNvPr id="112" name="図 111">
            <a:extLst>
              <a:ext uri="{FF2B5EF4-FFF2-40B4-BE49-F238E27FC236}">
                <a16:creationId xmlns:a16="http://schemas.microsoft.com/office/drawing/2014/main" id="{FB7AFF43-158B-4F1D-A2A4-CC8E9398920C}"/>
              </a:ext>
            </a:extLst>
          </p:cNvPr>
          <p:cNvPicPr>
            <a:picLocks noChangeAspect="1"/>
          </p:cNvPicPr>
          <p:nvPr/>
        </p:nvPicPr>
        <p:blipFill>
          <a:blip r:embed="rId9"/>
          <a:stretch>
            <a:fillRect/>
          </a:stretch>
        </p:blipFill>
        <p:spPr>
          <a:xfrm>
            <a:off x="5034450" y="8759871"/>
            <a:ext cx="456273" cy="459982"/>
          </a:xfrm>
          <a:prstGeom prst="rect">
            <a:avLst/>
          </a:prstGeom>
        </p:spPr>
      </p:pic>
      <p:pic>
        <p:nvPicPr>
          <p:cNvPr id="162" name="図 161">
            <a:extLst>
              <a:ext uri="{FF2B5EF4-FFF2-40B4-BE49-F238E27FC236}">
                <a16:creationId xmlns:a16="http://schemas.microsoft.com/office/drawing/2014/main" id="{51AB248D-9F2D-4E65-B532-49893EF325D0}"/>
              </a:ext>
            </a:extLst>
          </p:cNvPr>
          <p:cNvPicPr>
            <a:picLocks noChangeAspect="1"/>
          </p:cNvPicPr>
          <p:nvPr/>
        </p:nvPicPr>
        <p:blipFill rotWithShape="1">
          <a:blip r:embed="rId10"/>
          <a:srcRect t="8223" b="12083"/>
          <a:stretch/>
        </p:blipFill>
        <p:spPr>
          <a:xfrm>
            <a:off x="5730033" y="7145769"/>
            <a:ext cx="448032" cy="511448"/>
          </a:xfrm>
          <a:prstGeom prst="rect">
            <a:avLst/>
          </a:prstGeom>
        </p:spPr>
      </p:pic>
      <p:sp>
        <p:nvSpPr>
          <p:cNvPr id="164" name="テキスト ボックス 163">
            <a:extLst>
              <a:ext uri="{FF2B5EF4-FFF2-40B4-BE49-F238E27FC236}">
                <a16:creationId xmlns:a16="http://schemas.microsoft.com/office/drawing/2014/main" id="{FB34035C-B335-4117-9848-579821031EB1}"/>
              </a:ext>
            </a:extLst>
          </p:cNvPr>
          <p:cNvSpPr txBox="1"/>
          <p:nvPr/>
        </p:nvSpPr>
        <p:spPr>
          <a:xfrm>
            <a:off x="692905" y="4849949"/>
            <a:ext cx="4743687" cy="829833"/>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作業場や通路のコードなどにつまずいて</a:t>
            </a:r>
            <a:r>
              <a:rPr kumimoji="1" lang="ja-JP" altLang="en-US" sz="1200" b="1" dirty="0" smtClean="0">
                <a:latin typeface="メイリオ" panose="020B0604030504040204" pitchFamily="50" charset="-128"/>
                <a:ea typeface="メイリオ" panose="020B0604030504040204" pitchFamily="50" charset="-128"/>
              </a:rPr>
              <a:t>転倒</a:t>
            </a:r>
            <a:r>
              <a:rPr kumimoji="1" lang="ja-JP" altLang="en-US" sz="1100" dirty="0">
                <a:latin typeface="メイリオ" panose="020B0604030504040204" pitchFamily="50" charset="-128"/>
                <a:ea typeface="メイリオ" panose="020B0604030504040204" pitchFamily="50" charset="-128"/>
              </a:rPr>
              <a:t>　</a:t>
            </a:r>
            <a:endParaRPr kumimoji="1" lang="en-US" altLang="ja-JP" sz="1300" dirty="0">
              <a:latin typeface="メイリオ" panose="020B0604030504040204" pitchFamily="50" charset="-128"/>
              <a:ea typeface="メイリオ" panose="020B0604030504040204" pitchFamily="50" charset="-128"/>
            </a:endParaRPr>
          </a:p>
          <a:p>
            <a:pPr>
              <a:lnSpc>
                <a:spcPct val="110000"/>
              </a:lnSpc>
            </a:pP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引き回した労働者が自らつまずくケースも多い</a:t>
            </a:r>
            <a:endParaRPr kumimoji="1" lang="en-US" altLang="ja-JP" sz="1000" dirty="0">
              <a:latin typeface="メイリオ" panose="020B0604030504040204" pitchFamily="50" charset="-128"/>
              <a:ea typeface="メイリオ" panose="020B0604030504040204" pitchFamily="50" charset="-128"/>
            </a:endParaRPr>
          </a:p>
          <a:p>
            <a:pPr marL="90000" indent="-90000">
              <a:lnSpc>
                <a:spcPct val="1100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転倒原因とならないよう、電気コード等の引き回しのルールを設定し、労働者に遵守を徹底させる</a:t>
            </a:r>
            <a:endParaRPr kumimoji="1" lang="en-US" altLang="ja-JP" sz="1100" dirty="0">
              <a:latin typeface="メイリオ" panose="020B0604030504040204" pitchFamily="50" charset="-128"/>
              <a:ea typeface="メイリオ" panose="020B0604030504040204" pitchFamily="50" charset="-128"/>
            </a:endParaRPr>
          </a:p>
        </p:txBody>
      </p:sp>
      <p:pic>
        <p:nvPicPr>
          <p:cNvPr id="17" name="図 16" descr="スポーツゲーム が含まれている画像&#10;&#10;自動的に生成された説明">
            <a:extLst>
              <a:ext uri="{FF2B5EF4-FFF2-40B4-BE49-F238E27FC236}">
                <a16:creationId xmlns:a16="http://schemas.microsoft.com/office/drawing/2014/main" id="{5B727DFA-1A97-0556-D517-6A6EA3CA72AE}"/>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35903" t="37229" r="35852" b="37714"/>
          <a:stretch/>
        </p:blipFill>
        <p:spPr>
          <a:xfrm>
            <a:off x="258111" y="6764372"/>
            <a:ext cx="504000" cy="504000"/>
          </a:xfrm>
          <a:prstGeom prst="rect">
            <a:avLst/>
          </a:prstGeom>
        </p:spPr>
      </p:pic>
      <p:pic>
        <p:nvPicPr>
          <p:cNvPr id="21" name="図 20" descr="白い背景に黒い文字&#10;&#10;中程度の精度で自動的に生成された説明">
            <a:extLst>
              <a:ext uri="{FF2B5EF4-FFF2-40B4-BE49-F238E27FC236}">
                <a16:creationId xmlns:a16="http://schemas.microsoft.com/office/drawing/2014/main" id="{74364B3D-8680-C00E-33E7-918A87811C52}"/>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36167" t="37185" r="36537" b="36960"/>
          <a:stretch/>
        </p:blipFill>
        <p:spPr>
          <a:xfrm>
            <a:off x="273723" y="4889610"/>
            <a:ext cx="504000" cy="504000"/>
          </a:xfrm>
          <a:prstGeom prst="rect">
            <a:avLst/>
          </a:prstGeom>
        </p:spPr>
      </p:pic>
      <p:pic>
        <p:nvPicPr>
          <p:cNvPr id="24" name="図 23" descr="スポーツゲーム が含まれている画像&#10;&#10;自動的に生成された説明">
            <a:extLst>
              <a:ext uri="{FF2B5EF4-FFF2-40B4-BE49-F238E27FC236}">
                <a16:creationId xmlns:a16="http://schemas.microsoft.com/office/drawing/2014/main" id="{7BCB8473-6068-7E63-E7AC-6C5A4079DB5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36226" t="37845" r="35928" b="37658"/>
          <a:stretch/>
        </p:blipFill>
        <p:spPr>
          <a:xfrm>
            <a:off x="273182" y="6166372"/>
            <a:ext cx="504000" cy="504000"/>
          </a:xfrm>
          <a:prstGeom prst="rect">
            <a:avLst/>
          </a:prstGeom>
        </p:spPr>
      </p:pic>
      <p:pic>
        <p:nvPicPr>
          <p:cNvPr id="31" name="図 30" descr="グラフィカル ユーザー インターフェイス が含まれている画像&#10;&#10;自動的に生成された説明">
            <a:extLst>
              <a:ext uri="{FF2B5EF4-FFF2-40B4-BE49-F238E27FC236}">
                <a16:creationId xmlns:a16="http://schemas.microsoft.com/office/drawing/2014/main" id="{00D5D686-6DDA-36AD-03B5-A9F36C99BD34}"/>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35794" t="37630" r="36325" b="37661"/>
          <a:stretch/>
        </p:blipFill>
        <p:spPr>
          <a:xfrm>
            <a:off x="226001" y="3697314"/>
            <a:ext cx="504000" cy="504000"/>
          </a:xfrm>
          <a:prstGeom prst="rect">
            <a:avLst/>
          </a:prstGeom>
        </p:spPr>
      </p:pic>
      <p:pic>
        <p:nvPicPr>
          <p:cNvPr id="41" name="図 40" descr="ダイアグラム&#10;&#10;自動的に生成された説明">
            <a:extLst>
              <a:ext uri="{FF2B5EF4-FFF2-40B4-BE49-F238E27FC236}">
                <a16:creationId xmlns:a16="http://schemas.microsoft.com/office/drawing/2014/main" id="{8AC0843E-93B9-E122-1A55-38ED729EA161}"/>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35794" t="37833" r="36325" b="37297"/>
          <a:stretch/>
        </p:blipFill>
        <p:spPr>
          <a:xfrm>
            <a:off x="272143" y="7388086"/>
            <a:ext cx="504000" cy="504000"/>
          </a:xfrm>
          <a:prstGeom prst="rect">
            <a:avLst/>
          </a:prstGeom>
        </p:spPr>
      </p:pic>
      <p:pic>
        <p:nvPicPr>
          <p:cNvPr id="51" name="図 50">
            <a:extLst>
              <a:ext uri="{FF2B5EF4-FFF2-40B4-BE49-F238E27FC236}">
                <a16:creationId xmlns:a16="http://schemas.microsoft.com/office/drawing/2014/main" id="{4D036945-8B38-D232-35D6-4BDE33AF75B0}"/>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35794" t="37630" r="36429" b="37661"/>
          <a:stretch/>
        </p:blipFill>
        <p:spPr>
          <a:xfrm>
            <a:off x="251039" y="4305841"/>
            <a:ext cx="504000" cy="504000"/>
          </a:xfrm>
          <a:prstGeom prst="rect">
            <a:avLst/>
          </a:prstGeom>
        </p:spPr>
      </p:pic>
      <p:pic>
        <p:nvPicPr>
          <p:cNvPr id="53" name="図 52" descr="白い背景に黒い文字&#10;&#10;中程度の精度で自動的に生成された説明">
            <a:extLst>
              <a:ext uri="{FF2B5EF4-FFF2-40B4-BE49-F238E27FC236}">
                <a16:creationId xmlns:a16="http://schemas.microsoft.com/office/drawing/2014/main" id="{6EEA722A-338E-498A-DB6D-3DFCE89C2C25}"/>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l="35794" t="37834" r="36325" b="37661"/>
          <a:stretch/>
        </p:blipFill>
        <p:spPr>
          <a:xfrm>
            <a:off x="216000" y="2508376"/>
            <a:ext cx="504000" cy="504000"/>
          </a:xfrm>
          <a:prstGeom prst="rect">
            <a:avLst/>
          </a:prstGeom>
        </p:spPr>
      </p:pic>
      <p:sp>
        <p:nvSpPr>
          <p:cNvPr id="94" name="正方形/長方形 93">
            <a:extLst>
              <a:ext uri="{FF2B5EF4-FFF2-40B4-BE49-F238E27FC236}">
                <a16:creationId xmlns:a16="http://schemas.microsoft.com/office/drawing/2014/main" id="{DD373219-C333-4F40-8C52-76660CBC1FDC}"/>
              </a:ext>
            </a:extLst>
          </p:cNvPr>
          <p:cNvSpPr/>
          <p:nvPr/>
        </p:nvSpPr>
        <p:spPr>
          <a:xfrm>
            <a:off x="0" y="0"/>
            <a:ext cx="6336000" cy="844828"/>
          </a:xfrm>
          <a:prstGeom prst="rect">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spAutoFit/>
          </a:bodyPr>
          <a:lstStyle/>
          <a:p>
            <a:pPr algn="ctr">
              <a:lnSpc>
                <a:spcPct val="130000"/>
              </a:lnSpc>
            </a:pPr>
            <a:r>
              <a:rPr kumimoji="1" lang="ja-JP" altLang="en-US" b="1" spc="200" dirty="0"/>
              <a:t>労働者の転倒災害（業務中の転倒による重傷）を</a:t>
            </a:r>
            <a:endParaRPr kumimoji="1" lang="en-US" altLang="ja-JP" b="1" spc="200" dirty="0"/>
          </a:p>
          <a:p>
            <a:pPr algn="ctr">
              <a:lnSpc>
                <a:spcPct val="130000"/>
              </a:lnSpc>
            </a:pPr>
            <a:r>
              <a:rPr kumimoji="1" lang="ja-JP" altLang="en-US" b="1" spc="200" dirty="0"/>
              <a:t>防止しましょう</a:t>
            </a:r>
          </a:p>
        </p:txBody>
      </p:sp>
      <p:sp>
        <p:nvSpPr>
          <p:cNvPr id="9" name="テキスト ボックス 8">
            <a:extLst>
              <a:ext uri="{FF2B5EF4-FFF2-40B4-BE49-F238E27FC236}">
                <a16:creationId xmlns:a16="http://schemas.microsoft.com/office/drawing/2014/main" id="{D8436B9F-9E78-4D02-B8B4-EDFBF7998FF8}"/>
              </a:ext>
            </a:extLst>
          </p:cNvPr>
          <p:cNvSpPr txBox="1"/>
          <p:nvPr/>
        </p:nvSpPr>
        <p:spPr>
          <a:xfrm>
            <a:off x="184171" y="855429"/>
            <a:ext cx="6048000" cy="552835"/>
          </a:xfrm>
          <a:prstGeom prst="rect">
            <a:avLst/>
          </a:prstGeom>
          <a:noFill/>
        </p:spPr>
        <p:txBody>
          <a:bodyPr wrap="square" lIns="108000" tIns="72000" rIns="108000" rtlCol="0">
            <a:spAutoFit/>
          </a:bodyPr>
          <a:lstStyle/>
          <a:p>
            <a:pPr algn="ctr">
              <a:lnSpc>
                <a:spcPct val="120000"/>
              </a:lnSpc>
            </a:pPr>
            <a:r>
              <a:rPr kumimoji="1" lang="en-US" altLang="ja-JP" sz="1200" b="1" spc="50" dirty="0">
                <a:solidFill>
                  <a:srgbClr val="FF0000"/>
                </a:solidFill>
              </a:rPr>
              <a:t>50</a:t>
            </a:r>
            <a:r>
              <a:rPr kumimoji="1" lang="ja-JP" altLang="en-US" sz="1200" b="1" spc="50" dirty="0">
                <a:solidFill>
                  <a:srgbClr val="FF0000"/>
                </a:solidFill>
              </a:rPr>
              <a:t>歳以上を中心に、転倒による骨折等</a:t>
            </a:r>
            <a:r>
              <a:rPr kumimoji="1" lang="ja-JP" altLang="en-US" sz="1200" b="1" spc="50" dirty="0"/>
              <a:t>の労働災害が増加し続けています</a:t>
            </a:r>
            <a:endParaRPr kumimoji="1" lang="en-US" altLang="ja-JP" sz="1200" b="1" spc="50" dirty="0"/>
          </a:p>
          <a:p>
            <a:pPr algn="ctr">
              <a:lnSpc>
                <a:spcPct val="120000"/>
              </a:lnSpc>
            </a:pPr>
            <a:r>
              <a:rPr kumimoji="1" lang="ja-JP" altLang="en-US" sz="1200" b="1" spc="50" dirty="0"/>
              <a:t>事業者は労働者の転倒災害防止のための措置を講じなければなりません</a:t>
            </a:r>
          </a:p>
        </p:txBody>
      </p:sp>
      <p:sp>
        <p:nvSpPr>
          <p:cNvPr id="95" name="テキスト ボックス 94">
            <a:extLst>
              <a:ext uri="{FF2B5EF4-FFF2-40B4-BE49-F238E27FC236}">
                <a16:creationId xmlns:a16="http://schemas.microsoft.com/office/drawing/2014/main" id="{FABFEAA6-3E17-4888-B319-D52FB0D1D060}"/>
              </a:ext>
            </a:extLst>
          </p:cNvPr>
          <p:cNvSpPr txBox="1"/>
          <p:nvPr/>
        </p:nvSpPr>
        <p:spPr>
          <a:xfrm>
            <a:off x="6465600" y="7128000"/>
            <a:ext cx="6336000" cy="420491"/>
          </a:xfrm>
          <a:prstGeom prst="rect">
            <a:avLst/>
          </a:prstGeom>
          <a:solidFill>
            <a:srgbClr val="FEDFE1"/>
          </a:solidFill>
          <a:ln>
            <a:noFill/>
          </a:ln>
        </p:spPr>
        <p:style>
          <a:lnRef idx="2">
            <a:schemeClr val="dk1"/>
          </a:lnRef>
          <a:fillRef idx="1">
            <a:schemeClr val="lt1"/>
          </a:fillRef>
          <a:effectRef idx="0">
            <a:schemeClr val="dk1"/>
          </a:effectRef>
          <a:fontRef idx="minor">
            <a:schemeClr val="dk1"/>
          </a:fontRef>
        </p:style>
        <p:txBody>
          <a:bodyPr wrap="square" lIns="180000" tIns="72000" rIns="108000" rtlCol="0">
            <a:spAutoFit/>
          </a:bodyPr>
          <a:lstStyle/>
          <a:p>
            <a:pPr>
              <a:lnSpc>
                <a:spcPct val="130000"/>
              </a:lnSpc>
            </a:pPr>
            <a:r>
              <a:rPr kumimoji="1" lang="ja-JP" altLang="en-US" sz="1600" b="1" spc="300" dirty="0">
                <a:latin typeface="メイリオ" panose="020B0604030504040204" pitchFamily="50" charset="-128"/>
                <a:ea typeface="メイリオ" panose="020B0604030504040204" pitchFamily="50" charset="-128"/>
              </a:rPr>
              <a:t>転倒リスク・骨折リスク</a:t>
            </a:r>
            <a:endParaRPr kumimoji="1" lang="en-US" altLang="ja-JP" sz="1600" b="1" spc="300" dirty="0">
              <a:latin typeface="メイリオ" panose="020B0604030504040204" pitchFamily="50" charset="-128"/>
              <a:ea typeface="メイリオ" panose="020B0604030504040204" pitchFamily="50" charset="-128"/>
            </a:endParaRPr>
          </a:p>
        </p:txBody>
      </p:sp>
      <p:sp>
        <p:nvSpPr>
          <p:cNvPr id="126" name="テキスト ボックス 125">
            <a:extLst>
              <a:ext uri="{FF2B5EF4-FFF2-40B4-BE49-F238E27FC236}">
                <a16:creationId xmlns:a16="http://schemas.microsoft.com/office/drawing/2014/main" id="{DE288842-2E83-447C-99AB-4B25C2F8B692}"/>
              </a:ext>
            </a:extLst>
          </p:cNvPr>
          <p:cNvSpPr txBox="1"/>
          <p:nvPr/>
        </p:nvSpPr>
        <p:spPr>
          <a:xfrm>
            <a:off x="5724712" y="2356478"/>
            <a:ext cx="697627" cy="323165"/>
          </a:xfrm>
          <a:prstGeom prst="rect">
            <a:avLst/>
          </a:prstGeom>
          <a:noFill/>
        </p:spPr>
        <p:txBody>
          <a:bodyPr wrap="square" rtlCol="0">
            <a:spAutoFit/>
          </a:bodyPr>
          <a:lstStyle/>
          <a:p>
            <a:pPr algn="ctr"/>
            <a:r>
              <a:rPr kumimoji="1" lang="ja-JP" altLang="en-US" sz="500" dirty="0">
                <a:latin typeface="メイリオ" panose="020B0604030504040204" pitchFamily="50" charset="-128"/>
                <a:ea typeface="メイリオ" panose="020B0604030504040204" pitchFamily="50" charset="-128"/>
              </a:rPr>
              <a:t>中央労働災害</a:t>
            </a:r>
            <a:endParaRPr kumimoji="1" lang="en-US" altLang="ja-JP" sz="500" dirty="0">
              <a:latin typeface="メイリオ" panose="020B0604030504040204" pitchFamily="50" charset="-128"/>
              <a:ea typeface="メイリオ" panose="020B0604030504040204" pitchFamily="50" charset="-128"/>
            </a:endParaRPr>
          </a:p>
          <a:p>
            <a:pPr algn="ctr"/>
            <a:r>
              <a:rPr kumimoji="1" lang="ja-JP" altLang="en-US" sz="500" dirty="0">
                <a:latin typeface="メイリオ" panose="020B0604030504040204" pitchFamily="50" charset="-128"/>
                <a:ea typeface="メイリオ" panose="020B0604030504040204" pitchFamily="50" charset="-128"/>
              </a:rPr>
              <a:t>防止協会</a:t>
            </a:r>
            <a:endParaRPr kumimoji="1" lang="en-US" altLang="ja-JP" sz="500" dirty="0">
              <a:latin typeface="メイリオ" panose="020B0604030504040204" pitchFamily="50" charset="-128"/>
              <a:ea typeface="メイリオ" panose="020B0604030504040204" pitchFamily="50" charset="-128"/>
            </a:endParaRPr>
          </a:p>
          <a:p>
            <a:pPr algn="ctr"/>
            <a:r>
              <a:rPr kumimoji="1" lang="ja-JP" altLang="en-US" sz="500" dirty="0">
                <a:latin typeface="メイリオ" panose="020B0604030504040204" pitchFamily="50" charset="-128"/>
                <a:ea typeface="メイリオ" panose="020B0604030504040204" pitchFamily="50" charset="-128"/>
              </a:rPr>
              <a:t>転倒予防セミナー</a:t>
            </a:r>
            <a:endParaRPr kumimoji="1" lang="en-US" altLang="ja-JP" sz="300" dirty="0">
              <a:latin typeface="メイリオ" panose="020B0604030504040204" pitchFamily="50" charset="-128"/>
              <a:ea typeface="メイリオ" panose="020B0604030504040204" pitchFamily="50" charset="-128"/>
            </a:endParaRPr>
          </a:p>
        </p:txBody>
      </p:sp>
      <p:pic>
        <p:nvPicPr>
          <p:cNvPr id="127" name="図 126">
            <a:extLst>
              <a:ext uri="{FF2B5EF4-FFF2-40B4-BE49-F238E27FC236}">
                <a16:creationId xmlns:a16="http://schemas.microsoft.com/office/drawing/2014/main" id="{0A59B6EA-0598-4FE1-893F-B021F44E2521}"/>
              </a:ext>
            </a:extLst>
          </p:cNvPr>
          <p:cNvPicPr>
            <a:picLocks noChangeAspect="1"/>
          </p:cNvPicPr>
          <p:nvPr/>
        </p:nvPicPr>
        <p:blipFill>
          <a:blip r:embed="rId18"/>
          <a:stretch>
            <a:fillRect/>
          </a:stretch>
        </p:blipFill>
        <p:spPr>
          <a:xfrm>
            <a:off x="5240973" y="1908278"/>
            <a:ext cx="444311" cy="439508"/>
          </a:xfrm>
          <a:prstGeom prst="rect">
            <a:avLst/>
          </a:prstGeom>
        </p:spPr>
      </p:pic>
      <p:sp>
        <p:nvSpPr>
          <p:cNvPr id="128" name="テキスト ボックス 127">
            <a:extLst>
              <a:ext uri="{FF2B5EF4-FFF2-40B4-BE49-F238E27FC236}">
                <a16:creationId xmlns:a16="http://schemas.microsoft.com/office/drawing/2014/main" id="{BA4CE333-097A-47D3-8101-7C8DA6E4EA54}"/>
              </a:ext>
            </a:extLst>
          </p:cNvPr>
          <p:cNvSpPr txBox="1"/>
          <p:nvPr/>
        </p:nvSpPr>
        <p:spPr>
          <a:xfrm>
            <a:off x="5164435" y="2377107"/>
            <a:ext cx="569387" cy="246221"/>
          </a:xfrm>
          <a:prstGeom prst="rect">
            <a:avLst/>
          </a:prstGeom>
          <a:noFill/>
        </p:spPr>
        <p:txBody>
          <a:bodyPr wrap="square" rtlCol="0">
            <a:spAutoFit/>
          </a:bodyPr>
          <a:lstStyle/>
          <a:p>
            <a:pPr algn="ctr"/>
            <a:r>
              <a:rPr kumimoji="1" lang="ja-JP" altLang="en-US" sz="500" dirty="0">
                <a:latin typeface="メイリオ" panose="020B0604030504040204" pitchFamily="50" charset="-128"/>
                <a:ea typeface="メイリオ" panose="020B0604030504040204" pitchFamily="50" charset="-128"/>
              </a:rPr>
              <a:t>職場３分</a:t>
            </a:r>
            <a:endParaRPr kumimoji="1" lang="en-US" altLang="ja-JP" sz="500" dirty="0">
              <a:latin typeface="メイリオ" panose="020B0604030504040204" pitchFamily="50" charset="-128"/>
              <a:ea typeface="メイリオ" panose="020B0604030504040204" pitchFamily="50" charset="-128"/>
            </a:endParaRPr>
          </a:p>
          <a:p>
            <a:pPr algn="ctr"/>
            <a:r>
              <a:rPr kumimoji="1" lang="ja-JP" altLang="en-US" sz="500" dirty="0">
                <a:latin typeface="メイリオ" panose="020B0604030504040204" pitchFamily="50" charset="-128"/>
                <a:ea typeface="メイリオ" panose="020B0604030504040204" pitchFamily="50" charset="-128"/>
              </a:rPr>
              <a:t>エクササイズ</a:t>
            </a:r>
            <a:endParaRPr kumimoji="1" lang="en-US" altLang="ja-JP" sz="300" dirty="0">
              <a:latin typeface="メイリオ" panose="020B0604030504040204" pitchFamily="50" charset="-128"/>
              <a:ea typeface="メイリオ" panose="020B0604030504040204" pitchFamily="50" charset="-128"/>
            </a:endParaRPr>
          </a:p>
        </p:txBody>
      </p:sp>
      <p:sp>
        <p:nvSpPr>
          <p:cNvPr id="130" name="テキスト ボックス 129">
            <a:extLst>
              <a:ext uri="{FF2B5EF4-FFF2-40B4-BE49-F238E27FC236}">
                <a16:creationId xmlns:a16="http://schemas.microsoft.com/office/drawing/2014/main" id="{FC9E2BA4-5B5E-487E-81A3-A378665FE79E}"/>
              </a:ext>
            </a:extLst>
          </p:cNvPr>
          <p:cNvSpPr txBox="1"/>
          <p:nvPr/>
        </p:nvSpPr>
        <p:spPr>
          <a:xfrm>
            <a:off x="672998" y="1920637"/>
            <a:ext cx="4763595" cy="508207"/>
          </a:xfrm>
          <a:prstGeom prst="rect">
            <a:avLst/>
          </a:prstGeom>
          <a:noFill/>
        </p:spPr>
        <p:txBody>
          <a:bodyPr wrap="square" lIns="108000" tIns="72000" rIns="108000" rtlCol="0">
            <a:spAutoFit/>
          </a:bodyPr>
          <a:lstStyle/>
          <a:p>
            <a:pPr>
              <a:lnSpc>
                <a:spcPct val="110000"/>
              </a:lnSpc>
            </a:pPr>
            <a:r>
              <a:rPr kumimoji="1" lang="ja-JP" altLang="en-US" sz="1200" b="1" dirty="0">
                <a:latin typeface="メイリオ" panose="020B0604030504040204" pitchFamily="50" charset="-128"/>
                <a:ea typeface="メイリオ" panose="020B0604030504040204" pitchFamily="50" charset="-128"/>
              </a:rPr>
              <a:t>何もないところでつまずいて転倒、足がもつれて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050" b="1" dirty="0">
              <a:solidFill>
                <a:srgbClr val="FF0000"/>
              </a:solidFill>
              <a:latin typeface="メイリオ" panose="020B0604030504040204" pitchFamily="50" charset="-128"/>
              <a:ea typeface="メイリオ" panose="020B0604030504040204" pitchFamily="50" charset="-128"/>
            </a:endParaRPr>
          </a:p>
          <a:p>
            <a:pPr marL="90000" indent="-90000">
              <a:lnSpc>
                <a:spcPct val="110000"/>
              </a:lnSpc>
              <a:buFont typeface="Wingdings" panose="05000000000000000000" pitchFamily="2" charset="2"/>
              <a:buChar char="Ø"/>
            </a:pPr>
            <a:r>
              <a:rPr kumimoji="1" lang="ja-JP" altLang="en-US" sz="1100" b="1" dirty="0">
                <a:solidFill>
                  <a:srgbClr val="FF0000"/>
                </a:solidFill>
                <a:latin typeface="メイリオ" panose="020B0604030504040204" pitchFamily="50" charset="-128"/>
                <a:ea typeface="メイリオ" panose="020B0604030504040204" pitchFamily="50" charset="-128"/>
              </a:rPr>
              <a:t>転倒や怪我をしにくい身体づくり</a:t>
            </a:r>
            <a:r>
              <a:rPr kumimoji="1" lang="ja-JP" altLang="en-US" sz="1000" b="1" dirty="0">
                <a:latin typeface="メイリオ" panose="020B0604030504040204" pitchFamily="50" charset="-128"/>
                <a:ea typeface="メイリオ" panose="020B0604030504040204" pitchFamily="50" charset="-128"/>
              </a:rPr>
              <a:t>のための運動プログラム等の導入</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p:txBody>
      </p:sp>
      <p:sp>
        <p:nvSpPr>
          <p:cNvPr id="132" name="正方形/長方形 131">
            <a:extLst>
              <a:ext uri="{FF2B5EF4-FFF2-40B4-BE49-F238E27FC236}">
                <a16:creationId xmlns:a16="http://schemas.microsoft.com/office/drawing/2014/main" id="{6B02E38F-7395-487D-B66D-7073A7E6B471}"/>
              </a:ext>
            </a:extLst>
          </p:cNvPr>
          <p:cNvSpPr/>
          <p:nvPr/>
        </p:nvSpPr>
        <p:spPr>
          <a:xfrm>
            <a:off x="9669676" y="1473776"/>
            <a:ext cx="3078730" cy="1213015"/>
          </a:xfrm>
          <a:prstGeom prst="rect">
            <a:avLst/>
          </a:prstGeom>
          <a:solidFill>
            <a:srgbClr val="FEDF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rtlCol="0" anchor="t">
            <a:spAutoFit/>
          </a:bodyPr>
          <a:lstStyle/>
          <a:p>
            <a:pPr>
              <a:lnSpc>
                <a:spcPct val="110000"/>
              </a:lnSpc>
              <a:spcAft>
                <a:spcPts val="600"/>
              </a:spcAft>
            </a:pPr>
            <a:r>
              <a:rPr kumimoji="1" lang="ja-JP" altLang="en-US" sz="1400" b="1" dirty="0">
                <a:solidFill>
                  <a:schemeClr val="tx1"/>
                </a:solidFill>
                <a:latin typeface="メイリオ" panose="020B0604030504040204" pitchFamily="50" charset="-128"/>
                <a:ea typeface="メイリオ" panose="020B0604030504040204" pitchFamily="50" charset="-128"/>
              </a:rPr>
              <a:t>転倒災害による平均休業</a:t>
            </a:r>
            <a:r>
              <a:rPr kumimoji="1" lang="ja-JP" altLang="en-US" sz="1400" b="1" dirty="0" smtClean="0">
                <a:solidFill>
                  <a:schemeClr val="tx1"/>
                </a:solidFill>
                <a:latin typeface="メイリオ" panose="020B0604030504040204" pitchFamily="50" charset="-128"/>
                <a:ea typeface="メイリオ" panose="020B0604030504040204" pitchFamily="50" charset="-128"/>
              </a:rPr>
              <a:t>日数</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nSpc>
                <a:spcPct val="110000"/>
              </a:lnSpc>
              <a:spcAft>
                <a:spcPts val="600"/>
              </a:spcAft>
            </a:pP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労働者死傷病報告による休業見込日数</a:t>
            </a:r>
            <a:r>
              <a:rPr kumimoji="1" lang="ja-JP" altLang="en-US" sz="900" dirty="0" smtClean="0">
                <a:solidFill>
                  <a:schemeClr val="tx1"/>
                </a:solidFill>
                <a:latin typeface="メイリオ" panose="020B0604030504040204" pitchFamily="50" charset="-128"/>
                <a:ea typeface="メイリオ" panose="020B0604030504040204" pitchFamily="50" charset="-128"/>
              </a:rPr>
              <a:t>）</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nSpc>
                <a:spcPct val="110000"/>
              </a:lnSpc>
              <a:spcAft>
                <a:spcPts val="600"/>
              </a:spcAft>
            </a:pPr>
            <a:r>
              <a:rPr kumimoji="1" lang="ja-JP" altLang="en-US" sz="1400" dirty="0" smtClean="0">
                <a:solidFill>
                  <a:schemeClr val="tx1"/>
                </a:solidFill>
                <a:latin typeface="メイリオ" panose="020B0604030504040204" pitchFamily="50" charset="-128"/>
                <a:ea typeface="メイリオ" panose="020B0604030504040204" pitchFamily="50" charset="-128"/>
              </a:rPr>
              <a:t>・全業種平均では</a:t>
            </a:r>
            <a:r>
              <a:rPr kumimoji="1" lang="en-US" altLang="ja-JP" sz="1400" dirty="0" smtClean="0">
                <a:solidFill>
                  <a:schemeClr val="tx1"/>
                </a:solidFill>
                <a:latin typeface="メイリオ" panose="020B0604030504040204" pitchFamily="50" charset="-128"/>
                <a:ea typeface="メイリオ" panose="020B0604030504040204" pitchFamily="50" charset="-128"/>
              </a:rPr>
              <a:t>35.1</a:t>
            </a:r>
            <a:r>
              <a:rPr kumimoji="1" lang="ja-JP" altLang="en-US" sz="1400" dirty="0" smtClean="0">
                <a:solidFill>
                  <a:schemeClr val="tx1"/>
                </a:solidFill>
                <a:latin typeface="メイリオ" panose="020B0604030504040204" pitchFamily="50" charset="-128"/>
                <a:ea typeface="メイリオ" panose="020B0604030504040204" pitchFamily="50" charset="-128"/>
              </a:rPr>
              <a:t>日</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b="1" dirty="0">
                <a:solidFill>
                  <a:srgbClr val="FF0000"/>
                </a:solidFill>
                <a:latin typeface="メイリオ" panose="020B0604030504040204" pitchFamily="50" charset="-128"/>
                <a:ea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rPr>
              <a:t>介護</a:t>
            </a:r>
            <a:r>
              <a:rPr kumimoji="1" lang="ja-JP" altLang="en-US" sz="1400" b="1" dirty="0">
                <a:solidFill>
                  <a:srgbClr val="FF0000"/>
                </a:solidFill>
                <a:latin typeface="メイリオ" panose="020B0604030504040204" pitchFamily="50" charset="-128"/>
                <a:ea typeface="メイリオ" panose="020B0604030504040204" pitchFamily="50" charset="-128"/>
              </a:rPr>
              <a:t>施設</a:t>
            </a:r>
            <a:r>
              <a:rPr kumimoji="1" lang="ja-JP" altLang="en-US" sz="1400" b="1" dirty="0" smtClean="0">
                <a:solidFill>
                  <a:srgbClr val="FF0000"/>
                </a:solidFill>
                <a:latin typeface="メイリオ" panose="020B0604030504040204" pitchFamily="50" charset="-128"/>
                <a:ea typeface="メイリオ" panose="020B0604030504040204" pitchFamily="50" charset="-128"/>
              </a:rPr>
              <a:t>では　</a:t>
            </a:r>
            <a:r>
              <a:rPr kumimoji="1" lang="en-US" altLang="ja-JP" sz="1400" b="1" u="sng" dirty="0" smtClean="0">
                <a:solidFill>
                  <a:srgbClr val="FF0000"/>
                </a:solidFill>
                <a:latin typeface="メイリオ" panose="020B0604030504040204" pitchFamily="50" charset="-128"/>
                <a:ea typeface="メイリオ" panose="020B0604030504040204" pitchFamily="50" charset="-128"/>
              </a:rPr>
              <a:t>50.6</a:t>
            </a:r>
            <a:r>
              <a:rPr kumimoji="1" lang="ja-JP" altLang="en-US" sz="1400" b="1" u="sng" dirty="0" smtClean="0">
                <a:solidFill>
                  <a:srgbClr val="FF0000"/>
                </a:solidFill>
                <a:latin typeface="メイリオ" panose="020B0604030504040204" pitchFamily="50" charset="-128"/>
                <a:ea typeface="メイリオ" panose="020B0604030504040204" pitchFamily="50" charset="-128"/>
              </a:rPr>
              <a:t>日</a:t>
            </a:r>
            <a:endParaRPr kumimoji="1" lang="en-US" altLang="ja-JP" sz="1400" b="1" u="sng" dirty="0">
              <a:solidFill>
                <a:srgbClr val="FF0000"/>
              </a:solidFill>
              <a:latin typeface="メイリオ" panose="020B0604030504040204" pitchFamily="50" charset="-128"/>
              <a:ea typeface="メイリオ" panose="020B0604030504040204" pitchFamily="50" charset="-128"/>
            </a:endParaRPr>
          </a:p>
        </p:txBody>
      </p:sp>
      <p:sp>
        <p:nvSpPr>
          <p:cNvPr id="133" name="正方形/長方形 132">
            <a:extLst>
              <a:ext uri="{FF2B5EF4-FFF2-40B4-BE49-F238E27FC236}">
                <a16:creationId xmlns:a16="http://schemas.microsoft.com/office/drawing/2014/main" id="{D1CFB979-4BC1-40FE-8B06-C7EC93A070B4}"/>
              </a:ext>
            </a:extLst>
          </p:cNvPr>
          <p:cNvSpPr/>
          <p:nvPr/>
        </p:nvSpPr>
        <p:spPr>
          <a:xfrm>
            <a:off x="9669676" y="600880"/>
            <a:ext cx="3078730" cy="906778"/>
          </a:xfrm>
          <a:prstGeom prst="rect">
            <a:avLst/>
          </a:prstGeom>
          <a:solidFill>
            <a:srgbClr val="FEDFE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rtlCol="0" anchor="t">
            <a:spAutoFit/>
          </a:bodyPr>
          <a:lstStyle/>
          <a:p>
            <a:pPr>
              <a:lnSpc>
                <a:spcPct val="110000"/>
              </a:lnSpc>
              <a:spcAft>
                <a:spcPts val="600"/>
              </a:spcAft>
            </a:pPr>
            <a:r>
              <a:rPr kumimoji="1" lang="ja-JP" altLang="en-US" sz="1400" b="1" spc="100" dirty="0">
                <a:solidFill>
                  <a:schemeClr val="tx1"/>
                </a:solidFill>
                <a:latin typeface="メイリオ" panose="020B0604030504040204" pitchFamily="50" charset="-128"/>
                <a:ea typeface="メイリオ" panose="020B0604030504040204" pitchFamily="50" charset="-128"/>
              </a:rPr>
              <a:t>転倒に</a:t>
            </a:r>
            <a:r>
              <a:rPr kumimoji="1" lang="ja-JP" altLang="en-US" sz="1400" b="1" spc="100" dirty="0" smtClean="0">
                <a:solidFill>
                  <a:schemeClr val="tx1"/>
                </a:solidFill>
                <a:latin typeface="メイリオ" panose="020B0604030504040204" pitchFamily="50" charset="-128"/>
                <a:ea typeface="メイリオ" panose="020B0604030504040204" pitchFamily="50" charset="-128"/>
              </a:rPr>
              <a:t>よる骨折の割合</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・全業種平均では</a:t>
            </a:r>
            <a:r>
              <a:rPr kumimoji="1" lang="en-US" altLang="ja-JP" sz="1400" dirty="0" smtClean="0">
                <a:solidFill>
                  <a:schemeClr val="tx1"/>
                </a:solidFill>
                <a:latin typeface="メイリオ" panose="020B0604030504040204" pitchFamily="50" charset="-128"/>
                <a:ea typeface="メイリオ" panose="020B0604030504040204" pitchFamily="50" charset="-128"/>
              </a:rPr>
              <a:t>71.2</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b="1" dirty="0">
                <a:solidFill>
                  <a:srgbClr val="FF0000"/>
                </a:solidFill>
                <a:latin typeface="メイリオ" panose="020B0604030504040204" pitchFamily="50" charset="-128"/>
                <a:ea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rPr>
              <a:t>介護施設では　</a:t>
            </a:r>
            <a:r>
              <a:rPr kumimoji="1" lang="en-US" altLang="ja-JP" sz="1400" b="1" u="sng" dirty="0" smtClean="0">
                <a:solidFill>
                  <a:srgbClr val="FF0000"/>
                </a:solidFill>
                <a:latin typeface="メイリオ" panose="020B0604030504040204" pitchFamily="50" charset="-128"/>
                <a:ea typeface="メイリオ" panose="020B0604030504040204" pitchFamily="50" charset="-128"/>
              </a:rPr>
              <a:t>80.8</a:t>
            </a:r>
            <a:r>
              <a:rPr kumimoji="1" lang="ja-JP" altLang="en-US" sz="1400" b="1" u="sng" dirty="0" smtClean="0">
                <a:solidFill>
                  <a:srgbClr val="FF0000"/>
                </a:solidFill>
                <a:latin typeface="メイリオ" panose="020B0604030504040204" pitchFamily="50" charset="-128"/>
                <a:ea typeface="メイリオ" panose="020B0604030504040204" pitchFamily="50" charset="-128"/>
              </a:rPr>
              <a:t>％</a:t>
            </a:r>
            <a:endParaRPr kumimoji="1" lang="en-US" altLang="ja-JP" sz="1400" b="1" u="sng" dirty="0">
              <a:solidFill>
                <a:srgbClr val="FF0000"/>
              </a:solidFill>
              <a:latin typeface="メイリオ" panose="020B0604030504040204" pitchFamily="50" charset="-128"/>
              <a:ea typeface="メイリオ" panose="020B0604030504040204" pitchFamily="50" charset="-128"/>
            </a:endParaRPr>
          </a:p>
        </p:txBody>
      </p:sp>
      <p:cxnSp>
        <p:nvCxnSpPr>
          <p:cNvPr id="12" name="コネクタ: カギ線 11">
            <a:extLst>
              <a:ext uri="{FF2B5EF4-FFF2-40B4-BE49-F238E27FC236}">
                <a16:creationId xmlns:a16="http://schemas.microsoft.com/office/drawing/2014/main" id="{813F12B5-41C5-4298-AB42-4E446E296439}"/>
              </a:ext>
            </a:extLst>
          </p:cNvPr>
          <p:cNvCxnSpPr>
            <a:cxnSpLocks/>
          </p:cNvCxnSpPr>
          <p:nvPr/>
        </p:nvCxnSpPr>
        <p:spPr>
          <a:xfrm rot="10800000">
            <a:off x="6366301" y="1677042"/>
            <a:ext cx="2511255" cy="5276393"/>
          </a:xfrm>
          <a:prstGeom prst="bentConnector3">
            <a:avLst>
              <a:gd name="adj1" fmla="val 93696"/>
            </a:avLst>
          </a:prstGeom>
          <a:ln w="19050">
            <a:solidFill>
              <a:srgbClr val="DB4D6D"/>
            </a:solidFill>
            <a:tailEnd type="triangle"/>
          </a:ln>
        </p:spPr>
        <p:style>
          <a:lnRef idx="1">
            <a:schemeClr val="accent1"/>
          </a:lnRef>
          <a:fillRef idx="0">
            <a:schemeClr val="accent1"/>
          </a:fillRef>
          <a:effectRef idx="0">
            <a:schemeClr val="accent1"/>
          </a:effectRef>
          <a:fontRef idx="minor">
            <a:schemeClr val="tx1"/>
          </a:fontRef>
        </p:style>
      </p:cxnSp>
      <p:cxnSp>
        <p:nvCxnSpPr>
          <p:cNvPr id="20" name="コネクタ: カギ線 19">
            <a:extLst>
              <a:ext uri="{FF2B5EF4-FFF2-40B4-BE49-F238E27FC236}">
                <a16:creationId xmlns:a16="http://schemas.microsoft.com/office/drawing/2014/main" id="{006553FD-7829-41CA-A4E3-E49F0D954ED9}"/>
              </a:ext>
            </a:extLst>
          </p:cNvPr>
          <p:cNvCxnSpPr>
            <a:cxnSpLocks/>
          </p:cNvCxnSpPr>
          <p:nvPr/>
        </p:nvCxnSpPr>
        <p:spPr>
          <a:xfrm rot="10800000">
            <a:off x="5332183" y="5842819"/>
            <a:ext cx="3515073" cy="956078"/>
          </a:xfrm>
          <a:prstGeom prst="bentConnector3">
            <a:avLst>
              <a:gd name="adj1" fmla="val 50000"/>
            </a:avLst>
          </a:prstGeom>
          <a:ln w="19050">
            <a:solidFill>
              <a:srgbClr val="DB4D6D"/>
            </a:solidFill>
            <a:tailEnd type="triangle"/>
          </a:ln>
        </p:spPr>
        <p:style>
          <a:lnRef idx="1">
            <a:schemeClr val="accent1"/>
          </a:lnRef>
          <a:fillRef idx="0">
            <a:schemeClr val="accent1"/>
          </a:fillRef>
          <a:effectRef idx="0">
            <a:schemeClr val="accent1"/>
          </a:effectRef>
          <a:fontRef idx="minor">
            <a:schemeClr val="tx1"/>
          </a:fontRef>
        </p:style>
      </p:cxnSp>
      <p:pic>
        <p:nvPicPr>
          <p:cNvPr id="80" name="図 79">
            <a:extLst>
              <a:ext uri="{FF2B5EF4-FFF2-40B4-BE49-F238E27FC236}">
                <a16:creationId xmlns:a16="http://schemas.microsoft.com/office/drawing/2014/main" id="{0D3064C3-6733-4410-9519-55F4D9B3FB3A}"/>
              </a:ext>
            </a:extLst>
          </p:cNvPr>
          <p:cNvPicPr>
            <a:picLocks noChangeAspect="1"/>
          </p:cNvPicPr>
          <p:nvPr/>
        </p:nvPicPr>
        <p:blipFill>
          <a:blip r:embed="rId19"/>
          <a:stretch>
            <a:fillRect/>
          </a:stretch>
        </p:blipFill>
        <p:spPr>
          <a:xfrm>
            <a:off x="12107103" y="7639939"/>
            <a:ext cx="511942" cy="499035"/>
          </a:xfrm>
          <a:prstGeom prst="rect">
            <a:avLst/>
          </a:prstGeom>
        </p:spPr>
      </p:pic>
      <p:pic>
        <p:nvPicPr>
          <p:cNvPr id="82" name="図 81">
            <a:extLst>
              <a:ext uri="{FF2B5EF4-FFF2-40B4-BE49-F238E27FC236}">
                <a16:creationId xmlns:a16="http://schemas.microsoft.com/office/drawing/2014/main" id="{7064175D-B57B-4320-8DDC-85ACB4A01C91}"/>
              </a:ext>
            </a:extLst>
          </p:cNvPr>
          <p:cNvPicPr>
            <a:picLocks noChangeAspect="1"/>
          </p:cNvPicPr>
          <p:nvPr/>
        </p:nvPicPr>
        <p:blipFill>
          <a:blip r:embed="rId20"/>
          <a:stretch>
            <a:fillRect/>
          </a:stretch>
        </p:blipFill>
        <p:spPr>
          <a:xfrm>
            <a:off x="12107104" y="8534572"/>
            <a:ext cx="508742" cy="504887"/>
          </a:xfrm>
          <a:prstGeom prst="rect">
            <a:avLst/>
          </a:prstGeom>
        </p:spPr>
      </p:pic>
      <p:sp>
        <p:nvSpPr>
          <p:cNvPr id="83" name="テキスト ボックス 82">
            <a:extLst>
              <a:ext uri="{FF2B5EF4-FFF2-40B4-BE49-F238E27FC236}">
                <a16:creationId xmlns:a16="http://schemas.microsoft.com/office/drawing/2014/main" id="{4BD83C40-1563-428A-9D06-A7CDC7145669}"/>
              </a:ext>
            </a:extLst>
          </p:cNvPr>
          <p:cNvSpPr txBox="1"/>
          <p:nvPr/>
        </p:nvSpPr>
        <p:spPr>
          <a:xfrm>
            <a:off x="11407796" y="8123333"/>
            <a:ext cx="646331" cy="295466"/>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転びの予防</a:t>
            </a:r>
            <a:endParaRPr kumimoji="1" lang="en-US" altLang="ja-JP" sz="600" dirty="0">
              <a:latin typeface="メイリオ" panose="020B0604030504040204" pitchFamily="50" charset="-128"/>
              <a:ea typeface="メイリオ" panose="020B0604030504040204" pitchFamily="50" charset="-128"/>
            </a:endParaRPr>
          </a:p>
          <a:p>
            <a:pPr algn="ctr">
              <a:lnSpc>
                <a:spcPct val="110000"/>
              </a:lnSpc>
            </a:pPr>
            <a:r>
              <a:rPr kumimoji="1" lang="ja-JP" altLang="en-US" sz="600" dirty="0">
                <a:latin typeface="メイリオ" panose="020B0604030504040204" pitchFamily="50" charset="-128"/>
                <a:ea typeface="メイリオ" panose="020B0604030504040204" pitchFamily="50" charset="-128"/>
              </a:rPr>
              <a:t>体力チェック</a:t>
            </a:r>
            <a:endParaRPr kumimoji="1" lang="en-US" altLang="ja-JP" sz="600" dirty="0">
              <a:latin typeface="メイリオ" panose="020B0604030504040204" pitchFamily="50" charset="-128"/>
              <a:ea typeface="メイリオ" panose="020B0604030504040204" pitchFamily="50" charset="-128"/>
            </a:endParaRPr>
          </a:p>
        </p:txBody>
      </p:sp>
      <p:sp>
        <p:nvSpPr>
          <p:cNvPr id="84" name="テキスト ボックス 83">
            <a:extLst>
              <a:ext uri="{FF2B5EF4-FFF2-40B4-BE49-F238E27FC236}">
                <a16:creationId xmlns:a16="http://schemas.microsoft.com/office/drawing/2014/main" id="{34EECBA5-253E-4FE5-A657-7C38C60C5A46}"/>
              </a:ext>
            </a:extLst>
          </p:cNvPr>
          <p:cNvSpPr txBox="1"/>
          <p:nvPr/>
        </p:nvSpPr>
        <p:spPr>
          <a:xfrm>
            <a:off x="12055827" y="8151744"/>
            <a:ext cx="646331" cy="193899"/>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ロコチェック</a:t>
            </a:r>
            <a:endParaRPr kumimoji="1" lang="en-US" altLang="ja-JP" sz="600" dirty="0">
              <a:latin typeface="メイリオ" panose="020B0604030504040204" pitchFamily="50" charset="-128"/>
              <a:ea typeface="メイリオ" panose="020B0604030504040204" pitchFamily="50" charset="-128"/>
            </a:endParaRPr>
          </a:p>
        </p:txBody>
      </p:sp>
      <p:sp>
        <p:nvSpPr>
          <p:cNvPr id="86" name="テキスト ボックス 85">
            <a:extLst>
              <a:ext uri="{FF2B5EF4-FFF2-40B4-BE49-F238E27FC236}">
                <a16:creationId xmlns:a16="http://schemas.microsoft.com/office/drawing/2014/main" id="{FB76DBAD-6504-4AD0-88DC-CC34665EDED5}"/>
              </a:ext>
            </a:extLst>
          </p:cNvPr>
          <p:cNvSpPr txBox="1"/>
          <p:nvPr/>
        </p:nvSpPr>
        <p:spPr>
          <a:xfrm>
            <a:off x="11941359" y="9044745"/>
            <a:ext cx="877163" cy="193899"/>
          </a:xfrm>
          <a:prstGeom prst="rect">
            <a:avLst/>
          </a:prstGeom>
          <a:noFill/>
        </p:spPr>
        <p:txBody>
          <a:bodyPr wrap="square" rtlCol="0">
            <a:spAutoFit/>
          </a:bodyPr>
          <a:lstStyle/>
          <a:p>
            <a:pPr algn="ctr">
              <a:lnSpc>
                <a:spcPct val="110000"/>
              </a:lnSpc>
            </a:pPr>
            <a:r>
              <a:rPr kumimoji="1" lang="ja-JP" altLang="en-US" sz="600" dirty="0">
                <a:latin typeface="メイリオ" panose="020B0604030504040204" pitchFamily="50" charset="-128"/>
                <a:ea typeface="メイリオ" panose="020B0604030504040204" pitchFamily="50" charset="-128"/>
              </a:rPr>
              <a:t>内閣府ウェブサイト</a:t>
            </a:r>
            <a:endParaRPr kumimoji="1" lang="en-US" altLang="ja-JP" sz="600" dirty="0">
              <a:latin typeface="メイリオ" panose="020B0604030504040204" pitchFamily="50" charset="-128"/>
              <a:ea typeface="メイリオ" panose="020B0604030504040204" pitchFamily="50" charset="-128"/>
            </a:endParaRPr>
          </a:p>
        </p:txBody>
      </p:sp>
      <p:sp>
        <p:nvSpPr>
          <p:cNvPr id="87" name="テキスト ボックス 86">
            <a:extLst>
              <a:ext uri="{FF2B5EF4-FFF2-40B4-BE49-F238E27FC236}">
                <a16:creationId xmlns:a16="http://schemas.microsoft.com/office/drawing/2014/main" id="{132C727E-CA4D-4799-AD35-85C8B59B612E}"/>
              </a:ext>
            </a:extLst>
          </p:cNvPr>
          <p:cNvSpPr txBox="1"/>
          <p:nvPr/>
        </p:nvSpPr>
        <p:spPr>
          <a:xfrm>
            <a:off x="6513285" y="7594043"/>
            <a:ext cx="5150874" cy="16946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8000" tIns="72000" rIns="108000" rtlCol="0">
            <a:spAutoFit/>
          </a:bodyPr>
          <a:lstStyle/>
          <a:p>
            <a:pPr marL="171450" indent="-171450">
              <a:lnSpc>
                <a:spcPct val="110000"/>
              </a:lnSpc>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一般に加齢とともに身体機能が低下し、転倒しやすくなります</a:t>
            </a:r>
            <a:endParaRPr kumimoji="1" lang="en-US" altLang="ja-JP" sz="1200" b="1" dirty="0">
              <a:latin typeface="メイリオ" panose="020B0604030504040204" pitchFamily="50" charset="-128"/>
              <a:ea typeface="メイリオ" panose="020B0604030504040204" pitchFamily="50" charset="-128"/>
            </a:endParaRPr>
          </a:p>
          <a:p>
            <a:pPr marL="182563">
              <a:lnSpc>
                <a:spcPct val="110000"/>
              </a:lnSpc>
            </a:pPr>
            <a:r>
              <a:rPr kumimoji="1" lang="ja-JP" altLang="en-US" sz="1100" dirty="0">
                <a:latin typeface="メイリオ" panose="020B0604030504040204" pitchFamily="50" charset="-128"/>
                <a:ea typeface="メイリオ" panose="020B0604030504040204" pitchFamily="50" charset="-128"/>
              </a:rPr>
              <a:t>→「転びの予防 体力チェック」「ロコチェック」をご覧ください</a:t>
            </a:r>
            <a:endParaRPr kumimoji="1"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特に</a:t>
            </a:r>
            <a:r>
              <a:rPr kumimoji="1" lang="ja-JP" altLang="en-US" sz="1200" b="1" dirty="0">
                <a:solidFill>
                  <a:srgbClr val="FF0000"/>
                </a:solidFill>
                <a:latin typeface="メイリオ" panose="020B0604030504040204" pitchFamily="50" charset="-128"/>
                <a:ea typeface="メイリオ" panose="020B0604030504040204" pitchFamily="50" charset="-128"/>
              </a:rPr>
              <a:t>女性は加齢とともに骨折のリスクも著しく増大</a:t>
            </a:r>
            <a:r>
              <a:rPr kumimoji="1" lang="ja-JP" altLang="en-US" sz="1200" b="1" dirty="0">
                <a:latin typeface="メイリオ" panose="020B0604030504040204" pitchFamily="50" charset="-128"/>
                <a:ea typeface="メイリオ" panose="020B0604030504040204" pitchFamily="50" charset="-128"/>
              </a:rPr>
              <a:t>します</a:t>
            </a:r>
            <a:endParaRPr kumimoji="1" lang="en-US" altLang="ja-JP" sz="1200" b="1" dirty="0">
              <a:latin typeface="メイリオ" panose="020B0604030504040204" pitchFamily="50" charset="-128"/>
              <a:ea typeface="メイリオ" panose="020B0604030504040204" pitchFamily="50" charset="-128"/>
            </a:endParaRPr>
          </a:p>
          <a:p>
            <a:pPr marL="182563">
              <a:lnSpc>
                <a:spcPct val="110000"/>
              </a:lnSpc>
            </a:pPr>
            <a:r>
              <a:rPr kumimoji="1" lang="ja-JP" altLang="en-US" sz="1100" dirty="0">
                <a:latin typeface="メイリオ" panose="020B0604030504040204" pitchFamily="50" charset="-128"/>
                <a:ea typeface="メイリオ" panose="020B0604030504040204" pitchFamily="50" charset="-128"/>
              </a:rPr>
              <a:t>→対象者に市町村が実施する「骨粗鬆症検診」を受診させましょう</a:t>
            </a:r>
            <a:endParaRPr kumimoji="1" lang="en-US" altLang="ja-JP" sz="1100" dirty="0">
              <a:latin typeface="メイリオ" panose="020B0604030504040204" pitchFamily="50" charset="-128"/>
              <a:ea typeface="メイリオ" panose="020B0604030504040204" pitchFamily="50" charset="-128"/>
            </a:endParaRPr>
          </a:p>
          <a:p>
            <a:pPr marL="171450" indent="-171450">
              <a:lnSpc>
                <a:spcPct val="110000"/>
              </a:lnSpc>
              <a:spcBef>
                <a:spcPts val="600"/>
              </a:spcBef>
              <a:buFont typeface="Wingdings" panose="05000000000000000000" pitchFamily="2" charset="2"/>
              <a:buChar char="n"/>
            </a:pPr>
            <a:r>
              <a:rPr kumimoji="1" lang="ja-JP" altLang="en-US" sz="1200" b="1" dirty="0">
                <a:latin typeface="メイリオ" panose="020B0604030504040204" pitchFamily="50" charset="-128"/>
                <a:ea typeface="メイリオ" panose="020B0604030504040204" pitchFamily="50" charset="-128"/>
              </a:rPr>
              <a:t>現役の方でも、たった一度の転倒で寝たきりになることも</a:t>
            </a:r>
            <a:endParaRPr kumimoji="1" lang="en-US" altLang="ja-JP" sz="1200" b="1" dirty="0">
              <a:latin typeface="メイリオ" panose="020B0604030504040204" pitchFamily="50" charset="-128"/>
              <a:ea typeface="メイリオ" panose="020B0604030504040204" pitchFamily="50" charset="-128"/>
            </a:endParaRPr>
          </a:p>
          <a:p>
            <a:pPr marL="358775" indent="-176213">
              <a:lnSpc>
                <a:spcPct val="110000"/>
              </a:lnSpc>
            </a:pPr>
            <a:r>
              <a:rPr kumimoji="1" lang="ja-JP" altLang="en-US" sz="12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「たった一度の転倒で寝たきりになることも。転倒事故の起こりやすい箇所は？」（内閣府ウェブサイト）</a:t>
            </a:r>
            <a:endParaRPr kumimoji="1" lang="en-US" altLang="ja-JP" sz="1200" dirty="0">
              <a:latin typeface="メイリオ" panose="020B0604030504040204" pitchFamily="50" charset="-128"/>
              <a:ea typeface="メイリオ" panose="020B0604030504040204" pitchFamily="50" charset="-128"/>
            </a:endParaRPr>
          </a:p>
        </p:txBody>
      </p:sp>
      <p:sp>
        <p:nvSpPr>
          <p:cNvPr id="88" name="矢印: 下 87">
            <a:extLst>
              <a:ext uri="{FF2B5EF4-FFF2-40B4-BE49-F238E27FC236}">
                <a16:creationId xmlns:a16="http://schemas.microsoft.com/office/drawing/2014/main" id="{2C3E7493-A547-4894-8938-398CA509F1E8}"/>
              </a:ext>
            </a:extLst>
          </p:cNvPr>
          <p:cNvSpPr/>
          <p:nvPr/>
        </p:nvSpPr>
        <p:spPr>
          <a:xfrm>
            <a:off x="9185546" y="6595602"/>
            <a:ext cx="784860" cy="119143"/>
          </a:xfrm>
          <a:prstGeom prst="downArrow">
            <a:avLst/>
          </a:prstGeom>
          <a:solidFill>
            <a:srgbClr val="DB4D6D"/>
          </a:solidFill>
          <a:ln w="9525">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B40B6668-5B7D-4157-A71F-05AC5BE8E2B5}"/>
              </a:ext>
            </a:extLst>
          </p:cNvPr>
          <p:cNvSpPr txBox="1"/>
          <p:nvPr/>
        </p:nvSpPr>
        <p:spPr>
          <a:xfrm>
            <a:off x="-27958" y="8980778"/>
            <a:ext cx="4702802" cy="430887"/>
          </a:xfrm>
          <a:prstGeom prst="rect">
            <a:avLst/>
          </a:prstGeom>
          <a:noFill/>
        </p:spPr>
        <p:txBody>
          <a:bodyPr wrap="square" rtlCol="0">
            <a:spAutoFit/>
          </a:bodyPr>
          <a:lstStyle/>
          <a:p>
            <a:pPr>
              <a:lnSpc>
                <a:spcPct val="110000"/>
              </a:lnSpc>
            </a:pPr>
            <a:r>
              <a:rPr kumimoji="1" lang="ja-JP" altLang="en-US" sz="1000" dirty="0">
                <a:solidFill>
                  <a:srgbClr val="FF0000"/>
                </a:solidFill>
                <a:latin typeface="メイリオ" panose="020B0604030504040204" pitchFamily="50" charset="-128"/>
                <a:ea typeface="メイリオ" panose="020B0604030504040204" pitchFamily="50" charset="-128"/>
              </a:rPr>
              <a:t>（★）については、高年齢労働者の転倒災害防止のため、中小企業事業者は</a:t>
            </a:r>
            <a:r>
              <a:rPr kumimoji="1" lang="ja-JP" altLang="en-US" sz="1000" b="1" dirty="0">
                <a:solidFill>
                  <a:srgbClr val="FF0000"/>
                </a:solidFill>
                <a:latin typeface="メイリオ" panose="020B0604030504040204" pitchFamily="50" charset="-128"/>
                <a:ea typeface="メイリオ" panose="020B0604030504040204" pitchFamily="50" charset="-128"/>
              </a:rPr>
              <a:t>「エイジフレンドリー補助金」</a:t>
            </a:r>
            <a:r>
              <a:rPr kumimoji="1" lang="ja-JP" altLang="en-US" sz="1000" dirty="0">
                <a:solidFill>
                  <a:srgbClr val="FF0000"/>
                </a:solidFill>
                <a:latin typeface="メイリオ" panose="020B0604030504040204" pitchFamily="50" charset="-128"/>
                <a:ea typeface="メイリオ" panose="020B0604030504040204" pitchFamily="50" charset="-128"/>
              </a:rPr>
              <a:t>（補助率１</a:t>
            </a:r>
            <a:r>
              <a:rPr kumimoji="1" lang="en-US" altLang="ja-JP" sz="1000" dirty="0">
                <a:solidFill>
                  <a:srgbClr val="FF0000"/>
                </a:solidFill>
                <a:latin typeface="メイリオ" panose="020B0604030504040204" pitchFamily="50" charset="-128"/>
                <a:ea typeface="メイリオ" panose="020B0604030504040204" pitchFamily="50" charset="-128"/>
              </a:rPr>
              <a:t>/</a:t>
            </a:r>
            <a:r>
              <a:rPr kumimoji="1" lang="ja-JP" altLang="en-US" sz="1000" dirty="0">
                <a:solidFill>
                  <a:srgbClr val="FF0000"/>
                </a:solidFill>
                <a:latin typeface="メイリオ" panose="020B0604030504040204" pitchFamily="50" charset="-128"/>
                <a:ea typeface="メイリオ" panose="020B0604030504040204" pitchFamily="50" charset="-128"/>
              </a:rPr>
              <a:t>２、上限</a:t>
            </a:r>
            <a:r>
              <a:rPr kumimoji="1" lang="en-US" altLang="ja-JP" sz="1000" dirty="0">
                <a:solidFill>
                  <a:srgbClr val="FF0000"/>
                </a:solidFill>
                <a:latin typeface="メイリオ" panose="020B0604030504040204" pitchFamily="50" charset="-128"/>
                <a:ea typeface="メイリオ" panose="020B0604030504040204" pitchFamily="50" charset="-128"/>
              </a:rPr>
              <a:t>100</a:t>
            </a:r>
            <a:r>
              <a:rPr kumimoji="1" lang="ja-JP" altLang="en-US" sz="1000" dirty="0">
                <a:solidFill>
                  <a:srgbClr val="FF0000"/>
                </a:solidFill>
                <a:latin typeface="メイリオ" panose="020B0604030504040204" pitchFamily="50" charset="-128"/>
                <a:ea typeface="メイリオ" panose="020B0604030504040204" pitchFamily="50" charset="-128"/>
              </a:rPr>
              <a:t>万円）を利用できます</a:t>
            </a:r>
          </a:p>
        </p:txBody>
      </p:sp>
      <p:grpSp>
        <p:nvGrpSpPr>
          <p:cNvPr id="6" name="グループ化 5">
            <a:extLst>
              <a:ext uri="{FF2B5EF4-FFF2-40B4-BE49-F238E27FC236}">
                <a16:creationId xmlns:a16="http://schemas.microsoft.com/office/drawing/2014/main" id="{7D47F766-BA23-4EC6-9226-03BF51363094}"/>
              </a:ext>
            </a:extLst>
          </p:cNvPr>
          <p:cNvGrpSpPr/>
          <p:nvPr/>
        </p:nvGrpSpPr>
        <p:grpSpPr>
          <a:xfrm>
            <a:off x="-45044" y="2051630"/>
            <a:ext cx="408626" cy="245890"/>
            <a:chOff x="-45044" y="2051629"/>
            <a:chExt cx="408626" cy="246221"/>
          </a:xfrm>
        </p:grpSpPr>
        <p:sp>
          <p:nvSpPr>
            <p:cNvPr id="2" name="正方形/長方形 1">
              <a:extLst>
                <a:ext uri="{FF2B5EF4-FFF2-40B4-BE49-F238E27FC236}">
                  <a16:creationId xmlns:a16="http://schemas.microsoft.com/office/drawing/2014/main" id="{FB91C3A8-4438-4E6F-885E-EAF1C930E32C}"/>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4EC845B-47EF-4A45-8859-DD8D340A01EE}"/>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76" name="グループ化 75">
            <a:extLst>
              <a:ext uri="{FF2B5EF4-FFF2-40B4-BE49-F238E27FC236}">
                <a16:creationId xmlns:a16="http://schemas.microsoft.com/office/drawing/2014/main" id="{FA15303F-8FCE-48CB-AA55-E5AC05884288}"/>
              </a:ext>
            </a:extLst>
          </p:cNvPr>
          <p:cNvGrpSpPr/>
          <p:nvPr/>
        </p:nvGrpSpPr>
        <p:grpSpPr>
          <a:xfrm>
            <a:off x="-46800" y="2631162"/>
            <a:ext cx="408626" cy="246221"/>
            <a:chOff x="-45044" y="2051629"/>
            <a:chExt cx="408626" cy="246221"/>
          </a:xfrm>
        </p:grpSpPr>
        <p:sp>
          <p:nvSpPr>
            <p:cNvPr id="77" name="正方形/長方形 76">
              <a:extLst>
                <a:ext uri="{FF2B5EF4-FFF2-40B4-BE49-F238E27FC236}">
                  <a16:creationId xmlns:a16="http://schemas.microsoft.com/office/drawing/2014/main" id="{FDB42CC3-83AD-4B59-A6E2-DF654D4E9F2B}"/>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4B29A992-E78D-450B-8D1E-F4EFACB89067}"/>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90" name="グループ化 89">
            <a:extLst>
              <a:ext uri="{FF2B5EF4-FFF2-40B4-BE49-F238E27FC236}">
                <a16:creationId xmlns:a16="http://schemas.microsoft.com/office/drawing/2014/main" id="{1AFB814B-DEED-4FD6-919A-A367B79B2B79}"/>
              </a:ext>
            </a:extLst>
          </p:cNvPr>
          <p:cNvGrpSpPr/>
          <p:nvPr/>
        </p:nvGrpSpPr>
        <p:grpSpPr>
          <a:xfrm>
            <a:off x="-46800" y="3211025"/>
            <a:ext cx="408626" cy="246221"/>
            <a:chOff x="-45044" y="2051629"/>
            <a:chExt cx="408626" cy="246221"/>
          </a:xfrm>
        </p:grpSpPr>
        <p:sp>
          <p:nvSpPr>
            <p:cNvPr id="91" name="正方形/長方形 90">
              <a:extLst>
                <a:ext uri="{FF2B5EF4-FFF2-40B4-BE49-F238E27FC236}">
                  <a16:creationId xmlns:a16="http://schemas.microsoft.com/office/drawing/2014/main" id="{8EBA3942-9AF8-4520-ADC4-A67FCD63ABA0}"/>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3441C49F-6E0B-44C2-A4DD-74A0AA9B1EB7}"/>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93" name="グループ化 92">
            <a:extLst>
              <a:ext uri="{FF2B5EF4-FFF2-40B4-BE49-F238E27FC236}">
                <a16:creationId xmlns:a16="http://schemas.microsoft.com/office/drawing/2014/main" id="{0ED5B799-AAE7-4023-9FC8-C60D8262A515}"/>
              </a:ext>
            </a:extLst>
          </p:cNvPr>
          <p:cNvGrpSpPr/>
          <p:nvPr/>
        </p:nvGrpSpPr>
        <p:grpSpPr>
          <a:xfrm>
            <a:off x="-34522" y="3817859"/>
            <a:ext cx="408626" cy="246221"/>
            <a:chOff x="-45044" y="2051629"/>
            <a:chExt cx="408626" cy="246221"/>
          </a:xfrm>
        </p:grpSpPr>
        <p:sp>
          <p:nvSpPr>
            <p:cNvPr id="96" name="正方形/長方形 95">
              <a:extLst>
                <a:ext uri="{FF2B5EF4-FFF2-40B4-BE49-F238E27FC236}">
                  <a16:creationId xmlns:a16="http://schemas.microsoft.com/office/drawing/2014/main" id="{18C1DD52-981C-4066-8A65-775A9BD41D07}"/>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a:extLst>
                <a:ext uri="{FF2B5EF4-FFF2-40B4-BE49-F238E27FC236}">
                  <a16:creationId xmlns:a16="http://schemas.microsoft.com/office/drawing/2014/main" id="{8935BA9B-5F93-40CA-BE34-A0C159B13F93}"/>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02" name="グループ化 101">
            <a:extLst>
              <a:ext uri="{FF2B5EF4-FFF2-40B4-BE49-F238E27FC236}">
                <a16:creationId xmlns:a16="http://schemas.microsoft.com/office/drawing/2014/main" id="{B2DAA9A3-D90B-4128-8A87-FB3401734312}"/>
              </a:ext>
            </a:extLst>
          </p:cNvPr>
          <p:cNvGrpSpPr/>
          <p:nvPr/>
        </p:nvGrpSpPr>
        <p:grpSpPr>
          <a:xfrm>
            <a:off x="-35507" y="4403681"/>
            <a:ext cx="408626" cy="246221"/>
            <a:chOff x="-45044" y="2051629"/>
            <a:chExt cx="408626" cy="246221"/>
          </a:xfrm>
        </p:grpSpPr>
        <p:sp>
          <p:nvSpPr>
            <p:cNvPr id="105" name="正方形/長方形 104">
              <a:extLst>
                <a:ext uri="{FF2B5EF4-FFF2-40B4-BE49-F238E27FC236}">
                  <a16:creationId xmlns:a16="http://schemas.microsoft.com/office/drawing/2014/main" id="{9209D99E-CBBB-407A-9129-BD9580FB5658}"/>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C1FFF971-06AF-471D-B4FC-9F8EF6CA6C74}"/>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08" name="グループ化 107">
            <a:extLst>
              <a:ext uri="{FF2B5EF4-FFF2-40B4-BE49-F238E27FC236}">
                <a16:creationId xmlns:a16="http://schemas.microsoft.com/office/drawing/2014/main" id="{BBBE0D3C-4171-417A-BFCA-83F829A805DB}"/>
              </a:ext>
            </a:extLst>
          </p:cNvPr>
          <p:cNvGrpSpPr/>
          <p:nvPr/>
        </p:nvGrpSpPr>
        <p:grpSpPr>
          <a:xfrm>
            <a:off x="-20142" y="4962446"/>
            <a:ext cx="408626" cy="246221"/>
            <a:chOff x="-45044" y="2051629"/>
            <a:chExt cx="408626" cy="246221"/>
          </a:xfrm>
        </p:grpSpPr>
        <p:sp>
          <p:nvSpPr>
            <p:cNvPr id="111" name="正方形/長方形 110">
              <a:extLst>
                <a:ext uri="{FF2B5EF4-FFF2-40B4-BE49-F238E27FC236}">
                  <a16:creationId xmlns:a16="http://schemas.microsoft.com/office/drawing/2014/main" id="{1AE5DABF-40DB-4E29-917D-434BC93B8FEF}"/>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68497CDB-CCC8-4636-A625-8238D918831A}"/>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14" name="グループ化 113">
            <a:extLst>
              <a:ext uri="{FF2B5EF4-FFF2-40B4-BE49-F238E27FC236}">
                <a16:creationId xmlns:a16="http://schemas.microsoft.com/office/drawing/2014/main" id="{E7B6F6DF-45F7-4056-8D6C-707770E13403}"/>
              </a:ext>
            </a:extLst>
          </p:cNvPr>
          <p:cNvGrpSpPr/>
          <p:nvPr/>
        </p:nvGrpSpPr>
        <p:grpSpPr>
          <a:xfrm>
            <a:off x="-35507" y="6412176"/>
            <a:ext cx="408626" cy="246221"/>
            <a:chOff x="-45044" y="2051629"/>
            <a:chExt cx="408626" cy="246221"/>
          </a:xfrm>
        </p:grpSpPr>
        <p:sp>
          <p:nvSpPr>
            <p:cNvPr id="115" name="正方形/長方形 114">
              <a:extLst>
                <a:ext uri="{FF2B5EF4-FFF2-40B4-BE49-F238E27FC236}">
                  <a16:creationId xmlns:a16="http://schemas.microsoft.com/office/drawing/2014/main" id="{E7DD0704-0BD5-4594-A70D-D2136C1E40E1}"/>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10A68713-2BBA-41AA-ABC0-9F99A4C51B33}"/>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17" name="グループ化 116">
            <a:extLst>
              <a:ext uri="{FF2B5EF4-FFF2-40B4-BE49-F238E27FC236}">
                <a16:creationId xmlns:a16="http://schemas.microsoft.com/office/drawing/2014/main" id="{96389CA1-0A93-499B-834D-8D0E22291881}"/>
              </a:ext>
            </a:extLst>
          </p:cNvPr>
          <p:cNvGrpSpPr/>
          <p:nvPr/>
        </p:nvGrpSpPr>
        <p:grpSpPr>
          <a:xfrm>
            <a:off x="-35507" y="6882372"/>
            <a:ext cx="408626" cy="246221"/>
            <a:chOff x="-45044" y="2051629"/>
            <a:chExt cx="408626" cy="246221"/>
          </a:xfrm>
        </p:grpSpPr>
        <p:sp>
          <p:nvSpPr>
            <p:cNvPr id="118" name="正方形/長方形 117">
              <a:extLst>
                <a:ext uri="{FF2B5EF4-FFF2-40B4-BE49-F238E27FC236}">
                  <a16:creationId xmlns:a16="http://schemas.microsoft.com/office/drawing/2014/main" id="{0AB3574B-25FB-46F7-B284-1B27720C8168}"/>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a:extLst>
                <a:ext uri="{FF2B5EF4-FFF2-40B4-BE49-F238E27FC236}">
                  <a16:creationId xmlns:a16="http://schemas.microsoft.com/office/drawing/2014/main" id="{2DFCB0AC-BB98-4CCF-97A6-C16BBE636DBE}"/>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20" name="グループ化 119">
            <a:extLst>
              <a:ext uri="{FF2B5EF4-FFF2-40B4-BE49-F238E27FC236}">
                <a16:creationId xmlns:a16="http://schemas.microsoft.com/office/drawing/2014/main" id="{DE90F3F2-BA7D-41C9-9197-AD35C7096AF5}"/>
              </a:ext>
            </a:extLst>
          </p:cNvPr>
          <p:cNvGrpSpPr/>
          <p:nvPr/>
        </p:nvGrpSpPr>
        <p:grpSpPr>
          <a:xfrm>
            <a:off x="-24188" y="7423555"/>
            <a:ext cx="408626" cy="249384"/>
            <a:chOff x="-45044" y="2051629"/>
            <a:chExt cx="408626" cy="246221"/>
          </a:xfrm>
        </p:grpSpPr>
        <p:sp>
          <p:nvSpPr>
            <p:cNvPr id="121" name="正方形/長方形 120">
              <a:extLst>
                <a:ext uri="{FF2B5EF4-FFF2-40B4-BE49-F238E27FC236}">
                  <a16:creationId xmlns:a16="http://schemas.microsoft.com/office/drawing/2014/main" id="{C64572D8-0159-4315-9A40-EC8DA33C7EB9}"/>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a:extLst>
                <a:ext uri="{FF2B5EF4-FFF2-40B4-BE49-F238E27FC236}">
                  <a16:creationId xmlns:a16="http://schemas.microsoft.com/office/drawing/2014/main" id="{CF6469F2-A8EB-41AD-A792-5BC2E817154B}"/>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grpSp>
        <p:nvGrpSpPr>
          <p:cNvPr id="123" name="グループ化 122">
            <a:extLst>
              <a:ext uri="{FF2B5EF4-FFF2-40B4-BE49-F238E27FC236}">
                <a16:creationId xmlns:a16="http://schemas.microsoft.com/office/drawing/2014/main" id="{82576206-A9D2-411B-85F7-3D87A143178D}"/>
              </a:ext>
            </a:extLst>
          </p:cNvPr>
          <p:cNvGrpSpPr/>
          <p:nvPr/>
        </p:nvGrpSpPr>
        <p:grpSpPr>
          <a:xfrm>
            <a:off x="-24887" y="8044215"/>
            <a:ext cx="408626" cy="246221"/>
            <a:chOff x="-45044" y="2051629"/>
            <a:chExt cx="408626" cy="246221"/>
          </a:xfrm>
        </p:grpSpPr>
        <p:sp>
          <p:nvSpPr>
            <p:cNvPr id="124" name="正方形/長方形 123">
              <a:extLst>
                <a:ext uri="{FF2B5EF4-FFF2-40B4-BE49-F238E27FC236}">
                  <a16:creationId xmlns:a16="http://schemas.microsoft.com/office/drawing/2014/main" id="{94163BD4-DFB5-4381-AE23-0575A19B12CD}"/>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テキスト ボックス 124">
              <a:extLst>
                <a:ext uri="{FF2B5EF4-FFF2-40B4-BE49-F238E27FC236}">
                  <a16:creationId xmlns:a16="http://schemas.microsoft.com/office/drawing/2014/main" id="{0332B5C4-38C3-4B33-BCFB-C06D4F2B0BBA}"/>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sp>
        <p:nvSpPr>
          <p:cNvPr id="138" name="テキスト ボックス 137">
            <a:extLst>
              <a:ext uri="{FF2B5EF4-FFF2-40B4-BE49-F238E27FC236}">
                <a16:creationId xmlns:a16="http://schemas.microsoft.com/office/drawing/2014/main" id="{19932793-5D7A-4ED0-8170-79D9D789D250}"/>
              </a:ext>
            </a:extLst>
          </p:cNvPr>
          <p:cNvSpPr txBox="1"/>
          <p:nvPr/>
        </p:nvSpPr>
        <p:spPr>
          <a:xfrm>
            <a:off x="138464" y="9350625"/>
            <a:ext cx="5760000" cy="261610"/>
          </a:xfrm>
          <a:prstGeom prst="rect">
            <a:avLst/>
          </a:prstGeom>
          <a:noFill/>
        </p:spPr>
        <p:txBody>
          <a:bodyPr wrap="square" rtlCol="0">
            <a:spAutoFit/>
          </a:bodyPr>
          <a:lstStyle/>
          <a:p>
            <a:pPr>
              <a:lnSpc>
                <a:spcPct val="110000"/>
              </a:lnSpc>
            </a:pPr>
            <a:r>
              <a:rPr kumimoji="1" lang="ja-JP" altLang="en-US" sz="1000" dirty="0">
                <a:latin typeface="メイリオ" panose="020B0604030504040204" pitchFamily="50" charset="-128"/>
                <a:ea typeface="メイリオ" panose="020B0604030504040204" pitchFamily="50" charset="-128"/>
              </a:rPr>
              <a:t>中小事業者は、無料で安全衛生の専門家のアドバイスが受けられます</a:t>
            </a:r>
          </a:p>
        </p:txBody>
      </p:sp>
      <p:pic>
        <p:nvPicPr>
          <p:cNvPr id="14" name="図 13">
            <a:extLst>
              <a:ext uri="{FF2B5EF4-FFF2-40B4-BE49-F238E27FC236}">
                <a16:creationId xmlns:a16="http://schemas.microsoft.com/office/drawing/2014/main" id="{1BDC18E3-2208-4AC9-B447-C1A93F67537B}"/>
              </a:ext>
            </a:extLst>
          </p:cNvPr>
          <p:cNvPicPr>
            <a:picLocks noChangeAspect="1"/>
          </p:cNvPicPr>
          <p:nvPr/>
        </p:nvPicPr>
        <p:blipFill>
          <a:blip r:embed="rId21"/>
          <a:stretch>
            <a:fillRect/>
          </a:stretch>
        </p:blipFill>
        <p:spPr>
          <a:xfrm>
            <a:off x="5750877" y="8717585"/>
            <a:ext cx="549544" cy="516572"/>
          </a:xfrm>
          <a:prstGeom prst="rect">
            <a:avLst/>
          </a:prstGeom>
        </p:spPr>
      </p:pic>
      <p:sp>
        <p:nvSpPr>
          <p:cNvPr id="139" name="テキスト ボックス 138">
            <a:extLst>
              <a:ext uri="{FF2B5EF4-FFF2-40B4-BE49-F238E27FC236}">
                <a16:creationId xmlns:a16="http://schemas.microsoft.com/office/drawing/2014/main" id="{3FD09D8E-AE13-43B2-A1A0-D4F9A38CA645}"/>
              </a:ext>
            </a:extLst>
          </p:cNvPr>
          <p:cNvSpPr txBox="1"/>
          <p:nvPr/>
        </p:nvSpPr>
        <p:spPr>
          <a:xfrm>
            <a:off x="5475017" y="9203185"/>
            <a:ext cx="1101860" cy="246221"/>
          </a:xfrm>
          <a:prstGeom prst="rect">
            <a:avLst/>
          </a:prstGeom>
          <a:noFill/>
        </p:spPr>
        <p:txBody>
          <a:bodyPr wrap="square">
            <a:spAutoFit/>
          </a:bodyPr>
          <a:lstStyle/>
          <a:p>
            <a:pPr algn="ctr" fontAlgn="base"/>
            <a:r>
              <a:rPr lang="ja-JP" altLang="en-US" sz="500" b="0" i="0" dirty="0">
                <a:solidFill>
                  <a:srgbClr val="333333"/>
                </a:solidFill>
                <a:effectLst/>
                <a:latin typeface="メイリオ" panose="020B0604030504040204" pitchFamily="50" charset="-128"/>
                <a:ea typeface="メイリオ" panose="020B0604030504040204" pitchFamily="50" charset="-128"/>
              </a:rPr>
              <a:t>中小規模事業場</a:t>
            </a:r>
            <a:endParaRPr lang="en-US" altLang="ja-JP" sz="500" b="0" i="0" dirty="0">
              <a:solidFill>
                <a:srgbClr val="333333"/>
              </a:solidFill>
              <a:effectLst/>
              <a:latin typeface="メイリオ" panose="020B0604030504040204" pitchFamily="50" charset="-128"/>
              <a:ea typeface="メイリオ" panose="020B0604030504040204" pitchFamily="50" charset="-128"/>
            </a:endParaRPr>
          </a:p>
          <a:p>
            <a:pPr algn="ctr" fontAlgn="base"/>
            <a:r>
              <a:rPr lang="ja-JP" altLang="en-US" sz="500" b="0" i="0" dirty="0">
                <a:solidFill>
                  <a:srgbClr val="333333"/>
                </a:solidFill>
                <a:effectLst/>
                <a:latin typeface="メイリオ" panose="020B0604030504040204" pitchFamily="50" charset="-128"/>
                <a:ea typeface="メイリオ" panose="020B0604030504040204" pitchFamily="50" charset="-128"/>
              </a:rPr>
              <a:t>安全衛生サポート事業</a:t>
            </a:r>
          </a:p>
        </p:txBody>
      </p:sp>
      <p:sp>
        <p:nvSpPr>
          <p:cNvPr id="140" name="テキスト ボックス 139">
            <a:extLst>
              <a:ext uri="{FF2B5EF4-FFF2-40B4-BE49-F238E27FC236}">
                <a16:creationId xmlns:a16="http://schemas.microsoft.com/office/drawing/2014/main" id="{0FB5B1E0-8660-446E-9B69-D2F78718C8C9}"/>
              </a:ext>
            </a:extLst>
          </p:cNvPr>
          <p:cNvSpPr txBox="1"/>
          <p:nvPr/>
        </p:nvSpPr>
        <p:spPr>
          <a:xfrm>
            <a:off x="4703574" y="9228880"/>
            <a:ext cx="1094686" cy="169277"/>
          </a:xfrm>
          <a:prstGeom prst="rect">
            <a:avLst/>
          </a:prstGeom>
          <a:noFill/>
        </p:spPr>
        <p:txBody>
          <a:bodyPr wrap="square">
            <a:spAutoFit/>
          </a:bodyPr>
          <a:lstStyle/>
          <a:p>
            <a:pPr algn="ctr" fontAlgn="base"/>
            <a:r>
              <a:rPr lang="ja-JP" altLang="en-US" sz="500" b="0" i="0" dirty="0">
                <a:solidFill>
                  <a:srgbClr val="333333"/>
                </a:solidFill>
                <a:effectLst/>
                <a:latin typeface="メイリオ" panose="020B0604030504040204" pitchFamily="50" charset="-128"/>
                <a:ea typeface="メイリオ" panose="020B0604030504040204" pitchFamily="50" charset="-128"/>
              </a:rPr>
              <a:t>エイジフレンドリー補助金</a:t>
            </a:r>
          </a:p>
        </p:txBody>
      </p:sp>
      <p:pic>
        <p:nvPicPr>
          <p:cNvPr id="18" name="図 17">
            <a:extLst>
              <a:ext uri="{FF2B5EF4-FFF2-40B4-BE49-F238E27FC236}">
                <a16:creationId xmlns:a16="http://schemas.microsoft.com/office/drawing/2014/main" id="{07C4914F-EC0B-4D2C-8C00-3CC70407669B}"/>
              </a:ext>
            </a:extLst>
          </p:cNvPr>
          <p:cNvPicPr>
            <a:picLocks noChangeAspect="1"/>
          </p:cNvPicPr>
          <p:nvPr/>
        </p:nvPicPr>
        <p:blipFill>
          <a:blip r:embed="rId22"/>
          <a:stretch>
            <a:fillRect/>
          </a:stretch>
        </p:blipFill>
        <p:spPr>
          <a:xfrm>
            <a:off x="5803925" y="1893688"/>
            <a:ext cx="492648" cy="472943"/>
          </a:xfrm>
          <a:prstGeom prst="rect">
            <a:avLst/>
          </a:prstGeom>
        </p:spPr>
      </p:pic>
      <p:pic>
        <p:nvPicPr>
          <p:cNvPr id="15" name="図 14" descr="黒い背景に白い文字がある&#10;&#10;低い精度で自動的に生成された説明">
            <a:extLst>
              <a:ext uri="{FF2B5EF4-FFF2-40B4-BE49-F238E27FC236}">
                <a16:creationId xmlns:a16="http://schemas.microsoft.com/office/drawing/2014/main" id="{2D34803D-EE06-FFFD-972A-F3800517E39A}"/>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l="34645" t="35392" r="33611" b="36945"/>
          <a:stretch/>
        </p:blipFill>
        <p:spPr>
          <a:xfrm>
            <a:off x="194298" y="3050011"/>
            <a:ext cx="596046" cy="562286"/>
          </a:xfrm>
          <a:prstGeom prst="rect">
            <a:avLst/>
          </a:prstGeom>
        </p:spPr>
      </p:pic>
      <p:sp>
        <p:nvSpPr>
          <p:cNvPr id="143" name="テキスト ボックス 142"/>
          <p:cNvSpPr txBox="1"/>
          <p:nvPr/>
        </p:nvSpPr>
        <p:spPr>
          <a:xfrm>
            <a:off x="735756" y="8021169"/>
            <a:ext cx="4321797" cy="491279"/>
          </a:xfrm>
          <a:prstGeom prst="rect">
            <a:avLst/>
          </a:prstGeom>
          <a:noFill/>
        </p:spPr>
        <p:txBody>
          <a:bodyPr wrap="square" lIns="108000" tIns="72000" rIns="108000" rtlCol="0">
            <a:spAutoFit/>
          </a:bodyPr>
          <a:lstStyle/>
          <a:p>
            <a:pPr>
              <a:lnSpc>
                <a:spcPct val="110000"/>
              </a:lnSpc>
            </a:pPr>
            <a:r>
              <a:rPr kumimoji="1" lang="ja-JP" altLang="en-US" sz="1200" b="1" dirty="0" smtClean="0">
                <a:latin typeface="メイリオ" panose="020B0604030504040204" pitchFamily="50" charset="-128"/>
                <a:ea typeface="メイリオ" panose="020B0604030504040204" pitchFamily="50" charset="-128"/>
              </a:rPr>
              <a:t>滑りやすい材質の作業床・通路</a:t>
            </a:r>
            <a:r>
              <a:rPr kumimoji="1" lang="ja-JP" altLang="en-US" sz="1200" b="1" dirty="0">
                <a:latin typeface="メイリオ" panose="020B0604030504040204" pitchFamily="50" charset="-128"/>
                <a:ea typeface="メイリオ" panose="020B0604030504040204" pitchFamily="50" charset="-128"/>
              </a:rPr>
              <a:t>等で滑って</a:t>
            </a:r>
            <a:r>
              <a:rPr kumimoji="1" lang="ja-JP" altLang="en-US" sz="1200" b="1" dirty="0" smtClean="0">
                <a:latin typeface="メイリオ" panose="020B0604030504040204" pitchFamily="50" charset="-128"/>
                <a:ea typeface="メイリオ" panose="020B0604030504040204" pitchFamily="50" charset="-128"/>
              </a:rPr>
              <a:t>転倒</a:t>
            </a:r>
            <a:endParaRPr kumimoji="1" lang="en-US" altLang="ja-JP" sz="1300" b="1" dirty="0" smtClean="0">
              <a:solidFill>
                <a:srgbClr val="FF0000"/>
              </a:solidFill>
              <a:latin typeface="メイリオ" panose="020B0604030504040204" pitchFamily="50" charset="-128"/>
              <a:ea typeface="メイリオ" panose="020B0604030504040204" pitchFamily="50" charset="-128"/>
            </a:endParaRPr>
          </a:p>
          <a:p>
            <a:pPr marL="85725" indent="-85725">
              <a:lnSpc>
                <a:spcPct val="110000"/>
              </a:lnSpc>
              <a:buFont typeface="Wingdings" panose="05000000000000000000" pitchFamily="2" charset="2"/>
              <a:buChar char="Ø"/>
            </a:pPr>
            <a:r>
              <a:rPr kumimoji="1" lang="ja-JP" altLang="en-US" sz="1000" b="1" dirty="0" smtClean="0">
                <a:latin typeface="メイリオ" panose="020B0604030504040204" pitchFamily="50" charset="-128"/>
                <a:ea typeface="メイリオ" panose="020B0604030504040204" pitchFamily="50" charset="-128"/>
              </a:rPr>
              <a:t>滑りやすい敷地内の場所を確認</a:t>
            </a:r>
            <a:r>
              <a:rPr kumimoji="1" lang="ja-JP" altLang="en-US" sz="1000" dirty="0" smtClean="0">
                <a:latin typeface="メイリオ" panose="020B0604030504040204" pitchFamily="50" charset="-128"/>
                <a:ea typeface="メイリオ" panose="020B0604030504040204" pitchFamily="50" charset="-128"/>
              </a:rPr>
              <a:t>し、防滑処置等の対策を行う</a:t>
            </a:r>
            <a:endParaRPr kumimoji="1" lang="en-US" altLang="ja-JP" sz="1000" dirty="0">
              <a:latin typeface="メイリオ" panose="020B0604030504040204" pitchFamily="50" charset="-128"/>
              <a:ea typeface="メイリオ" panose="020B0604030504040204" pitchFamily="50" charset="-128"/>
            </a:endParaRPr>
          </a:p>
        </p:txBody>
      </p:sp>
      <p:grpSp>
        <p:nvGrpSpPr>
          <p:cNvPr id="144" name="グループ化 143">
            <a:extLst>
              <a:ext uri="{FF2B5EF4-FFF2-40B4-BE49-F238E27FC236}">
                <a16:creationId xmlns:a16="http://schemas.microsoft.com/office/drawing/2014/main" id="{82576206-A9D2-411B-85F7-3D87A143178D}"/>
              </a:ext>
            </a:extLst>
          </p:cNvPr>
          <p:cNvGrpSpPr/>
          <p:nvPr/>
        </p:nvGrpSpPr>
        <p:grpSpPr>
          <a:xfrm>
            <a:off x="2047" y="8657909"/>
            <a:ext cx="386437" cy="239450"/>
            <a:chOff x="-45044" y="2051629"/>
            <a:chExt cx="408626" cy="246221"/>
          </a:xfrm>
        </p:grpSpPr>
        <p:sp>
          <p:nvSpPr>
            <p:cNvPr id="145" name="正方形/長方形 144">
              <a:extLst>
                <a:ext uri="{FF2B5EF4-FFF2-40B4-BE49-F238E27FC236}">
                  <a16:creationId xmlns:a16="http://schemas.microsoft.com/office/drawing/2014/main" id="{94163BD4-DFB5-4381-AE23-0575A19B12CD}"/>
                </a:ext>
              </a:extLst>
            </p:cNvPr>
            <p:cNvSpPr/>
            <p:nvPr/>
          </p:nvSpPr>
          <p:spPr>
            <a:xfrm>
              <a:off x="55657" y="2097825"/>
              <a:ext cx="108000" cy="10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a:extLst>
                <a:ext uri="{FF2B5EF4-FFF2-40B4-BE49-F238E27FC236}">
                  <a16:creationId xmlns:a16="http://schemas.microsoft.com/office/drawing/2014/main" id="{0332B5C4-38C3-4B33-BCFB-C06D4F2B0BBA}"/>
                </a:ext>
              </a:extLst>
            </p:cNvPr>
            <p:cNvSpPr txBox="1"/>
            <p:nvPr/>
          </p:nvSpPr>
          <p:spPr>
            <a:xfrm>
              <a:off x="-45044" y="2051629"/>
              <a:ext cx="408626" cy="246221"/>
            </a:xfrm>
            <a:prstGeom prst="rect">
              <a:avLst/>
            </a:prstGeom>
            <a:noFill/>
          </p:spPr>
          <p:txBody>
            <a:bodyPr wrap="square" rtlCol="0">
              <a:spAutoFit/>
            </a:bodyPr>
            <a:lstStyle/>
            <a:p>
              <a:r>
                <a:rPr kumimoji="1" lang="ja-JP" altLang="en-US" sz="1000" dirty="0">
                  <a:solidFill>
                    <a:srgbClr val="E4E2ED"/>
                  </a:solidFill>
                </a:rPr>
                <a:t>✓</a:t>
              </a:r>
            </a:p>
          </p:txBody>
        </p:sp>
      </p:grpSp>
      <p:sp>
        <p:nvSpPr>
          <p:cNvPr id="150" name="角丸四角形 29">
            <a:extLst>
              <a:ext uri="{FF2B5EF4-FFF2-40B4-BE49-F238E27FC236}">
                <a16:creationId xmlns:a16="http://schemas.microsoft.com/office/drawing/2014/main" id="{D96CAEB7-564A-45A3-9454-8E8E2BDB72EE}"/>
              </a:ext>
            </a:extLst>
          </p:cNvPr>
          <p:cNvSpPr>
            <a:spLocks noChangeAspect="1"/>
          </p:cNvSpPr>
          <p:nvPr/>
        </p:nvSpPr>
        <p:spPr>
          <a:xfrm>
            <a:off x="269148" y="8511386"/>
            <a:ext cx="504000" cy="489509"/>
          </a:xfrm>
          <a:prstGeom prst="round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59084" rIns="0" bIns="59084" numCol="1" spcCol="0" rtlCol="0" fromWordArt="0" anchor="ctr" anchorCtr="0" forceAA="0" compatLnSpc="1">
            <a:prstTxWarp prst="textNoShape">
              <a:avLst/>
            </a:prstTxWarp>
            <a:noAutofit/>
          </a:bodyPr>
          <a:lstStyle/>
          <a:p>
            <a:pPr algn="ctr"/>
            <a:endParaRPr kumimoji="1" lang="en-US" altLang="ja-JP" sz="800" dirty="0">
              <a:latin typeface="メイリオ" panose="020B0604030504040204" pitchFamily="50" charset="-128"/>
              <a:ea typeface="メイリオ" panose="020B0604030504040204" pitchFamily="50" charset="-128"/>
            </a:endParaRPr>
          </a:p>
        </p:txBody>
      </p:sp>
      <p:pic>
        <p:nvPicPr>
          <p:cNvPr id="13" name="図 12"/>
          <p:cNvPicPr>
            <a:picLocks noChangeAspect="1"/>
          </p:cNvPicPr>
          <p:nvPr/>
        </p:nvPicPr>
        <p:blipFill>
          <a:blip r:embed="rId24"/>
          <a:stretch>
            <a:fillRect/>
          </a:stretch>
        </p:blipFill>
        <p:spPr>
          <a:xfrm>
            <a:off x="320533" y="8557773"/>
            <a:ext cx="418846" cy="430480"/>
          </a:xfrm>
          <a:prstGeom prst="rect">
            <a:avLst/>
          </a:prstGeom>
        </p:spPr>
      </p:pic>
      <p:grpSp>
        <p:nvGrpSpPr>
          <p:cNvPr id="154" name="グループ化 153"/>
          <p:cNvGrpSpPr/>
          <p:nvPr/>
        </p:nvGrpSpPr>
        <p:grpSpPr>
          <a:xfrm>
            <a:off x="284515" y="7983039"/>
            <a:ext cx="452212" cy="453393"/>
            <a:chOff x="0" y="0"/>
            <a:chExt cx="2178843" cy="2178843"/>
          </a:xfrm>
        </p:grpSpPr>
        <p:grpSp>
          <p:nvGrpSpPr>
            <p:cNvPr id="155" name="グループ化 154"/>
            <p:cNvGrpSpPr>
              <a:grpSpLocks noChangeAspect="1"/>
            </p:cNvGrpSpPr>
            <p:nvPr/>
          </p:nvGrpSpPr>
          <p:grpSpPr>
            <a:xfrm>
              <a:off x="82011" y="315184"/>
              <a:ext cx="2016277" cy="1482653"/>
              <a:chOff x="82011" y="315184"/>
              <a:chExt cx="2331495" cy="1714449"/>
            </a:xfrm>
          </p:grpSpPr>
          <p:cxnSp>
            <p:nvCxnSpPr>
              <p:cNvPr id="157" name="直線コネクタ 156"/>
              <p:cNvCxnSpPr/>
              <p:nvPr/>
            </p:nvCxnSpPr>
            <p:spPr>
              <a:xfrm flipH="1">
                <a:off x="82011" y="315184"/>
                <a:ext cx="2009410" cy="830023"/>
              </a:xfrm>
              <a:prstGeom prst="line">
                <a:avLst/>
              </a:prstGeom>
              <a:noFill/>
              <a:ln w="6350" cap="flat" cmpd="sng" algn="ctr">
                <a:solidFill>
                  <a:sysClr val="windowText" lastClr="000000"/>
                </a:solidFill>
                <a:prstDash val="solid"/>
                <a:miter lim="800000"/>
              </a:ln>
              <a:effectLst/>
            </p:spPr>
          </p:cxnSp>
          <p:sp>
            <p:nvSpPr>
              <p:cNvPr id="158" name="平行四辺形 157"/>
              <p:cNvSpPr/>
              <p:nvPr/>
            </p:nvSpPr>
            <p:spPr>
              <a:xfrm rot="20236827" flipH="1">
                <a:off x="179383" y="860273"/>
                <a:ext cx="2019105" cy="321676"/>
              </a:xfrm>
              <a:prstGeom prst="parallelogram">
                <a:avLst>
                  <a:gd name="adj" fmla="val 10192"/>
                </a:avLst>
              </a:prstGeom>
              <a:solidFill>
                <a:sysClr val="window" lastClr="FFFFFF"/>
              </a:solidFill>
              <a:ln w="12700" cap="flat" cmpd="sng" algn="ctr">
                <a:solidFill>
                  <a:sysClr val="windowText" lastClr="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59" name="平行四辺形 158"/>
              <p:cNvSpPr/>
              <p:nvPr/>
            </p:nvSpPr>
            <p:spPr>
              <a:xfrm rot="20160000" flipH="1">
                <a:off x="283412" y="126594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0" name="平行四辺形 159"/>
              <p:cNvSpPr/>
              <p:nvPr/>
            </p:nvSpPr>
            <p:spPr>
              <a:xfrm rot="20160000" flipH="1">
                <a:off x="378645" y="1225414"/>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1" name="平行四辺形 160"/>
              <p:cNvSpPr/>
              <p:nvPr/>
            </p:nvSpPr>
            <p:spPr>
              <a:xfrm rot="20160000" flipH="1">
                <a:off x="473878" y="1184873"/>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3" name="平行四辺形 162"/>
              <p:cNvSpPr/>
              <p:nvPr/>
            </p:nvSpPr>
            <p:spPr>
              <a:xfrm rot="20160000" flipH="1">
                <a:off x="1426208" y="779463"/>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5" name="平行四辺形 164"/>
              <p:cNvSpPr/>
              <p:nvPr/>
            </p:nvSpPr>
            <p:spPr>
              <a:xfrm rot="20160000" flipH="1">
                <a:off x="1330975" y="820004"/>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6" name="平行四辺形 165"/>
              <p:cNvSpPr/>
              <p:nvPr/>
            </p:nvSpPr>
            <p:spPr>
              <a:xfrm rot="20160000" flipH="1">
                <a:off x="1140509" y="895133"/>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7" name="平行四辺形 166"/>
              <p:cNvSpPr/>
              <p:nvPr/>
            </p:nvSpPr>
            <p:spPr>
              <a:xfrm rot="20160000" flipH="1">
                <a:off x="950043" y="976215"/>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8" name="平行四辺形 167"/>
              <p:cNvSpPr/>
              <p:nvPr/>
            </p:nvSpPr>
            <p:spPr>
              <a:xfrm rot="20160000" flipH="1">
                <a:off x="1235742" y="860545"/>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69" name="平行四辺形 168"/>
              <p:cNvSpPr/>
              <p:nvPr/>
            </p:nvSpPr>
            <p:spPr>
              <a:xfrm rot="20160000" flipH="1">
                <a:off x="1045276" y="935674"/>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0" name="平行四辺形 169"/>
              <p:cNvSpPr/>
              <p:nvPr/>
            </p:nvSpPr>
            <p:spPr>
              <a:xfrm rot="20160000" flipH="1">
                <a:off x="854810" y="102270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1" name="平行四辺形 170"/>
              <p:cNvSpPr/>
              <p:nvPr/>
            </p:nvSpPr>
            <p:spPr>
              <a:xfrm rot="20160000" flipH="1">
                <a:off x="759577" y="1063250"/>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2" name="平行四辺形 171"/>
              <p:cNvSpPr/>
              <p:nvPr/>
            </p:nvSpPr>
            <p:spPr>
              <a:xfrm rot="20160000" flipH="1">
                <a:off x="664344" y="1103791"/>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3" name="平行四辺形 172"/>
              <p:cNvSpPr/>
              <p:nvPr/>
            </p:nvSpPr>
            <p:spPr>
              <a:xfrm rot="20160000" flipH="1">
                <a:off x="569111" y="1144332"/>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4" name="平行四辺形 173"/>
              <p:cNvSpPr/>
              <p:nvPr/>
            </p:nvSpPr>
            <p:spPr>
              <a:xfrm rot="20160000" flipH="1">
                <a:off x="1598815" y="709157"/>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5" name="平行四辺形 174"/>
              <p:cNvSpPr/>
              <p:nvPr/>
            </p:nvSpPr>
            <p:spPr>
              <a:xfrm rot="20160000" flipH="1">
                <a:off x="1509535" y="740052"/>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6" name="平行四辺形 175"/>
              <p:cNvSpPr/>
              <p:nvPr/>
            </p:nvSpPr>
            <p:spPr>
              <a:xfrm rot="20160000" flipH="1">
                <a:off x="1688095" y="669746"/>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7" name="平行四辺形 176"/>
              <p:cNvSpPr/>
              <p:nvPr/>
            </p:nvSpPr>
            <p:spPr>
              <a:xfrm rot="20160000" flipH="1">
                <a:off x="1961895" y="548123"/>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8" name="平行四辺形 177"/>
              <p:cNvSpPr/>
              <p:nvPr/>
            </p:nvSpPr>
            <p:spPr>
              <a:xfrm rot="20160000" flipH="1">
                <a:off x="1866655" y="588664"/>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79" name="平行四辺形 178"/>
              <p:cNvSpPr/>
              <p:nvPr/>
            </p:nvSpPr>
            <p:spPr>
              <a:xfrm rot="20160000" flipH="1">
                <a:off x="1771422" y="629205"/>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0" name="平行四辺形 179"/>
              <p:cNvSpPr/>
              <p:nvPr/>
            </p:nvSpPr>
            <p:spPr>
              <a:xfrm rot="20160000" flipH="1">
                <a:off x="354850" y="1390965"/>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1" name="平行四辺形 180"/>
              <p:cNvSpPr/>
              <p:nvPr/>
            </p:nvSpPr>
            <p:spPr>
              <a:xfrm rot="20160000" flipH="1">
                <a:off x="450083" y="1350430"/>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2" name="平行四辺形 181"/>
              <p:cNvSpPr/>
              <p:nvPr/>
            </p:nvSpPr>
            <p:spPr>
              <a:xfrm rot="20160000" flipH="1">
                <a:off x="545316" y="130988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3" name="平行四辺形 182"/>
              <p:cNvSpPr/>
              <p:nvPr/>
            </p:nvSpPr>
            <p:spPr>
              <a:xfrm rot="20160000" flipH="1">
                <a:off x="1497646" y="90447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4" name="平行四辺形 183"/>
              <p:cNvSpPr/>
              <p:nvPr/>
            </p:nvSpPr>
            <p:spPr>
              <a:xfrm rot="20160000" flipH="1">
                <a:off x="1402413" y="945020"/>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5" name="平行四辺形 184"/>
              <p:cNvSpPr/>
              <p:nvPr/>
            </p:nvSpPr>
            <p:spPr>
              <a:xfrm rot="20160000" flipH="1">
                <a:off x="1211947" y="102014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6" name="平行四辺形 185"/>
              <p:cNvSpPr/>
              <p:nvPr/>
            </p:nvSpPr>
            <p:spPr>
              <a:xfrm rot="20160000" flipH="1">
                <a:off x="1021481" y="1101231"/>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7" name="平行四辺形 186"/>
              <p:cNvSpPr/>
              <p:nvPr/>
            </p:nvSpPr>
            <p:spPr>
              <a:xfrm rot="20160000" flipH="1">
                <a:off x="1307180" y="985561"/>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8" name="平行四辺形 187"/>
              <p:cNvSpPr/>
              <p:nvPr/>
            </p:nvSpPr>
            <p:spPr>
              <a:xfrm rot="20160000" flipH="1">
                <a:off x="1116714" y="1060690"/>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89" name="平行四辺形 188"/>
              <p:cNvSpPr/>
              <p:nvPr/>
            </p:nvSpPr>
            <p:spPr>
              <a:xfrm rot="20160000" flipH="1">
                <a:off x="926248" y="1147725"/>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0" name="平行四辺形 189"/>
              <p:cNvSpPr/>
              <p:nvPr/>
            </p:nvSpPr>
            <p:spPr>
              <a:xfrm rot="20160000" flipH="1">
                <a:off x="831015" y="1188266"/>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1" name="平行四辺形 190"/>
              <p:cNvSpPr/>
              <p:nvPr/>
            </p:nvSpPr>
            <p:spPr>
              <a:xfrm rot="20160000" flipH="1">
                <a:off x="735782" y="1228807"/>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2" name="平行四辺形 191"/>
              <p:cNvSpPr/>
              <p:nvPr/>
            </p:nvSpPr>
            <p:spPr>
              <a:xfrm rot="20160000" flipH="1">
                <a:off x="640549" y="1269348"/>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3" name="平行四辺形 192"/>
              <p:cNvSpPr/>
              <p:nvPr/>
            </p:nvSpPr>
            <p:spPr>
              <a:xfrm rot="20160000" flipH="1">
                <a:off x="1670253" y="834173"/>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4" name="平行四辺形 193"/>
              <p:cNvSpPr/>
              <p:nvPr/>
            </p:nvSpPr>
            <p:spPr>
              <a:xfrm rot="20160000" flipH="1">
                <a:off x="1580973" y="865068"/>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5" name="平行四辺形 194"/>
              <p:cNvSpPr/>
              <p:nvPr/>
            </p:nvSpPr>
            <p:spPr>
              <a:xfrm rot="20160000" flipH="1">
                <a:off x="1759533" y="794762"/>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6" name="平行四辺形 195"/>
              <p:cNvSpPr/>
              <p:nvPr/>
            </p:nvSpPr>
            <p:spPr>
              <a:xfrm rot="20160000" flipH="1">
                <a:off x="2033333" y="673139"/>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7" name="平行四辺形 196"/>
              <p:cNvSpPr/>
              <p:nvPr/>
            </p:nvSpPr>
            <p:spPr>
              <a:xfrm rot="20160000" flipH="1">
                <a:off x="1938093" y="713680"/>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sp>
            <p:nvSpPr>
              <p:cNvPr id="198" name="平行四辺形 197"/>
              <p:cNvSpPr/>
              <p:nvPr/>
            </p:nvSpPr>
            <p:spPr>
              <a:xfrm rot="20160000" flipH="1">
                <a:off x="1842860" y="754221"/>
                <a:ext cx="54000" cy="112247"/>
              </a:xfrm>
              <a:prstGeom prst="parallelogram">
                <a:avLst/>
              </a:prstGeom>
              <a:solidFill>
                <a:sysClr val="window" lastClr="FFFFFF">
                  <a:lumMod val="50000"/>
                </a:sysClr>
              </a:solidFill>
              <a:ln w="12700" cap="flat" cmpd="sng" algn="ctr">
                <a:solidFill>
                  <a:sysClr val="window" lastClr="FFFFFF">
                    <a:lumMod val="50000"/>
                  </a:sys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cxnSp>
            <p:nvCxnSpPr>
              <p:cNvPr id="199" name="直線コネクタ 198"/>
              <p:cNvCxnSpPr/>
              <p:nvPr/>
            </p:nvCxnSpPr>
            <p:spPr>
              <a:xfrm flipH="1">
                <a:off x="480349" y="1231109"/>
                <a:ext cx="1933157" cy="798524"/>
              </a:xfrm>
              <a:prstGeom prst="line">
                <a:avLst/>
              </a:prstGeom>
              <a:noFill/>
              <a:ln w="6350" cap="flat" cmpd="sng" algn="ctr">
                <a:solidFill>
                  <a:sysClr val="windowText" lastClr="000000"/>
                </a:solidFill>
                <a:prstDash val="solid"/>
                <a:miter lim="800000"/>
              </a:ln>
              <a:effectLst/>
            </p:spPr>
          </p:cxnSp>
        </p:grpSp>
        <p:sp>
          <p:nvSpPr>
            <p:cNvPr id="156" name="角丸四角形 155"/>
            <p:cNvSpPr/>
            <p:nvPr/>
          </p:nvSpPr>
          <p:spPr>
            <a:xfrm>
              <a:off x="0" y="0"/>
              <a:ext cx="2178843" cy="2178843"/>
            </a:xfrm>
            <a:prstGeom prst="roundRect">
              <a:avLst/>
            </a:prstGeom>
            <a:noFill/>
            <a:ln w="12700" cap="flat" cmpd="sng" algn="ctr">
              <a:solidFill>
                <a:sysClr val="windowText" lastClr="000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panose="020F0502020204030204"/>
                <a:ea typeface="游ゴシック" panose="020B0400000000000000" pitchFamily="50" charset="-128"/>
                <a:cs typeface="+mn-cs"/>
              </a:endParaRPr>
            </a:p>
          </p:txBody>
        </p:sp>
      </p:grpSp>
      <p:graphicFrame>
        <p:nvGraphicFramePr>
          <p:cNvPr id="200" name="グラフ 199"/>
          <p:cNvGraphicFramePr>
            <a:graphicFrameLocks/>
          </p:cNvGraphicFramePr>
          <p:nvPr>
            <p:extLst>
              <p:ext uri="{D42A27DB-BD31-4B8C-83A1-F6EECF244321}">
                <p14:modId xmlns:p14="http://schemas.microsoft.com/office/powerpoint/2010/main" val="1599200783"/>
              </p:ext>
            </p:extLst>
          </p:nvPr>
        </p:nvGraphicFramePr>
        <p:xfrm>
          <a:off x="6616703" y="3409573"/>
          <a:ext cx="3016897" cy="2326645"/>
        </p:xfrm>
        <a:graphic>
          <a:graphicData uri="http://schemas.openxmlformats.org/drawingml/2006/chart">
            <c:chart xmlns:c="http://schemas.openxmlformats.org/drawingml/2006/chart" xmlns:r="http://schemas.openxmlformats.org/officeDocument/2006/relationships" r:id="rId25"/>
          </a:graphicData>
        </a:graphic>
      </p:graphicFrame>
      <p:graphicFrame>
        <p:nvGraphicFramePr>
          <p:cNvPr id="201" name="グラフ 200"/>
          <p:cNvGraphicFramePr>
            <a:graphicFrameLocks/>
          </p:cNvGraphicFramePr>
          <p:nvPr>
            <p:extLst>
              <p:ext uri="{D42A27DB-BD31-4B8C-83A1-F6EECF244321}">
                <p14:modId xmlns:p14="http://schemas.microsoft.com/office/powerpoint/2010/main" val="2461265137"/>
              </p:ext>
            </p:extLst>
          </p:nvPr>
        </p:nvGraphicFramePr>
        <p:xfrm>
          <a:off x="9707266" y="3409573"/>
          <a:ext cx="3041140" cy="3048799"/>
        </p:xfrm>
        <a:graphic>
          <a:graphicData uri="http://schemas.openxmlformats.org/drawingml/2006/chart">
            <c:chart xmlns:c="http://schemas.openxmlformats.org/drawingml/2006/chart" xmlns:r="http://schemas.openxmlformats.org/officeDocument/2006/relationships" r:id="rId26"/>
          </a:graphicData>
        </a:graphic>
      </p:graphicFrame>
      <p:sp>
        <p:nvSpPr>
          <p:cNvPr id="25" name="テキスト ボックス 24"/>
          <p:cNvSpPr txBox="1"/>
          <p:nvPr/>
        </p:nvSpPr>
        <p:spPr>
          <a:xfrm>
            <a:off x="10698099" y="6017293"/>
            <a:ext cx="1631553" cy="307777"/>
          </a:xfrm>
          <a:prstGeom prst="rect">
            <a:avLst/>
          </a:prstGeom>
          <a:solidFill>
            <a:schemeClr val="accent2">
              <a:lumMod val="20000"/>
              <a:lumOff val="80000"/>
            </a:schemeClr>
          </a:solidFill>
          <a:ln>
            <a:solidFill>
              <a:schemeClr val="tx1">
                <a:lumMod val="65000"/>
                <a:lumOff val="35000"/>
              </a:schemeClr>
            </a:solidFill>
          </a:ln>
        </p:spPr>
        <p:txBody>
          <a:bodyPr wrap="square" rtlCol="0">
            <a:spAutoFit/>
          </a:bodyPr>
          <a:lstStyle/>
          <a:p>
            <a:r>
              <a:rPr kumimoji="1" lang="en-US" altLang="ja-JP" sz="1400" b="1" dirty="0" smtClean="0">
                <a:solidFill>
                  <a:srgbClr val="FF0000"/>
                </a:solidFill>
              </a:rPr>
              <a:t>50</a:t>
            </a:r>
            <a:r>
              <a:rPr kumimoji="1" lang="ja-JP" altLang="en-US" sz="1400" b="1" dirty="0" smtClean="0">
                <a:solidFill>
                  <a:srgbClr val="FF0000"/>
                </a:solidFill>
              </a:rPr>
              <a:t>歳以上が</a:t>
            </a:r>
            <a:r>
              <a:rPr kumimoji="1" lang="en-US" altLang="ja-JP" sz="1400" b="1" dirty="0" smtClean="0">
                <a:solidFill>
                  <a:srgbClr val="FF0000"/>
                </a:solidFill>
              </a:rPr>
              <a:t>78</a:t>
            </a:r>
            <a:r>
              <a:rPr kumimoji="1" lang="ja-JP" altLang="en-US" sz="1400" b="1" dirty="0" smtClean="0">
                <a:solidFill>
                  <a:srgbClr val="FF0000"/>
                </a:solidFill>
              </a:rPr>
              <a:t>％</a:t>
            </a:r>
            <a:endParaRPr kumimoji="1" lang="ja-JP" altLang="en-US" sz="1400" b="1" dirty="0">
              <a:solidFill>
                <a:srgbClr val="FF0000"/>
              </a:solidFill>
            </a:endParaRPr>
          </a:p>
        </p:txBody>
      </p:sp>
      <p:sp>
        <p:nvSpPr>
          <p:cNvPr id="30" name="テキスト ボックス 29"/>
          <p:cNvSpPr txBox="1"/>
          <p:nvPr/>
        </p:nvSpPr>
        <p:spPr>
          <a:xfrm>
            <a:off x="6626214" y="2724071"/>
            <a:ext cx="6122192" cy="615553"/>
          </a:xfrm>
          <a:prstGeom prst="rect">
            <a:avLst/>
          </a:prstGeom>
          <a:solidFill>
            <a:schemeClr val="accent2">
              <a:lumMod val="20000"/>
              <a:lumOff val="80000"/>
            </a:schemeClr>
          </a:solidFill>
          <a:ln>
            <a:solidFill>
              <a:srgbClr val="FF0000"/>
            </a:solidFill>
            <a:prstDash val="sysDot"/>
          </a:ln>
        </p:spPr>
        <p:txBody>
          <a:bodyPr wrap="square" rtlCol="0">
            <a:spAutoFit/>
          </a:bodyPr>
          <a:lstStyle/>
          <a:p>
            <a:r>
              <a:rPr kumimoji="1" lang="ja-JP" altLang="en-US" sz="1700" dirty="0" smtClean="0"/>
              <a:t>令和５年に県内で発生した休業４日以上の転倒災害</a:t>
            </a:r>
            <a:r>
              <a:rPr kumimoji="1" lang="en-US" altLang="ja-JP" sz="1700" dirty="0" smtClean="0"/>
              <a:t>423</a:t>
            </a:r>
            <a:r>
              <a:rPr kumimoji="1" lang="ja-JP" altLang="en-US" sz="1700" dirty="0" smtClean="0"/>
              <a:t>件のうち、</a:t>
            </a:r>
            <a:r>
              <a:rPr kumimoji="1" lang="ja-JP" altLang="en-US" sz="1700" b="1" u="sng" dirty="0" smtClean="0"/>
              <a:t>５２件が介護施設</a:t>
            </a:r>
            <a:r>
              <a:rPr kumimoji="1" lang="ja-JP" altLang="en-US" sz="1700" dirty="0" smtClean="0"/>
              <a:t>で発生</a:t>
            </a:r>
            <a:r>
              <a:rPr kumimoji="1" lang="ja-JP" altLang="en-US" sz="1700" dirty="0" smtClean="0">
                <a:solidFill>
                  <a:srgbClr val="FF0000"/>
                </a:solidFill>
              </a:rPr>
              <a:t>（</a:t>
            </a:r>
            <a:r>
              <a:rPr kumimoji="1" lang="ja-JP" altLang="en-US" sz="1700" b="1" u="sng" dirty="0" smtClean="0">
                <a:solidFill>
                  <a:srgbClr val="FF0000"/>
                </a:solidFill>
              </a:rPr>
              <a:t>女性が９８％</a:t>
            </a:r>
            <a:r>
              <a:rPr kumimoji="1" lang="ja-JP" altLang="en-US" sz="1700" dirty="0" smtClean="0">
                <a:solidFill>
                  <a:srgbClr val="FF0000"/>
                </a:solidFill>
              </a:rPr>
              <a:t>）</a:t>
            </a:r>
            <a:r>
              <a:rPr kumimoji="1" lang="ja-JP" altLang="en-US" sz="1700" dirty="0" smtClean="0"/>
              <a:t>。</a:t>
            </a:r>
            <a:endParaRPr kumimoji="1" lang="ja-JP" altLang="en-US" sz="1700" dirty="0"/>
          </a:p>
        </p:txBody>
      </p:sp>
      <p:cxnSp>
        <p:nvCxnSpPr>
          <p:cNvPr id="33" name="直線矢印コネクタ 32"/>
          <p:cNvCxnSpPr/>
          <p:nvPr/>
        </p:nvCxnSpPr>
        <p:spPr>
          <a:xfrm flipH="1" flipV="1">
            <a:off x="10381292" y="5141610"/>
            <a:ext cx="316808" cy="8756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10698099" y="5062642"/>
            <a:ext cx="709697" cy="9581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右矢印 54"/>
          <p:cNvSpPr/>
          <p:nvPr/>
        </p:nvSpPr>
        <p:spPr>
          <a:xfrm>
            <a:off x="11031794" y="1253613"/>
            <a:ext cx="147483" cy="1546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11031794" y="2428844"/>
            <a:ext cx="147483" cy="1345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rotWithShape="1">
          <a:blip r:embed="rId27"/>
          <a:srcRect l="40067" t="32960" r="47366" b="51964"/>
          <a:stretch/>
        </p:blipFill>
        <p:spPr>
          <a:xfrm>
            <a:off x="11460772" y="7631065"/>
            <a:ext cx="536453" cy="514821"/>
          </a:xfrm>
          <a:prstGeom prst="rect">
            <a:avLst/>
          </a:prstGeom>
        </p:spPr>
      </p:pic>
    </p:spTree>
    <p:extLst>
      <p:ext uri="{BB962C8B-B14F-4D97-AF65-F5344CB8AC3E}">
        <p14:creationId xmlns:p14="http://schemas.microsoft.com/office/powerpoint/2010/main" val="22266345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7555</TotalTime>
  <Words>844</Words>
  <Application>Microsoft Office PowerPoint</Application>
  <PresentationFormat>A3 297x420 mm</PresentationFormat>
  <Paragraphs>101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メイリオ</vt:lpstr>
      <vt:lpstr>游ゴシック</vt:lpstr>
      <vt:lpstr>Arial</vt:lpstr>
      <vt:lpstr>Calibri</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澤田 京樹(sawata-atsuki)</dc:creator>
  <cp:lastModifiedBy>岡元秀樹</cp:lastModifiedBy>
  <cp:revision>136</cp:revision>
  <cp:lastPrinted>2024-07-03T00:13:36Z</cp:lastPrinted>
  <dcterms:created xsi:type="dcterms:W3CDTF">2022-11-21T04:08:31Z</dcterms:created>
  <dcterms:modified xsi:type="dcterms:W3CDTF">2024-07-24T05:44:07Z</dcterms:modified>
</cp:coreProperties>
</file>