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85"/>
    <a:srgbClr val="FEDFE1"/>
    <a:srgbClr val="DB4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6F940-FCC5-427D-80EC-27926CE56E5C}" v="2" dt="2023-05-10T09:28:51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64" y="84"/>
      </p:cViewPr>
      <p:guideLst>
        <p:guide pos="2160"/>
        <p:guide pos="119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河 省吾(matsukawa-shougo.yi6)" userId="d76b8180-42b9-46fa-a59b-e3978259e68a" providerId="ADAL" clId="{7DF6F940-FCC5-427D-80EC-27926CE56E5C}"/>
    <pc:docChg chg="modSld">
      <pc:chgData name="松河 省吾(matsukawa-shougo.yi6)" userId="d76b8180-42b9-46fa-a59b-e3978259e68a" providerId="ADAL" clId="{7DF6F940-FCC5-427D-80EC-27926CE56E5C}" dt="2023-05-10T09:28:59.902" v="6" actId="20577"/>
      <pc:docMkLst>
        <pc:docMk/>
      </pc:docMkLst>
      <pc:sldChg chg="modSp mod">
        <pc:chgData name="松河 省吾(matsukawa-shougo.yi6)" userId="d76b8180-42b9-46fa-a59b-e3978259e68a" providerId="ADAL" clId="{7DF6F940-FCC5-427D-80EC-27926CE56E5C}" dt="2023-05-10T09:28:59.902" v="6" actId="20577"/>
        <pc:sldMkLst>
          <pc:docMk/>
          <pc:sldMk cId="3954829722" sldId="256"/>
        </pc:sldMkLst>
        <pc:spChg chg="mod">
          <ac:chgData name="松河 省吾(matsukawa-shougo.yi6)" userId="d76b8180-42b9-46fa-a59b-e3978259e68a" providerId="ADAL" clId="{7DF6F940-FCC5-427D-80EC-27926CE56E5C}" dt="2023-05-10T09:28:59.902" v="6" actId="20577"/>
          <ac:spMkLst>
            <pc:docMk/>
            <pc:sldMk cId="3954829722" sldId="256"/>
            <ac:spMk id="74" creationId="{C8A488F0-41DA-4C72-8FC3-78B69714CE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6753034385069"/>
          <c:y val="0.21004338644613826"/>
          <c:w val="0.75372083619720454"/>
          <c:h val="0.64972558757105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死傷者数</c:v>
                </c:pt>
              </c:strCache>
            </c:strRef>
          </c:tx>
          <c:spPr>
            <a:ln w="38100"/>
          </c:spPr>
          <c:invertIfNegative val="0"/>
          <c:cat>
            <c:strRef>
              <c:f>Sheet1!$A$3:$A$13</c:f>
              <c:strCache>
                <c:ptCount val="11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</c:strCache>
            </c:strRef>
          </c:cat>
          <c:val>
            <c:numRef>
              <c:f>Sheet1!$B$3:$B$13</c:f>
              <c:numCache>
                <c:formatCode>#,##0_);[Red]\(#,##0\)</c:formatCode>
                <c:ptCount val="11"/>
                <c:pt idx="0">
                  <c:v>276</c:v>
                </c:pt>
                <c:pt idx="1">
                  <c:v>282</c:v>
                </c:pt>
                <c:pt idx="2">
                  <c:v>294</c:v>
                </c:pt>
                <c:pt idx="3">
                  <c:v>328</c:v>
                </c:pt>
                <c:pt idx="4" formatCode="#,##0">
                  <c:v>312</c:v>
                </c:pt>
                <c:pt idx="5" formatCode="#,##0">
                  <c:v>376</c:v>
                </c:pt>
                <c:pt idx="6" formatCode="#,##0">
                  <c:v>421</c:v>
                </c:pt>
                <c:pt idx="7" formatCode="#,##0">
                  <c:v>371</c:v>
                </c:pt>
                <c:pt idx="8">
                  <c:v>417</c:v>
                </c:pt>
                <c:pt idx="9">
                  <c:v>400</c:v>
                </c:pt>
                <c:pt idx="10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24-4DAA-BA0D-BFE3766F8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10720"/>
        <c:axId val="36112256"/>
      </c:barChart>
      <c:catAx>
        <c:axId val="3611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36112256"/>
        <c:crosses val="autoZero"/>
        <c:auto val="1"/>
        <c:lblAlgn val="ctr"/>
        <c:lblOffset val="100"/>
        <c:noMultiLvlLbl val="0"/>
      </c:catAx>
      <c:valAx>
        <c:axId val="36112256"/>
        <c:scaling>
          <c:orientation val="minMax"/>
          <c:max val="450"/>
          <c:min val="200"/>
        </c:scaling>
        <c:delete val="0"/>
        <c:axPos val="l"/>
        <c:minorGridlines/>
        <c:numFmt formatCode="#,##0_);[Red]\(#,##0\)" sourceLinked="1"/>
        <c:majorTickMark val="out"/>
        <c:minorTickMark val="none"/>
        <c:tickLblPos val="nextTo"/>
        <c:crossAx val="36110720"/>
        <c:crosses val="autoZero"/>
        <c:crossBetween val="between"/>
        <c:majorUnit val="50"/>
        <c:minorUnit val="50"/>
      </c:valAx>
    </c:plotArea>
    <c:plotVisOnly val="1"/>
    <c:dispBlanksAs val="gap"/>
    <c:showDLblsOverMax val="0"/>
  </c:chart>
  <c:spPr>
    <a:noFill/>
  </c:spPr>
  <c:txPr>
    <a:bodyPr/>
    <a:lstStyle/>
    <a:p>
      <a:pPr>
        <a:defRPr sz="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転倒の</a:t>
            </a:r>
            <a:r>
              <a:rPr lang="ja-JP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原因</a:t>
            </a:r>
            <a:endParaRPr lang="en-US" altLang="ja-JP" sz="9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r>
              <a:rPr lang="ja-JP" altLang="en-US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（令和５年介護施設）</a:t>
            </a:r>
            <a:endParaRPr lang="en-US" altLang="ja-JP" sz="9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endParaRPr lang="ja-JP" sz="9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30717997056163066"/>
          <c:y val="2.844189970346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732963817110746E-2"/>
          <c:y val="0.22418555801950746"/>
          <c:w val="0.86677493831546248"/>
          <c:h val="0.7445459601834119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5B0-4DD1-8503-7F039A7E2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5B0-4DD1-8503-7F039A7E28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5B0-4DD1-8503-7F039A7E28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5B0-4DD1-8503-7F039A7E28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5B0-4DD1-8503-7F039A7E284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D5B0-4DD1-8503-7F039A7E2840}"/>
              </c:ext>
            </c:extLst>
          </c:dPt>
          <c:dLbls>
            <c:dLbl>
              <c:idx val="0"/>
              <c:layout>
                <c:manualLayout>
                  <c:x val="-5.3354704352382702E-2"/>
                  <c:y val="0.11123466566035865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defRPr>
                    </a:pPr>
                    <a:fld id="{F0AA8AA5-8661-4222-92E9-C172300F28B8}" type="CATEGORYNAME">
                      <a:rPr lang="ja-JP" altLang="en-US" sz="800" b="1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[分類名]</a:t>
                    </a:fld>
                    <a:endParaRPr lang="ja-JP" altLang="en-US" sz="800" b="1" dirty="0" smtClean="0"/>
                  </a:p>
                  <a:p>
                    <a:pPr algn="ctr">
                      <a:defRPr sz="8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defRPr>
                    </a:pPr>
                    <a:r>
                      <a:rPr lang="ja-JP" altLang="en-US" sz="800" b="1" dirty="0"/>
                      <a:t>　</a:t>
                    </a:r>
                    <a:fld id="{B4C551A7-6510-4976-9ADE-4BDC56475224}" type="PERCENTAGE">
                      <a:rPr lang="en-US" altLang="ja-JP" sz="800" b="1" baseline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[パーセンテージ]</a:t>
                    </a:fld>
                    <a:endParaRPr lang="ja-JP" altLang="en-US" sz="8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664688320315914"/>
                      <c:h val="0.22547920242106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B0-4DD1-8503-7F039A7E2840}"/>
                </c:ext>
              </c:extLst>
            </c:dLbl>
            <c:dLbl>
              <c:idx val="1"/>
              <c:layout>
                <c:manualLayout>
                  <c:x val="-5.7478898492366523E-2"/>
                  <c:y val="-0.266672601641113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616206652066687"/>
                      <c:h val="0.198031876675999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5B0-4DD1-8503-7F039A7E2840}"/>
                </c:ext>
              </c:extLst>
            </c:dLbl>
            <c:dLbl>
              <c:idx val="2"/>
              <c:layout>
                <c:manualLayout>
                  <c:x val="8.121980805605955E-2"/>
                  <c:y val="-0.27390239224977897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椅子・机等</a:t>
                    </a:r>
                    <a:r>
                      <a:rPr lang="ja-JP" altLang="en-US" dirty="0" smtClean="0"/>
                      <a:t>に</a:t>
                    </a:r>
                  </a:p>
                  <a:p>
                    <a:fld id="{B09297C3-35DC-4C2B-8D3D-B9E709B8AB87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dirty="0"/>
                      <a:t>　</a:t>
                    </a:r>
                    <a:fld id="{DA5DFC7B-FADF-4F24-A7FE-A33088FB7C98}" type="PERCENTAGE">
                      <a:rPr lang="en-US" altLang="ja-JP"/>
                      <a:pPr/>
                      <a:t>[パーセンテージ]</a:t>
                    </a:fld>
                    <a:endParaRPr lang="ja-JP" alt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020333880824567"/>
                      <c:h val="0.182079574232755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5B0-4DD1-8503-7F039A7E2840}"/>
                </c:ext>
              </c:extLst>
            </c:dLbl>
            <c:dLbl>
              <c:idx val="3"/>
              <c:layout>
                <c:manualLayout>
                  <c:x val="2.836002496785749E-2"/>
                  <c:y val="-0.141534855815832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11659901664765"/>
                      <c:h val="0.1774227449988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5B0-4DD1-8503-7F039A7E2840}"/>
                </c:ext>
              </c:extLst>
            </c:dLbl>
            <c:dLbl>
              <c:idx val="4"/>
              <c:layout>
                <c:manualLayout>
                  <c:x val="1.6118248629787683E-7"/>
                  <c:y val="3.8379215662309923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defRPr>
                    </a:pPr>
                    <a:fld id="{1202A8EF-2F1D-4367-BBF4-5D56071300A1}" type="CATEGORYNAME">
                      <a:rPr lang="ja-JP" altLang="en-US" sz="800" b="1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[分類名]</a:t>
                    </a:fld>
                    <a:endParaRPr lang="ja-JP" altLang="en-US" sz="800" b="1" dirty="0" smtClean="0"/>
                  </a:p>
                  <a:p>
                    <a:pPr algn="ctr">
                      <a:defRPr sz="8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defRPr>
                    </a:pPr>
                    <a:fld id="{255B6389-ADF3-47AF-BFCA-8BC4CFDE7B91}" type="PERCENTAGE">
                      <a:rPr lang="en-US" altLang="ja-JP" sz="800" b="1" baseline="0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637131505429503"/>
                      <c:h val="0.193022204627035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5B0-4DD1-8503-7F039A7E2840}"/>
                </c:ext>
              </c:extLst>
            </c:dLbl>
            <c:dLbl>
              <c:idx val="5"/>
              <c:layout>
                <c:manualLayout>
                  <c:x val="0.21639951668923027"/>
                  <c:y val="0.16037359403446638"/>
                </c:manualLayout>
              </c:layout>
              <c:tx>
                <c:rich>
                  <a:bodyPr/>
                  <a:lstStyle/>
                  <a:p>
                    <a:fld id="{ACF5F449-97E2-451F-BCE3-4A761214E06C}" type="CATEGORYNAME">
                      <a:rPr lang="ja-JP" altLang="en-US">
                        <a:solidFill>
                          <a:sysClr val="windowText" lastClr="000000"/>
                        </a:solidFill>
                      </a:rPr>
                      <a:pPr/>
                      <a:t>[分類名]</a:t>
                    </a:fld>
                    <a:r>
                      <a:rPr lang="ja-JP" altLang="en-US">
                        <a:solidFill>
                          <a:sysClr val="windowText" lastClr="000000"/>
                        </a:solidFill>
                      </a:rPr>
                      <a:t>　</a:t>
                    </a:r>
                  </a:p>
                  <a:p>
                    <a:fld id="{50AF75E5-FCD3-4A5D-A0E1-CA9E6802CA98}" type="PERCENTAGE">
                      <a:rPr lang="en-US" altLang="ja-JP">
                        <a:solidFill>
                          <a:sysClr val="windowText" lastClr="000000"/>
                        </a:solidFill>
                      </a:rPr>
                      <a:pPr/>
                      <a:t>[パーセンテージ]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58504483248853"/>
                      <c:h val="0.18694515063535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5B0-4DD1-8503-7F039A7E28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800" b="1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床面の水分で滑り</c:v>
                </c:pt>
                <c:pt idx="1">
                  <c:v>施設の段差等に躓き</c:v>
                </c:pt>
                <c:pt idx="2">
                  <c:v>引っ掛かり</c:v>
                </c:pt>
                <c:pt idx="3">
                  <c:v>足がもつれ</c:v>
                </c:pt>
                <c:pt idx="4">
                  <c:v>階段等を踏み外し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B0-4DD1-8503-7F039A7E284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6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転倒災害年齢</a:t>
            </a:r>
            <a:r>
              <a:rPr lang="ja-JP" altLang="en-US" sz="900" b="1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</a:t>
            </a: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内訳</a:t>
            </a:r>
            <a:endParaRPr lang="en-US" altLang="ja-JP" sz="900" b="1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（令和５年介護施設）</a:t>
            </a:r>
            <a:endParaRPr lang="en-US" altLang="ja-JP" sz="900" b="1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32897495073673938"/>
          <c:y val="2.11384911077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618112946372443E-2"/>
          <c:y val="0.22918993383581426"/>
          <c:w val="0.95652509469873792"/>
          <c:h val="0.76454434115469905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D7416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5C1-4E0B-B296-CEFD077B0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5C1-4E0B-B296-CEFD077B0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5C1-4E0B-B296-CEFD077B0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5C1-4E0B-B296-CEFD077B0236}"/>
              </c:ext>
            </c:extLst>
          </c:dPt>
          <c:dLbls>
            <c:dLbl>
              <c:idx val="0"/>
              <c:layout>
                <c:manualLayout>
                  <c:x val="-0.20609641408275731"/>
                  <c:y val="-0.119167384772885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36088486847697"/>
                      <c:h val="0.240512538891999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C1-4E0B-B296-CEFD077B0236}"/>
                </c:ext>
              </c:extLst>
            </c:dLbl>
            <c:dLbl>
              <c:idx val="1"/>
              <c:layout>
                <c:manualLayout>
                  <c:x val="0.16157550286032957"/>
                  <c:y val="-0.165710814061296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C1-4E0B-B296-CEFD077B0236}"/>
                </c:ext>
              </c:extLst>
            </c:dLbl>
            <c:dLbl>
              <c:idx val="2"/>
              <c:layout>
                <c:manualLayout>
                  <c:x val="0.11144918010747669"/>
                  <c:y val="0.102321704090857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83571084300865"/>
                      <c:h val="0.230947582172786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5C1-4E0B-B296-CEFD077B0236}"/>
                </c:ext>
              </c:extLst>
            </c:dLbl>
            <c:dLbl>
              <c:idx val="3"/>
              <c:layout>
                <c:manualLayout>
                  <c:x val="7.2697386028528502E-2"/>
                  <c:y val="0.175715686812659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C1-4E0B-B296-CEFD077B0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Sheet1!$A$14:$A$17</c:f>
              <c:strCache>
                <c:ptCount val="4"/>
                <c:pt idx="0">
                  <c:v>60歳以上</c:v>
                </c:pt>
                <c:pt idx="1">
                  <c:v>50歳代</c:v>
                </c:pt>
                <c:pt idx="2">
                  <c:v>40歳代</c:v>
                </c:pt>
                <c:pt idx="3">
                  <c:v>30歳未満</c:v>
                </c:pt>
              </c:strCache>
            </c:strRef>
          </c:cat>
          <c:val>
            <c:numRef>
              <c:f>Sheet1!$B$14:$B$17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C1-4E0B-B296-CEFD077B0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0.07692</cdr:y>
    </cdr:from>
    <cdr:to>
      <cdr:x>0.25589</cdr:x>
      <cdr:y>0.18406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337AC3A-E1BB-40E8-A1F9-BBD29145625F}"/>
            </a:ext>
          </a:extLst>
        </cdr:cNvPr>
        <cdr:cNvSpPr txBox="1"/>
      </cdr:nvSpPr>
      <cdr:spPr>
        <a:xfrm xmlns:a="http://schemas.openxmlformats.org/drawingml/2006/main">
          <a:off x="0" y="128802"/>
          <a:ext cx="718900" cy="1794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>
            <a:lnSpc>
              <a:spcPct val="120000"/>
            </a:lnSpc>
            <a:spcAft>
              <a:spcPts val="600"/>
            </a:spcAft>
            <a:buClr>
              <a:schemeClr val="tx2"/>
            </a:buClr>
          </a:pPr>
          <a:r>
            <a:rPr kumimoji="1" lang="ja-JP" altLang="en-US" sz="500" dirty="0"/>
            <a:t>（人）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05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7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6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03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8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4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58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5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2BF9-767C-4433-9952-F465A1C4063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77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chart" Target="../charts/chart1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6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chart" Target="../charts/chart2.xml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AED29DCF-E28A-4A18-20A0-E946D01668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5" t="35392" r="33611" b="36945"/>
          <a:stretch/>
        </p:blipFill>
        <p:spPr>
          <a:xfrm>
            <a:off x="157164" y="6541423"/>
            <a:ext cx="510538" cy="482773"/>
          </a:xfrm>
          <a:prstGeom prst="rect">
            <a:avLst/>
          </a:prstGeom>
        </p:spPr>
      </p:pic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B762CEC-4930-4E3F-ABDC-2F18E151EA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170636"/>
              </p:ext>
            </p:extLst>
          </p:nvPr>
        </p:nvGraphicFramePr>
        <p:xfrm>
          <a:off x="175948" y="1923125"/>
          <a:ext cx="3366851" cy="155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700A38-9ADA-408C-8001-3A4EF5B33B0E}"/>
              </a:ext>
            </a:extLst>
          </p:cNvPr>
          <p:cNvSpPr txBox="1"/>
          <p:nvPr/>
        </p:nvSpPr>
        <p:spPr>
          <a:xfrm>
            <a:off x="189000" y="1498019"/>
            <a:ext cx="6480000" cy="377402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転倒災害（業務中の転倒による重傷、休業４日以上）の発生状況（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7DA619-41E3-4C43-B56B-FB3960D08754}"/>
              </a:ext>
            </a:extLst>
          </p:cNvPr>
          <p:cNvSpPr txBox="1"/>
          <p:nvPr/>
        </p:nvSpPr>
        <p:spPr>
          <a:xfrm>
            <a:off x="888120" y="1910808"/>
            <a:ext cx="1910880" cy="4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 algn="ctr"/>
            <a:r>
              <a:rPr kumimoji="1" lang="ja-JP" altLang="en-US" sz="10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転倒災害発生件数の</a:t>
            </a:r>
            <a:r>
              <a:rPr kumimoji="1" lang="ja-JP" altLang="en-US" sz="1000" b="1" spc="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endParaRPr kumimoji="1" lang="en-US" altLang="ja-JP" sz="1000" b="1" spc="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spc="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（全業種）</a:t>
            </a:r>
            <a:endParaRPr kumimoji="1" lang="en-US" altLang="ja-JP" sz="1000" b="1" spc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3CFD48-6231-4C13-A95E-FB262B5F9F0A}"/>
              </a:ext>
            </a:extLst>
          </p:cNvPr>
          <p:cNvSpPr/>
          <p:nvPr/>
        </p:nvSpPr>
        <p:spPr>
          <a:xfrm>
            <a:off x="3289299" y="1976522"/>
            <a:ext cx="2000333" cy="1376137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rtlCol="0" anchor="t">
            <a:spAutoFit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転倒による怪我の態様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骨折（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80.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８％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打撲</a:t>
            </a: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関節の障害（捻挫等）</a:t>
            </a:r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創傷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9B7D4BD-5690-4570-899E-1BDE34877CB3}"/>
              </a:ext>
            </a:extLst>
          </p:cNvPr>
          <p:cNvSpPr/>
          <p:nvPr/>
        </p:nvSpPr>
        <p:spPr>
          <a:xfrm>
            <a:off x="5302822" y="1969436"/>
            <a:ext cx="1366178" cy="1380754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転倒災害による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平均休業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日数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Aft>
                <a:spcPts val="300"/>
              </a:spcAft>
            </a:pPr>
            <a:endParaRPr kumimoji="1" lang="en-US" altLang="ja-JP" sz="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50.6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373F311-F2C7-4911-9F01-F0465491FBAB}"/>
              </a:ext>
            </a:extLst>
          </p:cNvPr>
          <p:cNvSpPr/>
          <p:nvPr/>
        </p:nvSpPr>
        <p:spPr>
          <a:xfrm>
            <a:off x="3436215" y="2337454"/>
            <a:ext cx="1694586" cy="2647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6EBE2E9-4753-49C0-B6EB-B2B4E65EBCC1}"/>
              </a:ext>
            </a:extLst>
          </p:cNvPr>
          <p:cNvSpPr/>
          <p:nvPr/>
        </p:nvSpPr>
        <p:spPr>
          <a:xfrm>
            <a:off x="5409000" y="2576122"/>
            <a:ext cx="1030390" cy="26040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92F3CB4-808D-49E7-BF49-B6106E1B7120}"/>
              </a:ext>
            </a:extLst>
          </p:cNvPr>
          <p:cNvSpPr txBox="1"/>
          <p:nvPr/>
        </p:nvSpPr>
        <p:spPr>
          <a:xfrm>
            <a:off x="189000" y="8587172"/>
            <a:ext cx="5220000" cy="965255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一般に加齢とともに身体機能が低下し、転倒しやすくなります　→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「ロコチェック」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現役の方でも、たった一度の転倒で寝たきりになることも→「たった一度の転倒で寝たきりになることも。転倒事故の起こりやすい箇所は？」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（内閣府ウェブサイト）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特に女性は加齢とともに骨折のリスクも著しく増大します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対象者は市町村が実施している「骨粗鬆症健診」を受診しましょう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4AC2618-810C-4C8A-A7D0-141282594008}"/>
              </a:ext>
            </a:extLst>
          </p:cNvPr>
          <p:cNvSpPr txBox="1"/>
          <p:nvPr/>
        </p:nvSpPr>
        <p:spPr>
          <a:xfrm>
            <a:off x="189000" y="8224379"/>
            <a:ext cx="3924252" cy="366630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加齢等による転倒リスク・骨折リスク</a:t>
            </a:r>
            <a:endParaRPr kumimoji="1" lang="en-US" altLang="ja-JP" sz="1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A39C1AFB-B1F0-4EEF-8338-C733962C9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744" y="8739671"/>
            <a:ext cx="590896" cy="576000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3B415284-5E8C-4CCC-9BE0-9E0CAFB3A7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987" y="8739671"/>
            <a:ext cx="580397" cy="576000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88C0EAE-367C-4306-B48A-D1FC73875B82}"/>
              </a:ext>
            </a:extLst>
          </p:cNvPr>
          <p:cNvSpPr txBox="1"/>
          <p:nvPr/>
        </p:nvSpPr>
        <p:spPr>
          <a:xfrm>
            <a:off x="1434814" y="9545094"/>
            <a:ext cx="3988372" cy="340469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1200" b="1" spc="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</a:t>
            </a:r>
            <a:r>
              <a:rPr kumimoji="1" lang="ja-JP" altLang="en-US" sz="1200" b="1" spc="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・宮崎労働局</a:t>
            </a:r>
            <a:r>
              <a:rPr kumimoji="1" lang="ja-JP" altLang="en-US" sz="1200" b="1" spc="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・労働基準監督署</a:t>
            </a:r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9376A34A-4A0C-4BE7-9916-A4D2B4F1F53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4" y="9549352"/>
            <a:ext cx="288000" cy="294151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8A488F0-41DA-4C72-8FC3-78B69714CE3A}"/>
              </a:ext>
            </a:extLst>
          </p:cNvPr>
          <p:cNvSpPr txBox="1"/>
          <p:nvPr/>
        </p:nvSpPr>
        <p:spPr>
          <a:xfrm>
            <a:off x="6070354" y="9660492"/>
            <a:ext cx="762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b="1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b="1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A4C2D103-CE42-493F-A0B3-4578F552C414}"/>
              </a:ext>
            </a:extLst>
          </p:cNvPr>
          <p:cNvSpPr/>
          <p:nvPr/>
        </p:nvSpPr>
        <p:spPr>
          <a:xfrm rot="20599233">
            <a:off x="817988" y="2454940"/>
            <a:ext cx="2069000" cy="14625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図 6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C42B991D-9CBE-43A8-903E-B71F8BFB2A9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630" r="36325" b="37661"/>
          <a:stretch/>
        </p:blipFill>
        <p:spPr>
          <a:xfrm>
            <a:off x="181946" y="7147662"/>
            <a:ext cx="432000" cy="432000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79748533-49A8-431C-B564-3D3F2DE2C1B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630" r="36429" b="37661"/>
          <a:stretch/>
        </p:blipFill>
        <p:spPr>
          <a:xfrm>
            <a:off x="179162" y="7693139"/>
            <a:ext cx="432000" cy="432000"/>
          </a:xfrm>
          <a:prstGeom prst="rect">
            <a:avLst/>
          </a:prstGeom>
        </p:spPr>
      </p:pic>
      <p:pic>
        <p:nvPicPr>
          <p:cNvPr id="84" name="図 83" descr="白い背景に黒い文字&#10;&#10;中程度の精度で自動的に生成された説明">
            <a:extLst>
              <a:ext uri="{FF2B5EF4-FFF2-40B4-BE49-F238E27FC236}">
                <a16:creationId xmlns:a16="http://schemas.microsoft.com/office/drawing/2014/main" id="{69BED478-F94A-4DCD-855C-AD20ACFECC5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834" r="36325" b="37661"/>
          <a:stretch/>
        </p:blipFill>
        <p:spPr>
          <a:xfrm>
            <a:off x="177199" y="6039567"/>
            <a:ext cx="432000" cy="432000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FA591FC-9171-43CA-B8A1-64A29CDFFBA9}"/>
              </a:ext>
            </a:extLst>
          </p:cNvPr>
          <p:cNvGrpSpPr/>
          <p:nvPr/>
        </p:nvGrpSpPr>
        <p:grpSpPr>
          <a:xfrm>
            <a:off x="85896" y="5426688"/>
            <a:ext cx="612000" cy="432000"/>
            <a:chOff x="136000" y="5226272"/>
            <a:chExt cx="612000" cy="432000"/>
          </a:xfrm>
        </p:grpSpPr>
        <p:sp>
          <p:nvSpPr>
            <p:cNvPr id="62" name="角丸四角形 29">
              <a:extLst>
                <a:ext uri="{FF2B5EF4-FFF2-40B4-BE49-F238E27FC236}">
                  <a16:creationId xmlns:a16="http://schemas.microsoft.com/office/drawing/2014/main" id="{61F816B6-380C-4997-B3B7-25971A5CACD3}"/>
                </a:ext>
              </a:extLst>
            </p:cNvPr>
            <p:cNvSpPr/>
            <p:nvPr/>
          </p:nvSpPr>
          <p:spPr>
            <a:xfrm>
              <a:off x="226000" y="5226272"/>
              <a:ext cx="432000" cy="432000"/>
            </a:xfrm>
            <a:prstGeom prst="round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B1BE5C85-6E4D-4F63-9E30-DE4F3F816E20}"/>
                </a:ext>
              </a:extLst>
            </p:cNvPr>
            <p:cNvSpPr txBox="1"/>
            <p:nvPr/>
          </p:nvSpPr>
          <p:spPr>
            <a:xfrm>
              <a:off x="136000" y="5350365"/>
              <a:ext cx="61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（なし）</a:t>
              </a:r>
            </a:p>
          </p:txBody>
        </p:sp>
      </p:grpSp>
      <p:pic>
        <p:nvPicPr>
          <p:cNvPr id="102" name="図 10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F8A1FA4E-9F8C-419C-A69A-7DD61D0465D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0" t="37513" r="35416" b="37059"/>
          <a:stretch/>
        </p:blipFill>
        <p:spPr>
          <a:xfrm>
            <a:off x="3635739" y="6039567"/>
            <a:ext cx="432000" cy="432000"/>
          </a:xfrm>
          <a:prstGeom prst="rect">
            <a:avLst/>
          </a:prstGeom>
        </p:spPr>
      </p:pic>
      <p:pic>
        <p:nvPicPr>
          <p:cNvPr id="103" name="図 102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EF7003E5-BDE1-4EE6-8B61-448D4C49166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3" t="37229" r="35852" b="37714"/>
          <a:stretch/>
        </p:blipFill>
        <p:spPr>
          <a:xfrm>
            <a:off x="3635739" y="6581089"/>
            <a:ext cx="432000" cy="432000"/>
          </a:xfrm>
          <a:prstGeom prst="rect">
            <a:avLst/>
          </a:prstGeom>
        </p:spPr>
      </p:pic>
      <p:pic>
        <p:nvPicPr>
          <p:cNvPr id="104" name="図 103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976FEC03-5B24-4DC5-98F6-87B13C34E48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6" t="37845" r="35928" b="37658"/>
          <a:stretch/>
        </p:blipFill>
        <p:spPr>
          <a:xfrm>
            <a:off x="3635739" y="7693139"/>
            <a:ext cx="432000" cy="432000"/>
          </a:xfrm>
          <a:prstGeom prst="rect">
            <a:avLst/>
          </a:prstGeom>
        </p:spPr>
      </p:pic>
      <p:pic>
        <p:nvPicPr>
          <p:cNvPr id="105" name="図 104" descr="ダイアグラム&#10;&#10;自動的に生成された説明">
            <a:extLst>
              <a:ext uri="{FF2B5EF4-FFF2-40B4-BE49-F238E27FC236}">
                <a16:creationId xmlns:a16="http://schemas.microsoft.com/office/drawing/2014/main" id="{24372361-31E5-4006-8D89-DD9F90DCF48D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833" r="36325" b="37297"/>
          <a:stretch/>
        </p:blipFill>
        <p:spPr>
          <a:xfrm>
            <a:off x="3635739" y="7147662"/>
            <a:ext cx="432000" cy="432000"/>
          </a:xfrm>
          <a:prstGeom prst="rect">
            <a:avLst/>
          </a:prstGeom>
        </p:spPr>
      </p:pic>
      <p:pic>
        <p:nvPicPr>
          <p:cNvPr id="120" name="図 119" descr="白い背景に黒い文字&#10;&#10;中程度の精度で自動的に生成された説明">
            <a:extLst>
              <a:ext uri="{FF2B5EF4-FFF2-40B4-BE49-F238E27FC236}">
                <a16:creationId xmlns:a16="http://schemas.microsoft.com/office/drawing/2014/main" id="{2FD012BD-71BF-4D36-9B8F-63091C71B6E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7" t="37185" r="36537" b="36960"/>
          <a:stretch/>
        </p:blipFill>
        <p:spPr>
          <a:xfrm>
            <a:off x="3635739" y="5460441"/>
            <a:ext cx="432000" cy="43200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1B1328-3385-427F-8DFF-DB2B7EB4B18C}"/>
              </a:ext>
            </a:extLst>
          </p:cNvPr>
          <p:cNvSpPr/>
          <p:nvPr/>
        </p:nvSpPr>
        <p:spPr>
          <a:xfrm>
            <a:off x="0" y="0"/>
            <a:ext cx="6858000" cy="900000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108000" rtlCol="0" anchor="b"/>
          <a:lstStyle/>
          <a:p>
            <a:pPr algn="ctr">
              <a:lnSpc>
                <a:spcPct val="130000"/>
              </a:lnSpc>
            </a:pPr>
            <a:r>
              <a:rPr kumimoji="1" lang="ja-JP" altLang="en-US" b="1" spc="200" dirty="0"/>
              <a:t>転倒災害（業務中の転倒による重傷）に注意しましょう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478871-D3B2-4B3E-B2DF-623C157CA445}"/>
              </a:ext>
            </a:extLst>
          </p:cNvPr>
          <p:cNvSpPr/>
          <p:nvPr/>
        </p:nvSpPr>
        <p:spPr>
          <a:xfrm>
            <a:off x="190800" y="72000"/>
            <a:ext cx="2034880" cy="3343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rtlCol="0" anchor="ctr">
            <a:spAutoFit/>
          </a:bodyPr>
          <a:lstStyle/>
          <a:p>
            <a:r>
              <a:rPr kumimoji="1" lang="ja-JP" altLang="en-US" sz="1400" b="1" spc="300" dirty="0">
                <a:solidFill>
                  <a:srgbClr val="DB4D6D"/>
                </a:solidFill>
              </a:rPr>
              <a:t>職場の皆さまへ</a:t>
            </a:r>
            <a:endParaRPr kumimoji="1" lang="en-US" altLang="ja-JP" sz="1400" b="1" spc="300" dirty="0">
              <a:solidFill>
                <a:srgbClr val="DB4D6D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318E3F47-EDA8-46F5-8B8F-D2B97B396A2D}"/>
              </a:ext>
            </a:extLst>
          </p:cNvPr>
          <p:cNvSpPr txBox="1"/>
          <p:nvPr/>
        </p:nvSpPr>
        <p:spPr>
          <a:xfrm>
            <a:off x="265950" y="908109"/>
            <a:ext cx="6326100" cy="552835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歳以上を中心に、転倒による骨折等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の労働災害が増加し続けています。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転倒災害は、被災しないよう労働者自身が注意することも必要です。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191967D-6590-4F81-B22A-B966827EA8A5}"/>
              </a:ext>
            </a:extLst>
          </p:cNvPr>
          <p:cNvSpPr txBox="1"/>
          <p:nvPr/>
        </p:nvSpPr>
        <p:spPr>
          <a:xfrm>
            <a:off x="5327432" y="2918450"/>
            <a:ext cx="13547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メイリオ" panose="020B0604030504040204" pitchFamily="50" charset="-128"/>
              <a:buChar char="※"/>
            </a:pPr>
            <a:r>
              <a: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労働者死傷病報告による休業見込日数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2">
            <a:extLst>
              <a:ext uri="{FF2B5EF4-FFF2-40B4-BE49-F238E27FC236}">
                <a16:creationId xmlns:a16="http://schemas.microsoft.com/office/drawing/2014/main" id="{E654A94C-E8EF-467D-B19C-779570245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17140"/>
              </p:ext>
            </p:extLst>
          </p:nvPr>
        </p:nvGraphicFramePr>
        <p:xfrm>
          <a:off x="4150254" y="5460441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コード等につまずいて転倒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6" name="表 12">
            <a:extLst>
              <a:ext uri="{FF2B5EF4-FFF2-40B4-BE49-F238E27FC236}">
                <a16:creationId xmlns:a16="http://schemas.microsoft.com/office/drawing/2014/main" id="{54C3535C-007A-46F8-AA57-BFDFA6AF3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71421"/>
              </p:ext>
            </p:extLst>
          </p:nvPr>
        </p:nvGraphicFramePr>
        <p:xfrm>
          <a:off x="4150254" y="6039567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凍結した通路等で滑って転倒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7" name="表 12">
            <a:extLst>
              <a:ext uri="{FF2B5EF4-FFF2-40B4-BE49-F238E27FC236}">
                <a16:creationId xmlns:a16="http://schemas.microsoft.com/office/drawing/2014/main" id="{8AD5B5CE-D6B6-435A-A91D-9D0590629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22217"/>
              </p:ext>
            </p:extLst>
          </p:nvPr>
        </p:nvGraphicFramePr>
        <p:xfrm>
          <a:off x="4150254" y="6581089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こぼれていた水、洗剤、油等で滑って転倒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8" name="表 12">
            <a:extLst>
              <a:ext uri="{FF2B5EF4-FFF2-40B4-BE49-F238E27FC236}">
                <a16:creationId xmlns:a16="http://schemas.microsoft.com/office/drawing/2014/main" id="{C53DA03A-9E7F-4C48-BC0A-525B49C04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26015"/>
              </p:ext>
            </p:extLst>
          </p:nvPr>
        </p:nvGraphicFramePr>
        <p:xfrm>
          <a:off x="4150254" y="7147662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水場（食品加工場等）で滑って転倒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9" name="表 12">
            <a:extLst>
              <a:ext uri="{FF2B5EF4-FFF2-40B4-BE49-F238E27FC236}">
                <a16:creationId xmlns:a16="http://schemas.microsoft.com/office/drawing/2014/main" id="{0735591E-85BA-4D9B-B6CD-B1ADDC682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731"/>
              </p:ext>
            </p:extLst>
          </p:nvPr>
        </p:nvGraphicFramePr>
        <p:xfrm>
          <a:off x="4150254" y="7693139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雨で濡れた通路等で滑って転倒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0" name="表 12">
            <a:extLst>
              <a:ext uri="{FF2B5EF4-FFF2-40B4-BE49-F238E27FC236}">
                <a16:creationId xmlns:a16="http://schemas.microsoft.com/office/drawing/2014/main" id="{B2ABA9DA-443D-421C-A9E8-2F170B859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74541"/>
              </p:ext>
            </p:extLst>
          </p:nvPr>
        </p:nvGraphicFramePr>
        <p:xfrm>
          <a:off x="700214" y="6039567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作業場・通路に放置された物につまずいて転倒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1" name="表 12">
            <a:extLst>
              <a:ext uri="{FF2B5EF4-FFF2-40B4-BE49-F238E27FC236}">
                <a16:creationId xmlns:a16="http://schemas.microsoft.com/office/drawing/2014/main" id="{3EBA7966-CF7E-41C8-A45B-D200EB1EB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24296"/>
              </p:ext>
            </p:extLst>
          </p:nvPr>
        </p:nvGraphicFramePr>
        <p:xfrm>
          <a:off x="700214" y="6581089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通路等の凹凸</a:t>
                      </a:r>
                      <a:r>
                        <a:rPr kumimoji="1" lang="en-US" altLang="ja-JP" sz="900" baseline="3000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につまずいて転倒  </a:t>
                      </a:r>
                      <a:r>
                        <a:rPr kumimoji="1" lang="en-US" altLang="ja-JP" sz="700" b="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700" b="0" dirty="0">
                          <a:solidFill>
                            <a:srgbClr val="FF0000"/>
                          </a:solidFill>
                        </a:rPr>
                        <a:t>数</a:t>
                      </a:r>
                      <a:r>
                        <a:rPr kumimoji="1" lang="en-US" altLang="ja-JP" sz="700" b="0" dirty="0">
                          <a:solidFill>
                            <a:srgbClr val="FF0000"/>
                          </a:solidFill>
                        </a:rPr>
                        <a:t>mm</a:t>
                      </a:r>
                      <a:r>
                        <a:rPr kumimoji="1" lang="ja-JP" altLang="en-US" sz="700" b="0" dirty="0">
                          <a:solidFill>
                            <a:srgbClr val="FF0000"/>
                          </a:solidFill>
                        </a:rPr>
                        <a:t>程度のもの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6" name="表 12">
            <a:extLst>
              <a:ext uri="{FF2B5EF4-FFF2-40B4-BE49-F238E27FC236}">
                <a16:creationId xmlns:a16="http://schemas.microsoft.com/office/drawing/2014/main" id="{AE53E52A-F705-45C6-9654-F6F94FCC5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50400"/>
              </p:ext>
            </p:extLst>
          </p:nvPr>
        </p:nvGraphicFramePr>
        <p:xfrm>
          <a:off x="700214" y="7147662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作業場や通路以外の障害物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車止め等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7" name="表 12">
            <a:extLst>
              <a:ext uri="{FF2B5EF4-FFF2-40B4-BE49-F238E27FC236}">
                <a16:creationId xmlns:a16="http://schemas.microsoft.com/office/drawing/2014/main" id="{59084E32-37F3-444B-9D83-DF752BD08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96758"/>
              </p:ext>
            </p:extLst>
          </p:nvPr>
        </p:nvGraphicFramePr>
        <p:xfrm>
          <a:off x="700214" y="7693139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設備、什器に足を引っかけて転倒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8" name="表 12">
            <a:extLst>
              <a:ext uri="{FF2B5EF4-FFF2-40B4-BE49-F238E27FC236}">
                <a16:creationId xmlns:a16="http://schemas.microsoft.com/office/drawing/2014/main" id="{E308F397-55FB-437C-B324-CCB5F20D8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8004"/>
              </p:ext>
            </p:extLst>
          </p:nvPr>
        </p:nvGraphicFramePr>
        <p:xfrm>
          <a:off x="700214" y="5355173"/>
          <a:ext cx="2736000" cy="64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何も無いところでつまずいて転倒、足がもつれて転倒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会社から労働者への注意事項を記入しましょう（以下、取り組んでほしいところに記入願います。）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BD690C18-1B1E-48C5-98EF-CFFA458CFF12}"/>
              </a:ext>
            </a:extLst>
          </p:cNvPr>
          <p:cNvSpPr txBox="1"/>
          <p:nvPr/>
        </p:nvSpPr>
        <p:spPr>
          <a:xfrm>
            <a:off x="5292361" y="9350140"/>
            <a:ext cx="833663" cy="241980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/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ロコチェック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CFBCF05-26BB-444F-9934-3E615DCDCD3F}"/>
              </a:ext>
            </a:extLst>
          </p:cNvPr>
          <p:cNvSpPr txBox="1"/>
          <p:nvPr/>
        </p:nvSpPr>
        <p:spPr>
          <a:xfrm>
            <a:off x="6147298" y="9319362"/>
            <a:ext cx="679774" cy="303536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/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内閣府</a:t>
            </a:r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ウェブサイト</a:t>
            </a:r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29712" y="2061587"/>
            <a:ext cx="924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423</a:t>
            </a:r>
            <a:endParaRPr kumimoji="1" lang="ja-JP" altLang="en-US" sz="1200" b="1" dirty="0"/>
          </a:p>
        </p:txBody>
      </p:sp>
      <p:graphicFrame>
        <p:nvGraphicFramePr>
          <p:cNvPr id="65" name="グラフ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513539"/>
              </p:ext>
            </p:extLst>
          </p:nvPr>
        </p:nvGraphicFramePr>
        <p:xfrm>
          <a:off x="3566926" y="3418562"/>
          <a:ext cx="3102074" cy="193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5" name="グラフ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137009"/>
              </p:ext>
            </p:extLst>
          </p:nvPr>
        </p:nvGraphicFramePr>
        <p:xfrm>
          <a:off x="265950" y="3462182"/>
          <a:ext cx="3213348" cy="168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33F3A4D-840C-49B8-9252-D793D707CBEF}"/>
              </a:ext>
            </a:extLst>
          </p:cNvPr>
          <p:cNvSpPr txBox="1"/>
          <p:nvPr/>
        </p:nvSpPr>
        <p:spPr>
          <a:xfrm>
            <a:off x="189000" y="5010204"/>
            <a:ext cx="1090143" cy="330278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36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主な要因</a:t>
            </a:r>
            <a:endParaRPr kumimoji="1" lang="en-US" altLang="ja-JP" sz="1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82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1">
    <a:majorFont>
      <a:latin typeface="メイリオ"/>
      <a:ea typeface="メイリオ"/>
      <a:cs typeface=""/>
    </a:majorFont>
    <a:minorFont>
      <a:latin typeface="メイリオ"/>
      <a:ea typeface="メイリオ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1">
    <a:majorFont>
      <a:latin typeface="メイリオ"/>
      <a:ea typeface="メイリオ"/>
      <a:cs typeface=""/>
    </a:majorFont>
    <a:minorFont>
      <a:latin typeface="メイリオ"/>
      <a:ea typeface="メイリオ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4483</TotalTime>
  <Words>425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メイリオ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 京樹(sawata-atsuki)</dc:creator>
  <cp:lastModifiedBy>秀樹 岡元</cp:lastModifiedBy>
  <cp:revision>42</cp:revision>
  <cp:lastPrinted>2024-07-03T00:14:21Z</cp:lastPrinted>
  <dcterms:created xsi:type="dcterms:W3CDTF">2023-03-13T06:56:30Z</dcterms:created>
  <dcterms:modified xsi:type="dcterms:W3CDTF">2024-07-18T00:38:44Z</dcterms:modified>
</cp:coreProperties>
</file>