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石井 寿樹(ishii-toshiki.jq4)" initials="石井" lastIdx="1" clrIdx="0">
    <p:extLst>
      <p:ext uri="{19B8F6BF-5375-455C-9EA6-DF929625EA0E}">
        <p15:presenceInfo xmlns:p15="http://schemas.microsoft.com/office/powerpoint/2012/main" userId="S-1-5-21-4175116151-3849908774-3845857867-5469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CCFFCC"/>
    <a:srgbClr val="FF0000"/>
    <a:srgbClr val="FF3300"/>
    <a:srgbClr val="FF6600"/>
    <a:srgbClr val="FFFF99"/>
    <a:srgbClr val="EC430E"/>
    <a:srgbClr val="FFCC99"/>
    <a:srgbClr val="FF9900"/>
    <a:srgbClr val="B7B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98B98-4395-4722-93E8-D31E2F327386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8FD27-7C40-4D8C-8BC8-49C0E09AF0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1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63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97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6906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542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793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71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989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51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93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94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55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308D6-20F0-46DC-9DFF-AB1A92D88B6E}" type="datetimeFigureOut">
              <a:rPr kumimoji="1" lang="ja-JP" altLang="en-US" smtClean="0"/>
              <a:t>2024/7/2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71604-E008-4BAB-AD2D-DA2B49657A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346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7375" y="80023"/>
            <a:ext cx="6857999" cy="9905999"/>
          </a:xfrm>
          <a:prstGeom prst="rect">
            <a:avLst/>
          </a:prstGeom>
          <a:gradFill flip="none" rotWithShape="1">
            <a:gsLst>
              <a:gs pos="0">
                <a:srgbClr val="FF3300">
                  <a:tint val="66000"/>
                  <a:satMod val="160000"/>
                </a:srgbClr>
              </a:gs>
              <a:gs pos="0">
                <a:srgbClr val="FF3300">
                  <a:tint val="44500"/>
                  <a:satMod val="160000"/>
                </a:srgbClr>
              </a:gs>
              <a:gs pos="0">
                <a:srgbClr val="FF33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0" name="図 29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34" b="97458" l="14719" r="98990">
                        <a14:foregroundMark x1="22078" y1="60339" x2="22078" y2="60339"/>
                        <a14:foregroundMark x1="26118" y1="53051" x2="26118" y2="53051"/>
                        <a14:foregroundMark x1="26118" y1="41695" x2="26118" y2="41695"/>
                        <a14:foregroundMark x1="19913" y1="41017" x2="19913" y2="41017"/>
                        <a14:foregroundMark x1="34488" y1="52203" x2="34488" y2="52203"/>
                        <a14:foregroundMark x1="36941" y1="53390" x2="36941" y2="53390"/>
                        <a14:foregroundMark x1="51948" y1="90000" x2="51948" y2="90000"/>
                        <a14:foregroundMark x1="62915" y1="83729" x2="62915" y2="83729"/>
                        <a14:foregroundMark x1="60750" y1="79492" x2="60750" y2="79492"/>
                        <a14:foregroundMark x1="75180" y1="84915" x2="75180" y2="84915"/>
                        <a14:foregroundMark x1="81530" y1="82034" x2="81530" y2="820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656" r="17019"/>
          <a:stretch/>
        </p:blipFill>
        <p:spPr>
          <a:xfrm>
            <a:off x="139975" y="1836731"/>
            <a:ext cx="4161403" cy="6643914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0"/>
            <a:ext cx="6858000" cy="1482589"/>
          </a:xfrm>
          <a:prstGeom prst="rect">
            <a:avLst/>
          </a:prstGeom>
          <a:solidFill>
            <a:srgbClr val="FF0000"/>
          </a:solidFill>
        </p:spPr>
        <p:txBody>
          <a:bodyPr wrap="square" tIns="324000" rtlCol="0" anchor="ctr">
            <a:noAutofit/>
          </a:bodyPr>
          <a:lstStyle/>
          <a:p>
            <a:pPr algn="ctr"/>
            <a:r>
              <a:rPr kumimoji="1" lang="ja-JP" altLang="en-US" sz="5000" spc="-50" dirty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介護</a:t>
            </a:r>
            <a:r>
              <a:rPr kumimoji="1" lang="ja-JP" altLang="en-US" sz="50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中の</a:t>
            </a:r>
            <a:r>
              <a:rPr kumimoji="1" lang="ja-JP" altLang="en-US" sz="500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 　　</a:t>
            </a:r>
            <a:r>
              <a:rPr kumimoji="1" lang="ja-JP" altLang="en-US" sz="48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</a:t>
            </a:r>
            <a:r>
              <a:rPr kumimoji="1" lang="ja-JP" altLang="en-US" sz="5000" spc="-50" dirty="0" smtClean="0">
                <a:solidFill>
                  <a:schemeClr val="bg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要注意</a:t>
            </a:r>
            <a:endParaRPr kumimoji="1" lang="ja-JP" altLang="en-US" sz="5000" spc="-50" dirty="0">
              <a:solidFill>
                <a:schemeClr val="bg1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210108" y="3882591"/>
            <a:ext cx="1107996" cy="4272889"/>
          </a:xfrm>
          <a:prstGeom prst="rect">
            <a:avLst/>
          </a:prstGeom>
          <a:solidFill>
            <a:srgbClr val="FFFF00"/>
          </a:solidFill>
        </p:spPr>
        <p:txBody>
          <a:bodyPr vert="eaVert" wrap="square" rtlCol="0">
            <a:spAutoFit/>
          </a:bodyPr>
          <a:lstStyle/>
          <a:p>
            <a:r>
              <a:rPr kumimoji="1" lang="ja-JP" altLang="en-US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●労働力の高齢化（身体機能低下）　</a:t>
            </a:r>
            <a: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/>
            </a:r>
            <a:b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kumimoji="1" lang="ja-JP" altLang="en-US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●人手不足・業務多忙・未熟練</a:t>
            </a:r>
            <a: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/>
            </a:r>
            <a:br>
              <a:rPr kumimoji="1" lang="en-US" altLang="ja-JP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</a:br>
            <a:r>
              <a:rPr kumimoji="1" lang="ja-JP" altLang="en-US" sz="2000" b="1" dirty="0" smtClean="0">
                <a:ln w="12700">
                  <a:noFill/>
                </a:ln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rPr>
              <a:t>●転ぶはずが無い（思い込み）　</a:t>
            </a:r>
            <a:endParaRPr kumimoji="1" lang="en-US" altLang="ja-JP" sz="2000" b="1" dirty="0" smtClean="0">
              <a:ln w="12700">
                <a:noFill/>
              </a:ln>
              <a:effectLst>
                <a:glow rad="101600">
                  <a:schemeClr val="bg1">
                    <a:alpha val="60000"/>
                  </a:schemeClr>
                </a:glow>
              </a:effectLst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grpSp>
        <p:nvGrpSpPr>
          <p:cNvPr id="16" name="グループ化 15"/>
          <p:cNvGrpSpPr/>
          <p:nvPr/>
        </p:nvGrpSpPr>
        <p:grpSpPr>
          <a:xfrm>
            <a:off x="139073" y="1475791"/>
            <a:ext cx="2985576" cy="1570354"/>
            <a:chOff x="4887081" y="1155970"/>
            <a:chExt cx="2850270" cy="1714439"/>
          </a:xfrm>
        </p:grpSpPr>
        <p:sp>
          <p:nvSpPr>
            <p:cNvPr id="3" name="円形吹き出し 2"/>
            <p:cNvSpPr/>
            <p:nvPr/>
          </p:nvSpPr>
          <p:spPr>
            <a:xfrm rot="11203277">
              <a:off x="4887081" y="1200634"/>
              <a:ext cx="2014019" cy="1669775"/>
            </a:xfrm>
            <a:prstGeom prst="wedgeEllipseCallout">
              <a:avLst>
                <a:gd name="adj1" fmla="val 23658"/>
                <a:gd name="adj2" fmla="val -4376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4907712" y="1336934"/>
              <a:ext cx="874264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en-US" altLang="ja-JP" sz="24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5198021" y="1155970"/>
              <a:ext cx="2539330" cy="1713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女性</a:t>
              </a:r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の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転倒災害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FF000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多発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 rot="20908007">
            <a:off x="2544254" y="164939"/>
            <a:ext cx="978569" cy="1278803"/>
          </a:xfrm>
          <a:prstGeom prst="rect">
            <a:avLst/>
          </a:prstGeom>
          <a:noFill/>
        </p:spPr>
        <p:txBody>
          <a:bodyPr wrap="square" tIns="0" rtlCol="0" anchor="ctr">
            <a:no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転</a:t>
            </a:r>
            <a:endParaRPr kumimoji="1" lang="ja-JP" alt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 rot="1058935">
            <a:off x="3343147" y="235187"/>
            <a:ext cx="978569" cy="1278803"/>
          </a:xfrm>
          <a:prstGeom prst="rect">
            <a:avLst/>
          </a:prstGeom>
          <a:noFill/>
        </p:spPr>
        <p:txBody>
          <a:bodyPr wrap="square" tIns="0" rtlCol="0" anchor="ctr">
            <a:noAutofit/>
          </a:bodyPr>
          <a:lstStyle/>
          <a:p>
            <a:pPr algn="ctr"/>
            <a:r>
              <a:rPr kumimoji="1" lang="ja-JP" altLang="en-US" sz="6000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倒</a:t>
            </a:r>
            <a:endParaRPr kumimoji="1" lang="ja-JP" altLang="en-US" sz="6000" dirty="0"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涙形 5"/>
          <p:cNvSpPr/>
          <p:nvPr/>
        </p:nvSpPr>
        <p:spPr>
          <a:xfrm rot="13026351">
            <a:off x="4162002" y="1207693"/>
            <a:ext cx="220875" cy="163376"/>
          </a:xfrm>
          <a:prstGeom prst="teardrop">
            <a:avLst>
              <a:gd name="adj" fmla="val 133562"/>
            </a:avLst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orthographicFront">
              <a:rot lat="0" lon="0" rev="19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涙形 39"/>
          <p:cNvSpPr/>
          <p:nvPr/>
        </p:nvSpPr>
        <p:spPr>
          <a:xfrm rot="3489908">
            <a:off x="2407860" y="399874"/>
            <a:ext cx="198086" cy="151751"/>
          </a:xfrm>
          <a:prstGeom prst="teardrop">
            <a:avLst>
              <a:gd name="adj" fmla="val 133562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4527769" y="6745007"/>
            <a:ext cx="2249231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spc="300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kumimoji="1" lang="en-US" altLang="ja-JP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kumimoji="1" lang="ja-JP" altLang="en-US" sz="24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代以上</a:t>
            </a:r>
            <a:endParaRPr kumimoji="1" lang="en-US" altLang="ja-JP" sz="2400" b="1" spc="300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５９％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527769" y="5419370"/>
            <a:ext cx="286391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spc="6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女性</a:t>
            </a:r>
            <a:endParaRPr kumimoji="1" lang="en-US" altLang="ja-JP" sz="2400" b="1" spc="600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９８％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527769" y="4119382"/>
            <a:ext cx="2819369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400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休業１か月</a:t>
            </a:r>
            <a:r>
              <a:rPr kumimoji="1" lang="ja-JP" altLang="en-US" sz="2400" b="1" spc="-12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kumimoji="1" lang="ja-JP" altLang="en-US" sz="2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2400" b="1" dirty="0" smtClean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７３％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4527769" y="2183960"/>
            <a:ext cx="2479832" cy="1990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20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令和５年に発生した労働</a:t>
            </a:r>
            <a:r>
              <a:rPr kumimoji="1" lang="ja-JP" altLang="en-US" sz="2000" b="1" spc="300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災害</a:t>
            </a:r>
            <a:r>
              <a:rPr kumimoji="1" lang="ja-JP" altLang="en-US" sz="2000" b="1" spc="300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のうち「転倒」</a:t>
            </a:r>
            <a:endParaRPr kumimoji="1" lang="en-US" altLang="ja-JP" sz="2000" b="1" spc="300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6400"/>
              </a:lnSpc>
            </a:pPr>
            <a:r>
              <a:rPr kumimoji="1" lang="ja-JP" altLang="en-US" sz="5400" b="1" dirty="0" smtClean="0">
                <a:ln w="19050">
                  <a:noFill/>
                </a:ln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４５％</a:t>
            </a:r>
            <a:endParaRPr kumimoji="1" lang="en-US" altLang="ja-JP" sz="2000" b="1" dirty="0">
              <a:ln w="19050">
                <a:noFill/>
              </a:ln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81000" y="8528156"/>
            <a:ext cx="6696000" cy="1354074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99632" y="8553917"/>
            <a:ext cx="3236785" cy="307777"/>
          </a:xfrm>
          <a:prstGeom prst="rect">
            <a:avLst/>
          </a:prstGeom>
          <a:noFill/>
          <a:ln w="38100"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0">
                  <a:noFill/>
                </a:ln>
                <a:solidFill>
                  <a:srgbClr val="FF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職場の長から職員の皆さまへのお願い</a:t>
            </a:r>
            <a:endParaRPr lang="en-US" altLang="ja-JP" sz="1400" b="1" dirty="0" smtClean="0">
              <a:ln w="0">
                <a:noFill/>
              </a:ln>
              <a:solidFill>
                <a:srgbClr val="FF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324626" y="1495203"/>
            <a:ext cx="2031325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数字で</a:t>
            </a:r>
            <a:r>
              <a:rPr kumimoji="1" lang="ja-JP" altLang="en-US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見る</a:t>
            </a:r>
            <a:endParaRPr kumimoji="1" lang="en-US" altLang="ja-JP" b="1" dirty="0" smtClean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b="1" dirty="0" smtClean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介護施設での</a:t>
            </a:r>
            <a:r>
              <a:rPr kumimoji="1" lang="ja-JP" altLang="en-US" b="1" dirty="0">
                <a:ln w="19050">
                  <a:noFill/>
                </a:ln>
                <a:latin typeface="メイリオ" panose="020B0604030504040204" pitchFamily="50" charset="-128"/>
                <a:ea typeface="メイリオ" panose="020B0604030504040204" pitchFamily="50" charset="-128"/>
              </a:rPr>
              <a:t>転倒</a:t>
            </a:r>
            <a:endParaRPr kumimoji="1" lang="en-US" altLang="ja-JP" b="1" dirty="0">
              <a:ln w="19050">
                <a:noFill/>
              </a:ln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5038515" y="8196623"/>
            <a:ext cx="1082348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宮崎労働局</a:t>
            </a:r>
            <a:endParaRPr lang="ja-JP" altLang="en-US" sz="1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1767024" y="34112"/>
            <a:ext cx="3323952" cy="288000"/>
            <a:chOff x="1764000" y="34112"/>
            <a:chExt cx="3323952" cy="288000"/>
          </a:xfrm>
        </p:grpSpPr>
        <p:sp>
          <p:nvSpPr>
            <p:cNvPr id="46" name="正方形/長方形 45"/>
            <p:cNvSpPr/>
            <p:nvPr/>
          </p:nvSpPr>
          <p:spPr>
            <a:xfrm>
              <a:off x="2885976" y="34112"/>
              <a:ext cx="108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-100" dirty="0" smtClean="0">
                  <a:solidFill>
                    <a:schemeClr val="bg1"/>
                  </a:solidFill>
                  <a:latin typeface="+mn-ea"/>
                </a:rPr>
                <a:t>つまづき</a:t>
              </a:r>
              <a:endParaRPr kumimoji="1" lang="ja-JP" altLang="en-US" b="1" spc="-1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4007952" y="34112"/>
              <a:ext cx="108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-100" dirty="0" smtClean="0">
                  <a:solidFill>
                    <a:schemeClr val="bg1"/>
                  </a:solidFill>
                  <a:latin typeface="+mn-ea"/>
                </a:rPr>
                <a:t>踏み外し</a:t>
              </a:r>
              <a:endParaRPr kumimoji="1" lang="ja-JP" altLang="en-US" b="1" spc="-100" dirty="0">
                <a:solidFill>
                  <a:schemeClr val="bg1"/>
                </a:solidFill>
                <a:latin typeface="+mn-ea"/>
              </a:endParaRPr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1764000" y="34112"/>
              <a:ext cx="1080000" cy="288000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36000" rtlCol="0" anchor="ctr"/>
            <a:lstStyle/>
            <a:p>
              <a:pPr algn="ctr"/>
              <a:r>
                <a:rPr kumimoji="1" lang="ja-JP" altLang="en-US" b="1" spc="600" dirty="0">
                  <a:solidFill>
                    <a:schemeClr val="bg1"/>
                  </a:solidFill>
                  <a:latin typeface="+mn-ea"/>
                </a:rPr>
                <a:t> </a:t>
              </a:r>
              <a:r>
                <a:rPr kumimoji="1" lang="ja-JP" altLang="en-US" b="1" spc="600" dirty="0" smtClean="0">
                  <a:solidFill>
                    <a:schemeClr val="bg1"/>
                  </a:solidFill>
                  <a:latin typeface="+mn-ea"/>
                </a:rPr>
                <a:t>滑り</a:t>
              </a:r>
              <a:endParaRPr kumimoji="1" lang="ja-JP" altLang="en-US" b="1" spc="600" dirty="0">
                <a:solidFill>
                  <a:schemeClr val="bg1"/>
                </a:solidFill>
                <a:latin typeface="+mn-ea"/>
              </a:endParaRPr>
            </a:p>
          </p:txBody>
        </p:sp>
      </p:grpSp>
      <p:sp>
        <p:nvSpPr>
          <p:cNvPr id="52" name="正方形/長方形 51"/>
          <p:cNvSpPr/>
          <p:nvPr/>
        </p:nvSpPr>
        <p:spPr>
          <a:xfrm>
            <a:off x="4459882" y="4158713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4467705" y="5466141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4464072" y="6773570"/>
            <a:ext cx="72000" cy="972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456" y="8164582"/>
            <a:ext cx="1388916" cy="354472"/>
          </a:xfrm>
          <a:prstGeom prst="rect">
            <a:avLst/>
          </a:prstGeom>
        </p:spPr>
      </p:pic>
      <p:cxnSp>
        <p:nvCxnSpPr>
          <p:cNvPr id="47" name="直線コネクタ 46"/>
          <p:cNvCxnSpPr/>
          <p:nvPr/>
        </p:nvCxnSpPr>
        <p:spPr>
          <a:xfrm>
            <a:off x="284917" y="8824623"/>
            <a:ext cx="2887403" cy="0"/>
          </a:xfrm>
          <a:prstGeom prst="line">
            <a:avLst/>
          </a:prstGeom>
          <a:ln w="19050">
            <a:solidFill>
              <a:srgbClr val="EC430E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4465800" y="2515625"/>
            <a:ext cx="72000" cy="118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5" name="テキスト ボックス 63"/>
          <p:cNvSpPr txBox="1"/>
          <p:nvPr/>
        </p:nvSpPr>
        <p:spPr>
          <a:xfrm>
            <a:off x="4586803" y="7888464"/>
            <a:ext cx="209414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出典：令和５年　労働者死傷病報告より</a:t>
            </a:r>
            <a:endParaRPr kumimoji="1" lang="en-US" altLang="ja-JP" sz="8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5" name="グループ化 54"/>
          <p:cNvGrpSpPr/>
          <p:nvPr/>
        </p:nvGrpSpPr>
        <p:grpSpPr>
          <a:xfrm>
            <a:off x="10419" y="6007970"/>
            <a:ext cx="2749087" cy="1529444"/>
            <a:chOff x="4872431" y="1285027"/>
            <a:chExt cx="2624499" cy="1669775"/>
          </a:xfrm>
        </p:grpSpPr>
        <p:sp>
          <p:nvSpPr>
            <p:cNvPr id="56" name="円形吹き出し 55"/>
            <p:cNvSpPr/>
            <p:nvPr/>
          </p:nvSpPr>
          <p:spPr>
            <a:xfrm rot="11203277">
              <a:off x="4872431" y="1285027"/>
              <a:ext cx="2014019" cy="1669775"/>
            </a:xfrm>
            <a:prstGeom prst="wedgeEllipseCallout">
              <a:avLst>
                <a:gd name="adj1" fmla="val 23658"/>
                <a:gd name="adj2" fmla="val -43761"/>
              </a:avLst>
            </a:prstGeom>
            <a:solidFill>
              <a:srgbClr val="FFFF00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rgbClr val="0070C0"/>
                </a:solidFill>
              </a:endParaRPr>
            </a:p>
          </p:txBody>
        </p:sp>
        <p:sp>
          <p:nvSpPr>
            <p:cNvPr id="57" name="テキスト ボックス 56"/>
            <p:cNvSpPr txBox="1"/>
            <p:nvPr/>
          </p:nvSpPr>
          <p:spPr>
            <a:xfrm>
              <a:off x="4907712" y="1336934"/>
              <a:ext cx="874264" cy="504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kumimoji="1" lang="en-US" altLang="ja-JP" sz="2400" b="1" dirty="0" smtClean="0">
                <a:ln w="12700">
                  <a:solidFill>
                    <a:schemeClr val="bg1"/>
                  </a:solidFill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  <p:sp>
          <p:nvSpPr>
            <p:cNvPr id="58" name="テキスト ボックス 57"/>
            <p:cNvSpPr txBox="1"/>
            <p:nvPr/>
          </p:nvSpPr>
          <p:spPr>
            <a:xfrm>
              <a:off x="4957600" y="1465734"/>
              <a:ext cx="2539330" cy="11760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0070C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意識改革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  <a:p>
              <a:r>
                <a:rPr kumimoji="1" lang="ja-JP" altLang="en-US" sz="3200" dirty="0" smtClean="0">
                  <a:ln w="12700">
                    <a:solidFill>
                      <a:schemeClr val="bg1"/>
                    </a:solidFill>
                  </a:ln>
                  <a:solidFill>
                    <a:srgbClr val="0070C0"/>
                  </a:solidFill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rPr>
                <a:t>が必要です</a:t>
              </a:r>
              <a:endParaRPr kumimoji="1" lang="en-US" altLang="ja-JP" sz="3200" dirty="0" smtClean="0">
                <a:ln w="12700">
                  <a:solidFill>
                    <a:schemeClr val="bg1"/>
                  </a:solidFill>
                </a:ln>
                <a:solidFill>
                  <a:srgbClr val="0070C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736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2618</TotalTime>
  <Words>107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HGP創英角ﾎﾟｯﾌﾟ体</vt:lpstr>
      <vt:lpstr>HG創英角ｺﾞｼｯｸUB</vt:lpstr>
      <vt:lpstr>ＭＳ ゴシック</vt:lpstr>
      <vt:lpstr>メイリオ</vt:lpstr>
      <vt:lpstr>游ゴシック</vt:lpstr>
      <vt:lpstr>游ゴシック Light</vt:lpstr>
      <vt:lpstr>游明朝 Demibold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寿樹(ishii-toshiki.jq4)</dc:creator>
  <cp:lastModifiedBy>地福竹志</cp:lastModifiedBy>
  <cp:revision>180</cp:revision>
  <cp:lastPrinted>2024-07-02T05:42:57Z</cp:lastPrinted>
  <dcterms:created xsi:type="dcterms:W3CDTF">2021-08-03T07:45:35Z</dcterms:created>
  <dcterms:modified xsi:type="dcterms:W3CDTF">2024-07-02T05:43:04Z</dcterms:modified>
</cp:coreProperties>
</file>