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9" r:id="rId2"/>
    <p:sldId id="265" r:id="rId3"/>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6B7"/>
    <a:srgbClr val="D1FAFF"/>
    <a:srgbClr val="D67876"/>
    <a:srgbClr val="CE3238"/>
    <a:srgbClr val="B3AB6F"/>
    <a:srgbClr val="F0CFC3"/>
    <a:srgbClr val="D65CB8"/>
    <a:srgbClr val="FF9ED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56" autoAdjust="0"/>
    <p:restoredTop sz="94238" autoAdjust="0"/>
  </p:normalViewPr>
  <p:slideViewPr>
    <p:cSldViewPr snapToGrid="0">
      <p:cViewPr varScale="1">
        <p:scale>
          <a:sx n="80" d="100"/>
          <a:sy n="80" d="100"/>
        </p:scale>
        <p:origin x="1854" y="10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customXml/item1.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099" cy="498694"/>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1" y="0"/>
            <a:ext cx="2949099" cy="498694"/>
          </a:xfrm>
          <a:prstGeom prst="rect">
            <a:avLst/>
          </a:prstGeom>
        </p:spPr>
        <p:txBody>
          <a:bodyPr vert="horz" lIns="91434" tIns="45717" rIns="91434" bIns="45717" rtlCol="0"/>
          <a:lstStyle>
            <a:lvl1pPr algn="r">
              <a:defRPr sz="1200"/>
            </a:lvl1pPr>
          </a:lstStyle>
          <a:p>
            <a:fld id="{C18E2EBD-2797-40BE-8B90-C07E48E07F99}" type="datetimeFigureOut">
              <a:rPr kumimoji="1" lang="ja-JP" altLang="en-US" smtClean="0"/>
              <a:t>2025/3/18</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22513" cy="3355975"/>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51"/>
            <a:ext cx="2949099" cy="498693"/>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1" y="9440651"/>
            <a:ext cx="2949099" cy="498693"/>
          </a:xfrm>
          <a:prstGeom prst="rect">
            <a:avLst/>
          </a:prstGeom>
        </p:spPr>
        <p:txBody>
          <a:bodyPr vert="horz" lIns="91434" tIns="45717" rIns="91434" bIns="45717" rtlCol="0" anchor="b"/>
          <a:lstStyle>
            <a:lvl1pPr algn="r">
              <a:defRPr sz="1200"/>
            </a:lvl1pPr>
          </a:lstStyle>
          <a:p>
            <a:fld id="{49B65A4E-6E32-4715-9778-919410966A4D}" type="slidenum">
              <a:rPr kumimoji="1" lang="ja-JP" altLang="en-US" smtClean="0"/>
              <a:t>‹#›</a:t>
            </a:fld>
            <a:endParaRPr kumimoji="1" lang="ja-JP" altLang="en-US"/>
          </a:p>
        </p:txBody>
      </p:sp>
    </p:spTree>
    <p:extLst>
      <p:ext uri="{BB962C8B-B14F-4D97-AF65-F5344CB8AC3E}">
        <p14:creationId xmlns:p14="http://schemas.microsoft.com/office/powerpoint/2010/main" val="4152145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9B65A4E-6E32-4715-9778-919410966A4D}" type="slidenum">
              <a:rPr kumimoji="1" lang="ja-JP" altLang="en-US" smtClean="0"/>
              <a:t>1</a:t>
            </a:fld>
            <a:endParaRPr kumimoji="1" lang="ja-JP" altLang="en-US"/>
          </a:p>
        </p:txBody>
      </p:sp>
    </p:spTree>
    <p:extLst>
      <p:ext uri="{BB962C8B-B14F-4D97-AF65-F5344CB8AC3E}">
        <p14:creationId xmlns:p14="http://schemas.microsoft.com/office/powerpoint/2010/main" val="2038369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9B65A4E-6E32-4715-9778-919410966A4D}" type="slidenum">
              <a:rPr kumimoji="1" lang="ja-JP" altLang="en-US" smtClean="0"/>
              <a:t>2</a:t>
            </a:fld>
            <a:endParaRPr kumimoji="1" lang="ja-JP" altLang="en-US"/>
          </a:p>
        </p:txBody>
      </p:sp>
    </p:spTree>
    <p:extLst>
      <p:ext uri="{BB962C8B-B14F-4D97-AF65-F5344CB8AC3E}">
        <p14:creationId xmlns:p14="http://schemas.microsoft.com/office/powerpoint/2010/main" val="308051958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255309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44301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642045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175312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1554479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270959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84252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1128329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3580964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38659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21E392-B653-4381-8223-DCB42DCEAD3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95367133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221E392-B653-4381-8223-DCB42DCEAD3F}" type="datetimeFigureOut">
              <a:rPr kumimoji="1" lang="ja-JP" altLang="en-US" smtClean="0"/>
              <a:t>2025/3/18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42DE161-7396-4DBC-BE6E-198527DEE3DE}" type="slidenum">
              <a:rPr kumimoji="1" lang="ja-JP" altLang="en-US" smtClean="0"/>
              <a:t>‹#›</a:t>
            </a:fld>
            <a:endParaRPr kumimoji="1" lang="ja-JP" altLang="en-US"/>
          </a:p>
        </p:txBody>
      </p:sp>
    </p:spTree>
    <p:extLst>
      <p:ext uri="{BB962C8B-B14F-4D97-AF65-F5344CB8AC3E}">
        <p14:creationId xmlns:p14="http://schemas.microsoft.com/office/powerpoint/2010/main" val="2207770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矢印: 下 49">
            <a:extLst>
              <a:ext uri="{FF2B5EF4-FFF2-40B4-BE49-F238E27FC236}">
                <a16:creationId xmlns:a16="http://schemas.microsoft.com/office/drawing/2014/main" id="{757FDAFB-4E14-4D96-B07C-5AFF7753C974}"/>
              </a:ext>
            </a:extLst>
          </p:cNvPr>
          <p:cNvSpPr/>
          <p:nvPr/>
        </p:nvSpPr>
        <p:spPr>
          <a:xfrm>
            <a:off x="3233269" y="7070659"/>
            <a:ext cx="348570" cy="2159613"/>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31" name="図 30" descr="スーツを着ている人のイラスト&#10;&#10;中程度の精度で自動的に生成された説明">
            <a:extLst>
              <a:ext uri="{FF2B5EF4-FFF2-40B4-BE49-F238E27FC236}">
                <a16:creationId xmlns:a16="http://schemas.microsoft.com/office/drawing/2014/main" id="{22AA0F42-E14D-4BCC-9857-548C21B684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165" y="6548843"/>
            <a:ext cx="667332" cy="1267086"/>
          </a:xfrm>
          <a:prstGeom prst="rect">
            <a:avLst/>
          </a:prstGeom>
        </p:spPr>
      </p:pic>
      <p:sp>
        <p:nvSpPr>
          <p:cNvPr id="28" name="四角形: 角を丸くする 27">
            <a:extLst>
              <a:ext uri="{FF2B5EF4-FFF2-40B4-BE49-F238E27FC236}">
                <a16:creationId xmlns:a16="http://schemas.microsoft.com/office/drawing/2014/main" id="{39E2B424-2BB5-4CEA-84D5-36045AE567D3}"/>
              </a:ext>
            </a:extLst>
          </p:cNvPr>
          <p:cNvSpPr/>
          <p:nvPr/>
        </p:nvSpPr>
        <p:spPr>
          <a:xfrm>
            <a:off x="94424" y="7300581"/>
            <a:ext cx="6692010" cy="677294"/>
          </a:xfrm>
          <a:prstGeom prst="roundRect">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a:t>
            </a:r>
            <a:r>
              <a:rPr kumimoji="1" lang="ja-JP" altLang="en-US" sz="1100" b="1" dirty="0">
                <a:solidFill>
                  <a:schemeClr val="tx1"/>
                </a:solidFill>
                <a:latin typeface="メイリオ" panose="020B0604030504040204" pitchFamily="50" charset="-128"/>
                <a:ea typeface="メイリオ" panose="020B0604030504040204" pitchFamily="50" charset="-128"/>
              </a:rPr>
              <a:t>介護職員初任者研修　　　　　　　　</a:t>
            </a:r>
            <a:r>
              <a:rPr kumimoji="1" lang="ja-JP" altLang="en-US" sz="1100" dirty="0">
                <a:solidFill>
                  <a:schemeClr val="tx1"/>
                </a:solidFill>
                <a:latin typeface="メイリオ" panose="020B0604030504040204" pitchFamily="50" charset="-128"/>
                <a:ea typeface="メイリオ" panose="020B0604030504040204" pitchFamily="50" charset="-128"/>
              </a:rPr>
              <a:t>●訓練実施者：民間の教育訓練機関</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●訓練の内容：介護職員としての基本的な知識や技術を習得させるための訓練</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130</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55,000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●受講者数：１人（有期契約労働者）</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4" name="矢印: 下 43">
            <a:extLst>
              <a:ext uri="{FF2B5EF4-FFF2-40B4-BE49-F238E27FC236}">
                <a16:creationId xmlns:a16="http://schemas.microsoft.com/office/drawing/2014/main" id="{F5008937-7EF5-4492-9A0A-DDE8B17535E7}"/>
              </a:ext>
            </a:extLst>
          </p:cNvPr>
          <p:cNvSpPr/>
          <p:nvPr/>
        </p:nvSpPr>
        <p:spPr>
          <a:xfrm>
            <a:off x="3243285" y="3527358"/>
            <a:ext cx="348570" cy="1926304"/>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41" name="図 40" descr="スーツを着ている人形のcg&#10;&#10;中程度の精度で自動的に生成された説明">
            <a:extLst>
              <a:ext uri="{FF2B5EF4-FFF2-40B4-BE49-F238E27FC236}">
                <a16:creationId xmlns:a16="http://schemas.microsoft.com/office/drawing/2014/main" id="{4F05F383-2A56-460F-96B9-8593F7A686B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97156" y="353979"/>
            <a:ext cx="667332" cy="1220729"/>
          </a:xfrm>
          <a:prstGeom prst="rect">
            <a:avLst/>
          </a:prstGeom>
        </p:spPr>
      </p:pic>
      <p:sp>
        <p:nvSpPr>
          <p:cNvPr id="20" name="矢印: 下 19">
            <a:extLst>
              <a:ext uri="{FF2B5EF4-FFF2-40B4-BE49-F238E27FC236}">
                <a16:creationId xmlns:a16="http://schemas.microsoft.com/office/drawing/2014/main" id="{509E05A1-FFCC-4629-B291-6EC19ED8B3B7}"/>
              </a:ext>
            </a:extLst>
          </p:cNvPr>
          <p:cNvSpPr/>
          <p:nvPr/>
        </p:nvSpPr>
        <p:spPr>
          <a:xfrm>
            <a:off x="3233269" y="675728"/>
            <a:ext cx="348570" cy="1961744"/>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A43839BD-D2E1-42CA-A4BB-D8C2FD2F9322}"/>
              </a:ext>
            </a:extLst>
          </p:cNvPr>
          <p:cNvSpPr txBox="1"/>
          <p:nvPr/>
        </p:nvSpPr>
        <p:spPr>
          <a:xfrm>
            <a:off x="-22860" y="-17419"/>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活用例①</a:t>
            </a:r>
          </a:p>
        </p:txBody>
      </p:sp>
      <p:sp>
        <p:nvSpPr>
          <p:cNvPr id="23" name="テキスト ボックス 22">
            <a:extLst>
              <a:ext uri="{FF2B5EF4-FFF2-40B4-BE49-F238E27FC236}">
                <a16:creationId xmlns:a16="http://schemas.microsoft.com/office/drawing/2014/main" id="{0A922843-6F31-499C-AB5C-BD4E5E14FDCE}"/>
              </a:ext>
            </a:extLst>
          </p:cNvPr>
          <p:cNvSpPr txBox="1"/>
          <p:nvPr/>
        </p:nvSpPr>
        <p:spPr>
          <a:xfrm>
            <a:off x="61551" y="1631140"/>
            <a:ext cx="6692010" cy="815608"/>
          </a:xfrm>
          <a:prstGeom prst="rect">
            <a:avLst/>
          </a:prstGeom>
          <a:solidFill>
            <a:schemeClr val="bg1"/>
          </a:solidFill>
          <a:ln>
            <a:solidFill>
              <a:srgbClr val="D67876"/>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endParaRPr kumimoji="1" lang="en-US" altLang="ja-JP" sz="1400" b="1" dirty="0">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雇用保険被保険者</a:t>
            </a:r>
            <a:r>
              <a:rPr kumimoji="1" lang="ja-JP" altLang="en-US" sz="1100" dirty="0">
                <a:latin typeface="メイリオ" panose="020B0604030504040204" pitchFamily="50" charset="-128"/>
                <a:ea typeface="メイリオ" panose="020B0604030504040204" pitchFamily="50" charset="-128"/>
              </a:rPr>
              <a:t>に対して、職務に</a:t>
            </a:r>
            <a:r>
              <a:rPr kumimoji="1" lang="ja-JP" altLang="en-US" sz="1100" dirty="0" smtClean="0">
                <a:latin typeface="メイリオ" panose="020B0604030504040204" pitchFamily="50" charset="-128"/>
                <a:ea typeface="メイリオ" panose="020B0604030504040204" pitchFamily="50" charset="-128"/>
              </a:rPr>
              <a:t>関連した専門的</a:t>
            </a:r>
            <a:r>
              <a:rPr kumimoji="1" lang="ja-JP" altLang="en-US" sz="1100" dirty="0">
                <a:latin typeface="メイリオ" panose="020B0604030504040204" pitchFamily="50" charset="-128"/>
                <a:ea typeface="メイリオ" panose="020B0604030504040204" pitchFamily="50" charset="-128"/>
              </a:rPr>
              <a:t>な知識及び技能を習得させるための訓練（</a:t>
            </a:r>
            <a:r>
              <a:rPr kumimoji="1" lang="en-US" altLang="ja-JP" sz="1100" dirty="0">
                <a:latin typeface="メイリオ" panose="020B0604030504040204" pitchFamily="50" charset="-128"/>
                <a:ea typeface="メイリオ" panose="020B0604030504040204" pitchFamily="50" charset="-128"/>
              </a:rPr>
              <a:t>OFF-JT</a:t>
            </a:r>
            <a:r>
              <a:rPr kumimoji="1" lang="ja-JP" altLang="en-US" sz="1100" dirty="0">
                <a:latin typeface="メイリオ" panose="020B0604030504040204" pitchFamily="50" charset="-128"/>
                <a:ea typeface="メイリオ" panose="020B0604030504040204" pitchFamily="50" charset="-128"/>
              </a:rPr>
              <a:t>訓練時間数が</a:t>
            </a:r>
            <a:r>
              <a:rPr kumimoji="1" lang="en-US" altLang="ja-JP" sz="1100" dirty="0">
                <a:solidFill>
                  <a:srgbClr val="FF0000"/>
                </a:solidFill>
                <a:latin typeface="メイリオ" panose="020B0604030504040204" pitchFamily="50" charset="-128"/>
                <a:ea typeface="メイリオ" panose="020B0604030504040204" pitchFamily="50" charset="-128"/>
              </a:rPr>
              <a:t>10</a:t>
            </a:r>
            <a:r>
              <a:rPr kumimoji="1" lang="ja-JP" altLang="en-US" sz="1100" dirty="0">
                <a:solidFill>
                  <a:srgbClr val="FF0000"/>
                </a:solidFill>
                <a:latin typeface="メイリオ" panose="020B0604030504040204" pitchFamily="50" charset="-128"/>
                <a:ea typeface="メイリオ" panose="020B0604030504040204" pitchFamily="50" charset="-128"/>
              </a:rPr>
              <a:t>時間以上</a:t>
            </a:r>
            <a:r>
              <a:rPr kumimoji="1" lang="ja-JP" altLang="en-US" sz="1100" dirty="0">
                <a:latin typeface="メイリオ" panose="020B0604030504040204" pitchFamily="50" charset="-128"/>
                <a:ea typeface="メイリオ" panose="020B0604030504040204" pitchFamily="50" charset="-128"/>
              </a:rPr>
              <a:t>）を実施し、一定の要件を満たした場合、訓練経費の</a:t>
            </a:r>
            <a:r>
              <a:rPr kumimoji="1" lang="en-US" altLang="ja-JP" sz="1100" dirty="0">
                <a:solidFill>
                  <a:srgbClr val="FF0000"/>
                </a:solidFill>
                <a:latin typeface="メイリオ" panose="020B0604030504040204" pitchFamily="50" charset="-128"/>
                <a:ea typeface="メイリオ" panose="020B0604030504040204" pitchFamily="50" charset="-128"/>
              </a:rPr>
              <a:t>45</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en-US" altLang="ja-JP" sz="1100" dirty="0">
                <a:solidFill>
                  <a:srgbClr val="FF0000"/>
                </a:solidFill>
                <a:latin typeface="メイリオ" panose="020B0604030504040204" pitchFamily="50" charset="-128"/>
                <a:ea typeface="メイリオ" panose="020B0604030504040204" pitchFamily="50" charset="-128"/>
              </a:rPr>
              <a:t>30%</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と</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時間</a:t>
            </a:r>
            <a:r>
              <a:rPr kumimoji="1" lang="ja-JP" altLang="en-US" sz="1100" dirty="0" smtClean="0">
                <a:latin typeface="メイリオ" panose="020B0604030504040204" pitchFamily="50" charset="-128"/>
                <a:ea typeface="メイリオ" panose="020B0604030504040204" pitchFamily="50" charset="-128"/>
              </a:rPr>
              <a:t>あたり</a:t>
            </a:r>
            <a:r>
              <a:rPr kumimoji="1" lang="en-US" altLang="ja-JP" sz="1100" dirty="0" smtClean="0">
                <a:solidFill>
                  <a:srgbClr val="FF0000"/>
                </a:solidFill>
                <a:latin typeface="メイリオ" panose="020B0604030504040204" pitchFamily="50" charset="-128"/>
                <a:ea typeface="メイリオ" panose="020B0604030504040204" pitchFamily="50" charset="-128"/>
              </a:rPr>
              <a:t>800</a:t>
            </a:r>
            <a:r>
              <a:rPr kumimoji="1" lang="ja-JP" altLang="en-US" sz="1100" dirty="0" smtClean="0">
                <a:solidFill>
                  <a:srgbClr val="FF0000"/>
                </a:solidFill>
                <a:latin typeface="メイリオ" panose="020B0604030504040204" pitchFamily="50" charset="-128"/>
                <a:ea typeface="メイリオ" panose="020B0604030504040204" pitchFamily="50" charset="-128"/>
              </a:rPr>
              <a:t>円（</a:t>
            </a:r>
            <a:r>
              <a:rPr kumimoji="1" lang="en-US" altLang="ja-JP" sz="1100" dirty="0" smtClean="0">
                <a:solidFill>
                  <a:srgbClr val="FF0000"/>
                </a:solidFill>
                <a:latin typeface="メイリオ" panose="020B0604030504040204" pitchFamily="50" charset="-128"/>
                <a:ea typeface="メイリオ" panose="020B0604030504040204" pitchFamily="50" charset="-128"/>
              </a:rPr>
              <a:t>400</a:t>
            </a:r>
            <a:r>
              <a:rPr kumimoji="1" lang="ja-JP" altLang="en-US" sz="1100" dirty="0" smtClean="0">
                <a:solidFill>
                  <a:srgbClr val="FF0000"/>
                </a:solidFill>
                <a:latin typeface="メイリオ" panose="020B0604030504040204" pitchFamily="50" charset="-128"/>
                <a:ea typeface="メイリオ" panose="020B0604030504040204" pitchFamily="50" charset="-128"/>
              </a:rPr>
              <a:t>円</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を助成するコース。</a:t>
            </a:r>
            <a:endParaRPr kumimoji="1" lang="en-US" altLang="ja-JP" sz="900"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B73C7542-76C0-4962-A80B-91E9644679E6}"/>
              </a:ext>
            </a:extLst>
          </p:cNvPr>
          <p:cNvSpPr/>
          <p:nvPr/>
        </p:nvSpPr>
        <p:spPr>
          <a:xfrm>
            <a:off x="61551" y="903798"/>
            <a:ext cx="6692010" cy="664216"/>
          </a:xfrm>
          <a:prstGeom prst="roundRect">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a:t>
            </a:r>
            <a:r>
              <a:rPr kumimoji="1" lang="ja-JP" altLang="en-US" sz="1100" b="1" dirty="0">
                <a:solidFill>
                  <a:schemeClr val="tx1"/>
                </a:solidFill>
                <a:latin typeface="メイリオ" panose="020B0604030504040204" pitchFamily="50" charset="-128"/>
                <a:ea typeface="メイリオ" panose="020B0604030504040204" pitchFamily="50" charset="-128"/>
              </a:rPr>
              <a:t>大型自動車免許取得講習（普通免許持）　</a:t>
            </a:r>
            <a:r>
              <a:rPr kumimoji="1" lang="ja-JP" altLang="en-US" sz="1100" dirty="0">
                <a:solidFill>
                  <a:schemeClr val="tx1"/>
                </a:solidFill>
                <a:latin typeface="メイリオ" panose="020B0604030504040204" pitchFamily="50" charset="-128"/>
                <a:ea typeface="メイリオ" panose="020B0604030504040204" pitchFamily="50" charset="-128"/>
              </a:rPr>
              <a:t>●訓練実施者：自動車学校</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●訓練の内容：大型自動車免許を取得させるための講習</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35</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330,000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●受講者数：１人（正社員）</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5" name="吹き出し: 角を丸めた四角形 24">
            <a:extLst>
              <a:ext uri="{FF2B5EF4-FFF2-40B4-BE49-F238E27FC236}">
                <a16:creationId xmlns:a16="http://schemas.microsoft.com/office/drawing/2014/main" id="{BB490527-F04C-45BB-A21F-423BED16D989}"/>
              </a:ext>
            </a:extLst>
          </p:cNvPr>
          <p:cNvSpPr/>
          <p:nvPr/>
        </p:nvSpPr>
        <p:spPr>
          <a:xfrm>
            <a:off x="1507288" y="376089"/>
            <a:ext cx="5246273" cy="473808"/>
          </a:xfrm>
          <a:prstGeom prst="wedgeRoundRectCallout">
            <a:avLst>
              <a:gd name="adj1" fmla="val -59182"/>
              <a:gd name="adj2" fmla="val -5121"/>
              <a:gd name="adj3" fmla="val 16667"/>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大型の建築資材を運搬できる従業員が不足している。そこで、</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従業員に大型自動車免許を取得させるために、自動車学校に通わせたい！</a:t>
            </a:r>
          </a:p>
        </p:txBody>
      </p:sp>
      <p:sp>
        <p:nvSpPr>
          <p:cNvPr id="26" name="四角形: 角を丸くする 25">
            <a:extLst>
              <a:ext uri="{FF2B5EF4-FFF2-40B4-BE49-F238E27FC236}">
                <a16:creationId xmlns:a16="http://schemas.microsoft.com/office/drawing/2014/main" id="{FA8D4F5D-2409-4AA2-B9C9-0A0A038F7741}"/>
              </a:ext>
            </a:extLst>
          </p:cNvPr>
          <p:cNvSpPr/>
          <p:nvPr/>
        </p:nvSpPr>
        <p:spPr>
          <a:xfrm>
            <a:off x="1354014" y="2651079"/>
            <a:ext cx="4149969" cy="620108"/>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en-US" altLang="ja-JP" sz="1400" b="1" dirty="0" smtClean="0">
                <a:solidFill>
                  <a:schemeClr val="tx1"/>
                </a:solidFill>
                <a:latin typeface="メイリオ" panose="020B0604030504040204" pitchFamily="50" charset="-128"/>
                <a:ea typeface="メイリオ" panose="020B0604030504040204" pitchFamily="50" charset="-128"/>
              </a:rPr>
              <a:t>176,500</a:t>
            </a:r>
            <a:r>
              <a:rPr kumimoji="1" lang="ja-JP" altLang="en-US" sz="1400" b="1" dirty="0" smtClean="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33</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×45%</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14.85</a:t>
            </a:r>
            <a:r>
              <a:rPr kumimoji="1" lang="ja-JP" altLang="en-US" sz="1100" dirty="0">
                <a:solidFill>
                  <a:schemeClr val="tx1"/>
                </a:solidFill>
                <a:latin typeface="メイリオ" panose="020B0604030504040204" pitchFamily="50" charset="-128"/>
                <a:ea typeface="メイリオ" panose="020B0604030504040204" pitchFamily="50" charset="-128"/>
              </a:rPr>
              <a:t>万円）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35</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2.8</a:t>
            </a:r>
            <a:r>
              <a:rPr kumimoji="1" lang="ja-JP" altLang="en-US" sz="1100" dirty="0" smtClean="0">
                <a:solidFill>
                  <a:schemeClr val="tx1"/>
                </a:solidFill>
                <a:latin typeface="メイリオ" panose="020B0604030504040204" pitchFamily="50" charset="-128"/>
                <a:ea typeface="メイリオ" panose="020B0604030504040204" pitchFamily="50" charset="-128"/>
              </a:rPr>
              <a:t>万</a:t>
            </a:r>
            <a:r>
              <a:rPr kumimoji="1" lang="ja-JP" altLang="en-US" sz="1100" dirty="0">
                <a:solidFill>
                  <a:schemeClr val="tx1"/>
                </a:solidFill>
                <a:latin typeface="メイリオ" panose="020B0604030504040204" pitchFamily="50" charset="-128"/>
                <a:ea typeface="メイリオ" panose="020B0604030504040204" pitchFamily="50" charset="-128"/>
              </a:rPr>
              <a:t>円）</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6082784" y="1683102"/>
            <a:ext cx="633507" cy="230832"/>
          </a:xfrm>
          <a:prstGeom prst="rect">
            <a:avLst/>
          </a:prstGeom>
          <a:noFill/>
        </p:spPr>
        <p:txBody>
          <a:bodyPr wrap="non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大企業</a:t>
            </a:r>
            <a:endParaRPr kumimoji="1" lang="en-US" altLang="ja-JP" sz="900" dirty="0">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4CFA1797-7ED2-4429-B46B-6075DBB12A5C}"/>
              </a:ext>
            </a:extLst>
          </p:cNvPr>
          <p:cNvSpPr txBox="1"/>
          <p:nvPr/>
        </p:nvSpPr>
        <p:spPr>
          <a:xfrm>
            <a:off x="-22860" y="6185265"/>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活用例③</a:t>
            </a:r>
          </a:p>
        </p:txBody>
      </p:sp>
      <p:pic>
        <p:nvPicPr>
          <p:cNvPr id="48" name="図 47" descr="スーツ姿の男性のイラスト&#10;&#10;自動的に生成された説明">
            <a:extLst>
              <a:ext uri="{FF2B5EF4-FFF2-40B4-BE49-F238E27FC236}">
                <a16:creationId xmlns:a16="http://schemas.microsoft.com/office/drawing/2014/main" id="{BABB3889-0A1C-4AB5-BC9A-574AC266B58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4424" y="3661166"/>
            <a:ext cx="1134814" cy="1134814"/>
          </a:xfrm>
          <a:prstGeom prst="rect">
            <a:avLst/>
          </a:prstGeom>
        </p:spPr>
      </p:pic>
      <p:sp>
        <p:nvSpPr>
          <p:cNvPr id="49" name="吹き出し: 角を丸めた四角形 48">
            <a:extLst>
              <a:ext uri="{FF2B5EF4-FFF2-40B4-BE49-F238E27FC236}">
                <a16:creationId xmlns:a16="http://schemas.microsoft.com/office/drawing/2014/main" id="{99816571-22B3-443B-A358-D8D86F222E39}"/>
              </a:ext>
            </a:extLst>
          </p:cNvPr>
          <p:cNvSpPr/>
          <p:nvPr/>
        </p:nvSpPr>
        <p:spPr>
          <a:xfrm>
            <a:off x="1222883" y="3733084"/>
            <a:ext cx="5246273" cy="473808"/>
          </a:xfrm>
          <a:prstGeom prst="wedgeRoundRectCallout">
            <a:avLst>
              <a:gd name="adj1" fmla="val -59182"/>
              <a:gd name="adj2" fmla="val -5121"/>
              <a:gd name="adj3" fmla="val 16667"/>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今年度採用の</a:t>
            </a:r>
            <a:r>
              <a:rPr kumimoji="1" lang="en-US" altLang="ja-JP" sz="1100" dirty="0">
                <a:solidFill>
                  <a:schemeClr val="tx1"/>
                </a:solidFill>
                <a:latin typeface="メイリオ" panose="020B0604030504040204" pitchFamily="50" charset="-128"/>
                <a:ea typeface="メイリオ" panose="020B0604030504040204" pitchFamily="50" charset="-128"/>
              </a:rPr>
              <a:t>IT</a:t>
            </a:r>
            <a:r>
              <a:rPr kumimoji="1" lang="ja-JP" altLang="en-US" sz="1100" dirty="0">
                <a:solidFill>
                  <a:schemeClr val="tx1"/>
                </a:solidFill>
                <a:latin typeface="メイリオ" panose="020B0604030504040204" pitchFamily="50" charset="-128"/>
                <a:ea typeface="メイリオ" panose="020B0604030504040204" pitchFamily="50" charset="-128"/>
              </a:rPr>
              <a:t>エンジニアに対して、プログラミングの基礎を習得させたい！</a:t>
            </a:r>
          </a:p>
        </p:txBody>
      </p:sp>
      <p:sp>
        <p:nvSpPr>
          <p:cNvPr id="51" name="四角形: 角を丸くする 50">
            <a:extLst>
              <a:ext uri="{FF2B5EF4-FFF2-40B4-BE49-F238E27FC236}">
                <a16:creationId xmlns:a16="http://schemas.microsoft.com/office/drawing/2014/main" id="{AC8BC86D-2CA6-43C0-B6FC-7E444C6ED5F6}"/>
              </a:ext>
            </a:extLst>
          </p:cNvPr>
          <p:cNvSpPr/>
          <p:nvPr/>
        </p:nvSpPr>
        <p:spPr>
          <a:xfrm>
            <a:off x="71565" y="4242095"/>
            <a:ext cx="6692010" cy="664216"/>
          </a:xfrm>
          <a:prstGeom prst="roundRect">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●訓練コース：プログラミング基礎講座　　　　●訓練実施者：民間の教育訓練機関</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●訓練の内容：プログラミング言語の特徴と基本文法などを習得させるための訓練</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14</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55,000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a:t>
            </a:r>
            <a:r>
              <a:rPr kumimoji="1" lang="en-US" altLang="ja-JP" sz="1100" dirty="0">
                <a:solidFill>
                  <a:schemeClr val="tx1"/>
                </a:solidFill>
                <a:latin typeface="メイリオ" panose="020B0604030504040204" pitchFamily="50" charset="-128"/>
                <a:ea typeface="メイリオ" panose="020B0604030504040204" pitchFamily="50" charset="-128"/>
              </a:rPr>
              <a:t>4</a:t>
            </a:r>
            <a:r>
              <a:rPr kumimoji="1" lang="ja-JP" altLang="en-US" sz="1100" dirty="0">
                <a:solidFill>
                  <a:schemeClr val="tx1"/>
                </a:solidFill>
                <a:latin typeface="メイリオ" panose="020B0604030504040204" pitchFamily="50" charset="-128"/>
                <a:ea typeface="メイリオ" panose="020B0604030504040204" pitchFamily="50" charset="-128"/>
              </a:rPr>
              <a:t>人（正社員）</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68E03575-DD9F-4A17-AF26-CB3FA6C82605}"/>
              </a:ext>
            </a:extLst>
          </p:cNvPr>
          <p:cNvSpPr txBox="1"/>
          <p:nvPr/>
        </p:nvSpPr>
        <p:spPr>
          <a:xfrm>
            <a:off x="71565" y="4971171"/>
            <a:ext cx="6721157" cy="307777"/>
          </a:xfrm>
          <a:prstGeom prst="rect">
            <a:avLst/>
          </a:prstGeom>
          <a:solidFill>
            <a:schemeClr val="bg1"/>
          </a:solidFill>
          <a:ln>
            <a:solidFill>
              <a:srgbClr val="B3AB6F"/>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r>
              <a:rPr kumimoji="1" lang="ja-JP" altLang="en-US" sz="1400" dirty="0">
                <a:latin typeface="メイリオ" panose="020B0604030504040204" pitchFamily="50" charset="-128"/>
                <a:ea typeface="メイリオ" panose="020B0604030504040204" pitchFamily="50" charset="-128"/>
              </a:rPr>
              <a:t>（活用例①を参照）</a:t>
            </a:r>
            <a:endParaRPr kumimoji="1" lang="en-US" altLang="ja-JP" sz="1400" dirty="0">
              <a:latin typeface="メイリオ" panose="020B0604030504040204" pitchFamily="50" charset="-128"/>
              <a:ea typeface="メイリオ" panose="020B0604030504040204" pitchFamily="50" charset="-128"/>
            </a:endParaRPr>
          </a:p>
        </p:txBody>
      </p:sp>
      <p:sp>
        <p:nvSpPr>
          <p:cNvPr id="53" name="四角形: 角を丸くする 52">
            <a:extLst>
              <a:ext uri="{FF2B5EF4-FFF2-40B4-BE49-F238E27FC236}">
                <a16:creationId xmlns:a16="http://schemas.microsoft.com/office/drawing/2014/main" id="{D9B6BA9B-A6C3-4CFC-B68D-EE1E03F6F6B9}"/>
              </a:ext>
            </a:extLst>
          </p:cNvPr>
          <p:cNvSpPr/>
          <p:nvPr/>
        </p:nvSpPr>
        <p:spPr>
          <a:xfrm>
            <a:off x="1354014" y="5467269"/>
            <a:ext cx="4149969" cy="647590"/>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en-US" altLang="ja-JP" sz="1400" b="1" dirty="0" smtClean="0">
                <a:solidFill>
                  <a:schemeClr val="tx1"/>
                </a:solidFill>
                <a:latin typeface="メイリオ" panose="020B0604030504040204" pitchFamily="50" charset="-128"/>
                <a:ea typeface="メイリオ" panose="020B0604030504040204" pitchFamily="50" charset="-128"/>
              </a:rPr>
              <a:t>143,800</a:t>
            </a:r>
            <a:r>
              <a:rPr kumimoji="1" lang="ja-JP" altLang="en-US" sz="1400" b="1" dirty="0" smtClean="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5.5</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×4</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a:solidFill>
                  <a:schemeClr val="tx1"/>
                </a:solidFill>
                <a:latin typeface="メイリオ" panose="020B0604030504040204" pitchFamily="50" charset="-128"/>
                <a:ea typeface="メイリオ" panose="020B0604030504040204" pitchFamily="50" charset="-128"/>
              </a:rPr>
              <a:t>×45%</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9.9</a:t>
            </a:r>
            <a:r>
              <a:rPr kumimoji="1" lang="ja-JP" altLang="en-US" sz="1100" dirty="0">
                <a:solidFill>
                  <a:schemeClr val="tx1"/>
                </a:solidFill>
                <a:latin typeface="メイリオ" panose="020B0604030504040204" pitchFamily="50" charset="-128"/>
                <a:ea typeface="メイリオ" panose="020B0604030504040204" pitchFamily="50" charset="-128"/>
              </a:rPr>
              <a:t>万円）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14</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a:solidFill>
                  <a:schemeClr val="tx1"/>
                </a:solidFill>
                <a:latin typeface="メイリオ" panose="020B0604030504040204" pitchFamily="50" charset="-128"/>
                <a:ea typeface="メイリオ" panose="020B0604030504040204" pitchFamily="50" charset="-128"/>
              </a:rPr>
              <a:t>×4</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4.48</a:t>
            </a:r>
            <a:r>
              <a:rPr kumimoji="1" lang="ja-JP" altLang="en-US" sz="1100" dirty="0" smtClean="0">
                <a:solidFill>
                  <a:schemeClr val="tx1"/>
                </a:solidFill>
                <a:latin typeface="メイリオ" panose="020B0604030504040204" pitchFamily="50" charset="-128"/>
                <a:ea typeface="メイリオ" panose="020B0604030504040204" pitchFamily="50" charset="-128"/>
              </a:rPr>
              <a:t>万</a:t>
            </a:r>
            <a:r>
              <a:rPr kumimoji="1" lang="ja-JP" altLang="en-US" sz="1100" dirty="0">
                <a:solidFill>
                  <a:schemeClr val="tx1"/>
                </a:solidFill>
                <a:latin typeface="メイリオ" panose="020B0604030504040204" pitchFamily="50" charset="-128"/>
                <a:ea typeface="メイリオ" panose="020B0604030504040204" pitchFamily="50" charset="-128"/>
              </a:rPr>
              <a:t>円）</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7" name="吹き出し: 角を丸めた四角形 26">
            <a:extLst>
              <a:ext uri="{FF2B5EF4-FFF2-40B4-BE49-F238E27FC236}">
                <a16:creationId xmlns:a16="http://schemas.microsoft.com/office/drawing/2014/main" id="{E57B8D9F-98DE-4D83-BD9A-ABA439B36B88}"/>
              </a:ext>
            </a:extLst>
          </p:cNvPr>
          <p:cNvSpPr/>
          <p:nvPr/>
        </p:nvSpPr>
        <p:spPr>
          <a:xfrm>
            <a:off x="1354014" y="6573593"/>
            <a:ext cx="5246273" cy="635640"/>
          </a:xfrm>
          <a:prstGeom prst="wedgeRoundRectCallout">
            <a:avLst>
              <a:gd name="adj1" fmla="val -59182"/>
              <a:gd name="adj2" fmla="val -5121"/>
              <a:gd name="adj3" fmla="val 16667"/>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介護職の正社員求人には、介護職員初任者研修修了者であることを必須としていたが、今後は有期契約労働者として介護未経験者を雇い入れることに決めた。未経験者に対しては、入社後、介護職員初任者研修を受講させることとした！</a:t>
            </a:r>
          </a:p>
        </p:txBody>
      </p:sp>
      <p:sp>
        <p:nvSpPr>
          <p:cNvPr id="30" name="四角形: 角を丸くする 29">
            <a:extLst>
              <a:ext uri="{FF2B5EF4-FFF2-40B4-BE49-F238E27FC236}">
                <a16:creationId xmlns:a16="http://schemas.microsoft.com/office/drawing/2014/main" id="{14771EEF-513B-4A8C-8236-1C45FEC1815C}"/>
              </a:ext>
            </a:extLst>
          </p:cNvPr>
          <p:cNvSpPr/>
          <p:nvPr/>
        </p:nvSpPr>
        <p:spPr>
          <a:xfrm>
            <a:off x="1354014" y="9194879"/>
            <a:ext cx="4149969" cy="654118"/>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ja-JP" altLang="en-US" sz="1400" b="1" dirty="0" smtClean="0">
                <a:solidFill>
                  <a:schemeClr val="tx1"/>
                </a:solidFill>
                <a:latin typeface="メイリオ" panose="020B0604030504040204" pitchFamily="50" charset="-128"/>
                <a:ea typeface="メイリオ" panose="020B0604030504040204" pitchFamily="50" charset="-128"/>
              </a:rPr>
              <a:t>：</a:t>
            </a:r>
            <a:r>
              <a:rPr kumimoji="1" lang="en-US" altLang="ja-JP" sz="1400" b="1" dirty="0" smtClean="0">
                <a:solidFill>
                  <a:schemeClr val="tx1"/>
                </a:solidFill>
                <a:latin typeface="メイリオ" panose="020B0604030504040204" pitchFamily="50" charset="-128"/>
                <a:ea typeface="メイリオ" panose="020B0604030504040204" pitchFamily="50" charset="-128"/>
              </a:rPr>
              <a:t>142,500</a:t>
            </a:r>
            <a:r>
              <a:rPr kumimoji="1" lang="ja-JP" altLang="en-US" sz="1400" b="1" dirty="0" smtClean="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5.5</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smtClean="0">
                <a:solidFill>
                  <a:schemeClr val="tx1"/>
                </a:solidFill>
                <a:latin typeface="メイリオ" panose="020B0604030504040204" pitchFamily="50" charset="-128"/>
                <a:ea typeface="メイリオ" panose="020B0604030504040204" pitchFamily="50" charset="-128"/>
              </a:rPr>
              <a:t>×70%</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3.85</a:t>
            </a:r>
            <a:r>
              <a:rPr kumimoji="1" lang="ja-JP" altLang="en-US" sz="1100" dirty="0" smtClean="0">
                <a:solidFill>
                  <a:schemeClr val="tx1"/>
                </a:solidFill>
                <a:latin typeface="メイリオ" panose="020B0604030504040204" pitchFamily="50" charset="-128"/>
                <a:ea typeface="メイリオ" panose="020B0604030504040204" pitchFamily="50" charset="-128"/>
              </a:rPr>
              <a:t>万</a:t>
            </a:r>
            <a:r>
              <a:rPr kumimoji="1" lang="ja-JP" altLang="en-US" sz="1100" dirty="0">
                <a:solidFill>
                  <a:schemeClr val="tx1"/>
                </a:solidFill>
                <a:latin typeface="メイリオ" panose="020B0604030504040204" pitchFamily="50" charset="-128"/>
                <a:ea typeface="メイリオ" panose="020B0604030504040204" pitchFamily="50" charset="-128"/>
              </a:rPr>
              <a:t>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130</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en-US" altLang="ja-JP" sz="1100" dirty="0" smtClean="0">
                <a:solidFill>
                  <a:schemeClr val="tx1"/>
                </a:solidFill>
                <a:latin typeface="メイリオ" panose="020B0604030504040204" pitchFamily="50" charset="-128"/>
                <a:ea typeface="メイリオ" panose="020B0604030504040204" pitchFamily="50" charset="-128"/>
              </a:rPr>
              <a:t>10.4</a:t>
            </a:r>
            <a:r>
              <a:rPr kumimoji="1" lang="ja-JP" altLang="en-US" sz="1100" dirty="0" smtClean="0">
                <a:solidFill>
                  <a:schemeClr val="tx1"/>
                </a:solidFill>
                <a:latin typeface="メイリオ" panose="020B0604030504040204" pitchFamily="50" charset="-128"/>
                <a:ea typeface="メイリオ" panose="020B0604030504040204" pitchFamily="50" charset="-128"/>
              </a:rPr>
              <a:t>万円</a:t>
            </a:r>
            <a:r>
              <a:rPr kumimoji="1" lang="ja-JP" altLang="en-US" sz="1100" dirty="0">
                <a:solidFill>
                  <a:schemeClr val="tx1"/>
                </a:solidFill>
                <a:latin typeface="メイリオ" panose="020B0604030504040204" pitchFamily="50" charset="-128"/>
                <a:ea typeface="メイリオ" panose="020B0604030504040204" pitchFamily="50" charset="-128"/>
              </a:rPr>
              <a:t>）</a:t>
            </a:r>
          </a:p>
        </p:txBody>
      </p:sp>
      <p:sp>
        <p:nvSpPr>
          <p:cNvPr id="33" name="テキスト ボックス 32">
            <a:extLst>
              <a:ext uri="{FF2B5EF4-FFF2-40B4-BE49-F238E27FC236}">
                <a16:creationId xmlns:a16="http://schemas.microsoft.com/office/drawing/2014/main" id="{2E829B66-C9B8-403C-AF36-D1541D94B606}"/>
              </a:ext>
            </a:extLst>
          </p:cNvPr>
          <p:cNvSpPr txBox="1"/>
          <p:nvPr/>
        </p:nvSpPr>
        <p:spPr>
          <a:xfrm>
            <a:off x="6120052" y="8386073"/>
            <a:ext cx="633507" cy="230832"/>
          </a:xfrm>
          <a:prstGeom prst="rect">
            <a:avLst/>
          </a:prstGeom>
          <a:noFill/>
        </p:spPr>
        <p:txBody>
          <a:bodyPr wrap="non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大企業</a:t>
            </a:r>
            <a:endParaRPr kumimoji="1" lang="en-US" altLang="ja-JP" sz="900" dirty="0">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FF1391C4-FB8F-465F-BE97-53A47995BBBE}"/>
              </a:ext>
            </a:extLst>
          </p:cNvPr>
          <p:cNvSpPr txBox="1"/>
          <p:nvPr/>
        </p:nvSpPr>
        <p:spPr>
          <a:xfrm>
            <a:off x="46975" y="8067882"/>
            <a:ext cx="6721157" cy="815608"/>
          </a:xfrm>
          <a:prstGeom prst="rect">
            <a:avLst/>
          </a:prstGeom>
          <a:solidFill>
            <a:schemeClr val="bg1"/>
          </a:solidFill>
          <a:ln>
            <a:solidFill>
              <a:srgbClr val="D1FAFF"/>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endParaRPr kumimoji="1" lang="en-US" altLang="ja-JP" sz="1400" b="1" dirty="0">
              <a:latin typeface="メイリオ" panose="020B0604030504040204" pitchFamily="50" charset="-128"/>
              <a:ea typeface="メイリオ" panose="020B0604030504040204" pitchFamily="50" charset="-128"/>
            </a:endParaRPr>
          </a:p>
          <a:p>
            <a:r>
              <a:rPr kumimoji="1" lang="ja-JP" altLang="en-US" sz="1100" b="1" dirty="0">
                <a:solidFill>
                  <a:srgbClr val="FF0000"/>
                </a:solidFill>
                <a:latin typeface="メイリオ" panose="020B0604030504040204" pitchFamily="50" charset="-128"/>
                <a:ea typeface="メイリオ" panose="020B0604030504040204" pitchFamily="50" charset="-128"/>
              </a:rPr>
              <a:t>有期契約</a:t>
            </a:r>
            <a:r>
              <a:rPr kumimoji="1" lang="ja-JP" altLang="en-US" sz="1100" b="1" dirty="0" smtClean="0">
                <a:solidFill>
                  <a:srgbClr val="FF0000"/>
                </a:solidFill>
                <a:latin typeface="メイリオ" panose="020B0604030504040204" pitchFamily="50" charset="-128"/>
                <a:ea typeface="メイリオ" panose="020B0604030504040204" pitchFamily="50" charset="-128"/>
              </a:rPr>
              <a:t>労働者等</a:t>
            </a:r>
            <a:r>
              <a:rPr kumimoji="1" lang="ja-JP" altLang="en-US" sz="1100" dirty="0" smtClean="0">
                <a:latin typeface="メイリオ" panose="020B0604030504040204" pitchFamily="50" charset="-128"/>
                <a:ea typeface="メイリオ" panose="020B0604030504040204" pitchFamily="50" charset="-128"/>
              </a:rPr>
              <a:t>に</a:t>
            </a:r>
            <a:r>
              <a:rPr kumimoji="1" lang="ja-JP" altLang="en-US" sz="1100" dirty="0">
                <a:latin typeface="メイリオ" panose="020B0604030504040204" pitchFamily="50" charset="-128"/>
                <a:ea typeface="メイリオ" panose="020B0604030504040204" pitchFamily="50" charset="-128"/>
              </a:rPr>
              <a:t>対して</a:t>
            </a:r>
            <a:r>
              <a:rPr kumimoji="1" lang="ja-JP" altLang="en-US" sz="1100" dirty="0" smtClean="0">
                <a:latin typeface="メイリオ" panose="020B0604030504040204" pitchFamily="50" charset="-128"/>
                <a:ea typeface="メイリオ" panose="020B0604030504040204" pitchFamily="50" charset="-128"/>
              </a:rPr>
              <a:t>、職務に関連した専門的な知識及び技能を習得させるための訓練</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OFF-JT</a:t>
            </a:r>
            <a:r>
              <a:rPr kumimoji="1" lang="ja-JP" altLang="en-US" sz="1100" dirty="0">
                <a:latin typeface="メイリオ" panose="020B0604030504040204" pitchFamily="50" charset="-128"/>
                <a:ea typeface="メイリオ" panose="020B0604030504040204" pitchFamily="50" charset="-128"/>
              </a:rPr>
              <a:t>訓練時間数が</a:t>
            </a:r>
            <a:r>
              <a:rPr kumimoji="1" lang="en-US" altLang="ja-JP" sz="1100" dirty="0">
                <a:solidFill>
                  <a:srgbClr val="FF0000"/>
                </a:solidFill>
                <a:latin typeface="メイリオ" panose="020B0604030504040204" pitchFamily="50" charset="-128"/>
                <a:ea typeface="メイリオ" panose="020B0604030504040204" pitchFamily="50" charset="-128"/>
              </a:rPr>
              <a:t>10</a:t>
            </a:r>
            <a:r>
              <a:rPr kumimoji="1" lang="ja-JP" altLang="en-US" sz="1100" dirty="0">
                <a:solidFill>
                  <a:srgbClr val="FF0000"/>
                </a:solidFill>
                <a:latin typeface="メイリオ" panose="020B0604030504040204" pitchFamily="50" charset="-128"/>
                <a:ea typeface="メイリオ" panose="020B0604030504040204" pitchFamily="50" charset="-128"/>
              </a:rPr>
              <a:t>時間以上</a:t>
            </a:r>
            <a:r>
              <a:rPr kumimoji="1" lang="ja-JP" altLang="en-US" sz="1100" dirty="0">
                <a:latin typeface="メイリオ" panose="020B0604030504040204" pitchFamily="50" charset="-128"/>
                <a:ea typeface="メイリオ" panose="020B0604030504040204" pitchFamily="50" charset="-128"/>
              </a:rPr>
              <a:t>）を実施し、一定の要件を満たした場合、訓練経費</a:t>
            </a:r>
            <a:r>
              <a:rPr kumimoji="1" lang="ja-JP" altLang="en-US" sz="1100" dirty="0" smtClean="0">
                <a:latin typeface="メイリオ" panose="020B0604030504040204" pitchFamily="50" charset="-128"/>
                <a:ea typeface="メイリオ" panose="020B0604030504040204" pitchFamily="50" charset="-128"/>
              </a:rPr>
              <a:t>の</a:t>
            </a:r>
            <a:r>
              <a:rPr kumimoji="1" lang="en-US" altLang="ja-JP" sz="1100" b="1" dirty="0" smtClean="0">
                <a:solidFill>
                  <a:srgbClr val="FF0000"/>
                </a:solidFill>
                <a:latin typeface="メイリオ" panose="020B0604030504040204" pitchFamily="50" charset="-128"/>
                <a:ea typeface="メイリオ" panose="020B0604030504040204" pitchFamily="50" charset="-128"/>
              </a:rPr>
              <a:t>70%</a:t>
            </a:r>
            <a:r>
              <a:rPr kumimoji="1" lang="ja-JP" altLang="en-US" sz="1100" b="1" dirty="0" smtClean="0">
                <a:solidFill>
                  <a:srgbClr val="FF0000"/>
                </a:solidFill>
                <a:latin typeface="メイリオ" panose="020B0604030504040204" pitchFamily="50" charset="-128"/>
                <a:ea typeface="メイリオ" panose="020B0604030504040204" pitchFamily="50" charset="-128"/>
              </a:rPr>
              <a:t>（</a:t>
            </a:r>
            <a:r>
              <a:rPr kumimoji="1" lang="en-US" altLang="ja-JP" sz="1100" b="1" dirty="0" smtClean="0">
                <a:solidFill>
                  <a:srgbClr val="FF0000"/>
                </a:solidFill>
                <a:latin typeface="メイリオ" panose="020B0604030504040204" pitchFamily="50" charset="-128"/>
                <a:ea typeface="メイリオ" panose="020B0604030504040204" pitchFamily="50" charset="-128"/>
              </a:rPr>
              <a:t>70%</a:t>
            </a:r>
            <a:r>
              <a:rPr kumimoji="1" lang="ja-JP" altLang="en-US" sz="1100" b="1" dirty="0">
                <a:solidFill>
                  <a:srgbClr val="FF0000"/>
                </a:solidFill>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と１時間</a:t>
            </a:r>
            <a:r>
              <a:rPr kumimoji="1" lang="ja-JP" altLang="en-US" sz="1100" dirty="0" smtClean="0">
                <a:latin typeface="メイリオ" panose="020B0604030504040204" pitchFamily="50" charset="-128"/>
                <a:ea typeface="メイリオ" panose="020B0604030504040204" pitchFamily="50" charset="-128"/>
              </a:rPr>
              <a:t>あたり</a:t>
            </a:r>
            <a:r>
              <a:rPr kumimoji="1" lang="en-US" altLang="ja-JP" sz="1100" b="1" dirty="0" smtClean="0">
                <a:solidFill>
                  <a:srgbClr val="FF0000"/>
                </a:solidFill>
                <a:latin typeface="メイリオ" panose="020B0604030504040204" pitchFamily="50" charset="-128"/>
                <a:ea typeface="メイリオ" panose="020B0604030504040204" pitchFamily="50" charset="-128"/>
              </a:rPr>
              <a:t>800</a:t>
            </a:r>
            <a:r>
              <a:rPr kumimoji="1" lang="ja-JP" altLang="en-US" sz="1100" b="1" dirty="0" smtClean="0">
                <a:solidFill>
                  <a:srgbClr val="FF0000"/>
                </a:solidFill>
                <a:latin typeface="メイリオ" panose="020B0604030504040204" pitchFamily="50" charset="-128"/>
                <a:ea typeface="メイリオ" panose="020B0604030504040204" pitchFamily="50" charset="-128"/>
              </a:rPr>
              <a:t>円（</a:t>
            </a:r>
            <a:r>
              <a:rPr kumimoji="1" lang="en-US" altLang="ja-JP" sz="1100" b="1" dirty="0" smtClean="0">
                <a:solidFill>
                  <a:srgbClr val="FF0000"/>
                </a:solidFill>
                <a:latin typeface="メイリオ" panose="020B0604030504040204" pitchFamily="50" charset="-128"/>
                <a:ea typeface="メイリオ" panose="020B0604030504040204" pitchFamily="50" charset="-128"/>
              </a:rPr>
              <a:t>400</a:t>
            </a:r>
            <a:r>
              <a:rPr kumimoji="1" lang="ja-JP" altLang="en-US" sz="1100" b="1" dirty="0">
                <a:solidFill>
                  <a:srgbClr val="FF0000"/>
                </a:solidFill>
                <a:latin typeface="メイリオ" panose="020B0604030504040204" pitchFamily="50" charset="-128"/>
                <a:ea typeface="メイリオ" panose="020B0604030504040204" pitchFamily="50" charset="-128"/>
              </a:rPr>
              <a:t>円）</a:t>
            </a:r>
            <a:r>
              <a:rPr kumimoji="1" lang="ja-JP" altLang="en-US" sz="1100" dirty="0">
                <a:latin typeface="メイリオ" panose="020B0604030504040204" pitchFamily="50" charset="-128"/>
                <a:ea typeface="メイリオ" panose="020B0604030504040204" pitchFamily="50" charset="-128"/>
              </a:rPr>
              <a:t>を助成するコース</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FC854305-2F43-4B7B-B890-15F430FA25BC}"/>
              </a:ext>
            </a:extLst>
          </p:cNvPr>
          <p:cNvSpPr txBox="1"/>
          <p:nvPr/>
        </p:nvSpPr>
        <p:spPr>
          <a:xfrm>
            <a:off x="6069076" y="8110238"/>
            <a:ext cx="633507" cy="230832"/>
          </a:xfrm>
          <a:prstGeom prst="rect">
            <a:avLst/>
          </a:prstGeom>
          <a:noFill/>
        </p:spPr>
        <p:txBody>
          <a:bodyPr wrap="non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大企業</a:t>
            </a:r>
            <a:endParaRPr kumimoji="1" lang="en-US" altLang="ja-JP" sz="900" dirty="0">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4DA56954-D0DA-46EF-A77B-E427A11E6D90}"/>
              </a:ext>
            </a:extLst>
          </p:cNvPr>
          <p:cNvSpPr txBox="1"/>
          <p:nvPr/>
        </p:nvSpPr>
        <p:spPr>
          <a:xfrm>
            <a:off x="0" y="3322612"/>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活用例②</a:t>
            </a:r>
          </a:p>
        </p:txBody>
      </p:sp>
    </p:spTree>
    <p:extLst>
      <p:ext uri="{BB962C8B-B14F-4D97-AF65-F5344CB8AC3E}">
        <p14:creationId xmlns:p14="http://schemas.microsoft.com/office/powerpoint/2010/main" val="57475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A43839BD-D2E1-42CA-A4BB-D8C2FD2F9322}"/>
              </a:ext>
            </a:extLst>
          </p:cNvPr>
          <p:cNvSpPr txBox="1"/>
          <p:nvPr/>
        </p:nvSpPr>
        <p:spPr>
          <a:xfrm>
            <a:off x="-11430" y="0"/>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活用例④</a:t>
            </a:r>
          </a:p>
        </p:txBody>
      </p:sp>
      <p:sp>
        <p:nvSpPr>
          <p:cNvPr id="29" name="テキスト ボックス 28">
            <a:extLst>
              <a:ext uri="{FF2B5EF4-FFF2-40B4-BE49-F238E27FC236}">
                <a16:creationId xmlns:a16="http://schemas.microsoft.com/office/drawing/2014/main" id="{32FBE5F5-9876-40B0-AC3F-A685EC34E2FD}"/>
              </a:ext>
            </a:extLst>
          </p:cNvPr>
          <p:cNvSpPr txBox="1"/>
          <p:nvPr/>
        </p:nvSpPr>
        <p:spPr>
          <a:xfrm>
            <a:off x="-11430" y="6241557"/>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活用例⑥</a:t>
            </a:r>
          </a:p>
        </p:txBody>
      </p:sp>
      <p:sp>
        <p:nvSpPr>
          <p:cNvPr id="32" name="テキスト ボックス 31">
            <a:extLst>
              <a:ext uri="{FF2B5EF4-FFF2-40B4-BE49-F238E27FC236}">
                <a16:creationId xmlns:a16="http://schemas.microsoft.com/office/drawing/2014/main" id="{D3D0BEBF-370B-4260-A144-CAB93A64F37E}"/>
              </a:ext>
            </a:extLst>
          </p:cNvPr>
          <p:cNvSpPr txBox="1"/>
          <p:nvPr/>
        </p:nvSpPr>
        <p:spPr>
          <a:xfrm>
            <a:off x="0" y="3316344"/>
            <a:ext cx="6880860" cy="338554"/>
          </a:xfrm>
          <a:prstGeom prst="rect">
            <a:avLst/>
          </a:prstGeom>
          <a:solidFill>
            <a:schemeClr val="accent2">
              <a:lumMod val="20000"/>
              <a:lumOff val="80000"/>
            </a:schemeClr>
          </a:solid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活用例⑤</a:t>
            </a:r>
          </a:p>
        </p:txBody>
      </p:sp>
      <p:pic>
        <p:nvPicPr>
          <p:cNvPr id="43" name="図 42" descr="座る が含まれている画像&#10;&#10;自動的に生成された説明">
            <a:extLst>
              <a:ext uri="{FF2B5EF4-FFF2-40B4-BE49-F238E27FC236}">
                <a16:creationId xmlns:a16="http://schemas.microsoft.com/office/drawing/2014/main" id="{E82E0D5F-02A1-4891-BE44-56A589D9D1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834" y="6483379"/>
            <a:ext cx="928073" cy="928073"/>
          </a:xfrm>
          <a:prstGeom prst="rect">
            <a:avLst/>
          </a:prstGeom>
        </p:spPr>
      </p:pic>
      <p:pic>
        <p:nvPicPr>
          <p:cNvPr id="40" name="図 39" descr="クマの人形&#10;&#10;中程度の精度で自動的に生成された説明">
            <a:extLst>
              <a:ext uri="{FF2B5EF4-FFF2-40B4-BE49-F238E27FC236}">
                <a16:creationId xmlns:a16="http://schemas.microsoft.com/office/drawing/2014/main" id="{9FFF3F92-EE28-4703-AF8D-0D4E5609BBA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31062" y="3554302"/>
            <a:ext cx="883628" cy="1024496"/>
          </a:xfrm>
          <a:prstGeom prst="rect">
            <a:avLst/>
          </a:prstGeom>
        </p:spPr>
      </p:pic>
      <p:pic>
        <p:nvPicPr>
          <p:cNvPr id="41" name="図 40" descr="おもちゃ, レゴ, 座る が含まれている画像&#10;&#10;自動的に生成された説明">
            <a:extLst>
              <a:ext uri="{FF2B5EF4-FFF2-40B4-BE49-F238E27FC236}">
                <a16:creationId xmlns:a16="http://schemas.microsoft.com/office/drawing/2014/main" id="{A4DFE46B-A1A4-4469-AD0D-158E16C439F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31062" y="247666"/>
            <a:ext cx="883628" cy="1024496"/>
          </a:xfrm>
          <a:prstGeom prst="rect">
            <a:avLst/>
          </a:prstGeom>
        </p:spPr>
      </p:pic>
      <p:sp>
        <p:nvSpPr>
          <p:cNvPr id="39" name="矢印: 下 38">
            <a:extLst>
              <a:ext uri="{FF2B5EF4-FFF2-40B4-BE49-F238E27FC236}">
                <a16:creationId xmlns:a16="http://schemas.microsoft.com/office/drawing/2014/main" id="{D343980A-F61D-4599-BFF9-0C19A9366231}"/>
              </a:ext>
            </a:extLst>
          </p:cNvPr>
          <p:cNvSpPr/>
          <p:nvPr/>
        </p:nvSpPr>
        <p:spPr>
          <a:xfrm>
            <a:off x="3261334" y="3958857"/>
            <a:ext cx="303103" cy="1554210"/>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0" name="矢印: 下 19">
            <a:extLst>
              <a:ext uri="{FF2B5EF4-FFF2-40B4-BE49-F238E27FC236}">
                <a16:creationId xmlns:a16="http://schemas.microsoft.com/office/drawing/2014/main" id="{509E05A1-FFCC-4629-B291-6EC19ED8B3B7}"/>
              </a:ext>
            </a:extLst>
          </p:cNvPr>
          <p:cNvSpPr/>
          <p:nvPr/>
        </p:nvSpPr>
        <p:spPr>
          <a:xfrm>
            <a:off x="3261334" y="411912"/>
            <a:ext cx="303103" cy="2312203"/>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0A922843-6F31-499C-AB5C-BD4E5E14FDCE}"/>
              </a:ext>
            </a:extLst>
          </p:cNvPr>
          <p:cNvSpPr txBox="1"/>
          <p:nvPr/>
        </p:nvSpPr>
        <p:spPr>
          <a:xfrm>
            <a:off x="77245" y="1719668"/>
            <a:ext cx="6721157" cy="815608"/>
          </a:xfrm>
          <a:prstGeom prst="rect">
            <a:avLst/>
          </a:prstGeom>
          <a:solidFill>
            <a:schemeClr val="bg1"/>
          </a:solidFill>
          <a:ln>
            <a:solidFill>
              <a:srgbClr val="D1FAFF"/>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p>
          <a:p>
            <a:r>
              <a:rPr kumimoji="1" lang="ja-JP" altLang="en-US" sz="1100" dirty="0">
                <a:solidFill>
                  <a:srgbClr val="FF0000"/>
                </a:solidFill>
                <a:latin typeface="メイリオ" panose="020B0604030504040204" pitchFamily="50" charset="-128"/>
                <a:ea typeface="メイリオ" panose="020B0604030504040204" pitchFamily="50" charset="-128"/>
              </a:rPr>
              <a:t>雇用保険被保険者</a:t>
            </a:r>
            <a:r>
              <a:rPr kumimoji="1" lang="ja-JP" altLang="en-US" sz="1100" dirty="0">
                <a:latin typeface="メイリオ" panose="020B0604030504040204" pitchFamily="50" charset="-128"/>
                <a:ea typeface="メイリオ" panose="020B0604030504040204" pitchFamily="50" charset="-128"/>
              </a:rPr>
              <a:t>に対して、職務に</a:t>
            </a:r>
            <a:r>
              <a:rPr kumimoji="1" lang="ja-JP" altLang="en-US" sz="1100" dirty="0" smtClean="0">
                <a:latin typeface="メイリオ" panose="020B0604030504040204" pitchFamily="50" charset="-128"/>
                <a:ea typeface="メイリオ" panose="020B0604030504040204" pitchFamily="50" charset="-128"/>
              </a:rPr>
              <a:t>関連した専門的</a:t>
            </a:r>
            <a:r>
              <a:rPr kumimoji="1" lang="ja-JP" altLang="en-US" sz="1100" dirty="0">
                <a:latin typeface="メイリオ" panose="020B0604030504040204" pitchFamily="50" charset="-128"/>
                <a:ea typeface="メイリオ" panose="020B0604030504040204" pitchFamily="50" charset="-128"/>
              </a:rPr>
              <a:t>な知識及び技能を習得させるための訓練（</a:t>
            </a:r>
            <a:r>
              <a:rPr kumimoji="1" lang="en-US" altLang="ja-JP" sz="1100" dirty="0">
                <a:latin typeface="メイリオ" panose="020B0604030504040204" pitchFamily="50" charset="-128"/>
                <a:ea typeface="メイリオ" panose="020B0604030504040204" pitchFamily="50" charset="-128"/>
              </a:rPr>
              <a:t>OFF-JT</a:t>
            </a:r>
            <a:r>
              <a:rPr kumimoji="1" lang="ja-JP" altLang="en-US" sz="1100" dirty="0">
                <a:latin typeface="メイリオ" panose="020B0604030504040204" pitchFamily="50" charset="-128"/>
                <a:ea typeface="メイリオ" panose="020B0604030504040204" pitchFamily="50" charset="-128"/>
              </a:rPr>
              <a:t>訓練時間数が</a:t>
            </a:r>
            <a:r>
              <a:rPr kumimoji="1" lang="en-US" altLang="ja-JP" sz="1100" dirty="0">
                <a:solidFill>
                  <a:srgbClr val="FF0000"/>
                </a:solidFill>
                <a:latin typeface="メイリオ" panose="020B0604030504040204" pitchFamily="50" charset="-128"/>
                <a:ea typeface="メイリオ" panose="020B0604030504040204" pitchFamily="50" charset="-128"/>
              </a:rPr>
              <a:t>10</a:t>
            </a:r>
            <a:r>
              <a:rPr kumimoji="1" lang="ja-JP" altLang="en-US" sz="1100" dirty="0">
                <a:solidFill>
                  <a:srgbClr val="FF0000"/>
                </a:solidFill>
                <a:latin typeface="メイリオ" panose="020B0604030504040204" pitchFamily="50" charset="-128"/>
                <a:ea typeface="メイリオ" panose="020B0604030504040204" pitchFamily="50" charset="-128"/>
              </a:rPr>
              <a:t>時間以上</a:t>
            </a:r>
            <a:r>
              <a:rPr kumimoji="1" lang="ja-JP" altLang="en-US" sz="1100" dirty="0">
                <a:latin typeface="メイリオ" panose="020B0604030504040204" pitchFamily="50" charset="-128"/>
                <a:ea typeface="メイリオ" panose="020B0604030504040204" pitchFamily="50" charset="-128"/>
              </a:rPr>
              <a:t>）を実施し、一定の要件を満たした場合、訓練経費の</a:t>
            </a:r>
            <a:r>
              <a:rPr kumimoji="1" lang="en-US" altLang="ja-JP" sz="1100" dirty="0">
                <a:solidFill>
                  <a:srgbClr val="FF0000"/>
                </a:solidFill>
                <a:latin typeface="メイリオ" panose="020B0604030504040204" pitchFamily="50" charset="-128"/>
                <a:ea typeface="メイリオ" panose="020B0604030504040204" pitchFamily="50" charset="-128"/>
              </a:rPr>
              <a:t>45</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en-US" altLang="ja-JP" sz="1100" dirty="0">
                <a:solidFill>
                  <a:srgbClr val="FF0000"/>
                </a:solidFill>
                <a:latin typeface="メイリオ" panose="020B0604030504040204" pitchFamily="50" charset="-128"/>
                <a:ea typeface="メイリオ" panose="020B0604030504040204" pitchFamily="50" charset="-128"/>
              </a:rPr>
              <a:t>30%</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と</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時間</a:t>
            </a:r>
            <a:r>
              <a:rPr kumimoji="1" lang="ja-JP" altLang="en-US" sz="1100" dirty="0" smtClean="0">
                <a:latin typeface="メイリオ" panose="020B0604030504040204" pitchFamily="50" charset="-128"/>
                <a:ea typeface="メイリオ" panose="020B0604030504040204" pitchFamily="50" charset="-128"/>
              </a:rPr>
              <a:t>あたり</a:t>
            </a:r>
            <a:r>
              <a:rPr kumimoji="1" lang="en-US" altLang="ja-JP" sz="1100" dirty="0" smtClean="0">
                <a:solidFill>
                  <a:srgbClr val="FF0000"/>
                </a:solidFill>
                <a:latin typeface="メイリオ" panose="020B0604030504040204" pitchFamily="50" charset="-128"/>
                <a:ea typeface="メイリオ" panose="020B0604030504040204" pitchFamily="50" charset="-128"/>
              </a:rPr>
              <a:t>800</a:t>
            </a:r>
            <a:r>
              <a:rPr kumimoji="1" lang="ja-JP" altLang="en-US" sz="1100" dirty="0" smtClean="0">
                <a:solidFill>
                  <a:srgbClr val="FF0000"/>
                </a:solidFill>
                <a:latin typeface="メイリオ" panose="020B0604030504040204" pitchFamily="50" charset="-128"/>
                <a:ea typeface="メイリオ" panose="020B0604030504040204" pitchFamily="50" charset="-128"/>
              </a:rPr>
              <a:t>円（</a:t>
            </a:r>
            <a:r>
              <a:rPr kumimoji="1" lang="en-US" altLang="ja-JP" sz="1100" dirty="0" smtClean="0">
                <a:solidFill>
                  <a:srgbClr val="FF0000"/>
                </a:solidFill>
                <a:latin typeface="メイリオ" panose="020B0604030504040204" pitchFamily="50" charset="-128"/>
                <a:ea typeface="メイリオ" panose="020B0604030504040204" pitchFamily="50" charset="-128"/>
              </a:rPr>
              <a:t>400</a:t>
            </a:r>
            <a:r>
              <a:rPr kumimoji="1" lang="ja-JP" altLang="en-US" sz="1100" dirty="0" smtClean="0">
                <a:solidFill>
                  <a:srgbClr val="FF0000"/>
                </a:solidFill>
                <a:latin typeface="メイリオ" panose="020B0604030504040204" pitchFamily="50" charset="-128"/>
                <a:ea typeface="メイリオ" panose="020B0604030504040204" pitchFamily="50" charset="-128"/>
              </a:rPr>
              <a:t>円</a:t>
            </a:r>
            <a:r>
              <a:rPr kumimoji="1" lang="ja-JP" altLang="en-US"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を助成するコース。</a:t>
            </a:r>
            <a:endParaRPr kumimoji="1" lang="en-US" altLang="ja-JP" sz="1100"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B73C7542-76C0-4962-A80B-91E9644679E6}"/>
              </a:ext>
            </a:extLst>
          </p:cNvPr>
          <p:cNvSpPr/>
          <p:nvPr/>
        </p:nvSpPr>
        <p:spPr>
          <a:xfrm>
            <a:off x="82740" y="912930"/>
            <a:ext cx="6692010" cy="776882"/>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a:t>
            </a:r>
            <a:r>
              <a:rPr kumimoji="1" lang="ja-JP" altLang="en-US" sz="1100" b="1" dirty="0">
                <a:solidFill>
                  <a:schemeClr val="tx1"/>
                </a:solidFill>
                <a:latin typeface="メイリオ" panose="020B0604030504040204" pitchFamily="50" charset="-128"/>
                <a:ea typeface="メイリオ" panose="020B0604030504040204" pitchFamily="50" charset="-128"/>
              </a:rPr>
              <a:t>フォークリフト運転技能講習</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●訓練実施者：労災防止協会</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●訓練の内容：労働安全衛生法に基づく最大荷重１トン以上のフォークリフト運転技能講習</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35</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33,000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a:t>
            </a:r>
            <a:r>
              <a:rPr kumimoji="1" lang="en-US" altLang="ja-JP" sz="1100" dirty="0">
                <a:solidFill>
                  <a:schemeClr val="tx1"/>
                </a:solidFill>
                <a:latin typeface="メイリオ" panose="020B0604030504040204" pitchFamily="50" charset="-128"/>
                <a:ea typeface="メイリオ" panose="020B0604030504040204" pitchFamily="50" charset="-128"/>
              </a:rPr>
              <a:t>2</a:t>
            </a:r>
            <a:r>
              <a:rPr kumimoji="1" lang="ja-JP" altLang="en-US" sz="1100" dirty="0">
                <a:solidFill>
                  <a:schemeClr val="tx1"/>
                </a:solidFill>
                <a:latin typeface="メイリオ" panose="020B0604030504040204" pitchFamily="50" charset="-128"/>
                <a:ea typeface="メイリオ" panose="020B0604030504040204" pitchFamily="50" charset="-128"/>
              </a:rPr>
              <a:t>人（正社員）</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5" name="吹き出し: 角を丸めた四角形 24">
            <a:extLst>
              <a:ext uri="{FF2B5EF4-FFF2-40B4-BE49-F238E27FC236}">
                <a16:creationId xmlns:a16="http://schemas.microsoft.com/office/drawing/2014/main" id="{BB490527-F04C-45BB-A21F-423BED16D989}"/>
              </a:ext>
            </a:extLst>
          </p:cNvPr>
          <p:cNvSpPr/>
          <p:nvPr/>
        </p:nvSpPr>
        <p:spPr>
          <a:xfrm>
            <a:off x="1414277" y="399387"/>
            <a:ext cx="5246273" cy="464243"/>
          </a:xfrm>
          <a:prstGeom prst="wedgeRoundRectCallout">
            <a:avLst>
              <a:gd name="adj1" fmla="val -59182"/>
              <a:gd name="adj2" fmla="val -5121"/>
              <a:gd name="adj3" fmla="val 16667"/>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製造部門で次工程へ運搬する際のフォークリフト運転技能講習を受講し正確で安全な作業ができる社員育成を</a:t>
            </a:r>
            <a:r>
              <a:rPr kumimoji="1" lang="ja-JP" altLang="en-US" sz="1100" dirty="0" smtClean="0">
                <a:solidFill>
                  <a:schemeClr val="tx1"/>
                </a:solidFill>
                <a:latin typeface="メイリオ" panose="020B0604030504040204" pitchFamily="50" charset="-128"/>
                <a:ea typeface="メイリオ" panose="020B0604030504040204" pitchFamily="50" charset="-128"/>
              </a:rPr>
              <a:t>図りたい！</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26" name="四角形: 角を丸くする 25">
            <a:extLst>
              <a:ext uri="{FF2B5EF4-FFF2-40B4-BE49-F238E27FC236}">
                <a16:creationId xmlns:a16="http://schemas.microsoft.com/office/drawing/2014/main" id="{FA8D4F5D-2409-4AA2-B9C9-0A0A038F7741}"/>
              </a:ext>
            </a:extLst>
          </p:cNvPr>
          <p:cNvSpPr/>
          <p:nvPr/>
        </p:nvSpPr>
        <p:spPr>
          <a:xfrm>
            <a:off x="1333691" y="2635740"/>
            <a:ext cx="4149969" cy="640096"/>
          </a:xfrm>
          <a:prstGeom prst="roundRect">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ja-JP" altLang="en-US" sz="1400" b="1" dirty="0" smtClean="0">
                <a:solidFill>
                  <a:schemeClr val="tx1"/>
                </a:solidFill>
                <a:latin typeface="メイリオ" panose="020B0604030504040204" pitchFamily="50" charset="-128"/>
                <a:ea typeface="メイリオ" panose="020B0604030504040204" pitchFamily="50" charset="-128"/>
              </a:rPr>
              <a:t>：</a:t>
            </a:r>
            <a:r>
              <a:rPr kumimoji="1" lang="en-US" altLang="ja-JP" sz="1400" b="1" dirty="0" smtClean="0">
                <a:solidFill>
                  <a:schemeClr val="tx1"/>
                </a:solidFill>
                <a:latin typeface="メイリオ" panose="020B0604030504040204" pitchFamily="50" charset="-128"/>
                <a:ea typeface="メイリオ" panose="020B0604030504040204" pitchFamily="50" charset="-128"/>
              </a:rPr>
              <a:t>85,700</a:t>
            </a:r>
            <a:r>
              <a:rPr kumimoji="1" lang="ja-JP" altLang="en-US" sz="1400" b="1" dirty="0" smtClean="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3.3</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×2</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a:solidFill>
                  <a:schemeClr val="tx1"/>
                </a:solidFill>
                <a:latin typeface="メイリオ" panose="020B0604030504040204" pitchFamily="50" charset="-128"/>
                <a:ea typeface="メイリオ" panose="020B0604030504040204" pitchFamily="50" charset="-128"/>
              </a:rPr>
              <a:t>×45%</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2.97</a:t>
            </a:r>
            <a:r>
              <a:rPr kumimoji="1" lang="ja-JP" altLang="en-US" sz="1100" dirty="0">
                <a:solidFill>
                  <a:schemeClr val="tx1"/>
                </a:solidFill>
                <a:latin typeface="メイリオ" panose="020B0604030504040204" pitchFamily="50" charset="-128"/>
                <a:ea typeface="メイリオ" panose="020B0604030504040204" pitchFamily="50" charset="-128"/>
              </a:rPr>
              <a:t>万円）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35</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a:solidFill>
                  <a:schemeClr val="tx1"/>
                </a:solidFill>
                <a:latin typeface="メイリオ" panose="020B0604030504040204" pitchFamily="50" charset="-128"/>
                <a:ea typeface="メイリオ" panose="020B0604030504040204" pitchFamily="50" charset="-128"/>
              </a:rPr>
              <a:t>×2</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5.6</a:t>
            </a:r>
            <a:r>
              <a:rPr kumimoji="1" lang="ja-JP" altLang="en-US" sz="1100" dirty="0" smtClean="0">
                <a:solidFill>
                  <a:schemeClr val="tx1"/>
                </a:solidFill>
                <a:latin typeface="メイリオ" panose="020B0604030504040204" pitchFamily="50" charset="-128"/>
                <a:ea typeface="メイリオ" panose="020B0604030504040204" pitchFamily="50" charset="-128"/>
              </a:rPr>
              <a:t>万</a:t>
            </a:r>
            <a:r>
              <a:rPr kumimoji="1" lang="ja-JP" altLang="en-US" sz="1100" dirty="0">
                <a:solidFill>
                  <a:schemeClr val="tx1"/>
                </a:solidFill>
                <a:latin typeface="メイリオ" panose="020B0604030504040204" pitchFamily="50" charset="-128"/>
                <a:ea typeface="メイリオ" panose="020B0604030504040204" pitchFamily="50" charset="-128"/>
              </a:rPr>
              <a:t>円）</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8" name="矢印: 下 27">
            <a:extLst>
              <a:ext uri="{FF2B5EF4-FFF2-40B4-BE49-F238E27FC236}">
                <a16:creationId xmlns:a16="http://schemas.microsoft.com/office/drawing/2014/main" id="{3D05B2CF-73AE-406F-8A3B-9B1C535E609C}"/>
              </a:ext>
            </a:extLst>
          </p:cNvPr>
          <p:cNvSpPr/>
          <p:nvPr/>
        </p:nvSpPr>
        <p:spPr>
          <a:xfrm>
            <a:off x="3201163" y="7246474"/>
            <a:ext cx="363273" cy="1353024"/>
          </a:xfrm>
          <a:prstGeom prst="downArrow">
            <a:avLst/>
          </a:prstGeom>
          <a:solidFill>
            <a:srgbClr val="D1F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2E0FAA38-29AB-49E9-B768-D1A6CED9A7DF}"/>
              </a:ext>
            </a:extLst>
          </p:cNvPr>
          <p:cNvSpPr txBox="1"/>
          <p:nvPr/>
        </p:nvSpPr>
        <p:spPr>
          <a:xfrm>
            <a:off x="138571" y="8141947"/>
            <a:ext cx="6721157" cy="307777"/>
          </a:xfrm>
          <a:prstGeom prst="rect">
            <a:avLst/>
          </a:prstGeom>
          <a:solidFill>
            <a:schemeClr val="bg1"/>
          </a:solidFill>
          <a:ln>
            <a:solidFill>
              <a:srgbClr val="D1FAFF"/>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r>
              <a:rPr kumimoji="1" lang="ja-JP" altLang="en-US" sz="1400" dirty="0">
                <a:latin typeface="メイリオ" panose="020B0604030504040204" pitchFamily="50" charset="-128"/>
                <a:ea typeface="メイリオ" panose="020B0604030504040204" pitchFamily="50" charset="-128"/>
              </a:rPr>
              <a:t>（活用例④を参照）</a:t>
            </a:r>
            <a:endParaRPr kumimoji="1" lang="en-US" altLang="ja-JP" sz="1400" dirty="0">
              <a:latin typeface="メイリオ" panose="020B0604030504040204" pitchFamily="50" charset="-128"/>
              <a:ea typeface="メイリオ" panose="020B0604030504040204" pitchFamily="50" charset="-128"/>
            </a:endParaRPr>
          </a:p>
        </p:txBody>
      </p:sp>
      <p:sp>
        <p:nvSpPr>
          <p:cNvPr id="31" name="四角形: 角を丸くする 30">
            <a:extLst>
              <a:ext uri="{FF2B5EF4-FFF2-40B4-BE49-F238E27FC236}">
                <a16:creationId xmlns:a16="http://schemas.microsoft.com/office/drawing/2014/main" id="{B2027A8C-4992-4A3E-9052-25235D10FC13}"/>
              </a:ext>
            </a:extLst>
          </p:cNvPr>
          <p:cNvSpPr/>
          <p:nvPr/>
        </p:nvSpPr>
        <p:spPr>
          <a:xfrm>
            <a:off x="62670" y="7319651"/>
            <a:ext cx="6692010" cy="792358"/>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a:t>
            </a:r>
            <a:r>
              <a:rPr kumimoji="1" lang="en-US" altLang="ja-JP" sz="1100" b="1" dirty="0">
                <a:solidFill>
                  <a:schemeClr val="tx1"/>
                </a:solidFill>
                <a:latin typeface="メイリオ" panose="020B0604030504040204" pitchFamily="50" charset="-128"/>
                <a:ea typeface="メイリオ" panose="020B0604030504040204" pitchFamily="50" charset="-128"/>
              </a:rPr>
              <a:t>1</a:t>
            </a:r>
            <a:r>
              <a:rPr kumimoji="1" lang="ja-JP" altLang="en-US" sz="1100" b="1" dirty="0">
                <a:solidFill>
                  <a:schemeClr val="tx1"/>
                </a:solidFill>
                <a:latin typeface="メイリオ" panose="020B0604030504040204" pitchFamily="50" charset="-128"/>
                <a:ea typeface="メイリオ" panose="020B0604030504040204" pitchFamily="50" charset="-128"/>
              </a:rPr>
              <a:t>級電気工事施工管理コース　　　　　　　　</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●訓練実施者：民間の教育訓練機関</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級電気施工管理（一次）試験対策のための訓練</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16</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32,000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●受講者数：１人（正社員）</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4" name="吹き出し: 角を丸めた四角形 33">
            <a:extLst>
              <a:ext uri="{FF2B5EF4-FFF2-40B4-BE49-F238E27FC236}">
                <a16:creationId xmlns:a16="http://schemas.microsoft.com/office/drawing/2014/main" id="{B349D97C-2975-42B7-94FE-2E1FAD4D5A8B}"/>
              </a:ext>
            </a:extLst>
          </p:cNvPr>
          <p:cNvSpPr/>
          <p:nvPr/>
        </p:nvSpPr>
        <p:spPr>
          <a:xfrm>
            <a:off x="1362532" y="6621861"/>
            <a:ext cx="5246273" cy="635640"/>
          </a:xfrm>
          <a:prstGeom prst="wedgeRoundRectCallout">
            <a:avLst>
              <a:gd name="adj1" fmla="val -59182"/>
              <a:gd name="adj2" fmla="val -5121"/>
              <a:gd name="adj3" fmla="val 16667"/>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電気工事の実施にあたり施工管理を的確に行うために必要な技術として</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級電気工事施工管理技士の資格を</a:t>
            </a:r>
            <a:r>
              <a:rPr kumimoji="1" lang="ja-JP" altLang="en-US" sz="1100" dirty="0" smtClean="0">
                <a:solidFill>
                  <a:schemeClr val="tx1"/>
                </a:solidFill>
                <a:latin typeface="メイリオ" panose="020B0604030504040204" pitchFamily="50" charset="-128"/>
                <a:ea typeface="メイリオ" panose="020B0604030504040204" pitchFamily="50" charset="-128"/>
              </a:rPr>
              <a:t>とらせたい！</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38" name="四角形: 角を丸くする 37">
            <a:extLst>
              <a:ext uri="{FF2B5EF4-FFF2-40B4-BE49-F238E27FC236}">
                <a16:creationId xmlns:a16="http://schemas.microsoft.com/office/drawing/2014/main" id="{3ACF32B0-0586-4F00-A3AE-8D8DAEC10AB0}"/>
              </a:ext>
            </a:extLst>
          </p:cNvPr>
          <p:cNvSpPr/>
          <p:nvPr/>
        </p:nvSpPr>
        <p:spPr>
          <a:xfrm>
            <a:off x="1333691" y="8565750"/>
            <a:ext cx="4149970" cy="642946"/>
          </a:xfrm>
          <a:prstGeom prst="roundRect">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en-US" altLang="ja-JP" sz="1400" b="1" dirty="0" smtClean="0">
                <a:solidFill>
                  <a:schemeClr val="tx1"/>
                </a:solidFill>
                <a:latin typeface="メイリオ" panose="020B0604030504040204" pitchFamily="50" charset="-128"/>
                <a:ea typeface="メイリオ" panose="020B0604030504040204" pitchFamily="50" charset="-128"/>
              </a:rPr>
              <a:t>27,200</a:t>
            </a:r>
            <a:r>
              <a:rPr kumimoji="1" lang="ja-JP" altLang="en-US" sz="1400" b="1" dirty="0" smtClean="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3.2</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a:solidFill>
                  <a:schemeClr val="tx1"/>
                </a:solidFill>
                <a:latin typeface="メイリオ" panose="020B0604030504040204" pitchFamily="50" charset="-128"/>
                <a:ea typeface="メイリオ" panose="020B0604030504040204" pitchFamily="50" charset="-128"/>
              </a:rPr>
              <a:t>×45%</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1.44</a:t>
            </a:r>
            <a:r>
              <a:rPr kumimoji="1" lang="ja-JP" altLang="en-US" sz="1100" dirty="0">
                <a:solidFill>
                  <a:schemeClr val="tx1"/>
                </a:solidFill>
                <a:latin typeface="メイリオ" panose="020B0604030504040204" pitchFamily="50" charset="-128"/>
                <a:ea typeface="メイリオ" panose="020B0604030504040204" pitchFamily="50" charset="-128"/>
              </a:rPr>
              <a:t>万円）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16</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人</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1.28</a:t>
            </a:r>
            <a:r>
              <a:rPr kumimoji="1" lang="ja-JP" altLang="en-US" sz="1100" dirty="0" smtClean="0">
                <a:solidFill>
                  <a:schemeClr val="tx1"/>
                </a:solidFill>
                <a:latin typeface="メイリオ" panose="020B0604030504040204" pitchFamily="50" charset="-128"/>
                <a:ea typeface="メイリオ" panose="020B0604030504040204" pitchFamily="50" charset="-128"/>
              </a:rPr>
              <a:t>万</a:t>
            </a:r>
            <a:r>
              <a:rPr kumimoji="1" lang="ja-JP" altLang="en-US" sz="1100" dirty="0">
                <a:solidFill>
                  <a:schemeClr val="tx1"/>
                </a:solidFill>
                <a:latin typeface="メイリオ" panose="020B0604030504040204" pitchFamily="50" charset="-128"/>
                <a:ea typeface="メイリオ" panose="020B0604030504040204" pitchFamily="50" charset="-128"/>
              </a:rPr>
              <a:t>円）</a:t>
            </a:r>
          </a:p>
        </p:txBody>
      </p:sp>
      <p:sp>
        <p:nvSpPr>
          <p:cNvPr id="33" name="テキスト ボックス 32">
            <a:extLst>
              <a:ext uri="{FF2B5EF4-FFF2-40B4-BE49-F238E27FC236}">
                <a16:creationId xmlns:a16="http://schemas.microsoft.com/office/drawing/2014/main" id="{38FBF7EC-5D57-442C-9F4E-725B7C1ABF97}"/>
              </a:ext>
            </a:extLst>
          </p:cNvPr>
          <p:cNvSpPr txBox="1"/>
          <p:nvPr/>
        </p:nvSpPr>
        <p:spPr>
          <a:xfrm>
            <a:off x="85383" y="5065784"/>
            <a:ext cx="6721157" cy="307777"/>
          </a:xfrm>
          <a:prstGeom prst="rect">
            <a:avLst/>
          </a:prstGeom>
          <a:solidFill>
            <a:schemeClr val="bg1"/>
          </a:solidFill>
          <a:ln>
            <a:solidFill>
              <a:srgbClr val="D1FAFF"/>
            </a:solidFill>
          </a:ln>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人材育成訓練の活用</a:t>
            </a:r>
            <a:r>
              <a:rPr kumimoji="1" lang="ja-JP" altLang="en-US" sz="1400" dirty="0">
                <a:latin typeface="メイリオ" panose="020B0604030504040204" pitchFamily="50" charset="-128"/>
                <a:ea typeface="メイリオ" panose="020B0604030504040204" pitchFamily="50" charset="-128"/>
              </a:rPr>
              <a:t>（活用例④を参照）</a:t>
            </a:r>
            <a:endParaRPr kumimoji="1" lang="en-US" altLang="ja-JP" sz="1400" dirty="0">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43F0B975-B3E3-4EA6-BCF5-D296EFDC528C}"/>
              </a:ext>
            </a:extLst>
          </p:cNvPr>
          <p:cNvSpPr/>
          <p:nvPr/>
        </p:nvSpPr>
        <p:spPr>
          <a:xfrm>
            <a:off x="22157" y="4110753"/>
            <a:ext cx="6692010" cy="926544"/>
          </a:xfrm>
          <a:prstGeom prst="roundRect">
            <a:avLst/>
          </a:prstGeom>
          <a:solidFill>
            <a:srgbClr val="FEF6B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●訓練コース：</a:t>
            </a:r>
            <a:r>
              <a:rPr kumimoji="1" lang="ja-JP" altLang="en-US" sz="1100" b="1" dirty="0">
                <a:solidFill>
                  <a:schemeClr val="tx1"/>
                </a:solidFill>
                <a:latin typeface="メイリオ" panose="020B0604030504040204" pitchFamily="50" charset="-128"/>
                <a:ea typeface="メイリオ" panose="020B0604030504040204" pitchFamily="50" charset="-128"/>
              </a:rPr>
              <a:t>喀痰吸引等研修（実地研修を含む）　</a:t>
            </a:r>
            <a:r>
              <a:rPr kumimoji="1" lang="ja-JP" altLang="en-US" sz="1100" dirty="0">
                <a:solidFill>
                  <a:schemeClr val="tx1"/>
                </a:solidFill>
                <a:latin typeface="メイリオ" panose="020B0604030504040204" pitchFamily="50" charset="-128"/>
                <a:ea typeface="メイリオ" panose="020B0604030504040204" pitchFamily="50" charset="-128"/>
              </a:rPr>
              <a:t>●訓練実施者：民間の教育訓練機関</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●訓練の内容：たんの吸引や経管栄養の講義と演習を実施したのち、看護師の指示のもと、一定の</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回数、利用者に対するたんの吸引等の実地研修を実施する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自社施設の利用者に実施する場合、</a:t>
            </a:r>
            <a:r>
              <a:rPr kumimoji="1" lang="en-US" altLang="ja-JP" sz="1100" dirty="0">
                <a:solidFill>
                  <a:schemeClr val="tx1"/>
                </a:solidFill>
                <a:latin typeface="メイリオ" panose="020B0604030504040204" pitchFamily="50" charset="-128"/>
                <a:ea typeface="メイリオ" panose="020B0604030504040204" pitchFamily="50" charset="-128"/>
              </a:rPr>
              <a:t>OJT</a:t>
            </a:r>
            <a:r>
              <a:rPr kumimoji="1" lang="ja-JP" altLang="en-US" sz="1100" dirty="0">
                <a:solidFill>
                  <a:schemeClr val="tx1"/>
                </a:solidFill>
                <a:latin typeface="メイリオ" panose="020B0604030504040204" pitchFamily="50" charset="-128"/>
                <a:ea typeface="メイリオ" panose="020B0604030504040204" pitchFamily="50" charset="-128"/>
              </a:rPr>
              <a:t>となるため、当該部分は助成金の対象外</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●訓練時間数：</a:t>
            </a:r>
            <a:r>
              <a:rPr kumimoji="1" lang="en-US" altLang="ja-JP" sz="1100" dirty="0">
                <a:solidFill>
                  <a:schemeClr val="tx1"/>
                </a:solidFill>
                <a:latin typeface="メイリオ" panose="020B0604030504040204" pitchFamily="50" charset="-128"/>
                <a:ea typeface="メイリオ" panose="020B0604030504040204" pitchFamily="50" charset="-128"/>
              </a:rPr>
              <a:t>50</a:t>
            </a:r>
            <a:r>
              <a:rPr kumimoji="1" lang="ja-JP" altLang="en-US" sz="1100" dirty="0">
                <a:solidFill>
                  <a:schemeClr val="tx1"/>
                </a:solidFill>
                <a:latin typeface="メイリオ" panose="020B0604030504040204" pitchFamily="50" charset="-128"/>
                <a:ea typeface="メイリオ" panose="020B0604030504040204" pitchFamily="50" charset="-128"/>
              </a:rPr>
              <a:t>時間　　　●受講料：</a:t>
            </a:r>
            <a:r>
              <a:rPr kumimoji="1" lang="en-US" altLang="ja-JP" sz="1100" dirty="0">
                <a:solidFill>
                  <a:schemeClr val="tx1"/>
                </a:solidFill>
                <a:latin typeface="メイリオ" panose="020B0604030504040204" pitchFamily="50" charset="-128"/>
                <a:ea typeface="メイリオ" panose="020B0604030504040204" pitchFamily="50" charset="-128"/>
              </a:rPr>
              <a:t>88,000</a:t>
            </a:r>
            <a:r>
              <a:rPr kumimoji="1" lang="ja-JP" altLang="en-US" sz="1100" dirty="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１人　　　　●受講者数：１人（正社員）</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6" name="吹き出し: 角を丸めた四角形 35">
            <a:extLst>
              <a:ext uri="{FF2B5EF4-FFF2-40B4-BE49-F238E27FC236}">
                <a16:creationId xmlns:a16="http://schemas.microsoft.com/office/drawing/2014/main" id="{09111E1E-CCB3-4B5E-BC70-405091AE127D}"/>
              </a:ext>
            </a:extLst>
          </p:cNvPr>
          <p:cNvSpPr/>
          <p:nvPr/>
        </p:nvSpPr>
        <p:spPr>
          <a:xfrm>
            <a:off x="1491738" y="3677720"/>
            <a:ext cx="5246273" cy="370050"/>
          </a:xfrm>
          <a:prstGeom prst="wedgeRoundRectCallout">
            <a:avLst>
              <a:gd name="adj1" fmla="val -59182"/>
              <a:gd name="adj2" fmla="val -5121"/>
              <a:gd name="adj3" fmla="val 16667"/>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介護職員が医療的ケアを実施できるよう、喀痰吸引等研修を受講させたい！</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7" name="四角形: 角を丸くする 36">
            <a:extLst>
              <a:ext uri="{FF2B5EF4-FFF2-40B4-BE49-F238E27FC236}">
                <a16:creationId xmlns:a16="http://schemas.microsoft.com/office/drawing/2014/main" id="{A9570C50-18B7-42C7-BC77-3F835EBD3337}"/>
              </a:ext>
            </a:extLst>
          </p:cNvPr>
          <p:cNvSpPr/>
          <p:nvPr/>
        </p:nvSpPr>
        <p:spPr>
          <a:xfrm>
            <a:off x="1333691" y="5465693"/>
            <a:ext cx="4149969" cy="713714"/>
          </a:xfrm>
          <a:prstGeom prst="roundRect">
            <a:avLst>
              <a:gd name="adj" fmla="val 12632"/>
            </a:avLst>
          </a:prstGeom>
          <a:solidFill>
            <a:srgbClr val="D1FA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助成額：</a:t>
            </a:r>
            <a:r>
              <a:rPr kumimoji="1" lang="en-US" altLang="ja-JP" sz="1400" b="1" dirty="0" smtClean="0">
                <a:solidFill>
                  <a:schemeClr val="tx1"/>
                </a:solidFill>
                <a:latin typeface="メイリオ" panose="020B0604030504040204" pitchFamily="50" charset="-128"/>
                <a:ea typeface="メイリオ" panose="020B0604030504040204" pitchFamily="50" charset="-128"/>
              </a:rPr>
              <a:t>79,600</a:t>
            </a:r>
            <a:r>
              <a:rPr kumimoji="1" lang="ja-JP" altLang="en-US" sz="1400" b="1" dirty="0">
                <a:solidFill>
                  <a:schemeClr val="tx1"/>
                </a:solidFill>
                <a:latin typeface="メイリオ" panose="020B0604030504040204" pitchFamily="50" charset="-128"/>
                <a:ea typeface="メイリオ" panose="020B0604030504040204" pitchFamily="50" charset="-128"/>
              </a:rPr>
              <a:t>円</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（経費助成：</a:t>
            </a:r>
            <a:r>
              <a:rPr kumimoji="1" lang="en-US" altLang="ja-JP" sz="1100" dirty="0">
                <a:solidFill>
                  <a:schemeClr val="tx1"/>
                </a:solidFill>
                <a:latin typeface="メイリオ" panose="020B0604030504040204" pitchFamily="50" charset="-128"/>
                <a:ea typeface="メイリオ" panose="020B0604030504040204" pitchFamily="50" charset="-128"/>
              </a:rPr>
              <a:t>8.8</a:t>
            </a:r>
            <a:r>
              <a:rPr kumimoji="1" lang="ja-JP" altLang="en-US" sz="1100" dirty="0">
                <a:solidFill>
                  <a:schemeClr val="tx1"/>
                </a:solidFill>
                <a:latin typeface="メイリオ" panose="020B0604030504040204" pitchFamily="50" charset="-128"/>
                <a:ea typeface="メイリオ" panose="020B0604030504040204" pitchFamily="50" charset="-128"/>
              </a:rPr>
              <a:t>万円</a:t>
            </a:r>
            <a:r>
              <a:rPr kumimoji="1" lang="en-US" altLang="ja-JP" sz="1100" dirty="0">
                <a:solidFill>
                  <a:schemeClr val="tx1"/>
                </a:solidFill>
                <a:latin typeface="メイリオ" panose="020B0604030504040204" pitchFamily="50" charset="-128"/>
                <a:ea typeface="メイリオ" panose="020B0604030504040204" pitchFamily="50" charset="-128"/>
              </a:rPr>
              <a:t>×45%</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3.96</a:t>
            </a:r>
            <a:r>
              <a:rPr kumimoji="1" lang="ja-JP" altLang="en-US" sz="1100" dirty="0">
                <a:solidFill>
                  <a:schemeClr val="tx1"/>
                </a:solidFill>
                <a:latin typeface="メイリオ" panose="020B0604030504040204" pitchFamily="50" charset="-128"/>
                <a:ea typeface="メイリオ" panose="020B0604030504040204" pitchFamily="50" charset="-128"/>
              </a:rPr>
              <a:t>万円）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（賃金助成：</a:t>
            </a:r>
            <a:r>
              <a:rPr kumimoji="1" lang="en-US" altLang="ja-JP" sz="1100" dirty="0">
                <a:solidFill>
                  <a:schemeClr val="tx1"/>
                </a:solidFill>
                <a:latin typeface="メイリオ" panose="020B0604030504040204" pitchFamily="50" charset="-128"/>
                <a:ea typeface="メイリオ" panose="020B0604030504040204" pitchFamily="50" charset="-128"/>
              </a:rPr>
              <a:t>50</a:t>
            </a:r>
            <a:r>
              <a:rPr kumimoji="1" lang="ja-JP" altLang="en-US" sz="1100" dirty="0">
                <a:solidFill>
                  <a:schemeClr val="tx1"/>
                </a:solidFill>
                <a:latin typeface="メイリオ" panose="020B0604030504040204" pitchFamily="50" charset="-128"/>
                <a:ea typeface="メイリオ" panose="020B0604030504040204" pitchFamily="50" charset="-128"/>
              </a:rPr>
              <a:t>時間</a:t>
            </a:r>
            <a:r>
              <a:rPr kumimoji="1" lang="en-US" altLang="ja-JP" sz="1100" dirty="0" smtClean="0">
                <a:solidFill>
                  <a:schemeClr val="tx1"/>
                </a:solidFill>
                <a:latin typeface="メイリオ" panose="020B0604030504040204" pitchFamily="50" charset="-128"/>
                <a:ea typeface="メイリオ" panose="020B0604030504040204" pitchFamily="50" charset="-128"/>
              </a:rPr>
              <a:t>×800</a:t>
            </a:r>
            <a:r>
              <a:rPr kumimoji="1" lang="ja-JP" altLang="en-US" sz="1100" dirty="0" smtClean="0">
                <a:solidFill>
                  <a:schemeClr val="tx1"/>
                </a:solidFill>
                <a:latin typeface="メイリオ" panose="020B0604030504040204" pitchFamily="50" charset="-128"/>
                <a:ea typeface="メイリオ" panose="020B0604030504040204" pitchFamily="50" charset="-128"/>
              </a:rPr>
              <a:t>円＝</a:t>
            </a:r>
            <a:r>
              <a:rPr kumimoji="1" lang="en-US" altLang="ja-JP" sz="1100" dirty="0">
                <a:solidFill>
                  <a:schemeClr val="tx1"/>
                </a:solidFill>
                <a:latin typeface="メイリオ" panose="020B0604030504040204" pitchFamily="50" charset="-128"/>
                <a:ea typeface="メイリオ" panose="020B0604030504040204" pitchFamily="50" charset="-128"/>
              </a:rPr>
              <a:t>4</a:t>
            </a:r>
            <a:r>
              <a:rPr kumimoji="1" lang="ja-JP" altLang="en-US" sz="1100" dirty="0" smtClean="0">
                <a:solidFill>
                  <a:schemeClr val="tx1"/>
                </a:solidFill>
                <a:latin typeface="メイリオ" panose="020B0604030504040204" pitchFamily="50" charset="-128"/>
                <a:ea typeface="メイリオ" panose="020B0604030504040204" pitchFamily="50" charset="-128"/>
              </a:rPr>
              <a:t>万円</a:t>
            </a:r>
            <a:r>
              <a:rPr kumimoji="1" lang="ja-JP" altLang="en-US" sz="1100" dirty="0">
                <a:solidFill>
                  <a:schemeClr val="tx1"/>
                </a:solidFill>
                <a:latin typeface="メイリオ" panose="020B0604030504040204" pitchFamily="50" charset="-128"/>
                <a:ea typeface="メイリオ" panose="020B0604030504040204" pitchFamily="50" charset="-128"/>
              </a:rPr>
              <a:t>）</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6128654" y="1795907"/>
            <a:ext cx="633507" cy="230832"/>
          </a:xfrm>
          <a:prstGeom prst="rect">
            <a:avLst/>
          </a:prstGeom>
          <a:noFill/>
        </p:spPr>
        <p:txBody>
          <a:bodyPr wrap="non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大企業</a:t>
            </a:r>
            <a:endParaRPr kumimoji="1" lang="en-US" altLang="ja-JP" sz="900" dirty="0">
              <a:latin typeface="メイリオ" panose="020B0604030504040204" pitchFamily="50" charset="-128"/>
              <a:ea typeface="メイリオ" panose="020B0604030504040204" pitchFamily="50" charset="-128"/>
            </a:endParaRPr>
          </a:p>
        </p:txBody>
      </p:sp>
      <p:grpSp>
        <p:nvGrpSpPr>
          <p:cNvPr id="42" name="グループ化 41"/>
          <p:cNvGrpSpPr/>
          <p:nvPr/>
        </p:nvGrpSpPr>
        <p:grpSpPr>
          <a:xfrm>
            <a:off x="-11430" y="9206483"/>
            <a:ext cx="7503131" cy="738664"/>
            <a:chOff x="-3910550" y="8157746"/>
            <a:chExt cx="7153835" cy="860652"/>
          </a:xfrm>
        </p:grpSpPr>
        <p:grpSp>
          <p:nvGrpSpPr>
            <p:cNvPr id="44" name="グループ化 43"/>
            <p:cNvGrpSpPr/>
            <p:nvPr/>
          </p:nvGrpSpPr>
          <p:grpSpPr>
            <a:xfrm>
              <a:off x="-3910550" y="8157746"/>
              <a:ext cx="7153835" cy="860652"/>
              <a:chOff x="-70316" y="9060374"/>
              <a:chExt cx="7153835" cy="860652"/>
            </a:xfrm>
          </p:grpSpPr>
          <p:sp>
            <p:nvSpPr>
              <p:cNvPr id="46" name="正方形/長方形 45"/>
              <p:cNvSpPr/>
              <p:nvPr/>
            </p:nvSpPr>
            <p:spPr>
              <a:xfrm>
                <a:off x="-70316" y="9079618"/>
                <a:ext cx="7153835" cy="78041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smtClean="0">
                  <a:latin typeface="メイリオ" panose="020B0604030504040204" pitchFamily="50" charset="-128"/>
                  <a:ea typeface="メイリオ" panose="020B0604030504040204" pitchFamily="50" charset="-128"/>
                </a:endParaRPr>
              </a:p>
            </p:txBody>
          </p:sp>
          <p:pic>
            <p:nvPicPr>
              <p:cNvPr id="47" name="Picture 3" descr="C:\Users\NKAMX\Desktop\qrsm_ima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3974" y="9188946"/>
                <a:ext cx="535512" cy="535512"/>
              </a:xfrm>
              <a:prstGeom prst="rect">
                <a:avLst/>
              </a:prstGeom>
              <a:noFill/>
              <a:extLst>
                <a:ext uri="{909E8E84-426E-40DD-AFC4-6F175D3DCCD1}">
                  <a14:hiddenFill xmlns:a14="http://schemas.microsoft.com/office/drawing/2010/main">
                    <a:solidFill>
                      <a:srgbClr val="FFFFFF"/>
                    </a:solidFill>
                  </a14:hiddenFill>
                </a:ext>
              </a:extLst>
            </p:spPr>
          </p:pic>
          <p:sp>
            <p:nvSpPr>
              <p:cNvPr id="48" name="正方形/長方形 47"/>
              <p:cNvSpPr/>
              <p:nvPr/>
            </p:nvSpPr>
            <p:spPr>
              <a:xfrm>
                <a:off x="770449" y="9475584"/>
                <a:ext cx="2229403" cy="23963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人材開発支援助成金　厚生労働省</a:t>
                </a:r>
                <a:endParaRPr kumimoji="1" lang="ja-JP" altLang="en-US" sz="900" dirty="0">
                  <a:solidFill>
                    <a:schemeClr val="tx1"/>
                  </a:solidFill>
                </a:endParaRPr>
              </a:p>
            </p:txBody>
          </p:sp>
          <p:sp>
            <p:nvSpPr>
              <p:cNvPr id="49" name="テキスト ボックス 48"/>
              <p:cNvSpPr txBox="1"/>
              <p:nvPr/>
            </p:nvSpPr>
            <p:spPr>
              <a:xfrm>
                <a:off x="794768" y="9197718"/>
                <a:ext cx="2952902" cy="230832"/>
              </a:xfrm>
              <a:prstGeom prst="rect">
                <a:avLst/>
              </a:prstGeom>
              <a:noFill/>
            </p:spPr>
            <p:txBody>
              <a:bodyPr wrap="square" rtlCol="0">
                <a:spAutoFit/>
              </a:bodyPr>
              <a:lstStyle/>
              <a:p>
                <a:r>
                  <a:rPr kumimoji="1" lang="ja-JP" altLang="en-US" sz="900" dirty="0" smtClean="0">
                    <a:solidFill>
                      <a:schemeClr val="bg1"/>
                    </a:solidFill>
                    <a:latin typeface="メイリオ" panose="020B0604030504040204" pitchFamily="50" charset="-128"/>
                    <a:ea typeface="メイリオ" panose="020B0604030504040204" pitchFamily="50" charset="-128"/>
                  </a:rPr>
                  <a:t>詳しくは厚生労働省のホームページをご覧ください。</a:t>
                </a:r>
                <a:endParaRPr kumimoji="1" lang="ja-JP" altLang="en-US" sz="900" dirty="0">
                  <a:solidFill>
                    <a:schemeClr val="bg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3938570" y="9060374"/>
                <a:ext cx="2562545" cy="860652"/>
              </a:xfrm>
              <a:prstGeom prst="rect">
                <a:avLst/>
              </a:prstGeom>
              <a:ln>
                <a:noFill/>
              </a:ln>
            </p:spPr>
            <p:txBody>
              <a:bodyPr wrap="square" anchor="ctr">
                <a:spAutoFit/>
              </a:bodyPr>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rPr>
                  <a:t>宮崎</a:t>
                </a:r>
                <a:r>
                  <a:rPr kumimoji="1" lang="ja-JP" altLang="en-US" sz="1600" b="1" dirty="0">
                    <a:solidFill>
                      <a:schemeClr val="bg1"/>
                    </a:solidFill>
                    <a:latin typeface="メイリオ" panose="020B0604030504040204" pitchFamily="50" charset="-128"/>
                    <a:ea typeface="メイリオ" panose="020B0604030504040204" pitchFamily="50" charset="-128"/>
                  </a:rPr>
                  <a:t>労働局助成金センター</a:t>
                </a:r>
                <a:r>
                  <a:rPr kumimoji="1" lang="ja-JP" altLang="en-US" sz="1400" b="1" dirty="0">
                    <a:solidFill>
                      <a:schemeClr val="bg1"/>
                    </a:solidFill>
                    <a:latin typeface="メイリオ" panose="020B0604030504040204" pitchFamily="50" charset="-128"/>
                    <a:ea typeface="メイリオ" panose="020B0604030504040204" pitchFamily="50" charset="-128"/>
                  </a:rPr>
                  <a:t>（</a:t>
                </a:r>
                <a:r>
                  <a:rPr kumimoji="1" lang="en-US" altLang="ja-JP" sz="1400" b="1" dirty="0">
                    <a:solidFill>
                      <a:schemeClr val="bg1"/>
                    </a:solidFill>
                    <a:latin typeface="メイリオ" panose="020B0604030504040204" pitchFamily="50" charset="-128"/>
                    <a:ea typeface="メイリオ" panose="020B0604030504040204" pitchFamily="50" charset="-128"/>
                  </a:rPr>
                  <a:t>0985-62-3125</a:t>
                </a:r>
                <a:r>
                  <a:rPr kumimoji="1" lang="ja-JP" altLang="en-US" sz="1400" b="1" dirty="0" smtClean="0">
                    <a:solidFill>
                      <a:schemeClr val="bg1"/>
                    </a:solidFill>
                    <a:latin typeface="メイリオ" panose="020B0604030504040204" pitchFamily="50" charset="-128"/>
                    <a:ea typeface="メイリオ" panose="020B0604030504040204" pitchFamily="50" charset="-128"/>
                  </a:rPr>
                  <a:t>）</a:t>
                </a:r>
                <a:endParaRPr kumimoji="1"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kumimoji="1" lang="en-US" altLang="ja-JP" sz="1200" b="1" dirty="0">
                    <a:solidFill>
                      <a:schemeClr val="bg1"/>
                    </a:solidFill>
                    <a:latin typeface="メイリオ" panose="020B0604030504040204" pitchFamily="50" charset="-128"/>
                    <a:ea typeface="メイリオ" panose="020B0604030504040204" pitchFamily="50" charset="-128"/>
                  </a:rPr>
                  <a:t>【</a:t>
                </a:r>
                <a:r>
                  <a:rPr kumimoji="1" lang="ja-JP" altLang="en-US" sz="1200" b="1" dirty="0" smtClean="0">
                    <a:solidFill>
                      <a:schemeClr val="bg1"/>
                    </a:solidFill>
                    <a:latin typeface="メイリオ" panose="020B0604030504040204" pitchFamily="50" charset="-128"/>
                    <a:ea typeface="メイリオ" panose="020B0604030504040204" pitchFamily="50" charset="-128"/>
                  </a:rPr>
                  <a:t>令和</a:t>
                </a:r>
                <a:r>
                  <a:rPr kumimoji="1" lang="en-US" altLang="ja-JP" sz="1200" b="1" dirty="0" smtClean="0">
                    <a:solidFill>
                      <a:schemeClr val="bg1"/>
                    </a:solidFill>
                    <a:latin typeface="メイリオ" panose="020B0604030504040204" pitchFamily="50" charset="-128"/>
                    <a:ea typeface="メイリオ" panose="020B0604030504040204" pitchFamily="50" charset="-128"/>
                  </a:rPr>
                  <a:t>7</a:t>
                </a:r>
                <a:r>
                  <a:rPr kumimoji="1" lang="ja-JP" altLang="en-US" sz="1200" b="1" dirty="0" smtClean="0">
                    <a:solidFill>
                      <a:schemeClr val="bg1"/>
                    </a:solidFill>
                    <a:latin typeface="メイリオ" panose="020B0604030504040204" pitchFamily="50" charset="-128"/>
                    <a:ea typeface="メイリオ" panose="020B0604030504040204" pitchFamily="50" charset="-128"/>
                  </a:rPr>
                  <a:t>年</a:t>
                </a:r>
                <a:r>
                  <a:rPr kumimoji="1" lang="en-US" altLang="ja-JP" sz="1200" b="1" dirty="0">
                    <a:solidFill>
                      <a:schemeClr val="bg1"/>
                    </a:solidFill>
                    <a:latin typeface="メイリオ" panose="020B0604030504040204" pitchFamily="50" charset="-128"/>
                    <a:ea typeface="メイリオ" panose="020B0604030504040204" pitchFamily="50" charset="-128"/>
                  </a:rPr>
                  <a:t>4</a:t>
                </a:r>
                <a:r>
                  <a:rPr kumimoji="1" lang="ja-JP" altLang="en-US" sz="1200" b="1" dirty="0" smtClean="0">
                    <a:solidFill>
                      <a:schemeClr val="bg1"/>
                    </a:solidFill>
                    <a:latin typeface="メイリオ" panose="020B0604030504040204" pitchFamily="50" charset="-128"/>
                    <a:ea typeface="メイリオ" panose="020B0604030504040204" pitchFamily="50" charset="-128"/>
                  </a:rPr>
                  <a:t>月</a:t>
                </a:r>
                <a:r>
                  <a:rPr kumimoji="1" lang="en-US" altLang="ja-JP" sz="1200" b="1" dirty="0">
                    <a:solidFill>
                      <a:schemeClr val="bg1"/>
                    </a:solidFill>
                    <a:latin typeface="メイリオ" panose="020B0604030504040204" pitchFamily="50" charset="-128"/>
                    <a:ea typeface="メイリオ" panose="020B0604030504040204" pitchFamily="50" charset="-128"/>
                  </a:rPr>
                  <a:t>1</a:t>
                </a:r>
                <a:r>
                  <a:rPr kumimoji="1" lang="ja-JP" altLang="en-US" sz="1200" b="1" dirty="0" smtClean="0">
                    <a:solidFill>
                      <a:schemeClr val="bg1"/>
                    </a:solidFill>
                    <a:latin typeface="メイリオ" panose="020B0604030504040204" pitchFamily="50" charset="-128"/>
                    <a:ea typeface="メイリオ" panose="020B0604030504040204" pitchFamily="50" charset="-128"/>
                  </a:rPr>
                  <a:t>日版</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en-US" altLang="ja-JP" sz="1400" b="1" dirty="0">
                  <a:solidFill>
                    <a:schemeClr val="bg1"/>
                  </a:solidFill>
                  <a:latin typeface="メイリオ" panose="020B0604030504040204" pitchFamily="50" charset="-128"/>
                  <a:ea typeface="メイリオ" panose="020B0604030504040204" pitchFamily="50" charset="-128"/>
                </a:endParaRPr>
              </a:p>
            </p:txBody>
          </p:sp>
        </p:grpSp>
        <p:sp>
          <p:nvSpPr>
            <p:cNvPr id="45" name="角丸四角形 44"/>
            <p:cNvSpPr/>
            <p:nvPr/>
          </p:nvSpPr>
          <p:spPr>
            <a:xfrm>
              <a:off x="-752781" y="8588072"/>
              <a:ext cx="627833" cy="222947"/>
            </a:xfrm>
            <a:prstGeom prst="round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bg1"/>
                  </a:solidFill>
                </a:rPr>
                <a:t>検索</a:t>
              </a:r>
              <a:endParaRPr kumimoji="1" lang="ja-JP" altLang="en-US" sz="900" dirty="0">
                <a:solidFill>
                  <a:schemeClr val="bg1"/>
                </a:solidFill>
              </a:endParaRPr>
            </a:p>
          </p:txBody>
        </p:sp>
      </p:grpSp>
    </p:spTree>
    <p:extLst>
      <p:ext uri="{BB962C8B-B14F-4D97-AF65-F5344CB8AC3E}">
        <p14:creationId xmlns:p14="http://schemas.microsoft.com/office/powerpoint/2010/main" val="39483493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48AF679908EB4E83382AB36D31370F" ma:contentTypeVersion="14" ma:contentTypeDescription="新しいドキュメントを作成します。" ma:contentTypeScope="" ma:versionID="c378268d65743ae8c5ff81766420739c">
  <xsd:schema xmlns:xsd="http://www.w3.org/2001/XMLSchema" xmlns:xs="http://www.w3.org/2001/XMLSchema" xmlns:p="http://schemas.microsoft.com/office/2006/metadata/properties" xmlns:ns2="7a302255-31a5-49cd-8f3a-f8fceceea2eb" xmlns:ns3="1a0f67c0-b883-4958-85be-3f4367241caa" targetNamespace="http://schemas.microsoft.com/office/2006/metadata/properties" ma:root="true" ma:fieldsID="5f7fdd891b9edf69126f038419bda70b" ns2:_="" ns3:_="">
    <xsd:import namespace="7a302255-31a5-49cd-8f3a-f8fceceea2eb"/>
    <xsd:import namespace="1a0f67c0-b883-4958-85be-3f4367241ca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302255-31a5-49cd-8f3a-f8fceceea2eb"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0f67c0-b883-4958-85be-3f4367241ca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817ba967-85f2-4891-bd50-b6f6826a9669}" ma:internalName="TaxCatchAll" ma:showField="CatchAllData" ma:web="1a0f67c0-b883-4958-85be-3f4367241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a302255-31a5-49cd-8f3a-f8fceceea2eb">
      <UserInfo>
        <DisplayName/>
        <AccountId xsi:nil="true"/>
        <AccountType/>
      </UserInfo>
    </Owner>
    <lcf76f155ced4ddcb4097134ff3c332f xmlns="7a302255-31a5-49cd-8f3a-f8fceceea2eb">
      <Terms xmlns="http://schemas.microsoft.com/office/infopath/2007/PartnerControls"/>
    </lcf76f155ced4ddcb4097134ff3c332f>
    <TaxCatchAll xmlns="1a0f67c0-b883-4958-85be-3f4367241caa" xsi:nil="true"/>
  </documentManagement>
</p:properties>
</file>

<file path=customXml/itemProps1.xml><?xml version="1.0" encoding="utf-8"?>
<ds:datastoreItem xmlns:ds="http://schemas.openxmlformats.org/officeDocument/2006/customXml" ds:itemID="{EAB417B7-BB9C-4D2F-A275-B3B215948135}"/>
</file>

<file path=customXml/itemProps2.xml><?xml version="1.0" encoding="utf-8"?>
<ds:datastoreItem xmlns:ds="http://schemas.openxmlformats.org/officeDocument/2006/customXml" ds:itemID="{F9AC2588-8F3E-499A-839D-45E704E38301}"/>
</file>

<file path=customXml/itemProps3.xml><?xml version="1.0" encoding="utf-8"?>
<ds:datastoreItem xmlns:ds="http://schemas.openxmlformats.org/officeDocument/2006/customXml" ds:itemID="{43236FC4-FDF3-4E82-BFA6-CFEBB4A27D6A}"/>
</file>

<file path=docProps/app.xml><?xml version="1.0" encoding="utf-8"?>
<Properties xmlns="http://schemas.openxmlformats.org/officeDocument/2006/extended-properties" xmlns:vt="http://schemas.openxmlformats.org/officeDocument/2006/docPropsVTypes">
  <Template>Office Theme</Template>
  <Words>1182</Words>
  <PresentationFormat>A4 210 x 297 mm</PresentationFormat>
  <Paragraphs>73</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0x010100E848AF679908EB4E83382AB36D31370F</vt:lpwstr>
  </property>
</Properties>
</file>