
<file path=[Content_Types].xml><?xml version="1.0" encoding="utf-8"?>
<Types xmlns="http://schemas.openxmlformats.org/package/2006/content-types">
  <Default ContentType="image/jpeg" Extension="jpeg"/>
  <Default ContentType="application/vnd.openxmlformats-package.relationships+xml" Extension="rels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handoutMaster+xml" PartName="/ppt/handoutMasters/handoutMaster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61" r:id="rId2"/>
  </p:sldIdLst>
  <p:sldSz cx="7200900" cy="10333038"/>
  <p:notesSz cx="6805613" cy="9939338"/>
  <p:defaultTextStyle>
    <a:defPPr>
      <a:defRPr lang="ja-JP"/>
    </a:defPPr>
    <a:lvl1pPr marL="0" algn="l" defTabSz="987323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1pPr>
    <a:lvl2pPr marL="493661" algn="l" defTabSz="987323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2pPr>
    <a:lvl3pPr marL="987323" algn="l" defTabSz="987323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3pPr>
    <a:lvl4pPr marL="1480984" algn="l" defTabSz="987323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4pPr>
    <a:lvl5pPr marL="1974645" algn="l" defTabSz="987323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5pPr>
    <a:lvl6pPr marL="2468306" algn="l" defTabSz="987323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6pPr>
    <a:lvl7pPr marL="2961968" algn="l" defTabSz="987323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7pPr>
    <a:lvl8pPr marL="3455629" algn="l" defTabSz="987323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8pPr>
    <a:lvl9pPr marL="3949291" algn="l" defTabSz="987323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24">
          <p15:clr>
            <a:srgbClr val="A4A3A4"/>
          </p15:clr>
        </p15:guide>
        <p15:guide id="2" pos="13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1" userDrawn="1">
          <p15:clr>
            <a:srgbClr val="A4A3A4"/>
          </p15:clr>
        </p15:guide>
        <p15:guide id="2" pos="214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F2F"/>
    <a:srgbClr val="FFBE7D"/>
    <a:srgbClr val="9BFFC8"/>
    <a:srgbClr val="E6E6E6"/>
    <a:srgbClr val="FF5050"/>
    <a:srgbClr val="FF2F2F"/>
    <a:srgbClr val="D7D7D7"/>
    <a:srgbClr val="DBDBDB"/>
    <a:srgbClr val="DCDCDC"/>
    <a:srgbClr val="66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4338" autoAdjust="0"/>
    <p:restoredTop sz="99628" autoAdjust="0"/>
  </p:normalViewPr>
  <p:slideViewPr>
    <p:cSldViewPr>
      <p:cViewPr varScale="1">
        <p:scale>
          <a:sx n="72" d="100"/>
          <a:sy n="72" d="100"/>
        </p:scale>
        <p:origin x="1962" y="72"/>
      </p:cViewPr>
      <p:guideLst>
        <p:guide orient="horz" pos="124"/>
        <p:guide pos="13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5" d="100"/>
          <a:sy n="55" d="100"/>
        </p:scale>
        <p:origin x="-2646" y="-84"/>
      </p:cViewPr>
      <p:guideLst>
        <p:guide orient="horz" pos="3131"/>
        <p:guide pos="2142"/>
      </p:guideLst>
    </p:cSldViewPr>
  </p:notesViewPr>
  <p:gridSpacing cx="72008" cy="72008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2" Target="slides/slide1.xml" Type="http://schemas.openxmlformats.org/officeDocument/2006/relationships/slide"/><Relationship Id="rId3" Target="notesMasters/notesMaster1.xml" Type="http://schemas.openxmlformats.org/officeDocument/2006/relationships/notesMaster"/><Relationship Id="rId4" Target="handoutMasters/handoutMaster1.xml" Type="http://schemas.openxmlformats.org/officeDocument/2006/relationships/handoutMaster"/><Relationship Id="rId5" Target="presProps.xml" Type="http://schemas.openxmlformats.org/officeDocument/2006/relationships/presProps"/><Relationship Id="rId6" Target="viewProps.xml" Type="http://schemas.openxmlformats.org/officeDocument/2006/relationships/viewProps"/><Relationship Id="rId7" Target="theme/theme1.xml" Type="http://schemas.openxmlformats.org/officeDocument/2006/relationships/theme"/><Relationship Id="rId8" Target="tableStyles.xml" Type="http://schemas.openxmlformats.org/officeDocument/2006/relationships/tableStyles"/></Relationships>
</file>

<file path=ppt/handoutMasters/_rels/handoutMaster1.xml.rels><?xml version="1.0" encoding="UTF-8" standalone="yes"?><Relationships xmlns="http://schemas.openxmlformats.org/package/2006/relationships"><Relationship Id="rId1" Target="../theme/theme3.xml" Type="http://schemas.openxmlformats.org/officeDocument/2006/relationships/theme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3" y="0"/>
            <a:ext cx="2949576" cy="496888"/>
          </a:xfrm>
          <a:prstGeom prst="rect">
            <a:avLst/>
          </a:prstGeom>
        </p:spPr>
        <p:txBody>
          <a:bodyPr vert="horz" lIns="91391" tIns="45696" rIns="91391" bIns="45696" rtlCol="0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quarter" idx="1"/>
          </p:nvPr>
        </p:nvSpPr>
        <p:spPr>
          <a:xfrm>
            <a:off x="3854455" y="0"/>
            <a:ext cx="2949576" cy="496888"/>
          </a:xfrm>
          <a:prstGeom prst="rect">
            <a:avLst/>
          </a:prstGeom>
        </p:spPr>
        <p:txBody>
          <a:bodyPr vert="horz" lIns="91391" tIns="45696" rIns="91391" bIns="45696" rtlCol="0"/>
          <a:lstStyle>
            <a:lvl1pPr algn="r">
              <a:defRPr sz="1200"/>
            </a:lvl1pPr>
          </a:lstStyle>
          <a:p>
            <a:r>
              <a:rPr kumimoji="1" lang="ja-JP" altLang="en-US" dirty="0" smtClean="0"/>
              <a:t>別紙４</a:t>
            </a:r>
            <a:endParaRPr kumimoji="1" lang="ja-JP" altLang="en-US" dirty="0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2"/>
          </p:nvPr>
        </p:nvSpPr>
        <p:spPr>
          <a:xfrm>
            <a:off x="3" y="9440870"/>
            <a:ext cx="2949576" cy="496887"/>
          </a:xfrm>
          <a:prstGeom prst="rect">
            <a:avLst/>
          </a:prstGeom>
        </p:spPr>
        <p:txBody>
          <a:bodyPr vert="horz" lIns="91391" tIns="45696" rIns="91391" bIns="45696" rtlCol="0" anchor="b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3"/>
          </p:nvPr>
        </p:nvSpPr>
        <p:spPr>
          <a:xfrm>
            <a:off x="3854455" y="9440870"/>
            <a:ext cx="2949576" cy="496887"/>
          </a:xfrm>
          <a:prstGeom prst="rect">
            <a:avLst/>
          </a:prstGeom>
        </p:spPr>
        <p:txBody>
          <a:bodyPr vert="horz" lIns="91391" tIns="45696" rIns="91391" bIns="45696" rtlCol="0" anchor="b"/>
          <a:lstStyle>
            <a:lvl1pPr algn="r">
              <a:defRPr sz="1200"/>
            </a:lvl1pPr>
          </a:lstStyle>
          <a:p>
            <a:fld id="{98ED8157-B848-45D5-A947-24BFF89D2686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794696387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<Relationships xmlns="http://schemas.openxmlformats.org/package/2006/relationships"><Relationship Id="rId1" Target="../theme/theme2.xml" Type="http://schemas.openxmlformats.org/officeDocument/2006/relationships/theme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3" y="0"/>
            <a:ext cx="2949576" cy="496888"/>
          </a:xfrm>
          <a:prstGeom prst="rect">
            <a:avLst/>
          </a:prstGeom>
        </p:spPr>
        <p:txBody>
          <a:bodyPr vert="horz" lIns="91391" tIns="45696" rIns="91391" bIns="45696" rtlCol="0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54455" y="0"/>
            <a:ext cx="2949576" cy="496888"/>
          </a:xfrm>
          <a:prstGeom prst="rect">
            <a:avLst/>
          </a:prstGeom>
        </p:spPr>
        <p:txBody>
          <a:bodyPr vert="horz" lIns="91391" tIns="45696" rIns="91391" bIns="45696" rtlCol="0"/>
          <a:lstStyle>
            <a:lvl1pPr algn="r">
              <a:defRPr sz="1200"/>
            </a:lvl1pPr>
          </a:lstStyle>
          <a:p>
            <a:r>
              <a:rPr kumimoji="1" lang="ja-JP" altLang="en-US" dirty="0" smtClean="0"/>
              <a:t>別紙４</a:t>
            </a:r>
            <a:endParaRPr kumimoji="1" lang="ja-JP" altLang="en-US" dirty="0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2106613" y="746125"/>
            <a:ext cx="2593975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91" tIns="45696" rIns="91391" bIns="45696" rtlCol="0" anchor="ctr"/>
          <a:lstStyle/>
          <a:p>
            <a:endParaRPr lang="ja-JP" altLang="en-US" dirty="0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1044" y="4721225"/>
            <a:ext cx="5443537" cy="4471988"/>
          </a:xfrm>
          <a:prstGeom prst="rect">
            <a:avLst/>
          </a:prstGeom>
        </p:spPr>
        <p:txBody>
          <a:bodyPr vert="horz" lIns="91391" tIns="45696" rIns="91391" bIns="45696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3" y="9440870"/>
            <a:ext cx="2949576" cy="496887"/>
          </a:xfrm>
          <a:prstGeom prst="rect">
            <a:avLst/>
          </a:prstGeom>
        </p:spPr>
        <p:txBody>
          <a:bodyPr vert="horz" lIns="91391" tIns="45696" rIns="91391" bIns="45696" rtlCol="0" anchor="b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54455" y="9440870"/>
            <a:ext cx="2949576" cy="496887"/>
          </a:xfrm>
          <a:prstGeom prst="rect">
            <a:avLst/>
          </a:prstGeom>
        </p:spPr>
        <p:txBody>
          <a:bodyPr vert="horz" lIns="91391" tIns="45696" rIns="91391" bIns="45696" rtlCol="0" anchor="b"/>
          <a:lstStyle>
            <a:lvl1pPr algn="r">
              <a:defRPr sz="1200"/>
            </a:lvl1pPr>
          </a:lstStyle>
          <a:p>
            <a:fld id="{B8EF8609-17A1-49FF-9E57-E3883EC0A534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107707990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42504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71252" algn="l" defTabSz="942504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42504" algn="l" defTabSz="942504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413756" algn="l" defTabSz="942504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85007" algn="l" defTabSz="942504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356259" algn="l" defTabSz="942504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827511" algn="l" defTabSz="942504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98764" algn="l" defTabSz="942504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770016" algn="l" defTabSz="942504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40071" y="3209945"/>
            <a:ext cx="6120765" cy="221490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80135" y="5855392"/>
            <a:ext cx="5040630" cy="264066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936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873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809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746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4683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9619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4556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9492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AC035-F145-47E8-B34A-74370609BD15}" type="datetime1">
              <a:rPr kumimoji="1" lang="ja-JP" altLang="en-US" smtClean="0"/>
              <a:pPr/>
              <a:t>2025/7/16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AB004-CE8A-46FA-A798-5B7817B493EA}" type="datetime1">
              <a:rPr kumimoji="1" lang="ja-JP" altLang="en-US" smtClean="0"/>
              <a:pPr/>
              <a:t>2025/7/16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5220655" y="413805"/>
            <a:ext cx="1620203" cy="8816568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360048" y="413805"/>
            <a:ext cx="4740593" cy="881656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9E385-10CE-4E6C-8FDD-640D4862ACB2}" type="datetime1">
              <a:rPr kumimoji="1" lang="ja-JP" altLang="en-US" smtClean="0"/>
              <a:pPr/>
              <a:t>2025/7/16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770FA9-8EE9-40C2-872B-E3E5E59D14C1}" type="datetime1">
              <a:rPr kumimoji="1" lang="ja-JP" altLang="en-US" smtClean="0"/>
              <a:pPr/>
              <a:t>2025/7/16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68825" y="6639934"/>
            <a:ext cx="6120765" cy="2052256"/>
          </a:xfrm>
        </p:spPr>
        <p:txBody>
          <a:bodyPr anchor="t"/>
          <a:lstStyle>
            <a:lvl1pPr algn="l">
              <a:defRPr sz="43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568825" y="4379585"/>
            <a:ext cx="6120765" cy="2260350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9366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8732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480984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97464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468306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961968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455629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94929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E3D05-7C89-4D90-A575-4F1C786F954C}" type="datetime1">
              <a:rPr kumimoji="1" lang="ja-JP" altLang="en-US" smtClean="0"/>
              <a:pPr/>
              <a:t>2025/7/16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360045" y="2411049"/>
            <a:ext cx="3180398" cy="6819326"/>
          </a:xfrm>
        </p:spPr>
        <p:txBody>
          <a:bodyPr/>
          <a:lstStyle>
            <a:lvl1pPr>
              <a:defRPr sz="3000"/>
            </a:lvl1pPr>
            <a:lvl2pPr>
              <a:defRPr sz="27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660457" y="2411049"/>
            <a:ext cx="3180398" cy="6819326"/>
          </a:xfrm>
        </p:spPr>
        <p:txBody>
          <a:bodyPr/>
          <a:lstStyle>
            <a:lvl1pPr>
              <a:defRPr sz="3000"/>
            </a:lvl1pPr>
            <a:lvl2pPr>
              <a:defRPr sz="27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6A86B-7645-4A2E-92C2-0D568C65C45E}" type="datetime1">
              <a:rPr kumimoji="1" lang="ja-JP" altLang="en-US" smtClean="0"/>
              <a:pPr/>
              <a:t>2025/7/16</a:t>
            </a:fld>
            <a:endParaRPr kumimoji="1" lang="ja-JP" altLang="en-US" dirty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60048" y="2312977"/>
            <a:ext cx="3181648" cy="963938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493661" indent="0">
              <a:buNone/>
              <a:defRPr sz="2200" b="1"/>
            </a:lvl2pPr>
            <a:lvl3pPr marL="987323" indent="0">
              <a:buNone/>
              <a:defRPr sz="2000" b="1"/>
            </a:lvl3pPr>
            <a:lvl4pPr marL="1480984" indent="0">
              <a:buNone/>
              <a:defRPr sz="1600" b="1"/>
            </a:lvl4pPr>
            <a:lvl5pPr marL="1974645" indent="0">
              <a:buNone/>
              <a:defRPr sz="1600" b="1"/>
            </a:lvl5pPr>
            <a:lvl6pPr marL="2468306" indent="0">
              <a:buNone/>
              <a:defRPr sz="1600" b="1"/>
            </a:lvl6pPr>
            <a:lvl7pPr marL="2961968" indent="0">
              <a:buNone/>
              <a:defRPr sz="1600" b="1"/>
            </a:lvl7pPr>
            <a:lvl8pPr marL="3455629" indent="0">
              <a:buNone/>
              <a:defRPr sz="1600" b="1"/>
            </a:lvl8pPr>
            <a:lvl9pPr marL="3949291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60048" y="3276913"/>
            <a:ext cx="3181648" cy="5953458"/>
          </a:xfrm>
        </p:spPr>
        <p:txBody>
          <a:bodyPr/>
          <a:lstStyle>
            <a:lvl1pPr>
              <a:defRPr sz="2700"/>
            </a:lvl1pPr>
            <a:lvl2pPr>
              <a:defRPr sz="2200"/>
            </a:lvl2pPr>
            <a:lvl3pPr>
              <a:defRPr sz="20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3657960" y="2312977"/>
            <a:ext cx="3182898" cy="963938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493661" indent="0">
              <a:buNone/>
              <a:defRPr sz="2200" b="1"/>
            </a:lvl2pPr>
            <a:lvl3pPr marL="987323" indent="0">
              <a:buNone/>
              <a:defRPr sz="2000" b="1"/>
            </a:lvl3pPr>
            <a:lvl4pPr marL="1480984" indent="0">
              <a:buNone/>
              <a:defRPr sz="1600" b="1"/>
            </a:lvl4pPr>
            <a:lvl5pPr marL="1974645" indent="0">
              <a:buNone/>
              <a:defRPr sz="1600" b="1"/>
            </a:lvl5pPr>
            <a:lvl6pPr marL="2468306" indent="0">
              <a:buNone/>
              <a:defRPr sz="1600" b="1"/>
            </a:lvl6pPr>
            <a:lvl7pPr marL="2961968" indent="0">
              <a:buNone/>
              <a:defRPr sz="1600" b="1"/>
            </a:lvl7pPr>
            <a:lvl8pPr marL="3455629" indent="0">
              <a:buNone/>
              <a:defRPr sz="1600" b="1"/>
            </a:lvl8pPr>
            <a:lvl9pPr marL="3949291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3657960" y="3276913"/>
            <a:ext cx="3182898" cy="5953458"/>
          </a:xfrm>
        </p:spPr>
        <p:txBody>
          <a:bodyPr/>
          <a:lstStyle>
            <a:lvl1pPr>
              <a:defRPr sz="2700"/>
            </a:lvl1pPr>
            <a:lvl2pPr>
              <a:defRPr sz="2200"/>
            </a:lvl2pPr>
            <a:lvl3pPr>
              <a:defRPr sz="20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36224-EE53-497F-A73D-653578AB5905}" type="datetime1">
              <a:rPr kumimoji="1" lang="ja-JP" altLang="en-US" smtClean="0"/>
              <a:pPr/>
              <a:t>2025/7/16</a:t>
            </a:fld>
            <a:endParaRPr kumimoji="1" lang="ja-JP" altLang="en-US" dirty="0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3B0C4-9695-41B7-8310-4C93D1A845F2}" type="datetime1">
              <a:rPr kumimoji="1" lang="ja-JP" altLang="en-US" smtClean="0"/>
              <a:pPr/>
              <a:t>2025/7/16</a:t>
            </a:fld>
            <a:endParaRPr kumimoji="1" lang="ja-JP" altLang="en-US" dirty="0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40B78-B66A-42CE-83EB-C7DA32234258}" type="datetime1">
              <a:rPr kumimoji="1" lang="ja-JP" altLang="en-US" smtClean="0"/>
              <a:pPr/>
              <a:t>2025/7/16</a:t>
            </a:fld>
            <a:endParaRPr kumimoji="1" lang="ja-JP" altLang="en-US" dirty="0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60051" y="411410"/>
            <a:ext cx="2369047" cy="1750876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815354" y="411412"/>
            <a:ext cx="4025504" cy="8818963"/>
          </a:xfrm>
        </p:spPr>
        <p:txBody>
          <a:bodyPr/>
          <a:lstStyle>
            <a:lvl1pPr>
              <a:defRPr sz="3500"/>
            </a:lvl1pPr>
            <a:lvl2pPr>
              <a:defRPr sz="3000"/>
            </a:lvl2pPr>
            <a:lvl3pPr>
              <a:defRPr sz="27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360051" y="2162288"/>
            <a:ext cx="2369047" cy="7068087"/>
          </a:xfrm>
        </p:spPr>
        <p:txBody>
          <a:bodyPr/>
          <a:lstStyle>
            <a:lvl1pPr marL="0" indent="0">
              <a:buNone/>
              <a:defRPr sz="1500"/>
            </a:lvl1pPr>
            <a:lvl2pPr marL="493661" indent="0">
              <a:buNone/>
              <a:defRPr sz="1300"/>
            </a:lvl2pPr>
            <a:lvl3pPr marL="987323" indent="0">
              <a:buNone/>
              <a:defRPr sz="1000"/>
            </a:lvl3pPr>
            <a:lvl4pPr marL="1480984" indent="0">
              <a:buNone/>
              <a:defRPr sz="900"/>
            </a:lvl4pPr>
            <a:lvl5pPr marL="1974645" indent="0">
              <a:buNone/>
              <a:defRPr sz="900"/>
            </a:lvl5pPr>
            <a:lvl6pPr marL="2468306" indent="0">
              <a:buNone/>
              <a:defRPr sz="900"/>
            </a:lvl6pPr>
            <a:lvl7pPr marL="2961968" indent="0">
              <a:buNone/>
              <a:defRPr sz="900"/>
            </a:lvl7pPr>
            <a:lvl8pPr marL="3455629" indent="0">
              <a:buNone/>
              <a:defRPr sz="900"/>
            </a:lvl8pPr>
            <a:lvl9pPr marL="3949291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CAF25-AD35-446E-B013-64F67B285587}" type="datetime1">
              <a:rPr kumimoji="1" lang="ja-JP" altLang="en-US" smtClean="0"/>
              <a:pPr/>
              <a:t>2025/7/16</a:t>
            </a:fld>
            <a:endParaRPr kumimoji="1" lang="ja-JP" altLang="en-US" dirty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411427" y="7233129"/>
            <a:ext cx="4320540" cy="853912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411427" y="923277"/>
            <a:ext cx="4320540" cy="6199823"/>
          </a:xfrm>
        </p:spPr>
        <p:txBody>
          <a:bodyPr/>
          <a:lstStyle>
            <a:lvl1pPr marL="0" indent="0">
              <a:buNone/>
              <a:defRPr sz="3500"/>
            </a:lvl1pPr>
            <a:lvl2pPr marL="493661" indent="0">
              <a:buNone/>
              <a:defRPr sz="3000"/>
            </a:lvl2pPr>
            <a:lvl3pPr marL="987323" indent="0">
              <a:buNone/>
              <a:defRPr sz="2700"/>
            </a:lvl3pPr>
            <a:lvl4pPr marL="1480984" indent="0">
              <a:buNone/>
              <a:defRPr sz="2200"/>
            </a:lvl4pPr>
            <a:lvl5pPr marL="1974645" indent="0">
              <a:buNone/>
              <a:defRPr sz="2200"/>
            </a:lvl5pPr>
            <a:lvl6pPr marL="2468306" indent="0">
              <a:buNone/>
              <a:defRPr sz="2200"/>
            </a:lvl6pPr>
            <a:lvl7pPr marL="2961968" indent="0">
              <a:buNone/>
              <a:defRPr sz="2200"/>
            </a:lvl7pPr>
            <a:lvl8pPr marL="3455629" indent="0">
              <a:buNone/>
              <a:defRPr sz="2200"/>
            </a:lvl8pPr>
            <a:lvl9pPr marL="3949291" indent="0">
              <a:buNone/>
              <a:defRPr sz="2200"/>
            </a:lvl9pPr>
          </a:lstStyle>
          <a:p>
            <a:endParaRPr kumimoji="1" lang="ja-JP" altLang="en-US" dirty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411427" y="8087039"/>
            <a:ext cx="4320540" cy="1212695"/>
          </a:xfrm>
        </p:spPr>
        <p:txBody>
          <a:bodyPr/>
          <a:lstStyle>
            <a:lvl1pPr marL="0" indent="0">
              <a:buNone/>
              <a:defRPr sz="1500"/>
            </a:lvl1pPr>
            <a:lvl2pPr marL="493661" indent="0">
              <a:buNone/>
              <a:defRPr sz="1300"/>
            </a:lvl2pPr>
            <a:lvl3pPr marL="987323" indent="0">
              <a:buNone/>
              <a:defRPr sz="1000"/>
            </a:lvl3pPr>
            <a:lvl4pPr marL="1480984" indent="0">
              <a:buNone/>
              <a:defRPr sz="900"/>
            </a:lvl4pPr>
            <a:lvl5pPr marL="1974645" indent="0">
              <a:buNone/>
              <a:defRPr sz="900"/>
            </a:lvl5pPr>
            <a:lvl6pPr marL="2468306" indent="0">
              <a:buNone/>
              <a:defRPr sz="900"/>
            </a:lvl6pPr>
            <a:lvl7pPr marL="2961968" indent="0">
              <a:buNone/>
              <a:defRPr sz="900"/>
            </a:lvl7pPr>
            <a:lvl8pPr marL="3455629" indent="0">
              <a:buNone/>
              <a:defRPr sz="900"/>
            </a:lvl8pPr>
            <a:lvl9pPr marL="3949291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F71C1-5B37-4155-8324-0AA5932DE123}" type="datetime1">
              <a:rPr kumimoji="1" lang="ja-JP" altLang="en-US" smtClean="0"/>
              <a:pPr/>
              <a:t>2025/7/16</a:t>
            </a:fld>
            <a:endParaRPr kumimoji="1" lang="ja-JP" altLang="en-US" dirty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360045" y="413802"/>
            <a:ext cx="6480810" cy="1722173"/>
          </a:xfrm>
          <a:prstGeom prst="rect">
            <a:avLst/>
          </a:prstGeom>
        </p:spPr>
        <p:txBody>
          <a:bodyPr vert="horz" lIns="98732" tIns="49366" rIns="98732" bIns="49366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60045" y="2411049"/>
            <a:ext cx="6480810" cy="6819326"/>
          </a:xfrm>
          <a:prstGeom prst="rect">
            <a:avLst/>
          </a:prstGeom>
        </p:spPr>
        <p:txBody>
          <a:bodyPr vert="horz" lIns="98732" tIns="49366" rIns="98732" bIns="49366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360045" y="9577199"/>
            <a:ext cx="1680210" cy="550138"/>
          </a:xfrm>
          <a:prstGeom prst="rect">
            <a:avLst/>
          </a:prstGeom>
        </p:spPr>
        <p:txBody>
          <a:bodyPr vert="horz" lIns="98732" tIns="49366" rIns="98732" bIns="49366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A5C0A9-4A72-401F-815A-C99F9F3D36F9}" type="datetime1">
              <a:rPr kumimoji="1" lang="ja-JP" altLang="en-US" smtClean="0"/>
              <a:pPr/>
              <a:t>2025/7/16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2460311" y="9577199"/>
            <a:ext cx="2280285" cy="550138"/>
          </a:xfrm>
          <a:prstGeom prst="rect">
            <a:avLst/>
          </a:prstGeom>
        </p:spPr>
        <p:txBody>
          <a:bodyPr vert="horz" lIns="98732" tIns="49366" rIns="98732" bIns="49366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5160645" y="9577199"/>
            <a:ext cx="1680210" cy="550138"/>
          </a:xfrm>
          <a:prstGeom prst="rect">
            <a:avLst/>
          </a:prstGeom>
        </p:spPr>
        <p:txBody>
          <a:bodyPr vert="horz" lIns="98732" tIns="49366" rIns="98732" bIns="49366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87323" rtl="0" eaLnBrk="1" latinLnBrk="0" hangingPunct="1">
        <a:spcBef>
          <a:spcPct val="0"/>
        </a:spcBef>
        <a:buNone/>
        <a:defRPr kumimoji="1" sz="47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70246" indent="-370246" algn="l" defTabSz="987323" rtl="0" eaLnBrk="1" latinLnBrk="0" hangingPunct="1">
        <a:spcBef>
          <a:spcPct val="20000"/>
        </a:spcBef>
        <a:buFont typeface="Arial" pitchFamily="34" charset="0"/>
        <a:buChar char="•"/>
        <a:defRPr kumimoji="1" sz="3500" kern="1200">
          <a:solidFill>
            <a:schemeClr val="tx1"/>
          </a:solidFill>
          <a:latin typeface="+mn-lt"/>
          <a:ea typeface="+mn-ea"/>
          <a:cs typeface="+mn-cs"/>
        </a:defRPr>
      </a:lvl1pPr>
      <a:lvl2pPr marL="802199" indent="-308538" algn="l" defTabSz="987323" rtl="0" eaLnBrk="1" latinLnBrk="0" hangingPunct="1">
        <a:spcBef>
          <a:spcPct val="20000"/>
        </a:spcBef>
        <a:buFont typeface="Arial" pitchFamily="34" charset="0"/>
        <a:buChar char="–"/>
        <a:defRPr kumimoji="1" sz="3000" kern="1200">
          <a:solidFill>
            <a:schemeClr val="tx1"/>
          </a:solidFill>
          <a:latin typeface="+mn-lt"/>
          <a:ea typeface="+mn-ea"/>
          <a:cs typeface="+mn-cs"/>
        </a:defRPr>
      </a:lvl2pPr>
      <a:lvl3pPr marL="1234154" indent="-246831" algn="l" defTabSz="987323" rtl="0" eaLnBrk="1" latinLnBrk="0" hangingPunct="1">
        <a:spcBef>
          <a:spcPct val="20000"/>
        </a:spcBef>
        <a:buFont typeface="Arial" pitchFamily="34" charset="0"/>
        <a:buChar char="•"/>
        <a:defRPr kumimoji="1"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727816" indent="-246831" algn="l" defTabSz="987323" rtl="0" eaLnBrk="1" latinLnBrk="0" hangingPunct="1">
        <a:spcBef>
          <a:spcPct val="20000"/>
        </a:spcBef>
        <a:buFont typeface="Arial" pitchFamily="34" charset="0"/>
        <a:buChar char="–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21476" indent="-246831" algn="l" defTabSz="987323" rtl="0" eaLnBrk="1" latinLnBrk="0" hangingPunct="1">
        <a:spcBef>
          <a:spcPct val="20000"/>
        </a:spcBef>
        <a:buFont typeface="Arial" pitchFamily="34" charset="0"/>
        <a:buChar char="»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715138" indent="-246831" algn="l" defTabSz="987323" rtl="0" eaLnBrk="1" latinLnBrk="0" hangingPunct="1">
        <a:spcBef>
          <a:spcPct val="20000"/>
        </a:spcBef>
        <a:buFont typeface="Arial" pitchFamily="34" charset="0"/>
        <a:buChar char="•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208799" indent="-246831" algn="l" defTabSz="987323" rtl="0" eaLnBrk="1" latinLnBrk="0" hangingPunct="1">
        <a:spcBef>
          <a:spcPct val="20000"/>
        </a:spcBef>
        <a:buFont typeface="Arial" pitchFamily="34" charset="0"/>
        <a:buChar char="•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702460" indent="-246831" algn="l" defTabSz="987323" rtl="0" eaLnBrk="1" latinLnBrk="0" hangingPunct="1">
        <a:spcBef>
          <a:spcPct val="20000"/>
        </a:spcBef>
        <a:buFont typeface="Arial" pitchFamily="34" charset="0"/>
        <a:buChar char="•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196122" indent="-246831" algn="l" defTabSz="987323" rtl="0" eaLnBrk="1" latinLnBrk="0" hangingPunct="1">
        <a:spcBef>
          <a:spcPct val="20000"/>
        </a:spcBef>
        <a:buFont typeface="Arial" pitchFamily="34" charset="0"/>
        <a:buChar char="•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87323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93661" algn="l" defTabSz="987323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87323" algn="l" defTabSz="987323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480984" algn="l" defTabSz="987323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974645" algn="l" defTabSz="987323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468306" algn="l" defTabSz="987323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61968" algn="l" defTabSz="987323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55629" algn="l" defTabSz="987323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49291" algn="l" defTabSz="987323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テキスト ボックス 42"/>
          <p:cNvSpPr txBox="1"/>
          <p:nvPr/>
        </p:nvSpPr>
        <p:spPr>
          <a:xfrm>
            <a:off x="5631300" y="4326365"/>
            <a:ext cx="1368000" cy="1224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kumimoji="1" lang="ja-JP" altLang="en-US" dirty="0"/>
          </a:p>
        </p:txBody>
      </p:sp>
      <p:sp>
        <p:nvSpPr>
          <p:cNvPr id="24" name="角丸四角形 23"/>
          <p:cNvSpPr/>
          <p:nvPr/>
        </p:nvSpPr>
        <p:spPr>
          <a:xfrm>
            <a:off x="217878" y="269975"/>
            <a:ext cx="6912000" cy="5472000"/>
          </a:xfrm>
          <a:prstGeom prst="roundRect">
            <a:avLst>
              <a:gd name="adj" fmla="val 6242"/>
            </a:avLst>
          </a:prstGeom>
          <a:noFill/>
          <a:ln>
            <a:solidFill>
              <a:srgbClr val="006F2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443952" y="1505196"/>
            <a:ext cx="6519452" cy="2762569"/>
          </a:xfrm>
          <a:prstGeom prst="rect">
            <a:avLst/>
          </a:prstGeom>
          <a:noFill/>
        </p:spPr>
        <p:txBody>
          <a:bodyPr wrap="square" lIns="37106" tIns="47126" rIns="37106" bIns="47126" rtlCol="0">
            <a:spAutoFit/>
          </a:bodyPr>
          <a:lstStyle/>
          <a:p>
            <a:pPr>
              <a:lnSpc>
                <a:spcPts val="2000"/>
              </a:lnSpc>
            </a:pPr>
            <a:r>
              <a:rPr lang="ja-JP" altLang="en-US" sz="1400" b="1" dirty="0" smtClean="0">
                <a:latin typeface="メイリオ" pitchFamily="50" charset="-128"/>
                <a:ea typeface="メイリオ" pitchFamily="50" charset="-128"/>
              </a:rPr>
              <a:t>事業所名：</a:t>
            </a:r>
            <a:endParaRPr lang="en-US" altLang="ja-JP" sz="1400" b="1" dirty="0" smtClean="0">
              <a:latin typeface="メイリオ" pitchFamily="50" charset="-128"/>
              <a:ea typeface="メイリオ" pitchFamily="50" charset="-128"/>
            </a:endParaRPr>
          </a:p>
          <a:p>
            <a:pPr>
              <a:lnSpc>
                <a:spcPct val="200000"/>
              </a:lnSpc>
            </a:pPr>
            <a:r>
              <a:rPr lang="ja-JP" altLang="en-US" sz="1400" b="1" dirty="0" smtClean="0">
                <a:latin typeface="メイリオ" pitchFamily="50" charset="-128"/>
                <a:ea typeface="メイリオ" pitchFamily="50" charset="-128"/>
              </a:rPr>
              <a:t>事業所番号：　　</a:t>
            </a:r>
            <a:r>
              <a:rPr lang="en-US" altLang="ja-JP" sz="1800" b="1" dirty="0" smtClean="0">
                <a:latin typeface="メイリオ" pitchFamily="50" charset="-128"/>
                <a:ea typeface="メイリオ" pitchFamily="50" charset="-128"/>
              </a:rPr>
              <a:t>0401</a:t>
            </a:r>
            <a:r>
              <a:rPr lang="ja-JP" altLang="en-US" sz="1800" b="1" dirty="0" smtClean="0">
                <a:latin typeface="メイリオ" pitchFamily="50" charset="-128"/>
                <a:ea typeface="メイリオ" pitchFamily="50" charset="-128"/>
              </a:rPr>
              <a:t>－　　　　　　　　－</a:t>
            </a:r>
            <a:endParaRPr lang="en-US" altLang="ja-JP" sz="1800" b="1" dirty="0" smtClean="0">
              <a:latin typeface="メイリオ" pitchFamily="50" charset="-128"/>
              <a:ea typeface="メイリオ" pitchFamily="50" charset="-128"/>
            </a:endParaRPr>
          </a:p>
          <a:p>
            <a:r>
              <a:rPr lang="ja-JP" altLang="en-US" sz="1000" b="1" dirty="0">
                <a:latin typeface="メイリオ" pitchFamily="50" charset="-128"/>
                <a:ea typeface="メイリオ" pitchFamily="50" charset="-128"/>
              </a:rPr>
              <a:t>　　　　　　　　　　</a:t>
            </a:r>
            <a:r>
              <a:rPr lang="ja-JP" altLang="en-US" sz="1000" b="1" dirty="0" smtClean="0">
                <a:latin typeface="メイリオ" pitchFamily="50" charset="-128"/>
                <a:ea typeface="メイリオ" pitchFamily="50" charset="-128"/>
              </a:rPr>
              <a:t> </a:t>
            </a:r>
            <a:r>
              <a:rPr lang="ja-JP" altLang="en-US" sz="1300" b="1" dirty="0">
                <a:latin typeface="メイリオ" pitchFamily="50" charset="-128"/>
                <a:ea typeface="メイリオ" pitchFamily="50" charset="-128"/>
              </a:rPr>
              <a:t>□求人事業所（事業主・役員・従業員含む）のメールアドレスである。 </a:t>
            </a:r>
            <a:r>
              <a:rPr lang="ja-JP" altLang="en-US" sz="1300" b="1" dirty="0" smtClean="0">
                <a:latin typeface="メイリオ" pitchFamily="50" charset="-128"/>
                <a:ea typeface="メイリオ" pitchFamily="50" charset="-128"/>
              </a:rPr>
              <a:t>　</a:t>
            </a:r>
            <a:r>
              <a:rPr lang="ja-JP" altLang="en-US" sz="1000" b="1" dirty="0" smtClean="0">
                <a:latin typeface="メイリオ" pitchFamily="50" charset="-128"/>
                <a:ea typeface="メイリオ" pitchFamily="50" charset="-128"/>
              </a:rPr>
              <a:t>　　　　　　　　　</a:t>
            </a:r>
            <a:r>
              <a:rPr lang="ja-JP" altLang="en-US" sz="1050" b="1" dirty="0" smtClean="0">
                <a:latin typeface="メイリオ" pitchFamily="50" charset="-128"/>
                <a:ea typeface="メイリオ" pitchFamily="50" charset="-128"/>
              </a:rPr>
              <a:t>　</a:t>
            </a:r>
            <a:r>
              <a:rPr lang="ja-JP" altLang="en-US" sz="1000" b="1" dirty="0" smtClean="0">
                <a:latin typeface="メイリオ" pitchFamily="50" charset="-128"/>
                <a:ea typeface="メイリオ" pitchFamily="50" charset="-128"/>
              </a:rPr>
              <a:t>　　　　　　</a:t>
            </a:r>
            <a:endParaRPr lang="en-US" altLang="ja-JP" sz="1000" b="1" dirty="0" smtClean="0">
              <a:latin typeface="メイリオ" pitchFamily="50" charset="-128"/>
              <a:ea typeface="メイリオ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400" b="1" dirty="0" smtClean="0">
                <a:latin typeface="メイリオ" pitchFamily="50" charset="-128"/>
                <a:ea typeface="メイリオ" pitchFamily="50" charset="-128"/>
              </a:rPr>
              <a:t>メールアドレス：</a:t>
            </a:r>
            <a:endParaRPr lang="en-US" altLang="ja-JP" sz="1400" b="1" dirty="0" smtClean="0">
              <a:latin typeface="メイリオ" pitchFamily="50" charset="-128"/>
              <a:ea typeface="メイリオ" pitchFamily="50" charset="-128"/>
            </a:endParaRPr>
          </a:p>
          <a:p>
            <a:pPr>
              <a:lnSpc>
                <a:spcPts val="2000"/>
              </a:lnSpc>
            </a:pPr>
            <a:endParaRPr lang="en-US" altLang="ja-JP" sz="700" b="1" dirty="0" smtClean="0">
              <a:latin typeface="メイリオ" pitchFamily="50" charset="-128"/>
              <a:ea typeface="メイリオ" pitchFamily="50" charset="-128"/>
            </a:endParaRPr>
          </a:p>
          <a:p>
            <a:pPr>
              <a:lnSpc>
                <a:spcPct val="250000"/>
              </a:lnSpc>
            </a:pPr>
            <a:r>
              <a:rPr lang="ja-JP" altLang="en-US" sz="1400" b="1" dirty="0" smtClean="0">
                <a:latin typeface="メイリオ" pitchFamily="50" charset="-128"/>
                <a:ea typeface="メイリオ" pitchFamily="50" charset="-128"/>
              </a:rPr>
              <a:t>事業所電話番号</a:t>
            </a:r>
            <a:r>
              <a:rPr lang="ja-JP" altLang="en-US" sz="1200" b="1" dirty="0" smtClean="0">
                <a:latin typeface="メイリオ" pitchFamily="50" charset="-128"/>
                <a:ea typeface="メイリオ" pitchFamily="50" charset="-128"/>
              </a:rPr>
              <a:t>　</a:t>
            </a:r>
            <a:endParaRPr lang="en-US" altLang="ja-JP" sz="1200" b="1" dirty="0" smtClean="0">
              <a:latin typeface="メイリオ" pitchFamily="50" charset="-128"/>
              <a:ea typeface="メイリオ" pitchFamily="50" charset="-128"/>
            </a:endParaRPr>
          </a:p>
          <a:p>
            <a:pPr>
              <a:lnSpc>
                <a:spcPct val="250000"/>
              </a:lnSpc>
            </a:pPr>
            <a:r>
              <a:rPr lang="ja-JP" altLang="en-US" sz="1400" b="1" dirty="0">
                <a:latin typeface="メイリオ" pitchFamily="50" charset="-128"/>
                <a:ea typeface="メイリオ" pitchFamily="50" charset="-128"/>
              </a:rPr>
              <a:t>事業所担当者・来所者名</a:t>
            </a:r>
            <a:r>
              <a:rPr lang="ja-JP" altLang="en-US" sz="1200" b="1" dirty="0" smtClean="0">
                <a:latin typeface="メイリオ" pitchFamily="50" charset="-128"/>
                <a:ea typeface="メイリオ" pitchFamily="50" charset="-128"/>
              </a:rPr>
              <a:t>　　　　　　　　　　　　　　　　　　　　　　　</a:t>
            </a:r>
            <a:endParaRPr lang="en-US" altLang="ja-JP" sz="1200" b="1" dirty="0" smtClean="0">
              <a:latin typeface="メイリオ" pitchFamily="50" charset="-128"/>
              <a:ea typeface="メイリオ" pitchFamily="50" charset="-128"/>
            </a:endParaRPr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737414" y="558007"/>
            <a:ext cx="6247412" cy="351653"/>
          </a:xfrm>
          <a:prstGeom prst="rect">
            <a:avLst/>
          </a:prstGeom>
          <a:noFill/>
        </p:spPr>
        <p:txBody>
          <a:bodyPr wrap="square" lIns="37106" tIns="47126" rIns="37106" bIns="47126" rtlCol="0">
            <a:spAutoFit/>
          </a:bodyPr>
          <a:lstStyle/>
          <a:p>
            <a:pPr algn="r">
              <a:lnSpc>
                <a:spcPts val="2000"/>
              </a:lnSpc>
            </a:pPr>
            <a:r>
              <a:rPr lang="ja-JP" altLang="en-US" sz="1400" b="1" dirty="0" smtClean="0">
                <a:latin typeface="メイリオ" pitchFamily="50" charset="-128"/>
                <a:ea typeface="メイリオ" pitchFamily="50" charset="-128"/>
              </a:rPr>
              <a:t>依頼日　　令和　　年　　月　　日</a:t>
            </a:r>
            <a:endParaRPr lang="en-US" altLang="ja-JP" sz="1400" b="1" dirty="0" smtClean="0">
              <a:latin typeface="メイリオ" pitchFamily="50" charset="-128"/>
              <a:ea typeface="メイリオ" pitchFamily="50" charset="-128"/>
            </a:endParaRPr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460106" y="825751"/>
            <a:ext cx="6487144" cy="608133"/>
          </a:xfrm>
          <a:prstGeom prst="rect">
            <a:avLst/>
          </a:prstGeom>
          <a:noFill/>
        </p:spPr>
        <p:txBody>
          <a:bodyPr wrap="square" lIns="37106" tIns="47126" rIns="37106" bIns="47126" rtlCol="0">
            <a:spAutoFit/>
          </a:bodyPr>
          <a:lstStyle/>
          <a:p>
            <a:pPr>
              <a:lnSpc>
                <a:spcPts val="2000"/>
              </a:lnSpc>
            </a:pPr>
            <a:r>
              <a:rPr lang="ja-JP" altLang="en-US" sz="1600" b="1" u="sng" dirty="0" smtClean="0">
                <a:latin typeface="メイリオ" pitchFamily="50" charset="-128"/>
                <a:ea typeface="メイリオ" pitchFamily="50" charset="-128"/>
              </a:rPr>
              <a:t>担当者の在籍確認をさせていただいた上で</a:t>
            </a:r>
            <a:r>
              <a:rPr lang="ja-JP" altLang="en-US" sz="1600" b="1" dirty="0" smtClean="0">
                <a:latin typeface="メイリオ" pitchFamily="50" charset="-128"/>
                <a:ea typeface="メイリオ" pitchFamily="50" charset="-128"/>
              </a:rPr>
              <a:t>、メールアドレスの再設定を行います。（ご来所の場合は、名刺・社員証等をご持参ください）</a:t>
            </a:r>
            <a:endParaRPr lang="en-US" altLang="ja-JP" sz="1600" b="1" dirty="0" smtClean="0">
              <a:latin typeface="メイリオ" pitchFamily="50" charset="-128"/>
              <a:ea typeface="メイリオ" pitchFamily="50" charset="-128"/>
            </a:endParaRPr>
          </a:p>
        </p:txBody>
      </p:sp>
      <p:sp>
        <p:nvSpPr>
          <p:cNvPr id="17" name="AutoShape 7"/>
          <p:cNvSpPr>
            <a:spLocks noChangeArrowheads="1"/>
          </p:cNvSpPr>
          <p:nvPr/>
        </p:nvSpPr>
        <p:spPr bwMode="auto">
          <a:xfrm>
            <a:off x="129583" y="10129509"/>
            <a:ext cx="6817667" cy="215089"/>
          </a:xfrm>
          <a:prstGeom prst="roundRect">
            <a:avLst>
              <a:gd name="adj" fmla="val 50000"/>
            </a:avLst>
          </a:prstGeom>
          <a:solidFill>
            <a:srgbClr val="009944"/>
          </a:solidFill>
          <a:ln w="9525">
            <a:noFill/>
            <a:round/>
            <a:headEnd/>
            <a:tailEnd/>
          </a:ln>
        </p:spPr>
        <p:txBody>
          <a:bodyPr vert="horz" wrap="square" lIns="74295" tIns="8890" rIns="74295" bIns="889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8" name="AutoShape 14"/>
          <p:cNvSpPr>
            <a:spLocks noChangeArrowheads="1"/>
          </p:cNvSpPr>
          <p:nvPr/>
        </p:nvSpPr>
        <p:spPr bwMode="auto">
          <a:xfrm>
            <a:off x="899050" y="125959"/>
            <a:ext cx="5306225" cy="430845"/>
          </a:xfrm>
          <a:prstGeom prst="roundRect">
            <a:avLst>
              <a:gd name="adj" fmla="val 50000"/>
            </a:avLst>
          </a:prstGeom>
          <a:solidFill>
            <a:schemeClr val="accent3">
              <a:lumMod val="20000"/>
              <a:lumOff val="80000"/>
            </a:schemeClr>
          </a:solidFill>
          <a:ln w="25400">
            <a:headEnd/>
            <a:tailE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wrap="square" lIns="77828" tIns="9312" rIns="77828" bIns="9312" numCol="1" anchor="ctr" anchorCtr="1" compatLnSpc="1">
            <a:prstTxWarp prst="textNoShape">
              <a:avLst/>
            </a:prstTxWarp>
          </a:bodyPr>
          <a:lstStyle/>
          <a:p>
            <a:r>
              <a:rPr lang="ja-JP" altLang="en-US" sz="16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求人者マイページ再設定依頼書</a:t>
            </a:r>
            <a:endParaRPr lang="ja-JP" altLang="en-US" sz="16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cxnSp>
        <p:nvCxnSpPr>
          <p:cNvPr id="7" name="直線コネクタ 6"/>
          <p:cNvCxnSpPr/>
          <p:nvPr/>
        </p:nvCxnSpPr>
        <p:spPr>
          <a:xfrm>
            <a:off x="460106" y="1782143"/>
            <a:ext cx="6247412" cy="0"/>
          </a:xfrm>
          <a:prstGeom prst="line">
            <a:avLst/>
          </a:prstGeom>
          <a:ln w="127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線コネクタ 21"/>
          <p:cNvCxnSpPr/>
          <p:nvPr/>
        </p:nvCxnSpPr>
        <p:spPr>
          <a:xfrm>
            <a:off x="460106" y="2288753"/>
            <a:ext cx="6247412" cy="0"/>
          </a:xfrm>
          <a:prstGeom prst="line">
            <a:avLst/>
          </a:prstGeom>
          <a:ln w="127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線コネクタ 22"/>
          <p:cNvCxnSpPr/>
          <p:nvPr/>
        </p:nvCxnSpPr>
        <p:spPr>
          <a:xfrm>
            <a:off x="460106" y="2886480"/>
            <a:ext cx="6247412" cy="0"/>
          </a:xfrm>
          <a:prstGeom prst="line">
            <a:avLst/>
          </a:prstGeom>
          <a:ln w="127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AutoShape 14"/>
          <p:cNvSpPr>
            <a:spLocks noChangeArrowheads="1"/>
          </p:cNvSpPr>
          <p:nvPr/>
        </p:nvSpPr>
        <p:spPr bwMode="auto">
          <a:xfrm>
            <a:off x="952802" y="5550210"/>
            <a:ext cx="3439736" cy="430845"/>
          </a:xfrm>
          <a:prstGeom prst="roundRect">
            <a:avLst>
              <a:gd name="adj" fmla="val 50000"/>
            </a:avLst>
          </a:prstGeom>
          <a:solidFill>
            <a:schemeClr val="accent3">
              <a:lumMod val="20000"/>
              <a:lumOff val="80000"/>
            </a:schemeClr>
          </a:solidFill>
          <a:ln w="25400">
            <a:solidFill>
              <a:srgbClr val="006F2F"/>
            </a:solidFill>
            <a:headEnd/>
            <a:tailE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wrap="square" lIns="77828" tIns="9312" rIns="77828" bIns="9312" numCol="1" anchor="ctr" anchorCtr="1" compatLnSpc="1">
            <a:prstTxWarp prst="textNoShape">
              <a:avLst/>
            </a:prstTxWarp>
          </a:bodyPr>
          <a:lstStyle/>
          <a:p>
            <a:r>
              <a:rPr lang="ja-JP" altLang="en-US" sz="16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求人者マイページ再設定手順</a:t>
            </a:r>
            <a:endParaRPr lang="ja-JP" altLang="en-US" sz="16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grpSp>
        <p:nvGrpSpPr>
          <p:cNvPr id="3" name="グループ化 2"/>
          <p:cNvGrpSpPr/>
          <p:nvPr/>
        </p:nvGrpSpPr>
        <p:grpSpPr>
          <a:xfrm>
            <a:off x="307578" y="6129913"/>
            <a:ext cx="4300728" cy="2088144"/>
            <a:chOff x="504170" y="6606679"/>
            <a:chExt cx="4300728" cy="2088144"/>
          </a:xfrm>
        </p:grpSpPr>
        <p:sp>
          <p:nvSpPr>
            <p:cNvPr id="6" name="フリーフォーム 5"/>
            <p:cNvSpPr/>
            <p:nvPr/>
          </p:nvSpPr>
          <p:spPr>
            <a:xfrm>
              <a:off x="504170" y="6642767"/>
              <a:ext cx="576000" cy="756000"/>
            </a:xfrm>
            <a:custGeom>
              <a:avLst/>
              <a:gdLst>
                <a:gd name="connsiteX0" fmla="*/ 0 w 896147"/>
                <a:gd name="connsiteY0" fmla="*/ 0 h 627303"/>
                <a:gd name="connsiteX1" fmla="*/ 582496 w 896147"/>
                <a:gd name="connsiteY1" fmla="*/ 0 h 627303"/>
                <a:gd name="connsiteX2" fmla="*/ 896147 w 896147"/>
                <a:gd name="connsiteY2" fmla="*/ 313652 h 627303"/>
                <a:gd name="connsiteX3" fmla="*/ 582496 w 896147"/>
                <a:gd name="connsiteY3" fmla="*/ 627303 h 627303"/>
                <a:gd name="connsiteX4" fmla="*/ 0 w 896147"/>
                <a:gd name="connsiteY4" fmla="*/ 627303 h 627303"/>
                <a:gd name="connsiteX5" fmla="*/ 313652 w 896147"/>
                <a:gd name="connsiteY5" fmla="*/ 313652 h 627303"/>
                <a:gd name="connsiteX6" fmla="*/ 0 w 896147"/>
                <a:gd name="connsiteY6" fmla="*/ 0 h 62730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896147" h="627303">
                  <a:moveTo>
                    <a:pt x="896147" y="0"/>
                  </a:moveTo>
                  <a:lnTo>
                    <a:pt x="896147" y="407747"/>
                  </a:lnTo>
                  <a:lnTo>
                    <a:pt x="448073" y="627303"/>
                  </a:lnTo>
                  <a:lnTo>
                    <a:pt x="0" y="407747"/>
                  </a:lnTo>
                  <a:lnTo>
                    <a:pt x="0" y="0"/>
                  </a:lnTo>
                  <a:lnTo>
                    <a:pt x="448073" y="219556"/>
                  </a:lnTo>
                  <a:lnTo>
                    <a:pt x="896147" y="0"/>
                  </a:lnTo>
                  <a:close/>
                </a:path>
              </a:pathLst>
            </a:custGeom>
            <a:solidFill>
              <a:srgbClr val="006F2F"/>
            </a:solidFill>
            <a:ln>
              <a:solidFill>
                <a:srgbClr val="006F2F"/>
              </a:solidFill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0796" tIns="324447" rIns="10794" bIns="324446" numCol="1" spcCol="1270" anchor="ctr" anchorCtr="0">
              <a:noAutofit/>
            </a:bodyPr>
            <a:lstStyle/>
            <a:p>
              <a:pPr lvl="0" algn="ctr" defTabSz="7556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kumimoji="1" lang="en-US" altLang="ja-JP" sz="1700" b="1" kern="1200" dirty="0" smtClean="0"/>
                <a:t>step1</a:t>
              </a:r>
              <a:endParaRPr kumimoji="1" lang="ja-JP" altLang="en-US" sz="1700" b="1" kern="1200" dirty="0"/>
            </a:p>
          </p:txBody>
        </p:sp>
        <p:sp>
          <p:nvSpPr>
            <p:cNvPr id="8" name="フリーフォーム 7"/>
            <p:cNvSpPr/>
            <p:nvPr/>
          </p:nvSpPr>
          <p:spPr>
            <a:xfrm>
              <a:off x="1080234" y="6606679"/>
              <a:ext cx="3724664" cy="540000"/>
            </a:xfrm>
            <a:custGeom>
              <a:avLst/>
              <a:gdLst>
                <a:gd name="connsiteX0" fmla="*/ 97085 w 582496"/>
                <a:gd name="connsiteY0" fmla="*/ 0 h 3583825"/>
                <a:gd name="connsiteX1" fmla="*/ 485411 w 582496"/>
                <a:gd name="connsiteY1" fmla="*/ 0 h 3583825"/>
                <a:gd name="connsiteX2" fmla="*/ 582496 w 582496"/>
                <a:gd name="connsiteY2" fmla="*/ 97085 h 3583825"/>
                <a:gd name="connsiteX3" fmla="*/ 582496 w 582496"/>
                <a:gd name="connsiteY3" fmla="*/ 3583825 h 3583825"/>
                <a:gd name="connsiteX4" fmla="*/ 582496 w 582496"/>
                <a:gd name="connsiteY4" fmla="*/ 3583825 h 3583825"/>
                <a:gd name="connsiteX5" fmla="*/ 0 w 582496"/>
                <a:gd name="connsiteY5" fmla="*/ 3583825 h 3583825"/>
                <a:gd name="connsiteX6" fmla="*/ 0 w 582496"/>
                <a:gd name="connsiteY6" fmla="*/ 3583825 h 3583825"/>
                <a:gd name="connsiteX7" fmla="*/ 0 w 582496"/>
                <a:gd name="connsiteY7" fmla="*/ 97085 h 3583825"/>
                <a:gd name="connsiteX8" fmla="*/ 97085 w 582496"/>
                <a:gd name="connsiteY8" fmla="*/ 0 h 35838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582496" h="3583825">
                  <a:moveTo>
                    <a:pt x="582496" y="597321"/>
                  </a:moveTo>
                  <a:lnTo>
                    <a:pt x="582496" y="2986504"/>
                  </a:lnTo>
                  <a:cubicBezTo>
                    <a:pt x="582496" y="3316396"/>
                    <a:pt x="575431" y="3583822"/>
                    <a:pt x="566716" y="3583822"/>
                  </a:cubicBezTo>
                  <a:lnTo>
                    <a:pt x="0" y="3583822"/>
                  </a:lnTo>
                  <a:lnTo>
                    <a:pt x="0" y="3583822"/>
                  </a:lnTo>
                  <a:lnTo>
                    <a:pt x="0" y="3"/>
                  </a:lnTo>
                  <a:lnTo>
                    <a:pt x="0" y="3"/>
                  </a:lnTo>
                  <a:lnTo>
                    <a:pt x="566716" y="3"/>
                  </a:lnTo>
                  <a:cubicBezTo>
                    <a:pt x="575431" y="3"/>
                    <a:pt x="582496" y="267429"/>
                    <a:pt x="582496" y="597321"/>
                  </a:cubicBezTo>
                  <a:close/>
                </a:path>
              </a:pathLst>
            </a:custGeom>
            <a:ln>
              <a:solidFill>
                <a:srgbClr val="006F2F"/>
              </a:solidFill>
            </a:ln>
          </p:spPr>
          <p:style>
            <a:lnRef idx="2">
              <a:scrgbClr r="0" g="0" b="0"/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8233" tIns="35420" rIns="35420" bIns="35421" numCol="1" spcCol="1270" anchor="ctr" anchorCtr="0">
              <a:noAutofit/>
            </a:bodyPr>
            <a:lstStyle/>
            <a:p>
              <a:pPr marL="57150" lvl="1" indent="-57150" algn="l" defTabSz="466725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kumimoji="1" lang="ja-JP" altLang="en-US" sz="1400" kern="1200" dirty="0" smtClean="0"/>
                <a:t>ハローワークインターネットサービス</a:t>
              </a:r>
              <a:endParaRPr kumimoji="1" lang="en-US" altLang="ja-JP" sz="1400" kern="1200" dirty="0" smtClean="0"/>
            </a:p>
            <a:p>
              <a:pPr marL="0" lvl="1" algn="l" defTabSz="466725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r>
                <a:rPr kumimoji="1" lang="ja-JP" altLang="en-US" sz="1400" kern="1200" dirty="0" smtClean="0"/>
                <a:t>　「パスワードお忘れの方へ」からアクセス</a:t>
              </a:r>
              <a:endParaRPr kumimoji="1" lang="ja-JP" altLang="en-US" sz="1400" kern="1200" dirty="0"/>
            </a:p>
          </p:txBody>
        </p:sp>
        <p:sp>
          <p:nvSpPr>
            <p:cNvPr id="9" name="フリーフォーム 8"/>
            <p:cNvSpPr/>
            <p:nvPr/>
          </p:nvSpPr>
          <p:spPr>
            <a:xfrm>
              <a:off x="504170" y="7261946"/>
              <a:ext cx="576000" cy="792000"/>
            </a:xfrm>
            <a:custGeom>
              <a:avLst/>
              <a:gdLst>
                <a:gd name="connsiteX0" fmla="*/ 0 w 896147"/>
                <a:gd name="connsiteY0" fmla="*/ 0 h 627303"/>
                <a:gd name="connsiteX1" fmla="*/ 582496 w 896147"/>
                <a:gd name="connsiteY1" fmla="*/ 0 h 627303"/>
                <a:gd name="connsiteX2" fmla="*/ 896147 w 896147"/>
                <a:gd name="connsiteY2" fmla="*/ 313652 h 627303"/>
                <a:gd name="connsiteX3" fmla="*/ 582496 w 896147"/>
                <a:gd name="connsiteY3" fmla="*/ 627303 h 627303"/>
                <a:gd name="connsiteX4" fmla="*/ 0 w 896147"/>
                <a:gd name="connsiteY4" fmla="*/ 627303 h 627303"/>
                <a:gd name="connsiteX5" fmla="*/ 313652 w 896147"/>
                <a:gd name="connsiteY5" fmla="*/ 313652 h 627303"/>
                <a:gd name="connsiteX6" fmla="*/ 0 w 896147"/>
                <a:gd name="connsiteY6" fmla="*/ 0 h 62730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896147" h="627303">
                  <a:moveTo>
                    <a:pt x="896147" y="0"/>
                  </a:moveTo>
                  <a:lnTo>
                    <a:pt x="896147" y="407747"/>
                  </a:lnTo>
                  <a:lnTo>
                    <a:pt x="448073" y="627303"/>
                  </a:lnTo>
                  <a:lnTo>
                    <a:pt x="0" y="407747"/>
                  </a:lnTo>
                  <a:lnTo>
                    <a:pt x="0" y="0"/>
                  </a:lnTo>
                  <a:lnTo>
                    <a:pt x="448073" y="219556"/>
                  </a:lnTo>
                  <a:lnTo>
                    <a:pt x="896147" y="0"/>
                  </a:lnTo>
                  <a:close/>
                </a:path>
              </a:pathLst>
            </a:custGeom>
            <a:solidFill>
              <a:srgbClr val="006F2F"/>
            </a:solidFill>
            <a:ln>
              <a:solidFill>
                <a:srgbClr val="006F2F"/>
              </a:solidFill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0796" tIns="324447" rIns="10794" bIns="324446" numCol="1" spcCol="1270" anchor="ctr" anchorCtr="0">
              <a:noAutofit/>
            </a:bodyPr>
            <a:lstStyle/>
            <a:p>
              <a:pPr lvl="0" algn="ctr" defTabSz="7556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kumimoji="1" lang="en-US" altLang="ja-JP" sz="1700" b="1" kern="1200" dirty="0" smtClean="0"/>
                <a:t>step2</a:t>
              </a:r>
              <a:endParaRPr kumimoji="1" lang="ja-JP" altLang="en-US" sz="1700" b="1" kern="1200" dirty="0"/>
            </a:p>
          </p:txBody>
        </p:sp>
        <p:sp>
          <p:nvSpPr>
            <p:cNvPr id="10" name="フリーフォーム 9"/>
            <p:cNvSpPr/>
            <p:nvPr/>
          </p:nvSpPr>
          <p:spPr>
            <a:xfrm>
              <a:off x="1080234" y="7254751"/>
              <a:ext cx="3724664" cy="540000"/>
            </a:xfrm>
            <a:custGeom>
              <a:avLst/>
              <a:gdLst>
                <a:gd name="connsiteX0" fmla="*/ 97085 w 582496"/>
                <a:gd name="connsiteY0" fmla="*/ 0 h 3583825"/>
                <a:gd name="connsiteX1" fmla="*/ 485411 w 582496"/>
                <a:gd name="connsiteY1" fmla="*/ 0 h 3583825"/>
                <a:gd name="connsiteX2" fmla="*/ 582496 w 582496"/>
                <a:gd name="connsiteY2" fmla="*/ 97085 h 3583825"/>
                <a:gd name="connsiteX3" fmla="*/ 582496 w 582496"/>
                <a:gd name="connsiteY3" fmla="*/ 3583825 h 3583825"/>
                <a:gd name="connsiteX4" fmla="*/ 582496 w 582496"/>
                <a:gd name="connsiteY4" fmla="*/ 3583825 h 3583825"/>
                <a:gd name="connsiteX5" fmla="*/ 0 w 582496"/>
                <a:gd name="connsiteY5" fmla="*/ 3583825 h 3583825"/>
                <a:gd name="connsiteX6" fmla="*/ 0 w 582496"/>
                <a:gd name="connsiteY6" fmla="*/ 3583825 h 3583825"/>
                <a:gd name="connsiteX7" fmla="*/ 0 w 582496"/>
                <a:gd name="connsiteY7" fmla="*/ 97085 h 3583825"/>
                <a:gd name="connsiteX8" fmla="*/ 97085 w 582496"/>
                <a:gd name="connsiteY8" fmla="*/ 0 h 35838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582496" h="3583825">
                  <a:moveTo>
                    <a:pt x="582496" y="597321"/>
                  </a:moveTo>
                  <a:lnTo>
                    <a:pt x="582496" y="2986504"/>
                  </a:lnTo>
                  <a:cubicBezTo>
                    <a:pt x="582496" y="3316396"/>
                    <a:pt x="575431" y="3583822"/>
                    <a:pt x="566716" y="3583822"/>
                  </a:cubicBezTo>
                  <a:lnTo>
                    <a:pt x="0" y="3583822"/>
                  </a:lnTo>
                  <a:lnTo>
                    <a:pt x="0" y="3583822"/>
                  </a:lnTo>
                  <a:lnTo>
                    <a:pt x="0" y="3"/>
                  </a:lnTo>
                  <a:lnTo>
                    <a:pt x="0" y="3"/>
                  </a:lnTo>
                  <a:lnTo>
                    <a:pt x="566716" y="3"/>
                  </a:lnTo>
                  <a:cubicBezTo>
                    <a:pt x="575431" y="3"/>
                    <a:pt x="582496" y="267429"/>
                    <a:pt x="582496" y="597321"/>
                  </a:cubicBezTo>
                  <a:close/>
                </a:path>
              </a:pathLst>
            </a:custGeom>
            <a:ln>
              <a:solidFill>
                <a:srgbClr val="006F2F"/>
              </a:solidFill>
            </a:ln>
          </p:spPr>
          <p:style>
            <a:lnRef idx="2">
              <a:scrgbClr r="0" g="0" b="0"/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8233" tIns="35421" rIns="35420" bIns="35420" numCol="1" spcCol="1270" anchor="ctr" anchorCtr="0">
              <a:noAutofit/>
            </a:bodyPr>
            <a:lstStyle/>
            <a:p>
              <a:pPr marL="57150" lvl="1" indent="-57150" algn="l" defTabSz="4889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kumimoji="1" lang="ja-JP" altLang="en-US" sz="1400" kern="1200" dirty="0" smtClean="0"/>
                <a:t>メールアドレスを入力後、入力したメール</a:t>
              </a:r>
              <a:endParaRPr kumimoji="1" lang="en-US" altLang="ja-JP" sz="1400" kern="1200" dirty="0" smtClean="0"/>
            </a:p>
            <a:p>
              <a:pPr marL="0" lvl="1" algn="l" defTabSz="4889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r>
                <a:rPr kumimoji="1" lang="ja-JP" altLang="en-US" sz="1400" kern="1200" dirty="0" smtClean="0"/>
                <a:t>　アドレスに</a:t>
              </a:r>
              <a:r>
                <a:rPr kumimoji="1" lang="ja-JP" altLang="en-US" sz="1600" b="1" kern="1200" dirty="0" smtClean="0"/>
                <a:t>認証キーが届く</a:t>
              </a:r>
              <a:r>
                <a:rPr kumimoji="1" lang="ja-JP" altLang="en-US" sz="1400" kern="1200" dirty="0" smtClean="0"/>
                <a:t>（</a:t>
              </a:r>
              <a:r>
                <a:rPr kumimoji="1" lang="ja-JP" altLang="en-US" sz="1400" b="1" kern="1200" dirty="0" smtClean="0"/>
                <a:t>有効時間</a:t>
              </a:r>
              <a:r>
                <a:rPr kumimoji="1" lang="en-US" altLang="ja-JP" sz="1400" b="1" kern="1200" dirty="0" smtClean="0"/>
                <a:t>50</a:t>
              </a:r>
              <a:r>
                <a:rPr kumimoji="1" lang="ja-JP" altLang="en-US" sz="1400" b="1" kern="1200" dirty="0" smtClean="0"/>
                <a:t>分</a:t>
              </a:r>
              <a:r>
                <a:rPr kumimoji="1" lang="ja-JP" altLang="en-US" sz="1400" kern="1200" dirty="0" smtClean="0"/>
                <a:t>）。</a:t>
              </a:r>
              <a:endParaRPr kumimoji="1" lang="ja-JP" altLang="en-US" sz="1400" kern="1200" dirty="0"/>
            </a:p>
          </p:txBody>
        </p:sp>
        <p:sp>
          <p:nvSpPr>
            <p:cNvPr id="11" name="フリーフォーム 10"/>
            <p:cNvSpPr/>
            <p:nvPr/>
          </p:nvSpPr>
          <p:spPr>
            <a:xfrm>
              <a:off x="504170" y="7902823"/>
              <a:ext cx="576000" cy="792000"/>
            </a:xfrm>
            <a:custGeom>
              <a:avLst/>
              <a:gdLst>
                <a:gd name="connsiteX0" fmla="*/ 0 w 896147"/>
                <a:gd name="connsiteY0" fmla="*/ 0 h 627303"/>
                <a:gd name="connsiteX1" fmla="*/ 582496 w 896147"/>
                <a:gd name="connsiteY1" fmla="*/ 0 h 627303"/>
                <a:gd name="connsiteX2" fmla="*/ 896147 w 896147"/>
                <a:gd name="connsiteY2" fmla="*/ 313652 h 627303"/>
                <a:gd name="connsiteX3" fmla="*/ 582496 w 896147"/>
                <a:gd name="connsiteY3" fmla="*/ 627303 h 627303"/>
                <a:gd name="connsiteX4" fmla="*/ 0 w 896147"/>
                <a:gd name="connsiteY4" fmla="*/ 627303 h 627303"/>
                <a:gd name="connsiteX5" fmla="*/ 313652 w 896147"/>
                <a:gd name="connsiteY5" fmla="*/ 313652 h 627303"/>
                <a:gd name="connsiteX6" fmla="*/ 0 w 896147"/>
                <a:gd name="connsiteY6" fmla="*/ 0 h 62730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896147" h="627303">
                  <a:moveTo>
                    <a:pt x="896147" y="0"/>
                  </a:moveTo>
                  <a:lnTo>
                    <a:pt x="896147" y="407747"/>
                  </a:lnTo>
                  <a:lnTo>
                    <a:pt x="448073" y="627303"/>
                  </a:lnTo>
                  <a:lnTo>
                    <a:pt x="0" y="407747"/>
                  </a:lnTo>
                  <a:lnTo>
                    <a:pt x="0" y="0"/>
                  </a:lnTo>
                  <a:lnTo>
                    <a:pt x="448073" y="219556"/>
                  </a:lnTo>
                  <a:lnTo>
                    <a:pt x="896147" y="0"/>
                  </a:lnTo>
                  <a:close/>
                </a:path>
              </a:pathLst>
            </a:custGeom>
            <a:solidFill>
              <a:srgbClr val="006F2F"/>
            </a:solidFill>
            <a:ln>
              <a:solidFill>
                <a:srgbClr val="006F2F"/>
              </a:solidFill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0796" tIns="324447" rIns="10794" bIns="324446" numCol="1" spcCol="1270" anchor="ctr" anchorCtr="0">
              <a:noAutofit/>
            </a:bodyPr>
            <a:lstStyle/>
            <a:p>
              <a:pPr lvl="0" algn="ctr" defTabSz="7556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kumimoji="1" lang="en-US" altLang="ja-JP" sz="1700" b="1" kern="1200" dirty="0" smtClean="0"/>
                <a:t>step3</a:t>
              </a:r>
              <a:endParaRPr kumimoji="1" lang="ja-JP" altLang="en-US" sz="1700" b="1" kern="1200" dirty="0"/>
            </a:p>
          </p:txBody>
        </p:sp>
        <p:sp>
          <p:nvSpPr>
            <p:cNvPr id="12" name="フリーフォーム 11"/>
            <p:cNvSpPr/>
            <p:nvPr/>
          </p:nvSpPr>
          <p:spPr>
            <a:xfrm>
              <a:off x="1080234" y="7902823"/>
              <a:ext cx="3724664" cy="648000"/>
            </a:xfrm>
            <a:custGeom>
              <a:avLst/>
              <a:gdLst>
                <a:gd name="connsiteX0" fmla="*/ 97085 w 582496"/>
                <a:gd name="connsiteY0" fmla="*/ 0 h 3583825"/>
                <a:gd name="connsiteX1" fmla="*/ 485411 w 582496"/>
                <a:gd name="connsiteY1" fmla="*/ 0 h 3583825"/>
                <a:gd name="connsiteX2" fmla="*/ 582496 w 582496"/>
                <a:gd name="connsiteY2" fmla="*/ 97085 h 3583825"/>
                <a:gd name="connsiteX3" fmla="*/ 582496 w 582496"/>
                <a:gd name="connsiteY3" fmla="*/ 3583825 h 3583825"/>
                <a:gd name="connsiteX4" fmla="*/ 582496 w 582496"/>
                <a:gd name="connsiteY4" fmla="*/ 3583825 h 3583825"/>
                <a:gd name="connsiteX5" fmla="*/ 0 w 582496"/>
                <a:gd name="connsiteY5" fmla="*/ 3583825 h 3583825"/>
                <a:gd name="connsiteX6" fmla="*/ 0 w 582496"/>
                <a:gd name="connsiteY6" fmla="*/ 3583825 h 3583825"/>
                <a:gd name="connsiteX7" fmla="*/ 0 w 582496"/>
                <a:gd name="connsiteY7" fmla="*/ 97085 h 3583825"/>
                <a:gd name="connsiteX8" fmla="*/ 97085 w 582496"/>
                <a:gd name="connsiteY8" fmla="*/ 0 h 35838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582496" h="3583825">
                  <a:moveTo>
                    <a:pt x="582496" y="597321"/>
                  </a:moveTo>
                  <a:lnTo>
                    <a:pt x="582496" y="2986504"/>
                  </a:lnTo>
                  <a:cubicBezTo>
                    <a:pt x="582496" y="3316396"/>
                    <a:pt x="575431" y="3583822"/>
                    <a:pt x="566716" y="3583822"/>
                  </a:cubicBezTo>
                  <a:lnTo>
                    <a:pt x="0" y="3583822"/>
                  </a:lnTo>
                  <a:lnTo>
                    <a:pt x="0" y="3583822"/>
                  </a:lnTo>
                  <a:lnTo>
                    <a:pt x="0" y="3"/>
                  </a:lnTo>
                  <a:lnTo>
                    <a:pt x="0" y="3"/>
                  </a:lnTo>
                  <a:lnTo>
                    <a:pt x="566716" y="3"/>
                  </a:lnTo>
                  <a:cubicBezTo>
                    <a:pt x="575431" y="3"/>
                    <a:pt x="582496" y="267429"/>
                    <a:pt x="582496" y="597321"/>
                  </a:cubicBezTo>
                  <a:close/>
                </a:path>
              </a:pathLst>
            </a:custGeom>
            <a:ln>
              <a:solidFill>
                <a:srgbClr val="006F2F"/>
              </a:solidFill>
            </a:ln>
          </p:spPr>
          <p:style>
            <a:lnRef idx="2">
              <a:scrgbClr r="0" g="0" b="0"/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8233" tIns="35421" rIns="35420" bIns="35420" numCol="1" spcCol="1270" anchor="ctr" anchorCtr="0">
              <a:noAutofit/>
            </a:bodyPr>
            <a:lstStyle/>
            <a:p>
              <a:pPr marL="57150" lvl="1" indent="-57150" algn="l" defTabSz="4889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kumimoji="1" lang="ja-JP" altLang="en-US" sz="1600" b="1" kern="1200" dirty="0" smtClean="0"/>
                <a:t>パスワード・認証キー</a:t>
              </a:r>
              <a:r>
                <a:rPr kumimoji="1" lang="ja-JP" altLang="en-US" sz="1600" kern="1200" dirty="0" smtClean="0"/>
                <a:t>を再登録</a:t>
              </a:r>
              <a:r>
                <a:rPr kumimoji="1" lang="ja-JP" altLang="en-US" sz="1400" kern="1200" dirty="0" smtClean="0"/>
                <a:t>する。　　　　　　　　　　　　　（</a:t>
              </a:r>
              <a:r>
                <a:rPr kumimoji="1" lang="ja-JP" altLang="en-US" sz="1400" b="1" kern="1200" dirty="0" smtClean="0"/>
                <a:t>半角数字、英字、記号</a:t>
              </a:r>
              <a:r>
                <a:rPr kumimoji="1" lang="ja-JP" altLang="en-US" sz="1400" kern="1200" dirty="0" smtClean="0"/>
                <a:t>を組み合わせて</a:t>
              </a:r>
              <a:endParaRPr kumimoji="1" lang="en-US" altLang="ja-JP" sz="1400" kern="1200" dirty="0" smtClean="0"/>
            </a:p>
            <a:p>
              <a:pPr marL="0" lvl="1" algn="l" defTabSz="4889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r>
                <a:rPr kumimoji="1" lang="ja-JP" altLang="en-US" sz="1400" kern="1200" dirty="0" smtClean="0"/>
                <a:t>　　</a:t>
              </a:r>
              <a:r>
                <a:rPr kumimoji="1" lang="en-US" altLang="ja-JP" sz="1400" b="1" kern="1200" dirty="0" smtClean="0"/>
                <a:t>8</a:t>
              </a:r>
              <a:r>
                <a:rPr kumimoji="1" lang="ja-JP" altLang="en-US" sz="1400" b="1" kern="1200" dirty="0" smtClean="0"/>
                <a:t>桁以上</a:t>
              </a:r>
              <a:r>
                <a:rPr kumimoji="1" lang="en-US" altLang="ja-JP" sz="1400" b="1" kern="1200" dirty="0" smtClean="0"/>
                <a:t>32</a:t>
              </a:r>
              <a:r>
                <a:rPr kumimoji="1" lang="ja-JP" altLang="en-US" sz="1400" b="1" kern="1200" dirty="0" smtClean="0"/>
                <a:t>桁以内</a:t>
              </a:r>
              <a:r>
                <a:rPr kumimoji="1" lang="ja-JP" altLang="en-US" sz="1400" kern="1200" dirty="0" smtClean="0"/>
                <a:t>で設定）</a:t>
              </a:r>
              <a:endParaRPr kumimoji="1" lang="ja-JP" altLang="en-US" sz="1400" kern="1200" dirty="0"/>
            </a:p>
          </p:txBody>
        </p:sp>
      </p:grpSp>
      <p:sp>
        <p:nvSpPr>
          <p:cNvPr id="27" name="右中かっこ 26"/>
          <p:cNvSpPr/>
          <p:nvPr/>
        </p:nvSpPr>
        <p:spPr>
          <a:xfrm>
            <a:off x="4662450" y="6116485"/>
            <a:ext cx="180000" cy="1944000"/>
          </a:xfrm>
          <a:prstGeom prst="rightBrace">
            <a:avLst/>
          </a:prstGeom>
          <a:ln w="38100">
            <a:solidFill>
              <a:srgbClr val="006F2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2" name="グループ化 1"/>
          <p:cNvGrpSpPr/>
          <p:nvPr/>
        </p:nvGrpSpPr>
        <p:grpSpPr>
          <a:xfrm>
            <a:off x="4896594" y="6102623"/>
            <a:ext cx="2217598" cy="1836000"/>
            <a:chOff x="4983302" y="6518165"/>
            <a:chExt cx="2054808" cy="2365521"/>
          </a:xfrm>
        </p:grpSpPr>
        <p:sp>
          <p:nvSpPr>
            <p:cNvPr id="34" name="角丸四角形 33"/>
            <p:cNvSpPr/>
            <p:nvPr/>
          </p:nvSpPr>
          <p:spPr>
            <a:xfrm>
              <a:off x="4983302" y="6518165"/>
              <a:ext cx="2054808" cy="2365521"/>
            </a:xfrm>
            <a:prstGeom prst="roundRect">
              <a:avLst>
                <a:gd name="adj" fmla="val 6242"/>
              </a:avLst>
            </a:prstGeom>
            <a:solidFill>
              <a:schemeClr val="bg2">
                <a:lumMod val="20000"/>
                <a:lumOff val="80000"/>
              </a:schemeClr>
            </a:solidFill>
            <a:ln>
              <a:solidFill>
                <a:schemeClr val="accent2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400"/>
            </a:p>
          </p:txBody>
        </p:sp>
        <p:sp>
          <p:nvSpPr>
            <p:cNvPr id="35" name="テキスト ボックス 34"/>
            <p:cNvSpPr txBox="1"/>
            <p:nvPr/>
          </p:nvSpPr>
          <p:spPr>
            <a:xfrm>
              <a:off x="5001673" y="6730862"/>
              <a:ext cx="2036200" cy="2133608"/>
            </a:xfrm>
            <a:prstGeom prst="rect">
              <a:avLst/>
            </a:prstGeom>
            <a:noFill/>
          </p:spPr>
          <p:txBody>
            <a:bodyPr wrap="square" lIns="37106" tIns="47126" rIns="37106" bIns="47126" rtlCol="0">
              <a:spAutoFit/>
            </a:bodyPr>
            <a:lstStyle/>
            <a:p>
              <a:pPr>
                <a:lnSpc>
                  <a:spcPts val="2000"/>
                </a:lnSpc>
              </a:pPr>
              <a:r>
                <a:rPr lang="en-US" altLang="ja-JP" sz="1200" b="1" dirty="0" smtClean="0">
                  <a:latin typeface="メイリオ" pitchFamily="50" charset="-128"/>
                  <a:ea typeface="メイリオ" pitchFamily="50" charset="-128"/>
                </a:rPr>
                <a:t>※</a:t>
              </a:r>
              <a:r>
                <a:rPr lang="ja-JP" altLang="en-US" sz="1200" b="1" dirty="0" smtClean="0">
                  <a:latin typeface="メイリオ" pitchFamily="50" charset="-128"/>
                  <a:ea typeface="メイリオ" pitchFamily="50" charset="-128"/>
                </a:rPr>
                <a:t>マイページ</a:t>
              </a:r>
              <a:r>
                <a:rPr lang="ja-JP" altLang="en-US" sz="1400" b="1" dirty="0" smtClean="0">
                  <a:latin typeface="メイリオ" pitchFamily="50" charset="-128"/>
                  <a:ea typeface="メイリオ" pitchFamily="50" charset="-128"/>
                </a:rPr>
                <a:t>操作が不明な場合は、ヘルプデスクで対応いたします。</a:t>
              </a:r>
              <a:endParaRPr lang="en-US" altLang="ja-JP" sz="1400" b="1" dirty="0" smtClean="0">
                <a:latin typeface="メイリオ" pitchFamily="50" charset="-128"/>
                <a:ea typeface="メイリオ" pitchFamily="50" charset="-128"/>
              </a:endParaRPr>
            </a:p>
            <a:p>
              <a:pPr>
                <a:lnSpc>
                  <a:spcPts val="2000"/>
                </a:lnSpc>
              </a:pPr>
              <a:r>
                <a:rPr lang="ja-JP" altLang="en-US" sz="1800" b="1" dirty="0" smtClean="0">
                  <a:latin typeface="メイリオ" pitchFamily="50" charset="-128"/>
                  <a:ea typeface="メイリオ" pitchFamily="50" charset="-128"/>
                </a:rPr>
                <a:t>☎</a:t>
              </a:r>
              <a:r>
                <a:rPr lang="ja-JP" altLang="en-US" sz="1400" b="1" dirty="0" smtClean="0">
                  <a:latin typeface="メイリオ" pitchFamily="50" charset="-128"/>
                  <a:ea typeface="メイリオ" pitchFamily="50" charset="-128"/>
                </a:rPr>
                <a:t>　</a:t>
              </a:r>
              <a:r>
                <a:rPr lang="en-US" altLang="ja-JP" sz="1800" b="1" dirty="0" smtClean="0">
                  <a:latin typeface="メイリオ" pitchFamily="50" charset="-128"/>
                  <a:ea typeface="メイリオ" pitchFamily="50" charset="-128"/>
                </a:rPr>
                <a:t>0570-077450</a:t>
              </a:r>
              <a:r>
                <a:rPr lang="en-US" altLang="ja-JP" sz="1200" b="1" dirty="0" smtClean="0">
                  <a:latin typeface="メイリオ" pitchFamily="50" charset="-128"/>
                  <a:ea typeface="メイリオ" pitchFamily="50" charset="-128"/>
                </a:rPr>
                <a:t/>
              </a:r>
              <a:br>
                <a:rPr lang="en-US" altLang="ja-JP" sz="1200" b="1" dirty="0" smtClean="0">
                  <a:latin typeface="メイリオ" pitchFamily="50" charset="-128"/>
                  <a:ea typeface="メイリオ" pitchFamily="50" charset="-128"/>
                </a:rPr>
              </a:br>
              <a:r>
                <a:rPr lang="ja-JP" altLang="en-US" sz="1400" b="1" dirty="0" smtClean="0">
                  <a:latin typeface="メイリオ" pitchFamily="50" charset="-128"/>
                  <a:ea typeface="メイリオ" pitchFamily="50" charset="-128"/>
                </a:rPr>
                <a:t>月～金　</a:t>
              </a:r>
              <a:r>
                <a:rPr lang="en-US" altLang="ja-JP" sz="1400" b="1" dirty="0" smtClean="0">
                  <a:latin typeface="メイリオ" pitchFamily="50" charset="-128"/>
                  <a:ea typeface="メイリオ" pitchFamily="50" charset="-128"/>
                </a:rPr>
                <a:t>9:30</a:t>
              </a:r>
              <a:r>
                <a:rPr lang="ja-JP" altLang="en-US" sz="1400" b="1" dirty="0" smtClean="0">
                  <a:latin typeface="メイリオ" pitchFamily="50" charset="-128"/>
                  <a:ea typeface="メイリオ" pitchFamily="50" charset="-128"/>
                </a:rPr>
                <a:t>～</a:t>
              </a:r>
              <a:r>
                <a:rPr lang="en-US" altLang="ja-JP" sz="1400" b="1" dirty="0" smtClean="0">
                  <a:latin typeface="メイリオ" pitchFamily="50" charset="-128"/>
                  <a:ea typeface="メイリオ" pitchFamily="50" charset="-128"/>
                </a:rPr>
                <a:t>18:00</a:t>
              </a:r>
              <a:r>
                <a:rPr lang="ja-JP" altLang="en-US" sz="1400" b="1" dirty="0" smtClean="0">
                  <a:latin typeface="メイリオ" pitchFamily="50" charset="-128"/>
                  <a:ea typeface="メイリオ" pitchFamily="50" charset="-128"/>
                </a:rPr>
                <a:t>（年末年始・祝日除く）</a:t>
              </a:r>
              <a:endParaRPr lang="en-US" altLang="ja-JP" sz="1400" b="1" dirty="0" smtClean="0">
                <a:latin typeface="メイリオ" pitchFamily="50" charset="-128"/>
                <a:ea typeface="メイリオ" pitchFamily="50" charset="-128"/>
              </a:endParaRPr>
            </a:p>
          </p:txBody>
        </p:sp>
      </p:grpSp>
      <p:sp>
        <p:nvSpPr>
          <p:cNvPr id="36" name="角丸四角形 35"/>
          <p:cNvSpPr/>
          <p:nvPr/>
        </p:nvSpPr>
        <p:spPr>
          <a:xfrm>
            <a:off x="1159350" y="9600766"/>
            <a:ext cx="4601340" cy="462297"/>
          </a:xfrm>
          <a:prstGeom prst="roundRect">
            <a:avLst/>
          </a:prstGeom>
          <a:noFill/>
          <a:ln>
            <a:solidFill>
              <a:srgbClr val="006F2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 smtClean="0">
                <a:solidFill>
                  <a:schemeClr val="tx1"/>
                </a:solidFill>
              </a:rPr>
              <a:t>再　設　定　完　了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cxnSp>
        <p:nvCxnSpPr>
          <p:cNvPr id="28" name="直線コネクタ 27"/>
          <p:cNvCxnSpPr/>
          <p:nvPr/>
        </p:nvCxnSpPr>
        <p:spPr>
          <a:xfrm>
            <a:off x="460106" y="4110937"/>
            <a:ext cx="6247412" cy="0"/>
          </a:xfrm>
          <a:prstGeom prst="line">
            <a:avLst/>
          </a:prstGeom>
          <a:ln w="127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テキスト ボックス 24"/>
          <p:cNvSpPr txBox="1"/>
          <p:nvPr/>
        </p:nvSpPr>
        <p:spPr>
          <a:xfrm>
            <a:off x="411256" y="4562794"/>
            <a:ext cx="5219008" cy="250984"/>
          </a:xfrm>
          <a:prstGeom prst="rect">
            <a:avLst/>
          </a:prstGeom>
          <a:noFill/>
        </p:spPr>
        <p:txBody>
          <a:bodyPr wrap="square" lIns="37106" tIns="47126" rIns="37106" bIns="47126" rtlCol="0">
            <a:spAutoFit/>
          </a:bodyPr>
          <a:lstStyle/>
          <a:p>
            <a:pPr>
              <a:lnSpc>
                <a:spcPts val="1200"/>
              </a:lnSpc>
            </a:pPr>
            <a:r>
              <a:rPr lang="en-US" altLang="ja-JP" sz="1050" dirty="0" smtClean="0">
                <a:latin typeface="メイリオ" pitchFamily="50" charset="-128"/>
                <a:ea typeface="メイリオ" pitchFamily="50" charset="-128"/>
              </a:rPr>
              <a:t>※</a:t>
            </a:r>
            <a:r>
              <a:rPr lang="ja-JP" altLang="en-US" sz="1050" dirty="0" smtClean="0">
                <a:latin typeface="メイリオ" pitchFamily="50" charset="-128"/>
                <a:ea typeface="メイリオ" pitchFamily="50" charset="-128"/>
              </a:rPr>
              <a:t>本手続きの社会保険労務士による事務代理はできません。</a:t>
            </a:r>
            <a:endParaRPr lang="en-US" altLang="ja-JP" sz="1050" dirty="0" smtClean="0">
              <a:latin typeface="メイリオ" pitchFamily="50" charset="-128"/>
              <a:ea typeface="メイリオ" pitchFamily="50" charset="-128"/>
            </a:endParaRP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264916" y="2304898"/>
            <a:ext cx="1584000" cy="249061"/>
          </a:xfrm>
          <a:prstGeom prst="rect">
            <a:avLst/>
          </a:prstGeom>
          <a:noFill/>
        </p:spPr>
        <p:txBody>
          <a:bodyPr wrap="square" lIns="37106" tIns="47126" rIns="37106" bIns="47126" rtlCol="0">
            <a:spAutoFit/>
          </a:bodyPr>
          <a:lstStyle/>
          <a:p>
            <a:pPr>
              <a:lnSpc>
                <a:spcPts val="1200"/>
              </a:lnSpc>
            </a:pPr>
            <a:r>
              <a:rPr lang="ja-JP" altLang="en-US" sz="900" b="1" dirty="0" smtClean="0"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</a:rPr>
              <a:t>確認必ずチェック願います→</a:t>
            </a:r>
            <a:endParaRPr lang="en-US" altLang="ja-JP" sz="900" dirty="0" smtClean="0">
              <a:solidFill>
                <a:srgbClr val="FF0000"/>
              </a:solidFill>
              <a:latin typeface="メイリオ" pitchFamily="50" charset="-128"/>
              <a:ea typeface="メイリオ" pitchFamily="50" charset="-128"/>
            </a:endParaRPr>
          </a:p>
        </p:txBody>
      </p:sp>
      <p:grpSp>
        <p:nvGrpSpPr>
          <p:cNvPr id="15" name="グループ化 14"/>
          <p:cNvGrpSpPr/>
          <p:nvPr/>
        </p:nvGrpSpPr>
        <p:grpSpPr>
          <a:xfrm>
            <a:off x="2498905" y="2900793"/>
            <a:ext cx="4261009" cy="432048"/>
            <a:chOff x="1944266" y="3364559"/>
            <a:chExt cx="4261009" cy="432048"/>
          </a:xfrm>
        </p:grpSpPr>
        <p:sp>
          <p:nvSpPr>
            <p:cNvPr id="29" name="テキスト ボックス 28"/>
            <p:cNvSpPr txBox="1"/>
            <p:nvPr/>
          </p:nvSpPr>
          <p:spPr>
            <a:xfrm>
              <a:off x="1944266" y="3543699"/>
              <a:ext cx="4261009" cy="252908"/>
            </a:xfrm>
            <a:prstGeom prst="rect">
              <a:avLst/>
            </a:prstGeom>
            <a:noFill/>
          </p:spPr>
          <p:txBody>
            <a:bodyPr wrap="square" lIns="37106" tIns="47126" rIns="37106" bIns="47126" rtlCol="0">
              <a:spAutoFit/>
            </a:bodyPr>
            <a:lstStyle/>
            <a:p>
              <a:pPr>
                <a:lnSpc>
                  <a:spcPts val="1200"/>
                </a:lnSpc>
              </a:pPr>
              <a:r>
                <a:rPr lang="en-US" altLang="ja-JP" sz="1100" dirty="0" smtClean="0">
                  <a:latin typeface="メイリオ" pitchFamily="50" charset="-128"/>
                  <a:ea typeface="メイリオ" pitchFamily="50" charset="-128"/>
                </a:rPr>
                <a:t>※ </a:t>
              </a:r>
              <a:r>
                <a:rPr lang="ja-JP" altLang="en-US" sz="1100" dirty="0" smtClean="0">
                  <a:latin typeface="メイリオ" pitchFamily="50" charset="-128"/>
                  <a:ea typeface="メイリオ" pitchFamily="50" charset="-128"/>
                </a:rPr>
                <a:t>１つ</a:t>
              </a:r>
              <a:r>
                <a:rPr lang="ja-JP" altLang="en-US" sz="1100" dirty="0">
                  <a:latin typeface="メイリオ" pitchFamily="50" charset="-128"/>
                  <a:ea typeface="メイリオ" pitchFamily="50" charset="-128"/>
                </a:rPr>
                <a:t>のメールアドレスで複数のアカウント登録は</a:t>
              </a:r>
              <a:r>
                <a:rPr lang="ja-JP" altLang="en-US" sz="1100" dirty="0" smtClean="0">
                  <a:latin typeface="メイリオ" pitchFamily="50" charset="-128"/>
                  <a:ea typeface="メイリオ" pitchFamily="50" charset="-128"/>
                </a:rPr>
                <a:t>できません。</a:t>
              </a:r>
              <a:endParaRPr lang="en-US" altLang="ja-JP" sz="1100" dirty="0" smtClean="0">
                <a:latin typeface="メイリオ" pitchFamily="50" charset="-128"/>
                <a:ea typeface="メイリオ" pitchFamily="50" charset="-128"/>
              </a:endParaRPr>
            </a:p>
          </p:txBody>
        </p:sp>
        <p:sp>
          <p:nvSpPr>
            <p:cNvPr id="37" name="テキスト ボックス 36"/>
            <p:cNvSpPr txBox="1"/>
            <p:nvPr/>
          </p:nvSpPr>
          <p:spPr>
            <a:xfrm>
              <a:off x="1944266" y="3364559"/>
              <a:ext cx="4261009" cy="252908"/>
            </a:xfrm>
            <a:prstGeom prst="rect">
              <a:avLst/>
            </a:prstGeom>
            <a:noFill/>
          </p:spPr>
          <p:txBody>
            <a:bodyPr wrap="square" lIns="37106" tIns="47126" rIns="37106" bIns="47126" rtlCol="0">
              <a:spAutoFit/>
            </a:bodyPr>
            <a:lstStyle/>
            <a:p>
              <a:pPr>
                <a:lnSpc>
                  <a:spcPts val="1200"/>
                </a:lnSpc>
              </a:pPr>
              <a:r>
                <a:rPr lang="en-US" altLang="ja-JP" sz="1100" dirty="0" smtClean="0">
                  <a:latin typeface="メイリオ" pitchFamily="50" charset="-128"/>
                  <a:ea typeface="メイリオ" pitchFamily="50" charset="-128"/>
                </a:rPr>
                <a:t>※</a:t>
              </a:r>
              <a:r>
                <a:rPr lang="en-US" altLang="ja-JP" sz="1200" dirty="0" smtClean="0">
                  <a:latin typeface="メイリオ" pitchFamily="50" charset="-128"/>
                  <a:ea typeface="メイリオ" pitchFamily="50" charset="-128"/>
                </a:rPr>
                <a:t> </a:t>
              </a:r>
              <a:r>
                <a:rPr lang="ja-JP" altLang="en-US" sz="1200" dirty="0" smtClean="0">
                  <a:latin typeface="メイリオ" pitchFamily="50" charset="-128"/>
                  <a:ea typeface="メイリオ" pitchFamily="50" charset="-128"/>
                </a:rPr>
                <a:t>メールアドレスは明確に記載願います。</a:t>
              </a:r>
              <a:endParaRPr lang="en-US" altLang="ja-JP" sz="1200" dirty="0" smtClean="0">
                <a:latin typeface="メイリオ" pitchFamily="50" charset="-128"/>
                <a:ea typeface="メイリオ" pitchFamily="50" charset="-128"/>
              </a:endParaRPr>
            </a:p>
          </p:txBody>
        </p:sp>
      </p:grpSp>
      <p:sp>
        <p:nvSpPr>
          <p:cNvPr id="39" name="テキスト ボックス 38"/>
          <p:cNvSpPr txBox="1"/>
          <p:nvPr/>
        </p:nvSpPr>
        <p:spPr>
          <a:xfrm>
            <a:off x="6516842" y="9832231"/>
            <a:ext cx="612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900" dirty="0" smtClean="0"/>
              <a:t>R7.7</a:t>
            </a:r>
            <a:endParaRPr kumimoji="1" lang="ja-JP" altLang="en-US" sz="900" dirty="0"/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4824586" y="8046839"/>
            <a:ext cx="2304000" cy="576000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1400" dirty="0" smtClean="0"/>
              <a:t>ハローワーク仙台求人部門</a:t>
            </a:r>
            <a:endParaRPr kumimoji="1" lang="en-US" altLang="ja-JP" sz="1400" dirty="0" smtClean="0"/>
          </a:p>
          <a:p>
            <a:r>
              <a:rPr kumimoji="1" lang="ja-JP" altLang="en-US" sz="1600" dirty="0" smtClean="0"/>
              <a:t>ＴＥＬ</a:t>
            </a:r>
            <a:r>
              <a:rPr kumimoji="1" lang="ja-JP" altLang="en-US" sz="1400" dirty="0" smtClean="0"/>
              <a:t>　</a:t>
            </a:r>
            <a:r>
              <a:rPr kumimoji="1" lang="en-US" altLang="ja-JP" sz="1600" dirty="0" smtClean="0"/>
              <a:t>022-299-8816</a:t>
            </a:r>
            <a:endParaRPr kumimoji="1" lang="ja-JP" altLang="en-US" sz="1600" dirty="0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648794" y="8694911"/>
            <a:ext cx="6048000" cy="80906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担当者の異動等で再依頼が多発しております。</a:t>
            </a:r>
            <a:endParaRPr kumimoji="1" lang="en-US" altLang="ja-JP" dirty="0" smtClean="0"/>
          </a:p>
          <a:p>
            <a:pPr>
              <a:lnSpc>
                <a:spcPct val="150000"/>
              </a:lnSpc>
            </a:pPr>
            <a:r>
              <a:rPr kumimoji="1" lang="ja-JP" altLang="en-US" dirty="0" smtClean="0"/>
              <a:t>本用紙と新たなパスワードは大切に保管ください。</a:t>
            </a:r>
            <a:endParaRPr kumimoji="1" lang="ja-JP" altLang="en-US" dirty="0"/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5493584" y="4354686"/>
            <a:ext cx="163525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 dirty="0" smtClean="0"/>
              <a:t>受理日</a:t>
            </a:r>
            <a:endParaRPr kumimoji="1" lang="ja-JP" altLang="en-US" sz="1400" dirty="0"/>
          </a:p>
        </p:txBody>
      </p:sp>
      <p:cxnSp>
        <p:nvCxnSpPr>
          <p:cNvPr id="45" name="直線コネクタ 44"/>
          <p:cNvCxnSpPr/>
          <p:nvPr/>
        </p:nvCxnSpPr>
        <p:spPr>
          <a:xfrm>
            <a:off x="5616826" y="4662463"/>
            <a:ext cx="1368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テキスト ボックス 12"/>
          <p:cNvSpPr txBox="1"/>
          <p:nvPr/>
        </p:nvSpPr>
        <p:spPr>
          <a:xfrm>
            <a:off x="389189" y="4806479"/>
            <a:ext cx="5083469" cy="630942"/>
          </a:xfrm>
          <a:prstGeom prst="rect">
            <a:avLst/>
          </a:prstGeom>
          <a:noFill/>
          <a:ln>
            <a:solidFill>
              <a:schemeClr val="tx1"/>
            </a:solidFill>
            <a:prstDash val="sysDash"/>
          </a:ln>
        </p:spPr>
        <p:txBody>
          <a:bodyPr wrap="square" rtlCol="0">
            <a:spAutoFit/>
          </a:bodyPr>
          <a:lstStyle/>
          <a:p>
            <a:r>
              <a:rPr kumimoji="1" lang="ja-JP" altLang="en-US" sz="1400" b="1" dirty="0" smtClean="0"/>
              <a:t>ハローワーク職員記載欄</a:t>
            </a:r>
            <a:r>
              <a:rPr kumimoji="1" lang="ja-JP" altLang="en-US" sz="1400" dirty="0" smtClean="0"/>
              <a:t>　　　　</a:t>
            </a:r>
            <a:r>
              <a:rPr kumimoji="1" lang="ja-JP" altLang="en-US" sz="1400" u="sng" dirty="0" smtClean="0"/>
              <a:t>在籍確認書類</a:t>
            </a:r>
            <a:endParaRPr kumimoji="1" lang="en-US" altLang="ja-JP" sz="1400" u="sng" dirty="0" smtClean="0"/>
          </a:p>
          <a:p>
            <a:pPr>
              <a:lnSpc>
                <a:spcPct val="150000"/>
              </a:lnSpc>
            </a:pPr>
            <a:r>
              <a:rPr kumimoji="1" lang="ja-JP" altLang="en-US" sz="1400" dirty="0" smtClean="0"/>
              <a:t>□　名刺</a:t>
            </a:r>
            <a:r>
              <a:rPr lang="ja-JP" altLang="en-US" sz="1400" dirty="0"/>
              <a:t> </a:t>
            </a:r>
            <a:r>
              <a:rPr lang="ja-JP" altLang="en-US" sz="1400" dirty="0" smtClean="0"/>
              <a:t>    </a:t>
            </a:r>
            <a:r>
              <a:rPr kumimoji="1" lang="ja-JP" altLang="en-US" sz="1400" dirty="0" smtClean="0"/>
              <a:t>□　社員証</a:t>
            </a:r>
            <a:r>
              <a:rPr lang="ja-JP" altLang="en-US" sz="1400" dirty="0"/>
              <a:t> </a:t>
            </a:r>
            <a:r>
              <a:rPr lang="ja-JP" altLang="en-US" sz="1400" dirty="0" smtClean="0"/>
              <a:t>    </a:t>
            </a:r>
            <a:r>
              <a:rPr kumimoji="1" lang="ja-JP" altLang="en-US" sz="1400" dirty="0" smtClean="0"/>
              <a:t>その他（　　　　　　　　　　　　　　　　　  　　）</a:t>
            </a:r>
            <a:endParaRPr kumimoji="1" lang="ja-JP" altLang="en-US" sz="1400" dirty="0"/>
          </a:p>
        </p:txBody>
      </p:sp>
      <p:cxnSp>
        <p:nvCxnSpPr>
          <p:cNvPr id="40" name="直線コネクタ 39"/>
          <p:cNvCxnSpPr/>
          <p:nvPr/>
        </p:nvCxnSpPr>
        <p:spPr>
          <a:xfrm>
            <a:off x="516023" y="3582343"/>
            <a:ext cx="6247412" cy="0"/>
          </a:xfrm>
          <a:prstGeom prst="line">
            <a:avLst/>
          </a:prstGeom>
          <a:ln w="127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4962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安定局バージョン">
      <a:dk1>
        <a:sysClr val="windowText" lastClr="000000"/>
      </a:dk1>
      <a:lt1>
        <a:sysClr val="window" lastClr="FFFFFF"/>
      </a:lt1>
      <a:dk2>
        <a:srgbClr val="003399"/>
      </a:dk2>
      <a:lt2>
        <a:srgbClr val="FF9933"/>
      </a:lt2>
      <a:accent1>
        <a:srgbClr val="4F81BD"/>
      </a:accent1>
      <a:accent2>
        <a:srgbClr val="C0504D"/>
      </a:accent2>
      <a:accent3>
        <a:srgbClr val="009944"/>
      </a:accent3>
      <a:accent4>
        <a:srgbClr val="8064A2"/>
      </a:accent4>
      <a:accent5>
        <a:srgbClr val="4BACC6"/>
      </a:accent5>
      <a:accent6>
        <a:srgbClr val="FABF00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Words>373</Words>
  <PresentationFormat>ユーザー設定</PresentationFormat>
  <Paragraphs>35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メイリオ</vt:lpstr>
      <vt:lpstr>Arial</vt:lpstr>
      <vt:lpstr>Calibri</vt:lpstr>
      <vt:lpstr>Office テーマ</vt:lpstr>
      <vt:lpstr>PowerPoint プレゼンテーション</vt:lpstr>
    </vt:vector>
  </TitlesOfParts>
  <LinksUpToDate>false</LinksUpToDate>
  <SharedDoc>false</SharedDoc>
  <HyperlinksChanged>false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