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6"/>
  </p:notesMasterIdLst>
  <p:handoutMasterIdLst>
    <p:handoutMasterId r:id="rId7"/>
  </p:handoutMasterIdLst>
  <p:sldIdLst>
    <p:sldId id="331" r:id="rId2"/>
    <p:sldId id="332" r:id="rId3"/>
    <p:sldId id="337" r:id="rId4"/>
    <p:sldId id="338" r:id="rId5"/>
  </p:sldIdLst>
  <p:sldSz cx="6858000" cy="9906000" type="A4"/>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pos="73" userDrawn="1">
          <p15:clr>
            <a:srgbClr val="A4A3A4"/>
          </p15:clr>
        </p15:guide>
        <p15:guide id="4" pos="4247" userDrawn="1">
          <p15:clr>
            <a:srgbClr val="A4A3A4"/>
          </p15:clr>
        </p15:guide>
        <p15:guide id="5" orient="horz" pos="2258"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AF"/>
    <a:srgbClr val="103185"/>
    <a:srgbClr val="DB4D6D"/>
    <a:srgbClr val="C9E7E7"/>
    <a:srgbClr val="0000FF"/>
    <a:srgbClr val="FFFFFF"/>
    <a:srgbClr val="FF0000"/>
    <a:srgbClr val="4BACC6"/>
    <a:srgbClr val="FEDFE1"/>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7" autoAdjust="0"/>
    <p:restoredTop sz="96391" autoAdjust="0"/>
  </p:normalViewPr>
  <p:slideViewPr>
    <p:cSldViewPr>
      <p:cViewPr varScale="1">
        <p:scale>
          <a:sx n="48" d="100"/>
          <a:sy n="48" d="100"/>
        </p:scale>
        <p:origin x="2406" y="54"/>
      </p:cViewPr>
      <p:guideLst>
        <p:guide orient="horz" pos="3120"/>
        <p:guide pos="2160"/>
        <p:guide pos="73"/>
        <p:guide pos="4247"/>
        <p:guide orient="horz" pos="2258"/>
      </p:guideLst>
    </p:cSldViewPr>
  </p:slideViewPr>
  <p:notesTextViewPr>
    <p:cViewPr>
      <p:scale>
        <a:sx n="400" d="100"/>
        <a:sy n="400" d="100"/>
      </p:scale>
      <p:origin x="0" y="0"/>
    </p:cViewPr>
  </p:notesTextViewPr>
  <p:notesViewPr>
    <p:cSldViewPr>
      <p:cViewPr varScale="1">
        <p:scale>
          <a:sx n="59" d="100"/>
          <a:sy n="59" d="100"/>
        </p:scale>
        <p:origin x="-2628" y="-90"/>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40" y="1"/>
            <a:ext cx="2949099" cy="496967"/>
          </a:xfrm>
          <a:prstGeom prst="rect">
            <a:avLst/>
          </a:prstGeom>
        </p:spPr>
        <p:txBody>
          <a:bodyPr vert="horz" lIns="91440" tIns="45720" rIns="91440" bIns="45720" rtlCol="0"/>
          <a:lstStyle>
            <a:lvl1pPr algn="r">
              <a:defRPr sz="1200"/>
            </a:lvl1pPr>
          </a:lstStyle>
          <a:p>
            <a:fld id="{07C159CC-6549-4A5D-A439-07FB2C9B0544}" type="datetimeFigureOut">
              <a:rPr kumimoji="1" lang="ja-JP" altLang="en-US" smtClean="0"/>
              <a:t>2023/3/6</a:t>
            </a:fld>
            <a:endParaRPr kumimoji="1" lang="ja-JP" altLang="en-US"/>
          </a:p>
        </p:txBody>
      </p:sp>
      <p:sp>
        <p:nvSpPr>
          <p:cNvPr id="4" name="フッター プレースホルダー 3"/>
          <p:cNvSpPr>
            <a:spLocks noGrp="1"/>
          </p:cNvSpPr>
          <p:nvPr>
            <p:ph type="ftr" sz="quarter" idx="2"/>
          </p:nvPr>
        </p:nvSpPr>
        <p:spPr>
          <a:xfrm>
            <a:off x="1" y="9440647"/>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40" y="9440647"/>
            <a:ext cx="2949099" cy="496967"/>
          </a:xfrm>
          <a:prstGeom prst="rect">
            <a:avLst/>
          </a:prstGeom>
        </p:spPr>
        <p:txBody>
          <a:bodyPr vert="horz" lIns="91440" tIns="45720" rIns="91440" bIns="45720" rtlCol="0" anchor="b"/>
          <a:lstStyle>
            <a:lvl1pPr algn="r">
              <a:defRPr sz="1200"/>
            </a:lvl1pPr>
          </a:lstStyle>
          <a:p>
            <a:fld id="{3D6C3ED4-782A-40B2-89BA-5F3B704BE565}" type="slidenum">
              <a:rPr kumimoji="1" lang="ja-JP" altLang="en-US" smtClean="0"/>
              <a:t>‹#›</a:t>
            </a:fld>
            <a:endParaRPr kumimoji="1" lang="ja-JP" altLang="en-US"/>
          </a:p>
        </p:txBody>
      </p:sp>
    </p:spTree>
    <p:extLst>
      <p:ext uri="{BB962C8B-B14F-4D97-AF65-F5344CB8AC3E}">
        <p14:creationId xmlns:p14="http://schemas.microsoft.com/office/powerpoint/2010/main" val="8528043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099"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40" y="1"/>
            <a:ext cx="2949099" cy="498693"/>
          </a:xfrm>
          <a:prstGeom prst="rect">
            <a:avLst/>
          </a:prstGeom>
        </p:spPr>
        <p:txBody>
          <a:bodyPr vert="horz" lIns="91440" tIns="45720" rIns="91440" bIns="45720" rtlCol="0"/>
          <a:lstStyle>
            <a:lvl1pPr algn="r">
              <a:defRPr sz="1200"/>
            </a:lvl1pPr>
          </a:lstStyle>
          <a:p>
            <a:fld id="{BA12D4AD-3418-416F-9861-1F2BC798BBCF}" type="datetimeFigureOut">
              <a:rPr kumimoji="1" lang="ja-JP" altLang="en-US" smtClean="0"/>
              <a:t>2023/3/6</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19337"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099"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40" y="9440647"/>
            <a:ext cx="2949099" cy="498692"/>
          </a:xfrm>
          <a:prstGeom prst="rect">
            <a:avLst/>
          </a:prstGeom>
        </p:spPr>
        <p:txBody>
          <a:bodyPr vert="horz" lIns="91440" tIns="45720" rIns="91440" bIns="45720" rtlCol="0" anchor="b"/>
          <a:lstStyle>
            <a:lvl1pPr algn="r">
              <a:defRPr sz="1200"/>
            </a:lvl1pPr>
          </a:lstStyle>
          <a:p>
            <a:fld id="{47CDD5FA-044D-4918-BBA7-55E2221E814A}" type="slidenum">
              <a:rPr kumimoji="1" lang="ja-JP" altLang="en-US" smtClean="0"/>
              <a:t>‹#›</a:t>
            </a:fld>
            <a:endParaRPr kumimoji="1" lang="ja-JP" altLang="en-US"/>
          </a:p>
        </p:txBody>
      </p:sp>
    </p:spTree>
    <p:extLst>
      <p:ext uri="{BB962C8B-B14F-4D97-AF65-F5344CB8AC3E}">
        <p14:creationId xmlns:p14="http://schemas.microsoft.com/office/powerpoint/2010/main" val="2220355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43138" y="1243013"/>
            <a:ext cx="231933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7CDD5FA-044D-4918-BBA7-55E2221E814A}" type="slidenum">
              <a:rPr kumimoji="1" lang="ja-JP" altLang="en-US" smtClean="0"/>
              <a:t>1</a:t>
            </a:fld>
            <a:endParaRPr kumimoji="1" lang="ja-JP" altLang="en-US"/>
          </a:p>
        </p:txBody>
      </p:sp>
    </p:spTree>
    <p:extLst>
      <p:ext uri="{BB962C8B-B14F-4D97-AF65-F5344CB8AC3E}">
        <p14:creationId xmlns:p14="http://schemas.microsoft.com/office/powerpoint/2010/main" val="975589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43138" y="1243013"/>
            <a:ext cx="231933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7CDD5FA-044D-4918-BBA7-55E2221E814A}" type="slidenum">
              <a:rPr kumimoji="1" lang="ja-JP" altLang="en-US" smtClean="0"/>
              <a:t>2</a:t>
            </a:fld>
            <a:endParaRPr kumimoji="1" lang="ja-JP" altLang="en-US"/>
          </a:p>
        </p:txBody>
      </p:sp>
    </p:spTree>
    <p:extLst>
      <p:ext uri="{BB962C8B-B14F-4D97-AF65-F5344CB8AC3E}">
        <p14:creationId xmlns:p14="http://schemas.microsoft.com/office/powerpoint/2010/main" val="3642540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43138" y="1243013"/>
            <a:ext cx="231933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7CDD5FA-044D-4918-BBA7-55E2221E814A}" type="slidenum">
              <a:rPr kumimoji="1" lang="ja-JP" altLang="en-US" smtClean="0"/>
              <a:t>3</a:t>
            </a:fld>
            <a:endParaRPr kumimoji="1" lang="ja-JP" altLang="en-US"/>
          </a:p>
        </p:txBody>
      </p:sp>
    </p:spTree>
    <p:extLst>
      <p:ext uri="{BB962C8B-B14F-4D97-AF65-F5344CB8AC3E}">
        <p14:creationId xmlns:p14="http://schemas.microsoft.com/office/powerpoint/2010/main" val="314726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43138" y="1243013"/>
            <a:ext cx="2319337"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7CDD5FA-044D-4918-BBA7-55E2221E814A}" type="slidenum">
              <a:rPr kumimoji="1" lang="ja-JP" altLang="en-US" smtClean="0"/>
              <a:t>4</a:t>
            </a:fld>
            <a:endParaRPr kumimoji="1" lang="ja-JP" altLang="en-US"/>
          </a:p>
        </p:txBody>
      </p:sp>
    </p:spTree>
    <p:extLst>
      <p:ext uri="{BB962C8B-B14F-4D97-AF65-F5344CB8AC3E}">
        <p14:creationId xmlns:p14="http://schemas.microsoft.com/office/powerpoint/2010/main" val="2857149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5"/>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198" indent="0" algn="ctr">
              <a:buNone/>
              <a:defRPr>
                <a:solidFill>
                  <a:schemeClr val="tx1">
                    <a:tint val="75000"/>
                  </a:schemeClr>
                </a:solidFill>
              </a:defRPr>
            </a:lvl2pPr>
            <a:lvl3pPr marL="914395" indent="0" algn="ctr">
              <a:buNone/>
              <a:defRPr>
                <a:solidFill>
                  <a:schemeClr val="tx1">
                    <a:tint val="75000"/>
                  </a:schemeClr>
                </a:solidFill>
              </a:defRPr>
            </a:lvl3pPr>
            <a:lvl4pPr marL="1371592" indent="0" algn="ctr">
              <a:buNone/>
              <a:defRPr>
                <a:solidFill>
                  <a:schemeClr val="tx1">
                    <a:tint val="75000"/>
                  </a:schemeClr>
                </a:solidFill>
              </a:defRPr>
            </a:lvl4pPr>
            <a:lvl5pPr marL="1828789" indent="0" algn="ctr">
              <a:buNone/>
              <a:defRPr>
                <a:solidFill>
                  <a:schemeClr val="tx1">
                    <a:tint val="75000"/>
                  </a:schemeClr>
                </a:solidFill>
              </a:defRPr>
            </a:lvl5pPr>
            <a:lvl6pPr marL="2285987" indent="0" algn="ctr">
              <a:buNone/>
              <a:defRPr>
                <a:solidFill>
                  <a:schemeClr val="tx1">
                    <a:tint val="75000"/>
                  </a:schemeClr>
                </a:solidFill>
              </a:defRPr>
            </a:lvl6pPr>
            <a:lvl7pPr marL="2743185" indent="0" algn="ctr">
              <a:buNone/>
              <a:defRPr>
                <a:solidFill>
                  <a:schemeClr val="tx1">
                    <a:tint val="75000"/>
                  </a:schemeClr>
                </a:solidFill>
              </a:defRPr>
            </a:lvl7pPr>
            <a:lvl8pPr marL="3200381" indent="0" algn="ctr">
              <a:buNone/>
              <a:defRPr>
                <a:solidFill>
                  <a:schemeClr val="tx1">
                    <a:tint val="75000"/>
                  </a:schemeClr>
                </a:solidFill>
              </a:defRPr>
            </a:lvl8pPr>
            <a:lvl9pPr marL="3657579"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2023/3/6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2023/3/6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96701"/>
            <a:ext cx="4514850" cy="8452202"/>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2023/3/6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2023/3/6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9"/>
            <a:ext cx="5829300" cy="2166936"/>
          </a:xfrm>
        </p:spPr>
        <p:txBody>
          <a:bodyPr anchor="b"/>
          <a:lstStyle>
            <a:lvl1pPr marL="0" indent="0">
              <a:buNone/>
              <a:defRPr sz="2000">
                <a:solidFill>
                  <a:schemeClr val="tx1">
                    <a:tint val="75000"/>
                  </a:schemeClr>
                </a:solidFill>
              </a:defRPr>
            </a:lvl1pPr>
            <a:lvl2pPr marL="457198" indent="0">
              <a:buNone/>
              <a:defRPr sz="1800">
                <a:solidFill>
                  <a:schemeClr val="tx1">
                    <a:tint val="75000"/>
                  </a:schemeClr>
                </a:solidFill>
              </a:defRPr>
            </a:lvl2pPr>
            <a:lvl3pPr marL="914395" indent="0">
              <a:buNone/>
              <a:defRPr sz="1600">
                <a:solidFill>
                  <a:schemeClr val="tx1">
                    <a:tint val="75000"/>
                  </a:schemeClr>
                </a:solidFill>
              </a:defRPr>
            </a:lvl3pPr>
            <a:lvl4pPr marL="1371592" indent="0">
              <a:buNone/>
              <a:defRPr sz="1400">
                <a:solidFill>
                  <a:schemeClr val="tx1">
                    <a:tint val="75000"/>
                  </a:schemeClr>
                </a:solidFill>
              </a:defRPr>
            </a:lvl4pPr>
            <a:lvl5pPr marL="1828789" indent="0">
              <a:buNone/>
              <a:defRPr sz="1400">
                <a:solidFill>
                  <a:schemeClr val="tx1">
                    <a:tint val="75000"/>
                  </a:schemeClr>
                </a:solidFill>
              </a:defRPr>
            </a:lvl5pPr>
            <a:lvl6pPr marL="2285987" indent="0">
              <a:buNone/>
              <a:defRPr sz="1400">
                <a:solidFill>
                  <a:schemeClr val="tx1">
                    <a:tint val="75000"/>
                  </a:schemeClr>
                </a:solidFill>
              </a:defRPr>
            </a:lvl6pPr>
            <a:lvl7pPr marL="2743185" indent="0">
              <a:buNone/>
              <a:defRPr sz="1400">
                <a:solidFill>
                  <a:schemeClr val="tx1">
                    <a:tint val="75000"/>
                  </a:schemeClr>
                </a:solidFill>
              </a:defRPr>
            </a:lvl7pPr>
            <a:lvl8pPr marL="3200381" indent="0">
              <a:buNone/>
              <a:defRPr sz="1400">
                <a:solidFill>
                  <a:schemeClr val="tx1">
                    <a:tint val="75000"/>
                  </a:schemeClr>
                </a:solidFill>
              </a:defRPr>
            </a:lvl8pPr>
            <a:lvl9pPr marL="3657579"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2023/3/6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311404"/>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4"/>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2023/3/6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6"/>
            <a:ext cx="3030141" cy="924101"/>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4" y="2217386"/>
            <a:ext cx="3031331" cy="924101"/>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4"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2023/3/6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2023/3/6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2023/3/6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5" y="394408"/>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92"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5" y="2072923"/>
            <a:ext cx="2256235" cy="6775980"/>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2023/3/6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3"/>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5"/>
            <a:ext cx="4114800" cy="1162578"/>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2023/3/6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4"/>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2023/3/6</a:t>
            </a:fld>
            <a:endParaRPr kumimoji="1" lang="ja-JP" altLang="en-US"/>
          </a:p>
        </p:txBody>
      </p:sp>
      <p:sp>
        <p:nvSpPr>
          <p:cNvPr id="5" name="フッター プレースホルダ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95" rtl="0" eaLnBrk="1" latinLnBrk="0" hangingPunct="1">
        <a:spcBef>
          <a:spcPct val="0"/>
        </a:spcBef>
        <a:buNone/>
        <a:defRPr kumimoji="1" sz="4400" kern="1200">
          <a:solidFill>
            <a:schemeClr val="tx1"/>
          </a:solidFill>
          <a:latin typeface="+mj-lt"/>
          <a:ea typeface="+mj-ea"/>
          <a:cs typeface="+mj-cs"/>
        </a:defRPr>
      </a:lvl1pPr>
    </p:titleStyle>
    <p:bodyStyle>
      <a:lvl1pPr marL="342898" indent="-342898" algn="l" defTabSz="914395"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46" indent="-285748" algn="l" defTabSz="914395"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993" indent="-228598" algn="l" defTabSz="914395"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191"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388"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585"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783"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980"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177" indent="-228598" algn="l" defTabSz="91439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ww.mhlw.go.jp/stf/seisakunitsuite/bunya/koyou_roudou/koyou/kyufukin/d01-1.html"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8" Type="http://schemas.openxmlformats.org/officeDocument/2006/relationships/hyperlink" Target="https://www.mhlw.go.jp/content/001018962.pdf" TargetMode="External"/><Relationship Id="rId3" Type="http://schemas.openxmlformats.org/officeDocument/2006/relationships/image" Target="../media/image4.emf"/><Relationship Id="rId7" Type="http://schemas.openxmlformats.org/officeDocument/2006/relationships/hyperlink" Target="https://www.mhlw.go.jp/content/001018928.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www.mhlw.go.jp/stf/seisakunitsuite/bunya/koyou_roudou/koyou/kyufukin/tokutei_seichou_00008.html" TargetMode="External"/><Relationship Id="rId5" Type="http://schemas.openxmlformats.org/officeDocument/2006/relationships/image" Target="../media/image6.emf"/><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3" Type="http://schemas.openxmlformats.org/officeDocument/2006/relationships/hyperlink" Target="https://www.mhlw.go.jp/content/000923200.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角丸四角形 86"/>
          <p:cNvSpPr/>
          <p:nvPr/>
        </p:nvSpPr>
        <p:spPr>
          <a:xfrm>
            <a:off x="572592" y="3284319"/>
            <a:ext cx="1080000" cy="684000"/>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r>
              <a:rPr kumimoji="1" lang="en-US" altLang="ja-JP" sz="3200" b="1" dirty="0" smtClean="0"/>
              <a:t> 90</a:t>
            </a:r>
            <a:endParaRPr kumimoji="1" lang="ja-JP" altLang="en-US" b="1" dirty="0"/>
          </a:p>
        </p:txBody>
      </p:sp>
      <p:sp>
        <p:nvSpPr>
          <p:cNvPr id="30" name="角丸四角形 29"/>
          <p:cNvSpPr/>
          <p:nvPr/>
        </p:nvSpPr>
        <p:spPr>
          <a:xfrm>
            <a:off x="2033388" y="3284319"/>
            <a:ext cx="1224000" cy="684000"/>
          </a:xfrm>
          <a:prstGeom prst="round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r>
              <a:rPr kumimoji="1" lang="en-US" altLang="ja-JP" sz="3200" b="1" dirty="0" smtClean="0"/>
              <a:t>360</a:t>
            </a:r>
            <a:endParaRPr kumimoji="1" lang="ja-JP" altLang="en-US" b="1" dirty="0"/>
          </a:p>
        </p:txBody>
      </p:sp>
      <p:sp>
        <p:nvSpPr>
          <p:cNvPr id="85" name="正方形/長方形 84"/>
          <p:cNvSpPr/>
          <p:nvPr/>
        </p:nvSpPr>
        <p:spPr>
          <a:xfrm>
            <a:off x="189000" y="1784648"/>
            <a:ext cx="6480000" cy="694412"/>
          </a:xfrm>
          <a:prstGeom prst="rect">
            <a:avLst/>
          </a:prstGeom>
        </p:spPr>
        <p:txBody>
          <a:bodyPr wrap="square" lIns="108000" tIns="72000" rIns="108000">
            <a:spAutoFit/>
          </a:bodyPr>
          <a:lstStyle/>
          <a:p>
            <a:pPr>
              <a:lnSpc>
                <a:spcPct val="110000"/>
              </a:lnSpc>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就職が困難な</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方</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（未経験職種への転職を希望する方）</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採用</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し「</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訓練</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を行い</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賃金引上げ</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を実現すると以下の助成が受けられます。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（「訓練」や「賃金引上げ」が行われない場合は、通常のコースの助成金が支給されます）</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2" name="正方形/長方形 91">
            <a:extLst>
              <a:ext uri="{FF2B5EF4-FFF2-40B4-BE49-F238E27FC236}">
                <a16:creationId xmlns:a16="http://schemas.microsoft.com/office/drawing/2014/main" id="{50F514B6-C36C-664F-BDA7-0718E95C23CF}"/>
              </a:ext>
            </a:extLst>
          </p:cNvPr>
          <p:cNvSpPr/>
          <p:nvPr/>
        </p:nvSpPr>
        <p:spPr>
          <a:xfrm>
            <a:off x="-11268" y="5222918"/>
            <a:ext cx="6880536" cy="3650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72000" bIns="36000" rtlCol="0" anchor="ctr">
            <a:spAutoFit/>
          </a:bodyPr>
          <a:lstStyle/>
          <a:p>
            <a:r>
              <a:rPr lang="ja-JP" altLang="en-US" sz="1600" b="1" spc="300" dirty="0" smtClean="0">
                <a:latin typeface="メイリオ" panose="020B0604030504040204" pitchFamily="50" charset="-128"/>
                <a:ea typeface="メイリオ" panose="020B0604030504040204" pitchFamily="50" charset="-128"/>
                <a:cs typeface="メイリオ" panose="020B0604030504040204" pitchFamily="50" charset="-128"/>
              </a:rPr>
              <a:t>助成額</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spc="100" dirty="0" smtClean="0">
                <a:latin typeface="メイリオ" panose="020B0604030504040204" pitchFamily="50" charset="-128"/>
                <a:ea typeface="メイリオ" panose="020B0604030504040204" pitchFamily="50" charset="-128"/>
                <a:cs typeface="メイリオ" panose="020B0604030504040204" pitchFamily="50" charset="-128"/>
              </a:rPr>
              <a:t>特定求職者雇用開発助成金（成長分野等人材確保・育成コース）</a:t>
            </a:r>
            <a:endParaRPr lang="ja-JP" altLang="en-US" sz="1200" b="1" spc="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3" name="正方形/長方形 38"/>
          <p:cNvSpPr>
            <a:spLocks noChangeArrowheads="1"/>
          </p:cNvSpPr>
          <p:nvPr/>
        </p:nvSpPr>
        <p:spPr bwMode="auto">
          <a:xfrm>
            <a:off x="189000" y="8571749"/>
            <a:ext cx="6351384" cy="769441"/>
          </a:xfrm>
          <a:prstGeom prst="rect">
            <a:avLst/>
          </a:prstGeom>
          <a:noFill/>
          <a:ln w="9525">
            <a:noFill/>
            <a:miter lim="800000"/>
            <a:headEnd/>
            <a:tailEnd/>
          </a:ln>
        </p:spPr>
        <p:txBody>
          <a:bodyPr wrap="square" lIns="102857" rIns="102857" anchor="t" anchorCtr="0">
            <a:spAutoFit/>
          </a:bodyPr>
          <a:lstStyle/>
          <a:p>
            <a:pPr marL="107950" indent="-107950" algn="just" defTabSz="870875" fontAlgn="base">
              <a:lnSpc>
                <a:spcPct val="110000"/>
              </a:lnSpc>
              <a:buFont typeface="Arial" panose="020B0604020202020204" pitchFamily="34" charset="0"/>
              <a:buChar char="•"/>
              <a:defRPr/>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半年ごとに助成金を支給します。「２期」の支払い</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方法</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の場合、採用から半年後</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１期</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１年後</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２期</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に２回支給するイメージです。</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07950" indent="-107950" algn="just" defTabSz="870875" fontAlgn="base">
              <a:lnSpc>
                <a:spcPct val="110000"/>
              </a:lnSpc>
              <a:buFont typeface="Arial" panose="020B0604020202020204" pitchFamily="34" charset="0"/>
              <a:buChar char="•"/>
              <a:defRPr/>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「短時間」労働者は、</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１週間</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の所定労働時間が</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時間以上</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時間未満の</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労働者のことをいいます。</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07950" indent="-107950" algn="just" defTabSz="870875" fontAlgn="base">
              <a:lnSpc>
                <a:spcPct val="110000"/>
              </a:lnSpc>
              <a:buFont typeface="Arial" panose="020B0604020202020204" pitchFamily="34" charset="0"/>
              <a:buChar char="•"/>
              <a:defRPr/>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所定労働時間より著しく実労働時間が短い場合には、支給額が減額されることがあります。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94" name="表 93"/>
          <p:cNvGraphicFramePr>
            <a:graphicFrameLocks noGrp="1"/>
          </p:cNvGraphicFramePr>
          <p:nvPr>
            <p:extLst>
              <p:ext uri="{D42A27DB-BD31-4B8C-83A1-F6EECF244321}">
                <p14:modId xmlns:p14="http://schemas.microsoft.com/office/powerpoint/2010/main" val="770155581"/>
              </p:ext>
            </p:extLst>
          </p:nvPr>
        </p:nvGraphicFramePr>
        <p:xfrm>
          <a:off x="117000" y="5673080"/>
          <a:ext cx="6624000" cy="2617743"/>
        </p:xfrm>
        <a:graphic>
          <a:graphicData uri="http://schemas.openxmlformats.org/drawingml/2006/table">
            <a:tbl>
              <a:tblPr firstRow="1" bandRow="1">
                <a:tableStyleId>{F2DE63D5-997A-4646-A377-4702673A728D}</a:tableStyleId>
              </a:tblPr>
              <a:tblGrid>
                <a:gridCol w="1800000">
                  <a:extLst>
                    <a:ext uri="{9D8B030D-6E8A-4147-A177-3AD203B41FA5}">
                      <a16:colId xmlns:a16="http://schemas.microsoft.com/office/drawing/2014/main" val="2100546906"/>
                    </a:ext>
                  </a:extLst>
                </a:gridCol>
                <a:gridCol w="2268000">
                  <a:extLst>
                    <a:ext uri="{9D8B030D-6E8A-4147-A177-3AD203B41FA5}">
                      <a16:colId xmlns:a16="http://schemas.microsoft.com/office/drawing/2014/main" val="394730158"/>
                    </a:ext>
                  </a:extLst>
                </a:gridCol>
                <a:gridCol w="2556000">
                  <a:extLst>
                    <a:ext uri="{9D8B030D-6E8A-4147-A177-3AD203B41FA5}">
                      <a16:colId xmlns:a16="http://schemas.microsoft.com/office/drawing/2014/main" val="2422608156"/>
                    </a:ext>
                  </a:extLst>
                </a:gridCol>
              </a:tblGrid>
              <a:tr h="221274">
                <a:tc>
                  <a:txBody>
                    <a:bodyPr/>
                    <a:lstStyle/>
                    <a:p>
                      <a:pPr algn="ctr">
                        <a:lnSpc>
                          <a:spcPct val="110000"/>
                        </a:lnSpc>
                      </a:pPr>
                      <a:r>
                        <a:rPr kumimoji="1" lang="ja-JP" altLang="en-US" sz="1050" b="1" spc="300" dirty="0" smtClean="0">
                          <a:solidFill>
                            <a:schemeClr val="tx1"/>
                          </a:solidFill>
                          <a:latin typeface="+mn-ea"/>
                          <a:ea typeface="+mn-ea"/>
                        </a:rPr>
                        <a:t>採用する労働者</a:t>
                      </a:r>
                      <a:endParaRPr kumimoji="1" lang="ja-JP" altLang="en-US" sz="1050" b="1" spc="300" dirty="0">
                        <a:solidFill>
                          <a:schemeClr val="tx1"/>
                        </a:solidFill>
                        <a:latin typeface="+mn-ea"/>
                        <a:ea typeface="+mn-ea"/>
                      </a:endParaRPr>
                    </a:p>
                  </a:txBody>
                  <a:tcPr marL="108000" marR="108000" marT="72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10000"/>
                        </a:lnSpc>
                      </a:pPr>
                      <a:r>
                        <a:rPr kumimoji="1" lang="ja-JP" altLang="en-US" sz="1050" b="1" spc="300" dirty="0" smtClean="0">
                          <a:solidFill>
                            <a:schemeClr val="tx1"/>
                          </a:solidFill>
                          <a:latin typeface="+mn-ea"/>
                          <a:ea typeface="+mn-ea"/>
                        </a:rPr>
                        <a:t>合計助成額</a:t>
                      </a:r>
                      <a:endParaRPr kumimoji="1" lang="ja-JP" altLang="en-US" sz="1050" b="1" spc="300" dirty="0">
                        <a:solidFill>
                          <a:schemeClr val="tx1"/>
                        </a:solidFill>
                        <a:latin typeface="+mn-ea"/>
                        <a:ea typeface="+mn-ea"/>
                      </a:endParaRPr>
                    </a:p>
                  </a:txBody>
                  <a:tcPr marL="108000" marR="108000" marT="72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lnSpc>
                          <a:spcPct val="110000"/>
                        </a:lnSpc>
                      </a:pPr>
                      <a:r>
                        <a:rPr kumimoji="1" lang="ja-JP" altLang="en-US" sz="1050" b="1" spc="300" dirty="0" smtClean="0">
                          <a:solidFill>
                            <a:schemeClr val="tx1"/>
                          </a:solidFill>
                          <a:latin typeface="+mn-ea"/>
                          <a:ea typeface="+mn-ea"/>
                        </a:rPr>
                        <a:t>支払い方法</a:t>
                      </a:r>
                      <a:endParaRPr kumimoji="1" lang="ja-JP" altLang="en-US" sz="1050" b="1" spc="300" dirty="0">
                        <a:solidFill>
                          <a:schemeClr val="tx1"/>
                        </a:solidFill>
                        <a:latin typeface="+mn-ea"/>
                        <a:ea typeface="+mn-ea"/>
                      </a:endParaRPr>
                    </a:p>
                  </a:txBody>
                  <a:tcPr marL="108000" marR="108000" marT="72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224080711"/>
                  </a:ext>
                </a:extLst>
              </a:tr>
              <a:tr h="575888">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mn-ea"/>
                          <a:ea typeface="+mn-ea"/>
                          <a:cs typeface="Segoe UI" panose="020B0502040204020203" pitchFamily="34" charset="0"/>
                        </a:rPr>
                        <a:t>母子家庭の母 </a:t>
                      </a:r>
                      <a:endParaRPr kumimoji="1" lang="en-US" altLang="ja-JP" sz="900" b="0" i="0" u="none" strike="noStrike" cap="none" normalizeH="0" baseline="0" dirty="0" smtClean="0">
                        <a:ln>
                          <a:noFill/>
                        </a:ln>
                        <a:solidFill>
                          <a:schemeClr val="tx1"/>
                        </a:solidFill>
                        <a:effectLst/>
                        <a:latin typeface="+mn-ea"/>
                        <a:ea typeface="+mn-ea"/>
                        <a:cs typeface="Segoe UI" panose="020B0502040204020203" pitchFamily="34" charset="0"/>
                      </a:endParaRPr>
                    </a:p>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cs typeface="Segoe UI" panose="020B0502040204020203" pitchFamily="34" charset="0"/>
                        </a:rPr>
                        <a:t>高年齢者（</a:t>
                      </a:r>
                      <a:r>
                        <a:rPr kumimoji="1" lang="en-US" altLang="ja-JP" sz="900" b="0" i="0" u="none" strike="noStrike" cap="none" normalizeH="0" baseline="0" dirty="0" smtClean="0">
                          <a:ln>
                            <a:noFill/>
                          </a:ln>
                          <a:solidFill>
                            <a:schemeClr val="tx1"/>
                          </a:solidFill>
                          <a:effectLst/>
                          <a:latin typeface="+mn-ea"/>
                          <a:ea typeface="+mn-ea"/>
                          <a:cs typeface="Segoe UI" panose="020B0502040204020203" pitchFamily="34" charset="0"/>
                        </a:rPr>
                        <a:t>60</a:t>
                      </a:r>
                      <a:r>
                        <a:rPr kumimoji="1" lang="ja-JP" altLang="en-US" sz="900" b="0" i="0" u="none" strike="noStrike" cap="none" normalizeH="0" baseline="0" dirty="0" smtClean="0">
                          <a:ln>
                            <a:noFill/>
                          </a:ln>
                          <a:solidFill>
                            <a:schemeClr val="tx1"/>
                          </a:solidFill>
                          <a:effectLst/>
                          <a:latin typeface="+mn-ea"/>
                          <a:ea typeface="+mn-ea"/>
                          <a:cs typeface="Segoe UI" panose="020B0502040204020203" pitchFamily="34" charset="0"/>
                        </a:rPr>
                        <a:t>～</a:t>
                      </a:r>
                      <a:r>
                        <a:rPr kumimoji="1" lang="en-US" altLang="ja-JP" sz="900" b="0" i="0" u="none" strike="noStrike" cap="none" normalizeH="0" baseline="0" dirty="0" smtClean="0">
                          <a:ln>
                            <a:noFill/>
                          </a:ln>
                          <a:solidFill>
                            <a:schemeClr val="tx1"/>
                          </a:solidFill>
                          <a:effectLst/>
                          <a:latin typeface="+mn-ea"/>
                          <a:ea typeface="+mn-ea"/>
                          <a:cs typeface="Segoe UI" panose="020B0502040204020203" pitchFamily="34" charset="0"/>
                        </a:rPr>
                        <a:t>65</a:t>
                      </a:r>
                      <a:r>
                        <a:rPr kumimoji="1" lang="ja-JP" altLang="en-US" sz="900" b="0" i="0" u="none" strike="noStrike" cap="none" normalizeH="0" baseline="0" dirty="0" smtClean="0">
                          <a:ln>
                            <a:noFill/>
                          </a:ln>
                          <a:solidFill>
                            <a:schemeClr val="tx1"/>
                          </a:solidFill>
                          <a:effectLst/>
                          <a:latin typeface="+mn-ea"/>
                          <a:ea typeface="+mn-ea"/>
                          <a:cs typeface="Segoe UI" panose="020B0502040204020203" pitchFamily="34" charset="0"/>
                        </a:rPr>
                        <a:t>歳未満）</a:t>
                      </a:r>
                      <a:endParaRPr kumimoji="1" lang="en-US" altLang="ja-JP" sz="900" b="0" i="0" u="none" strike="noStrike" cap="none" normalizeH="0" baseline="0" dirty="0" smtClean="0">
                        <a:ln>
                          <a:noFill/>
                        </a:ln>
                        <a:solidFill>
                          <a:schemeClr val="tx1"/>
                        </a:solidFill>
                        <a:effectLst/>
                        <a:latin typeface="+mn-ea"/>
                        <a:ea typeface="+mn-ea"/>
                        <a:cs typeface="Segoe UI" panose="020B0502040204020203" pitchFamily="34" charset="0"/>
                      </a:endParaRPr>
                    </a:p>
                    <a:p>
                      <a:pPr marL="0" marR="0" lvl="0" indent="0" algn="l" defTabSz="914400" rtl="0" eaLnBrk="1" fontAlgn="base" latinLnBrk="0" hangingPunct="1">
                        <a:lnSpc>
                          <a:spcPct val="11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cs typeface="Segoe UI" panose="020B0502040204020203" pitchFamily="34" charset="0"/>
                        </a:rPr>
                        <a:t>生活保護受給者等　　　など</a:t>
                      </a:r>
                      <a:endParaRPr kumimoji="1" lang="ja-JP" altLang="en-US" sz="900" dirty="0" smtClean="0">
                        <a:latin typeface="+mn-ea"/>
                        <a:ea typeface="+mn-ea"/>
                        <a:cs typeface="Segoe UI" panose="020B0502040204020203" pitchFamily="34" charset="0"/>
                      </a:endParaRPr>
                    </a:p>
                  </a:txBody>
                  <a:tcPr marL="108000" marR="108000" marT="72000" marB="3428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0000"/>
                        </a:lnSpc>
                      </a:pPr>
                      <a:r>
                        <a:rPr kumimoji="1" lang="en-US" altLang="ja-JP" sz="1200" b="1" spc="150" baseline="0" dirty="0" smtClean="0">
                          <a:solidFill>
                            <a:schemeClr val="tx1"/>
                          </a:solidFill>
                          <a:latin typeface="+mn-ea"/>
                          <a:ea typeface="+mn-ea"/>
                          <a:cs typeface="Segoe UI" panose="020B0502040204020203" pitchFamily="34" charset="0"/>
                        </a:rPr>
                        <a:t>90</a:t>
                      </a:r>
                      <a:r>
                        <a:rPr kumimoji="1" lang="ja-JP" altLang="en-US" sz="1200" b="1" spc="150" baseline="0" dirty="0" smtClean="0">
                          <a:solidFill>
                            <a:schemeClr val="tx1"/>
                          </a:solidFill>
                          <a:latin typeface="+mn-ea"/>
                          <a:ea typeface="+mn-ea"/>
                          <a:cs typeface="Segoe UI" panose="020B0502040204020203" pitchFamily="34" charset="0"/>
                        </a:rPr>
                        <a:t>万円（</a:t>
                      </a:r>
                      <a:r>
                        <a:rPr kumimoji="1" lang="en-US" altLang="ja-JP" sz="1200" b="1" spc="150" baseline="0" dirty="0" smtClean="0">
                          <a:solidFill>
                            <a:schemeClr val="tx1"/>
                          </a:solidFill>
                          <a:latin typeface="+mn-ea"/>
                          <a:ea typeface="+mn-ea"/>
                          <a:cs typeface="Segoe UI" panose="020B0502040204020203" pitchFamily="34" charset="0"/>
                        </a:rPr>
                        <a:t>75</a:t>
                      </a:r>
                      <a:r>
                        <a:rPr kumimoji="1" lang="ja-JP" altLang="en-US" sz="1200" b="1" spc="150" baseline="0" dirty="0" smtClean="0">
                          <a:solidFill>
                            <a:schemeClr val="tx1"/>
                          </a:solidFill>
                          <a:latin typeface="+mn-ea"/>
                          <a:ea typeface="+mn-ea"/>
                          <a:cs typeface="Segoe UI" panose="020B0502040204020203" pitchFamily="34" charset="0"/>
                        </a:rPr>
                        <a:t>万円）</a:t>
                      </a:r>
                      <a:endParaRPr kumimoji="1" lang="en-US" altLang="ja-JP" sz="1200" b="1" spc="150" baseline="0" dirty="0" smtClean="0">
                        <a:solidFill>
                          <a:schemeClr val="tx1"/>
                        </a:solidFill>
                        <a:latin typeface="+mn-ea"/>
                        <a:ea typeface="+mn-ea"/>
                        <a:cs typeface="Segoe UI" panose="020B0502040204020203" pitchFamily="34" charset="0"/>
                      </a:endParaRPr>
                    </a:p>
                    <a:p>
                      <a:pPr algn="ctr">
                        <a:lnSpc>
                          <a:spcPct val="110000"/>
                        </a:lnSpc>
                      </a:pPr>
                      <a:r>
                        <a:rPr kumimoji="1" lang="ja-JP" altLang="en-US" sz="900" b="0" dirty="0" smtClean="0">
                          <a:solidFill>
                            <a:schemeClr val="tx1"/>
                          </a:solidFill>
                          <a:latin typeface="+mn-ea"/>
                          <a:ea typeface="+mn-ea"/>
                          <a:cs typeface="Segoe UI" panose="020B0502040204020203" pitchFamily="34" charset="0"/>
                        </a:rPr>
                        <a:t>短時間：</a:t>
                      </a:r>
                      <a:r>
                        <a:rPr kumimoji="1" lang="en-US" altLang="ja-JP" sz="900" b="0" dirty="0" smtClean="0">
                          <a:solidFill>
                            <a:schemeClr val="tx1"/>
                          </a:solidFill>
                          <a:latin typeface="+mn-ea"/>
                          <a:ea typeface="+mn-ea"/>
                          <a:cs typeface="Segoe UI" panose="020B0502040204020203" pitchFamily="34" charset="0"/>
                        </a:rPr>
                        <a:t>60</a:t>
                      </a:r>
                      <a:r>
                        <a:rPr kumimoji="1" lang="ja-JP" altLang="en-US" sz="900" b="0" dirty="0" smtClean="0">
                          <a:solidFill>
                            <a:schemeClr val="tx1"/>
                          </a:solidFill>
                          <a:latin typeface="+mn-ea"/>
                          <a:ea typeface="+mn-ea"/>
                          <a:cs typeface="Segoe UI" panose="020B0502040204020203" pitchFamily="34" charset="0"/>
                        </a:rPr>
                        <a:t>万円（</a:t>
                      </a:r>
                      <a:r>
                        <a:rPr kumimoji="1" lang="en-US" altLang="ja-JP" sz="900" b="0" dirty="0" smtClean="0">
                          <a:solidFill>
                            <a:schemeClr val="tx1"/>
                          </a:solidFill>
                          <a:latin typeface="+mn-ea"/>
                          <a:ea typeface="+mn-ea"/>
                          <a:cs typeface="Segoe UI" panose="020B0502040204020203" pitchFamily="34" charset="0"/>
                        </a:rPr>
                        <a:t>45</a:t>
                      </a:r>
                      <a:r>
                        <a:rPr kumimoji="1" lang="ja-JP" altLang="en-US" sz="900" b="0" dirty="0" smtClean="0">
                          <a:solidFill>
                            <a:schemeClr val="tx1"/>
                          </a:solidFill>
                          <a:latin typeface="+mn-ea"/>
                          <a:ea typeface="+mn-ea"/>
                          <a:cs typeface="Segoe UI" panose="020B0502040204020203" pitchFamily="34" charset="0"/>
                        </a:rPr>
                        <a:t>万円）</a:t>
                      </a:r>
                      <a:endParaRPr kumimoji="1" lang="ja-JP" altLang="en-US" sz="900" b="0" dirty="0">
                        <a:solidFill>
                          <a:schemeClr val="tx1"/>
                        </a:solidFill>
                        <a:latin typeface="+mn-ea"/>
                        <a:ea typeface="+mn-ea"/>
                        <a:cs typeface="Segoe UI" panose="020B0502040204020203" pitchFamily="34" charset="0"/>
                      </a:endParaRPr>
                    </a:p>
                  </a:txBody>
                  <a:tcPr marL="108000" marR="108000" marT="72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0000"/>
                        </a:lnSpc>
                      </a:pPr>
                      <a:r>
                        <a:rPr kumimoji="1" lang="en-US" altLang="ja-JP" sz="1100" b="1" spc="100" baseline="0" dirty="0" smtClean="0">
                          <a:solidFill>
                            <a:schemeClr val="tx1"/>
                          </a:solidFill>
                          <a:latin typeface="+mn-ea"/>
                          <a:ea typeface="+mn-ea"/>
                          <a:cs typeface="Segoe UI" panose="020B0502040204020203" pitchFamily="34" charset="0"/>
                        </a:rPr>
                        <a:t>45</a:t>
                      </a:r>
                      <a:r>
                        <a:rPr kumimoji="1" lang="ja-JP" altLang="en-US" sz="1100" b="1" spc="100" baseline="0" dirty="0" smtClean="0">
                          <a:solidFill>
                            <a:schemeClr val="tx1"/>
                          </a:solidFill>
                          <a:latin typeface="+mn-ea"/>
                          <a:ea typeface="+mn-ea"/>
                          <a:cs typeface="Segoe UI" panose="020B0502040204020203" pitchFamily="34" charset="0"/>
                        </a:rPr>
                        <a:t>万円（</a:t>
                      </a:r>
                      <a:r>
                        <a:rPr kumimoji="1" lang="en-US" altLang="ja-JP" sz="1100" b="1" spc="100" baseline="0" dirty="0" smtClean="0">
                          <a:solidFill>
                            <a:schemeClr val="tx1"/>
                          </a:solidFill>
                          <a:latin typeface="+mn-ea"/>
                          <a:ea typeface="+mn-ea"/>
                          <a:cs typeface="Segoe UI" panose="020B0502040204020203" pitchFamily="34" charset="0"/>
                        </a:rPr>
                        <a:t>37.5</a:t>
                      </a:r>
                      <a:r>
                        <a:rPr kumimoji="1" lang="ja-JP" altLang="en-US" sz="1100" b="1" spc="100" baseline="0" dirty="0" smtClean="0">
                          <a:solidFill>
                            <a:schemeClr val="tx1"/>
                          </a:solidFill>
                          <a:latin typeface="+mn-ea"/>
                          <a:ea typeface="+mn-ea"/>
                          <a:cs typeface="Segoe UI" panose="020B0502040204020203" pitchFamily="34" charset="0"/>
                        </a:rPr>
                        <a:t>万円）</a:t>
                      </a:r>
                      <a:r>
                        <a:rPr kumimoji="1" lang="en-US" altLang="ja-JP" sz="1100" b="1" spc="100" baseline="0" dirty="0" smtClean="0">
                          <a:solidFill>
                            <a:schemeClr val="tx1"/>
                          </a:solidFill>
                          <a:latin typeface="+mn-ea"/>
                          <a:ea typeface="+mn-ea"/>
                          <a:cs typeface="Segoe UI" panose="020B0502040204020203" pitchFamily="34" charset="0"/>
                        </a:rPr>
                        <a:t>×</a:t>
                      </a:r>
                      <a:r>
                        <a:rPr kumimoji="1" lang="ja-JP" altLang="en-US" sz="1100" b="1" spc="100" baseline="0" dirty="0" smtClean="0">
                          <a:solidFill>
                            <a:schemeClr val="tx1"/>
                          </a:solidFill>
                          <a:latin typeface="+mn-ea"/>
                          <a:ea typeface="+mn-ea"/>
                          <a:cs typeface="Segoe UI" panose="020B0502040204020203" pitchFamily="34" charset="0"/>
                        </a:rPr>
                        <a:t>２期</a:t>
                      </a:r>
                      <a:endParaRPr kumimoji="1" lang="en-US" altLang="ja-JP" sz="1100" b="1" spc="100" baseline="0" dirty="0" smtClean="0">
                        <a:solidFill>
                          <a:schemeClr val="tx1"/>
                        </a:solidFill>
                        <a:latin typeface="+mn-ea"/>
                        <a:ea typeface="+mn-ea"/>
                        <a:cs typeface="Segoe UI" panose="020B0502040204020203" pitchFamily="34" charset="0"/>
                      </a:endParaRPr>
                    </a:p>
                    <a:p>
                      <a:pPr marL="0" algn="ctr" defTabSz="914395" rtl="0" eaLnBrk="1" latinLnBrk="0" hangingPunct="1">
                        <a:lnSpc>
                          <a:spcPct val="110000"/>
                        </a:lnSpc>
                      </a:pPr>
                      <a:r>
                        <a:rPr kumimoji="1" lang="ja-JP" altLang="en-US" sz="900" b="0" kern="1200" dirty="0" smtClean="0">
                          <a:solidFill>
                            <a:schemeClr val="tx1"/>
                          </a:solidFill>
                          <a:latin typeface="+mn-ea"/>
                          <a:ea typeface="+mn-ea"/>
                          <a:cs typeface="Segoe UI" panose="020B0502040204020203" pitchFamily="34" charset="0"/>
                        </a:rPr>
                        <a:t>短時間：</a:t>
                      </a:r>
                      <a:r>
                        <a:rPr kumimoji="1" lang="en-US" altLang="ja-JP" sz="900" b="0" kern="1200" dirty="0" smtClean="0">
                          <a:solidFill>
                            <a:schemeClr val="tx1"/>
                          </a:solidFill>
                          <a:latin typeface="+mn-ea"/>
                          <a:ea typeface="+mn-ea"/>
                          <a:cs typeface="Segoe UI" panose="020B0502040204020203" pitchFamily="34" charset="0"/>
                        </a:rPr>
                        <a:t>30</a:t>
                      </a:r>
                      <a:r>
                        <a:rPr kumimoji="1" lang="ja-JP" altLang="en-US" sz="900" b="0" kern="1200" dirty="0" smtClean="0">
                          <a:solidFill>
                            <a:schemeClr val="tx1"/>
                          </a:solidFill>
                          <a:latin typeface="+mn-ea"/>
                          <a:ea typeface="+mn-ea"/>
                          <a:cs typeface="Segoe UI" panose="020B0502040204020203" pitchFamily="34" charset="0"/>
                        </a:rPr>
                        <a:t>万円</a:t>
                      </a:r>
                      <a:r>
                        <a:rPr kumimoji="1" lang="en-US" altLang="ja-JP" sz="900" b="0" kern="1200" dirty="0" smtClean="0">
                          <a:solidFill>
                            <a:schemeClr val="tx1"/>
                          </a:solidFill>
                          <a:latin typeface="+mn-ea"/>
                          <a:ea typeface="+mn-ea"/>
                          <a:cs typeface="Segoe UI" panose="020B0502040204020203" pitchFamily="34" charset="0"/>
                        </a:rPr>
                        <a:t>(22.5</a:t>
                      </a:r>
                      <a:r>
                        <a:rPr kumimoji="1" lang="ja-JP" altLang="en-US" sz="900" b="0" kern="1200" dirty="0" smtClean="0">
                          <a:solidFill>
                            <a:schemeClr val="tx1"/>
                          </a:solidFill>
                          <a:latin typeface="+mn-ea"/>
                          <a:ea typeface="+mn-ea"/>
                          <a:cs typeface="Segoe UI" panose="020B0502040204020203" pitchFamily="34" charset="0"/>
                        </a:rPr>
                        <a:t>万円）</a:t>
                      </a:r>
                      <a:r>
                        <a:rPr kumimoji="1" lang="en-US" altLang="ja-JP" sz="900" b="0" kern="1200" dirty="0" smtClean="0">
                          <a:solidFill>
                            <a:schemeClr val="tx1"/>
                          </a:solidFill>
                          <a:latin typeface="+mn-ea"/>
                          <a:ea typeface="+mn-ea"/>
                          <a:cs typeface="Segoe UI" panose="020B0502040204020203" pitchFamily="34" charset="0"/>
                        </a:rPr>
                        <a:t>×</a:t>
                      </a:r>
                      <a:r>
                        <a:rPr kumimoji="1" lang="ja-JP" altLang="en-US" sz="900" b="0" kern="1200" dirty="0" smtClean="0">
                          <a:solidFill>
                            <a:schemeClr val="tx1"/>
                          </a:solidFill>
                          <a:latin typeface="+mn-ea"/>
                          <a:ea typeface="+mn-ea"/>
                          <a:cs typeface="Segoe UI" panose="020B0502040204020203" pitchFamily="34" charset="0"/>
                        </a:rPr>
                        <a:t>２期</a:t>
                      </a:r>
                      <a:endParaRPr kumimoji="1" lang="ja-JP" altLang="en-US" sz="900" b="0" kern="1200" dirty="0">
                        <a:solidFill>
                          <a:schemeClr val="tx1"/>
                        </a:solidFill>
                        <a:latin typeface="+mn-ea"/>
                        <a:ea typeface="+mn-ea"/>
                        <a:cs typeface="Segoe UI" panose="020B0502040204020203" pitchFamily="34" charset="0"/>
                      </a:endParaRPr>
                    </a:p>
                  </a:txBody>
                  <a:tcPr marL="108000" marR="108000" marT="72000" marB="3428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6403287"/>
                  </a:ext>
                </a:extLst>
              </a:tr>
              <a:tr h="319932">
                <a:tc>
                  <a:txBody>
                    <a:bodyPr/>
                    <a:lstStyle/>
                    <a:p>
                      <a:pPr marL="0" marR="0" lvl="0" indent="0" algn="l" defTabSz="914400" rtl="0" eaLnBrk="1" fontAlgn="base" latinLnBrk="0" hangingPunct="1">
                        <a:lnSpc>
                          <a:spcPct val="110000"/>
                        </a:lnSpc>
                        <a:spcBef>
                          <a:spcPct val="2000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mn-ea"/>
                          <a:ea typeface="+mn-ea"/>
                          <a:cs typeface="Segoe UI" panose="020B0502040204020203" pitchFamily="34" charset="0"/>
                        </a:rPr>
                        <a:t>就職氷河期世代不安定雇用者</a:t>
                      </a:r>
                      <a:endParaRPr kumimoji="1" lang="en-US" altLang="ja-JP" sz="900" b="0" i="0" u="none" strike="noStrike" cap="none" normalizeH="0" baseline="0" dirty="0" smtClean="0">
                        <a:ln>
                          <a:noFill/>
                        </a:ln>
                        <a:solidFill>
                          <a:schemeClr val="tx1"/>
                        </a:solidFill>
                        <a:effectLst/>
                        <a:latin typeface="+mn-ea"/>
                        <a:ea typeface="+mn-ea"/>
                        <a:cs typeface="Segoe UI" panose="020B0502040204020203" pitchFamily="34" charset="0"/>
                      </a:endParaRPr>
                    </a:p>
                  </a:txBody>
                  <a:tcPr marL="108000" marR="108000" marT="72000" marB="3428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0000"/>
                        </a:lnSpc>
                      </a:pPr>
                      <a:r>
                        <a:rPr kumimoji="1" lang="en-US" altLang="ja-JP" sz="1200" b="1" kern="1200" spc="150" baseline="0" dirty="0" smtClean="0">
                          <a:solidFill>
                            <a:schemeClr val="tx1"/>
                          </a:solidFill>
                          <a:latin typeface="+mn-ea"/>
                          <a:ea typeface="+mn-ea"/>
                          <a:cs typeface="Segoe UI" panose="020B0502040204020203" pitchFamily="34" charset="0"/>
                        </a:rPr>
                        <a:t>90</a:t>
                      </a:r>
                      <a:r>
                        <a:rPr kumimoji="1" lang="ja-JP" altLang="en-US" sz="1200" b="1" kern="1200" spc="150" baseline="0" dirty="0" smtClean="0">
                          <a:solidFill>
                            <a:schemeClr val="tx1"/>
                          </a:solidFill>
                          <a:latin typeface="+mn-ea"/>
                          <a:ea typeface="+mn-ea"/>
                          <a:cs typeface="Segoe UI" panose="020B0502040204020203" pitchFamily="34" charset="0"/>
                        </a:rPr>
                        <a:t>万円（</a:t>
                      </a:r>
                      <a:r>
                        <a:rPr kumimoji="1" lang="en-US" altLang="ja-JP" sz="1200" b="1" kern="1200" spc="150" baseline="0" dirty="0" smtClean="0">
                          <a:solidFill>
                            <a:schemeClr val="tx1"/>
                          </a:solidFill>
                          <a:latin typeface="+mn-ea"/>
                          <a:ea typeface="+mn-ea"/>
                          <a:cs typeface="Segoe UI" panose="020B0502040204020203" pitchFamily="34" charset="0"/>
                        </a:rPr>
                        <a:t>75</a:t>
                      </a:r>
                      <a:r>
                        <a:rPr kumimoji="1" lang="ja-JP" altLang="en-US" sz="1200" b="1" kern="1200" spc="150" baseline="0" dirty="0" smtClean="0">
                          <a:solidFill>
                            <a:schemeClr val="tx1"/>
                          </a:solidFill>
                          <a:latin typeface="+mn-ea"/>
                          <a:ea typeface="+mn-ea"/>
                          <a:cs typeface="Segoe UI" panose="020B0502040204020203" pitchFamily="34" charset="0"/>
                        </a:rPr>
                        <a:t>万円）</a:t>
                      </a:r>
                      <a:endParaRPr kumimoji="1" lang="ja-JP" altLang="en-US" sz="1200" b="1" kern="1200" spc="150" baseline="0" dirty="0">
                        <a:solidFill>
                          <a:schemeClr val="tx1"/>
                        </a:solidFill>
                        <a:latin typeface="+mn-ea"/>
                        <a:ea typeface="+mn-ea"/>
                        <a:cs typeface="Segoe UI" panose="020B0502040204020203" pitchFamily="34" charset="0"/>
                      </a:endParaRPr>
                    </a:p>
                  </a:txBody>
                  <a:tcPr marL="108000" marR="108000" marT="72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0000"/>
                        </a:lnSpc>
                      </a:pPr>
                      <a:r>
                        <a:rPr kumimoji="1" lang="en-US" altLang="ja-JP" sz="1100" b="1" spc="100" baseline="0" dirty="0" smtClean="0">
                          <a:solidFill>
                            <a:schemeClr val="tx1"/>
                          </a:solidFill>
                          <a:latin typeface="+mn-ea"/>
                          <a:ea typeface="+mn-ea"/>
                          <a:cs typeface="Segoe UI" panose="020B0502040204020203" pitchFamily="34" charset="0"/>
                        </a:rPr>
                        <a:t>45</a:t>
                      </a:r>
                      <a:r>
                        <a:rPr kumimoji="1" lang="ja-JP" altLang="en-US" sz="1100" b="1" spc="100" baseline="0" dirty="0" smtClean="0">
                          <a:solidFill>
                            <a:schemeClr val="tx1"/>
                          </a:solidFill>
                          <a:latin typeface="+mn-ea"/>
                          <a:ea typeface="+mn-ea"/>
                          <a:cs typeface="Segoe UI" panose="020B0502040204020203" pitchFamily="34" charset="0"/>
                        </a:rPr>
                        <a:t>万円（</a:t>
                      </a:r>
                      <a:r>
                        <a:rPr kumimoji="1" lang="en-US" altLang="ja-JP" sz="1100" b="1" spc="100" baseline="0" dirty="0" smtClean="0">
                          <a:solidFill>
                            <a:schemeClr val="tx1"/>
                          </a:solidFill>
                          <a:latin typeface="+mn-ea"/>
                          <a:ea typeface="+mn-ea"/>
                          <a:cs typeface="Segoe UI" panose="020B0502040204020203" pitchFamily="34" charset="0"/>
                        </a:rPr>
                        <a:t>37.5</a:t>
                      </a:r>
                      <a:r>
                        <a:rPr kumimoji="1" lang="ja-JP" altLang="en-US" sz="1100" b="1" spc="100" baseline="0" dirty="0" smtClean="0">
                          <a:solidFill>
                            <a:schemeClr val="tx1"/>
                          </a:solidFill>
                          <a:latin typeface="+mn-ea"/>
                          <a:ea typeface="+mn-ea"/>
                          <a:cs typeface="Segoe UI" panose="020B0502040204020203" pitchFamily="34" charset="0"/>
                        </a:rPr>
                        <a:t>万円）</a:t>
                      </a:r>
                      <a:r>
                        <a:rPr kumimoji="1" lang="en-US" altLang="ja-JP" sz="1100" b="1" spc="100" baseline="0" dirty="0" smtClean="0">
                          <a:solidFill>
                            <a:schemeClr val="tx1"/>
                          </a:solidFill>
                          <a:latin typeface="+mn-ea"/>
                          <a:ea typeface="+mn-ea"/>
                          <a:cs typeface="Segoe UI" panose="020B0502040204020203" pitchFamily="34" charset="0"/>
                        </a:rPr>
                        <a:t>×</a:t>
                      </a:r>
                      <a:r>
                        <a:rPr kumimoji="1" lang="ja-JP" altLang="en-US" sz="1100" b="1" spc="100" baseline="0" dirty="0" smtClean="0">
                          <a:solidFill>
                            <a:schemeClr val="tx1"/>
                          </a:solidFill>
                          <a:latin typeface="+mn-ea"/>
                          <a:ea typeface="+mn-ea"/>
                          <a:cs typeface="Segoe UI" panose="020B0502040204020203" pitchFamily="34" charset="0"/>
                        </a:rPr>
                        <a:t>２期</a:t>
                      </a:r>
                      <a:endParaRPr kumimoji="1" lang="ja-JP" altLang="en-US" sz="1100" b="1" spc="100" baseline="0" dirty="0">
                        <a:solidFill>
                          <a:schemeClr val="tx1"/>
                        </a:solidFill>
                        <a:latin typeface="+mn-ea"/>
                        <a:ea typeface="+mn-ea"/>
                        <a:cs typeface="Segoe UI" panose="020B0502040204020203" pitchFamily="34" charset="0"/>
                      </a:endParaRPr>
                    </a:p>
                  </a:txBody>
                  <a:tcPr marL="108000" marR="108000" marT="72000" marB="3428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90484805"/>
                  </a:ext>
                </a:extLst>
              </a:tr>
              <a:tr h="458277">
                <a:tc>
                  <a:txBody>
                    <a:bodyPr/>
                    <a:lstStyle/>
                    <a:p>
                      <a:pPr algn="l">
                        <a:lnSpc>
                          <a:spcPct val="110000"/>
                        </a:lnSpc>
                      </a:pPr>
                      <a:r>
                        <a:rPr kumimoji="1" lang="en-US" altLang="ja-JP" sz="900" dirty="0" smtClean="0">
                          <a:latin typeface="+mn-ea"/>
                          <a:ea typeface="+mn-ea"/>
                          <a:cs typeface="Segoe UI" panose="020B0502040204020203" pitchFamily="34" charset="0"/>
                        </a:rPr>
                        <a:t>65</a:t>
                      </a:r>
                      <a:r>
                        <a:rPr kumimoji="1" lang="ja-JP" altLang="en-US" sz="900" dirty="0" smtClean="0">
                          <a:latin typeface="+mn-ea"/>
                          <a:ea typeface="+mn-ea"/>
                          <a:cs typeface="Segoe UI" panose="020B0502040204020203" pitchFamily="34" charset="0"/>
                        </a:rPr>
                        <a:t>歳以上の高年齢者</a:t>
                      </a:r>
                      <a:endParaRPr kumimoji="1" lang="ja-JP" altLang="en-US" sz="900" dirty="0">
                        <a:latin typeface="+mn-ea"/>
                        <a:ea typeface="+mn-ea"/>
                        <a:cs typeface="Segoe UI" panose="020B0502040204020203" pitchFamily="34" charset="0"/>
                      </a:endParaRPr>
                    </a:p>
                  </a:txBody>
                  <a:tcPr marL="108000" marR="108000" marT="72000" marB="3428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0000"/>
                        </a:lnSpc>
                      </a:pPr>
                      <a:r>
                        <a:rPr kumimoji="1" lang="en-US" altLang="ja-JP" sz="1200" b="1" kern="1200" spc="150" baseline="0" dirty="0" smtClean="0">
                          <a:solidFill>
                            <a:schemeClr val="tx1"/>
                          </a:solidFill>
                          <a:latin typeface="+mn-ea"/>
                          <a:ea typeface="+mn-ea"/>
                          <a:cs typeface="Segoe UI" panose="020B0502040204020203" pitchFamily="34" charset="0"/>
                        </a:rPr>
                        <a:t>105</a:t>
                      </a:r>
                      <a:r>
                        <a:rPr kumimoji="1" lang="ja-JP" altLang="en-US" sz="1200" b="1" kern="1200" spc="150" baseline="0" dirty="0" smtClean="0">
                          <a:solidFill>
                            <a:schemeClr val="tx1"/>
                          </a:solidFill>
                          <a:latin typeface="+mn-ea"/>
                          <a:ea typeface="+mn-ea"/>
                          <a:cs typeface="Segoe UI" panose="020B0502040204020203" pitchFamily="34" charset="0"/>
                        </a:rPr>
                        <a:t>万円（</a:t>
                      </a:r>
                      <a:r>
                        <a:rPr kumimoji="1" lang="en-US" altLang="ja-JP" sz="1200" b="1" kern="1200" spc="150" baseline="0" dirty="0" smtClean="0">
                          <a:solidFill>
                            <a:schemeClr val="tx1"/>
                          </a:solidFill>
                          <a:latin typeface="+mn-ea"/>
                          <a:ea typeface="+mn-ea"/>
                          <a:cs typeface="Segoe UI" panose="020B0502040204020203" pitchFamily="34" charset="0"/>
                        </a:rPr>
                        <a:t>90</a:t>
                      </a:r>
                      <a:r>
                        <a:rPr kumimoji="1" lang="ja-JP" altLang="en-US" sz="1200" b="1" kern="1200" spc="150" baseline="0" dirty="0" smtClean="0">
                          <a:solidFill>
                            <a:schemeClr val="tx1"/>
                          </a:solidFill>
                          <a:latin typeface="+mn-ea"/>
                          <a:ea typeface="+mn-ea"/>
                          <a:cs typeface="Segoe UI" panose="020B0502040204020203" pitchFamily="34" charset="0"/>
                        </a:rPr>
                        <a:t>万円）</a:t>
                      </a:r>
                      <a:endParaRPr kumimoji="1" lang="en-US" altLang="ja-JP" sz="1200" b="1" kern="1200" spc="150" baseline="0" dirty="0" smtClean="0">
                        <a:solidFill>
                          <a:schemeClr val="tx1"/>
                        </a:solidFill>
                        <a:latin typeface="+mn-ea"/>
                        <a:ea typeface="+mn-ea"/>
                        <a:cs typeface="Segoe UI" panose="020B0502040204020203" pitchFamily="34" charset="0"/>
                      </a:endParaRPr>
                    </a:p>
                    <a:p>
                      <a:pPr marL="0" algn="ctr" defTabSz="914395" rtl="0" eaLnBrk="1" latinLnBrk="0" hangingPunct="1">
                        <a:lnSpc>
                          <a:spcPct val="110000"/>
                        </a:lnSpc>
                      </a:pPr>
                      <a:r>
                        <a:rPr kumimoji="1" lang="ja-JP" altLang="en-US" sz="900" b="0" kern="1200" dirty="0" smtClean="0">
                          <a:solidFill>
                            <a:schemeClr val="tx1"/>
                          </a:solidFill>
                          <a:latin typeface="+mn-ea"/>
                          <a:ea typeface="+mn-ea"/>
                          <a:cs typeface="Segoe UI" panose="020B0502040204020203" pitchFamily="34" charset="0"/>
                        </a:rPr>
                        <a:t>短時間：</a:t>
                      </a:r>
                      <a:r>
                        <a:rPr kumimoji="1" lang="en-US" altLang="ja-JP" sz="900" b="0" kern="1200" dirty="0" smtClean="0">
                          <a:solidFill>
                            <a:schemeClr val="tx1"/>
                          </a:solidFill>
                          <a:latin typeface="+mn-ea"/>
                          <a:ea typeface="+mn-ea"/>
                          <a:cs typeface="Segoe UI" panose="020B0502040204020203" pitchFamily="34" charset="0"/>
                        </a:rPr>
                        <a:t>75</a:t>
                      </a:r>
                      <a:r>
                        <a:rPr kumimoji="1" lang="ja-JP" altLang="en-US" sz="900" b="0" kern="1200" dirty="0" smtClean="0">
                          <a:solidFill>
                            <a:schemeClr val="tx1"/>
                          </a:solidFill>
                          <a:latin typeface="+mn-ea"/>
                          <a:ea typeface="+mn-ea"/>
                          <a:cs typeface="Segoe UI" panose="020B0502040204020203" pitchFamily="34" charset="0"/>
                        </a:rPr>
                        <a:t>万円</a:t>
                      </a:r>
                      <a:r>
                        <a:rPr kumimoji="1" lang="en-US" altLang="ja-JP" sz="900" b="0" kern="1200" dirty="0" smtClean="0">
                          <a:solidFill>
                            <a:schemeClr val="tx1"/>
                          </a:solidFill>
                          <a:latin typeface="+mn-ea"/>
                          <a:ea typeface="+mn-ea"/>
                          <a:cs typeface="Segoe UI" panose="020B0502040204020203" pitchFamily="34" charset="0"/>
                        </a:rPr>
                        <a:t>(60</a:t>
                      </a:r>
                      <a:r>
                        <a:rPr kumimoji="1" lang="ja-JP" altLang="en-US" sz="900" b="0" kern="1200" dirty="0" smtClean="0">
                          <a:solidFill>
                            <a:schemeClr val="tx1"/>
                          </a:solidFill>
                          <a:latin typeface="+mn-ea"/>
                          <a:ea typeface="+mn-ea"/>
                          <a:cs typeface="Segoe UI" panose="020B0502040204020203" pitchFamily="34" charset="0"/>
                        </a:rPr>
                        <a:t>万円）</a:t>
                      </a:r>
                      <a:endParaRPr kumimoji="1" lang="ja-JP" altLang="en-US" sz="900" b="0" kern="1200" dirty="0">
                        <a:solidFill>
                          <a:schemeClr val="tx1"/>
                        </a:solidFill>
                        <a:latin typeface="+mn-ea"/>
                        <a:ea typeface="+mn-ea"/>
                        <a:cs typeface="Segoe UI" panose="020B0502040204020203" pitchFamily="34" charset="0"/>
                      </a:endParaRPr>
                    </a:p>
                  </a:txBody>
                  <a:tcPr marL="108000" marR="108000" marT="72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0000"/>
                        </a:lnSpc>
                      </a:pPr>
                      <a:r>
                        <a:rPr kumimoji="1" lang="en-US" altLang="ja-JP" sz="1100" b="1" spc="100" baseline="0" dirty="0" smtClean="0">
                          <a:solidFill>
                            <a:schemeClr val="tx1"/>
                          </a:solidFill>
                          <a:latin typeface="+mn-ea"/>
                          <a:ea typeface="+mn-ea"/>
                          <a:cs typeface="Segoe UI" panose="020B0502040204020203" pitchFamily="34" charset="0"/>
                        </a:rPr>
                        <a:t>52.5</a:t>
                      </a:r>
                      <a:r>
                        <a:rPr kumimoji="1" lang="ja-JP" altLang="en-US" sz="1100" b="1" spc="100" baseline="0" dirty="0" smtClean="0">
                          <a:solidFill>
                            <a:schemeClr val="tx1"/>
                          </a:solidFill>
                          <a:latin typeface="+mn-ea"/>
                          <a:ea typeface="+mn-ea"/>
                          <a:cs typeface="Segoe UI" panose="020B0502040204020203" pitchFamily="34" charset="0"/>
                        </a:rPr>
                        <a:t>万円（</a:t>
                      </a:r>
                      <a:r>
                        <a:rPr kumimoji="1" lang="en-US" altLang="ja-JP" sz="1100" b="1" spc="100" baseline="0" dirty="0" smtClean="0">
                          <a:solidFill>
                            <a:schemeClr val="tx1"/>
                          </a:solidFill>
                          <a:latin typeface="+mn-ea"/>
                          <a:ea typeface="+mn-ea"/>
                          <a:cs typeface="Segoe UI" panose="020B0502040204020203" pitchFamily="34" charset="0"/>
                        </a:rPr>
                        <a:t>45</a:t>
                      </a:r>
                      <a:r>
                        <a:rPr kumimoji="1" lang="ja-JP" altLang="en-US" sz="1100" b="1" spc="100" baseline="0" dirty="0" smtClean="0">
                          <a:solidFill>
                            <a:schemeClr val="tx1"/>
                          </a:solidFill>
                          <a:latin typeface="+mn-ea"/>
                          <a:ea typeface="+mn-ea"/>
                          <a:cs typeface="Segoe UI" panose="020B0502040204020203" pitchFamily="34" charset="0"/>
                        </a:rPr>
                        <a:t>万円）</a:t>
                      </a:r>
                      <a:r>
                        <a:rPr kumimoji="1" lang="en-US" altLang="ja-JP" sz="1100" b="1" spc="100" baseline="0" dirty="0" smtClean="0">
                          <a:solidFill>
                            <a:schemeClr val="tx1"/>
                          </a:solidFill>
                          <a:latin typeface="+mn-ea"/>
                          <a:ea typeface="+mn-ea"/>
                          <a:cs typeface="Segoe UI" panose="020B0502040204020203" pitchFamily="34" charset="0"/>
                        </a:rPr>
                        <a:t>×</a:t>
                      </a:r>
                      <a:r>
                        <a:rPr kumimoji="1" lang="ja-JP" altLang="en-US" sz="1100" b="1" spc="100" baseline="0" dirty="0" smtClean="0">
                          <a:solidFill>
                            <a:schemeClr val="tx1"/>
                          </a:solidFill>
                          <a:latin typeface="+mn-ea"/>
                          <a:ea typeface="+mn-ea"/>
                          <a:cs typeface="Segoe UI" panose="020B0502040204020203" pitchFamily="34" charset="0"/>
                        </a:rPr>
                        <a:t>２期</a:t>
                      </a:r>
                      <a:endParaRPr kumimoji="1" lang="en-US" altLang="ja-JP" sz="1100" b="1" spc="100" baseline="0" dirty="0" smtClean="0">
                        <a:solidFill>
                          <a:schemeClr val="tx1"/>
                        </a:solidFill>
                        <a:latin typeface="+mn-ea"/>
                        <a:ea typeface="+mn-ea"/>
                        <a:cs typeface="Segoe UI" panose="020B0502040204020203" pitchFamily="34" charset="0"/>
                      </a:endParaRPr>
                    </a:p>
                    <a:p>
                      <a:pPr marL="0" algn="ctr" defTabSz="914395" rtl="0" eaLnBrk="1" latinLnBrk="0" hangingPunct="1">
                        <a:lnSpc>
                          <a:spcPct val="110000"/>
                        </a:lnSpc>
                      </a:pPr>
                      <a:r>
                        <a:rPr kumimoji="1" lang="ja-JP" altLang="en-US" sz="900" b="0" kern="1200" dirty="0" smtClean="0">
                          <a:solidFill>
                            <a:schemeClr val="tx1"/>
                          </a:solidFill>
                          <a:latin typeface="+mn-ea"/>
                          <a:ea typeface="+mn-ea"/>
                          <a:cs typeface="Segoe UI" panose="020B0502040204020203" pitchFamily="34" charset="0"/>
                        </a:rPr>
                        <a:t>短時間：</a:t>
                      </a:r>
                      <a:r>
                        <a:rPr kumimoji="1" lang="en-US" altLang="ja-JP" sz="900" b="0" kern="1200" dirty="0" smtClean="0">
                          <a:solidFill>
                            <a:schemeClr val="tx1"/>
                          </a:solidFill>
                          <a:latin typeface="+mn-ea"/>
                          <a:ea typeface="+mn-ea"/>
                          <a:cs typeface="Segoe UI" panose="020B0502040204020203" pitchFamily="34" charset="0"/>
                        </a:rPr>
                        <a:t>37.5</a:t>
                      </a:r>
                      <a:r>
                        <a:rPr kumimoji="1" lang="ja-JP" altLang="en-US" sz="900" b="0" kern="1200" dirty="0" smtClean="0">
                          <a:solidFill>
                            <a:schemeClr val="tx1"/>
                          </a:solidFill>
                          <a:latin typeface="+mn-ea"/>
                          <a:ea typeface="+mn-ea"/>
                          <a:cs typeface="Segoe UI" panose="020B0502040204020203" pitchFamily="34" charset="0"/>
                        </a:rPr>
                        <a:t>万円（</a:t>
                      </a:r>
                      <a:r>
                        <a:rPr kumimoji="1" lang="en-US" altLang="ja-JP" sz="900" b="0" kern="1200" dirty="0" smtClean="0">
                          <a:solidFill>
                            <a:schemeClr val="tx1"/>
                          </a:solidFill>
                          <a:latin typeface="+mn-ea"/>
                          <a:ea typeface="+mn-ea"/>
                          <a:cs typeface="Segoe UI" panose="020B0502040204020203" pitchFamily="34" charset="0"/>
                        </a:rPr>
                        <a:t>30</a:t>
                      </a:r>
                      <a:r>
                        <a:rPr kumimoji="1" lang="ja-JP" altLang="en-US" sz="900" b="0" kern="1200" dirty="0" smtClean="0">
                          <a:solidFill>
                            <a:schemeClr val="tx1"/>
                          </a:solidFill>
                          <a:latin typeface="+mn-ea"/>
                          <a:ea typeface="+mn-ea"/>
                          <a:cs typeface="Segoe UI" panose="020B0502040204020203" pitchFamily="34" charset="0"/>
                        </a:rPr>
                        <a:t>万円）</a:t>
                      </a:r>
                      <a:r>
                        <a:rPr kumimoji="1" lang="en-US" altLang="ja-JP" sz="900" b="0" kern="1200" dirty="0" smtClean="0">
                          <a:solidFill>
                            <a:schemeClr val="tx1"/>
                          </a:solidFill>
                          <a:latin typeface="+mn-ea"/>
                          <a:ea typeface="+mn-ea"/>
                          <a:cs typeface="Segoe UI" panose="020B0502040204020203" pitchFamily="34" charset="0"/>
                        </a:rPr>
                        <a:t>×</a:t>
                      </a:r>
                      <a:r>
                        <a:rPr kumimoji="1" lang="ja-JP" altLang="en-US" sz="900" b="0" kern="1200" dirty="0" smtClean="0">
                          <a:solidFill>
                            <a:schemeClr val="tx1"/>
                          </a:solidFill>
                          <a:latin typeface="+mn-ea"/>
                          <a:ea typeface="+mn-ea"/>
                          <a:cs typeface="Segoe UI" panose="020B0502040204020203" pitchFamily="34" charset="0"/>
                        </a:rPr>
                        <a:t>２期</a:t>
                      </a:r>
                      <a:endParaRPr kumimoji="1" lang="ja-JP" altLang="en-US" sz="900" b="0" kern="1200" dirty="0">
                        <a:solidFill>
                          <a:schemeClr val="tx1"/>
                        </a:solidFill>
                        <a:latin typeface="+mn-ea"/>
                        <a:ea typeface="+mn-ea"/>
                        <a:cs typeface="Segoe UI" panose="020B0502040204020203" pitchFamily="34" charset="0"/>
                      </a:endParaRPr>
                    </a:p>
                  </a:txBody>
                  <a:tcPr marL="108000" marR="108000" marT="72000" marB="3428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31759973"/>
                  </a:ext>
                </a:extLst>
              </a:tr>
              <a:tr h="458277">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900" dirty="0" smtClean="0">
                          <a:latin typeface="+mn-ea"/>
                          <a:ea typeface="+mn-ea"/>
                          <a:cs typeface="Segoe UI" panose="020B0502040204020203" pitchFamily="34" charset="0"/>
                        </a:rPr>
                        <a:t>身体・知的障害者</a:t>
                      </a:r>
                      <a:endParaRPr kumimoji="1" lang="en-US" altLang="ja-JP" sz="900" dirty="0" smtClean="0">
                        <a:latin typeface="+mn-ea"/>
                        <a:ea typeface="+mn-ea"/>
                        <a:cs typeface="Segoe UI" panose="020B0502040204020203" pitchFamily="34" charset="0"/>
                      </a:endParaRPr>
                    </a:p>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900" dirty="0" smtClean="0">
                          <a:latin typeface="+mn-ea"/>
                          <a:ea typeface="+mn-ea"/>
                          <a:cs typeface="Segoe UI" panose="020B0502040204020203" pitchFamily="34" charset="0"/>
                        </a:rPr>
                        <a:t>発達障害者、難治性疾患患者</a:t>
                      </a:r>
                    </a:p>
                  </a:txBody>
                  <a:tcPr marL="108000" marR="108000" marT="72000" marB="3428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0000"/>
                        </a:lnSpc>
                      </a:pPr>
                      <a:r>
                        <a:rPr kumimoji="1" lang="en-US" altLang="ja-JP" sz="1200" b="1" kern="1200" spc="150" baseline="0" dirty="0" smtClean="0">
                          <a:solidFill>
                            <a:schemeClr val="tx1"/>
                          </a:solidFill>
                          <a:latin typeface="+mn-ea"/>
                          <a:ea typeface="+mn-ea"/>
                          <a:cs typeface="Segoe UI" panose="020B0502040204020203" pitchFamily="34" charset="0"/>
                        </a:rPr>
                        <a:t>180</a:t>
                      </a:r>
                      <a:r>
                        <a:rPr kumimoji="1" lang="ja-JP" altLang="en-US" sz="1200" b="1" kern="1200" spc="150" baseline="0" dirty="0" smtClean="0">
                          <a:solidFill>
                            <a:schemeClr val="tx1"/>
                          </a:solidFill>
                          <a:latin typeface="+mn-ea"/>
                          <a:ea typeface="+mn-ea"/>
                          <a:cs typeface="Segoe UI" panose="020B0502040204020203" pitchFamily="34" charset="0"/>
                        </a:rPr>
                        <a:t>万円（</a:t>
                      </a:r>
                      <a:r>
                        <a:rPr kumimoji="1" lang="en-US" altLang="ja-JP" sz="1200" b="1" kern="1200" spc="150" baseline="0" dirty="0" smtClean="0">
                          <a:solidFill>
                            <a:schemeClr val="tx1"/>
                          </a:solidFill>
                          <a:latin typeface="+mn-ea"/>
                          <a:ea typeface="+mn-ea"/>
                          <a:cs typeface="Segoe UI" panose="020B0502040204020203" pitchFamily="34" charset="0"/>
                        </a:rPr>
                        <a:t>75</a:t>
                      </a:r>
                      <a:r>
                        <a:rPr kumimoji="1" lang="ja-JP" altLang="en-US" sz="1200" b="1" kern="1200" spc="150" baseline="0" dirty="0" smtClean="0">
                          <a:solidFill>
                            <a:schemeClr val="tx1"/>
                          </a:solidFill>
                          <a:latin typeface="+mn-ea"/>
                          <a:ea typeface="+mn-ea"/>
                          <a:cs typeface="Segoe UI" panose="020B0502040204020203" pitchFamily="34" charset="0"/>
                        </a:rPr>
                        <a:t>万円）</a:t>
                      </a:r>
                      <a:endParaRPr kumimoji="1" lang="en-US" altLang="ja-JP" sz="1200" b="1" kern="1200" spc="150" baseline="0" dirty="0" smtClean="0">
                        <a:solidFill>
                          <a:schemeClr val="tx1"/>
                        </a:solidFill>
                        <a:latin typeface="+mn-ea"/>
                        <a:ea typeface="+mn-ea"/>
                        <a:cs typeface="Segoe UI" panose="020B0502040204020203" pitchFamily="34" charset="0"/>
                      </a:endParaRPr>
                    </a:p>
                    <a:p>
                      <a:pPr marL="0" algn="ctr" defTabSz="914395" rtl="0" eaLnBrk="1" latinLnBrk="0" hangingPunct="1">
                        <a:lnSpc>
                          <a:spcPct val="110000"/>
                        </a:lnSpc>
                      </a:pPr>
                      <a:r>
                        <a:rPr kumimoji="1" lang="ja-JP" altLang="en-US" sz="900" b="0" kern="1200" dirty="0" smtClean="0">
                          <a:solidFill>
                            <a:schemeClr val="tx1"/>
                          </a:solidFill>
                          <a:latin typeface="+mn-ea"/>
                          <a:ea typeface="+mn-ea"/>
                          <a:cs typeface="Segoe UI" panose="020B0502040204020203" pitchFamily="34" charset="0"/>
                        </a:rPr>
                        <a:t>短時間：</a:t>
                      </a:r>
                      <a:r>
                        <a:rPr kumimoji="1" lang="en-US" altLang="ja-JP" sz="900" b="0" kern="1200" dirty="0" smtClean="0">
                          <a:solidFill>
                            <a:schemeClr val="tx1"/>
                          </a:solidFill>
                          <a:latin typeface="+mn-ea"/>
                          <a:ea typeface="+mn-ea"/>
                          <a:cs typeface="Segoe UI" panose="020B0502040204020203" pitchFamily="34" charset="0"/>
                        </a:rPr>
                        <a:t>120</a:t>
                      </a:r>
                      <a:r>
                        <a:rPr kumimoji="1" lang="ja-JP" altLang="en-US" sz="900" b="0" kern="1200" dirty="0" smtClean="0">
                          <a:solidFill>
                            <a:schemeClr val="tx1"/>
                          </a:solidFill>
                          <a:latin typeface="+mn-ea"/>
                          <a:ea typeface="+mn-ea"/>
                          <a:cs typeface="Segoe UI" panose="020B0502040204020203" pitchFamily="34" charset="0"/>
                        </a:rPr>
                        <a:t>万円（</a:t>
                      </a:r>
                      <a:r>
                        <a:rPr kumimoji="1" lang="en-US" altLang="ja-JP" sz="900" b="0" kern="1200" dirty="0" smtClean="0">
                          <a:solidFill>
                            <a:schemeClr val="tx1"/>
                          </a:solidFill>
                          <a:latin typeface="+mn-ea"/>
                          <a:ea typeface="+mn-ea"/>
                          <a:cs typeface="Segoe UI" panose="020B0502040204020203" pitchFamily="34" charset="0"/>
                        </a:rPr>
                        <a:t>45</a:t>
                      </a:r>
                      <a:r>
                        <a:rPr kumimoji="1" lang="ja-JP" altLang="en-US" sz="900" b="0" kern="1200" dirty="0" smtClean="0">
                          <a:solidFill>
                            <a:schemeClr val="tx1"/>
                          </a:solidFill>
                          <a:latin typeface="+mn-ea"/>
                          <a:ea typeface="+mn-ea"/>
                          <a:cs typeface="Segoe UI" panose="020B0502040204020203" pitchFamily="34" charset="0"/>
                        </a:rPr>
                        <a:t>万円）</a:t>
                      </a:r>
                      <a:endParaRPr kumimoji="1" lang="ja-JP" altLang="en-US" sz="900" b="0" kern="1200" dirty="0">
                        <a:solidFill>
                          <a:schemeClr val="tx1"/>
                        </a:solidFill>
                        <a:latin typeface="+mn-ea"/>
                        <a:ea typeface="+mn-ea"/>
                        <a:cs typeface="Segoe UI" panose="020B0502040204020203" pitchFamily="34" charset="0"/>
                      </a:endParaRPr>
                    </a:p>
                  </a:txBody>
                  <a:tcPr marL="108000" marR="108000" marT="72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0000"/>
                        </a:lnSpc>
                      </a:pPr>
                      <a:r>
                        <a:rPr kumimoji="1" lang="en-US" altLang="ja-JP" sz="1100" b="1" spc="100" baseline="0" dirty="0" smtClean="0">
                          <a:solidFill>
                            <a:schemeClr val="tx1"/>
                          </a:solidFill>
                          <a:latin typeface="+mn-ea"/>
                          <a:ea typeface="+mn-ea"/>
                          <a:cs typeface="Segoe UI" panose="020B0502040204020203" pitchFamily="34" charset="0"/>
                        </a:rPr>
                        <a:t>45</a:t>
                      </a:r>
                      <a:r>
                        <a:rPr kumimoji="1" lang="ja-JP" altLang="en-US" sz="1100" b="1" spc="100" baseline="0" dirty="0" smtClean="0">
                          <a:solidFill>
                            <a:schemeClr val="tx1"/>
                          </a:solidFill>
                          <a:latin typeface="+mn-ea"/>
                          <a:ea typeface="+mn-ea"/>
                          <a:cs typeface="Segoe UI" panose="020B0502040204020203" pitchFamily="34" charset="0"/>
                        </a:rPr>
                        <a:t>万円</a:t>
                      </a:r>
                      <a:r>
                        <a:rPr kumimoji="1" lang="en-US" altLang="ja-JP" sz="1100" b="1" spc="100" baseline="0" dirty="0" smtClean="0">
                          <a:solidFill>
                            <a:schemeClr val="tx1"/>
                          </a:solidFill>
                          <a:latin typeface="+mn-ea"/>
                          <a:ea typeface="+mn-ea"/>
                          <a:cs typeface="Segoe UI" panose="020B0502040204020203" pitchFamily="34" charset="0"/>
                        </a:rPr>
                        <a:t>×4</a:t>
                      </a:r>
                      <a:r>
                        <a:rPr kumimoji="1" lang="ja-JP" altLang="en-US" sz="1100" b="1" spc="100" baseline="0" dirty="0" smtClean="0">
                          <a:solidFill>
                            <a:schemeClr val="tx1"/>
                          </a:solidFill>
                          <a:latin typeface="+mn-ea"/>
                          <a:ea typeface="+mn-ea"/>
                          <a:cs typeface="Segoe UI" panose="020B0502040204020203" pitchFamily="34" charset="0"/>
                        </a:rPr>
                        <a:t>期（</a:t>
                      </a:r>
                      <a:r>
                        <a:rPr kumimoji="1" lang="en-US" altLang="ja-JP" sz="1100" b="1" spc="100" baseline="0" dirty="0" smtClean="0">
                          <a:solidFill>
                            <a:schemeClr val="tx1"/>
                          </a:solidFill>
                          <a:latin typeface="+mn-ea"/>
                          <a:ea typeface="+mn-ea"/>
                          <a:cs typeface="Segoe UI" panose="020B0502040204020203" pitchFamily="34" charset="0"/>
                        </a:rPr>
                        <a:t>37.5</a:t>
                      </a:r>
                      <a:r>
                        <a:rPr kumimoji="1" lang="ja-JP" altLang="en-US" sz="1100" b="1" spc="100" baseline="0" dirty="0" smtClean="0">
                          <a:solidFill>
                            <a:schemeClr val="tx1"/>
                          </a:solidFill>
                          <a:latin typeface="+mn-ea"/>
                          <a:ea typeface="+mn-ea"/>
                          <a:cs typeface="Segoe UI" panose="020B0502040204020203" pitchFamily="34" charset="0"/>
                        </a:rPr>
                        <a:t>万円</a:t>
                      </a:r>
                      <a:r>
                        <a:rPr kumimoji="1" lang="en-US" altLang="ja-JP" sz="1100" b="1" spc="100" baseline="0" dirty="0" smtClean="0">
                          <a:solidFill>
                            <a:schemeClr val="tx1"/>
                          </a:solidFill>
                          <a:latin typeface="+mn-ea"/>
                          <a:ea typeface="+mn-ea"/>
                          <a:cs typeface="Segoe UI" panose="020B0502040204020203" pitchFamily="34" charset="0"/>
                        </a:rPr>
                        <a:t>×</a:t>
                      </a:r>
                      <a:r>
                        <a:rPr kumimoji="1" lang="ja-JP" altLang="en-US" sz="1100" b="1" spc="100" baseline="0" dirty="0" smtClean="0">
                          <a:solidFill>
                            <a:schemeClr val="tx1"/>
                          </a:solidFill>
                          <a:latin typeface="+mn-ea"/>
                          <a:ea typeface="+mn-ea"/>
                          <a:cs typeface="Segoe UI" panose="020B0502040204020203" pitchFamily="34" charset="0"/>
                        </a:rPr>
                        <a:t>２期）</a:t>
                      </a:r>
                      <a:endParaRPr kumimoji="1" lang="en-US" altLang="ja-JP" sz="1100" b="1" spc="100" baseline="0" dirty="0" smtClean="0">
                        <a:solidFill>
                          <a:schemeClr val="tx1"/>
                        </a:solidFill>
                        <a:latin typeface="+mn-ea"/>
                        <a:ea typeface="+mn-ea"/>
                        <a:cs typeface="Segoe UI" panose="020B0502040204020203" pitchFamily="34" charset="0"/>
                      </a:endParaRPr>
                    </a:p>
                    <a:p>
                      <a:pPr marL="0" algn="ctr" defTabSz="914395" rtl="0" eaLnBrk="1" latinLnBrk="0" hangingPunct="1">
                        <a:lnSpc>
                          <a:spcPct val="110000"/>
                        </a:lnSpc>
                      </a:pPr>
                      <a:r>
                        <a:rPr kumimoji="1" lang="ja-JP" altLang="en-US" sz="900" b="0" kern="1200" dirty="0" smtClean="0">
                          <a:solidFill>
                            <a:schemeClr val="tx1"/>
                          </a:solidFill>
                          <a:latin typeface="+mn-ea"/>
                          <a:ea typeface="+mn-ea"/>
                          <a:cs typeface="Segoe UI" panose="020B0502040204020203" pitchFamily="34" charset="0"/>
                        </a:rPr>
                        <a:t>短時間：</a:t>
                      </a:r>
                      <a:r>
                        <a:rPr kumimoji="1" lang="en-US" altLang="ja-JP" sz="900" b="0" kern="1200" dirty="0" smtClean="0">
                          <a:solidFill>
                            <a:schemeClr val="tx1"/>
                          </a:solidFill>
                          <a:latin typeface="+mn-ea"/>
                          <a:ea typeface="+mn-ea"/>
                          <a:cs typeface="Segoe UI" panose="020B0502040204020203" pitchFamily="34" charset="0"/>
                        </a:rPr>
                        <a:t>30</a:t>
                      </a:r>
                      <a:r>
                        <a:rPr kumimoji="1" lang="ja-JP" altLang="en-US" sz="900" b="0" kern="1200" dirty="0" smtClean="0">
                          <a:solidFill>
                            <a:schemeClr val="tx1"/>
                          </a:solidFill>
                          <a:latin typeface="+mn-ea"/>
                          <a:ea typeface="+mn-ea"/>
                          <a:cs typeface="Segoe UI" panose="020B0502040204020203" pitchFamily="34" charset="0"/>
                        </a:rPr>
                        <a:t>万円</a:t>
                      </a:r>
                      <a:r>
                        <a:rPr kumimoji="1" lang="en-US" altLang="ja-JP" sz="900" b="0" kern="1200" dirty="0" smtClean="0">
                          <a:solidFill>
                            <a:schemeClr val="tx1"/>
                          </a:solidFill>
                          <a:latin typeface="+mn-ea"/>
                          <a:ea typeface="+mn-ea"/>
                          <a:cs typeface="Segoe UI" panose="020B0502040204020203" pitchFamily="34" charset="0"/>
                        </a:rPr>
                        <a:t>×</a:t>
                      </a:r>
                      <a:r>
                        <a:rPr kumimoji="1" lang="ja-JP" altLang="en-US" sz="900" b="0" kern="1200" dirty="0" smtClean="0">
                          <a:solidFill>
                            <a:schemeClr val="tx1"/>
                          </a:solidFill>
                          <a:latin typeface="+mn-ea"/>
                          <a:ea typeface="+mn-ea"/>
                          <a:cs typeface="Segoe UI" panose="020B0502040204020203" pitchFamily="34" charset="0"/>
                        </a:rPr>
                        <a:t>４期</a:t>
                      </a:r>
                      <a:r>
                        <a:rPr kumimoji="1" lang="en-US" altLang="ja-JP" sz="900" b="0" kern="1200" dirty="0" smtClean="0">
                          <a:solidFill>
                            <a:schemeClr val="tx1"/>
                          </a:solidFill>
                          <a:latin typeface="+mn-ea"/>
                          <a:ea typeface="+mn-ea"/>
                          <a:cs typeface="Segoe UI" panose="020B0502040204020203" pitchFamily="34" charset="0"/>
                        </a:rPr>
                        <a:t>(22.5</a:t>
                      </a:r>
                      <a:r>
                        <a:rPr kumimoji="1" lang="ja-JP" altLang="en-US" sz="900" b="0" kern="1200" dirty="0" smtClean="0">
                          <a:solidFill>
                            <a:schemeClr val="tx1"/>
                          </a:solidFill>
                          <a:latin typeface="+mn-ea"/>
                          <a:ea typeface="+mn-ea"/>
                          <a:cs typeface="Segoe UI" panose="020B0502040204020203" pitchFamily="34" charset="0"/>
                        </a:rPr>
                        <a:t>万円</a:t>
                      </a:r>
                      <a:r>
                        <a:rPr kumimoji="1" lang="en-US" altLang="ja-JP" sz="900" b="0" kern="1200" dirty="0" smtClean="0">
                          <a:solidFill>
                            <a:schemeClr val="tx1"/>
                          </a:solidFill>
                          <a:latin typeface="+mn-ea"/>
                          <a:ea typeface="+mn-ea"/>
                          <a:cs typeface="Segoe UI" panose="020B0502040204020203" pitchFamily="34" charset="0"/>
                        </a:rPr>
                        <a:t>×</a:t>
                      </a:r>
                      <a:r>
                        <a:rPr kumimoji="1" lang="ja-JP" altLang="en-US" sz="900" b="0" kern="1200" dirty="0" smtClean="0">
                          <a:solidFill>
                            <a:schemeClr val="tx1"/>
                          </a:solidFill>
                          <a:latin typeface="+mn-ea"/>
                          <a:ea typeface="+mn-ea"/>
                          <a:cs typeface="Segoe UI" panose="020B0502040204020203" pitchFamily="34" charset="0"/>
                        </a:rPr>
                        <a:t>２期）</a:t>
                      </a:r>
                      <a:endParaRPr kumimoji="1" lang="ja-JP" altLang="en-US" sz="900" b="0" kern="1200" dirty="0">
                        <a:solidFill>
                          <a:schemeClr val="tx1"/>
                        </a:solidFill>
                        <a:latin typeface="+mn-ea"/>
                        <a:ea typeface="+mn-ea"/>
                        <a:cs typeface="Segoe UI" panose="020B0502040204020203" pitchFamily="34" charset="0"/>
                      </a:endParaRPr>
                    </a:p>
                  </a:txBody>
                  <a:tcPr marL="108000" marR="108000" marT="72000" marB="3428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9459019"/>
                  </a:ext>
                </a:extLst>
              </a:tr>
              <a:tr h="479923">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900" b="0" i="0" u="none" strike="noStrike" kern="1200" cap="none" spc="-40" normalizeH="0" baseline="0" dirty="0" smtClean="0">
                          <a:ln>
                            <a:noFill/>
                          </a:ln>
                          <a:solidFill>
                            <a:schemeClr val="tx1"/>
                          </a:solidFill>
                          <a:effectLst/>
                          <a:latin typeface="+mn-ea"/>
                          <a:ea typeface="+mn-ea"/>
                          <a:cs typeface="Segoe UI" panose="020B0502040204020203" pitchFamily="34" charset="0"/>
                        </a:rPr>
                        <a:t>重度障害者、</a:t>
                      </a:r>
                      <a:r>
                        <a:rPr kumimoji="1" lang="en-US" altLang="ja-JP" sz="900" b="0" i="0" u="none" strike="noStrike" kern="1200" cap="none" spc="-40" normalizeH="0" baseline="0" dirty="0" smtClean="0">
                          <a:ln>
                            <a:noFill/>
                          </a:ln>
                          <a:solidFill>
                            <a:schemeClr val="tx1"/>
                          </a:solidFill>
                          <a:effectLst/>
                          <a:latin typeface="+mn-ea"/>
                          <a:ea typeface="+mn-ea"/>
                          <a:cs typeface="Segoe UI" panose="020B0502040204020203" pitchFamily="34" charset="0"/>
                        </a:rPr>
                        <a:t>45</a:t>
                      </a:r>
                      <a:r>
                        <a:rPr kumimoji="1" lang="ja-JP" altLang="en-US" sz="900" b="0" i="0" u="none" strike="noStrike" kern="1200" cap="none" spc="-40" normalizeH="0" baseline="0" dirty="0" smtClean="0">
                          <a:ln>
                            <a:noFill/>
                          </a:ln>
                          <a:solidFill>
                            <a:schemeClr val="tx1"/>
                          </a:solidFill>
                          <a:effectLst/>
                          <a:latin typeface="+mn-ea"/>
                          <a:ea typeface="+mn-ea"/>
                          <a:cs typeface="Segoe UI" panose="020B0502040204020203" pitchFamily="34" charset="0"/>
                        </a:rPr>
                        <a:t>歳以上の障害者、</a:t>
                      </a:r>
                      <a:r>
                        <a:rPr kumimoji="1" lang="ja-JP" altLang="en-US" sz="900" b="0" i="0" u="none" strike="noStrike" kern="1200" cap="none" normalizeH="0" baseline="0" dirty="0" smtClean="0">
                          <a:ln>
                            <a:noFill/>
                          </a:ln>
                          <a:solidFill>
                            <a:schemeClr val="tx1"/>
                          </a:solidFill>
                          <a:effectLst/>
                          <a:latin typeface="+mn-ea"/>
                          <a:ea typeface="+mn-ea"/>
                          <a:cs typeface="Segoe UI" panose="020B0502040204020203" pitchFamily="34" charset="0"/>
                        </a:rPr>
                        <a:t>精神障害者</a:t>
                      </a:r>
                      <a:endParaRPr kumimoji="1" lang="en-US" altLang="ja-JP" sz="900" b="0" i="0" u="none" strike="noStrike" kern="1200" cap="none" normalizeH="0" baseline="0" dirty="0" smtClean="0">
                        <a:ln>
                          <a:noFill/>
                        </a:ln>
                        <a:solidFill>
                          <a:schemeClr val="tx1"/>
                        </a:solidFill>
                        <a:effectLst/>
                        <a:latin typeface="+mn-ea"/>
                        <a:ea typeface="+mn-ea"/>
                        <a:cs typeface="Segoe UI" panose="020B0502040204020203" pitchFamily="34" charset="0"/>
                      </a:endParaRPr>
                    </a:p>
                  </a:txBody>
                  <a:tcPr marL="108000" marR="108000" marT="72000" marB="3428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0000"/>
                        </a:lnSpc>
                      </a:pPr>
                      <a:r>
                        <a:rPr kumimoji="1" lang="en-US" altLang="ja-JP" sz="1200" b="1" kern="1200" spc="150" baseline="0" dirty="0" smtClean="0">
                          <a:solidFill>
                            <a:schemeClr val="tx1"/>
                          </a:solidFill>
                          <a:latin typeface="+mn-ea"/>
                          <a:ea typeface="+mn-ea"/>
                          <a:cs typeface="Segoe UI" panose="020B0502040204020203" pitchFamily="34" charset="0"/>
                        </a:rPr>
                        <a:t>360</a:t>
                      </a:r>
                      <a:r>
                        <a:rPr kumimoji="1" lang="ja-JP" altLang="en-US" sz="1200" b="1" kern="1200" spc="150" baseline="0" dirty="0" smtClean="0">
                          <a:solidFill>
                            <a:schemeClr val="tx1"/>
                          </a:solidFill>
                          <a:latin typeface="+mn-ea"/>
                          <a:ea typeface="+mn-ea"/>
                          <a:cs typeface="Segoe UI" panose="020B0502040204020203" pitchFamily="34" charset="0"/>
                        </a:rPr>
                        <a:t>万円（</a:t>
                      </a:r>
                      <a:r>
                        <a:rPr kumimoji="1" lang="en-US" altLang="ja-JP" sz="1200" b="1" kern="1200" spc="150" baseline="0" dirty="0" smtClean="0">
                          <a:solidFill>
                            <a:schemeClr val="tx1"/>
                          </a:solidFill>
                          <a:latin typeface="+mn-ea"/>
                          <a:ea typeface="+mn-ea"/>
                          <a:cs typeface="Segoe UI" panose="020B0502040204020203" pitchFamily="34" charset="0"/>
                        </a:rPr>
                        <a:t>150</a:t>
                      </a:r>
                      <a:r>
                        <a:rPr kumimoji="1" lang="ja-JP" altLang="en-US" sz="1200" b="1" kern="1200" spc="150" baseline="0" dirty="0" smtClean="0">
                          <a:solidFill>
                            <a:schemeClr val="tx1"/>
                          </a:solidFill>
                          <a:latin typeface="+mn-ea"/>
                          <a:ea typeface="+mn-ea"/>
                          <a:cs typeface="Segoe UI" panose="020B0502040204020203" pitchFamily="34" charset="0"/>
                        </a:rPr>
                        <a:t>万円）</a:t>
                      </a:r>
                      <a:endParaRPr kumimoji="1" lang="en-US" altLang="ja-JP" sz="1200" b="1" kern="1200" spc="150" baseline="0" dirty="0" smtClean="0">
                        <a:solidFill>
                          <a:schemeClr val="tx1"/>
                        </a:solidFill>
                        <a:latin typeface="+mn-ea"/>
                        <a:ea typeface="+mn-ea"/>
                        <a:cs typeface="Segoe UI" panose="020B0502040204020203" pitchFamily="34" charset="0"/>
                      </a:endParaRPr>
                    </a:p>
                    <a:p>
                      <a:pPr marL="0" algn="ctr" defTabSz="914395" rtl="0" eaLnBrk="1" latinLnBrk="0" hangingPunct="1">
                        <a:lnSpc>
                          <a:spcPct val="110000"/>
                        </a:lnSpc>
                      </a:pPr>
                      <a:r>
                        <a:rPr kumimoji="1" lang="ja-JP" altLang="en-US" sz="900" b="0" kern="1200" dirty="0" smtClean="0">
                          <a:solidFill>
                            <a:schemeClr val="tx1"/>
                          </a:solidFill>
                          <a:latin typeface="+mn-ea"/>
                          <a:ea typeface="+mn-ea"/>
                          <a:cs typeface="Segoe UI" panose="020B0502040204020203" pitchFamily="34" charset="0"/>
                        </a:rPr>
                        <a:t>短時間：</a:t>
                      </a:r>
                      <a:r>
                        <a:rPr kumimoji="1" lang="en-US" altLang="ja-JP" sz="900" b="0" kern="1200" dirty="0" smtClean="0">
                          <a:solidFill>
                            <a:schemeClr val="tx1"/>
                          </a:solidFill>
                          <a:latin typeface="+mn-ea"/>
                          <a:ea typeface="+mn-ea"/>
                          <a:cs typeface="Segoe UI" panose="020B0502040204020203" pitchFamily="34" charset="0"/>
                        </a:rPr>
                        <a:t>120</a:t>
                      </a:r>
                      <a:r>
                        <a:rPr kumimoji="1" lang="ja-JP" altLang="en-US" sz="900" b="0" kern="1200" dirty="0" smtClean="0">
                          <a:solidFill>
                            <a:schemeClr val="tx1"/>
                          </a:solidFill>
                          <a:latin typeface="+mn-ea"/>
                          <a:ea typeface="+mn-ea"/>
                          <a:cs typeface="Segoe UI" panose="020B0502040204020203" pitchFamily="34" charset="0"/>
                        </a:rPr>
                        <a:t>万円（</a:t>
                      </a:r>
                      <a:r>
                        <a:rPr kumimoji="1" lang="en-US" altLang="ja-JP" sz="900" b="0" kern="1200" dirty="0" smtClean="0">
                          <a:solidFill>
                            <a:schemeClr val="tx1"/>
                          </a:solidFill>
                          <a:latin typeface="+mn-ea"/>
                          <a:ea typeface="+mn-ea"/>
                          <a:cs typeface="Segoe UI" panose="020B0502040204020203" pitchFamily="34" charset="0"/>
                        </a:rPr>
                        <a:t>45</a:t>
                      </a:r>
                      <a:r>
                        <a:rPr kumimoji="1" lang="ja-JP" altLang="en-US" sz="900" b="0" kern="1200" dirty="0" smtClean="0">
                          <a:solidFill>
                            <a:schemeClr val="tx1"/>
                          </a:solidFill>
                          <a:latin typeface="+mn-ea"/>
                          <a:ea typeface="+mn-ea"/>
                          <a:cs typeface="Segoe UI" panose="020B0502040204020203" pitchFamily="34" charset="0"/>
                        </a:rPr>
                        <a:t>万円）</a:t>
                      </a:r>
                      <a:endParaRPr kumimoji="1" lang="ja-JP" altLang="en-US" sz="900" b="0" kern="1200" dirty="0">
                        <a:solidFill>
                          <a:schemeClr val="tx1"/>
                        </a:solidFill>
                        <a:latin typeface="+mn-ea"/>
                        <a:ea typeface="+mn-ea"/>
                        <a:cs typeface="Segoe UI" panose="020B0502040204020203" pitchFamily="34" charset="0"/>
                      </a:endParaRPr>
                    </a:p>
                  </a:txBody>
                  <a:tcPr marL="108000" marR="108000" marT="72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0000"/>
                        </a:lnSpc>
                      </a:pPr>
                      <a:r>
                        <a:rPr kumimoji="1" lang="en-US" altLang="ja-JP" sz="1100" b="1" spc="100" baseline="0" dirty="0" smtClean="0">
                          <a:solidFill>
                            <a:schemeClr val="tx1"/>
                          </a:solidFill>
                          <a:latin typeface="+mn-ea"/>
                          <a:ea typeface="+mn-ea"/>
                          <a:cs typeface="Segoe UI" panose="020B0502040204020203" pitchFamily="34" charset="0"/>
                        </a:rPr>
                        <a:t>60</a:t>
                      </a:r>
                      <a:r>
                        <a:rPr kumimoji="1" lang="ja-JP" altLang="en-US" sz="1100" b="1" spc="100" baseline="0" dirty="0" smtClean="0">
                          <a:solidFill>
                            <a:schemeClr val="tx1"/>
                          </a:solidFill>
                          <a:latin typeface="+mn-ea"/>
                          <a:ea typeface="+mn-ea"/>
                          <a:cs typeface="Segoe UI" panose="020B0502040204020203" pitchFamily="34" charset="0"/>
                        </a:rPr>
                        <a:t>万円</a:t>
                      </a:r>
                      <a:r>
                        <a:rPr kumimoji="1" lang="en-US" altLang="ja-JP" sz="1100" b="1" spc="100" baseline="0" dirty="0" smtClean="0">
                          <a:solidFill>
                            <a:schemeClr val="tx1"/>
                          </a:solidFill>
                          <a:latin typeface="+mn-ea"/>
                          <a:ea typeface="+mn-ea"/>
                          <a:cs typeface="Segoe UI" panose="020B0502040204020203" pitchFamily="34" charset="0"/>
                        </a:rPr>
                        <a:t>×</a:t>
                      </a:r>
                      <a:r>
                        <a:rPr kumimoji="1" lang="ja-JP" altLang="en-US" sz="1100" b="1" spc="100" baseline="0" dirty="0" smtClean="0">
                          <a:solidFill>
                            <a:schemeClr val="tx1"/>
                          </a:solidFill>
                          <a:latin typeface="+mn-ea"/>
                          <a:ea typeface="+mn-ea"/>
                          <a:cs typeface="Segoe UI" panose="020B0502040204020203" pitchFamily="34" charset="0"/>
                        </a:rPr>
                        <a:t>６期（</a:t>
                      </a:r>
                      <a:r>
                        <a:rPr kumimoji="1" lang="en-US" altLang="ja-JP" sz="1100" b="1" spc="100" baseline="0" dirty="0" smtClean="0">
                          <a:solidFill>
                            <a:schemeClr val="tx1"/>
                          </a:solidFill>
                          <a:latin typeface="+mn-ea"/>
                          <a:ea typeface="+mn-ea"/>
                          <a:cs typeface="Segoe UI" panose="020B0502040204020203" pitchFamily="34" charset="0"/>
                        </a:rPr>
                        <a:t>50</a:t>
                      </a:r>
                      <a:r>
                        <a:rPr kumimoji="1" lang="ja-JP" altLang="en-US" sz="1100" b="1" spc="100" baseline="0" dirty="0" smtClean="0">
                          <a:solidFill>
                            <a:schemeClr val="tx1"/>
                          </a:solidFill>
                          <a:latin typeface="+mn-ea"/>
                          <a:ea typeface="+mn-ea"/>
                          <a:cs typeface="Segoe UI" panose="020B0502040204020203" pitchFamily="34" charset="0"/>
                        </a:rPr>
                        <a:t>万円</a:t>
                      </a:r>
                      <a:r>
                        <a:rPr kumimoji="1" lang="en-US" altLang="ja-JP" sz="1100" b="1" spc="100" baseline="0" dirty="0" smtClean="0">
                          <a:solidFill>
                            <a:schemeClr val="tx1"/>
                          </a:solidFill>
                          <a:latin typeface="+mn-ea"/>
                          <a:ea typeface="+mn-ea"/>
                          <a:cs typeface="Segoe UI" panose="020B0502040204020203" pitchFamily="34" charset="0"/>
                        </a:rPr>
                        <a:t>×</a:t>
                      </a:r>
                      <a:r>
                        <a:rPr kumimoji="1" lang="ja-JP" altLang="en-US" sz="1100" b="1" spc="100" baseline="0" dirty="0" smtClean="0">
                          <a:solidFill>
                            <a:schemeClr val="tx1"/>
                          </a:solidFill>
                          <a:latin typeface="+mn-ea"/>
                          <a:ea typeface="+mn-ea"/>
                          <a:cs typeface="Segoe UI" panose="020B0502040204020203" pitchFamily="34" charset="0"/>
                        </a:rPr>
                        <a:t>３期）</a:t>
                      </a:r>
                      <a:endParaRPr kumimoji="1" lang="en-US" altLang="ja-JP" sz="1100" b="1" spc="100" baseline="0" dirty="0" smtClean="0">
                        <a:solidFill>
                          <a:schemeClr val="tx1"/>
                        </a:solidFill>
                        <a:latin typeface="+mn-ea"/>
                        <a:ea typeface="+mn-ea"/>
                        <a:cs typeface="Segoe UI" panose="020B0502040204020203" pitchFamily="34" charset="0"/>
                      </a:endParaRPr>
                    </a:p>
                    <a:p>
                      <a:pPr marL="0" marR="0" lvl="0" indent="0" algn="ctr" defTabSz="914395" rtl="0" eaLnBrk="1" fontAlgn="auto" latinLnBrk="0" hangingPunct="1">
                        <a:lnSpc>
                          <a:spcPct val="110000"/>
                        </a:lnSpc>
                        <a:spcBef>
                          <a:spcPts val="0"/>
                        </a:spcBef>
                        <a:spcAft>
                          <a:spcPts val="0"/>
                        </a:spcAft>
                        <a:buClrTx/>
                        <a:buSzTx/>
                        <a:buFontTx/>
                        <a:buNone/>
                        <a:tabLst/>
                        <a:defRPr/>
                      </a:pPr>
                      <a:r>
                        <a:rPr kumimoji="1" lang="ja-JP" altLang="en-US" sz="900" b="0" kern="1200" dirty="0" smtClean="0">
                          <a:solidFill>
                            <a:schemeClr val="tx1"/>
                          </a:solidFill>
                          <a:latin typeface="+mn-ea"/>
                          <a:ea typeface="+mn-ea"/>
                          <a:cs typeface="Segoe UI" panose="020B0502040204020203" pitchFamily="34" charset="0"/>
                        </a:rPr>
                        <a:t>短時間：</a:t>
                      </a:r>
                      <a:r>
                        <a:rPr kumimoji="1" lang="en-US" altLang="ja-JP" sz="900" b="0" kern="1200" dirty="0" smtClean="0">
                          <a:solidFill>
                            <a:schemeClr val="tx1"/>
                          </a:solidFill>
                          <a:latin typeface="+mn-ea"/>
                          <a:ea typeface="+mn-ea"/>
                          <a:cs typeface="Segoe UI" panose="020B0502040204020203" pitchFamily="34" charset="0"/>
                        </a:rPr>
                        <a:t>30</a:t>
                      </a:r>
                      <a:r>
                        <a:rPr kumimoji="1" lang="ja-JP" altLang="en-US" sz="900" b="0" kern="1200" dirty="0" smtClean="0">
                          <a:solidFill>
                            <a:schemeClr val="tx1"/>
                          </a:solidFill>
                          <a:latin typeface="+mn-ea"/>
                          <a:ea typeface="+mn-ea"/>
                          <a:cs typeface="Segoe UI" panose="020B0502040204020203" pitchFamily="34" charset="0"/>
                        </a:rPr>
                        <a:t>万円</a:t>
                      </a:r>
                      <a:r>
                        <a:rPr kumimoji="1" lang="en-US" altLang="ja-JP" sz="900" b="0" kern="1200" dirty="0" smtClean="0">
                          <a:solidFill>
                            <a:schemeClr val="tx1"/>
                          </a:solidFill>
                          <a:latin typeface="+mn-ea"/>
                          <a:ea typeface="+mn-ea"/>
                          <a:cs typeface="Segoe UI" panose="020B0502040204020203" pitchFamily="34" charset="0"/>
                        </a:rPr>
                        <a:t>×</a:t>
                      </a:r>
                      <a:r>
                        <a:rPr kumimoji="1" lang="ja-JP" altLang="en-US" sz="900" b="0" kern="1200" dirty="0" smtClean="0">
                          <a:solidFill>
                            <a:schemeClr val="tx1"/>
                          </a:solidFill>
                          <a:latin typeface="+mn-ea"/>
                          <a:ea typeface="+mn-ea"/>
                          <a:cs typeface="Segoe UI" panose="020B0502040204020203" pitchFamily="34" charset="0"/>
                        </a:rPr>
                        <a:t>４期</a:t>
                      </a:r>
                      <a:r>
                        <a:rPr kumimoji="1" lang="en-US" altLang="ja-JP" sz="900" b="0" kern="1200" dirty="0" smtClean="0">
                          <a:solidFill>
                            <a:schemeClr val="tx1"/>
                          </a:solidFill>
                          <a:latin typeface="+mn-ea"/>
                          <a:ea typeface="+mn-ea"/>
                          <a:cs typeface="Segoe UI" panose="020B0502040204020203" pitchFamily="34" charset="0"/>
                        </a:rPr>
                        <a:t>(22.5</a:t>
                      </a:r>
                      <a:r>
                        <a:rPr kumimoji="1" lang="ja-JP" altLang="en-US" sz="900" b="0" kern="1200" dirty="0" smtClean="0">
                          <a:solidFill>
                            <a:schemeClr val="tx1"/>
                          </a:solidFill>
                          <a:latin typeface="+mn-ea"/>
                          <a:ea typeface="+mn-ea"/>
                          <a:cs typeface="Segoe UI" panose="020B0502040204020203" pitchFamily="34" charset="0"/>
                        </a:rPr>
                        <a:t>万円</a:t>
                      </a:r>
                      <a:r>
                        <a:rPr kumimoji="1" lang="en-US" altLang="ja-JP" sz="900" b="0" kern="1200" dirty="0" smtClean="0">
                          <a:solidFill>
                            <a:schemeClr val="tx1"/>
                          </a:solidFill>
                          <a:latin typeface="+mn-ea"/>
                          <a:ea typeface="+mn-ea"/>
                          <a:cs typeface="Segoe UI" panose="020B0502040204020203" pitchFamily="34" charset="0"/>
                        </a:rPr>
                        <a:t>×</a:t>
                      </a:r>
                      <a:r>
                        <a:rPr kumimoji="1" lang="ja-JP" altLang="en-US" sz="900" b="0" kern="1200" dirty="0" smtClean="0">
                          <a:solidFill>
                            <a:schemeClr val="tx1"/>
                          </a:solidFill>
                          <a:latin typeface="+mn-ea"/>
                          <a:ea typeface="+mn-ea"/>
                          <a:cs typeface="Segoe UI" panose="020B0502040204020203" pitchFamily="34" charset="0"/>
                        </a:rPr>
                        <a:t>２期）</a:t>
                      </a:r>
                    </a:p>
                  </a:txBody>
                  <a:tcPr marL="108000" marR="108000" marT="72000" marB="3428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0578283"/>
                  </a:ext>
                </a:extLst>
              </a:tr>
            </a:tbl>
          </a:graphicData>
        </a:graphic>
      </p:graphicFrame>
      <p:sp>
        <p:nvSpPr>
          <p:cNvPr id="26" name="正方形/長方形 25"/>
          <p:cNvSpPr/>
          <p:nvPr/>
        </p:nvSpPr>
        <p:spPr>
          <a:xfrm>
            <a:off x="1556792" y="4922803"/>
            <a:ext cx="5472000" cy="272758"/>
          </a:xfrm>
          <a:prstGeom prst="rect">
            <a:avLst/>
          </a:prstGeom>
        </p:spPr>
        <p:txBody>
          <a:bodyPr wrap="square" tIns="72000">
            <a:spAutoFit/>
          </a:bodyPr>
          <a:lstStyle/>
          <a:p>
            <a:r>
              <a:rPr lang="ja-JP" altLang="en-US" sz="1000" b="1" spc="100" dirty="0" smtClean="0">
                <a:solidFill>
                  <a:srgbClr val="DB4D6D"/>
                </a:solidFill>
                <a:latin typeface="メイリオ" panose="020B0604030504040204" pitchFamily="50" charset="-128"/>
                <a:ea typeface="メイリオ" panose="020B0604030504040204" pitchFamily="50" charset="-128"/>
                <a:cs typeface="メイリオ" panose="020B0604030504040204" pitchFamily="50" charset="-128"/>
              </a:rPr>
              <a:t>まずは求人提出が必要です。詳細は管轄のハローワークへお問い合わせください</a:t>
            </a:r>
            <a:endParaRPr lang="en-US" altLang="ja-JP" sz="1000" b="1" spc="100" dirty="0" smtClean="0">
              <a:solidFill>
                <a:srgbClr val="DB4D6D"/>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AutoShape 7"/>
          <p:cNvSpPr>
            <a:spLocks noChangeArrowheads="1"/>
          </p:cNvSpPr>
          <p:nvPr/>
        </p:nvSpPr>
        <p:spPr bwMode="auto">
          <a:xfrm>
            <a:off x="-231489" y="-402276"/>
            <a:ext cx="651433" cy="668315"/>
          </a:xfrm>
          <a:prstGeom prst="roundRect">
            <a:avLst>
              <a:gd name="adj" fmla="val 50000"/>
            </a:avLst>
          </a:prstGeom>
          <a:solidFill>
            <a:srgbClr val="00B050"/>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pic>
        <p:nvPicPr>
          <p:cNvPr id="59" name="図 1"/>
          <p:cNvPicPr>
            <a:picLocks noChangeAspect="1" noChangeArrowheads="1"/>
          </p:cNvPicPr>
          <p:nvPr/>
        </p:nvPicPr>
        <p:blipFill>
          <a:blip r:embed="rId3" cstate="print"/>
          <a:srcRect/>
          <a:stretch>
            <a:fillRect/>
          </a:stretch>
        </p:blipFill>
        <p:spPr bwMode="auto">
          <a:xfrm>
            <a:off x="419944" y="-280825"/>
            <a:ext cx="576064" cy="564991"/>
          </a:xfrm>
          <a:prstGeom prst="rect">
            <a:avLst/>
          </a:prstGeom>
          <a:noFill/>
          <a:ln w="9525">
            <a:noFill/>
            <a:miter lim="800000"/>
            <a:headEnd/>
            <a:tailEnd/>
          </a:ln>
        </p:spPr>
      </p:pic>
      <p:sp>
        <p:nvSpPr>
          <p:cNvPr id="60" name="AutoShape 9"/>
          <p:cNvSpPr>
            <a:spLocks noChangeArrowheads="1"/>
          </p:cNvSpPr>
          <p:nvPr/>
        </p:nvSpPr>
        <p:spPr bwMode="auto">
          <a:xfrm>
            <a:off x="985144" y="-444175"/>
            <a:ext cx="6951808" cy="668315"/>
          </a:xfrm>
          <a:prstGeom prst="roundRect">
            <a:avLst>
              <a:gd name="adj" fmla="val 50000"/>
            </a:avLst>
          </a:prstGeom>
          <a:solidFill>
            <a:srgbClr val="00B050"/>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61" name="テキスト ボックス 60"/>
          <p:cNvSpPr txBox="1"/>
          <p:nvPr/>
        </p:nvSpPr>
        <p:spPr>
          <a:xfrm>
            <a:off x="5682457" y="9432729"/>
            <a:ext cx="1066318" cy="230832"/>
          </a:xfrm>
          <a:prstGeom prst="rect">
            <a:avLst/>
          </a:prstGeom>
          <a:noFill/>
        </p:spPr>
        <p:txBody>
          <a:bodyPr wrap="none" rtlCol="0">
            <a:spAutoFit/>
          </a:bodyPr>
          <a:lstStyle/>
          <a:p>
            <a:r>
              <a:rPr lang="en-US" altLang="ja-JP" sz="900" b="1" dirty="0" smtClean="0"/>
              <a:t>LL041202</a:t>
            </a:r>
            <a:r>
              <a:rPr lang="ja-JP" altLang="en-US" sz="900" b="1" dirty="0" smtClean="0"/>
              <a:t>企</a:t>
            </a:r>
            <a:r>
              <a:rPr lang="en-US" altLang="ja-JP" sz="900" b="1" dirty="0" smtClean="0"/>
              <a:t>01</a:t>
            </a:r>
            <a:endParaRPr lang="ja-JP" altLang="en-US" sz="900" b="1" dirty="0"/>
          </a:p>
        </p:txBody>
      </p:sp>
      <p:sp>
        <p:nvSpPr>
          <p:cNvPr id="62" name="AutoShape 12"/>
          <p:cNvSpPr>
            <a:spLocks noChangeArrowheads="1"/>
          </p:cNvSpPr>
          <p:nvPr/>
        </p:nvSpPr>
        <p:spPr bwMode="auto">
          <a:xfrm>
            <a:off x="-943828" y="9709146"/>
            <a:ext cx="6911976" cy="565770"/>
          </a:xfrm>
          <a:prstGeom prst="roundRect">
            <a:avLst>
              <a:gd name="adj" fmla="val 50000"/>
            </a:avLst>
          </a:prstGeom>
          <a:solidFill>
            <a:srgbClr val="00B050"/>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solidFill>
                <a:srgbClr val="000000"/>
              </a:solidFill>
            </a:endParaRPr>
          </a:p>
        </p:txBody>
      </p:sp>
      <p:pic>
        <p:nvPicPr>
          <p:cNvPr id="63" name="図 1"/>
          <p:cNvPicPr>
            <a:picLocks noChangeAspect="1" noChangeArrowheads="1"/>
          </p:cNvPicPr>
          <p:nvPr/>
        </p:nvPicPr>
        <p:blipFill>
          <a:blip r:embed="rId3" cstate="print"/>
          <a:srcRect/>
          <a:stretch>
            <a:fillRect/>
          </a:stretch>
        </p:blipFill>
        <p:spPr bwMode="auto">
          <a:xfrm rot="10800000">
            <a:off x="5927942" y="9709146"/>
            <a:ext cx="576064" cy="645691"/>
          </a:xfrm>
          <a:prstGeom prst="rect">
            <a:avLst/>
          </a:prstGeom>
          <a:noFill/>
          <a:ln w="9525">
            <a:noFill/>
            <a:miter lim="800000"/>
            <a:headEnd/>
            <a:tailEnd/>
          </a:ln>
        </p:spPr>
      </p:pic>
      <p:sp>
        <p:nvSpPr>
          <p:cNvPr id="64" name="AutoShape 14"/>
          <p:cNvSpPr>
            <a:spLocks noChangeArrowheads="1"/>
          </p:cNvSpPr>
          <p:nvPr/>
        </p:nvSpPr>
        <p:spPr bwMode="auto">
          <a:xfrm>
            <a:off x="6489098" y="9709146"/>
            <a:ext cx="647700" cy="565770"/>
          </a:xfrm>
          <a:prstGeom prst="roundRect">
            <a:avLst>
              <a:gd name="adj" fmla="val 50000"/>
            </a:avLst>
          </a:prstGeom>
          <a:solidFill>
            <a:srgbClr val="00B050"/>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solidFill>
                <a:srgbClr val="000000"/>
              </a:solidFill>
            </a:endParaRPr>
          </a:p>
        </p:txBody>
      </p:sp>
      <p:sp>
        <p:nvSpPr>
          <p:cNvPr id="65" name="テキスト ボックス 64"/>
          <p:cNvSpPr txBox="1"/>
          <p:nvPr/>
        </p:nvSpPr>
        <p:spPr>
          <a:xfrm>
            <a:off x="2957703" y="9408700"/>
            <a:ext cx="2559529" cy="262943"/>
          </a:xfrm>
          <a:prstGeom prst="rect">
            <a:avLst/>
          </a:prstGeom>
          <a:noFill/>
        </p:spPr>
        <p:txBody>
          <a:bodyPr wrap="square" lIns="72000" tIns="72000" rIns="72000" bIns="36000" rtlCol="0">
            <a:spAutoFit/>
          </a:bodyPr>
          <a:lstStyle/>
          <a:p>
            <a:r>
              <a:rPr lang="ja-JP" altLang="en-US" sz="1000" dirty="0" smtClean="0">
                <a:solidFill>
                  <a:srgbClr val="000000"/>
                </a:solidFill>
                <a:latin typeface="メイリオ" panose="020B0604030504040204" pitchFamily="50" charset="-128"/>
                <a:ea typeface="メイリオ" panose="020B0604030504040204" pitchFamily="50" charset="-128"/>
              </a:rPr>
              <a:t>  ・都道府県労働局・ハローワーク</a:t>
            </a:r>
            <a:endParaRPr lang="ja-JP" altLang="en-US" sz="1000" dirty="0">
              <a:solidFill>
                <a:srgbClr val="000000"/>
              </a:solidFill>
              <a:latin typeface="メイリオ" panose="020B0604030504040204" pitchFamily="50" charset="-128"/>
              <a:ea typeface="メイリオ" panose="020B0604030504040204" pitchFamily="50" charset="-128"/>
            </a:endParaRPr>
          </a:p>
        </p:txBody>
      </p:sp>
      <p:pic>
        <p:nvPicPr>
          <p:cNvPr id="66" name="図 6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24592" y="9288000"/>
            <a:ext cx="1344368" cy="441333"/>
          </a:xfrm>
          <a:prstGeom prst="rect">
            <a:avLst/>
          </a:prstGeom>
        </p:spPr>
      </p:pic>
      <p:sp>
        <p:nvSpPr>
          <p:cNvPr id="77" name="正方形/長方形 76"/>
          <p:cNvSpPr/>
          <p:nvPr/>
        </p:nvSpPr>
        <p:spPr>
          <a:xfrm>
            <a:off x="608060" y="4028771"/>
            <a:ext cx="2146742" cy="257369"/>
          </a:xfrm>
          <a:prstGeom prst="rect">
            <a:avLst/>
          </a:prstGeom>
        </p:spPr>
        <p:txBody>
          <a:bodyPr wrap="square" tIns="72000">
            <a:spAutoFit/>
          </a:bodyPr>
          <a:lstStyle/>
          <a:p>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短時間労働者以外の場合の助成額。</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1556792" y="4546679"/>
            <a:ext cx="2799698" cy="334313"/>
          </a:xfrm>
          <a:prstGeom prst="rect">
            <a:avLst/>
          </a:prstGeom>
        </p:spPr>
        <p:txBody>
          <a:bodyPr wrap="square" lIns="108000" tIns="72000" rIns="108000">
            <a:spAutoFit/>
          </a:bodyPr>
          <a:lstStyle/>
          <a:p>
            <a:r>
              <a:rPr lang="ja-JP" altLang="en-US" sz="1400" spc="100" dirty="0" smtClean="0">
                <a:latin typeface="メイリオ" panose="020B0604030504040204" pitchFamily="50" charset="-128"/>
                <a:ea typeface="メイリオ" panose="020B0604030504040204" pitchFamily="50" charset="-128"/>
                <a:cs typeface="メイリオ" panose="020B0604030504040204" pitchFamily="50" charset="-128"/>
              </a:rPr>
              <a:t>令和４年</a:t>
            </a:r>
            <a:r>
              <a:rPr lang="en-US" altLang="ja-JP" sz="1400" spc="100" dirty="0" smtClean="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400" spc="100" dirty="0" smtClean="0">
                <a:latin typeface="メイリオ" panose="020B0604030504040204" pitchFamily="50" charset="-128"/>
                <a:ea typeface="メイリオ" panose="020B0604030504040204" pitchFamily="50" charset="-128"/>
                <a:cs typeface="メイリオ" panose="020B0604030504040204" pitchFamily="50" charset="-128"/>
              </a:rPr>
              <a:t>月２日以降の採用</a:t>
            </a:r>
            <a:endParaRPr lang="en-US" altLang="ja-JP" sz="1000" spc="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1320427" y="3587437"/>
            <a:ext cx="353943" cy="374461"/>
          </a:xfrm>
          <a:prstGeom prst="rect">
            <a:avLst/>
          </a:prstGeom>
        </p:spPr>
        <p:txBody>
          <a:bodyPr vert="eaVert" wrap="none">
            <a:spAutoFit/>
          </a:bodyPr>
          <a:lstStyle/>
          <a:p>
            <a:r>
              <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万円</a:t>
            </a:r>
            <a:endParaRPr lang="ja-JP" altLang="en-US" sz="1100" dirty="0">
              <a:solidFill>
                <a:schemeClr val="bg1"/>
              </a:solidFill>
            </a:endParaRPr>
          </a:p>
        </p:txBody>
      </p:sp>
      <p:sp>
        <p:nvSpPr>
          <p:cNvPr id="79" name="正方形/長方形 78"/>
          <p:cNvSpPr/>
          <p:nvPr/>
        </p:nvSpPr>
        <p:spPr>
          <a:xfrm>
            <a:off x="116632" y="2891336"/>
            <a:ext cx="3424115" cy="288147"/>
          </a:xfrm>
          <a:prstGeom prst="rect">
            <a:avLst/>
          </a:prstGeom>
          <a:solidFill>
            <a:srgbClr val="0000FF"/>
          </a:solidFill>
          <a:ln>
            <a:solidFill>
              <a:srgbClr val="0000FF"/>
            </a:solidFill>
          </a:ln>
        </p:spPr>
        <p:txBody>
          <a:bodyPr wrap="square" lIns="108000" tIns="72000" rIns="108000">
            <a:spAutoFit/>
          </a:bodyPr>
          <a:lstStyle/>
          <a:p>
            <a:pPr algn="ctr"/>
            <a:r>
              <a:rPr lang="ja-JP" altLang="en-US" sz="1100" b="1" spc="150"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特定</a:t>
            </a:r>
            <a:r>
              <a:rPr lang="ja-JP" altLang="en-US" sz="1100" b="1" spc="150"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求職者雇用開発</a:t>
            </a:r>
            <a:r>
              <a:rPr lang="ja-JP" altLang="en-US" sz="1100" b="1" spc="150"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助成金（採用</a:t>
            </a:r>
            <a:r>
              <a:rPr lang="ja-JP" altLang="en-US" sz="1100" spc="150"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の助成金</a:t>
            </a:r>
            <a:r>
              <a:rPr lang="ja-JP" altLang="en-US" sz="1100" b="1" spc="150"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spc="150"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正方形/長方形 79"/>
          <p:cNvSpPr/>
          <p:nvPr/>
        </p:nvSpPr>
        <p:spPr>
          <a:xfrm>
            <a:off x="3675365" y="2891336"/>
            <a:ext cx="3060000" cy="288147"/>
          </a:xfrm>
          <a:prstGeom prst="rect">
            <a:avLst/>
          </a:prstGeom>
          <a:solidFill>
            <a:srgbClr val="FF0000"/>
          </a:solidFill>
          <a:ln>
            <a:solidFill>
              <a:srgbClr val="FF0000"/>
            </a:solidFill>
          </a:ln>
        </p:spPr>
        <p:txBody>
          <a:bodyPr wrap="square" lIns="108000" tIns="72000" rIns="108000">
            <a:spAutoFit/>
          </a:bodyPr>
          <a:lstStyle/>
          <a:p>
            <a:pPr algn="ctr"/>
            <a:r>
              <a:rPr lang="ja-JP" altLang="en-US" sz="1100" b="1" spc="150"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人材開発支援</a:t>
            </a:r>
            <a:r>
              <a:rPr lang="ja-JP" altLang="en-US" sz="1100" b="1" spc="150"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助</a:t>
            </a:r>
            <a:r>
              <a:rPr lang="ja-JP" altLang="en-US" sz="1100" b="1" spc="150"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成金（訓練</a:t>
            </a:r>
            <a:r>
              <a:rPr lang="ja-JP" altLang="en-US" sz="1100" spc="150"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の助成金</a:t>
            </a:r>
            <a:r>
              <a:rPr lang="ja-JP" altLang="en-US" sz="1100" b="1" spc="150"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spc="150"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6" name="正方形/長方形 85"/>
          <p:cNvSpPr/>
          <p:nvPr/>
        </p:nvSpPr>
        <p:spPr>
          <a:xfrm>
            <a:off x="1655833" y="3441653"/>
            <a:ext cx="415498" cy="369332"/>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8" name="角丸四角形 87"/>
          <p:cNvSpPr/>
          <p:nvPr/>
        </p:nvSpPr>
        <p:spPr>
          <a:xfrm>
            <a:off x="4356490" y="3284319"/>
            <a:ext cx="1044000" cy="68400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kumimoji="1" lang="en-US" altLang="ja-JP" sz="3200" b="1" dirty="0" smtClean="0"/>
              <a:t>30</a:t>
            </a:r>
            <a:r>
              <a:rPr kumimoji="1" lang="en-US" altLang="ja-JP" sz="1400" b="1" dirty="0" smtClean="0"/>
              <a:t>%</a:t>
            </a:r>
            <a:endParaRPr kumimoji="1" lang="ja-JP" altLang="en-US" sz="1400" b="1" dirty="0"/>
          </a:p>
        </p:txBody>
      </p:sp>
      <p:sp>
        <p:nvSpPr>
          <p:cNvPr id="89" name="角丸四角形 88"/>
          <p:cNvSpPr/>
          <p:nvPr/>
        </p:nvSpPr>
        <p:spPr>
          <a:xfrm>
            <a:off x="5697368" y="3284319"/>
            <a:ext cx="1044000" cy="68400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lstStyle/>
          <a:p>
            <a:pPr algn="ctr"/>
            <a:r>
              <a:rPr kumimoji="1" lang="en-US" altLang="ja-JP" sz="3200" b="1" dirty="0" smtClean="0"/>
              <a:t>75</a:t>
            </a:r>
            <a:r>
              <a:rPr kumimoji="1" lang="en-US" altLang="ja-JP" sz="1400" b="1" dirty="0" smtClean="0"/>
              <a:t>%</a:t>
            </a:r>
            <a:endParaRPr kumimoji="1" lang="ja-JP" altLang="en-US" sz="1400" b="1" dirty="0"/>
          </a:p>
        </p:txBody>
      </p:sp>
      <p:sp>
        <p:nvSpPr>
          <p:cNvPr id="3" name="正方形/長方形 2"/>
          <p:cNvSpPr/>
          <p:nvPr/>
        </p:nvSpPr>
        <p:spPr>
          <a:xfrm>
            <a:off x="116632" y="4546679"/>
            <a:ext cx="1440160" cy="334313"/>
          </a:xfrm>
          <a:prstGeom prst="rect">
            <a:avLst/>
          </a:prstGeom>
          <a:solidFill>
            <a:srgbClr val="DB4D6D"/>
          </a:solidFill>
          <a:ln>
            <a:solidFill>
              <a:srgbClr val="DB4D6D"/>
            </a:solidFill>
          </a:ln>
        </p:spPr>
        <p:txBody>
          <a:bodyPr wrap="square" lIns="108000" tIns="72000" rIns="108000" anchor="ctr">
            <a:spAutoFit/>
          </a:bodyPr>
          <a:lstStyle/>
          <a:p>
            <a:pPr algn="ctr"/>
            <a:r>
              <a:rPr lang="ja-JP" altLang="en-US" sz="1400" b="1" spc="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助成</a:t>
            </a:r>
            <a:r>
              <a:rPr lang="ja-JP" altLang="en-US" sz="1400" b="1" spc="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開始対象</a:t>
            </a:r>
            <a:endParaRPr lang="ja-JP" altLang="en-US" sz="1400" b="1" spc="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正方形/長方形 52"/>
          <p:cNvSpPr/>
          <p:nvPr/>
        </p:nvSpPr>
        <p:spPr>
          <a:xfrm>
            <a:off x="3675365" y="4003833"/>
            <a:ext cx="3060000" cy="549381"/>
          </a:xfrm>
          <a:prstGeom prst="rect">
            <a:avLst/>
          </a:prstGeom>
        </p:spPr>
        <p:txBody>
          <a:bodyPr wrap="square">
            <a:spAutoFit/>
          </a:bodyPr>
          <a:lstStyle/>
          <a:p>
            <a:pPr marL="108000" indent="-108000">
              <a:lnSpc>
                <a:spcPct val="110000"/>
              </a:lnSpc>
              <a:buFont typeface="Arial" panose="020B0604020202020204" pitchFamily="34" charset="0"/>
              <a:buChar char="•"/>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特定求職者雇用開発助成金を利用する場合、「賃金助成額」は支給されず、「経費助成」のみ支給されます。</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08000" indent="-108000">
              <a:lnSpc>
                <a:spcPct val="110000"/>
              </a:lnSpc>
              <a:buFont typeface="Arial" panose="020B0604020202020204" pitchFamily="34" charset="0"/>
              <a:buChar char="•"/>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訓練の内容や対象者の違いにより助成率が異なります。</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四角形吹き出し 8"/>
          <p:cNvSpPr/>
          <p:nvPr/>
        </p:nvSpPr>
        <p:spPr>
          <a:xfrm>
            <a:off x="2460627" y="2555299"/>
            <a:ext cx="1080120" cy="262943"/>
          </a:xfrm>
          <a:prstGeom prst="wedgeRectCallout">
            <a:avLst>
              <a:gd name="adj1" fmla="val 8192"/>
              <a:gd name="adj2" fmla="val 78695"/>
            </a:avLst>
          </a:prstGeom>
          <a:solidFill>
            <a:srgbClr val="C9E7E7"/>
          </a:solidFill>
          <a:ln w="6350">
            <a:solidFill>
              <a:srgbClr val="005CAF"/>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36000" rtlCol="0" anchor="ctr">
            <a:spAutoFit/>
          </a:bodyPr>
          <a:lstStyle/>
          <a:p>
            <a:pPr algn="ctr"/>
            <a:r>
              <a:rPr lang="ja-JP" altLang="en-US" sz="1000" b="1"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通常の</a:t>
            </a:r>
            <a:r>
              <a:rPr lang="en-US" altLang="ja-JP" sz="1000" b="1"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000" b="1" spc="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倍</a:t>
            </a:r>
            <a:endParaRPr lang="ja-JP" altLang="en-US" sz="1000" b="1"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108000" y="252000"/>
            <a:ext cx="1654400" cy="303536"/>
          </a:xfrm>
          <a:prstGeom prst="rect">
            <a:avLst/>
          </a:prstGeom>
          <a:noFill/>
        </p:spPr>
        <p:txBody>
          <a:bodyPr wrap="none" lIns="108000" tIns="72000" rIns="108000" bIns="36000" rtlCol="0">
            <a:spAutoFit/>
          </a:bodyPr>
          <a:lstStyle/>
          <a:p>
            <a:r>
              <a:rPr kumimoji="1" lang="ja-JP" altLang="en-US" sz="1200" spc="200" dirty="0" smtClean="0"/>
              <a:t>事業主の皆さまへ</a:t>
            </a:r>
            <a:endParaRPr kumimoji="1" lang="ja-JP" altLang="en-US" sz="1200" spc="200" dirty="0"/>
          </a:p>
        </p:txBody>
      </p:sp>
      <p:sp>
        <p:nvSpPr>
          <p:cNvPr id="11" name="正方形/長方形 10"/>
          <p:cNvSpPr/>
          <p:nvPr/>
        </p:nvSpPr>
        <p:spPr>
          <a:xfrm>
            <a:off x="-14139" y="560512"/>
            <a:ext cx="6876000" cy="1152000"/>
          </a:xfrm>
          <a:prstGeom prst="rect">
            <a:avLst/>
          </a:prstGeom>
          <a:solidFill>
            <a:srgbClr val="005CAF"/>
          </a:solidFill>
          <a:ln>
            <a:solidFill>
              <a:srgbClr val="005CAF"/>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gn="ctr">
              <a:lnSpc>
                <a:spcPct val="120000"/>
              </a:lnSpc>
            </a:pP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特定求職者雇用開発助成金（成長分野等人材確保・育成コース）拡充の</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お知らせ</a:t>
            </a:r>
            <a:endParaRPr lang="en-US" altLang="ja-JP" sz="1400" b="1" spc="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20000"/>
              </a:lnSpc>
              <a:spcBef>
                <a:spcPts val="300"/>
              </a:spcBef>
            </a:pPr>
            <a:r>
              <a:rPr lang="ja-JP" altLang="en-US" b="1" spc="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就職が困難な方を採用し、人材育成を行い、</a:t>
            </a:r>
            <a:endParaRPr lang="en-US" altLang="ja-JP" b="1" spc="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20000"/>
              </a:lnSpc>
            </a:pPr>
            <a:r>
              <a:rPr lang="ja-JP" altLang="en-US" b="1" spc="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賃金を引き上げることで助成金の額が通常より上がります</a:t>
            </a:r>
            <a:endParaRPr lang="en-US" altLang="ja-JP" b="1" spc="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2" name="テキスト ボックス 71"/>
          <p:cNvSpPr txBox="1"/>
          <p:nvPr/>
        </p:nvSpPr>
        <p:spPr>
          <a:xfrm>
            <a:off x="4975381" y="8310638"/>
            <a:ext cx="1765987" cy="227755"/>
          </a:xfrm>
          <a:prstGeom prst="rect">
            <a:avLst/>
          </a:prstGeom>
          <a:noFill/>
        </p:spPr>
        <p:txBody>
          <a:bodyPr wrap="square" lIns="108000" rIns="108000" rtlCol="0" anchor="ctr">
            <a:spAutoFit/>
          </a:bodyPr>
          <a:lstStyle/>
          <a:p>
            <a:pPr algn="r">
              <a:lnSpc>
                <a:spcPct val="110000"/>
              </a:lnSpc>
            </a:pP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内は大企業に対する支援額</a:t>
            </a: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正方形/長方形 72"/>
          <p:cNvSpPr/>
          <p:nvPr/>
        </p:nvSpPr>
        <p:spPr>
          <a:xfrm>
            <a:off x="3645024" y="3458223"/>
            <a:ext cx="761747" cy="369332"/>
          </a:xfrm>
          <a:prstGeom prst="rect">
            <a:avLst/>
          </a:prstGeom>
        </p:spPr>
        <p:txBody>
          <a:bodyPr wrap="none">
            <a:spAutoFit/>
          </a:bodyPr>
          <a:lstStyle/>
          <a:p>
            <a:pPr algn="ct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訓練費用の</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助成率</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正方形/長方形 73"/>
          <p:cNvSpPr/>
          <p:nvPr/>
        </p:nvSpPr>
        <p:spPr>
          <a:xfrm>
            <a:off x="2892125" y="3587437"/>
            <a:ext cx="353943" cy="374461"/>
          </a:xfrm>
          <a:prstGeom prst="rect">
            <a:avLst/>
          </a:prstGeom>
        </p:spPr>
        <p:txBody>
          <a:bodyPr vert="eaVert" wrap="none">
            <a:spAutoFit/>
          </a:bodyPr>
          <a:lstStyle/>
          <a:p>
            <a:r>
              <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万円</a:t>
            </a:r>
            <a:endParaRPr lang="ja-JP" altLang="en-US" sz="1100" dirty="0">
              <a:solidFill>
                <a:schemeClr val="bg1"/>
              </a:solidFill>
            </a:endParaRPr>
          </a:p>
        </p:txBody>
      </p:sp>
      <p:sp>
        <p:nvSpPr>
          <p:cNvPr id="75" name="正方形/長方形 74"/>
          <p:cNvSpPr/>
          <p:nvPr/>
        </p:nvSpPr>
        <p:spPr>
          <a:xfrm>
            <a:off x="1352510" y="3345757"/>
            <a:ext cx="300082" cy="230832"/>
          </a:xfrm>
          <a:prstGeom prst="rect">
            <a:avLst/>
          </a:prstGeom>
        </p:spPr>
        <p:txBody>
          <a:bodyPr wrap="square">
            <a:spAutoFit/>
          </a:bodyPr>
          <a:lstStyle/>
          <a:p>
            <a:r>
              <a:rPr lang="en-US" altLang="ja-JP" sz="9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76" name="正方形/長方形 75"/>
          <p:cNvSpPr/>
          <p:nvPr/>
        </p:nvSpPr>
        <p:spPr>
          <a:xfrm>
            <a:off x="5341180" y="3441653"/>
            <a:ext cx="415498" cy="369332"/>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2" name="正方形/長方形 81"/>
          <p:cNvSpPr/>
          <p:nvPr/>
        </p:nvSpPr>
        <p:spPr>
          <a:xfrm>
            <a:off x="45181" y="3510903"/>
            <a:ext cx="530915" cy="230832"/>
          </a:xfrm>
          <a:prstGeom prst="rect">
            <a:avLst/>
          </a:prstGeom>
        </p:spPr>
        <p:txBody>
          <a:bodyPr wrap="none">
            <a:spAutoFit/>
          </a:bodyPr>
          <a:lstStyle/>
          <a:p>
            <a:pPr algn="ct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助成額</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607245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正方形/長方形 52">
            <a:extLst>
              <a:ext uri="{FF2B5EF4-FFF2-40B4-BE49-F238E27FC236}">
                <a16:creationId xmlns:a16="http://schemas.microsoft.com/office/drawing/2014/main" id="{50F514B6-C36C-664F-BDA7-0718E95C23CF}"/>
              </a:ext>
            </a:extLst>
          </p:cNvPr>
          <p:cNvSpPr/>
          <p:nvPr/>
        </p:nvSpPr>
        <p:spPr>
          <a:xfrm>
            <a:off x="-11268" y="108000"/>
            <a:ext cx="6880536" cy="3650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72000" bIns="36000" rtlCol="0" anchor="ctr">
            <a:spAutoFit/>
          </a:bodyPr>
          <a:lstStyle/>
          <a:p>
            <a:r>
              <a:rPr lang="ja-JP" altLang="en-US" sz="1600" b="1" spc="300" dirty="0" smtClean="0">
                <a:latin typeface="メイリオ" panose="020B0604030504040204" pitchFamily="50" charset="-128"/>
                <a:ea typeface="メイリオ" panose="020B0604030504040204" pitchFamily="50" charset="-128"/>
                <a:cs typeface="メイリオ" panose="020B0604030504040204" pitchFamily="50" charset="-128"/>
              </a:rPr>
              <a:t>対象労働者の支給要件</a:t>
            </a:r>
            <a:endParaRPr lang="ja-JP" altLang="en-US" sz="1600" b="1" spc="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a:extLst>
              <a:ext uri="{FF2B5EF4-FFF2-40B4-BE49-F238E27FC236}">
                <a16:creationId xmlns:a16="http://schemas.microsoft.com/office/drawing/2014/main" id="{50F514B6-C36C-664F-BDA7-0718E95C23CF}"/>
              </a:ext>
            </a:extLst>
          </p:cNvPr>
          <p:cNvSpPr/>
          <p:nvPr/>
        </p:nvSpPr>
        <p:spPr>
          <a:xfrm>
            <a:off x="-11268" y="5385048"/>
            <a:ext cx="6880536" cy="3650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72000" bIns="36000" rtlCol="0" anchor="ctr">
            <a:spAutoFit/>
          </a:bodyPr>
          <a:lstStyle/>
          <a:p>
            <a:r>
              <a:rPr lang="ja-JP" altLang="en-US" sz="1600" b="1" spc="300" dirty="0" smtClean="0">
                <a:latin typeface="メイリオ" panose="020B0604030504040204" pitchFamily="50" charset="-128"/>
                <a:ea typeface="メイリオ" panose="020B0604030504040204" pitchFamily="50" charset="-128"/>
                <a:cs typeface="メイリオ" panose="020B0604030504040204" pitchFamily="50" charset="-128"/>
              </a:rPr>
              <a:t>訓練と賃金引上げの支給要件</a:t>
            </a:r>
            <a:endParaRPr lang="ja-JP" altLang="en-US" sz="1600" b="1" spc="3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31" name="表 30"/>
          <p:cNvGraphicFramePr>
            <a:graphicFrameLocks noGrp="1"/>
          </p:cNvGraphicFramePr>
          <p:nvPr>
            <p:extLst>
              <p:ext uri="{D42A27DB-BD31-4B8C-83A1-F6EECF244321}">
                <p14:modId xmlns:p14="http://schemas.microsoft.com/office/powerpoint/2010/main" val="2025535558"/>
              </p:ext>
            </p:extLst>
          </p:nvPr>
        </p:nvGraphicFramePr>
        <p:xfrm>
          <a:off x="343825" y="823965"/>
          <a:ext cx="6289400" cy="2534760"/>
        </p:xfrm>
        <a:graphic>
          <a:graphicData uri="http://schemas.openxmlformats.org/drawingml/2006/table">
            <a:tbl>
              <a:tblPr/>
              <a:tblGrid>
                <a:gridCol w="1872000">
                  <a:extLst>
                    <a:ext uri="{9D8B030D-6E8A-4147-A177-3AD203B41FA5}">
                      <a16:colId xmlns:a16="http://schemas.microsoft.com/office/drawing/2014/main" val="1866834119"/>
                    </a:ext>
                  </a:extLst>
                </a:gridCol>
                <a:gridCol w="4320000">
                  <a:extLst>
                    <a:ext uri="{9D8B030D-6E8A-4147-A177-3AD203B41FA5}">
                      <a16:colId xmlns:a16="http://schemas.microsoft.com/office/drawing/2014/main" val="3015203059"/>
                    </a:ext>
                  </a:extLst>
                </a:gridCol>
                <a:gridCol w="97400">
                  <a:extLst>
                    <a:ext uri="{9D8B030D-6E8A-4147-A177-3AD203B41FA5}">
                      <a16:colId xmlns:a16="http://schemas.microsoft.com/office/drawing/2014/main" val="4093225225"/>
                    </a:ext>
                  </a:extLst>
                </a:gridCol>
              </a:tblGrid>
              <a:tr h="96587">
                <a:tc>
                  <a:txBody>
                    <a:bodyPr/>
                    <a:lstStyle/>
                    <a:p>
                      <a:pPr algn="ctr" fontAlgn="ctr">
                        <a:lnSpc>
                          <a:spcPct val="100000"/>
                        </a:lnSpc>
                      </a:pPr>
                      <a:r>
                        <a:rPr kumimoji="1" lang="ja-JP" altLang="en-US" sz="1100" b="1" kern="1200" spc="300" dirty="0" smtClean="0">
                          <a:solidFill>
                            <a:schemeClr val="tx1"/>
                          </a:solidFill>
                          <a:latin typeface="メイリオ" panose="020B0604030504040204" pitchFamily="50" charset="-128"/>
                          <a:ea typeface="メイリオ" panose="020B0604030504040204" pitchFamily="50" charset="-128"/>
                          <a:cs typeface="+mn-cs"/>
                        </a:rPr>
                        <a:t>通常のコース名</a:t>
                      </a:r>
                      <a:endParaRPr kumimoji="1" lang="ja-JP" altLang="en-US" sz="1100" b="1" kern="1200" spc="300" dirty="0">
                        <a:solidFill>
                          <a:schemeClr val="tx1"/>
                        </a:solidFill>
                        <a:latin typeface="メイリオ" panose="020B0604030504040204" pitchFamily="50" charset="-128"/>
                        <a:ea typeface="メイリオ" panose="020B0604030504040204" pitchFamily="50" charset="-128"/>
                        <a:cs typeface="+mn-cs"/>
                      </a:endParaRPr>
                    </a:p>
                  </a:txBody>
                  <a:tcPr marL="7259" marR="7259" marT="36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E7E7"/>
                    </a:solidFill>
                  </a:tcPr>
                </a:tc>
                <a:tc gridSpan="2">
                  <a:txBody>
                    <a:bodyPr/>
                    <a:lstStyle/>
                    <a:p>
                      <a:pPr algn="ctr" fontAlgn="ctr">
                        <a:lnSpc>
                          <a:spcPct val="100000"/>
                        </a:lnSpc>
                      </a:pPr>
                      <a:r>
                        <a:rPr kumimoji="1" lang="zh-TW" altLang="en-US" sz="1100" b="1" kern="1200" spc="300" dirty="0">
                          <a:solidFill>
                            <a:schemeClr val="tx1"/>
                          </a:solidFill>
                          <a:latin typeface="メイリオ" panose="020B0604030504040204" pitchFamily="50" charset="-128"/>
                          <a:ea typeface="メイリオ" panose="020B0604030504040204" pitchFamily="50" charset="-128"/>
                          <a:cs typeface="+mn-cs"/>
                        </a:rPr>
                        <a:t>対象労働者種別</a:t>
                      </a:r>
                    </a:p>
                  </a:txBody>
                  <a:tcPr marL="7259" marR="7259" marT="36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E7E7"/>
                    </a:solidFill>
                  </a:tcPr>
                </a:tc>
                <a:tc hMerge="1">
                  <a:txBody>
                    <a:bodyPr/>
                    <a:lstStyle/>
                    <a:p>
                      <a:endParaRPr kumimoji="1" lang="ja-JP" altLang="en-US"/>
                    </a:p>
                  </a:txBody>
                  <a:tcPr/>
                </a:tc>
                <a:extLst>
                  <a:ext uri="{0D108BD9-81ED-4DB2-BD59-A6C34878D82A}">
                    <a16:rowId xmlns:a16="http://schemas.microsoft.com/office/drawing/2014/main" val="345652692"/>
                  </a:ext>
                </a:extLst>
              </a:tr>
              <a:tr h="468000">
                <a:tc>
                  <a:txBody>
                    <a:bodyPr/>
                    <a:lstStyle/>
                    <a:p>
                      <a:pPr algn="ctr" fontAlgn="ctr">
                        <a:lnSpc>
                          <a:spcPct val="110000"/>
                        </a:lnSpc>
                      </a:pPr>
                      <a:r>
                        <a:rPr lang="ja-JP" altLang="en-US" sz="1000" b="0" i="0" u="none" strike="noStrike" spc="150" baseline="0" dirty="0" smtClean="0">
                          <a:solidFill>
                            <a:schemeClr val="tx1"/>
                          </a:solidFill>
                          <a:effectLst/>
                          <a:latin typeface="メイリオ" panose="020B0604030504040204" pitchFamily="50" charset="-128"/>
                          <a:ea typeface="メイリオ" panose="020B0604030504040204" pitchFamily="50" charset="-128"/>
                        </a:rPr>
                        <a:t>特定就職困難者コース</a:t>
                      </a:r>
                      <a:endParaRPr lang="ja-JP" altLang="en-US" sz="1000" b="0" i="0" u="none" strike="noStrike" spc="150" baseline="0" dirty="0">
                        <a:solidFill>
                          <a:schemeClr val="tx1"/>
                        </a:solidFill>
                        <a:effectLst/>
                        <a:latin typeface="メイリオ" panose="020B0604030504040204" pitchFamily="50" charset="-128"/>
                        <a:ea typeface="メイリオ" panose="020B0604030504040204" pitchFamily="50" charset="-128"/>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10000"/>
                        </a:lnSpc>
                        <a:spcBef>
                          <a:spcPts val="0"/>
                        </a:spcBef>
                        <a:spcAft>
                          <a:spcPts val="0"/>
                        </a:spcAft>
                        <a:buClrTx/>
                        <a:buSzTx/>
                        <a:buFontTx/>
                        <a:buNone/>
                        <a:tabLst/>
                        <a:defRPr/>
                      </a:pP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rPr>
                        <a:t>・</a:t>
                      </a: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rPr>
                        <a:t>60</a:t>
                      </a: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rPr>
                        <a:t>歳以上の方　・身体障害者　・知的障害者　・精神障害者　</a:t>
                      </a:r>
                      <a:endPar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endParaRPr>
                    </a:p>
                    <a:p>
                      <a:pPr marL="0" marR="0" lvl="0" indent="0" algn="l" defTabSz="914400" rtl="0" eaLnBrk="1" fontAlgn="ctr" latinLnBrk="0" hangingPunct="1">
                        <a:lnSpc>
                          <a:spcPct val="110000"/>
                        </a:lnSpc>
                        <a:spcBef>
                          <a:spcPts val="0"/>
                        </a:spcBef>
                        <a:spcAft>
                          <a:spcPts val="0"/>
                        </a:spcAft>
                        <a:buClrTx/>
                        <a:buSzTx/>
                        <a:buFontTx/>
                        <a:buNone/>
                        <a:tabLst/>
                        <a:defRPr/>
                      </a:pP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rPr>
                        <a:t>・母子家庭の母等　・父子家庭の父　・ウクライナ避難民　など</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2271713" marR="0" lvl="0" indent="0" algn="l" defTabSz="914400" rtl="0" eaLnBrk="1" fontAlgn="ctr" latinLnBrk="0" hangingPunct="1">
                        <a:lnSpc>
                          <a:spcPct val="110000"/>
                        </a:lnSpc>
                        <a:spcBef>
                          <a:spcPts val="0"/>
                        </a:spcBef>
                        <a:spcAft>
                          <a:spcPts val="0"/>
                        </a:spcAft>
                        <a:buClrTx/>
                        <a:buSzTx/>
                        <a:buFontTx/>
                        <a:buNone/>
                        <a:tabLst/>
                        <a:defRPr/>
                      </a:pPr>
                      <a: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rPr>
                        <a:t/>
                      </a:r>
                      <a:br>
                        <a:rPr lang="ja-JP" altLang="en-US" sz="900" b="0" i="0" u="none" strike="noStrike" dirty="0" smtClean="0">
                          <a:solidFill>
                            <a:schemeClr val="tx1"/>
                          </a:solidFill>
                          <a:effectLst/>
                          <a:latin typeface="メイリオ" panose="020B0604030504040204" pitchFamily="50" charset="-128"/>
                          <a:ea typeface="メイリオ" panose="020B0604030504040204" pitchFamily="50" charset="-128"/>
                        </a:rPr>
                      </a:br>
                      <a:endParaRPr lang="ja-JP" altLang="en-US" sz="900" b="0" i="0" u="none" strike="noStrike" dirty="0">
                        <a:solidFill>
                          <a:schemeClr val="tx1"/>
                        </a:solidFill>
                        <a:effectLst/>
                        <a:latin typeface="メイリオ" panose="020B0604030504040204" pitchFamily="50" charset="-128"/>
                        <a:ea typeface="メイリオ" panose="020B0604030504040204" pitchFamily="50" charset="-128"/>
                      </a:endParaRPr>
                    </a:p>
                  </a:txBody>
                  <a:tcPr marL="0" marR="72000" marT="54000" marB="36000">
                    <a:lnL w="635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5401063"/>
                  </a:ext>
                </a:extLst>
              </a:tr>
              <a:tr h="176430">
                <a:tc>
                  <a:txBody>
                    <a:bodyPr/>
                    <a:lstStyle/>
                    <a:p>
                      <a:pPr algn="ctr" fontAlgn="ctr">
                        <a:lnSpc>
                          <a:spcPct val="110000"/>
                        </a:lnSpc>
                      </a:pPr>
                      <a:r>
                        <a:rPr lang="ja-JP" altLang="en-US" sz="1000" b="0" i="0" u="none" strike="noStrike" spc="150" baseline="0" dirty="0">
                          <a:solidFill>
                            <a:schemeClr val="tx1"/>
                          </a:solidFill>
                          <a:effectLst/>
                          <a:latin typeface="メイリオ" panose="020B0604030504040204" pitchFamily="50" charset="-128"/>
                          <a:ea typeface="メイリオ" panose="020B0604030504040204" pitchFamily="50" charset="-128"/>
                        </a:rPr>
                        <a:t>生涯現役コース</a:t>
                      </a:r>
                    </a:p>
                  </a:txBody>
                  <a:tcPr marL="72000" marR="72000" marT="72000" marB="72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l" fontAlgn="ctr">
                        <a:lnSpc>
                          <a:spcPct val="110000"/>
                        </a:lnSpc>
                      </a:pP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rPr>
                        <a:t>・</a:t>
                      </a:r>
                      <a:r>
                        <a:rPr lang="en-US" altLang="ja-JP" sz="1000" b="0" i="0" u="none" strike="noStrike" dirty="0" smtClean="0">
                          <a:solidFill>
                            <a:schemeClr val="tx1"/>
                          </a:solidFill>
                          <a:effectLst/>
                          <a:latin typeface="メイリオ" panose="020B0604030504040204" pitchFamily="50" charset="-128"/>
                          <a:ea typeface="メイリオ" panose="020B0604030504040204" pitchFamily="50" charset="-128"/>
                        </a:rPr>
                        <a:t>65</a:t>
                      </a:r>
                      <a:r>
                        <a:rPr lang="ja-JP" altLang="en-US" sz="1000" b="0" i="0" u="none" strike="noStrike" dirty="0">
                          <a:solidFill>
                            <a:schemeClr val="tx1"/>
                          </a:solidFill>
                          <a:effectLst/>
                          <a:latin typeface="メイリオ" panose="020B0604030504040204" pitchFamily="50" charset="-128"/>
                          <a:ea typeface="メイリオ" panose="020B0604030504040204" pitchFamily="50" charset="-128"/>
                        </a:rPr>
                        <a:t>歳以上</a:t>
                      </a: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rPr>
                        <a:t>の方</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991278686"/>
                  </a:ext>
                </a:extLst>
              </a:tr>
              <a:tr h="176430">
                <a:tc>
                  <a:txBody>
                    <a:bodyPr/>
                    <a:lstStyle/>
                    <a:p>
                      <a:pPr algn="ctr" fontAlgn="ctr">
                        <a:lnSpc>
                          <a:spcPct val="110000"/>
                        </a:lnSpc>
                      </a:pPr>
                      <a:r>
                        <a:rPr lang="ja-JP" altLang="en-US" sz="1000" b="0" i="0" u="none" strike="noStrike" spc="150" baseline="0" dirty="0">
                          <a:solidFill>
                            <a:schemeClr val="tx1"/>
                          </a:solidFill>
                          <a:effectLst/>
                          <a:latin typeface="メイリオ" panose="020B0604030504040204" pitchFamily="50" charset="-128"/>
                          <a:ea typeface="メイリオ" panose="020B0604030504040204" pitchFamily="50" charset="-128"/>
                        </a:rPr>
                        <a:t>被災者雇用開発コース</a:t>
                      </a:r>
                    </a:p>
                  </a:txBody>
                  <a:tcPr marL="72000" marR="72000" marT="72000" marB="72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l" fontAlgn="ctr">
                        <a:lnSpc>
                          <a:spcPct val="110000"/>
                        </a:lnSpc>
                      </a:pP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rPr>
                        <a:t>・</a:t>
                      </a:r>
                      <a:r>
                        <a:rPr lang="zh-TW" altLang="en-US" sz="1000" b="0" i="0" u="none" strike="noStrike" dirty="0" smtClean="0">
                          <a:solidFill>
                            <a:schemeClr val="tx1"/>
                          </a:solidFill>
                          <a:effectLst/>
                          <a:latin typeface="メイリオ" panose="020B0604030504040204" pitchFamily="50" charset="-128"/>
                          <a:ea typeface="メイリオ" panose="020B0604030504040204" pitchFamily="50" charset="-128"/>
                        </a:rPr>
                        <a:t>被災離職者</a:t>
                      </a: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rPr>
                        <a:t>など</a:t>
                      </a:r>
                      <a:endParaRPr lang="zh-TW" altLang="en-US" sz="1000" b="0" i="0" u="none" strike="noStrike" dirty="0">
                        <a:solidFill>
                          <a:schemeClr val="tx1"/>
                        </a:solidFill>
                        <a:effectLst/>
                        <a:latin typeface="メイリオ" panose="020B0604030504040204" pitchFamily="50" charset="-128"/>
                        <a:ea typeface="メイリオ" panose="020B0604030504040204" pitchFamily="50" charset="-128"/>
                      </a:endParaRPr>
                    </a:p>
                  </a:txBody>
                  <a:tcPr marL="72000" marR="72000" marT="72000" marB="72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558594359"/>
                  </a:ext>
                </a:extLst>
              </a:tr>
              <a:tr h="286939">
                <a:tc>
                  <a:txBody>
                    <a:bodyPr/>
                    <a:lstStyle/>
                    <a:p>
                      <a:pPr algn="ctr" fontAlgn="ctr">
                        <a:lnSpc>
                          <a:spcPct val="110000"/>
                        </a:lnSpc>
                      </a:pPr>
                      <a:r>
                        <a:rPr lang="ja-JP" altLang="en-US" sz="1000" b="0" i="0" u="none" strike="noStrike" spc="150" baseline="0" dirty="0">
                          <a:solidFill>
                            <a:schemeClr val="tx1"/>
                          </a:solidFill>
                          <a:effectLst/>
                          <a:latin typeface="メイリオ" panose="020B0604030504040204" pitchFamily="50" charset="-128"/>
                          <a:ea typeface="メイリオ" panose="020B0604030504040204" pitchFamily="50" charset="-128"/>
                        </a:rPr>
                        <a:t>発達障害者</a:t>
                      </a:r>
                      <a:r>
                        <a:rPr lang="ja-JP" altLang="en-US" sz="1000" b="0" i="0" u="none" strike="noStrike" spc="150" baseline="0" dirty="0" smtClean="0">
                          <a:solidFill>
                            <a:schemeClr val="tx1"/>
                          </a:solidFill>
                          <a:effectLst/>
                          <a:latin typeface="メイリオ" panose="020B0604030504040204" pitchFamily="50" charset="-128"/>
                          <a:ea typeface="メイリオ" panose="020B0604030504040204" pitchFamily="50" charset="-128"/>
                        </a:rPr>
                        <a:t>・難治性疾患患者雇用</a:t>
                      </a:r>
                      <a:r>
                        <a:rPr lang="ja-JP" altLang="en-US" sz="1000" b="0" i="0" u="none" strike="noStrike" spc="150" baseline="0" dirty="0">
                          <a:solidFill>
                            <a:schemeClr val="tx1"/>
                          </a:solidFill>
                          <a:effectLst/>
                          <a:latin typeface="メイリオ" panose="020B0604030504040204" pitchFamily="50" charset="-128"/>
                          <a:ea typeface="メイリオ" panose="020B0604030504040204" pitchFamily="50" charset="-128"/>
                        </a:rPr>
                        <a:t>開発コース</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l" fontAlgn="ctr">
                        <a:lnSpc>
                          <a:spcPct val="110000"/>
                        </a:lnSpc>
                      </a:pP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rPr>
                        <a:t>・</a:t>
                      </a:r>
                      <a:r>
                        <a:rPr lang="zh-TW" altLang="en-US" sz="1000" b="0" i="0" u="none" strike="noStrike" dirty="0" smtClean="0">
                          <a:solidFill>
                            <a:schemeClr val="tx1"/>
                          </a:solidFill>
                          <a:effectLst/>
                          <a:latin typeface="メイリオ" panose="020B0604030504040204" pitchFamily="50" charset="-128"/>
                          <a:ea typeface="メイリオ" panose="020B0604030504040204" pitchFamily="50" charset="-128"/>
                        </a:rPr>
                        <a:t>発達障害者</a:t>
                      </a: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rPr>
                        <a:t>　・</a:t>
                      </a:r>
                      <a:r>
                        <a:rPr lang="zh-TW" altLang="en-US" sz="1000" b="0" i="0" u="none" strike="noStrike" dirty="0" smtClean="0">
                          <a:solidFill>
                            <a:schemeClr val="tx1"/>
                          </a:solidFill>
                          <a:effectLst/>
                          <a:latin typeface="メイリオ" panose="020B0604030504040204" pitchFamily="50" charset="-128"/>
                          <a:ea typeface="メイリオ" panose="020B0604030504040204" pitchFamily="50" charset="-128"/>
                        </a:rPr>
                        <a:t>難治性</a:t>
                      </a:r>
                      <a:r>
                        <a:rPr lang="zh-TW" altLang="en-US" sz="1000" b="0" i="0" u="none" strike="noStrike" dirty="0">
                          <a:solidFill>
                            <a:schemeClr val="tx1"/>
                          </a:solidFill>
                          <a:effectLst/>
                          <a:latin typeface="メイリオ" panose="020B0604030504040204" pitchFamily="50" charset="-128"/>
                          <a:ea typeface="メイリオ" panose="020B0604030504040204" pitchFamily="50" charset="-128"/>
                        </a:rPr>
                        <a:t>疾患患者</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424977946"/>
                  </a:ext>
                </a:extLst>
              </a:tr>
              <a:tr h="366598">
                <a:tc>
                  <a:txBody>
                    <a:bodyPr/>
                    <a:lstStyle/>
                    <a:p>
                      <a:pPr algn="ctr" fontAlgn="ctr">
                        <a:lnSpc>
                          <a:spcPct val="110000"/>
                        </a:lnSpc>
                      </a:pPr>
                      <a:r>
                        <a:rPr lang="ja-JP" altLang="en-US" sz="1000" b="0" i="0" u="none" strike="noStrike" spc="150" baseline="0" dirty="0">
                          <a:solidFill>
                            <a:schemeClr val="tx1"/>
                          </a:solidFill>
                          <a:effectLst/>
                          <a:latin typeface="メイリオ" panose="020B0604030504040204" pitchFamily="50" charset="-128"/>
                          <a:ea typeface="メイリオ" panose="020B0604030504040204" pitchFamily="50" charset="-128"/>
                        </a:rPr>
                        <a:t>就職氷河期</a:t>
                      </a:r>
                      <a:r>
                        <a:rPr lang="ja-JP" altLang="en-US" sz="1000" b="0" i="0" u="none" strike="noStrike" spc="150" baseline="0" dirty="0" smtClean="0">
                          <a:solidFill>
                            <a:schemeClr val="tx1"/>
                          </a:solidFill>
                          <a:effectLst/>
                          <a:latin typeface="メイリオ" panose="020B0604030504040204" pitchFamily="50" charset="-128"/>
                          <a:ea typeface="メイリオ" panose="020B0604030504040204" pitchFamily="50" charset="-128"/>
                        </a:rPr>
                        <a:t>世代</a:t>
                      </a:r>
                      <a:r>
                        <a:rPr lang="en-US" altLang="ja-JP" sz="1000" b="0" i="0" u="none" strike="noStrike" spc="150" baseline="0" dirty="0" smtClean="0">
                          <a:solidFill>
                            <a:schemeClr val="tx1"/>
                          </a:solidFill>
                          <a:effectLst/>
                          <a:latin typeface="メイリオ" panose="020B0604030504040204" pitchFamily="50" charset="-128"/>
                          <a:ea typeface="メイリオ" panose="020B0604030504040204" pitchFamily="50" charset="-128"/>
                        </a:rPr>
                        <a:t/>
                      </a:r>
                      <a:br>
                        <a:rPr lang="en-US" altLang="ja-JP" sz="1000" b="0" i="0" u="none" strike="noStrike" spc="150" baseline="0" dirty="0" smtClean="0">
                          <a:solidFill>
                            <a:schemeClr val="tx1"/>
                          </a:solidFill>
                          <a:effectLst/>
                          <a:latin typeface="メイリオ" panose="020B0604030504040204" pitchFamily="50" charset="-128"/>
                          <a:ea typeface="メイリオ" panose="020B0604030504040204" pitchFamily="50" charset="-128"/>
                        </a:rPr>
                      </a:br>
                      <a:r>
                        <a:rPr lang="ja-JP" altLang="en-US" sz="1000" b="0" i="0" u="none" strike="noStrike" spc="150" baseline="0" dirty="0" smtClean="0">
                          <a:solidFill>
                            <a:schemeClr val="tx1"/>
                          </a:solidFill>
                          <a:effectLst/>
                          <a:latin typeface="メイリオ" panose="020B0604030504040204" pitchFamily="50" charset="-128"/>
                          <a:ea typeface="メイリオ" panose="020B0604030504040204" pitchFamily="50" charset="-128"/>
                        </a:rPr>
                        <a:t>安定</a:t>
                      </a:r>
                      <a:r>
                        <a:rPr lang="ja-JP" altLang="en-US" sz="1000" b="0" i="0" u="none" strike="noStrike" spc="150" baseline="0" dirty="0">
                          <a:solidFill>
                            <a:schemeClr val="tx1"/>
                          </a:solidFill>
                          <a:effectLst/>
                          <a:latin typeface="メイリオ" panose="020B0604030504040204" pitchFamily="50" charset="-128"/>
                          <a:ea typeface="メイリオ" panose="020B0604030504040204" pitchFamily="50" charset="-128"/>
                        </a:rPr>
                        <a:t>雇用実現コース</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l" fontAlgn="ctr">
                        <a:lnSpc>
                          <a:spcPct val="110000"/>
                        </a:lnSpc>
                      </a:pP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rPr>
                        <a:t>・</a:t>
                      </a:r>
                      <a:r>
                        <a:rPr lang="zh-TW" altLang="en-US" sz="1000" b="0" i="0" u="none" strike="noStrike" dirty="0" smtClean="0">
                          <a:solidFill>
                            <a:schemeClr val="tx1"/>
                          </a:solidFill>
                          <a:effectLst/>
                          <a:latin typeface="メイリオ" panose="020B0604030504040204" pitchFamily="50" charset="-128"/>
                          <a:ea typeface="メイリオ" panose="020B0604030504040204" pitchFamily="50" charset="-128"/>
                        </a:rPr>
                        <a:t>就職</a:t>
                      </a:r>
                      <a:r>
                        <a:rPr lang="zh-TW" altLang="en-US" sz="1000" b="0" i="0" u="none" strike="noStrike" dirty="0">
                          <a:solidFill>
                            <a:schemeClr val="tx1"/>
                          </a:solidFill>
                          <a:effectLst/>
                          <a:latin typeface="メイリオ" panose="020B0604030504040204" pitchFamily="50" charset="-128"/>
                          <a:ea typeface="メイリオ" panose="020B0604030504040204" pitchFamily="50" charset="-128"/>
                        </a:rPr>
                        <a:t>氷河期</a:t>
                      </a:r>
                      <a:r>
                        <a:rPr kumimoji="1" lang="zh-TW" altLang="en-US" sz="1000" b="0" i="0" u="none" strike="noStrike" kern="1200" dirty="0" smtClean="0">
                          <a:solidFill>
                            <a:schemeClr val="tx1"/>
                          </a:solidFill>
                          <a:effectLst/>
                          <a:latin typeface="メイリオ" panose="020B0604030504040204" pitchFamily="50" charset="-128"/>
                          <a:ea typeface="メイリオ" panose="020B0604030504040204" pitchFamily="50" charset="-128"/>
                          <a:cs typeface="+mn-cs"/>
                        </a:rPr>
                        <a:t>世代</a:t>
                      </a:r>
                      <a:r>
                        <a:rPr kumimoji="1" lang="ja-JP" altLang="en-US" sz="1000" b="0" i="0" u="none" strike="noStrike" kern="1200" dirty="0" smtClean="0">
                          <a:solidFill>
                            <a:schemeClr val="tx1"/>
                          </a:solidFill>
                          <a:effectLst/>
                          <a:latin typeface="メイリオ" panose="020B0604030504040204" pitchFamily="50" charset="-128"/>
                          <a:ea typeface="メイリオ" panose="020B0604030504040204" pitchFamily="50" charset="-128"/>
                          <a:cs typeface="+mn-cs"/>
                        </a:rPr>
                        <a:t>で</a:t>
                      </a:r>
                      <a:r>
                        <a:rPr kumimoji="1" lang="zh-TW" altLang="en-US" sz="1000" b="0" i="0" u="none" strike="noStrike" kern="1200" dirty="0" smtClean="0">
                          <a:solidFill>
                            <a:schemeClr val="tx1"/>
                          </a:solidFill>
                          <a:effectLst/>
                          <a:latin typeface="メイリオ" panose="020B0604030504040204" pitchFamily="50" charset="-128"/>
                          <a:ea typeface="メイリオ" panose="020B0604030504040204" pitchFamily="50" charset="-128"/>
                          <a:cs typeface="+mn-cs"/>
                        </a:rPr>
                        <a:t>不安定</a:t>
                      </a:r>
                      <a:r>
                        <a:rPr kumimoji="1" lang="ja-JP" altLang="en-US" sz="1000" b="0" i="0" u="none" strike="noStrike" kern="1200" dirty="0" smtClean="0">
                          <a:solidFill>
                            <a:schemeClr val="tx1"/>
                          </a:solidFill>
                          <a:effectLst/>
                          <a:latin typeface="メイリオ" panose="020B0604030504040204" pitchFamily="50" charset="-128"/>
                          <a:ea typeface="メイリオ" panose="020B0604030504040204" pitchFamily="50" charset="-128"/>
                          <a:cs typeface="+mn-cs"/>
                        </a:rPr>
                        <a:t>な</a:t>
                      </a:r>
                      <a:r>
                        <a:rPr kumimoji="1" lang="zh-TW" altLang="en-US" sz="1000" b="0" i="0" u="none" strike="noStrike" kern="1200" dirty="0" smtClean="0">
                          <a:solidFill>
                            <a:schemeClr val="tx1"/>
                          </a:solidFill>
                          <a:effectLst/>
                          <a:latin typeface="メイリオ" panose="020B0604030504040204" pitchFamily="50" charset="-128"/>
                          <a:ea typeface="メイリオ" panose="020B0604030504040204" pitchFamily="50" charset="-128"/>
                          <a:cs typeface="+mn-cs"/>
                        </a:rPr>
                        <a:t>雇用</a:t>
                      </a:r>
                      <a:r>
                        <a:rPr kumimoji="1" lang="ja-JP" altLang="en-US" sz="1000" b="0" i="0" u="none" strike="noStrike" kern="1200" dirty="0" smtClean="0">
                          <a:solidFill>
                            <a:schemeClr val="tx1"/>
                          </a:solidFill>
                          <a:effectLst/>
                          <a:latin typeface="メイリオ" panose="020B0604030504040204" pitchFamily="50" charset="-128"/>
                          <a:ea typeface="メイリオ" panose="020B0604030504040204" pitchFamily="50" charset="-128"/>
                          <a:cs typeface="+mn-cs"/>
                        </a:rPr>
                        <a:t>を繰り返す</a:t>
                      </a:r>
                      <a:r>
                        <a:rPr kumimoji="1" lang="zh-TW" altLang="en-US" sz="1000" b="0" i="0" u="none" strike="noStrike" kern="1200" dirty="0" smtClean="0">
                          <a:solidFill>
                            <a:schemeClr val="tx1"/>
                          </a:solidFill>
                          <a:effectLst/>
                          <a:latin typeface="メイリオ" panose="020B0604030504040204" pitchFamily="50" charset="-128"/>
                          <a:ea typeface="メイリオ" panose="020B0604030504040204" pitchFamily="50" charset="-128"/>
                          <a:cs typeface="+mn-cs"/>
                        </a:rPr>
                        <a:t>者</a:t>
                      </a:r>
                      <a:endParaRPr kumimoji="1" lang="zh-TW" altLang="en-US" sz="1000" b="0" i="0" u="none" strike="noStrike" kern="1200" dirty="0">
                        <a:solidFill>
                          <a:schemeClr val="tx1"/>
                        </a:solidFill>
                        <a:effectLst/>
                        <a:latin typeface="メイリオ" panose="020B0604030504040204" pitchFamily="50" charset="-128"/>
                        <a:ea typeface="メイリオ" panose="020B0604030504040204" pitchFamily="50" charset="-128"/>
                        <a:cs typeface="+mn-cs"/>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733993098"/>
                  </a:ext>
                </a:extLst>
              </a:tr>
              <a:tr h="286939">
                <a:tc>
                  <a:txBody>
                    <a:bodyPr/>
                    <a:lstStyle/>
                    <a:p>
                      <a:pPr algn="ctr" fontAlgn="ctr">
                        <a:lnSpc>
                          <a:spcPct val="110000"/>
                        </a:lnSpc>
                      </a:pPr>
                      <a:r>
                        <a:rPr lang="ja-JP" altLang="en-US" sz="1000" b="0" i="0" u="none" strike="noStrike" spc="150" baseline="0" dirty="0">
                          <a:solidFill>
                            <a:schemeClr val="tx1"/>
                          </a:solidFill>
                          <a:effectLst/>
                          <a:latin typeface="メイリオ" panose="020B0604030504040204" pitchFamily="50" charset="-128"/>
                          <a:ea typeface="メイリオ" panose="020B0604030504040204" pitchFamily="50" charset="-128"/>
                        </a:rPr>
                        <a:t>生活保護受給者</a:t>
                      </a:r>
                      <a:r>
                        <a:rPr lang="ja-JP" altLang="en-US" sz="1000" b="0" i="0" u="none" strike="noStrike" spc="150" baseline="0" dirty="0" smtClean="0">
                          <a:solidFill>
                            <a:schemeClr val="tx1"/>
                          </a:solidFill>
                          <a:effectLst/>
                          <a:latin typeface="メイリオ" panose="020B0604030504040204" pitchFamily="50" charset="-128"/>
                          <a:ea typeface="メイリオ" panose="020B0604030504040204" pitchFamily="50" charset="-128"/>
                        </a:rPr>
                        <a:t>等</a:t>
                      </a:r>
                      <a:r>
                        <a:rPr lang="en-US" altLang="ja-JP" sz="1000" b="0" i="0" u="none" strike="noStrike" spc="150" baseline="0" dirty="0" smtClean="0">
                          <a:solidFill>
                            <a:schemeClr val="tx1"/>
                          </a:solidFill>
                          <a:effectLst/>
                          <a:latin typeface="メイリオ" panose="020B0604030504040204" pitchFamily="50" charset="-128"/>
                          <a:ea typeface="メイリオ" panose="020B0604030504040204" pitchFamily="50" charset="-128"/>
                        </a:rPr>
                        <a:t/>
                      </a:r>
                      <a:br>
                        <a:rPr lang="en-US" altLang="ja-JP" sz="1000" b="0" i="0" u="none" strike="noStrike" spc="150" baseline="0" dirty="0" smtClean="0">
                          <a:solidFill>
                            <a:schemeClr val="tx1"/>
                          </a:solidFill>
                          <a:effectLst/>
                          <a:latin typeface="メイリオ" panose="020B0604030504040204" pitchFamily="50" charset="-128"/>
                          <a:ea typeface="メイリオ" panose="020B0604030504040204" pitchFamily="50" charset="-128"/>
                        </a:rPr>
                      </a:br>
                      <a:r>
                        <a:rPr lang="ja-JP" altLang="en-US" sz="1000" b="0" i="0" u="none" strike="noStrike" spc="150" baseline="0" dirty="0" smtClean="0">
                          <a:solidFill>
                            <a:schemeClr val="tx1"/>
                          </a:solidFill>
                          <a:effectLst/>
                          <a:latin typeface="メイリオ" panose="020B0604030504040204" pitchFamily="50" charset="-128"/>
                          <a:ea typeface="メイリオ" panose="020B0604030504040204" pitchFamily="50" charset="-128"/>
                        </a:rPr>
                        <a:t>雇用</a:t>
                      </a:r>
                      <a:r>
                        <a:rPr lang="ja-JP" altLang="en-US" sz="1000" b="0" i="0" u="none" strike="noStrike" spc="150" baseline="0" dirty="0">
                          <a:solidFill>
                            <a:schemeClr val="tx1"/>
                          </a:solidFill>
                          <a:effectLst/>
                          <a:latin typeface="メイリオ" panose="020B0604030504040204" pitchFamily="50" charset="-128"/>
                          <a:ea typeface="メイリオ" panose="020B0604030504040204" pitchFamily="50" charset="-128"/>
                        </a:rPr>
                        <a:t>開発コース</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l" fontAlgn="ctr">
                        <a:lnSpc>
                          <a:spcPct val="110000"/>
                        </a:lnSpc>
                      </a:pP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rPr>
                        <a:t>・</a:t>
                      </a:r>
                      <a:r>
                        <a:rPr lang="zh-TW" altLang="en-US" sz="1000" b="0" i="0" u="none" strike="noStrike" dirty="0" smtClean="0">
                          <a:solidFill>
                            <a:schemeClr val="tx1"/>
                          </a:solidFill>
                          <a:effectLst/>
                          <a:latin typeface="メイリオ" panose="020B0604030504040204" pitchFamily="50" charset="-128"/>
                          <a:ea typeface="メイリオ" panose="020B0604030504040204" pitchFamily="50" charset="-128"/>
                        </a:rPr>
                        <a:t>生活</a:t>
                      </a:r>
                      <a:r>
                        <a:rPr lang="zh-TW" altLang="en-US" sz="1000" b="0" i="0" u="none" strike="noStrike" dirty="0">
                          <a:solidFill>
                            <a:schemeClr val="tx1"/>
                          </a:solidFill>
                          <a:effectLst/>
                          <a:latin typeface="メイリオ" panose="020B0604030504040204" pitchFamily="50" charset="-128"/>
                          <a:ea typeface="メイリオ" panose="020B0604030504040204" pitchFamily="50" charset="-128"/>
                        </a:rPr>
                        <a:t>保護</a:t>
                      </a:r>
                      <a:r>
                        <a:rPr lang="zh-TW" altLang="en-US" sz="1000" b="0" i="0" u="none" strike="noStrike" dirty="0" smtClean="0">
                          <a:solidFill>
                            <a:schemeClr val="tx1"/>
                          </a:solidFill>
                          <a:effectLst/>
                          <a:latin typeface="メイリオ" panose="020B0604030504040204" pitchFamily="50" charset="-128"/>
                          <a:ea typeface="メイリオ" panose="020B0604030504040204" pitchFamily="50" charset="-128"/>
                        </a:rPr>
                        <a:t>受給者</a:t>
                      </a: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rPr>
                        <a:t>　・</a:t>
                      </a:r>
                      <a:r>
                        <a:rPr lang="zh-TW" altLang="en-US" sz="1000" b="0" i="0" u="none" strike="noStrike" dirty="0" smtClean="0">
                          <a:solidFill>
                            <a:schemeClr val="tx1"/>
                          </a:solidFill>
                          <a:effectLst/>
                          <a:latin typeface="メイリオ" panose="020B0604030504040204" pitchFamily="50" charset="-128"/>
                          <a:ea typeface="メイリオ" panose="020B0604030504040204" pitchFamily="50" charset="-128"/>
                        </a:rPr>
                        <a:t>生活</a:t>
                      </a:r>
                      <a:r>
                        <a:rPr lang="zh-TW" altLang="en-US" sz="1000" b="0" i="0" u="none" strike="noStrike" dirty="0">
                          <a:solidFill>
                            <a:schemeClr val="tx1"/>
                          </a:solidFill>
                          <a:effectLst/>
                          <a:latin typeface="メイリオ" panose="020B0604030504040204" pitchFamily="50" charset="-128"/>
                          <a:ea typeface="メイリオ" panose="020B0604030504040204" pitchFamily="50" charset="-128"/>
                        </a:rPr>
                        <a:t>困窮者</a:t>
                      </a:r>
                    </a:p>
                  </a:txBody>
                  <a:tcPr marL="72000" marR="72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706418562"/>
                  </a:ext>
                </a:extLst>
              </a:tr>
            </a:tbl>
          </a:graphicData>
        </a:graphic>
      </p:graphicFrame>
      <p:sp>
        <p:nvSpPr>
          <p:cNvPr id="32" name="正方形/長方形 31"/>
          <p:cNvSpPr/>
          <p:nvPr/>
        </p:nvSpPr>
        <p:spPr>
          <a:xfrm>
            <a:off x="108000" y="477874"/>
            <a:ext cx="2334073" cy="312187"/>
          </a:xfrm>
          <a:prstGeom prst="rect">
            <a:avLst/>
          </a:prstGeom>
        </p:spPr>
        <p:txBody>
          <a:bodyPr wrap="square" lIns="108000" tIns="72000" rIns="108000" bIns="36000">
            <a:spAutoFit/>
          </a:bodyPr>
          <a:lstStyle/>
          <a:p>
            <a:pPr>
              <a:lnSpc>
                <a:spcPct val="110000"/>
              </a:lnSpc>
            </a:pPr>
            <a:r>
              <a:rPr lang="ja-JP" altLang="en-US" sz="1200" b="1" spc="300" dirty="0" smtClean="0">
                <a:solidFill>
                  <a:srgbClr val="005CAF"/>
                </a:solidFill>
                <a:latin typeface="メイリオ" panose="020B0604030504040204" pitchFamily="50" charset="-128"/>
                <a:ea typeface="メイリオ" panose="020B0604030504040204" pitchFamily="50" charset="-128"/>
                <a:cs typeface="メイリオ" panose="020B0604030504040204" pitchFamily="50" charset="-128"/>
              </a:rPr>
              <a:t>就職が困難</a:t>
            </a:r>
            <a:r>
              <a:rPr lang="ja-JP" altLang="en-US" sz="1200" b="1" spc="300" smtClean="0">
                <a:solidFill>
                  <a:srgbClr val="005CAF"/>
                </a:solidFill>
                <a:latin typeface="メイリオ" panose="020B0604030504040204" pitchFamily="50" charset="-128"/>
                <a:ea typeface="メイリオ" panose="020B0604030504040204" pitchFamily="50" charset="-128"/>
                <a:cs typeface="メイリオ" panose="020B0604030504040204" pitchFamily="50" charset="-128"/>
              </a:rPr>
              <a:t>な方</a:t>
            </a:r>
            <a:endParaRPr lang="en-US" altLang="ja-JP" sz="1200" b="1" spc="300" dirty="0" smtClean="0">
              <a:solidFill>
                <a:srgbClr val="005CA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正方形/長方形 37"/>
          <p:cNvSpPr/>
          <p:nvPr/>
        </p:nvSpPr>
        <p:spPr>
          <a:xfrm>
            <a:off x="189000" y="6482318"/>
            <a:ext cx="6480000" cy="1351002"/>
          </a:xfrm>
          <a:prstGeom prst="rect">
            <a:avLst/>
          </a:prstGeom>
          <a:solidFill>
            <a:schemeClr val="accent5">
              <a:lumMod val="20000"/>
              <a:lumOff val="80000"/>
            </a:schemeClr>
          </a:solidFill>
        </p:spPr>
        <p:txBody>
          <a:bodyPr wrap="square" lIns="108000" tIns="72000" rIns="108000">
            <a:spAutoFit/>
          </a:bodyPr>
          <a:lstStyle/>
          <a:p>
            <a:pPr marL="228600" indent="-228600">
              <a:lnSpc>
                <a:spcPct val="110000"/>
              </a:lnSpc>
              <a:buFont typeface="+mj-ea"/>
              <a:buAutoNum type="circleNumDbPlain"/>
            </a:pP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コースの実訓練時</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間数等が</a:t>
            </a:r>
            <a:r>
              <a:rPr lang="en-US" altLang="ja-JP" sz="1000" b="1"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以上</a:t>
            </a:r>
            <a:r>
              <a:rPr lang="en-US" altLang="ja-JP" sz="1000" b="1" baseline="30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の訓練</a:t>
            </a:r>
            <a:endParaRPr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74638">
              <a:lnSpc>
                <a:spcPct val="110000"/>
              </a:lnSpc>
              <a:spcAft>
                <a:spcPts val="300"/>
              </a:spcAft>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e</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ラーニング・通信制による訓練の場合は、標準学習時間が</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以上または</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標準学習期間が３月</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以上</a:t>
            </a:r>
            <a:endParaRPr lang="en-US" altLang="ja-JP" sz="900" b="1" u="sng" dirty="0">
              <a:latin typeface="メイリオ" panose="020B0604030504040204" pitchFamily="50" charset="-128"/>
              <a:ea typeface="メイリオ" panose="020B0604030504040204" pitchFamily="50" charset="-128"/>
              <a:cs typeface="メイリオ" panose="020B0604030504040204" pitchFamily="50" charset="-128"/>
            </a:endParaRPr>
          </a:p>
          <a:p>
            <a:pPr marL="228600" indent="-228600">
              <a:lnSpc>
                <a:spcPct val="110000"/>
              </a:lnSpc>
              <a:spcBef>
                <a:spcPts val="200"/>
              </a:spcBef>
              <a:buFont typeface="+mj-ea"/>
              <a:buAutoNum type="circleNumDbPlain" startAt="2"/>
            </a:pP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以外の次の訓練</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44500" indent="-177800">
              <a:lnSpc>
                <a:spcPct val="110000"/>
              </a:lnSpc>
              <a:buFont typeface="Arial" panose="020B0604020202020204" pitchFamily="34" charset="0"/>
              <a:buChar char="•"/>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特定</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訓練コース（労働生産性向上訓練、熟練技能育成・承継</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訓練）</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p>
            <a:pPr marL="444500" indent="-177800">
              <a:lnSpc>
                <a:spcPct val="110000"/>
              </a:lnSpc>
              <a:buFont typeface="Arial" panose="020B0604020202020204" pitchFamily="34" charset="0"/>
              <a:buChar char="•"/>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特別</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育成訓練コース（中長期的キャリア</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形成訓練、有期</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実習型</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訓練）</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p>
            <a:pPr marL="444500" indent="-177800">
              <a:lnSpc>
                <a:spcPct val="110000"/>
              </a:lnSpc>
              <a:buFont typeface="Arial" panose="020B0604020202020204" pitchFamily="34" charset="0"/>
              <a:buChar char="•"/>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への投資促進</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コース </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高度</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デジタル人材等</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訓練</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p>
          <a:p>
            <a:pPr marL="444500" indent="-177800">
              <a:lnSpc>
                <a:spcPct val="110000"/>
              </a:lnSpc>
              <a:buFont typeface="Arial" panose="020B0604020202020204" pitchFamily="34" charset="0"/>
              <a:buChar char="•"/>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展開等リスキリング支援</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コース</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189000" y="3719066"/>
            <a:ext cx="6480000" cy="631318"/>
          </a:xfrm>
          <a:prstGeom prst="rect">
            <a:avLst/>
          </a:prstGeom>
        </p:spPr>
        <p:txBody>
          <a:bodyPr wrap="square" lIns="108000" tIns="72000" rIns="108000">
            <a:spAutoFit/>
          </a:bodyPr>
          <a:lstStyle/>
          <a:p>
            <a:pPr>
              <a:lnSpc>
                <a:spcPct val="110000"/>
              </a:lnSpc>
              <a:spcAft>
                <a:spcPts val="300"/>
              </a:spcAft>
            </a:pP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正規</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雇用</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無期雇用</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有期雇用</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（自動更新</a:t>
            </a:r>
            <a:r>
              <a:rPr lang="en-US" altLang="ja-JP" sz="1000" b="1" baseline="30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として採用する方</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が対象です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nSpc>
                <a:spcPct val="110000"/>
              </a:lnSpc>
              <a:buFont typeface="メイリオ" panose="020B0604030504040204" pitchFamily="50" charset="-128"/>
              <a:buChar char="※"/>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対象労働者が望む限り</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更新できる契約</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」の場合に助成対象となります。ただし、「生涯現役コース」と「被災者雇用開発コース」の対象者は、１年以上継続して雇用することが確実である場合に助成対象</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となります</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a:off x="189000" y="4560141"/>
            <a:ext cx="6480000" cy="783667"/>
          </a:xfrm>
          <a:prstGeom prst="rect">
            <a:avLst/>
          </a:prstGeom>
        </p:spPr>
        <p:txBody>
          <a:bodyPr wrap="square" lIns="108000" tIns="72000" rIns="108000">
            <a:spAutoFit/>
          </a:bodyPr>
          <a:lstStyle/>
          <a:p>
            <a:pPr>
              <a:lnSpc>
                <a:spcPct val="110000"/>
              </a:lnSpc>
              <a:spcAft>
                <a:spcPts val="300"/>
              </a:spcAft>
            </a:pP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未経験職種</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に就職する方が対象</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000" indent="-180000">
              <a:lnSpc>
                <a:spcPct val="110000"/>
              </a:lnSpc>
              <a:buFont typeface="Arial" panose="020B0604020202020204" pitchFamily="34" charset="0"/>
              <a:buChar char="•"/>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求人</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内容と職業相談の内容を踏まえて、</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ハローワークなどから</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「未経験職種への就職を希望する方」として職業紹介をします。原則は、それをもって対象者の要件に該当するものとなります</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000" indent="-180000">
              <a:lnSpc>
                <a:spcPct val="110000"/>
              </a:lnSpc>
              <a:buFont typeface="Arial" panose="020B0604020202020204" pitchFamily="34" charset="0"/>
              <a:buChar char="•"/>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経験１年未満の職種も、未経験職種として取り扱います。</a:t>
            </a:r>
            <a:endParaRPr lang="en-US" altLang="ja-JP" sz="7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正方形/長方形 45"/>
          <p:cNvSpPr/>
          <p:nvPr/>
        </p:nvSpPr>
        <p:spPr>
          <a:xfrm>
            <a:off x="108000" y="3440832"/>
            <a:ext cx="1564632" cy="312187"/>
          </a:xfrm>
          <a:prstGeom prst="rect">
            <a:avLst/>
          </a:prstGeom>
        </p:spPr>
        <p:txBody>
          <a:bodyPr wrap="square" lIns="108000" tIns="72000" rIns="108000" bIns="36000">
            <a:spAutoFit/>
          </a:bodyPr>
          <a:lstStyle/>
          <a:p>
            <a:pPr>
              <a:lnSpc>
                <a:spcPct val="110000"/>
              </a:lnSpc>
            </a:pPr>
            <a:r>
              <a:rPr lang="ja-JP" altLang="en-US" sz="1200" b="1" spc="300" dirty="0" smtClean="0">
                <a:solidFill>
                  <a:srgbClr val="005CAF"/>
                </a:solidFill>
                <a:latin typeface="メイリオ" panose="020B0604030504040204" pitchFamily="50" charset="-128"/>
                <a:ea typeface="メイリオ" panose="020B0604030504040204" pitchFamily="50" charset="-128"/>
                <a:cs typeface="メイリオ" panose="020B0604030504040204" pitchFamily="50" charset="-128"/>
              </a:rPr>
              <a:t>採用の雇用形態</a:t>
            </a:r>
            <a:endParaRPr lang="en-US" altLang="ja-JP" sz="1200" b="1" spc="300" dirty="0" smtClean="0">
              <a:solidFill>
                <a:srgbClr val="005CA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正方形/長方形 46"/>
          <p:cNvSpPr/>
          <p:nvPr/>
        </p:nvSpPr>
        <p:spPr>
          <a:xfrm>
            <a:off x="108000" y="4304928"/>
            <a:ext cx="1564632" cy="312187"/>
          </a:xfrm>
          <a:prstGeom prst="rect">
            <a:avLst/>
          </a:prstGeom>
        </p:spPr>
        <p:txBody>
          <a:bodyPr wrap="square" lIns="108000" tIns="72000" rIns="108000" bIns="36000">
            <a:spAutoFit/>
          </a:bodyPr>
          <a:lstStyle/>
          <a:p>
            <a:pPr>
              <a:lnSpc>
                <a:spcPct val="110000"/>
              </a:lnSpc>
            </a:pPr>
            <a:r>
              <a:rPr lang="ja-JP" altLang="en-US" sz="1200" b="1" spc="300" dirty="0" smtClean="0">
                <a:solidFill>
                  <a:srgbClr val="005CAF"/>
                </a:solidFill>
                <a:latin typeface="メイリオ" panose="020B0604030504040204" pitchFamily="50" charset="-128"/>
                <a:ea typeface="メイリオ" panose="020B0604030504040204" pitchFamily="50" charset="-128"/>
                <a:cs typeface="メイリオ" panose="020B0604030504040204" pitchFamily="50" charset="-128"/>
              </a:rPr>
              <a:t>これま</a:t>
            </a:r>
            <a:r>
              <a:rPr lang="ja-JP" altLang="en-US" sz="1200" b="1" spc="300" dirty="0">
                <a:solidFill>
                  <a:srgbClr val="005CAF"/>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200" b="1" spc="300" dirty="0" smtClean="0">
                <a:solidFill>
                  <a:srgbClr val="005CAF"/>
                </a:solidFill>
                <a:latin typeface="メイリオ" panose="020B0604030504040204" pitchFamily="50" charset="-128"/>
                <a:ea typeface="メイリオ" panose="020B0604030504040204" pitchFamily="50" charset="-128"/>
                <a:cs typeface="メイリオ" panose="020B0604030504040204" pitchFamily="50" charset="-128"/>
              </a:rPr>
              <a:t>の職歴</a:t>
            </a:r>
            <a:endParaRPr lang="en-US" altLang="ja-JP" sz="1200" b="1" spc="300" dirty="0" smtClean="0">
              <a:solidFill>
                <a:srgbClr val="005CA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正方形/長方形 47"/>
          <p:cNvSpPr/>
          <p:nvPr/>
        </p:nvSpPr>
        <p:spPr>
          <a:xfrm>
            <a:off x="108000" y="5745088"/>
            <a:ext cx="1564632" cy="312187"/>
          </a:xfrm>
          <a:prstGeom prst="rect">
            <a:avLst/>
          </a:prstGeom>
        </p:spPr>
        <p:txBody>
          <a:bodyPr wrap="square" lIns="108000" tIns="72000" rIns="108000" bIns="36000">
            <a:spAutoFit/>
          </a:bodyPr>
          <a:lstStyle/>
          <a:p>
            <a:pPr>
              <a:lnSpc>
                <a:spcPct val="110000"/>
              </a:lnSpc>
            </a:pPr>
            <a:r>
              <a:rPr lang="ja-JP" altLang="en-US" sz="1200" b="1" spc="300" dirty="0" smtClean="0">
                <a:solidFill>
                  <a:srgbClr val="005CAF"/>
                </a:solidFill>
                <a:latin typeface="メイリオ" panose="020B0604030504040204" pitchFamily="50" charset="-128"/>
                <a:ea typeface="メイリオ" panose="020B0604030504040204" pitchFamily="50" charset="-128"/>
                <a:cs typeface="メイリオ" panose="020B0604030504040204" pitchFamily="50" charset="-128"/>
              </a:rPr>
              <a:t>対象となる訓練</a:t>
            </a:r>
            <a:endParaRPr lang="en-US" altLang="ja-JP" sz="1200" b="1" spc="300" dirty="0" smtClean="0">
              <a:solidFill>
                <a:srgbClr val="005CA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正方形/長方形 48"/>
          <p:cNvSpPr/>
          <p:nvPr/>
        </p:nvSpPr>
        <p:spPr>
          <a:xfrm>
            <a:off x="108000" y="7953181"/>
            <a:ext cx="1949353" cy="312187"/>
          </a:xfrm>
          <a:prstGeom prst="rect">
            <a:avLst/>
          </a:prstGeom>
        </p:spPr>
        <p:txBody>
          <a:bodyPr wrap="square" lIns="108000" tIns="72000" rIns="108000" bIns="36000">
            <a:spAutoFit/>
          </a:bodyPr>
          <a:lstStyle/>
          <a:p>
            <a:pPr>
              <a:lnSpc>
                <a:spcPct val="110000"/>
              </a:lnSpc>
            </a:pPr>
            <a:r>
              <a:rPr lang="ja-JP" altLang="en-US" sz="1200" b="1" spc="300" dirty="0" smtClean="0">
                <a:solidFill>
                  <a:srgbClr val="005CAF"/>
                </a:solidFill>
                <a:latin typeface="メイリオ" panose="020B0604030504040204" pitchFamily="50" charset="-128"/>
                <a:ea typeface="メイリオ" panose="020B0604030504040204" pitchFamily="50" charset="-128"/>
                <a:cs typeface="メイリオ" panose="020B0604030504040204" pitchFamily="50" charset="-128"/>
              </a:rPr>
              <a:t>賃金引上げの要件</a:t>
            </a:r>
            <a:endParaRPr lang="en-US" altLang="ja-JP" sz="1200" b="1" spc="300" dirty="0" smtClean="0">
              <a:solidFill>
                <a:srgbClr val="005CA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189000" y="6024456"/>
            <a:ext cx="6480000" cy="457424"/>
          </a:xfrm>
          <a:prstGeom prst="rect">
            <a:avLst/>
          </a:prstGeom>
        </p:spPr>
        <p:txBody>
          <a:bodyPr wrap="square" lIns="108000" tIns="72000" rIns="108000">
            <a:spAutoFit/>
          </a:bodyPr>
          <a:lstStyle/>
          <a:p>
            <a:pPr>
              <a:lnSpc>
                <a:spcPct val="1100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次のいずれかの人材開発支援助成金を活用した訓練が対象</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最後</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の支給対象期の末日まで</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に訓練を開始することが必要です。</a:t>
            </a:r>
          </a:p>
        </p:txBody>
      </p:sp>
      <p:sp>
        <p:nvSpPr>
          <p:cNvPr id="51" name="正方形/長方形 50"/>
          <p:cNvSpPr/>
          <p:nvPr/>
        </p:nvSpPr>
        <p:spPr>
          <a:xfrm>
            <a:off x="189000" y="8208618"/>
            <a:ext cx="6480000" cy="626701"/>
          </a:xfrm>
          <a:prstGeom prst="rect">
            <a:avLst/>
          </a:prstGeom>
        </p:spPr>
        <p:txBody>
          <a:bodyPr wrap="square" lIns="108000" tIns="72000" rIns="108000">
            <a:spAutoFit/>
          </a:bodyPr>
          <a:lstStyle/>
          <a:p>
            <a:pPr>
              <a:lnSpc>
                <a:spcPct val="1100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「賃金</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引上げ</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計画」の計画期間（最大３年）内に、採用</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時</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（試用期間がある場合は本採用時）</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の「毎月</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決まって支払われる</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賃金</a:t>
            </a:r>
            <a:r>
              <a:rPr lang="en-US" altLang="ja-JP" sz="1000" baseline="30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５％以上引き上がっていること</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が必要</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nSpc>
                <a:spcPct val="110000"/>
              </a:lnSpc>
              <a:buFont typeface="メイリオ" panose="020B0604030504040204" pitchFamily="50" charset="-128"/>
              <a:buChar char="※"/>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年間</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賞与や超過労働給与</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額</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時間外</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手当</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など</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職務非関連の</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賃金</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住宅</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手当、家族手当、通勤手当</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など</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除いた</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賃金</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正方形/長方形 53"/>
          <p:cNvSpPr/>
          <p:nvPr/>
        </p:nvSpPr>
        <p:spPr>
          <a:xfrm>
            <a:off x="189000" y="8841432"/>
            <a:ext cx="6480000" cy="880617"/>
          </a:xfrm>
          <a:prstGeom prst="rect">
            <a:avLst/>
          </a:prstGeom>
        </p:spPr>
        <p:txBody>
          <a:bodyPr wrap="square" lIns="108000" tIns="72000" rIns="108000">
            <a:spAutoFit/>
          </a:bodyPr>
          <a:lstStyle/>
          <a:p>
            <a:pPr marL="180000" indent="-108000">
              <a:lnSpc>
                <a:spcPct val="110000"/>
              </a:lnSpc>
              <a:buFont typeface="Arial" panose="020B0604020202020204" pitchFamily="34" charset="0"/>
              <a:buChar char="•"/>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採用日</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から３年経過した日に、「天災その他のやむを得ない理由」や「対象労働者の本人の責めに帰すべき理由」などにより、５％以上の</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引上げ</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を行われていない場合においても、助成対象となることが</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あります。</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p>
            <a:pPr marL="180000" indent="-108000">
              <a:lnSpc>
                <a:spcPct val="110000"/>
              </a:lnSpc>
              <a:buFont typeface="Arial" panose="020B0604020202020204" pitchFamily="34" charset="0"/>
              <a:buChar char="•"/>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職務</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内容などが同一の労働者と比べ、合理的な理由がなく、採用時の賃金を下げている場合などは、助成金が払われないことが</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あります。</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p>
            <a:pPr marL="180000" indent="-108000">
              <a:lnSpc>
                <a:spcPct val="110000"/>
              </a:lnSpc>
              <a:buFont typeface="Arial" panose="020B0604020202020204" pitchFamily="34" charset="0"/>
              <a:buChar char="•"/>
            </a:pP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賃金</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引上げが、主に最低賃金の</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改定などを</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契機に行われるものである場合は、要件を満たしません。</a:t>
            </a:r>
          </a:p>
        </p:txBody>
      </p:sp>
      <p:sp>
        <p:nvSpPr>
          <p:cNvPr id="17" name="AutoShape 187"/>
          <p:cNvSpPr>
            <a:spLocks noChangeArrowheads="1"/>
          </p:cNvSpPr>
          <p:nvPr/>
        </p:nvSpPr>
        <p:spPr bwMode="auto">
          <a:xfrm rot="10800000">
            <a:off x="5764848" y="6357749"/>
            <a:ext cx="1196752" cy="280828"/>
          </a:xfrm>
          <a:prstGeom prst="rect">
            <a:avLst/>
          </a:prstGeom>
          <a:noFill/>
          <a:ln w="6350" algn="ctr">
            <a:noFill/>
            <a:miter lim="800000"/>
            <a:headEnd/>
            <a:tailEnd/>
          </a:ln>
        </p:spPr>
        <p:txBody>
          <a:bodyPr rot="10800000" wrap="square" lIns="108000" tIns="72000" rIns="108000" bIns="72000" anchor="ctr">
            <a:spAutoFit/>
          </a:bodyPr>
          <a:lstStyle>
            <a:lvl1pPr eaLnBrk="0" hangingPunct="0">
              <a:spcBef>
                <a:spcPct val="20000"/>
              </a:spcBef>
              <a:buChar char="•"/>
              <a:tabLst>
                <a:tab pos="266700" algn="l"/>
                <a:tab pos="361950" algn="l"/>
              </a:tabLst>
              <a:defRPr kumimoji="1" sz="3200">
                <a:solidFill>
                  <a:schemeClr val="tx1"/>
                </a:solidFill>
                <a:latin typeface="Arial" charset="0"/>
                <a:ea typeface="ＭＳ Ｐゴシック" charset="-128"/>
              </a:defRPr>
            </a:lvl1pPr>
            <a:lvl2pPr marL="742950" indent="-285750" eaLnBrk="0" hangingPunct="0">
              <a:spcBef>
                <a:spcPct val="20000"/>
              </a:spcBef>
              <a:buChar char="–"/>
              <a:tabLst>
                <a:tab pos="266700" algn="l"/>
                <a:tab pos="361950" algn="l"/>
              </a:tabLst>
              <a:defRPr kumimoji="1" sz="2800">
                <a:solidFill>
                  <a:schemeClr val="tx1"/>
                </a:solidFill>
                <a:latin typeface="Arial" charset="0"/>
                <a:ea typeface="ＭＳ Ｐゴシック" charset="-128"/>
              </a:defRPr>
            </a:lvl2pPr>
            <a:lvl3pPr marL="1143000" indent="-228600" eaLnBrk="0" hangingPunct="0">
              <a:spcBef>
                <a:spcPct val="20000"/>
              </a:spcBef>
              <a:buChar char="•"/>
              <a:tabLst>
                <a:tab pos="266700" algn="l"/>
                <a:tab pos="361950" algn="l"/>
              </a:tabLst>
              <a:defRPr kumimoji="1" sz="2400">
                <a:solidFill>
                  <a:schemeClr val="tx1"/>
                </a:solidFill>
                <a:latin typeface="Arial" charset="0"/>
                <a:ea typeface="ＭＳ Ｐゴシック" charset="-128"/>
              </a:defRPr>
            </a:lvl3pPr>
            <a:lvl4pPr marL="1600200" indent="-228600" eaLnBrk="0" hangingPunct="0">
              <a:spcBef>
                <a:spcPct val="20000"/>
              </a:spcBef>
              <a:buChar char="–"/>
              <a:tabLst>
                <a:tab pos="266700" algn="l"/>
                <a:tab pos="361950" algn="l"/>
              </a:tabLst>
              <a:defRPr kumimoji="1" sz="2000">
                <a:solidFill>
                  <a:schemeClr val="tx1"/>
                </a:solidFill>
                <a:latin typeface="Arial" charset="0"/>
                <a:ea typeface="ＭＳ Ｐゴシック" charset="-128"/>
              </a:defRPr>
            </a:lvl4pPr>
            <a:lvl5pPr marL="2057400" indent="-228600" eaLnBrk="0" hangingPunct="0">
              <a:spcBef>
                <a:spcPct val="20000"/>
              </a:spcBef>
              <a:buChar char="»"/>
              <a:tabLst>
                <a:tab pos="266700" algn="l"/>
                <a:tab pos="361950" algn="l"/>
              </a:tabLst>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tabLst>
                <a:tab pos="266700" algn="l"/>
                <a:tab pos="361950" algn="l"/>
              </a:tabLst>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tabLst>
                <a:tab pos="266700" algn="l"/>
                <a:tab pos="361950" algn="l"/>
              </a:tabLst>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tabLst>
                <a:tab pos="266700" algn="l"/>
                <a:tab pos="361950" algn="l"/>
              </a:tabLst>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tabLst>
                <a:tab pos="266700" algn="l"/>
                <a:tab pos="361950" algn="l"/>
              </a:tabLst>
              <a:defRPr kumimoji="1" sz="2000">
                <a:solidFill>
                  <a:schemeClr val="tx1"/>
                </a:solidFill>
                <a:latin typeface="Arial" charset="0"/>
                <a:ea typeface="ＭＳ Ｐゴシック" charset="-128"/>
              </a:defRPr>
            </a:lvl9pPr>
          </a:lstStyle>
          <a:p>
            <a:pPr algn="ctr" eaLnBrk="1" hangingPunct="1">
              <a:lnSpc>
                <a:spcPct val="110000"/>
              </a:lnSpc>
              <a:spcBef>
                <a:spcPts val="0"/>
              </a:spcBef>
              <a:buFontTx/>
              <a:buNone/>
              <a:defRPr/>
            </a:pPr>
            <a:r>
              <a:rPr lang="ja-JP" altLang="en-US" sz="800" dirty="0" smtClean="0">
                <a:latin typeface="メイリオ" panose="020B0604030504040204" pitchFamily="50" charset="-128"/>
                <a:ea typeface="メイリオ" panose="020B0604030504040204" pitchFamily="50" charset="-128"/>
                <a:hlinkClick r:id="rId3"/>
              </a:rPr>
              <a:t>人材開発支援助成金</a:t>
            </a:r>
            <a:endParaRPr lang="ja-JP" altLang="en-US" sz="800" dirty="0">
              <a:latin typeface="メイリオ" panose="020B0604030504040204" pitchFamily="50" charset="-128"/>
              <a:ea typeface="メイリオ" panose="020B0604030504040204" pitchFamily="50" charset="-128"/>
            </a:endParaRPr>
          </a:p>
        </p:txBody>
      </p:sp>
      <p:pic>
        <p:nvPicPr>
          <p:cNvPr id="5" name="図 4"/>
          <p:cNvPicPr>
            <a:picLocks noChangeAspect="1"/>
          </p:cNvPicPr>
          <p:nvPr/>
        </p:nvPicPr>
        <p:blipFill rotWithShape="1">
          <a:blip r:embed="rId4"/>
          <a:srcRect l="18430" t="3520" r="22509" b="11880"/>
          <a:stretch/>
        </p:blipFill>
        <p:spPr>
          <a:xfrm>
            <a:off x="6102781" y="5882590"/>
            <a:ext cx="520886" cy="555642"/>
          </a:xfrm>
          <a:prstGeom prst="rect">
            <a:avLst/>
          </a:prstGeom>
        </p:spPr>
      </p:pic>
    </p:spTree>
    <p:extLst>
      <p:ext uri="{BB962C8B-B14F-4D97-AF65-F5344CB8AC3E}">
        <p14:creationId xmlns:p14="http://schemas.microsoft.com/office/powerpoint/2010/main" val="9120128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rotWithShape="1">
          <a:blip r:embed="rId3"/>
          <a:srcRect l="17005" r="21779"/>
          <a:stretch/>
        </p:blipFill>
        <p:spPr>
          <a:xfrm>
            <a:off x="5860107" y="8726830"/>
            <a:ext cx="613226" cy="654035"/>
          </a:xfrm>
          <a:prstGeom prst="rect">
            <a:avLst/>
          </a:prstGeom>
        </p:spPr>
      </p:pic>
      <p:pic>
        <p:nvPicPr>
          <p:cNvPr id="3" name="図 2"/>
          <p:cNvPicPr>
            <a:picLocks noChangeAspect="1"/>
          </p:cNvPicPr>
          <p:nvPr/>
        </p:nvPicPr>
        <p:blipFill rotWithShape="1">
          <a:blip r:embed="rId4"/>
          <a:srcRect l="19255" r="22930"/>
          <a:stretch/>
        </p:blipFill>
        <p:spPr>
          <a:xfrm>
            <a:off x="4874297" y="8726829"/>
            <a:ext cx="588888" cy="665023"/>
          </a:xfrm>
          <a:prstGeom prst="rect">
            <a:avLst/>
          </a:prstGeom>
        </p:spPr>
      </p:pic>
      <p:pic>
        <p:nvPicPr>
          <p:cNvPr id="2" name="図 1"/>
          <p:cNvPicPr>
            <a:picLocks noChangeAspect="1"/>
          </p:cNvPicPr>
          <p:nvPr/>
        </p:nvPicPr>
        <p:blipFill rotWithShape="1">
          <a:blip r:embed="rId5"/>
          <a:srcRect l="17005" r="21779"/>
          <a:stretch/>
        </p:blipFill>
        <p:spPr>
          <a:xfrm>
            <a:off x="3866430" y="8771081"/>
            <a:ext cx="634816" cy="599384"/>
          </a:xfrm>
          <a:prstGeom prst="rect">
            <a:avLst/>
          </a:prstGeom>
        </p:spPr>
      </p:pic>
      <p:sp>
        <p:nvSpPr>
          <p:cNvPr id="45" name="Rectangle 9"/>
          <p:cNvSpPr>
            <a:spLocks noChangeArrowheads="1"/>
          </p:cNvSpPr>
          <p:nvPr/>
        </p:nvSpPr>
        <p:spPr bwMode="auto">
          <a:xfrm>
            <a:off x="108000" y="889899"/>
            <a:ext cx="2592000" cy="262943"/>
          </a:xfrm>
          <a:prstGeom prst="rect">
            <a:avLst/>
          </a:prstGeom>
          <a:solidFill>
            <a:srgbClr val="103185"/>
          </a:solidFill>
          <a:ln w="6350" algn="ctr">
            <a:noFill/>
            <a:miter lim="800000"/>
            <a:headEnd/>
            <a:tailEnd/>
          </a:ln>
        </p:spPr>
        <p:txBody>
          <a:bodyPr lIns="72000" tIns="72000" rIns="72000" bIns="36000" anchor="ctr">
            <a:spAutoFit/>
          </a:bodyPr>
          <a:lstStyle>
            <a:lvl1pPr marL="342900" indent="-342900"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000" b="1" spc="100" dirty="0" smtClean="0">
                <a:solidFill>
                  <a:schemeClr val="bg1"/>
                </a:solidFill>
                <a:latin typeface="メイリオ" panose="020B0604030504040204" pitchFamily="50" charset="-128"/>
                <a:ea typeface="メイリオ" panose="020B0604030504040204" pitchFamily="50" charset="-128"/>
              </a:rPr>
              <a:t>１　ハローワーク</a:t>
            </a:r>
            <a:r>
              <a:rPr lang="ja-JP" altLang="en-US" sz="1000" b="1" spc="100" dirty="0">
                <a:solidFill>
                  <a:schemeClr val="bg1"/>
                </a:solidFill>
                <a:latin typeface="メイリオ" panose="020B0604030504040204" pitchFamily="50" charset="-128"/>
                <a:ea typeface="メイリオ" panose="020B0604030504040204" pitchFamily="50" charset="-128"/>
              </a:rPr>
              <a:t>等から</a:t>
            </a:r>
            <a:r>
              <a:rPr lang="ja-JP" altLang="en-US" sz="1000" b="1" spc="100" dirty="0" smtClean="0">
                <a:solidFill>
                  <a:schemeClr val="bg1"/>
                </a:solidFill>
                <a:latin typeface="メイリオ" panose="020B0604030504040204" pitchFamily="50" charset="-128"/>
                <a:ea typeface="メイリオ" panose="020B0604030504040204" pitchFamily="50" charset="-128"/>
              </a:rPr>
              <a:t>の職業紹介</a:t>
            </a:r>
            <a:endParaRPr lang="ja-JP" altLang="en-US" sz="1000" b="1" spc="100" dirty="0">
              <a:solidFill>
                <a:schemeClr val="bg1"/>
              </a:solidFill>
              <a:latin typeface="メイリオ" panose="020B0604030504040204" pitchFamily="50" charset="-128"/>
              <a:ea typeface="メイリオ" panose="020B0604030504040204" pitchFamily="50" charset="-128"/>
            </a:endParaRPr>
          </a:p>
        </p:txBody>
      </p:sp>
      <p:sp>
        <p:nvSpPr>
          <p:cNvPr id="46" name="Rectangle 18"/>
          <p:cNvSpPr>
            <a:spLocks noChangeArrowheads="1"/>
          </p:cNvSpPr>
          <p:nvPr/>
        </p:nvSpPr>
        <p:spPr bwMode="auto">
          <a:xfrm>
            <a:off x="108000" y="2261385"/>
            <a:ext cx="2592000" cy="262943"/>
          </a:xfrm>
          <a:prstGeom prst="rect">
            <a:avLst/>
          </a:prstGeom>
          <a:solidFill>
            <a:srgbClr val="DB4D6D"/>
          </a:solidFill>
          <a:ln w="6350" algn="ctr">
            <a:noFill/>
            <a:miter lim="800000"/>
            <a:headEnd/>
            <a:tailEnd/>
          </a:ln>
        </p:spPr>
        <p:txBody>
          <a:bodyPr lIns="72000" tIns="72000" rIns="72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000" b="1" spc="30" dirty="0" smtClean="0">
                <a:solidFill>
                  <a:schemeClr val="bg1"/>
                </a:solidFill>
                <a:latin typeface="メイリオ" panose="020B0604030504040204" pitchFamily="50" charset="-128"/>
                <a:ea typeface="メイリオ" panose="020B0604030504040204" pitchFamily="50" charset="-128"/>
              </a:rPr>
              <a:t>４　人材開発支援助成金の計画届の提出</a:t>
            </a:r>
            <a:endParaRPr lang="ja-JP" altLang="en-US" sz="1000" b="1" spc="30" dirty="0">
              <a:solidFill>
                <a:schemeClr val="bg1"/>
              </a:solidFill>
              <a:latin typeface="メイリオ" panose="020B0604030504040204" pitchFamily="50" charset="-128"/>
              <a:ea typeface="メイリオ" panose="020B0604030504040204" pitchFamily="50" charset="-128"/>
            </a:endParaRPr>
          </a:p>
        </p:txBody>
      </p:sp>
      <p:sp>
        <p:nvSpPr>
          <p:cNvPr id="47" name="Rectangle 19"/>
          <p:cNvSpPr>
            <a:spLocks noChangeArrowheads="1"/>
          </p:cNvSpPr>
          <p:nvPr/>
        </p:nvSpPr>
        <p:spPr bwMode="auto">
          <a:xfrm>
            <a:off x="108000" y="2718547"/>
            <a:ext cx="2592000" cy="262943"/>
          </a:xfrm>
          <a:prstGeom prst="rect">
            <a:avLst/>
          </a:prstGeom>
          <a:solidFill>
            <a:srgbClr val="DB4D6D"/>
          </a:solidFill>
          <a:ln w="6350" algn="ctr">
            <a:noFill/>
            <a:miter lim="800000"/>
            <a:headEnd/>
            <a:tailEnd/>
          </a:ln>
        </p:spPr>
        <p:txBody>
          <a:bodyPr lIns="72000" tIns="72000" rIns="72000" bIns="36000" anchor="ctr">
            <a:spAutoFit/>
          </a:bodyPr>
          <a:lstStyle/>
          <a:p>
            <a:pPr>
              <a:spcBef>
                <a:spcPct val="0"/>
              </a:spcBef>
            </a:pPr>
            <a:r>
              <a:rPr lang="ja-JP" altLang="en-US" sz="1000" b="1" spc="100" dirty="0">
                <a:solidFill>
                  <a:schemeClr val="bg1"/>
                </a:solidFill>
                <a:latin typeface="メイリオ" panose="020B0604030504040204" pitchFamily="50" charset="-128"/>
                <a:ea typeface="メイリオ" panose="020B0604030504040204" pitchFamily="50" charset="-128"/>
              </a:rPr>
              <a:t>５　訓練実施</a:t>
            </a:r>
          </a:p>
        </p:txBody>
      </p:sp>
      <p:sp>
        <p:nvSpPr>
          <p:cNvPr id="53" name="Rectangle 20"/>
          <p:cNvSpPr>
            <a:spLocks noChangeArrowheads="1"/>
          </p:cNvSpPr>
          <p:nvPr/>
        </p:nvSpPr>
        <p:spPr bwMode="auto">
          <a:xfrm>
            <a:off x="108000" y="3175709"/>
            <a:ext cx="2592000" cy="262943"/>
          </a:xfrm>
          <a:prstGeom prst="rect">
            <a:avLst/>
          </a:prstGeom>
          <a:solidFill>
            <a:srgbClr val="DB4D6D"/>
          </a:solidFill>
          <a:ln w="6350" algn="ctr">
            <a:noFill/>
            <a:miter lim="800000"/>
            <a:headEnd/>
            <a:tailEnd/>
          </a:ln>
        </p:spPr>
        <p:txBody>
          <a:bodyPr lIns="72000" tIns="72000" rIns="72000" bIns="36000" anchor="ctr">
            <a:spAutoFit/>
          </a:bodyPr>
          <a:lstStyle/>
          <a:p>
            <a:pPr>
              <a:spcBef>
                <a:spcPct val="0"/>
              </a:spcBef>
            </a:pPr>
            <a:r>
              <a:rPr lang="ja-JP" altLang="en-US" sz="1000" b="1" dirty="0">
                <a:solidFill>
                  <a:schemeClr val="bg1"/>
                </a:solidFill>
                <a:latin typeface="メイリオ" panose="020B0604030504040204" pitchFamily="50" charset="-128"/>
                <a:ea typeface="メイリオ" panose="020B0604030504040204" pitchFamily="50" charset="-128"/>
              </a:rPr>
              <a:t>６　人材開発支援助成金の支給</a:t>
            </a:r>
            <a:r>
              <a:rPr lang="ja-JP" altLang="en-US" sz="1000" b="1" dirty="0" smtClean="0">
                <a:solidFill>
                  <a:schemeClr val="bg1"/>
                </a:solidFill>
                <a:latin typeface="メイリオ" panose="020B0604030504040204" pitchFamily="50" charset="-128"/>
                <a:ea typeface="メイリオ" panose="020B0604030504040204" pitchFamily="50" charset="-128"/>
              </a:rPr>
              <a:t>申請・決定</a:t>
            </a:r>
            <a:endParaRPr lang="ja-JP" altLang="en-US" sz="1000" b="1" dirty="0">
              <a:solidFill>
                <a:schemeClr val="bg1"/>
              </a:solidFill>
              <a:latin typeface="メイリオ" panose="020B0604030504040204" pitchFamily="50" charset="-128"/>
              <a:ea typeface="メイリオ" panose="020B0604030504040204" pitchFamily="50" charset="-128"/>
            </a:endParaRPr>
          </a:p>
        </p:txBody>
      </p:sp>
      <p:sp>
        <p:nvSpPr>
          <p:cNvPr id="54" name="Rectangle 191"/>
          <p:cNvSpPr>
            <a:spLocks noChangeArrowheads="1"/>
          </p:cNvSpPr>
          <p:nvPr/>
        </p:nvSpPr>
        <p:spPr bwMode="auto">
          <a:xfrm>
            <a:off x="108000" y="3632872"/>
            <a:ext cx="2592000" cy="262943"/>
          </a:xfrm>
          <a:prstGeom prst="rect">
            <a:avLst/>
          </a:prstGeom>
          <a:solidFill>
            <a:srgbClr val="103185"/>
          </a:solidFill>
          <a:ln w="6350" algn="ctr">
            <a:noFill/>
            <a:miter lim="800000"/>
            <a:headEnd/>
            <a:tailEnd/>
          </a:ln>
        </p:spPr>
        <p:txBody>
          <a:bodyPr lIns="72000" tIns="72000" rIns="72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000" b="1" spc="100" dirty="0" smtClean="0">
                <a:solidFill>
                  <a:schemeClr val="bg1"/>
                </a:solidFill>
                <a:latin typeface="メイリオ" panose="020B0604030504040204" pitchFamily="50" charset="-128"/>
                <a:ea typeface="メイリオ" panose="020B0604030504040204" pitchFamily="50" charset="-128"/>
              </a:rPr>
              <a:t>７　支給申請・審査・決定</a:t>
            </a:r>
            <a:endParaRPr lang="ja-JP" altLang="en-US" sz="1000" b="1" spc="100" dirty="0">
              <a:solidFill>
                <a:schemeClr val="bg1"/>
              </a:solidFill>
              <a:latin typeface="メイリオ" panose="020B0604030504040204" pitchFamily="50" charset="-128"/>
              <a:ea typeface="メイリオ" panose="020B0604030504040204" pitchFamily="50" charset="-128"/>
            </a:endParaRPr>
          </a:p>
        </p:txBody>
      </p:sp>
      <p:sp>
        <p:nvSpPr>
          <p:cNvPr id="56" name="Rectangle 10"/>
          <p:cNvSpPr>
            <a:spLocks noChangeArrowheads="1"/>
          </p:cNvSpPr>
          <p:nvPr/>
        </p:nvSpPr>
        <p:spPr bwMode="auto">
          <a:xfrm>
            <a:off x="108000" y="1347061"/>
            <a:ext cx="2592000" cy="262943"/>
          </a:xfrm>
          <a:prstGeom prst="rect">
            <a:avLst/>
          </a:prstGeom>
          <a:solidFill>
            <a:srgbClr val="103185"/>
          </a:solidFill>
          <a:ln w="6350" algn="ctr">
            <a:noFill/>
            <a:miter lim="800000"/>
            <a:headEnd/>
            <a:tailEnd/>
          </a:ln>
        </p:spPr>
        <p:txBody>
          <a:bodyPr lIns="72000" tIns="72000" rIns="72000" bIns="36000"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000" b="1" spc="100" dirty="0" smtClean="0">
                <a:solidFill>
                  <a:schemeClr val="bg1"/>
                </a:solidFill>
                <a:latin typeface="メイリオ" panose="020B0604030504040204" pitchFamily="50" charset="-128"/>
                <a:ea typeface="メイリオ" panose="020B0604030504040204" pitchFamily="50" charset="-128"/>
              </a:rPr>
              <a:t>２　対象者の採用</a:t>
            </a:r>
            <a:r>
              <a:rPr lang="ja-JP" altLang="en-US" sz="1000" b="1" spc="100" dirty="0" smtClean="0">
                <a:latin typeface="メイリオ" panose="020B0604030504040204" pitchFamily="50" charset="-128"/>
                <a:ea typeface="メイリオ" panose="020B0604030504040204" pitchFamily="50" charset="-128"/>
              </a:rPr>
              <a:t> </a:t>
            </a:r>
            <a:endParaRPr lang="ja-JP" altLang="en-US" sz="1000" b="1" spc="100" dirty="0">
              <a:latin typeface="メイリオ" panose="020B0604030504040204" pitchFamily="50" charset="-128"/>
              <a:ea typeface="メイリオ" panose="020B0604030504040204" pitchFamily="50" charset="-128"/>
            </a:endParaRPr>
          </a:p>
        </p:txBody>
      </p:sp>
      <p:sp>
        <p:nvSpPr>
          <p:cNvPr id="61" name="Rectangle 10"/>
          <p:cNvSpPr>
            <a:spLocks noChangeArrowheads="1"/>
          </p:cNvSpPr>
          <p:nvPr/>
        </p:nvSpPr>
        <p:spPr bwMode="auto">
          <a:xfrm>
            <a:off x="108000" y="1804223"/>
            <a:ext cx="2592000" cy="262943"/>
          </a:xfrm>
          <a:prstGeom prst="rect">
            <a:avLst/>
          </a:prstGeom>
          <a:solidFill>
            <a:srgbClr val="103185"/>
          </a:solidFill>
          <a:ln w="6350" algn="ctr">
            <a:noFill/>
            <a:miter lim="800000"/>
            <a:headEnd/>
            <a:tailEnd/>
          </a:ln>
        </p:spPr>
        <p:txBody>
          <a:bodyPr lIns="72000" tIns="72000" rIns="72000" bIns="36000" anchor="ctr">
            <a:spAutoFit/>
          </a:bodyPr>
          <a:lstStyle/>
          <a:p>
            <a:pPr>
              <a:spcBef>
                <a:spcPct val="0"/>
              </a:spcBef>
            </a:pPr>
            <a:r>
              <a:rPr lang="ja-JP" altLang="en-US" sz="1000" b="1" spc="100" dirty="0">
                <a:solidFill>
                  <a:schemeClr val="bg1"/>
                </a:solidFill>
                <a:latin typeface="メイリオ" panose="020B0604030504040204" pitchFamily="50" charset="-128"/>
                <a:ea typeface="メイリオ" panose="020B0604030504040204" pitchFamily="50" charset="-128"/>
              </a:rPr>
              <a:t>３　賃金</a:t>
            </a:r>
            <a:r>
              <a:rPr lang="ja-JP" altLang="en-US" sz="1000" b="1" spc="100" dirty="0" smtClean="0">
                <a:solidFill>
                  <a:schemeClr val="bg1"/>
                </a:solidFill>
                <a:latin typeface="メイリオ" panose="020B0604030504040204" pitchFamily="50" charset="-128"/>
                <a:ea typeface="メイリオ" panose="020B0604030504040204" pitchFamily="50" charset="-128"/>
              </a:rPr>
              <a:t>引上げ</a:t>
            </a:r>
            <a:r>
              <a:rPr lang="ja-JP" altLang="en-US" sz="1000" b="1" spc="100" dirty="0">
                <a:solidFill>
                  <a:schemeClr val="bg1"/>
                </a:solidFill>
                <a:latin typeface="メイリオ" panose="020B0604030504040204" pitchFamily="50" charset="-128"/>
                <a:ea typeface="メイリオ" panose="020B0604030504040204" pitchFamily="50" charset="-128"/>
              </a:rPr>
              <a:t>計画書の作成</a:t>
            </a:r>
          </a:p>
        </p:txBody>
      </p:sp>
      <p:sp>
        <p:nvSpPr>
          <p:cNvPr id="62" name="Rectangle 182"/>
          <p:cNvSpPr>
            <a:spLocks noChangeArrowheads="1"/>
          </p:cNvSpPr>
          <p:nvPr/>
        </p:nvSpPr>
        <p:spPr bwMode="auto">
          <a:xfrm>
            <a:off x="3110134" y="545008"/>
            <a:ext cx="2911154" cy="288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square" lIns="108000" tIns="72000" rIns="108000" bIns="45718">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nSpc>
                <a:spcPct val="110000"/>
              </a:lnSpc>
              <a:spcBef>
                <a:spcPts val="0"/>
              </a:spcBef>
              <a:buFontTx/>
              <a:buNone/>
            </a:pPr>
            <a:r>
              <a:rPr lang="ja-JP" altLang="en-US" sz="1000" dirty="0" smtClean="0">
                <a:latin typeface="メイリオ" panose="020B0604030504040204" pitchFamily="50" charset="-128"/>
                <a:ea typeface="メイリオ" panose="020B0604030504040204" pitchFamily="50" charset="-128"/>
              </a:rPr>
              <a:t>第２～６期</a:t>
            </a:r>
            <a:r>
              <a:rPr lang="ja-JP" altLang="en-US" sz="1000" dirty="0">
                <a:latin typeface="メイリオ" panose="020B0604030504040204" pitchFamily="50" charset="-128"/>
                <a:ea typeface="メイリオ" panose="020B0604030504040204" pitchFamily="50" charset="-128"/>
              </a:rPr>
              <a:t>支給申請も同様の手続きが必要です</a:t>
            </a:r>
            <a:endParaRPr lang="en-US" altLang="ja-JP" sz="1000" dirty="0">
              <a:latin typeface="メイリオ" panose="020B0604030504040204" pitchFamily="50" charset="-128"/>
              <a:ea typeface="メイリオ" panose="020B0604030504040204" pitchFamily="50" charset="-128"/>
            </a:endParaRPr>
          </a:p>
        </p:txBody>
      </p:sp>
      <p:sp>
        <p:nvSpPr>
          <p:cNvPr id="63" name="二等辺三角形 62"/>
          <p:cNvSpPr/>
          <p:nvPr/>
        </p:nvSpPr>
        <p:spPr bwMode="auto">
          <a:xfrm flipV="1">
            <a:off x="1224000" y="1195951"/>
            <a:ext cx="360000" cy="108000"/>
          </a:xfrm>
          <a:prstGeom prst="triangle">
            <a:avLst/>
          </a:prstGeom>
          <a:solidFill>
            <a:schemeClr val="bg1">
              <a:lumMod val="50000"/>
            </a:schemeClr>
          </a:solidFill>
          <a:ln w="6350" algn="ctr">
            <a:noFill/>
            <a:round/>
            <a:headEnd/>
            <a:tailEnd/>
          </a:ln>
          <a:effectLst/>
        </p:spPr>
        <p:txBody>
          <a:bodyPr wrap="square" lIns="91425" tIns="45713" rIns="91425" bIns="45713" rtlCol="0" anchor="t" anchorCtr="0"/>
          <a:lstStyle/>
          <a:p>
            <a:pPr algn="ctr"/>
            <a:endParaRPr kumimoji="1" lang="ja-JP" altLang="en-US" sz="1600" b="1" dirty="0" smtClean="0">
              <a:latin typeface="HG丸ｺﾞｼｯｸM-PRO" pitchFamily="50" charset="-128"/>
              <a:ea typeface="HG丸ｺﾞｼｯｸM-PRO" pitchFamily="50" charset="-128"/>
            </a:endParaRPr>
          </a:p>
        </p:txBody>
      </p:sp>
      <p:sp>
        <p:nvSpPr>
          <p:cNvPr id="66" name="二等辺三角形 65"/>
          <p:cNvSpPr/>
          <p:nvPr/>
        </p:nvSpPr>
        <p:spPr bwMode="auto">
          <a:xfrm flipV="1">
            <a:off x="1224000" y="1653113"/>
            <a:ext cx="360000" cy="108000"/>
          </a:xfrm>
          <a:prstGeom prst="triangle">
            <a:avLst/>
          </a:prstGeom>
          <a:solidFill>
            <a:schemeClr val="bg1">
              <a:lumMod val="50000"/>
            </a:schemeClr>
          </a:solidFill>
          <a:ln w="6350" algn="ctr">
            <a:noFill/>
            <a:round/>
            <a:headEnd/>
            <a:tailEnd/>
          </a:ln>
          <a:effectLst/>
        </p:spPr>
        <p:txBody>
          <a:bodyPr wrap="square" lIns="91425" tIns="45713" rIns="91425" bIns="45713" rtlCol="0" anchor="t" anchorCtr="0"/>
          <a:lstStyle/>
          <a:p>
            <a:pPr algn="ctr"/>
            <a:endParaRPr kumimoji="1" lang="ja-JP" altLang="en-US" sz="1600" b="1" dirty="0" smtClean="0">
              <a:latin typeface="HG丸ｺﾞｼｯｸM-PRO" pitchFamily="50" charset="-128"/>
              <a:ea typeface="HG丸ｺﾞｼｯｸM-PRO" pitchFamily="50" charset="-128"/>
            </a:endParaRPr>
          </a:p>
        </p:txBody>
      </p:sp>
      <p:sp>
        <p:nvSpPr>
          <p:cNvPr id="82" name="二等辺三角形 81"/>
          <p:cNvSpPr/>
          <p:nvPr/>
        </p:nvSpPr>
        <p:spPr bwMode="auto">
          <a:xfrm flipV="1">
            <a:off x="1224000" y="2110275"/>
            <a:ext cx="360000" cy="108000"/>
          </a:xfrm>
          <a:prstGeom prst="triangle">
            <a:avLst/>
          </a:prstGeom>
          <a:solidFill>
            <a:schemeClr val="bg1">
              <a:lumMod val="50000"/>
            </a:schemeClr>
          </a:solidFill>
          <a:ln w="6350" algn="ctr">
            <a:noFill/>
            <a:round/>
            <a:headEnd/>
            <a:tailEnd/>
          </a:ln>
          <a:effectLst/>
        </p:spPr>
        <p:txBody>
          <a:bodyPr wrap="square" lIns="91425" tIns="45713" rIns="91425" bIns="45713" rtlCol="0" anchor="t" anchorCtr="0"/>
          <a:lstStyle/>
          <a:p>
            <a:pPr algn="ctr"/>
            <a:endParaRPr kumimoji="1" lang="ja-JP" altLang="en-US" sz="1600" b="1" dirty="0" smtClean="0">
              <a:latin typeface="HG丸ｺﾞｼｯｸM-PRO" pitchFamily="50" charset="-128"/>
              <a:ea typeface="HG丸ｺﾞｼｯｸM-PRO" pitchFamily="50" charset="-128"/>
            </a:endParaRPr>
          </a:p>
        </p:txBody>
      </p:sp>
      <p:sp>
        <p:nvSpPr>
          <p:cNvPr id="83" name="二等辺三角形 82"/>
          <p:cNvSpPr/>
          <p:nvPr/>
        </p:nvSpPr>
        <p:spPr bwMode="auto">
          <a:xfrm flipV="1">
            <a:off x="1224000" y="2567437"/>
            <a:ext cx="360000" cy="108000"/>
          </a:xfrm>
          <a:prstGeom prst="triangle">
            <a:avLst/>
          </a:prstGeom>
          <a:solidFill>
            <a:schemeClr val="bg1">
              <a:lumMod val="50000"/>
            </a:schemeClr>
          </a:solidFill>
          <a:ln w="6350" algn="ctr">
            <a:noFill/>
            <a:round/>
            <a:headEnd/>
            <a:tailEnd/>
          </a:ln>
          <a:effectLst/>
        </p:spPr>
        <p:txBody>
          <a:bodyPr wrap="square" lIns="91425" tIns="45713" rIns="91425" bIns="45713" rtlCol="0" anchor="t" anchorCtr="0"/>
          <a:lstStyle/>
          <a:p>
            <a:pPr algn="ctr"/>
            <a:endParaRPr kumimoji="1" lang="ja-JP" altLang="en-US" sz="1600" b="1" dirty="0" smtClean="0">
              <a:latin typeface="HG丸ｺﾞｼｯｸM-PRO" pitchFamily="50" charset="-128"/>
              <a:ea typeface="HG丸ｺﾞｼｯｸM-PRO" pitchFamily="50" charset="-128"/>
            </a:endParaRPr>
          </a:p>
        </p:txBody>
      </p:sp>
      <p:sp>
        <p:nvSpPr>
          <p:cNvPr id="84" name="二等辺三角形 83"/>
          <p:cNvSpPr/>
          <p:nvPr/>
        </p:nvSpPr>
        <p:spPr bwMode="auto">
          <a:xfrm flipV="1">
            <a:off x="1224000" y="3024599"/>
            <a:ext cx="360000" cy="108000"/>
          </a:xfrm>
          <a:prstGeom prst="triangle">
            <a:avLst/>
          </a:prstGeom>
          <a:solidFill>
            <a:schemeClr val="bg1">
              <a:lumMod val="50000"/>
            </a:schemeClr>
          </a:solidFill>
          <a:ln w="6350" algn="ctr">
            <a:noFill/>
            <a:round/>
            <a:headEnd/>
            <a:tailEnd/>
          </a:ln>
          <a:effectLst/>
        </p:spPr>
        <p:txBody>
          <a:bodyPr wrap="square" lIns="91425" tIns="45713" rIns="91425" bIns="45713" rtlCol="0" anchor="t" anchorCtr="0"/>
          <a:lstStyle/>
          <a:p>
            <a:pPr algn="ctr"/>
            <a:endParaRPr kumimoji="1" lang="ja-JP" altLang="en-US" sz="1600" b="1" dirty="0" smtClean="0">
              <a:latin typeface="HG丸ｺﾞｼｯｸM-PRO" pitchFamily="50" charset="-128"/>
              <a:ea typeface="HG丸ｺﾞｼｯｸM-PRO" pitchFamily="50" charset="-128"/>
            </a:endParaRPr>
          </a:p>
        </p:txBody>
      </p:sp>
      <p:sp>
        <p:nvSpPr>
          <p:cNvPr id="85" name="二等辺三角形 84"/>
          <p:cNvSpPr/>
          <p:nvPr/>
        </p:nvSpPr>
        <p:spPr bwMode="auto">
          <a:xfrm flipV="1">
            <a:off x="1224000" y="3481762"/>
            <a:ext cx="360000" cy="108000"/>
          </a:xfrm>
          <a:prstGeom prst="triangle">
            <a:avLst/>
          </a:prstGeom>
          <a:solidFill>
            <a:schemeClr val="bg1">
              <a:lumMod val="50000"/>
            </a:schemeClr>
          </a:solidFill>
          <a:ln w="6350" algn="ctr">
            <a:noFill/>
            <a:round/>
            <a:headEnd/>
            <a:tailEnd/>
          </a:ln>
          <a:effectLst/>
        </p:spPr>
        <p:txBody>
          <a:bodyPr wrap="square" lIns="91425" tIns="45713" rIns="91425" bIns="45713" rtlCol="0" anchor="t" anchorCtr="0"/>
          <a:lstStyle/>
          <a:p>
            <a:pPr algn="ctr"/>
            <a:endParaRPr kumimoji="1" lang="ja-JP" altLang="en-US" sz="1600" b="1" dirty="0" smtClean="0">
              <a:latin typeface="HG丸ｺﾞｼｯｸM-PRO" pitchFamily="50" charset="-128"/>
              <a:ea typeface="HG丸ｺﾞｼｯｸM-PRO" pitchFamily="50" charset="-128"/>
            </a:endParaRPr>
          </a:p>
        </p:txBody>
      </p:sp>
      <p:sp>
        <p:nvSpPr>
          <p:cNvPr id="86" name="テキスト ボックス 85"/>
          <p:cNvSpPr txBox="1"/>
          <p:nvPr/>
        </p:nvSpPr>
        <p:spPr>
          <a:xfrm>
            <a:off x="108000" y="545008"/>
            <a:ext cx="3103515" cy="303536"/>
          </a:xfrm>
          <a:prstGeom prst="rect">
            <a:avLst/>
          </a:prstGeom>
          <a:noFill/>
        </p:spPr>
        <p:txBody>
          <a:bodyPr wrap="square" lIns="108000" tIns="72000" rIns="108000" rtlCol="0">
            <a:spAutoFit/>
          </a:bodyPr>
          <a:lstStyle/>
          <a:p>
            <a:r>
              <a:rPr lang="ja-JP" altLang="en-US" sz="1200" b="1" spc="300" dirty="0" smtClean="0">
                <a:solidFill>
                  <a:srgbClr val="005CAF"/>
                </a:solidFill>
                <a:latin typeface="メイリオ" panose="020B0604030504040204" pitchFamily="50" charset="-128"/>
                <a:ea typeface="メイリオ" panose="020B0604030504040204" pitchFamily="50" charset="-128"/>
              </a:rPr>
              <a:t>支給申請の流れ（基本的な流れ）</a:t>
            </a:r>
            <a:endParaRPr lang="ja-JP" altLang="en-US" sz="1200" b="1" spc="300" dirty="0">
              <a:solidFill>
                <a:srgbClr val="005CAF"/>
              </a:solidFill>
              <a:latin typeface="メイリオ" panose="020B0604030504040204" pitchFamily="50" charset="-128"/>
              <a:ea typeface="メイリオ" panose="020B0604030504040204" pitchFamily="50" charset="-128"/>
            </a:endParaRPr>
          </a:p>
        </p:txBody>
      </p:sp>
      <p:sp>
        <p:nvSpPr>
          <p:cNvPr id="87" name="正方形/長方形 86"/>
          <p:cNvSpPr/>
          <p:nvPr/>
        </p:nvSpPr>
        <p:spPr>
          <a:xfrm>
            <a:off x="404664" y="3990770"/>
            <a:ext cx="1949353" cy="244476"/>
          </a:xfrm>
          <a:prstGeom prst="rect">
            <a:avLst/>
          </a:prstGeom>
        </p:spPr>
        <p:txBody>
          <a:bodyPr wrap="square" lIns="108000" tIns="72000" rIns="108000" bIns="36000">
            <a:spAutoFit/>
          </a:bodyPr>
          <a:lstStyle/>
          <a:p>
            <a:pPr>
              <a:lnSpc>
                <a:spcPct val="110000"/>
              </a:lnSpc>
            </a:pP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特定求職者雇用開発助成金の流れ</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8" name="正方形/長方形 87"/>
          <p:cNvSpPr/>
          <p:nvPr/>
        </p:nvSpPr>
        <p:spPr>
          <a:xfrm>
            <a:off x="116632" y="4067134"/>
            <a:ext cx="288000" cy="144000"/>
          </a:xfrm>
          <a:prstGeom prst="rect">
            <a:avLst/>
          </a:prstGeom>
          <a:solidFill>
            <a:srgbClr val="103185"/>
          </a:solidFill>
          <a:ln w="57150" algn="ctr">
            <a:noFill/>
            <a:miter lim="800000"/>
            <a:headEnd/>
            <a:tailEnd/>
          </a:ln>
        </p:spPr>
        <p:txBody>
          <a:bodyPr lIns="36000" tIns="72000" rIns="72000" bIns="36000" anchor="ctr">
            <a:noAutofit/>
          </a:bodyPr>
          <a:lstStyle/>
          <a:p>
            <a:pPr>
              <a:spcBef>
                <a:spcPct val="0"/>
              </a:spcBef>
            </a:pPr>
            <a:endParaRPr lang="en-US" altLang="ja-JP" sz="1100" b="1" dirty="0">
              <a:solidFill>
                <a:schemeClr val="bg1"/>
              </a:solidFill>
              <a:latin typeface="メイリオ" panose="020B0604030504040204" pitchFamily="50" charset="-128"/>
              <a:ea typeface="メイリオ" panose="020B0604030504040204" pitchFamily="50" charset="-128"/>
            </a:endParaRPr>
          </a:p>
        </p:txBody>
      </p:sp>
      <p:sp>
        <p:nvSpPr>
          <p:cNvPr id="89" name="正方形/長方形 88"/>
          <p:cNvSpPr/>
          <p:nvPr/>
        </p:nvSpPr>
        <p:spPr>
          <a:xfrm>
            <a:off x="116632" y="4283158"/>
            <a:ext cx="288000" cy="144000"/>
          </a:xfrm>
          <a:prstGeom prst="rect">
            <a:avLst/>
          </a:prstGeom>
          <a:solidFill>
            <a:srgbClr val="DB4D6D"/>
          </a:solidFill>
          <a:ln w="57150" algn="ctr">
            <a:noFill/>
            <a:miter lim="800000"/>
            <a:headEnd/>
            <a:tailEnd/>
          </a:ln>
        </p:spPr>
        <p:txBody>
          <a:bodyPr lIns="36000" tIns="72000" rIns="72000" bIns="36000" anchor="ctr">
            <a:noAutofit/>
          </a:bodyPr>
          <a:lstStyle/>
          <a:p>
            <a:pPr>
              <a:spcBef>
                <a:spcPct val="0"/>
              </a:spcBef>
            </a:pPr>
            <a:endParaRPr lang="en-US" altLang="ja-JP" sz="1100" b="1" dirty="0">
              <a:solidFill>
                <a:schemeClr val="bg1"/>
              </a:solidFill>
              <a:latin typeface="メイリオ" panose="020B0604030504040204" pitchFamily="50" charset="-128"/>
              <a:ea typeface="メイリオ" panose="020B0604030504040204" pitchFamily="50" charset="-128"/>
            </a:endParaRPr>
          </a:p>
        </p:txBody>
      </p:sp>
      <p:sp>
        <p:nvSpPr>
          <p:cNvPr id="90" name="正方形/長方形 89"/>
          <p:cNvSpPr/>
          <p:nvPr/>
        </p:nvSpPr>
        <p:spPr>
          <a:xfrm>
            <a:off x="404664" y="4206794"/>
            <a:ext cx="1603104" cy="244476"/>
          </a:xfrm>
          <a:prstGeom prst="rect">
            <a:avLst/>
          </a:prstGeom>
        </p:spPr>
        <p:txBody>
          <a:bodyPr wrap="square" lIns="108000" tIns="72000" rIns="108000" bIns="36000">
            <a:spAutoFit/>
          </a:bodyPr>
          <a:lstStyle/>
          <a:p>
            <a:pPr>
              <a:lnSpc>
                <a:spcPct val="110000"/>
              </a:lnSpc>
            </a:pP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人材</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開発支援助成金の流れ</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1" name="正方形/長方形 90"/>
          <p:cNvSpPr/>
          <p:nvPr/>
        </p:nvSpPr>
        <p:spPr>
          <a:xfrm>
            <a:off x="117000" y="4469293"/>
            <a:ext cx="6624000" cy="742493"/>
          </a:xfrm>
          <a:prstGeom prst="rect">
            <a:avLst/>
          </a:prstGeom>
          <a:solidFill>
            <a:srgbClr val="FFFF00"/>
          </a:solidFill>
          <a:ln>
            <a:noFill/>
          </a:ln>
        </p:spPr>
        <p:style>
          <a:lnRef idx="2">
            <a:schemeClr val="dk1">
              <a:shade val="50000"/>
            </a:schemeClr>
          </a:lnRef>
          <a:fillRef idx="1">
            <a:schemeClr val="dk1"/>
          </a:fillRef>
          <a:effectRef idx="0">
            <a:schemeClr val="dk1"/>
          </a:effectRef>
          <a:fontRef idx="minor">
            <a:schemeClr val="lt1"/>
          </a:fontRef>
        </p:style>
        <p:txBody>
          <a:bodyPr lIns="108000" tIns="72000" rIns="108000" bIns="72000" rtlCol="0" anchor="ctr">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nSpc>
                <a:spcPct val="110000"/>
              </a:lnSpc>
              <a:spcAft>
                <a:spcPts val="300"/>
              </a:spcAft>
            </a:pPr>
            <a:r>
              <a:rPr kumimoji="1" lang="en-US" altLang="ja-JP" sz="1100" b="1" dirty="0" smtClean="0">
                <a:solidFill>
                  <a:srgbClr val="FF0000"/>
                </a:solidFill>
                <a:latin typeface="メイリオ" panose="020B0604030504040204" pitchFamily="50" charset="-128"/>
                <a:ea typeface="メイリオ" panose="020B0604030504040204" pitchFamily="50" charset="-128"/>
              </a:rPr>
              <a:t>【</a:t>
            </a:r>
            <a:r>
              <a:rPr kumimoji="1" lang="ja-JP" altLang="en-US" sz="1100" b="1" dirty="0" smtClean="0">
                <a:solidFill>
                  <a:srgbClr val="FF0000"/>
                </a:solidFill>
                <a:latin typeface="メイリオ" panose="020B0604030504040204" pitchFamily="50" charset="-128"/>
                <a:ea typeface="メイリオ" panose="020B0604030504040204" pitchFamily="50" charset="-128"/>
              </a:rPr>
              <a:t>注意事項</a:t>
            </a:r>
            <a:r>
              <a:rPr kumimoji="1" lang="en-US" altLang="ja-JP" sz="1100" b="1" dirty="0" smtClean="0">
                <a:solidFill>
                  <a:srgbClr val="FF0000"/>
                </a:solidFill>
                <a:latin typeface="メイリオ" panose="020B0604030504040204" pitchFamily="50" charset="-128"/>
                <a:ea typeface="メイリオ" panose="020B0604030504040204" pitchFamily="50" charset="-128"/>
              </a:rPr>
              <a:t>】</a:t>
            </a:r>
          </a:p>
          <a:p>
            <a:pPr>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rPr>
              <a:t>成長</a:t>
            </a:r>
            <a:r>
              <a:rPr lang="ja-JP" altLang="en-US" sz="1100" dirty="0">
                <a:solidFill>
                  <a:schemeClr val="tx1"/>
                </a:solidFill>
                <a:latin typeface="メイリオ" panose="020B0604030504040204" pitchFamily="50" charset="-128"/>
                <a:ea typeface="メイリオ" panose="020B0604030504040204" pitchFamily="50" charset="-128"/>
              </a:rPr>
              <a:t>分野等人材確保・育成</a:t>
            </a:r>
            <a:r>
              <a:rPr lang="ja-JP" altLang="en-US" sz="1100" dirty="0" smtClean="0">
                <a:solidFill>
                  <a:schemeClr val="tx1"/>
                </a:solidFill>
                <a:latin typeface="メイリオ" panose="020B0604030504040204" pitchFamily="50" charset="-128"/>
                <a:ea typeface="メイリオ" panose="020B0604030504040204" pitchFamily="50" charset="-128"/>
              </a:rPr>
              <a:t>コースの助成金を受給するためには、</a:t>
            </a:r>
            <a:r>
              <a:rPr lang="ja-JP" altLang="en-US" sz="1100" b="1" dirty="0" smtClean="0">
                <a:solidFill>
                  <a:schemeClr val="tx1"/>
                </a:solidFill>
                <a:latin typeface="メイリオ" panose="020B0604030504040204" pitchFamily="50" charset="-128"/>
                <a:ea typeface="メイリオ" panose="020B0604030504040204" pitchFamily="50" charset="-128"/>
              </a:rPr>
              <a:t>第１期</a:t>
            </a:r>
            <a:r>
              <a:rPr kumimoji="1" lang="ja-JP" altLang="en-US" sz="1100" b="1" dirty="0" smtClean="0">
                <a:solidFill>
                  <a:schemeClr val="tx1"/>
                </a:solidFill>
                <a:latin typeface="メイリオ" panose="020B0604030504040204" pitchFamily="50" charset="-128"/>
                <a:ea typeface="メイリオ" panose="020B0604030504040204" pitchFamily="50" charset="-128"/>
              </a:rPr>
              <a:t>支給申請時</a:t>
            </a:r>
            <a:r>
              <a:rPr kumimoji="1" lang="ja-JP" altLang="en-US" sz="1100" dirty="0" smtClean="0">
                <a:solidFill>
                  <a:schemeClr val="tx1"/>
                </a:solidFill>
                <a:latin typeface="メイリオ" panose="020B0604030504040204" pitchFamily="50" charset="-128"/>
                <a:ea typeface="メイリオ" panose="020B0604030504040204" pitchFamily="50" charset="-128"/>
              </a:rPr>
              <a:t>に「賃金引上げ計画書」（上記３）を提出することが必須です。提出を忘れないようご注意ください。</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92" name="正方形/長方形 91">
            <a:extLst>
              <a:ext uri="{FF2B5EF4-FFF2-40B4-BE49-F238E27FC236}">
                <a16:creationId xmlns:a16="http://schemas.microsoft.com/office/drawing/2014/main" id="{50F514B6-C36C-664F-BDA7-0718E95C23CF}"/>
              </a:ext>
            </a:extLst>
          </p:cNvPr>
          <p:cNvSpPr/>
          <p:nvPr/>
        </p:nvSpPr>
        <p:spPr>
          <a:xfrm>
            <a:off x="-11268" y="108000"/>
            <a:ext cx="6880536" cy="36509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72000" bIns="36000" rtlCol="0" anchor="ctr">
            <a:spAutoFit/>
          </a:bodyPr>
          <a:lstStyle/>
          <a:p>
            <a:r>
              <a:rPr lang="ja-JP" altLang="en-US" sz="1600" b="1" spc="300" dirty="0" smtClean="0">
                <a:latin typeface="メイリオ" panose="020B0604030504040204" pitchFamily="50" charset="-128"/>
                <a:ea typeface="メイリオ" panose="020B0604030504040204" pitchFamily="50" charset="-128"/>
                <a:cs typeface="メイリオ" panose="020B0604030504040204" pitchFamily="50" charset="-128"/>
              </a:rPr>
              <a:t>支給申請の流れ</a:t>
            </a:r>
            <a:endParaRPr lang="ja-JP" altLang="en-US" sz="1600" b="1" spc="300"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3" name="Rectangle 182"/>
          <p:cNvSpPr>
            <a:spLocks noChangeArrowheads="1"/>
          </p:cNvSpPr>
          <p:nvPr/>
        </p:nvSpPr>
        <p:spPr bwMode="auto">
          <a:xfrm>
            <a:off x="2924944" y="889899"/>
            <a:ext cx="3816000" cy="575916"/>
          </a:xfrm>
          <a:prstGeom prst="rect">
            <a:avLst/>
          </a:prstGeom>
          <a:solidFill>
            <a:srgbClr val="C9E7E7"/>
          </a:solidFill>
          <a:ln>
            <a:noFill/>
          </a:ln>
          <a:extLst/>
        </p:spPr>
        <p:txBody>
          <a:bodyPr wrap="square" lIns="108000" tIns="72000" rIns="108000" bIns="45718">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180975" indent="-180975" algn="just" eaLnBrk="1" hangingPunct="1">
              <a:lnSpc>
                <a:spcPct val="110000"/>
              </a:lnSpc>
              <a:spcBef>
                <a:spcPct val="0"/>
              </a:spcBef>
              <a:buFont typeface="+mj-lt"/>
              <a:buAutoNum type="arabicPeriod"/>
              <a:defRPr/>
            </a:pPr>
            <a:r>
              <a:rPr lang="ja-JP" altLang="en-US" sz="900" dirty="0">
                <a:latin typeface="メイリオ" panose="020B0604030504040204" pitchFamily="50" charset="-128"/>
                <a:ea typeface="メイリオ" panose="020B0604030504040204" pitchFamily="50" charset="-128"/>
              </a:rPr>
              <a:t>ハローワーク、地方運輸局、適正な</a:t>
            </a:r>
            <a:r>
              <a:rPr lang="ja-JP" altLang="en-US" sz="900" dirty="0" smtClean="0">
                <a:latin typeface="メイリオ" panose="020B0604030504040204" pitchFamily="50" charset="-128"/>
                <a:ea typeface="メイリオ" panose="020B0604030504040204" pitchFamily="50" charset="-128"/>
              </a:rPr>
              <a:t>運用が望める特定</a:t>
            </a:r>
            <a:r>
              <a:rPr lang="ja-JP" altLang="en-US" sz="900" dirty="0">
                <a:latin typeface="メイリオ" panose="020B0604030504040204" pitchFamily="50" charset="-128"/>
                <a:ea typeface="メイリオ" panose="020B0604030504040204" pitchFamily="50" charset="-128"/>
              </a:rPr>
              <a:t>地方公共団体、有料・無料職業紹介事業者または無料船員職業紹介事業者</a:t>
            </a:r>
            <a:r>
              <a:rPr lang="ja-JP" altLang="en-US" sz="900" dirty="0" smtClean="0">
                <a:latin typeface="メイリオ" panose="020B0604030504040204" pitchFamily="50" charset="-128"/>
                <a:ea typeface="メイリオ" panose="020B0604030504040204" pitchFamily="50" charset="-128"/>
              </a:rPr>
              <a:t>の職業紹介</a:t>
            </a:r>
            <a:r>
              <a:rPr lang="ja-JP" altLang="en-US" sz="900" dirty="0">
                <a:latin typeface="メイリオ" panose="020B0604030504040204" pitchFamily="50" charset="-128"/>
                <a:ea typeface="メイリオ" panose="020B0604030504040204" pitchFamily="50" charset="-128"/>
              </a:rPr>
              <a:t>で採用した場合のみ、助成金の対象となります。</a:t>
            </a:r>
          </a:p>
        </p:txBody>
      </p:sp>
      <p:sp>
        <p:nvSpPr>
          <p:cNvPr id="94" name="Rectangle 182"/>
          <p:cNvSpPr>
            <a:spLocks noChangeArrowheads="1"/>
          </p:cNvSpPr>
          <p:nvPr/>
        </p:nvSpPr>
        <p:spPr bwMode="auto">
          <a:xfrm>
            <a:off x="2924944" y="1620711"/>
            <a:ext cx="3816000" cy="423566"/>
          </a:xfrm>
          <a:prstGeom prst="rect">
            <a:avLst/>
          </a:prstGeom>
          <a:solidFill>
            <a:srgbClr val="C9E7E7"/>
          </a:solidFill>
          <a:ln>
            <a:noFill/>
          </a:ln>
          <a:extLst/>
        </p:spPr>
        <p:txBody>
          <a:bodyPr wrap="square" lIns="108000" tIns="72000" rIns="108000" bIns="45718">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180000" indent="-180000" algn="just" eaLnBrk="1" hangingPunct="1">
              <a:lnSpc>
                <a:spcPct val="110000"/>
              </a:lnSpc>
              <a:spcBef>
                <a:spcPct val="0"/>
              </a:spcBef>
              <a:buFont typeface="+mj-lt"/>
              <a:buAutoNum type="arabicPeriod" startAt="3"/>
              <a:tabLst>
                <a:tab pos="266700" algn="l"/>
                <a:tab pos="361950" algn="l"/>
              </a:tabLst>
              <a:defRPr/>
            </a:pPr>
            <a:r>
              <a:rPr lang="ja-JP" altLang="en-US" sz="900" dirty="0">
                <a:latin typeface="メイリオ" panose="020B0604030504040204" pitchFamily="50" charset="-128"/>
                <a:ea typeface="メイリオ" panose="020B0604030504040204" pitchFamily="50" charset="-128"/>
              </a:rPr>
              <a:t>「毎月決まって支払われる賃金」を５％以上引き上げるための計画の作成が必要です（提出は「</a:t>
            </a:r>
            <a:r>
              <a:rPr lang="en-US" altLang="ja-JP" sz="900" dirty="0">
                <a:latin typeface="メイリオ" panose="020B0604030504040204" pitchFamily="50" charset="-128"/>
                <a:ea typeface="メイリオ" panose="020B0604030504040204" pitchFamily="50" charset="-128"/>
              </a:rPr>
              <a:t>7</a:t>
            </a:r>
            <a:r>
              <a:rPr lang="ja-JP" altLang="en-US" sz="900" dirty="0">
                <a:latin typeface="メイリオ" panose="020B0604030504040204" pitchFamily="50" charset="-128"/>
                <a:ea typeface="メイリオ" panose="020B0604030504040204" pitchFamily="50" charset="-128"/>
              </a:rPr>
              <a:t>」の第１期支給申請時）</a:t>
            </a:r>
          </a:p>
        </p:txBody>
      </p:sp>
      <p:sp>
        <p:nvSpPr>
          <p:cNvPr id="95" name="Rectangle 182"/>
          <p:cNvSpPr>
            <a:spLocks noChangeArrowheads="1"/>
          </p:cNvSpPr>
          <p:nvPr/>
        </p:nvSpPr>
        <p:spPr bwMode="auto">
          <a:xfrm>
            <a:off x="2924219" y="2189227"/>
            <a:ext cx="3816000" cy="423566"/>
          </a:xfrm>
          <a:prstGeom prst="rect">
            <a:avLst/>
          </a:prstGeom>
          <a:solidFill>
            <a:srgbClr val="FEDFE1"/>
          </a:solidFill>
          <a:ln>
            <a:noFill/>
          </a:ln>
          <a:extLst/>
        </p:spPr>
        <p:txBody>
          <a:bodyPr wrap="square" lIns="108000" tIns="72000" rIns="108000" bIns="45718">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180000" indent="-180000" algn="just" eaLnBrk="1" hangingPunct="1">
              <a:lnSpc>
                <a:spcPct val="110000"/>
              </a:lnSpc>
              <a:spcBef>
                <a:spcPct val="0"/>
              </a:spcBef>
              <a:buFont typeface="+mj-lt"/>
              <a:buAutoNum type="arabicPeriod" startAt="4"/>
              <a:tabLst>
                <a:tab pos="358775" algn="l"/>
              </a:tabLst>
              <a:defRPr/>
            </a:pPr>
            <a:r>
              <a:rPr lang="ja-JP" altLang="en-US" sz="900" dirty="0">
                <a:latin typeface="メイリオ" panose="020B0604030504040204" pitchFamily="50" charset="-128"/>
                <a:ea typeface="メイリオ" panose="020B0604030504040204" pitchFamily="50" charset="-128"/>
              </a:rPr>
              <a:t>原則、訓練開始日から起算して</a:t>
            </a:r>
            <a:r>
              <a:rPr lang="ja-JP" altLang="en-US" sz="900" b="1" dirty="0">
                <a:latin typeface="メイリオ" panose="020B0604030504040204" pitchFamily="50" charset="-128"/>
                <a:ea typeface="メイリオ" panose="020B0604030504040204" pitchFamily="50" charset="-128"/>
              </a:rPr>
              <a:t>１か月前まで</a:t>
            </a:r>
            <a:r>
              <a:rPr lang="ja-JP" altLang="en-US" sz="900" dirty="0">
                <a:latin typeface="メイリオ" panose="020B0604030504040204" pitchFamily="50" charset="-128"/>
                <a:ea typeface="メイリオ" panose="020B0604030504040204" pitchFamily="50" charset="-128"/>
              </a:rPr>
              <a:t>に「訓練実施計画届」</a:t>
            </a:r>
            <a:r>
              <a:rPr lang="ja-JP" altLang="en-US" sz="900" dirty="0" smtClean="0">
                <a:latin typeface="メイリオ" panose="020B0604030504040204" pitchFamily="50" charset="-128"/>
                <a:ea typeface="メイリオ" panose="020B0604030504040204" pitchFamily="50" charset="-128"/>
              </a:rPr>
              <a:t>などの都道府県</a:t>
            </a:r>
            <a:r>
              <a:rPr lang="ja-JP" altLang="en-US" sz="900" dirty="0">
                <a:latin typeface="メイリオ" panose="020B0604030504040204" pitchFamily="50" charset="-128"/>
                <a:ea typeface="メイリオ" panose="020B0604030504040204" pitchFamily="50" charset="-128"/>
              </a:rPr>
              <a:t>労働局</a:t>
            </a:r>
            <a:r>
              <a:rPr lang="ja-JP" altLang="en-US" sz="900" dirty="0" smtClean="0">
                <a:latin typeface="メイリオ" panose="020B0604030504040204" pitchFamily="50" charset="-128"/>
                <a:ea typeface="メイリオ" panose="020B0604030504040204" pitchFamily="50" charset="-128"/>
              </a:rPr>
              <a:t>への提出が必要です</a:t>
            </a:r>
            <a:endParaRPr lang="ja-JP" altLang="en-US" sz="900" dirty="0">
              <a:latin typeface="メイリオ" panose="020B0604030504040204" pitchFamily="50" charset="-128"/>
              <a:ea typeface="メイリオ" panose="020B0604030504040204" pitchFamily="50" charset="-128"/>
            </a:endParaRPr>
          </a:p>
        </p:txBody>
      </p:sp>
      <p:sp>
        <p:nvSpPr>
          <p:cNvPr id="96" name="Rectangle 182"/>
          <p:cNvSpPr>
            <a:spLocks noChangeArrowheads="1"/>
          </p:cNvSpPr>
          <p:nvPr/>
        </p:nvSpPr>
        <p:spPr bwMode="auto">
          <a:xfrm>
            <a:off x="2924219" y="2709033"/>
            <a:ext cx="3816000" cy="423566"/>
          </a:xfrm>
          <a:prstGeom prst="rect">
            <a:avLst/>
          </a:prstGeom>
          <a:solidFill>
            <a:srgbClr val="FEDFE1"/>
          </a:solidFill>
          <a:ln>
            <a:noFill/>
          </a:ln>
          <a:extLst/>
        </p:spPr>
        <p:txBody>
          <a:bodyPr wrap="square" lIns="108000" tIns="72000" rIns="108000" bIns="45718">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180000" indent="-180000" algn="just" eaLnBrk="1" hangingPunct="1">
              <a:lnSpc>
                <a:spcPct val="110000"/>
              </a:lnSpc>
              <a:spcBef>
                <a:spcPct val="0"/>
              </a:spcBef>
              <a:buFont typeface="+mj-lt"/>
              <a:buAutoNum type="arabicPeriod" startAt="6"/>
              <a:defRPr/>
            </a:pPr>
            <a:r>
              <a:rPr lang="ja-JP" altLang="en-US" sz="900" dirty="0">
                <a:latin typeface="メイリオ" panose="020B0604030504040204" pitchFamily="50" charset="-128"/>
                <a:ea typeface="メイリオ" panose="020B0604030504040204" pitchFamily="50" charset="-128"/>
              </a:rPr>
              <a:t>原則、訓練終了日の翌日から起算して</a:t>
            </a:r>
            <a:r>
              <a:rPr lang="ja-JP" altLang="en-US" sz="900" b="1" dirty="0">
                <a:latin typeface="メイリオ" panose="020B0604030504040204" pitchFamily="50" charset="-128"/>
                <a:ea typeface="メイリオ" panose="020B0604030504040204" pitchFamily="50" charset="-128"/>
              </a:rPr>
              <a:t>２か月以内</a:t>
            </a:r>
            <a:r>
              <a:rPr lang="ja-JP" altLang="en-US" sz="900" dirty="0">
                <a:latin typeface="メイリオ" panose="020B0604030504040204" pitchFamily="50" charset="-128"/>
                <a:ea typeface="メイリオ" panose="020B0604030504040204" pitchFamily="50" charset="-128"/>
              </a:rPr>
              <a:t>に「支給申請書</a:t>
            </a:r>
            <a:r>
              <a:rPr lang="ja-JP" altLang="en-US" sz="900" dirty="0" smtClean="0">
                <a:latin typeface="メイリオ" panose="020B0604030504040204" pitchFamily="50" charset="-128"/>
                <a:ea typeface="メイリオ" panose="020B0604030504040204" pitchFamily="50" charset="-128"/>
              </a:rPr>
              <a:t>」</a:t>
            </a:r>
            <a:r>
              <a:rPr lang="en-US" altLang="ja-JP" sz="900" dirty="0" smtClean="0">
                <a:latin typeface="メイリオ" panose="020B0604030504040204" pitchFamily="50" charset="-128"/>
                <a:ea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rPr>
              <a:t>人材</a:t>
            </a:r>
            <a:r>
              <a:rPr lang="ja-JP" altLang="en-US" sz="900" dirty="0">
                <a:latin typeface="メイリオ" panose="020B0604030504040204" pitchFamily="50" charset="-128"/>
                <a:ea typeface="メイリオ" panose="020B0604030504040204" pitchFamily="50" charset="-128"/>
              </a:rPr>
              <a:t>開発支援助</a:t>
            </a:r>
            <a:r>
              <a:rPr lang="ja-JP" altLang="en-US" sz="900" dirty="0" smtClean="0">
                <a:latin typeface="メイリオ" panose="020B0604030504040204" pitchFamily="50" charset="-128"/>
                <a:ea typeface="メイリオ" panose="020B0604030504040204" pitchFamily="50" charset="-128"/>
              </a:rPr>
              <a:t>成金</a:t>
            </a:r>
            <a:r>
              <a:rPr lang="en-US" altLang="ja-JP" sz="900" dirty="0" smtClean="0">
                <a:latin typeface="メイリオ" panose="020B0604030504040204" pitchFamily="50" charset="-128"/>
                <a:ea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rPr>
              <a:t>の都道府県</a:t>
            </a:r>
            <a:r>
              <a:rPr lang="ja-JP" altLang="en-US" sz="900" dirty="0">
                <a:latin typeface="メイリオ" panose="020B0604030504040204" pitchFamily="50" charset="-128"/>
                <a:ea typeface="メイリオ" panose="020B0604030504040204" pitchFamily="50" charset="-128"/>
              </a:rPr>
              <a:t>労働局</a:t>
            </a:r>
            <a:r>
              <a:rPr lang="ja-JP" altLang="en-US" sz="900" dirty="0" smtClean="0">
                <a:latin typeface="メイリオ" panose="020B0604030504040204" pitchFamily="50" charset="-128"/>
                <a:ea typeface="メイリオ" panose="020B0604030504040204" pitchFamily="50" charset="-128"/>
              </a:rPr>
              <a:t>への提出</a:t>
            </a:r>
            <a:r>
              <a:rPr lang="ja-JP" altLang="en-US" sz="900" dirty="0">
                <a:latin typeface="メイリオ" panose="020B0604030504040204" pitchFamily="50" charset="-128"/>
                <a:ea typeface="メイリオ" panose="020B0604030504040204" pitchFamily="50" charset="-128"/>
              </a:rPr>
              <a:t>が必要です</a:t>
            </a:r>
          </a:p>
        </p:txBody>
      </p:sp>
      <p:sp>
        <p:nvSpPr>
          <p:cNvPr id="97" name="Rectangle 182"/>
          <p:cNvSpPr>
            <a:spLocks noChangeArrowheads="1"/>
          </p:cNvSpPr>
          <p:nvPr/>
        </p:nvSpPr>
        <p:spPr bwMode="auto">
          <a:xfrm>
            <a:off x="2924219" y="3224808"/>
            <a:ext cx="3816000" cy="1032964"/>
          </a:xfrm>
          <a:prstGeom prst="rect">
            <a:avLst/>
          </a:prstGeom>
          <a:solidFill>
            <a:srgbClr val="C9E7E7"/>
          </a:solidFill>
          <a:ln>
            <a:noFill/>
          </a:ln>
          <a:extLst/>
        </p:spPr>
        <p:txBody>
          <a:bodyPr wrap="square" lIns="108000" tIns="72000" rIns="108000" bIns="45718">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352425" indent="-169863" algn="just" eaLnBrk="1" hangingPunct="1">
              <a:lnSpc>
                <a:spcPct val="110000"/>
              </a:lnSpc>
              <a:spcBef>
                <a:spcPts val="0"/>
              </a:spcBef>
              <a:buFont typeface="Arial" panose="020B0604020202020204" pitchFamily="34" charset="0"/>
              <a:buChar char="•"/>
              <a:tabLst>
                <a:tab pos="0" algn="l"/>
                <a:tab pos="361950" algn="l"/>
              </a:tabLst>
              <a:defRPr/>
            </a:pPr>
            <a:r>
              <a:rPr lang="ja-JP" altLang="en-US" sz="900" dirty="0" smtClean="0">
                <a:latin typeface="メイリオ" panose="020B0604030504040204" pitchFamily="50" charset="-128"/>
                <a:ea typeface="メイリオ" panose="020B0604030504040204" pitchFamily="50" charset="-128"/>
              </a:rPr>
              <a:t>各支給</a:t>
            </a:r>
            <a:r>
              <a:rPr lang="ja-JP" altLang="en-US" sz="900" dirty="0">
                <a:latin typeface="メイリオ" panose="020B0604030504040204" pitchFamily="50" charset="-128"/>
                <a:ea typeface="メイリオ" panose="020B0604030504040204" pitchFamily="50" charset="-128"/>
              </a:rPr>
              <a:t>対象期（賃金締め切り日等の翌日から６か月間）の</a:t>
            </a:r>
            <a:r>
              <a:rPr lang="ja-JP" altLang="en-US" sz="900" dirty="0" smtClean="0">
                <a:latin typeface="メイリオ" panose="020B0604030504040204" pitchFamily="50" charset="-128"/>
                <a:ea typeface="メイリオ" panose="020B0604030504040204" pitchFamily="50" charset="-128"/>
              </a:rPr>
              <a:t>末日　　  の</a:t>
            </a:r>
            <a:r>
              <a:rPr lang="ja-JP" altLang="en-US" sz="900" dirty="0">
                <a:latin typeface="メイリオ" panose="020B0604030504040204" pitchFamily="50" charset="-128"/>
                <a:ea typeface="メイリオ" panose="020B0604030504040204" pitchFamily="50" charset="-128"/>
              </a:rPr>
              <a:t>翌日から</a:t>
            </a:r>
            <a:r>
              <a:rPr lang="ja-JP" altLang="en-US" sz="900" b="1" dirty="0">
                <a:latin typeface="メイリオ" panose="020B0604030504040204" pitchFamily="50" charset="-128"/>
                <a:ea typeface="メイリオ" panose="020B0604030504040204" pitchFamily="50" charset="-128"/>
              </a:rPr>
              <a:t>２か月以内に支給申請書の提出</a:t>
            </a:r>
            <a:r>
              <a:rPr lang="ja-JP" altLang="en-US" sz="900" dirty="0">
                <a:latin typeface="メイリオ" panose="020B0604030504040204" pitchFamily="50" charset="-128"/>
                <a:ea typeface="メイリオ" panose="020B0604030504040204" pitchFamily="50" charset="-128"/>
              </a:rPr>
              <a:t>が必要</a:t>
            </a:r>
            <a:r>
              <a:rPr lang="ja-JP" altLang="en-US" sz="900" dirty="0" smtClean="0">
                <a:latin typeface="メイリオ" panose="020B0604030504040204" pitchFamily="50" charset="-128"/>
                <a:ea typeface="メイリオ" panose="020B0604030504040204" pitchFamily="50" charset="-128"/>
              </a:rPr>
              <a:t>です。</a:t>
            </a:r>
            <a:endParaRPr lang="en-US" altLang="ja-JP" sz="900" dirty="0">
              <a:latin typeface="メイリオ" panose="020B0604030504040204" pitchFamily="50" charset="-128"/>
              <a:ea typeface="メイリオ" panose="020B0604030504040204" pitchFamily="50" charset="-128"/>
            </a:endParaRPr>
          </a:p>
          <a:p>
            <a:pPr marL="352425" indent="-169863" algn="just" eaLnBrk="1" hangingPunct="1">
              <a:lnSpc>
                <a:spcPct val="110000"/>
              </a:lnSpc>
              <a:spcBef>
                <a:spcPts val="0"/>
              </a:spcBef>
              <a:buFont typeface="Arial" panose="020B0604020202020204" pitchFamily="34" charset="0"/>
              <a:buChar char="•"/>
              <a:tabLst>
                <a:tab pos="180975" algn="l"/>
                <a:tab pos="361950" algn="l"/>
              </a:tabLst>
              <a:defRPr/>
            </a:pPr>
            <a:r>
              <a:rPr lang="ja-JP" altLang="en-US" sz="900" b="1" dirty="0">
                <a:latin typeface="メイリオ" panose="020B0604030504040204" pitchFamily="50" charset="-128"/>
                <a:ea typeface="メイリオ" panose="020B0604030504040204" pitchFamily="50" charset="-128"/>
              </a:rPr>
              <a:t>第１期の申請時に「賃金</a:t>
            </a:r>
            <a:r>
              <a:rPr lang="ja-JP" altLang="en-US" sz="900" b="1" dirty="0" smtClean="0">
                <a:latin typeface="メイリオ" panose="020B0604030504040204" pitchFamily="50" charset="-128"/>
                <a:ea typeface="メイリオ" panose="020B0604030504040204" pitchFamily="50" charset="-128"/>
              </a:rPr>
              <a:t>引上げ</a:t>
            </a:r>
            <a:r>
              <a:rPr lang="ja-JP" altLang="en-US" sz="900" b="1" dirty="0">
                <a:latin typeface="メイリオ" panose="020B0604030504040204" pitchFamily="50" charset="-128"/>
                <a:ea typeface="メイリオ" panose="020B0604030504040204" pitchFamily="50" charset="-128"/>
              </a:rPr>
              <a:t>計画書</a:t>
            </a:r>
            <a:r>
              <a:rPr lang="ja-JP" altLang="en-US" sz="900" b="1" dirty="0" smtClean="0">
                <a:latin typeface="メイリオ" panose="020B0604030504040204" pitchFamily="50" charset="-128"/>
                <a:ea typeface="メイリオ" panose="020B0604030504040204" pitchFamily="50" charset="-128"/>
              </a:rPr>
              <a:t>」の提出</a:t>
            </a:r>
            <a:r>
              <a:rPr lang="ja-JP" altLang="en-US" sz="900" dirty="0" smtClean="0">
                <a:latin typeface="メイリオ" panose="020B0604030504040204" pitchFamily="50" charset="-128"/>
                <a:ea typeface="メイリオ" panose="020B0604030504040204" pitchFamily="50" charset="-128"/>
              </a:rPr>
              <a:t>が</a:t>
            </a:r>
            <a:r>
              <a:rPr lang="ja-JP" altLang="en-US" sz="900" dirty="0">
                <a:latin typeface="メイリオ" panose="020B0604030504040204" pitchFamily="50" charset="-128"/>
                <a:ea typeface="メイリオ" panose="020B0604030504040204" pitchFamily="50" charset="-128"/>
              </a:rPr>
              <a:t>必要</a:t>
            </a:r>
            <a:r>
              <a:rPr lang="ja-JP" altLang="en-US" sz="900" dirty="0" smtClean="0">
                <a:latin typeface="メイリオ" panose="020B0604030504040204" pitchFamily="50" charset="-128"/>
                <a:ea typeface="メイリオ" panose="020B0604030504040204" pitchFamily="50" charset="-128"/>
              </a:rPr>
              <a:t>です。</a:t>
            </a:r>
            <a:endParaRPr lang="en-US" altLang="ja-JP" sz="900" dirty="0">
              <a:latin typeface="メイリオ" panose="020B0604030504040204" pitchFamily="50" charset="-128"/>
              <a:ea typeface="メイリオ" panose="020B0604030504040204" pitchFamily="50" charset="-128"/>
            </a:endParaRPr>
          </a:p>
          <a:p>
            <a:pPr marL="352425" indent="-169863" algn="just" eaLnBrk="1" hangingPunct="1">
              <a:lnSpc>
                <a:spcPct val="110000"/>
              </a:lnSpc>
              <a:spcBef>
                <a:spcPts val="0"/>
              </a:spcBef>
              <a:buFont typeface="Arial" panose="020B0604020202020204" pitchFamily="34" charset="0"/>
              <a:buChar char="•"/>
              <a:tabLst>
                <a:tab pos="180975" algn="l"/>
                <a:tab pos="361950" algn="l"/>
              </a:tabLst>
              <a:defRPr/>
            </a:pPr>
            <a:r>
              <a:rPr lang="ja-JP" altLang="en-US" sz="900" b="1" dirty="0">
                <a:latin typeface="メイリオ" panose="020B0604030504040204" pitchFamily="50" charset="-128"/>
                <a:ea typeface="メイリオ" panose="020B0604030504040204" pitchFamily="50" charset="-128"/>
              </a:rPr>
              <a:t>「人材開発支援助成金の支給決定</a:t>
            </a:r>
            <a:r>
              <a:rPr lang="ja-JP" altLang="en-US" sz="900" b="1" dirty="0" smtClean="0">
                <a:latin typeface="メイリオ" panose="020B0604030504040204" pitchFamily="50" charset="-128"/>
                <a:ea typeface="メイリオ" panose="020B0604030504040204" pitchFamily="50" charset="-128"/>
              </a:rPr>
              <a:t>通知書または支給申請書」と「賃金引上げ</a:t>
            </a:r>
            <a:r>
              <a:rPr lang="ja-JP" altLang="en-US" sz="900" b="1" dirty="0">
                <a:latin typeface="メイリオ" panose="020B0604030504040204" pitchFamily="50" charset="-128"/>
                <a:ea typeface="メイリオ" panose="020B0604030504040204" pitchFamily="50" charset="-128"/>
              </a:rPr>
              <a:t>報告書」</a:t>
            </a:r>
            <a:r>
              <a:rPr lang="ja-JP" altLang="en-US" sz="900" dirty="0">
                <a:latin typeface="メイリオ" panose="020B0604030504040204" pitchFamily="50" charset="-128"/>
                <a:ea typeface="メイリオ" panose="020B0604030504040204" pitchFamily="50" charset="-128"/>
              </a:rPr>
              <a:t>を提出した後に</a:t>
            </a:r>
            <a:r>
              <a:rPr lang="ja-JP" altLang="en-US" sz="7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高額助成</a:t>
            </a:r>
            <a:r>
              <a:rPr lang="ja-JP" altLang="en-US" sz="900" dirty="0" smtClean="0">
                <a:latin typeface="メイリオ" panose="020B0604030504040204" pitchFamily="50" charset="-128"/>
                <a:ea typeface="メイリオ" panose="020B0604030504040204" pitchFamily="50" charset="-128"/>
              </a:rPr>
              <a:t>されます</a:t>
            </a:r>
            <a:endParaRPr lang="en-US" altLang="ja-JP" sz="900" dirty="0" smtClean="0">
              <a:latin typeface="メイリオ" panose="020B0604030504040204" pitchFamily="50" charset="-128"/>
              <a:ea typeface="メイリオ" panose="020B0604030504040204" pitchFamily="50" charset="-128"/>
            </a:endParaRPr>
          </a:p>
          <a:p>
            <a:pPr marL="182562" algn="just" eaLnBrk="1" hangingPunct="1">
              <a:lnSpc>
                <a:spcPct val="110000"/>
              </a:lnSpc>
              <a:spcBef>
                <a:spcPts val="0"/>
              </a:spcBef>
              <a:buNone/>
              <a:tabLst>
                <a:tab pos="180975" algn="l"/>
                <a:tab pos="361950" algn="l"/>
              </a:tabLst>
              <a:defRPr/>
            </a:pPr>
            <a:r>
              <a:rPr lang="ja-JP" altLang="en-US" sz="900" dirty="0" smtClean="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下記</a:t>
            </a:r>
            <a:r>
              <a:rPr lang="en-US" altLang="ja-JP" sz="900" dirty="0">
                <a:latin typeface="メイリオ" panose="020B0604030504040204" pitchFamily="50" charset="-128"/>
                <a:ea typeface="メイリオ" panose="020B0604030504040204" pitchFamily="50" charset="-128"/>
              </a:rPr>
              <a:t>Q</a:t>
            </a:r>
            <a:r>
              <a:rPr lang="ja-JP" altLang="en-US" sz="900" dirty="0">
                <a:latin typeface="メイリオ" panose="020B0604030504040204" pitchFamily="50" charset="-128"/>
                <a:ea typeface="メイリオ" panose="020B0604030504040204" pitchFamily="50" charset="-128"/>
              </a:rPr>
              <a:t>＆</a:t>
            </a:r>
            <a:r>
              <a:rPr lang="en-US" altLang="ja-JP" sz="900" dirty="0">
                <a:latin typeface="メイリオ" panose="020B0604030504040204" pitchFamily="50" charset="-128"/>
                <a:ea typeface="メイリオ" panose="020B0604030504040204" pitchFamily="50" charset="-128"/>
              </a:rPr>
              <a:t>A</a:t>
            </a:r>
            <a:r>
              <a:rPr lang="ja-JP" altLang="en-US" sz="900" dirty="0">
                <a:latin typeface="メイリオ" panose="020B0604030504040204" pitchFamily="50" charset="-128"/>
                <a:ea typeface="メイリオ" panose="020B0604030504040204" pitchFamily="50" charset="-128"/>
              </a:rPr>
              <a:t>もご覧ください）</a:t>
            </a:r>
          </a:p>
        </p:txBody>
      </p:sp>
      <p:sp>
        <p:nvSpPr>
          <p:cNvPr id="98" name="正方形/長方形 97"/>
          <p:cNvSpPr/>
          <p:nvPr/>
        </p:nvSpPr>
        <p:spPr>
          <a:xfrm>
            <a:off x="2924944" y="3224808"/>
            <a:ext cx="1949353" cy="244476"/>
          </a:xfrm>
          <a:prstGeom prst="rect">
            <a:avLst/>
          </a:prstGeom>
        </p:spPr>
        <p:txBody>
          <a:bodyPr wrap="square" lIns="108000" tIns="72000" rIns="108000" bIns="36000">
            <a:spAutoFit/>
          </a:bodyPr>
          <a:lstStyle/>
          <a:p>
            <a:pPr>
              <a:lnSpc>
                <a:spcPct val="110000"/>
              </a:lnSpc>
            </a:pP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7.</a:t>
            </a:r>
          </a:p>
        </p:txBody>
      </p:sp>
      <p:sp>
        <p:nvSpPr>
          <p:cNvPr id="99" name="AutoShape 187"/>
          <p:cNvSpPr>
            <a:spLocks noChangeArrowheads="1"/>
          </p:cNvSpPr>
          <p:nvPr/>
        </p:nvSpPr>
        <p:spPr bwMode="auto">
          <a:xfrm rot="10800000">
            <a:off x="3880642" y="9323134"/>
            <a:ext cx="628478" cy="280828"/>
          </a:xfrm>
          <a:prstGeom prst="rect">
            <a:avLst/>
          </a:prstGeom>
          <a:noFill/>
          <a:ln w="6350" algn="ctr">
            <a:noFill/>
            <a:miter lim="800000"/>
            <a:headEnd/>
            <a:tailEnd/>
          </a:ln>
        </p:spPr>
        <p:txBody>
          <a:bodyPr rot="10800000" wrap="square" lIns="108000" tIns="72000" rIns="108000" bIns="72000" anchor="ctr">
            <a:spAutoFit/>
          </a:bodyPr>
          <a:lstStyle>
            <a:lvl1pPr eaLnBrk="0" hangingPunct="0">
              <a:spcBef>
                <a:spcPct val="20000"/>
              </a:spcBef>
              <a:buChar char="•"/>
              <a:tabLst>
                <a:tab pos="266700" algn="l"/>
                <a:tab pos="361950" algn="l"/>
              </a:tabLst>
              <a:defRPr kumimoji="1" sz="3200">
                <a:solidFill>
                  <a:schemeClr val="tx1"/>
                </a:solidFill>
                <a:latin typeface="Arial" charset="0"/>
                <a:ea typeface="ＭＳ Ｐゴシック" charset="-128"/>
              </a:defRPr>
            </a:lvl1pPr>
            <a:lvl2pPr marL="742950" indent="-285750" eaLnBrk="0" hangingPunct="0">
              <a:spcBef>
                <a:spcPct val="20000"/>
              </a:spcBef>
              <a:buChar char="–"/>
              <a:tabLst>
                <a:tab pos="266700" algn="l"/>
                <a:tab pos="361950" algn="l"/>
              </a:tabLst>
              <a:defRPr kumimoji="1" sz="2800">
                <a:solidFill>
                  <a:schemeClr val="tx1"/>
                </a:solidFill>
                <a:latin typeface="Arial" charset="0"/>
                <a:ea typeface="ＭＳ Ｐゴシック" charset="-128"/>
              </a:defRPr>
            </a:lvl2pPr>
            <a:lvl3pPr marL="1143000" indent="-228600" eaLnBrk="0" hangingPunct="0">
              <a:spcBef>
                <a:spcPct val="20000"/>
              </a:spcBef>
              <a:buChar char="•"/>
              <a:tabLst>
                <a:tab pos="266700" algn="l"/>
                <a:tab pos="361950" algn="l"/>
              </a:tabLst>
              <a:defRPr kumimoji="1" sz="2400">
                <a:solidFill>
                  <a:schemeClr val="tx1"/>
                </a:solidFill>
                <a:latin typeface="Arial" charset="0"/>
                <a:ea typeface="ＭＳ Ｐゴシック" charset="-128"/>
              </a:defRPr>
            </a:lvl3pPr>
            <a:lvl4pPr marL="1600200" indent="-228600" eaLnBrk="0" hangingPunct="0">
              <a:spcBef>
                <a:spcPct val="20000"/>
              </a:spcBef>
              <a:buChar char="–"/>
              <a:tabLst>
                <a:tab pos="266700" algn="l"/>
                <a:tab pos="361950" algn="l"/>
              </a:tabLst>
              <a:defRPr kumimoji="1" sz="2000">
                <a:solidFill>
                  <a:schemeClr val="tx1"/>
                </a:solidFill>
                <a:latin typeface="Arial" charset="0"/>
                <a:ea typeface="ＭＳ Ｐゴシック" charset="-128"/>
              </a:defRPr>
            </a:lvl4pPr>
            <a:lvl5pPr marL="2057400" indent="-228600" eaLnBrk="0" hangingPunct="0">
              <a:spcBef>
                <a:spcPct val="20000"/>
              </a:spcBef>
              <a:buChar char="»"/>
              <a:tabLst>
                <a:tab pos="266700" algn="l"/>
                <a:tab pos="361950" algn="l"/>
              </a:tabLst>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tabLst>
                <a:tab pos="266700" algn="l"/>
                <a:tab pos="361950" algn="l"/>
              </a:tabLst>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tabLst>
                <a:tab pos="266700" algn="l"/>
                <a:tab pos="361950" algn="l"/>
              </a:tabLst>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tabLst>
                <a:tab pos="266700" algn="l"/>
                <a:tab pos="361950" algn="l"/>
              </a:tabLst>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tabLst>
                <a:tab pos="266700" algn="l"/>
                <a:tab pos="361950" algn="l"/>
              </a:tabLst>
              <a:defRPr kumimoji="1" sz="2000">
                <a:solidFill>
                  <a:schemeClr val="tx1"/>
                </a:solidFill>
                <a:latin typeface="Arial" charset="0"/>
                <a:ea typeface="ＭＳ Ｐゴシック" charset="-128"/>
              </a:defRPr>
            </a:lvl9pPr>
          </a:lstStyle>
          <a:p>
            <a:pPr algn="ctr" eaLnBrk="1" hangingPunct="1">
              <a:lnSpc>
                <a:spcPct val="110000"/>
              </a:lnSpc>
              <a:spcBef>
                <a:spcPts val="0"/>
              </a:spcBef>
              <a:buFontTx/>
              <a:buNone/>
              <a:defRPr/>
            </a:pPr>
            <a:r>
              <a:rPr lang="ja-JP" altLang="en-US" sz="800" dirty="0">
                <a:latin typeface="メイリオ" panose="020B0604030504040204" pitchFamily="50" charset="-128"/>
                <a:ea typeface="メイリオ" panose="020B0604030504040204" pitchFamily="50" charset="-128"/>
                <a:hlinkClick r:id="rId6"/>
              </a:rPr>
              <a:t>申請</a:t>
            </a:r>
            <a:r>
              <a:rPr lang="ja-JP" altLang="en-US" sz="800" dirty="0" smtClean="0">
                <a:latin typeface="メイリオ" panose="020B0604030504040204" pitchFamily="50" charset="-128"/>
                <a:ea typeface="メイリオ" panose="020B0604030504040204" pitchFamily="50" charset="-128"/>
                <a:hlinkClick r:id="rId6"/>
              </a:rPr>
              <a:t>書類</a:t>
            </a:r>
            <a:endParaRPr lang="ja-JP" altLang="en-US" sz="800" dirty="0">
              <a:latin typeface="メイリオ" panose="020B0604030504040204" pitchFamily="50" charset="-128"/>
              <a:ea typeface="メイリオ" panose="020B0604030504040204" pitchFamily="50" charset="-128"/>
            </a:endParaRPr>
          </a:p>
        </p:txBody>
      </p:sp>
      <p:sp>
        <p:nvSpPr>
          <p:cNvPr id="100" name="AutoShape 187"/>
          <p:cNvSpPr>
            <a:spLocks noChangeArrowheads="1"/>
          </p:cNvSpPr>
          <p:nvPr/>
        </p:nvSpPr>
        <p:spPr bwMode="auto">
          <a:xfrm rot="10800000">
            <a:off x="5860107" y="9323134"/>
            <a:ext cx="666950" cy="382394"/>
          </a:xfrm>
          <a:prstGeom prst="rect">
            <a:avLst/>
          </a:prstGeom>
          <a:noFill/>
          <a:ln w="6350" algn="ctr">
            <a:noFill/>
            <a:miter lim="800000"/>
            <a:headEnd/>
            <a:tailEnd/>
          </a:ln>
        </p:spPr>
        <p:txBody>
          <a:bodyPr rot="10800000" wrap="square" lIns="108000" tIns="72000" rIns="108000" bIns="72000" anchor="ctr">
            <a:spAutoFit/>
          </a:bodyPr>
          <a:lstStyle>
            <a:lvl1pPr eaLnBrk="0" hangingPunct="0">
              <a:spcBef>
                <a:spcPct val="20000"/>
              </a:spcBef>
              <a:buChar char="•"/>
              <a:tabLst>
                <a:tab pos="266700" algn="l"/>
                <a:tab pos="361950" algn="l"/>
              </a:tabLst>
              <a:defRPr kumimoji="1" sz="3200">
                <a:solidFill>
                  <a:schemeClr val="tx1"/>
                </a:solidFill>
                <a:latin typeface="Arial" charset="0"/>
                <a:ea typeface="ＭＳ Ｐゴシック" charset="-128"/>
              </a:defRPr>
            </a:lvl1pPr>
            <a:lvl2pPr marL="742950" indent="-285750" eaLnBrk="0" hangingPunct="0">
              <a:spcBef>
                <a:spcPct val="20000"/>
              </a:spcBef>
              <a:buChar char="–"/>
              <a:tabLst>
                <a:tab pos="266700" algn="l"/>
                <a:tab pos="361950" algn="l"/>
              </a:tabLst>
              <a:defRPr kumimoji="1" sz="2800">
                <a:solidFill>
                  <a:schemeClr val="tx1"/>
                </a:solidFill>
                <a:latin typeface="Arial" charset="0"/>
                <a:ea typeface="ＭＳ Ｐゴシック" charset="-128"/>
              </a:defRPr>
            </a:lvl2pPr>
            <a:lvl3pPr marL="1143000" indent="-228600" eaLnBrk="0" hangingPunct="0">
              <a:spcBef>
                <a:spcPct val="20000"/>
              </a:spcBef>
              <a:buChar char="•"/>
              <a:tabLst>
                <a:tab pos="266700" algn="l"/>
                <a:tab pos="361950" algn="l"/>
              </a:tabLst>
              <a:defRPr kumimoji="1" sz="2400">
                <a:solidFill>
                  <a:schemeClr val="tx1"/>
                </a:solidFill>
                <a:latin typeface="Arial" charset="0"/>
                <a:ea typeface="ＭＳ Ｐゴシック" charset="-128"/>
              </a:defRPr>
            </a:lvl3pPr>
            <a:lvl4pPr marL="1600200" indent="-228600" eaLnBrk="0" hangingPunct="0">
              <a:spcBef>
                <a:spcPct val="20000"/>
              </a:spcBef>
              <a:buChar char="–"/>
              <a:tabLst>
                <a:tab pos="266700" algn="l"/>
                <a:tab pos="361950" algn="l"/>
              </a:tabLst>
              <a:defRPr kumimoji="1" sz="2000">
                <a:solidFill>
                  <a:schemeClr val="tx1"/>
                </a:solidFill>
                <a:latin typeface="Arial" charset="0"/>
                <a:ea typeface="ＭＳ Ｐゴシック" charset="-128"/>
              </a:defRPr>
            </a:lvl4pPr>
            <a:lvl5pPr marL="2057400" indent="-228600" eaLnBrk="0" hangingPunct="0">
              <a:spcBef>
                <a:spcPct val="20000"/>
              </a:spcBef>
              <a:buChar char="»"/>
              <a:tabLst>
                <a:tab pos="266700" algn="l"/>
                <a:tab pos="361950" algn="l"/>
              </a:tabLst>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tabLst>
                <a:tab pos="266700" algn="l"/>
                <a:tab pos="361950" algn="l"/>
              </a:tabLst>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tabLst>
                <a:tab pos="266700" algn="l"/>
                <a:tab pos="361950" algn="l"/>
              </a:tabLst>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tabLst>
                <a:tab pos="266700" algn="l"/>
                <a:tab pos="361950" algn="l"/>
              </a:tabLst>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tabLst>
                <a:tab pos="266700" algn="l"/>
                <a:tab pos="361950" algn="l"/>
              </a:tabLst>
              <a:defRPr kumimoji="1" sz="2000">
                <a:solidFill>
                  <a:schemeClr val="tx1"/>
                </a:solidFill>
                <a:latin typeface="Arial" charset="0"/>
                <a:ea typeface="ＭＳ Ｐゴシック" charset="-128"/>
              </a:defRPr>
            </a:lvl9pPr>
          </a:lstStyle>
          <a:p>
            <a:pPr algn="ctr" eaLnBrk="1" hangingPunct="1">
              <a:lnSpc>
                <a:spcPct val="110000"/>
              </a:lnSpc>
              <a:spcBef>
                <a:spcPts val="0"/>
              </a:spcBef>
              <a:buFontTx/>
              <a:buNone/>
              <a:defRPr/>
            </a:pPr>
            <a:r>
              <a:rPr lang="ja-JP" altLang="en-US" sz="700" dirty="0" smtClean="0">
                <a:latin typeface="メイリオ" panose="020B0604030504040204" pitchFamily="50" charset="-128"/>
                <a:ea typeface="メイリオ" panose="020B0604030504040204" pitchFamily="50" charset="-128"/>
                <a:hlinkClick r:id="rId7"/>
              </a:rPr>
              <a:t>支給方法の</a:t>
            </a:r>
            <a:endParaRPr lang="en-US" altLang="ja-JP" sz="700" dirty="0" smtClean="0">
              <a:latin typeface="メイリオ" panose="020B0604030504040204" pitchFamily="50" charset="-128"/>
              <a:ea typeface="メイリオ" panose="020B0604030504040204" pitchFamily="50" charset="-128"/>
              <a:hlinkClick r:id="rId7"/>
            </a:endParaRPr>
          </a:p>
          <a:p>
            <a:pPr algn="ctr" eaLnBrk="1" hangingPunct="1">
              <a:lnSpc>
                <a:spcPct val="110000"/>
              </a:lnSpc>
              <a:spcBef>
                <a:spcPts val="0"/>
              </a:spcBef>
              <a:buFontTx/>
              <a:buNone/>
              <a:defRPr/>
            </a:pPr>
            <a:r>
              <a:rPr lang="ja-JP" altLang="en-US" sz="700" dirty="0" smtClean="0">
                <a:latin typeface="メイリオ" panose="020B0604030504040204" pitchFamily="50" charset="-128"/>
                <a:ea typeface="メイリオ" panose="020B0604030504040204" pitchFamily="50" charset="-128"/>
                <a:hlinkClick r:id="rId7"/>
              </a:rPr>
              <a:t>イメージ</a:t>
            </a:r>
            <a:endParaRPr lang="ja-JP" altLang="en-US" sz="700" dirty="0">
              <a:latin typeface="メイリオ" panose="020B0604030504040204" pitchFamily="50" charset="-128"/>
              <a:ea typeface="メイリオ" panose="020B0604030504040204" pitchFamily="50" charset="-128"/>
            </a:endParaRPr>
          </a:p>
        </p:txBody>
      </p:sp>
      <p:sp>
        <p:nvSpPr>
          <p:cNvPr id="101" name="正方形/長方形 100"/>
          <p:cNvSpPr/>
          <p:nvPr/>
        </p:nvSpPr>
        <p:spPr>
          <a:xfrm>
            <a:off x="549352" y="6332053"/>
            <a:ext cx="6228000" cy="1390362"/>
          </a:xfrm>
          <a:prstGeom prst="rect">
            <a:avLst/>
          </a:prstGeom>
          <a:solidFill>
            <a:srgbClr val="C9E7E7"/>
          </a:solidFill>
        </p:spPr>
        <p:txBody>
          <a:bodyPr wrap="square" lIns="108000" tIns="72000" rIns="108000" bIns="7200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hangingPunct="0">
              <a:lnSpc>
                <a:spcPct val="110000"/>
              </a:lnSpc>
              <a:spcAft>
                <a:spcPts val="0"/>
              </a:spcAft>
            </a:pPr>
            <a:r>
              <a:rPr lang="ja-JP" altLang="en-US" sz="1000" dirty="0" smtClean="0">
                <a:latin typeface="Meiryo" panose="020B0604030504040204" pitchFamily="34" charset="-128"/>
                <a:ea typeface="Meiryo" panose="020B0604030504040204" pitchFamily="34" charset="-128"/>
              </a:rPr>
              <a:t>上記の場合、特定求職者雇用開発助成金の支給申請期限</a:t>
            </a:r>
            <a:r>
              <a:rPr lang="en-US" altLang="ja-JP" sz="1000" baseline="30000" dirty="0" smtClean="0">
                <a:latin typeface="Meiryo" panose="020B0604030504040204" pitchFamily="34" charset="-128"/>
                <a:ea typeface="Meiryo" panose="020B0604030504040204" pitchFamily="34" charset="-128"/>
              </a:rPr>
              <a:t>※</a:t>
            </a:r>
            <a:r>
              <a:rPr lang="ja-JP" altLang="en-US" sz="1000" dirty="0" smtClean="0">
                <a:latin typeface="Meiryo" panose="020B0604030504040204" pitchFamily="34" charset="-128"/>
                <a:ea typeface="Meiryo" panose="020B0604030504040204" pitchFamily="34" charset="-128"/>
              </a:rPr>
              <a:t>内に、次</a:t>
            </a:r>
            <a:r>
              <a:rPr lang="ja-JP" altLang="en-US" sz="1000" dirty="0">
                <a:latin typeface="Meiryo" panose="020B0604030504040204" pitchFamily="34" charset="-128"/>
                <a:ea typeface="Meiryo" panose="020B0604030504040204" pitchFamily="34" charset="-128"/>
              </a:rPr>
              <a:t>の書類</a:t>
            </a:r>
            <a:r>
              <a:rPr lang="ja-JP" altLang="en-US" sz="1000" b="1" dirty="0">
                <a:latin typeface="Meiryo" panose="020B0604030504040204" pitchFamily="34" charset="-128"/>
                <a:ea typeface="Meiryo" panose="020B0604030504040204" pitchFamily="34" charset="-128"/>
              </a:rPr>
              <a:t>以外</a:t>
            </a:r>
            <a:r>
              <a:rPr lang="ja-JP" altLang="en-US" sz="1000" dirty="0">
                <a:latin typeface="Meiryo" panose="020B0604030504040204" pitchFamily="34" charset="-128"/>
                <a:ea typeface="Meiryo" panose="020B0604030504040204" pitchFamily="34" charset="-128"/>
              </a:rPr>
              <a:t>を提出してください</a:t>
            </a:r>
            <a:r>
              <a:rPr lang="ja-JP" altLang="en-US" sz="1000" dirty="0" smtClean="0">
                <a:latin typeface="Meiryo" panose="020B0604030504040204" pitchFamily="34" charset="-128"/>
                <a:ea typeface="Meiryo" panose="020B0604030504040204" pitchFamily="34" charset="-128"/>
              </a:rPr>
              <a:t>。</a:t>
            </a:r>
            <a:endParaRPr lang="en-US" altLang="ja-JP" sz="1000" dirty="0" smtClean="0">
              <a:latin typeface="Meiryo" panose="020B0604030504040204" pitchFamily="34" charset="-128"/>
              <a:ea typeface="Meiryo" panose="020B0604030504040204" pitchFamily="34" charset="-128"/>
            </a:endParaRPr>
          </a:p>
          <a:p>
            <a:pPr algn="just" hangingPunct="0">
              <a:lnSpc>
                <a:spcPct val="110000"/>
              </a:lnSpc>
            </a:pPr>
            <a:r>
              <a:rPr lang="en-US" altLang="ja-JP" sz="900" dirty="0">
                <a:latin typeface="Meiryo" panose="020B0604030504040204" pitchFamily="34" charset="-128"/>
                <a:ea typeface="Meiryo" panose="020B0604030504040204" pitchFamily="34" charset="-128"/>
              </a:rPr>
              <a:t>※</a:t>
            </a:r>
            <a:r>
              <a:rPr lang="ja-JP" altLang="en-US" sz="900" dirty="0">
                <a:latin typeface="Meiryo" panose="020B0604030504040204" pitchFamily="34" charset="-128"/>
                <a:ea typeface="Meiryo" panose="020B0604030504040204" pitchFamily="34" charset="-128"/>
              </a:rPr>
              <a:t>各支給対象期（賃金締め切り日等の翌日から</a:t>
            </a:r>
            <a:r>
              <a:rPr lang="ja-JP" altLang="en-US" sz="900" dirty="0" smtClean="0">
                <a:latin typeface="Meiryo" panose="020B0604030504040204" pitchFamily="34" charset="-128"/>
                <a:ea typeface="Meiryo" panose="020B0604030504040204" pitchFamily="34" charset="-128"/>
              </a:rPr>
              <a:t>６か月間</a:t>
            </a:r>
            <a:r>
              <a:rPr lang="ja-JP" altLang="en-US" sz="900" dirty="0">
                <a:latin typeface="Meiryo" panose="020B0604030504040204" pitchFamily="34" charset="-128"/>
                <a:ea typeface="Meiryo" panose="020B0604030504040204" pitchFamily="34" charset="-128"/>
              </a:rPr>
              <a:t>）の末日の翌日から</a:t>
            </a:r>
            <a:r>
              <a:rPr lang="ja-JP" altLang="en-US" sz="900" dirty="0" smtClean="0">
                <a:latin typeface="Meiryo" panose="020B0604030504040204" pitchFamily="34" charset="-128"/>
                <a:ea typeface="Meiryo" panose="020B0604030504040204" pitchFamily="34" charset="-128"/>
              </a:rPr>
              <a:t>２か月</a:t>
            </a:r>
            <a:r>
              <a:rPr lang="ja-JP" altLang="en-US" sz="900" dirty="0">
                <a:latin typeface="Meiryo" panose="020B0604030504040204" pitchFamily="34" charset="-128"/>
                <a:ea typeface="Meiryo" panose="020B0604030504040204" pitchFamily="34" charset="-128"/>
              </a:rPr>
              <a:t>以内</a:t>
            </a:r>
            <a:endParaRPr lang="en-US" altLang="ja-JP" sz="900" dirty="0">
              <a:latin typeface="Meiryo" panose="020B0604030504040204" pitchFamily="34" charset="-128"/>
              <a:ea typeface="Meiryo" panose="020B0604030504040204" pitchFamily="34" charset="-128"/>
            </a:endParaRPr>
          </a:p>
          <a:p>
            <a:pPr marL="360000" indent="-180000" algn="just" hangingPunct="0">
              <a:lnSpc>
                <a:spcPct val="110000"/>
              </a:lnSpc>
              <a:spcBef>
                <a:spcPts val="300"/>
              </a:spcBef>
              <a:spcAft>
                <a:spcPts val="0"/>
              </a:spcAft>
              <a:buFont typeface="+mj-ea"/>
              <a:buAutoNum type="circleNumDbPlain"/>
            </a:pPr>
            <a:r>
              <a:rPr lang="ja-JP" altLang="en-US" sz="1000" dirty="0" smtClean="0">
                <a:latin typeface="Meiryo" panose="020B0604030504040204" pitchFamily="34" charset="-128"/>
                <a:ea typeface="Meiryo" panose="020B0604030504040204" pitchFamily="34" charset="-128"/>
              </a:rPr>
              <a:t>人材開発支援助成金の支給決定通知書（または支給申請書）</a:t>
            </a:r>
            <a:endParaRPr lang="en-US" altLang="ja-JP" sz="1000" dirty="0">
              <a:latin typeface="Meiryo" panose="020B0604030504040204" pitchFamily="34" charset="-128"/>
              <a:ea typeface="Meiryo" panose="020B0604030504040204" pitchFamily="34" charset="-128"/>
            </a:endParaRPr>
          </a:p>
          <a:p>
            <a:pPr marL="360000" indent="-180000" algn="just" hangingPunct="0">
              <a:lnSpc>
                <a:spcPct val="110000"/>
              </a:lnSpc>
              <a:spcAft>
                <a:spcPts val="300"/>
              </a:spcAft>
              <a:buFont typeface="+mj-ea"/>
              <a:buAutoNum type="circleNumDbPlain"/>
            </a:pPr>
            <a:r>
              <a:rPr lang="ja-JP" altLang="en-US" sz="1000" dirty="0" smtClean="0">
                <a:latin typeface="Meiryo" panose="020B0604030504040204" pitchFamily="34" charset="-128"/>
                <a:ea typeface="Meiryo" panose="020B0604030504040204" pitchFamily="34" charset="-128"/>
              </a:rPr>
              <a:t>賃金引上げ報告書</a:t>
            </a:r>
            <a:endParaRPr lang="en-US" altLang="ja-JP" sz="1000" dirty="0" smtClean="0">
              <a:latin typeface="Meiryo" panose="020B0604030504040204" pitchFamily="34" charset="-128"/>
              <a:ea typeface="Meiryo" panose="020B0604030504040204" pitchFamily="34" charset="-128"/>
            </a:endParaRPr>
          </a:p>
          <a:p>
            <a:pPr algn="just" hangingPunct="0">
              <a:lnSpc>
                <a:spcPct val="110000"/>
              </a:lnSpc>
              <a:spcAft>
                <a:spcPts val="0"/>
              </a:spcAft>
            </a:pPr>
            <a:r>
              <a:rPr lang="ja-JP" altLang="en-US" sz="1000" dirty="0" smtClean="0">
                <a:latin typeface="Meiryo" panose="020B0604030504040204" pitchFamily="34" charset="-128"/>
                <a:ea typeface="Meiryo" panose="020B0604030504040204" pitchFamily="34" charset="-128"/>
              </a:rPr>
              <a:t>その後、訓練実施</a:t>
            </a:r>
            <a:r>
              <a:rPr lang="ja-JP" altLang="en-US" sz="1000" dirty="0">
                <a:latin typeface="Meiryo" panose="020B0604030504040204" pitchFamily="34" charset="-128"/>
                <a:ea typeface="Meiryo" panose="020B0604030504040204" pitchFamily="34" charset="-128"/>
              </a:rPr>
              <a:t>と</a:t>
            </a:r>
            <a:r>
              <a:rPr lang="ja-JP" altLang="en-US" sz="1000" dirty="0" smtClean="0">
                <a:latin typeface="Meiryo" panose="020B0604030504040204" pitchFamily="34" charset="-128"/>
                <a:ea typeface="Meiryo" panose="020B0604030504040204" pitchFamily="34" charset="-128"/>
              </a:rPr>
              <a:t>賃金引上げの対応が終わったタイミングで、①と②の書類を追加で提出してください。なお、</a:t>
            </a:r>
            <a:r>
              <a:rPr lang="ja-JP" altLang="en-US" sz="1000" dirty="0">
                <a:latin typeface="Meiryo" panose="020B0604030504040204" pitchFamily="34" charset="-128"/>
                <a:ea typeface="Meiryo" panose="020B0604030504040204" pitchFamily="34" charset="-128"/>
              </a:rPr>
              <a:t>「最終の支給対象期の申請期限</a:t>
            </a:r>
            <a:r>
              <a:rPr lang="ja-JP" altLang="en-US" sz="1000" dirty="0" smtClean="0">
                <a:latin typeface="Meiryo" panose="020B0604030504040204" pitchFamily="34" charset="-128"/>
                <a:ea typeface="Meiryo" panose="020B0604030504040204" pitchFamily="34" charset="-128"/>
              </a:rPr>
              <a:t>」 </a:t>
            </a:r>
            <a:r>
              <a:rPr lang="ja-JP" altLang="en-US" sz="1000" dirty="0">
                <a:latin typeface="Meiryo" panose="020B0604030504040204" pitchFamily="34" charset="-128"/>
                <a:ea typeface="Meiryo" panose="020B0604030504040204" pitchFamily="34" charset="-128"/>
              </a:rPr>
              <a:t>「人材開発支援助成金の支給決定日」または「賃金</a:t>
            </a:r>
            <a:r>
              <a:rPr lang="ja-JP" altLang="en-US" sz="1000" dirty="0" smtClean="0">
                <a:latin typeface="Meiryo" panose="020B0604030504040204" pitchFamily="34" charset="-128"/>
                <a:ea typeface="Meiryo" panose="020B0604030504040204" pitchFamily="34" charset="-128"/>
              </a:rPr>
              <a:t>引上げ</a:t>
            </a:r>
            <a:r>
              <a:rPr lang="ja-JP" altLang="en-US" sz="1000" dirty="0">
                <a:latin typeface="Meiryo" panose="020B0604030504040204" pitchFamily="34" charset="-128"/>
                <a:ea typeface="Meiryo" panose="020B0604030504040204" pitchFamily="34" charset="-128"/>
              </a:rPr>
              <a:t>計画期間の終了日」の遅い日から起算して２か月</a:t>
            </a:r>
            <a:r>
              <a:rPr lang="ja-JP" altLang="en-US" sz="1000" dirty="0" smtClean="0">
                <a:latin typeface="Meiryo" panose="020B0604030504040204" pitchFamily="34" charset="-128"/>
                <a:ea typeface="Meiryo" panose="020B0604030504040204" pitchFamily="34" charset="-128"/>
              </a:rPr>
              <a:t>以内に対応してください。</a:t>
            </a:r>
            <a:endParaRPr lang="en-US" altLang="ja-JP" sz="1000" dirty="0">
              <a:latin typeface="Meiryo" panose="020B0604030504040204" pitchFamily="34" charset="-128"/>
              <a:ea typeface="Meiryo" panose="020B0604030504040204" pitchFamily="34" charset="-128"/>
            </a:endParaRPr>
          </a:p>
        </p:txBody>
      </p:sp>
      <p:sp>
        <p:nvSpPr>
          <p:cNvPr id="102" name="正方形/長方形 101"/>
          <p:cNvSpPr/>
          <p:nvPr/>
        </p:nvSpPr>
        <p:spPr>
          <a:xfrm>
            <a:off x="4664201" y="9323134"/>
            <a:ext cx="1115791" cy="382394"/>
          </a:xfrm>
          <a:prstGeom prst="rect">
            <a:avLst/>
          </a:prstGeom>
        </p:spPr>
        <p:txBody>
          <a:bodyPr wrap="square" lIns="108000" tIns="72000" rIns="108000" bIns="72000">
            <a:spAutoFit/>
          </a:bodyPr>
          <a:lstStyle/>
          <a:p>
            <a:pPr algn="ctr" hangingPunct="0">
              <a:lnSpc>
                <a:spcPct val="110000"/>
              </a:lnSpc>
              <a:spcAft>
                <a:spcPts val="0"/>
              </a:spcAft>
            </a:pPr>
            <a:r>
              <a:rPr lang="ja-JP" altLang="en-US" sz="700" dirty="0">
                <a:latin typeface="メイリオ" panose="020B0604030504040204" pitchFamily="50" charset="-128"/>
                <a:ea typeface="メイリオ" panose="020B0604030504040204" pitchFamily="50" charset="-128"/>
                <a:hlinkClick r:id="rId8"/>
              </a:rPr>
              <a:t>人材開発支援助成金</a:t>
            </a:r>
            <a:r>
              <a:rPr lang="ja-JP" altLang="en-US" sz="700" dirty="0" smtClean="0">
                <a:latin typeface="メイリオ" panose="020B0604030504040204" pitchFamily="50" charset="-128"/>
                <a:ea typeface="メイリオ" panose="020B0604030504040204" pitchFamily="50" charset="-128"/>
                <a:hlinkClick r:id="rId8"/>
              </a:rPr>
              <a:t>の</a:t>
            </a:r>
            <a:endParaRPr lang="en-US" altLang="ja-JP" sz="700" dirty="0" smtClean="0">
              <a:latin typeface="メイリオ" panose="020B0604030504040204" pitchFamily="50" charset="-128"/>
              <a:ea typeface="メイリオ" panose="020B0604030504040204" pitchFamily="50" charset="-128"/>
              <a:hlinkClick r:id="rId8"/>
            </a:endParaRPr>
          </a:p>
          <a:p>
            <a:pPr algn="ctr" hangingPunct="0">
              <a:lnSpc>
                <a:spcPct val="110000"/>
              </a:lnSpc>
              <a:spcAft>
                <a:spcPts val="0"/>
              </a:spcAft>
            </a:pPr>
            <a:r>
              <a:rPr lang="ja-JP" altLang="en-US" sz="700" dirty="0" smtClean="0">
                <a:latin typeface="メイリオ" panose="020B0604030504040204" pitchFamily="50" charset="-128"/>
                <a:ea typeface="メイリオ" panose="020B0604030504040204" pitchFamily="50" charset="-128"/>
                <a:hlinkClick r:id="rId8"/>
              </a:rPr>
              <a:t>申請上の</a:t>
            </a:r>
            <a:r>
              <a:rPr lang="ja-JP" altLang="en-US" sz="700" dirty="0">
                <a:latin typeface="メイリオ" panose="020B0604030504040204" pitchFamily="50" charset="-128"/>
                <a:ea typeface="メイリオ" panose="020B0604030504040204" pitchFamily="50" charset="-128"/>
                <a:hlinkClick r:id="rId8"/>
              </a:rPr>
              <a:t>注意</a:t>
            </a:r>
            <a:r>
              <a:rPr lang="ja-JP" altLang="en-US" sz="700" dirty="0" smtClean="0">
                <a:latin typeface="メイリオ" panose="020B0604030504040204" pitchFamily="50" charset="-128"/>
                <a:ea typeface="メイリオ" panose="020B0604030504040204" pitchFamily="50" charset="-128"/>
                <a:hlinkClick r:id="rId8"/>
              </a:rPr>
              <a:t>事項</a:t>
            </a:r>
            <a:endParaRPr lang="ja-JP" altLang="en-US" sz="700" dirty="0">
              <a:latin typeface="メイリオ" panose="020B0604030504040204" pitchFamily="50" charset="-128"/>
              <a:ea typeface="メイリオ" panose="020B0604030504040204" pitchFamily="50" charset="-128"/>
            </a:endParaRPr>
          </a:p>
        </p:txBody>
      </p:sp>
      <p:sp>
        <p:nvSpPr>
          <p:cNvPr id="103" name="正方形/長方形 102"/>
          <p:cNvSpPr/>
          <p:nvPr/>
        </p:nvSpPr>
        <p:spPr>
          <a:xfrm>
            <a:off x="81000" y="5748533"/>
            <a:ext cx="6696000" cy="504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tIns="72000" rIns="108000" rtlCol="0" anchor="ctr"/>
          <a:lstStyle/>
          <a:p>
            <a:pPr marL="542925">
              <a:lnSpc>
                <a:spcPct val="120000"/>
              </a:lnSpc>
            </a:pPr>
            <a:r>
              <a:rPr lang="ja-JP" altLang="en-US" sz="1000" b="1" dirty="0">
                <a:solidFill>
                  <a:schemeClr val="bg1"/>
                </a:solidFill>
                <a:latin typeface="Meiryo" panose="020B0604030504040204" pitchFamily="34" charset="-128"/>
                <a:ea typeface="Meiryo" panose="020B0604030504040204" pitchFamily="34" charset="-128"/>
              </a:rPr>
              <a:t>訓練の終了日</a:t>
            </a:r>
            <a:r>
              <a:rPr lang="ja-JP" altLang="en-US" sz="1000" dirty="0">
                <a:solidFill>
                  <a:schemeClr val="bg1"/>
                </a:solidFill>
                <a:latin typeface="Meiryo" panose="020B0604030504040204" pitchFamily="34" charset="-128"/>
                <a:ea typeface="Meiryo" panose="020B0604030504040204" pitchFamily="34" charset="-128"/>
              </a:rPr>
              <a:t>や「</a:t>
            </a:r>
            <a:r>
              <a:rPr lang="ja-JP" altLang="en-US" sz="1000" dirty="0" smtClean="0">
                <a:solidFill>
                  <a:schemeClr val="bg1"/>
                </a:solidFill>
                <a:latin typeface="Meiryo" panose="020B0604030504040204" pitchFamily="34" charset="-128"/>
                <a:ea typeface="Meiryo" panose="020B0604030504040204" pitchFamily="34" charset="-128"/>
              </a:rPr>
              <a:t>賃金引上げ</a:t>
            </a:r>
            <a:r>
              <a:rPr lang="ja-JP" altLang="en-US" sz="1000" b="1" dirty="0">
                <a:solidFill>
                  <a:schemeClr val="bg1"/>
                </a:solidFill>
                <a:latin typeface="Meiryo" panose="020B0604030504040204" pitchFamily="34" charset="-128"/>
                <a:ea typeface="Meiryo" panose="020B0604030504040204" pitchFamily="34" charset="-128"/>
              </a:rPr>
              <a:t>計画」の期間終了日が、特定求職者雇用開発助成金の支給申請期間を超えてしまいます。</a:t>
            </a:r>
            <a:r>
              <a:rPr lang="ja-JP" altLang="en-US" sz="1000" dirty="0">
                <a:solidFill>
                  <a:schemeClr val="bg1"/>
                </a:solidFill>
                <a:latin typeface="Meiryo" panose="020B0604030504040204" pitchFamily="34" charset="-128"/>
                <a:ea typeface="Meiryo" panose="020B0604030504040204" pitchFamily="34" charset="-128"/>
              </a:rPr>
              <a:t>特定求職者雇用開発助成金は、どのように申請をすればいいですか</a:t>
            </a:r>
            <a:r>
              <a:rPr lang="ja-JP" altLang="en-US" sz="1000" dirty="0" smtClean="0">
                <a:solidFill>
                  <a:schemeClr val="bg1"/>
                </a:solidFill>
                <a:latin typeface="Meiryo" panose="020B0604030504040204" pitchFamily="34" charset="-128"/>
                <a:ea typeface="Meiryo" panose="020B0604030504040204" pitchFamily="34" charset="-128"/>
              </a:rPr>
              <a:t>。</a:t>
            </a:r>
            <a:endParaRPr lang="ja-JP" altLang="en-US" sz="1000" dirty="0">
              <a:solidFill>
                <a:schemeClr val="bg1"/>
              </a:solidFill>
              <a:latin typeface="Meiryo" panose="020B0604030504040204" pitchFamily="34" charset="-128"/>
              <a:ea typeface="Meiryo" panose="020B0604030504040204" pitchFamily="34" charset="-128"/>
            </a:endParaRPr>
          </a:p>
        </p:txBody>
      </p:sp>
      <p:sp>
        <p:nvSpPr>
          <p:cNvPr id="104" name="テキスト ボックス 35"/>
          <p:cNvSpPr txBox="1"/>
          <p:nvPr/>
        </p:nvSpPr>
        <p:spPr>
          <a:xfrm>
            <a:off x="127859" y="5769701"/>
            <a:ext cx="420821" cy="461665"/>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2400" b="1" dirty="0" smtClean="0">
                <a:solidFill>
                  <a:schemeClr val="bg1"/>
                </a:solidFill>
                <a:effectLst/>
                <a:latin typeface="Arial" panose="020B0604020202020204" pitchFamily="34" charset="0"/>
                <a:ea typeface="游ゴシック" panose="020B0400000000000000" pitchFamily="50" charset="-128"/>
                <a:cs typeface="Arial" panose="020B0604020202020204" pitchFamily="34" charset="0"/>
              </a:rPr>
              <a:t>Q</a:t>
            </a:r>
          </a:p>
        </p:txBody>
      </p:sp>
      <p:sp>
        <p:nvSpPr>
          <p:cNvPr id="105" name="正方形/長方形 104"/>
          <p:cNvSpPr/>
          <p:nvPr/>
        </p:nvSpPr>
        <p:spPr>
          <a:xfrm>
            <a:off x="549352" y="7772213"/>
            <a:ext cx="6228000" cy="769441"/>
          </a:xfrm>
          <a:prstGeom prst="rect">
            <a:avLst/>
          </a:prstGeom>
        </p:spPr>
        <p:txBody>
          <a:bodyPr>
            <a:spAutoFit/>
          </a:bodyPr>
          <a:lstStyle/>
          <a:p>
            <a:pPr algn="just" hangingPunct="0">
              <a:lnSpc>
                <a:spcPct val="110000"/>
              </a:lnSpc>
            </a:pPr>
            <a:r>
              <a:rPr lang="ja-JP" altLang="en-US" sz="1000" dirty="0">
                <a:solidFill>
                  <a:prstClr val="black"/>
                </a:solidFill>
                <a:latin typeface="Meiryo" panose="020B0604030504040204" pitchFamily="34" charset="-128"/>
                <a:ea typeface="Meiryo" panose="020B0604030504040204" pitchFamily="34" charset="-128"/>
              </a:rPr>
              <a:t>①と②の提出時期によっては、助成金を２回に分けて支給することがあります。詳しくは、下記「支給方法の</a:t>
            </a:r>
            <a:r>
              <a:rPr lang="ja-JP" altLang="en-US" sz="1000" dirty="0" smtClean="0">
                <a:solidFill>
                  <a:prstClr val="black"/>
                </a:solidFill>
                <a:latin typeface="Meiryo" panose="020B0604030504040204" pitchFamily="34" charset="-128"/>
                <a:ea typeface="Meiryo" panose="020B0604030504040204" pitchFamily="34" charset="-128"/>
              </a:rPr>
              <a:t>イメージ」</a:t>
            </a:r>
            <a:r>
              <a:rPr lang="ja-JP" altLang="en-US" sz="1000" dirty="0">
                <a:solidFill>
                  <a:prstClr val="black"/>
                </a:solidFill>
                <a:latin typeface="Meiryo" panose="020B0604030504040204" pitchFamily="34" charset="-128"/>
                <a:ea typeface="Meiryo" panose="020B0604030504040204" pitchFamily="34" charset="-128"/>
              </a:rPr>
              <a:t>をご覧ください</a:t>
            </a:r>
            <a:r>
              <a:rPr lang="ja-JP" altLang="en-US" sz="1000" dirty="0" smtClean="0">
                <a:solidFill>
                  <a:prstClr val="black"/>
                </a:solidFill>
                <a:latin typeface="Meiryo" panose="020B0604030504040204" pitchFamily="34" charset="-128"/>
                <a:ea typeface="Meiryo" panose="020B0604030504040204" pitchFamily="34" charset="-128"/>
              </a:rPr>
              <a:t>。</a:t>
            </a:r>
            <a:endParaRPr lang="en-US" altLang="ja-JP" sz="1000" dirty="0" smtClean="0">
              <a:solidFill>
                <a:prstClr val="black"/>
              </a:solidFill>
              <a:latin typeface="Meiryo" panose="020B0604030504040204" pitchFamily="34" charset="-128"/>
              <a:ea typeface="Meiryo" panose="020B0604030504040204" pitchFamily="34" charset="-128"/>
            </a:endParaRPr>
          </a:p>
          <a:p>
            <a:pPr marL="355600" indent="-355600" algn="just" hangingPunct="0">
              <a:lnSpc>
                <a:spcPct val="110000"/>
              </a:lnSpc>
              <a:spcAft>
                <a:spcPts val="0"/>
              </a:spcAft>
            </a:pPr>
            <a:r>
              <a:rPr lang="en-US" altLang="ja-JP" sz="1000" dirty="0" smtClean="0">
                <a:solidFill>
                  <a:prstClr val="black"/>
                </a:solidFill>
                <a:latin typeface="Meiryo" panose="020B0604030504040204" pitchFamily="34" charset="-128"/>
                <a:ea typeface="Meiryo" panose="020B0604030504040204" pitchFamily="34" charset="-128"/>
              </a:rPr>
              <a:t>【</a:t>
            </a:r>
            <a:r>
              <a:rPr lang="ja-JP" altLang="en-US" sz="1000" dirty="0" smtClean="0">
                <a:solidFill>
                  <a:prstClr val="black"/>
                </a:solidFill>
                <a:latin typeface="Meiryo" panose="020B0604030504040204" pitchFamily="34" charset="-128"/>
                <a:ea typeface="Meiryo" panose="020B0604030504040204" pitchFamily="34" charset="-128"/>
              </a:rPr>
              <a:t>例</a:t>
            </a:r>
            <a:r>
              <a:rPr lang="en-US" altLang="ja-JP" sz="1000" dirty="0" smtClean="0">
                <a:solidFill>
                  <a:prstClr val="black"/>
                </a:solidFill>
                <a:latin typeface="Meiryo" panose="020B0604030504040204" pitchFamily="34" charset="-128"/>
                <a:ea typeface="Meiryo" panose="020B0604030504040204" pitchFamily="34" charset="-128"/>
              </a:rPr>
              <a:t>】</a:t>
            </a:r>
            <a:r>
              <a:rPr lang="ja-JP" altLang="en-US" sz="1000" dirty="0" smtClean="0">
                <a:solidFill>
                  <a:prstClr val="black"/>
                </a:solidFill>
                <a:latin typeface="Meiryo" panose="020B0604030504040204" pitchFamily="34" charset="-128"/>
                <a:ea typeface="Meiryo" panose="020B0604030504040204" pitchFamily="34" charset="-128"/>
              </a:rPr>
              <a:t>母子</a:t>
            </a:r>
            <a:r>
              <a:rPr lang="ja-JP" altLang="en-US" sz="1000" dirty="0">
                <a:solidFill>
                  <a:prstClr val="black"/>
                </a:solidFill>
                <a:latin typeface="Meiryo" panose="020B0604030504040204" pitchFamily="34" charset="-128"/>
                <a:ea typeface="Meiryo" panose="020B0604030504040204" pitchFamily="34" charset="-128"/>
              </a:rPr>
              <a:t>家庭の母を採用した場合、合計</a:t>
            </a:r>
            <a:r>
              <a:rPr lang="en-US" altLang="ja-JP" sz="1000" dirty="0">
                <a:solidFill>
                  <a:prstClr val="black"/>
                </a:solidFill>
                <a:latin typeface="Meiryo" panose="020B0604030504040204" pitchFamily="34" charset="-128"/>
                <a:ea typeface="Meiryo" panose="020B0604030504040204" pitchFamily="34" charset="-128"/>
              </a:rPr>
              <a:t>90</a:t>
            </a:r>
            <a:r>
              <a:rPr lang="ja-JP" altLang="en-US" sz="1000" dirty="0">
                <a:solidFill>
                  <a:prstClr val="black"/>
                </a:solidFill>
                <a:latin typeface="Meiryo" panose="020B0604030504040204" pitchFamily="34" charset="-128"/>
                <a:ea typeface="Meiryo" panose="020B0604030504040204" pitchFamily="34" charset="-128"/>
              </a:rPr>
              <a:t>万円の助成がされますが、通常コース（特定就職困難者コース）の</a:t>
            </a:r>
            <a:r>
              <a:rPr lang="en-US" altLang="ja-JP" sz="1000" dirty="0">
                <a:solidFill>
                  <a:prstClr val="black"/>
                </a:solidFill>
                <a:latin typeface="Meiryo" panose="020B0604030504040204" pitchFamily="34" charset="-128"/>
                <a:ea typeface="Meiryo" panose="020B0604030504040204" pitchFamily="34" charset="-128"/>
              </a:rPr>
              <a:t>60</a:t>
            </a:r>
            <a:r>
              <a:rPr lang="ja-JP" altLang="en-US" sz="1000" dirty="0">
                <a:solidFill>
                  <a:prstClr val="black"/>
                </a:solidFill>
                <a:latin typeface="Meiryo" panose="020B0604030504040204" pitchFamily="34" charset="-128"/>
                <a:ea typeface="Meiryo" panose="020B0604030504040204" pitchFamily="34" charset="-128"/>
              </a:rPr>
              <a:t>万円をまず支給し、高額助成分の</a:t>
            </a:r>
            <a:r>
              <a:rPr lang="en-US" altLang="ja-JP" sz="1000" dirty="0">
                <a:solidFill>
                  <a:prstClr val="black"/>
                </a:solidFill>
                <a:latin typeface="Meiryo" panose="020B0604030504040204" pitchFamily="34" charset="-128"/>
                <a:ea typeface="Meiryo" panose="020B0604030504040204" pitchFamily="34" charset="-128"/>
              </a:rPr>
              <a:t>30</a:t>
            </a:r>
            <a:r>
              <a:rPr lang="ja-JP" altLang="en-US" sz="1000" dirty="0">
                <a:solidFill>
                  <a:prstClr val="black"/>
                </a:solidFill>
                <a:latin typeface="Meiryo" panose="020B0604030504040204" pitchFamily="34" charset="-128"/>
                <a:ea typeface="Meiryo" panose="020B0604030504040204" pitchFamily="34" charset="-128"/>
              </a:rPr>
              <a:t>万円を後日</a:t>
            </a:r>
            <a:r>
              <a:rPr lang="ja-JP" altLang="en-US" sz="1000" dirty="0" smtClean="0">
                <a:solidFill>
                  <a:prstClr val="black"/>
                </a:solidFill>
                <a:latin typeface="Meiryo" panose="020B0604030504040204" pitchFamily="34" charset="-128"/>
                <a:ea typeface="Meiryo" panose="020B0604030504040204" pitchFamily="34" charset="-128"/>
              </a:rPr>
              <a:t>支給することがあります。</a:t>
            </a:r>
            <a:endParaRPr lang="ja-JP" altLang="en-US" sz="1000" dirty="0">
              <a:solidFill>
                <a:prstClr val="black"/>
              </a:solidFill>
              <a:latin typeface="Meiryo" panose="020B0604030504040204" pitchFamily="34" charset="-128"/>
              <a:ea typeface="Meiryo" panose="020B0604030504040204" pitchFamily="34" charset="-128"/>
            </a:endParaRPr>
          </a:p>
        </p:txBody>
      </p:sp>
      <p:sp>
        <p:nvSpPr>
          <p:cNvPr id="109" name="テキスト ボックス 35"/>
          <p:cNvSpPr txBox="1"/>
          <p:nvPr/>
        </p:nvSpPr>
        <p:spPr>
          <a:xfrm>
            <a:off x="127859" y="6330019"/>
            <a:ext cx="420821" cy="461665"/>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2400" b="1" dirty="0" smtClean="0">
                <a:solidFill>
                  <a:srgbClr val="103185"/>
                </a:solidFill>
                <a:effectLst/>
                <a:latin typeface="Arial" panose="020B0604020202020204" pitchFamily="34" charset="0"/>
                <a:ea typeface="游ゴシック" panose="020B0400000000000000" pitchFamily="50" charset="-128"/>
                <a:cs typeface="Arial" panose="020B0604020202020204" pitchFamily="34" charset="0"/>
              </a:rPr>
              <a:t>A</a:t>
            </a:r>
          </a:p>
        </p:txBody>
      </p:sp>
    </p:spTree>
    <p:extLst>
      <p:ext uri="{BB962C8B-B14F-4D97-AF65-F5344CB8AC3E}">
        <p14:creationId xmlns:p14="http://schemas.microsoft.com/office/powerpoint/2010/main" val="1590604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表 28"/>
          <p:cNvGraphicFramePr>
            <a:graphicFrameLocks noGrp="1"/>
          </p:cNvGraphicFramePr>
          <p:nvPr>
            <p:extLst>
              <p:ext uri="{D42A27DB-BD31-4B8C-83A1-F6EECF244321}">
                <p14:modId xmlns:p14="http://schemas.microsoft.com/office/powerpoint/2010/main" val="1042406530"/>
              </p:ext>
            </p:extLst>
          </p:nvPr>
        </p:nvGraphicFramePr>
        <p:xfrm>
          <a:off x="108000" y="5770489"/>
          <a:ext cx="2916000" cy="2282561"/>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3395130120"/>
                    </a:ext>
                  </a:extLst>
                </a:gridCol>
                <a:gridCol w="2592000">
                  <a:extLst>
                    <a:ext uri="{9D8B030D-6E8A-4147-A177-3AD203B41FA5}">
                      <a16:colId xmlns:a16="http://schemas.microsoft.com/office/drawing/2014/main" val="4278202906"/>
                    </a:ext>
                  </a:extLst>
                </a:gridCol>
              </a:tblGrid>
              <a:tr h="269292">
                <a:tc gridSpan="2">
                  <a:txBody>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1000" b="1" kern="1200" spc="300" baseline="0" dirty="0" smtClean="0"/>
                        <a:t>事業主</a:t>
                      </a:r>
                      <a:r>
                        <a:rPr kumimoji="1" lang="ja-JP" altLang="en-US" sz="1000" kern="1200" spc="300" baseline="0" dirty="0" smtClean="0"/>
                        <a:t>に関する要件</a:t>
                      </a:r>
                      <a:endParaRPr kumimoji="1" lang="ja-JP" altLang="en-US" sz="1000" b="1" kern="1200" spc="300" baseline="0" dirty="0" smtClean="0">
                        <a:solidFill>
                          <a:schemeClr val="bg1"/>
                        </a:solidFill>
                        <a:latin typeface="メイリオ" panose="020B0604030504040204" pitchFamily="50" charset="-128"/>
                        <a:ea typeface="メイリオ" panose="020B0604030504040204" pitchFamily="50" charset="-128"/>
                        <a:cs typeface="+mn-cs"/>
                      </a:endParaRPr>
                    </a:p>
                  </a:txBody>
                  <a:tcPr marT="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75000"/>
                      </a:schemeClr>
                    </a:solidFill>
                  </a:tcPr>
                </a:tc>
                <a:tc hMerge="1">
                  <a:txBody>
                    <a:bodyPr/>
                    <a:lstStyle/>
                    <a:p>
                      <a:endParaRPr kumimoji="1" lang="ja-JP" altLang="en-US" dirty="0"/>
                    </a:p>
                  </a:txBody>
                  <a:tcPr/>
                </a:tc>
                <a:extLst>
                  <a:ext uri="{0D108BD9-81ED-4DB2-BD59-A6C34878D82A}">
                    <a16:rowId xmlns:a16="http://schemas.microsoft.com/office/drawing/2014/main" val="1648866044"/>
                  </a:ext>
                </a:extLst>
              </a:tr>
              <a:tr h="273479">
                <a:tc>
                  <a:txBody>
                    <a:bodyPr/>
                    <a:lstStyle/>
                    <a:p>
                      <a:pPr marL="0" marR="0" lvl="0" indent="0" algn="ctr" defTabSz="914395" rtl="0" eaLnBrk="1" fontAlgn="auto" latinLnBrk="0" hangingPunct="1">
                        <a:lnSpc>
                          <a:spcPct val="100000"/>
                        </a:lnSpc>
                        <a:spcBef>
                          <a:spcPts val="0"/>
                        </a:spcBef>
                        <a:spcAft>
                          <a:spcPts val="0"/>
                        </a:spcAft>
                        <a:buClrTx/>
                        <a:buSzTx/>
                        <a:buFontTx/>
                        <a:buNone/>
                        <a:tabLst/>
                        <a:defRPr/>
                      </a:pPr>
                      <a:r>
                        <a:rPr kumimoji="1" lang="ja-JP" altLang="en-US" sz="1200" kern="1200" dirty="0" smtClean="0"/>
                        <a:t>□</a:t>
                      </a:r>
                      <a:endParaRPr kumimoji="1" lang="ja-JP" altLang="en-US" sz="1200" b="1" kern="1200" dirty="0">
                        <a:solidFill>
                          <a:schemeClr val="dk1"/>
                        </a:solidFill>
                        <a:latin typeface="メイリオ" panose="020B0604030504040204" pitchFamily="50" charset="-128"/>
                        <a:ea typeface="メイリオ" panose="020B0604030504040204" pitchFamily="50" charset="-128"/>
                        <a:cs typeface="+mn-cs"/>
                      </a:endParaRPr>
                    </a:p>
                  </a:txBody>
                  <a:tcPr anchor="ctr">
                    <a:lnL w="12700"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solid"/>
                      <a:round/>
                      <a:headEnd type="none" w="med" len="med"/>
                      <a:tailEnd type="none" w="med" len="med"/>
                    </a:lnT>
                  </a:tcPr>
                </a:tc>
                <a:tc>
                  <a:txBody>
                    <a:bodyPr/>
                    <a:lstStyle/>
                    <a:p>
                      <a:pPr marL="0" marR="0" lvl="0" indent="0" algn="l" defTabSz="914395" rtl="0" eaLnBrk="1" fontAlgn="auto" latinLnBrk="0" hangingPunct="1">
                        <a:lnSpc>
                          <a:spcPct val="110000"/>
                        </a:lnSpc>
                        <a:spcBef>
                          <a:spcPts val="0"/>
                        </a:spcBef>
                        <a:spcAft>
                          <a:spcPts val="0"/>
                        </a:spcAft>
                        <a:buClrTx/>
                        <a:buSzTx/>
                        <a:buFontTx/>
                        <a:buNone/>
                        <a:tabLst/>
                        <a:defRPr/>
                      </a:pPr>
                      <a:r>
                        <a:rPr kumimoji="1" lang="ja-JP" altLang="en-US" sz="900" kern="1200" dirty="0" smtClean="0"/>
                        <a:t>雇用保険の適用事業主であること</a:t>
                      </a:r>
                      <a:endParaRPr kumimoji="1" lang="en-US" altLang="ja-JP" sz="900" b="0" kern="1200" dirty="0" smtClean="0">
                        <a:solidFill>
                          <a:schemeClr val="dk1"/>
                        </a:solidFill>
                        <a:latin typeface="メイリオ" panose="020B0604030504040204" pitchFamily="50" charset="-128"/>
                        <a:ea typeface="メイリオ" panose="020B0604030504040204" pitchFamily="50" charset="-128"/>
                        <a:cs typeface="+mn-cs"/>
                      </a:endParaRPr>
                    </a:p>
                  </a:txBody>
                  <a:tcPr marL="72000" anchor="ctr">
                    <a:lnL w="12700" cap="flat" cmpd="sng" algn="ctr">
                      <a:noFill/>
                      <a:prstDash val="dash"/>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extLst>
                  <a:ext uri="{0D108BD9-81ED-4DB2-BD59-A6C34878D82A}">
                    <a16:rowId xmlns:a16="http://schemas.microsoft.com/office/drawing/2014/main" val="3446519477"/>
                  </a:ext>
                </a:extLst>
              </a:tr>
              <a:tr h="273479">
                <a:tc>
                  <a:txBody>
                    <a:bodyPr/>
                    <a:lstStyle/>
                    <a:p>
                      <a:pPr marL="0" marR="0" lvl="0" indent="0" algn="ctr" defTabSz="914395" rtl="0" eaLnBrk="1" fontAlgn="auto" latinLnBrk="0" hangingPunct="1">
                        <a:lnSpc>
                          <a:spcPct val="100000"/>
                        </a:lnSpc>
                        <a:spcBef>
                          <a:spcPts val="0"/>
                        </a:spcBef>
                        <a:spcAft>
                          <a:spcPts val="0"/>
                        </a:spcAft>
                        <a:buClrTx/>
                        <a:buSzTx/>
                        <a:buFontTx/>
                        <a:buNone/>
                        <a:tabLst/>
                        <a:defRPr/>
                      </a:pPr>
                      <a:r>
                        <a:rPr kumimoji="1" lang="ja-JP" altLang="en-US" sz="1200" kern="1200" dirty="0" smtClean="0"/>
                        <a:t>□</a:t>
                      </a:r>
                      <a:endParaRPr kumimoji="1" lang="ja-JP" altLang="en-US" sz="1200" b="1" kern="1200" dirty="0" smtClean="0">
                        <a:solidFill>
                          <a:schemeClr val="dk1"/>
                        </a:solidFill>
                        <a:latin typeface="メイリオ" panose="020B0604030504040204" pitchFamily="50" charset="-128"/>
                        <a:ea typeface="メイリオ" panose="020B0604030504040204" pitchFamily="50" charset="-128"/>
                        <a:cs typeface="+mn-cs"/>
                      </a:endParaRPr>
                    </a:p>
                  </a:txBody>
                  <a:tcPr anchor="ctr">
                    <a:lnL w="12700" cap="flat" cmpd="sng" algn="ctr">
                      <a:noFill/>
                      <a:prstDash val="solid"/>
                      <a:round/>
                      <a:headEnd type="none" w="med" len="med"/>
                      <a:tailEnd type="none" w="med" len="med"/>
                    </a:lnL>
                    <a:lnR w="12700" cap="flat" cmpd="sng" algn="ctr">
                      <a:noFill/>
                      <a:prstDash val="dash"/>
                      <a:round/>
                      <a:headEnd type="none" w="med" len="med"/>
                      <a:tailEnd type="none" w="med" len="med"/>
                    </a:lnR>
                  </a:tcPr>
                </a:tc>
                <a:tc>
                  <a:txBody>
                    <a:bodyPr/>
                    <a:lstStyle/>
                    <a:p>
                      <a:pPr marL="0" marR="0" lvl="0" indent="0" algn="l" defTabSz="914395" rtl="0" eaLnBrk="1" fontAlgn="auto" latinLnBrk="0" hangingPunct="1">
                        <a:lnSpc>
                          <a:spcPct val="110000"/>
                        </a:lnSpc>
                        <a:spcBef>
                          <a:spcPts val="0"/>
                        </a:spcBef>
                        <a:spcAft>
                          <a:spcPts val="0"/>
                        </a:spcAft>
                        <a:buClrTx/>
                        <a:buSzTx/>
                        <a:buFontTx/>
                        <a:buNone/>
                        <a:tabLst/>
                        <a:defRPr/>
                      </a:pPr>
                      <a:r>
                        <a:rPr kumimoji="1" lang="ja-JP" altLang="en-US" sz="900" kern="1200" dirty="0" smtClean="0"/>
                        <a:t>対象労働者の賃金を支払っていること</a:t>
                      </a:r>
                      <a:endParaRPr kumimoji="1" lang="en-US" altLang="ja-JP" sz="900" b="0" kern="1200" dirty="0" smtClean="0">
                        <a:solidFill>
                          <a:schemeClr val="dk1"/>
                        </a:solidFill>
                        <a:latin typeface="メイリオ" panose="020B0604030504040204" pitchFamily="50" charset="-128"/>
                        <a:ea typeface="メイリオ" panose="020B0604030504040204" pitchFamily="50" charset="-128"/>
                        <a:cs typeface="+mn-cs"/>
                      </a:endParaRPr>
                    </a:p>
                  </a:txBody>
                  <a:tcPr marL="72000" anchor="ctr">
                    <a:lnL w="12700" cap="flat" cmpd="sng" algn="ctr">
                      <a:noFill/>
                      <a:prstDash val="dash"/>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2051790835"/>
                  </a:ext>
                </a:extLst>
              </a:tr>
              <a:tr h="273479">
                <a:tc>
                  <a:txBody>
                    <a:bodyPr/>
                    <a:lstStyle/>
                    <a:p>
                      <a:pPr marL="0" marR="0" lvl="0" indent="0" algn="ctr" defTabSz="914395" rtl="0" eaLnBrk="1" fontAlgn="auto" latinLnBrk="0" hangingPunct="1">
                        <a:lnSpc>
                          <a:spcPct val="100000"/>
                        </a:lnSpc>
                        <a:spcBef>
                          <a:spcPts val="0"/>
                        </a:spcBef>
                        <a:spcAft>
                          <a:spcPts val="0"/>
                        </a:spcAft>
                        <a:buClrTx/>
                        <a:buSzTx/>
                        <a:buFontTx/>
                        <a:buNone/>
                        <a:tabLst/>
                        <a:defRPr/>
                      </a:pPr>
                      <a:r>
                        <a:rPr kumimoji="1" lang="ja-JP" altLang="en-US" sz="1200" kern="1200" dirty="0" smtClean="0"/>
                        <a:t>□</a:t>
                      </a:r>
                      <a:endParaRPr kumimoji="1" lang="ja-JP" altLang="en-US" sz="1200" b="1" kern="1200" dirty="0" smtClean="0">
                        <a:solidFill>
                          <a:schemeClr val="dk1"/>
                        </a:solidFill>
                        <a:latin typeface="メイリオ" panose="020B0604030504040204" pitchFamily="50" charset="-128"/>
                        <a:ea typeface="メイリオ" panose="020B0604030504040204" pitchFamily="50" charset="-128"/>
                        <a:cs typeface="+mn-cs"/>
                      </a:endParaRPr>
                    </a:p>
                  </a:txBody>
                  <a:tcPr anchor="ctr">
                    <a:lnL w="12700" cap="flat" cmpd="sng" algn="ctr">
                      <a:noFill/>
                      <a:prstDash val="solid"/>
                      <a:round/>
                      <a:headEnd type="none" w="med" len="med"/>
                      <a:tailEnd type="none" w="med" len="med"/>
                    </a:lnL>
                    <a:lnR w="12700" cap="flat" cmpd="sng" algn="ctr">
                      <a:noFill/>
                      <a:prstDash val="dash"/>
                      <a:round/>
                      <a:headEnd type="none" w="med" len="med"/>
                      <a:tailEnd type="none" w="med" len="med"/>
                    </a:lnR>
                  </a:tcPr>
                </a:tc>
                <a:tc>
                  <a:txBody>
                    <a:bodyPr/>
                    <a:lstStyle/>
                    <a:p>
                      <a:pPr marL="0" marR="0" lvl="0" indent="0" algn="l" defTabSz="914395" rtl="0" eaLnBrk="1" fontAlgn="auto" latinLnBrk="0" hangingPunct="1">
                        <a:lnSpc>
                          <a:spcPct val="110000"/>
                        </a:lnSpc>
                        <a:spcBef>
                          <a:spcPts val="0"/>
                        </a:spcBef>
                        <a:spcAft>
                          <a:spcPts val="0"/>
                        </a:spcAft>
                        <a:buClrTx/>
                        <a:buSzTx/>
                        <a:buFontTx/>
                        <a:buNone/>
                        <a:tabLst/>
                        <a:defRPr/>
                      </a:pPr>
                      <a:r>
                        <a:rPr kumimoji="1" lang="ja-JP" altLang="en-US" sz="900" kern="1200" dirty="0" smtClean="0"/>
                        <a:t>労働保険料を滞納していないこと</a:t>
                      </a:r>
                      <a:endParaRPr kumimoji="1" lang="en-US" altLang="ja-JP" sz="900" b="0" kern="1200" dirty="0" smtClean="0">
                        <a:solidFill>
                          <a:schemeClr val="dk1"/>
                        </a:solidFill>
                        <a:latin typeface="メイリオ" panose="020B0604030504040204" pitchFamily="50" charset="-128"/>
                        <a:ea typeface="メイリオ" panose="020B0604030504040204" pitchFamily="50" charset="-128"/>
                        <a:cs typeface="+mn-cs"/>
                      </a:endParaRPr>
                    </a:p>
                  </a:txBody>
                  <a:tcPr marL="72000" anchor="ctr">
                    <a:lnL w="12700" cap="flat" cmpd="sng" algn="ctr">
                      <a:noFill/>
                      <a:prstDash val="dash"/>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2850543900"/>
                  </a:ext>
                </a:extLst>
              </a:tr>
              <a:tr h="427481">
                <a:tc>
                  <a:txBody>
                    <a:bodyPr/>
                    <a:lstStyle/>
                    <a:p>
                      <a:pPr marL="0" marR="0" lvl="0" indent="0" algn="ctr" defTabSz="914395" rtl="0" eaLnBrk="1" fontAlgn="auto" latinLnBrk="0" hangingPunct="1">
                        <a:lnSpc>
                          <a:spcPct val="100000"/>
                        </a:lnSpc>
                        <a:spcBef>
                          <a:spcPts val="0"/>
                        </a:spcBef>
                        <a:spcAft>
                          <a:spcPts val="0"/>
                        </a:spcAft>
                        <a:buClrTx/>
                        <a:buSzTx/>
                        <a:buFontTx/>
                        <a:buNone/>
                        <a:tabLst/>
                        <a:defRPr/>
                      </a:pPr>
                      <a:r>
                        <a:rPr kumimoji="1" lang="ja-JP" altLang="en-US" sz="1200" kern="1200" dirty="0" smtClean="0"/>
                        <a:t>□</a:t>
                      </a:r>
                      <a:endParaRPr kumimoji="1" lang="ja-JP" altLang="en-US" sz="1200" b="1" kern="1200" dirty="0" smtClean="0">
                        <a:solidFill>
                          <a:schemeClr val="dk1"/>
                        </a:solidFill>
                        <a:latin typeface="メイリオ" panose="020B0604030504040204" pitchFamily="50" charset="-128"/>
                        <a:ea typeface="メイリオ" panose="020B0604030504040204" pitchFamily="50" charset="-128"/>
                        <a:cs typeface="+mn-cs"/>
                      </a:endParaRPr>
                    </a:p>
                  </a:txBody>
                  <a:tcPr anchor="ctr">
                    <a:lnL w="12700" cap="flat" cmpd="sng" algn="ctr">
                      <a:noFill/>
                      <a:prstDash val="solid"/>
                      <a:round/>
                      <a:headEnd type="none" w="med" len="med"/>
                      <a:tailEnd type="none" w="med" len="med"/>
                    </a:lnL>
                    <a:lnR w="12700" cap="flat" cmpd="sng" algn="ctr">
                      <a:noFill/>
                      <a:prstDash val="dash"/>
                      <a:round/>
                      <a:headEnd type="none" w="med" len="med"/>
                      <a:tailEnd type="none" w="med" len="med"/>
                    </a:lnR>
                  </a:tcPr>
                </a:tc>
                <a:tc>
                  <a:txBody>
                    <a:bodyPr/>
                    <a:lstStyle/>
                    <a:p>
                      <a:pPr marL="0" marR="0" lvl="0" indent="0" algn="l" defTabSz="914395" rtl="0" eaLnBrk="1" fontAlgn="auto" latinLnBrk="0" hangingPunct="1">
                        <a:lnSpc>
                          <a:spcPct val="110000"/>
                        </a:lnSpc>
                        <a:spcBef>
                          <a:spcPts val="0"/>
                        </a:spcBef>
                        <a:spcAft>
                          <a:spcPts val="0"/>
                        </a:spcAft>
                        <a:buClrTx/>
                        <a:buSzTx/>
                        <a:buFontTx/>
                        <a:buNone/>
                        <a:tabLst/>
                        <a:defRPr/>
                      </a:pPr>
                      <a:r>
                        <a:rPr kumimoji="1" lang="ja-JP" altLang="en-US" sz="900" kern="1200" dirty="0" smtClean="0"/>
                        <a:t>採用日前後６か月間に事業主都合による解雇</a:t>
                      </a:r>
                      <a:r>
                        <a:rPr kumimoji="1" lang="en-US" altLang="ja-JP" sz="900" kern="1200" baseline="30000" dirty="0" smtClean="0"/>
                        <a:t>※</a:t>
                      </a:r>
                      <a:r>
                        <a:rPr kumimoji="1" lang="ja-JP" altLang="en-US" sz="900" kern="1200" dirty="0" smtClean="0"/>
                        <a:t>をしていないこと　</a:t>
                      </a:r>
                      <a:r>
                        <a:rPr kumimoji="1" lang="en-US" altLang="ja-JP" sz="700" kern="1200" dirty="0" smtClean="0">
                          <a:latin typeface="+mn-ea"/>
                          <a:ea typeface="+mn-ea"/>
                        </a:rPr>
                        <a:t>※</a:t>
                      </a:r>
                      <a:r>
                        <a:rPr kumimoji="1" lang="ja-JP" altLang="en-US" sz="700" kern="1200" dirty="0" smtClean="0">
                          <a:latin typeface="+mn-ea"/>
                          <a:ea typeface="+mn-ea"/>
                        </a:rPr>
                        <a:t>勧奨退職を含みます</a:t>
                      </a:r>
                      <a:endParaRPr kumimoji="1" lang="en-US" altLang="ja-JP" sz="700" b="0" kern="1200" dirty="0" smtClean="0">
                        <a:solidFill>
                          <a:schemeClr val="dk1"/>
                        </a:solidFill>
                        <a:latin typeface="+mn-ea"/>
                        <a:ea typeface="+mn-ea"/>
                        <a:cs typeface="+mn-cs"/>
                      </a:endParaRPr>
                    </a:p>
                  </a:txBody>
                  <a:tcPr marL="72000" anchor="ctr">
                    <a:lnL w="12700" cap="flat" cmpd="sng" algn="ctr">
                      <a:noFill/>
                      <a:prstDash val="dash"/>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2677105937"/>
                  </a:ext>
                </a:extLst>
              </a:tr>
              <a:tr h="746141">
                <a:tc>
                  <a:txBody>
                    <a:bodyPr/>
                    <a:lstStyle/>
                    <a:p>
                      <a:pPr marL="0" marR="0" lvl="0" indent="0" algn="ctr" defTabSz="914395" rtl="0" eaLnBrk="1" fontAlgn="auto" latinLnBrk="0" hangingPunct="1">
                        <a:lnSpc>
                          <a:spcPct val="100000"/>
                        </a:lnSpc>
                        <a:spcBef>
                          <a:spcPts val="0"/>
                        </a:spcBef>
                        <a:spcAft>
                          <a:spcPts val="0"/>
                        </a:spcAft>
                        <a:buClrTx/>
                        <a:buSzTx/>
                        <a:buFontTx/>
                        <a:buNone/>
                        <a:tabLst/>
                        <a:defRPr/>
                      </a:pPr>
                      <a:r>
                        <a:rPr kumimoji="1" lang="ja-JP" altLang="en-US" sz="1200" kern="1200" dirty="0" smtClean="0"/>
                        <a:t>□</a:t>
                      </a:r>
                      <a:endParaRPr kumimoji="1" lang="ja-JP" altLang="en-US" sz="1200" b="1" kern="1200" dirty="0" smtClean="0">
                        <a:solidFill>
                          <a:schemeClr val="dk1"/>
                        </a:solidFill>
                        <a:latin typeface="メイリオ" panose="020B0604030504040204" pitchFamily="50" charset="-128"/>
                        <a:ea typeface="メイリオ" panose="020B0604030504040204" pitchFamily="50" charset="-128"/>
                        <a:cs typeface="+mn-cs"/>
                      </a:endParaRPr>
                    </a:p>
                  </a:txBody>
                  <a:tcPr anchor="ctr">
                    <a:lnL w="12700" cap="flat" cmpd="sng" algn="ctr">
                      <a:noFill/>
                      <a:prstDash val="solid"/>
                      <a:round/>
                      <a:headEnd type="none" w="med" len="med"/>
                      <a:tailEnd type="none" w="med" len="med"/>
                    </a:lnL>
                    <a:lnR w="12700" cap="flat" cmpd="sng" algn="ctr">
                      <a:noFill/>
                      <a:prstDash val="dash"/>
                      <a:round/>
                      <a:headEnd type="none" w="med" len="med"/>
                      <a:tailEnd type="none" w="med" len="med"/>
                    </a:lnR>
                  </a:tcPr>
                </a:tc>
                <a:tc>
                  <a:txBody>
                    <a:bodyPr/>
                    <a:lstStyle/>
                    <a:p>
                      <a:pPr marL="0" marR="0" lvl="0" indent="0" algn="l" defTabSz="914395" rtl="0" eaLnBrk="1" fontAlgn="auto" latinLnBrk="0" hangingPunct="1">
                        <a:lnSpc>
                          <a:spcPct val="110000"/>
                        </a:lnSpc>
                        <a:spcBef>
                          <a:spcPts val="0"/>
                        </a:spcBef>
                        <a:spcAft>
                          <a:spcPts val="0"/>
                        </a:spcAft>
                        <a:buClrTx/>
                        <a:buSzTx/>
                        <a:buFontTx/>
                        <a:buNone/>
                        <a:tabLst/>
                        <a:defRPr/>
                      </a:pPr>
                      <a:r>
                        <a:rPr kumimoji="1" lang="ja-JP" altLang="en-US" sz="800" kern="1200" dirty="0" smtClean="0">
                          <a:solidFill>
                            <a:schemeClr val="tx1"/>
                          </a:solidFill>
                          <a:latin typeface="+mn-lt"/>
                          <a:ea typeface="+mn-ea"/>
                          <a:cs typeface="+mn-cs"/>
                        </a:rPr>
                        <a:t>採用日前後６か月間に、倒産や解雇など特定受給資格者となる理由で離職した被保険者の数が、対象労働者の採用日における被保険者の６％を超えている場合（特定受給資格者となる離職者が３人以下の場合を除く）</a:t>
                      </a:r>
                    </a:p>
                  </a:txBody>
                  <a:tcPr marL="72000" anchor="ctr">
                    <a:lnL w="12700" cap="flat" cmpd="sng" algn="ctr">
                      <a:noFill/>
                      <a:prstDash val="dash"/>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1635208837"/>
                  </a:ext>
                </a:extLst>
              </a:tr>
            </a:tbl>
          </a:graphicData>
        </a:graphic>
      </p:graphicFrame>
      <p:sp>
        <p:nvSpPr>
          <p:cNvPr id="30" name="Rectangle 87"/>
          <p:cNvSpPr>
            <a:spLocks noChangeArrowheads="1"/>
          </p:cNvSpPr>
          <p:nvPr/>
        </p:nvSpPr>
        <p:spPr bwMode="auto">
          <a:xfrm>
            <a:off x="188913" y="8355551"/>
            <a:ext cx="6480175" cy="1514568"/>
          </a:xfrm>
          <a:prstGeom prst="rect">
            <a:avLst/>
          </a:prstGeom>
          <a:solidFill>
            <a:schemeClr val="bg1">
              <a:lumMod val="85000"/>
            </a:schemeClr>
          </a:solidFill>
          <a:ln w="25400" cmpd="sng" algn="ctr">
            <a:noFill/>
            <a:miter lim="800000"/>
            <a:headEnd/>
            <a:tailEnd/>
          </a:ln>
        </p:spPr>
        <p:txBody>
          <a:bodyPr wrap="square" lIns="91434" tIns="72000" rIns="91434" bIns="36000" anchor="ctr">
            <a:spAutoFit/>
          </a:bodyPr>
          <a:lstStyle/>
          <a:p>
            <a:pPr marL="171450" indent="-171450" algn="just">
              <a:lnSpc>
                <a:spcPct val="110000"/>
              </a:lnSpc>
              <a:spcBef>
                <a:spcPts val="100"/>
              </a:spcBef>
              <a:buFont typeface="Wingdings" panose="05000000000000000000" pitchFamily="2" charset="2"/>
              <a:buChar char="n"/>
              <a:defRPr/>
            </a:pPr>
            <a:r>
              <a:rPr lang="ja-JP" altLang="en-US" sz="800" dirty="0" smtClean="0">
                <a:latin typeface="メイリオ" panose="020B0604030504040204" pitchFamily="50" charset="-128"/>
                <a:ea typeface="メイリオ" panose="020B0604030504040204" pitchFamily="50" charset="-128"/>
              </a:rPr>
              <a:t>上記以外にも、支給要件があります。詳細は、</a:t>
            </a:r>
            <a:r>
              <a:rPr lang="en-US" altLang="ja-JP" sz="800" dirty="0">
                <a:latin typeface="メイリオ" panose="020B0604030504040204" pitchFamily="50" charset="-128"/>
                <a:ea typeface="メイリオ" panose="020B0604030504040204" pitchFamily="50" charset="-128"/>
                <a:hlinkClick r:id="rId3"/>
              </a:rPr>
              <a:t>https://</a:t>
            </a:r>
            <a:r>
              <a:rPr lang="en-US" altLang="ja-JP" sz="800" dirty="0" smtClean="0">
                <a:latin typeface="メイリオ" panose="020B0604030504040204" pitchFamily="50" charset="-128"/>
                <a:ea typeface="メイリオ" panose="020B0604030504040204" pitchFamily="50" charset="-128"/>
                <a:hlinkClick r:id="rId3"/>
              </a:rPr>
              <a:t>www.mhlw.go.jp/content/000923200.pdf</a:t>
            </a:r>
            <a:r>
              <a:rPr lang="ja-JP" altLang="en-US" sz="800" dirty="0" smtClean="0">
                <a:latin typeface="メイリオ" panose="020B0604030504040204" pitchFamily="50" charset="-128"/>
                <a:ea typeface="メイリオ" panose="020B0604030504040204" pitchFamily="50" charset="-128"/>
              </a:rPr>
              <a:t>をご覧ください。</a:t>
            </a:r>
            <a:endParaRPr lang="en-US" altLang="ja-JP" sz="800" dirty="0" smtClean="0">
              <a:latin typeface="メイリオ" panose="020B0604030504040204" pitchFamily="50" charset="-128"/>
              <a:ea typeface="メイリオ" panose="020B0604030504040204" pitchFamily="50" charset="-128"/>
            </a:endParaRPr>
          </a:p>
          <a:p>
            <a:pPr marL="171450" indent="-171450" algn="just">
              <a:lnSpc>
                <a:spcPct val="110000"/>
              </a:lnSpc>
              <a:spcBef>
                <a:spcPts val="100"/>
              </a:spcBef>
              <a:buFont typeface="Wingdings" panose="05000000000000000000" pitchFamily="2" charset="2"/>
              <a:buChar char="n"/>
              <a:defRPr/>
            </a:pPr>
            <a:r>
              <a:rPr lang="ja-JP" altLang="en-US" sz="800" dirty="0" smtClean="0">
                <a:latin typeface="メイリオ" panose="020B0604030504040204" pitchFamily="50" charset="-128"/>
                <a:ea typeface="メイリオ" panose="020B0604030504040204" pitchFamily="50" charset="-128"/>
              </a:rPr>
              <a:t>他</a:t>
            </a:r>
            <a:r>
              <a:rPr lang="ja-JP" altLang="en-US" sz="800" dirty="0">
                <a:latin typeface="メイリオ" panose="020B0604030504040204" pitchFamily="50" charset="-128"/>
                <a:ea typeface="メイリオ" panose="020B0604030504040204" pitchFamily="50" charset="-128"/>
              </a:rPr>
              <a:t>の助成金の支給を受けている場合は、支給対象とならない場合があります</a:t>
            </a:r>
            <a:r>
              <a:rPr lang="ja-JP" altLang="en-US" sz="800" dirty="0" smtClean="0">
                <a:latin typeface="メイリオ" panose="020B0604030504040204" pitchFamily="50" charset="-128"/>
                <a:ea typeface="メイリオ" panose="020B0604030504040204" pitchFamily="50" charset="-128"/>
              </a:rPr>
              <a:t>。</a:t>
            </a:r>
            <a:endParaRPr lang="en-US" altLang="ja-JP" sz="800" dirty="0" smtClean="0">
              <a:latin typeface="メイリオ" panose="020B0604030504040204" pitchFamily="50" charset="-128"/>
              <a:ea typeface="メイリオ" panose="020B0604030504040204" pitchFamily="50" charset="-128"/>
            </a:endParaRPr>
          </a:p>
          <a:p>
            <a:pPr marL="171450" indent="-171450" algn="just">
              <a:lnSpc>
                <a:spcPct val="110000"/>
              </a:lnSpc>
              <a:spcBef>
                <a:spcPts val="100"/>
              </a:spcBef>
              <a:buFont typeface="Wingdings" panose="05000000000000000000" pitchFamily="2" charset="2"/>
              <a:buChar char="n"/>
              <a:defRPr/>
            </a:pPr>
            <a:r>
              <a:rPr lang="ja-JP" altLang="en-US" sz="800" dirty="0" smtClean="0">
                <a:latin typeface="メイリオ" panose="020B0604030504040204" pitchFamily="50" charset="-128"/>
                <a:ea typeface="メイリオ" panose="020B0604030504040204" pitchFamily="50" charset="-128"/>
              </a:rPr>
              <a:t>国</a:t>
            </a:r>
            <a:r>
              <a:rPr lang="ja-JP" altLang="en-US" sz="800" dirty="0">
                <a:latin typeface="メイリオ" panose="020B0604030504040204" pitchFamily="50" charset="-128"/>
                <a:ea typeface="メイリオ" panose="020B0604030504040204" pitchFamily="50" charset="-128"/>
              </a:rPr>
              <a:t>、地方公共団体、行政執行法人など（これらの機関からの委託事業を実施している事業主で、対象労働者が当該委託事業に従事する場合を含む）の機関は支給対象とならない場合があります</a:t>
            </a:r>
            <a:r>
              <a:rPr lang="ja-JP" altLang="en-US" sz="800" dirty="0" smtClean="0">
                <a:latin typeface="メイリオ" panose="020B0604030504040204" pitchFamily="50" charset="-128"/>
                <a:ea typeface="メイリオ" panose="020B0604030504040204" pitchFamily="50" charset="-128"/>
              </a:rPr>
              <a:t>。</a:t>
            </a:r>
            <a:endParaRPr lang="en-US" altLang="ja-JP" sz="800" dirty="0" smtClean="0">
              <a:latin typeface="メイリオ" panose="020B0604030504040204" pitchFamily="50" charset="-128"/>
              <a:ea typeface="メイリオ" panose="020B0604030504040204" pitchFamily="50" charset="-128"/>
            </a:endParaRPr>
          </a:p>
          <a:p>
            <a:pPr marL="171450" indent="-171450" algn="just">
              <a:lnSpc>
                <a:spcPct val="110000"/>
              </a:lnSpc>
              <a:spcBef>
                <a:spcPts val="100"/>
              </a:spcBef>
              <a:buFont typeface="Wingdings" panose="05000000000000000000" pitchFamily="2" charset="2"/>
              <a:buChar char="n"/>
              <a:defRPr/>
            </a:pPr>
            <a:r>
              <a:rPr lang="ja-JP" altLang="en-US" sz="800" dirty="0" smtClean="0">
                <a:latin typeface="メイリオ" panose="020B0604030504040204" pitchFamily="50" charset="-128"/>
                <a:ea typeface="メイリオ" panose="020B0604030504040204" pitchFamily="50" charset="-128"/>
              </a:rPr>
              <a:t>この</a:t>
            </a:r>
            <a:r>
              <a:rPr lang="ja-JP" altLang="en-US" sz="800" dirty="0">
                <a:latin typeface="メイリオ" panose="020B0604030504040204" pitchFamily="50" charset="-128"/>
                <a:ea typeface="メイリオ" panose="020B0604030504040204" pitchFamily="50" charset="-128"/>
              </a:rPr>
              <a:t>助成金を受給した事業主</a:t>
            </a:r>
            <a:r>
              <a:rPr lang="ja-JP" altLang="en-US" sz="800" dirty="0" smtClean="0">
                <a:latin typeface="メイリオ" panose="020B0604030504040204" pitchFamily="50" charset="-128"/>
                <a:ea typeface="メイリオ" panose="020B0604030504040204" pitchFamily="50" charset="-128"/>
              </a:rPr>
              <a:t>は、国</a:t>
            </a:r>
            <a:r>
              <a:rPr lang="ja-JP" altLang="en-US" sz="800" dirty="0">
                <a:latin typeface="メイリオ" panose="020B0604030504040204" pitchFamily="50" charset="-128"/>
                <a:ea typeface="メイリオ" panose="020B0604030504040204" pitchFamily="50" charset="-128"/>
              </a:rPr>
              <a:t>の会計検査の対象になることが</a:t>
            </a:r>
            <a:r>
              <a:rPr lang="ja-JP" altLang="en-US" sz="800" dirty="0" smtClean="0">
                <a:latin typeface="メイリオ" panose="020B0604030504040204" pitchFamily="50" charset="-128"/>
                <a:ea typeface="メイリオ" panose="020B0604030504040204" pitchFamily="50" charset="-128"/>
              </a:rPr>
              <a:t>あり、検査</a:t>
            </a:r>
            <a:r>
              <a:rPr lang="ja-JP" altLang="en-US" sz="800" dirty="0">
                <a:latin typeface="メイリオ" panose="020B0604030504040204" pitchFamily="50" charset="-128"/>
                <a:ea typeface="メイリオ" panose="020B0604030504040204" pitchFamily="50" charset="-128"/>
              </a:rPr>
              <a:t>の対象となった場合は、</a:t>
            </a:r>
            <a:r>
              <a:rPr lang="ja-JP" altLang="en-US" sz="800" dirty="0" smtClean="0">
                <a:latin typeface="メイリオ" panose="020B0604030504040204" pitchFamily="50" charset="-128"/>
                <a:ea typeface="メイリオ" panose="020B0604030504040204" pitchFamily="50" charset="-128"/>
              </a:rPr>
              <a:t>ご協力ください。また、関係書類は</a:t>
            </a:r>
            <a:r>
              <a:rPr lang="ja-JP" altLang="en-US" sz="800" dirty="0">
                <a:latin typeface="メイリオ" panose="020B0604030504040204" pitchFamily="50" charset="-128"/>
                <a:ea typeface="メイリオ" panose="020B0604030504040204" pitchFamily="50" charset="-128"/>
              </a:rPr>
              <a:t>、支給決定がされた時から５年間整理保存してください</a:t>
            </a:r>
            <a:r>
              <a:rPr lang="ja-JP" altLang="en-US" sz="800" dirty="0" smtClean="0">
                <a:latin typeface="メイリオ" panose="020B0604030504040204" pitchFamily="50" charset="-128"/>
                <a:ea typeface="メイリオ" panose="020B0604030504040204" pitchFamily="50" charset="-128"/>
              </a:rPr>
              <a:t>。</a:t>
            </a:r>
            <a:endParaRPr lang="en-US" altLang="ja-JP" sz="800" dirty="0" smtClean="0">
              <a:latin typeface="メイリオ" panose="020B0604030504040204" pitchFamily="50" charset="-128"/>
              <a:ea typeface="メイリオ" panose="020B0604030504040204" pitchFamily="50" charset="-128"/>
            </a:endParaRPr>
          </a:p>
          <a:p>
            <a:pPr marL="171450" indent="-171450" algn="just">
              <a:lnSpc>
                <a:spcPct val="110000"/>
              </a:lnSpc>
              <a:spcBef>
                <a:spcPts val="100"/>
              </a:spcBef>
              <a:buFont typeface="Wingdings" panose="05000000000000000000" pitchFamily="2" charset="2"/>
              <a:buChar char="n"/>
              <a:defRPr/>
            </a:pPr>
            <a:r>
              <a:rPr lang="ja-JP" altLang="en-US" sz="800" dirty="0" smtClean="0">
                <a:latin typeface="メイリオ" panose="020B0604030504040204" pitchFamily="50" charset="-128"/>
                <a:ea typeface="メイリオ" panose="020B0604030504040204" pitchFamily="50" charset="-128"/>
              </a:rPr>
              <a:t>偽り</a:t>
            </a:r>
            <a:r>
              <a:rPr lang="ja-JP" altLang="en-US" sz="800" dirty="0">
                <a:latin typeface="メイリオ" panose="020B0604030504040204" pitchFamily="50" charset="-128"/>
                <a:ea typeface="メイリオ" panose="020B0604030504040204" pitchFamily="50" charset="-128"/>
              </a:rPr>
              <a:t>その他不正な行為によって助成金の支給を受け、または受けようとした場合は、不支給</a:t>
            </a:r>
            <a:r>
              <a:rPr lang="ja-JP" altLang="en-US" sz="800" dirty="0" smtClean="0">
                <a:latin typeface="メイリオ" panose="020B0604030504040204" pitchFamily="50" charset="-128"/>
                <a:ea typeface="メイリオ" panose="020B0604030504040204" pitchFamily="50" charset="-128"/>
              </a:rPr>
              <a:t>決定または</a:t>
            </a:r>
            <a:r>
              <a:rPr lang="ja-JP" altLang="en-US" sz="800" dirty="0">
                <a:latin typeface="メイリオ" panose="020B0604030504040204" pitchFamily="50" charset="-128"/>
                <a:ea typeface="メイリオ" panose="020B0604030504040204" pitchFamily="50" charset="-128"/>
              </a:rPr>
              <a:t>支給決定の</a:t>
            </a:r>
            <a:r>
              <a:rPr lang="ja-JP" altLang="en-US" sz="800" dirty="0" smtClean="0">
                <a:latin typeface="メイリオ" panose="020B0604030504040204" pitchFamily="50" charset="-128"/>
                <a:ea typeface="メイリオ" panose="020B0604030504040204" pitchFamily="50" charset="-128"/>
              </a:rPr>
              <a:t>取り消しを行います</a:t>
            </a:r>
            <a:r>
              <a:rPr lang="ja-JP" altLang="en-US" sz="800" dirty="0">
                <a:latin typeface="メイリオ" panose="020B0604030504040204" pitchFamily="50" charset="-128"/>
                <a:ea typeface="メイリオ" panose="020B0604030504040204" pitchFamily="50" charset="-128"/>
              </a:rPr>
              <a:t>。この場合、すでに支給された</a:t>
            </a:r>
            <a:r>
              <a:rPr lang="ja-JP" altLang="en-US" sz="800" dirty="0" smtClean="0">
                <a:latin typeface="メイリオ" panose="020B0604030504040204" pitchFamily="50" charset="-128"/>
                <a:ea typeface="メイリオ" panose="020B0604030504040204" pitchFamily="50" charset="-128"/>
              </a:rPr>
              <a:t>助成金は</a:t>
            </a:r>
            <a:r>
              <a:rPr lang="ja-JP" altLang="en-US" sz="800" dirty="0">
                <a:latin typeface="メイリオ" panose="020B0604030504040204" pitchFamily="50" charset="-128"/>
                <a:ea typeface="メイリオ" panose="020B0604030504040204" pitchFamily="50" charset="-128"/>
              </a:rPr>
              <a:t>全額を</a:t>
            </a:r>
            <a:r>
              <a:rPr lang="ja-JP" altLang="en-US" sz="800" dirty="0" smtClean="0">
                <a:latin typeface="メイリオ" panose="020B0604030504040204" pitchFamily="50" charset="-128"/>
                <a:ea typeface="メイリオ" panose="020B0604030504040204" pitchFamily="50" charset="-128"/>
              </a:rPr>
              <a:t>返還するとも</a:t>
            </a:r>
            <a:r>
              <a:rPr lang="ja-JP" altLang="en-US" sz="800" dirty="0">
                <a:latin typeface="メイリオ" panose="020B0604030504040204" pitchFamily="50" charset="-128"/>
                <a:ea typeface="メイリオ" panose="020B0604030504040204" pitchFamily="50" charset="-128"/>
              </a:rPr>
              <a:t>に、不支給</a:t>
            </a:r>
            <a:r>
              <a:rPr lang="ja-JP" altLang="en-US" sz="800" dirty="0" smtClean="0">
                <a:latin typeface="メイリオ" panose="020B0604030504040204" pitchFamily="50" charset="-128"/>
                <a:ea typeface="メイリオ" panose="020B0604030504040204" pitchFamily="50" charset="-128"/>
              </a:rPr>
              <a:t>決定または</a:t>
            </a:r>
            <a:r>
              <a:rPr lang="ja-JP" altLang="en-US" sz="800" dirty="0">
                <a:latin typeface="メイリオ" panose="020B0604030504040204" pitchFamily="50" charset="-128"/>
                <a:ea typeface="メイリオ" panose="020B0604030504040204" pitchFamily="50" charset="-128"/>
              </a:rPr>
              <a:t>支給決定の</a:t>
            </a:r>
            <a:r>
              <a:rPr lang="ja-JP" altLang="en-US" sz="800" dirty="0" smtClean="0">
                <a:latin typeface="メイリオ" panose="020B0604030504040204" pitchFamily="50" charset="-128"/>
                <a:ea typeface="メイリオ" panose="020B0604030504040204" pitchFamily="50" charset="-128"/>
              </a:rPr>
              <a:t>取り消しを</a:t>
            </a:r>
            <a:r>
              <a:rPr lang="ja-JP" altLang="en-US" sz="800" dirty="0">
                <a:latin typeface="メイリオ" panose="020B0604030504040204" pitchFamily="50" charset="-128"/>
                <a:ea typeface="メイリオ" panose="020B0604030504040204" pitchFamily="50" charset="-128"/>
              </a:rPr>
              <a:t>受けた日</a:t>
            </a:r>
            <a:r>
              <a:rPr lang="ja-JP" altLang="en-US" sz="800" dirty="0" smtClean="0">
                <a:latin typeface="メイリオ" panose="020B0604030504040204" pitchFamily="50" charset="-128"/>
                <a:ea typeface="メイリオ" panose="020B0604030504040204" pitchFamily="50" charset="-128"/>
              </a:rPr>
              <a:t>以後５年間</a:t>
            </a:r>
            <a:r>
              <a:rPr lang="ja-JP" altLang="en-US" sz="800" dirty="0">
                <a:latin typeface="メイリオ" panose="020B0604030504040204" pitchFamily="50" charset="-128"/>
                <a:ea typeface="メイリオ" panose="020B0604030504040204" pitchFamily="50" charset="-128"/>
              </a:rPr>
              <a:t>は各種助成金の支給を受けることができません</a:t>
            </a:r>
            <a:r>
              <a:rPr lang="ja-JP" altLang="en-US" sz="800" dirty="0" smtClean="0">
                <a:latin typeface="メイリオ" panose="020B0604030504040204" pitchFamily="50" charset="-128"/>
                <a:ea typeface="メイリオ" panose="020B0604030504040204" pitchFamily="50" charset="-128"/>
              </a:rPr>
              <a:t>。さらに、特に悪質なものについては、原則公表となるほか、詐欺罪などにより</a:t>
            </a:r>
            <a:r>
              <a:rPr lang="ja-JP" altLang="en-US" sz="800" dirty="0">
                <a:latin typeface="メイリオ" panose="020B0604030504040204" pitchFamily="50" charset="-128"/>
                <a:ea typeface="メイリオ" panose="020B0604030504040204" pitchFamily="50" charset="-128"/>
              </a:rPr>
              <a:t>刑罰に処される場合があります</a:t>
            </a:r>
            <a:r>
              <a:rPr lang="ja-JP" altLang="en-US" sz="800" dirty="0" smtClean="0">
                <a:latin typeface="メイリオ" panose="020B0604030504040204" pitchFamily="50" charset="-128"/>
                <a:ea typeface="メイリオ" panose="020B0604030504040204" pitchFamily="50" charset="-128"/>
              </a:rPr>
              <a:t>。</a:t>
            </a:r>
            <a:endParaRPr lang="ja-JP" altLang="en-US" sz="800" dirty="0">
              <a:latin typeface="メイリオ" panose="020B0604030504040204" pitchFamily="50" charset="-128"/>
              <a:ea typeface="メイリオ" panose="020B0604030504040204" pitchFamily="50" charset="-128"/>
            </a:endParaRPr>
          </a:p>
        </p:txBody>
      </p:sp>
      <p:graphicFrame>
        <p:nvGraphicFramePr>
          <p:cNvPr id="31" name="表 30"/>
          <p:cNvGraphicFramePr>
            <a:graphicFrameLocks noGrp="1"/>
          </p:cNvGraphicFramePr>
          <p:nvPr>
            <p:extLst>
              <p:ext uri="{D42A27DB-BD31-4B8C-83A1-F6EECF244321}">
                <p14:modId xmlns:p14="http://schemas.microsoft.com/office/powerpoint/2010/main" val="757385932"/>
              </p:ext>
            </p:extLst>
          </p:nvPr>
        </p:nvGraphicFramePr>
        <p:xfrm>
          <a:off x="3285368" y="5770488"/>
          <a:ext cx="3456000" cy="2456064"/>
        </p:xfrm>
        <a:graphic>
          <a:graphicData uri="http://schemas.openxmlformats.org/drawingml/2006/table">
            <a:tbl>
              <a:tblPr firstRow="1" bandRow="1">
                <a:tableStyleId>{5940675A-B579-460E-94D1-54222C63F5DA}</a:tableStyleId>
              </a:tblPr>
              <a:tblGrid>
                <a:gridCol w="324000">
                  <a:extLst>
                    <a:ext uri="{9D8B030D-6E8A-4147-A177-3AD203B41FA5}">
                      <a16:colId xmlns:a16="http://schemas.microsoft.com/office/drawing/2014/main" val="3395130120"/>
                    </a:ext>
                  </a:extLst>
                </a:gridCol>
                <a:gridCol w="3132000">
                  <a:extLst>
                    <a:ext uri="{9D8B030D-6E8A-4147-A177-3AD203B41FA5}">
                      <a16:colId xmlns:a16="http://schemas.microsoft.com/office/drawing/2014/main" val="4278202906"/>
                    </a:ext>
                  </a:extLst>
                </a:gridCol>
              </a:tblGrid>
              <a:tr h="206464">
                <a:tc gridSpan="2">
                  <a:txBody>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1000" b="1" kern="1200" spc="300" baseline="0" dirty="0" smtClean="0"/>
                        <a:t>対象労働者</a:t>
                      </a:r>
                      <a:r>
                        <a:rPr kumimoji="1" lang="ja-JP" altLang="en-US" sz="1000" kern="1200" spc="300" baseline="0" dirty="0" smtClean="0"/>
                        <a:t>に関する要件</a:t>
                      </a:r>
                      <a:endParaRPr kumimoji="1" lang="ja-JP" altLang="en-US" sz="1000" b="1" kern="1200" spc="300" baseline="0" dirty="0" smtClean="0">
                        <a:solidFill>
                          <a:schemeClr val="bg1"/>
                        </a:solidFill>
                        <a:latin typeface="メイリオ" panose="020B0604030504040204" pitchFamily="50" charset="-128"/>
                        <a:ea typeface="メイリオ" panose="020B0604030504040204" pitchFamily="50" charset="-128"/>
                        <a:cs typeface="+mn-cs"/>
                      </a:endParaRPr>
                    </a:p>
                  </a:txBody>
                  <a:tcPr marT="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75000"/>
                      </a:schemeClr>
                    </a:solidFill>
                  </a:tcPr>
                </a:tc>
                <a:tc hMerge="1">
                  <a:txBody>
                    <a:bodyPr/>
                    <a:lstStyle/>
                    <a:p>
                      <a:endParaRPr kumimoji="1" lang="ja-JP" altLang="en-US" dirty="0"/>
                    </a:p>
                  </a:txBody>
                  <a:tcPr/>
                </a:tc>
                <a:extLst>
                  <a:ext uri="{0D108BD9-81ED-4DB2-BD59-A6C34878D82A}">
                    <a16:rowId xmlns:a16="http://schemas.microsoft.com/office/drawing/2014/main" val="1648866044"/>
                  </a:ext>
                </a:extLst>
              </a:tr>
              <a:tr h="396000">
                <a:tc>
                  <a:txBody>
                    <a:bodyPr/>
                    <a:lstStyle/>
                    <a:p>
                      <a:pPr marL="0" marR="0" lvl="0" indent="0" algn="ctr" defTabSz="914395" rtl="0" eaLnBrk="1" fontAlgn="auto" latinLnBrk="0" hangingPunct="1">
                        <a:lnSpc>
                          <a:spcPct val="100000"/>
                        </a:lnSpc>
                        <a:spcBef>
                          <a:spcPts val="0"/>
                        </a:spcBef>
                        <a:spcAft>
                          <a:spcPts val="0"/>
                        </a:spcAft>
                        <a:buClrTx/>
                        <a:buSzTx/>
                        <a:buFontTx/>
                        <a:buNone/>
                        <a:tabLst/>
                        <a:defRPr/>
                      </a:pPr>
                      <a:r>
                        <a:rPr kumimoji="1" lang="ja-JP" altLang="en-US" sz="1200" kern="1200" dirty="0" smtClean="0"/>
                        <a:t>□</a:t>
                      </a:r>
                      <a:endParaRPr kumimoji="1" lang="ja-JP" altLang="en-US" sz="1200" b="1" kern="1200" dirty="0">
                        <a:solidFill>
                          <a:schemeClr val="dk1"/>
                        </a:solidFill>
                        <a:latin typeface="メイリオ" panose="020B0604030504040204" pitchFamily="50" charset="-128"/>
                        <a:ea typeface="メイリオ" panose="020B0604030504040204" pitchFamily="50" charset="-128"/>
                        <a:cs typeface="+mn-cs"/>
                      </a:endParaRPr>
                    </a:p>
                  </a:txBody>
                  <a:tcPr anchor="ctr">
                    <a:lnL w="12700" cap="flat" cmpd="sng" algn="ctr">
                      <a:noFill/>
                      <a:prstDash val="solid"/>
                      <a:round/>
                      <a:headEnd type="none" w="med" len="med"/>
                      <a:tailEnd type="none" w="med" len="med"/>
                    </a:lnL>
                    <a:lnR w="12700" cap="flat" cmpd="sng" algn="ctr">
                      <a:noFill/>
                      <a:prstDash val="dash"/>
                      <a:round/>
                      <a:headEnd type="none" w="med" len="med"/>
                      <a:tailEnd type="none" w="med" len="med"/>
                    </a:lnR>
                    <a:lnT w="12700" cap="flat" cmpd="sng" algn="ctr">
                      <a:noFill/>
                      <a:prstDash val="solid"/>
                      <a:round/>
                      <a:headEnd type="none" w="med" len="med"/>
                      <a:tailEnd type="none" w="med" len="med"/>
                    </a:lnT>
                  </a:tcPr>
                </a:tc>
                <a:tc>
                  <a:txBody>
                    <a:bodyPr/>
                    <a:lstStyle/>
                    <a:p>
                      <a:pPr marL="0" marR="0" lvl="0" indent="0" algn="l" defTabSz="914395" rtl="0" eaLnBrk="1" fontAlgn="auto" latinLnBrk="0" hangingPunct="1">
                        <a:lnSpc>
                          <a:spcPct val="110000"/>
                        </a:lnSpc>
                        <a:spcBef>
                          <a:spcPts val="0"/>
                        </a:spcBef>
                        <a:spcAft>
                          <a:spcPts val="0"/>
                        </a:spcAft>
                        <a:buClrTx/>
                        <a:buSzTx/>
                        <a:buFontTx/>
                        <a:buNone/>
                        <a:tabLst/>
                        <a:defRPr/>
                      </a:pPr>
                      <a:r>
                        <a:rPr kumimoji="1" lang="ja-JP" altLang="en-US" sz="900" kern="1200" dirty="0" smtClean="0"/>
                        <a:t>ハローワークなどの職業紹介以前に雇用の予約があった者でないこと</a:t>
                      </a:r>
                      <a:endParaRPr kumimoji="1" lang="en-US" altLang="ja-JP" sz="900" b="0" kern="1200" dirty="0" smtClean="0">
                        <a:solidFill>
                          <a:schemeClr val="dk1"/>
                        </a:solidFill>
                        <a:latin typeface="メイリオ" panose="020B0604030504040204" pitchFamily="50" charset="-128"/>
                        <a:ea typeface="メイリオ" panose="020B0604030504040204" pitchFamily="50" charset="-128"/>
                        <a:cs typeface="+mn-cs"/>
                      </a:endParaRPr>
                    </a:p>
                  </a:txBody>
                  <a:tcPr marL="72000" anchor="ctr">
                    <a:lnL w="12700" cap="flat" cmpd="sng" algn="ctr">
                      <a:noFill/>
                      <a:prstDash val="dash"/>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extLst>
                  <a:ext uri="{0D108BD9-81ED-4DB2-BD59-A6C34878D82A}">
                    <a16:rowId xmlns:a16="http://schemas.microsoft.com/office/drawing/2014/main" val="3446519477"/>
                  </a:ext>
                </a:extLst>
              </a:tr>
              <a:tr h="360040">
                <a:tc>
                  <a:txBody>
                    <a:bodyPr/>
                    <a:lstStyle/>
                    <a:p>
                      <a:pPr marL="0" marR="0" lvl="0" indent="0" algn="ctr" defTabSz="914395" rtl="0" eaLnBrk="1" fontAlgn="auto" latinLnBrk="0" hangingPunct="1">
                        <a:lnSpc>
                          <a:spcPct val="100000"/>
                        </a:lnSpc>
                        <a:spcBef>
                          <a:spcPts val="0"/>
                        </a:spcBef>
                        <a:spcAft>
                          <a:spcPts val="0"/>
                        </a:spcAft>
                        <a:buClrTx/>
                        <a:buSzTx/>
                        <a:buFontTx/>
                        <a:buNone/>
                        <a:tabLst/>
                        <a:defRPr/>
                      </a:pPr>
                      <a:r>
                        <a:rPr kumimoji="1" lang="ja-JP" altLang="en-US" sz="1200" kern="1200" dirty="0" smtClean="0"/>
                        <a:t>□</a:t>
                      </a:r>
                      <a:endParaRPr kumimoji="1" lang="ja-JP" altLang="en-US" sz="1200" b="1" kern="1200" dirty="0" smtClean="0">
                        <a:solidFill>
                          <a:schemeClr val="dk1"/>
                        </a:solidFill>
                        <a:latin typeface="メイリオ" panose="020B0604030504040204" pitchFamily="50" charset="-128"/>
                        <a:ea typeface="メイリオ" panose="020B0604030504040204" pitchFamily="50" charset="-128"/>
                        <a:cs typeface="+mn-cs"/>
                      </a:endParaRPr>
                    </a:p>
                  </a:txBody>
                  <a:tcPr anchor="ctr">
                    <a:lnL w="12700" cap="flat" cmpd="sng" algn="ctr">
                      <a:noFill/>
                      <a:prstDash val="solid"/>
                      <a:round/>
                      <a:headEnd type="none" w="med" len="med"/>
                      <a:tailEnd type="none" w="med" len="med"/>
                    </a:lnL>
                    <a:lnR w="12700" cap="flat" cmpd="sng" algn="ctr">
                      <a:noFill/>
                      <a:prstDash val="dash"/>
                      <a:round/>
                      <a:headEnd type="none" w="med" len="med"/>
                      <a:tailEnd type="none" w="med" len="med"/>
                    </a:lnR>
                  </a:tcPr>
                </a:tc>
                <a:tc>
                  <a:txBody>
                    <a:bodyPr/>
                    <a:lstStyle/>
                    <a:p>
                      <a:pPr marL="0" marR="0" lvl="0" indent="0" algn="l" defTabSz="914395" rtl="0" eaLnBrk="1" fontAlgn="auto" latinLnBrk="0" hangingPunct="1">
                        <a:lnSpc>
                          <a:spcPct val="110000"/>
                        </a:lnSpc>
                        <a:spcBef>
                          <a:spcPts val="0"/>
                        </a:spcBef>
                        <a:spcAft>
                          <a:spcPts val="0"/>
                        </a:spcAft>
                        <a:buClrTx/>
                        <a:buSzTx/>
                        <a:buFontTx/>
                        <a:buNone/>
                        <a:tabLst/>
                        <a:defRPr/>
                      </a:pPr>
                      <a:r>
                        <a:rPr kumimoji="1" lang="ja-JP" altLang="en-US" sz="900" kern="1200" dirty="0" smtClean="0"/>
                        <a:t>職業紹介時点で、在職している者でないこと</a:t>
                      </a:r>
                      <a:endParaRPr kumimoji="1" lang="en-US" altLang="ja-JP" sz="900" kern="1200" dirty="0" smtClean="0"/>
                    </a:p>
                    <a:p>
                      <a:pPr marL="0" marR="0" lvl="0" indent="0" algn="l" defTabSz="914395" rtl="0" eaLnBrk="1" fontAlgn="auto" latinLnBrk="0" hangingPunct="1">
                        <a:lnSpc>
                          <a:spcPct val="110000"/>
                        </a:lnSpc>
                        <a:spcBef>
                          <a:spcPts val="0"/>
                        </a:spcBef>
                        <a:spcAft>
                          <a:spcPts val="0"/>
                        </a:spcAft>
                        <a:buClrTx/>
                        <a:buSzTx/>
                        <a:buFontTx/>
                        <a:buNone/>
                        <a:tabLst/>
                        <a:defRPr/>
                      </a:pPr>
                      <a:r>
                        <a:rPr kumimoji="1" lang="en-US" altLang="ja-JP" sz="700" kern="1200" dirty="0" smtClean="0"/>
                        <a:t>※</a:t>
                      </a:r>
                      <a:r>
                        <a:rPr kumimoji="1" lang="ja-JP" altLang="en-US" sz="700" kern="1200" dirty="0" smtClean="0"/>
                        <a:t>就職氷河期世代などの場合を除きます。</a:t>
                      </a:r>
                      <a:endParaRPr kumimoji="1" lang="en-US" altLang="ja-JP" sz="700" b="0" kern="1200" dirty="0" smtClean="0">
                        <a:solidFill>
                          <a:schemeClr val="dk1"/>
                        </a:solidFill>
                        <a:latin typeface="メイリオ" panose="020B0604030504040204" pitchFamily="50" charset="-128"/>
                        <a:ea typeface="メイリオ" panose="020B0604030504040204" pitchFamily="50" charset="-128"/>
                        <a:cs typeface="+mn-cs"/>
                      </a:endParaRPr>
                    </a:p>
                  </a:txBody>
                  <a:tcPr marL="72000" anchor="ctr">
                    <a:lnL w="12700" cap="flat" cmpd="sng" algn="ctr">
                      <a:noFill/>
                      <a:prstDash val="dash"/>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2051790835"/>
                  </a:ext>
                </a:extLst>
              </a:tr>
              <a:tr h="526172">
                <a:tc>
                  <a:txBody>
                    <a:bodyPr/>
                    <a:lstStyle/>
                    <a:p>
                      <a:pPr marL="0" marR="0" lvl="0" indent="0" algn="ctr" defTabSz="914395" rtl="0" eaLnBrk="1" fontAlgn="auto" latinLnBrk="0" hangingPunct="1">
                        <a:lnSpc>
                          <a:spcPct val="100000"/>
                        </a:lnSpc>
                        <a:spcBef>
                          <a:spcPts val="0"/>
                        </a:spcBef>
                        <a:spcAft>
                          <a:spcPts val="0"/>
                        </a:spcAft>
                        <a:buClrTx/>
                        <a:buSzTx/>
                        <a:buFontTx/>
                        <a:buNone/>
                        <a:tabLst/>
                        <a:defRPr/>
                      </a:pPr>
                      <a:r>
                        <a:rPr kumimoji="1" lang="ja-JP" altLang="en-US" sz="1200" kern="1200" dirty="0" smtClean="0"/>
                        <a:t>□</a:t>
                      </a:r>
                      <a:endParaRPr kumimoji="1" lang="ja-JP" altLang="en-US" sz="1200" b="1" kern="1200" dirty="0" smtClean="0">
                        <a:solidFill>
                          <a:schemeClr val="dk1"/>
                        </a:solidFill>
                        <a:latin typeface="メイリオ" panose="020B0604030504040204" pitchFamily="50" charset="-128"/>
                        <a:ea typeface="メイリオ" panose="020B0604030504040204" pitchFamily="50" charset="-128"/>
                        <a:cs typeface="+mn-cs"/>
                      </a:endParaRPr>
                    </a:p>
                  </a:txBody>
                  <a:tcPr anchor="ctr">
                    <a:lnL w="12700" cap="flat" cmpd="sng" algn="ctr">
                      <a:noFill/>
                      <a:prstDash val="solid"/>
                      <a:round/>
                      <a:headEnd type="none" w="med" len="med"/>
                      <a:tailEnd type="none" w="med" len="med"/>
                    </a:lnL>
                    <a:lnR w="12700" cap="flat" cmpd="sng" algn="ctr">
                      <a:noFill/>
                      <a:prstDash val="dash"/>
                      <a:round/>
                      <a:headEnd type="none" w="med" len="med"/>
                      <a:tailEnd type="none" w="med" len="med"/>
                    </a:lnR>
                  </a:tcPr>
                </a:tc>
                <a:tc>
                  <a:txBody>
                    <a:bodyPr/>
                    <a:lstStyle/>
                    <a:p>
                      <a:pPr marL="88900" marR="0" lvl="0" indent="-88900" algn="l" defTabSz="914395" rtl="0" eaLnBrk="1" fontAlgn="auto" latinLnBrk="0" hangingPunct="1">
                        <a:lnSpc>
                          <a:spcPct val="110000"/>
                        </a:lnSpc>
                        <a:spcBef>
                          <a:spcPts val="0"/>
                        </a:spcBef>
                        <a:spcAft>
                          <a:spcPts val="0"/>
                        </a:spcAft>
                        <a:buClrTx/>
                        <a:buSzTx/>
                        <a:buFontTx/>
                        <a:buNone/>
                        <a:tabLst/>
                        <a:defRPr/>
                      </a:pPr>
                      <a:r>
                        <a:rPr kumimoji="1" lang="ja-JP" altLang="en-US" sz="900" kern="1200" dirty="0" smtClean="0"/>
                        <a:t>採用した事業所と関係のあった者でないこと</a:t>
                      </a:r>
                      <a:endParaRPr kumimoji="1" lang="en-US" altLang="ja-JP" sz="900" kern="1200" dirty="0" smtClean="0"/>
                    </a:p>
                    <a:p>
                      <a:pPr marL="0" marR="0" lvl="0" indent="0" algn="l" defTabSz="914395" rtl="0" eaLnBrk="1" fontAlgn="auto" latinLnBrk="0" hangingPunct="1">
                        <a:lnSpc>
                          <a:spcPct val="110000"/>
                        </a:lnSpc>
                        <a:spcBef>
                          <a:spcPts val="0"/>
                        </a:spcBef>
                        <a:spcAft>
                          <a:spcPts val="0"/>
                        </a:spcAft>
                        <a:buClrTx/>
                        <a:buSzTx/>
                        <a:buFontTx/>
                        <a:buNone/>
                        <a:tabLst/>
                        <a:defRPr/>
                      </a:pPr>
                      <a:r>
                        <a:rPr kumimoji="1" lang="en-US" altLang="ja-JP" sz="700" kern="1200" dirty="0" smtClean="0"/>
                        <a:t>※</a:t>
                      </a:r>
                      <a:r>
                        <a:rPr kumimoji="1" lang="ja-JP" altLang="en-US" sz="700" kern="1200" dirty="0" smtClean="0"/>
                        <a:t>過去３年間に事業所で就労させたことがある場合</a:t>
                      </a:r>
                      <a:endParaRPr kumimoji="1" lang="en-US" altLang="ja-JP" sz="700" kern="1200" dirty="0" smtClean="0"/>
                    </a:p>
                    <a:p>
                      <a:pPr marL="0" marR="0" lvl="0" indent="0" algn="l" defTabSz="914395" rtl="0" eaLnBrk="1" fontAlgn="auto" latinLnBrk="0" hangingPunct="1">
                        <a:lnSpc>
                          <a:spcPct val="110000"/>
                        </a:lnSpc>
                        <a:spcBef>
                          <a:spcPts val="0"/>
                        </a:spcBef>
                        <a:spcAft>
                          <a:spcPts val="0"/>
                        </a:spcAft>
                        <a:buClrTx/>
                        <a:buSzTx/>
                        <a:buFontTx/>
                        <a:buNone/>
                        <a:tabLst/>
                        <a:defRPr/>
                      </a:pPr>
                      <a:r>
                        <a:rPr kumimoji="1" lang="en-US" altLang="ja-JP" sz="700" kern="1200" dirty="0" smtClean="0"/>
                        <a:t>※</a:t>
                      </a:r>
                      <a:r>
                        <a:rPr kumimoji="1" lang="ja-JP" altLang="en-US" sz="700" kern="1200" dirty="0" smtClean="0"/>
                        <a:t>事業主と３親等以内の親族である場合　など</a:t>
                      </a:r>
                      <a:endParaRPr kumimoji="1" lang="en-US" altLang="ja-JP" sz="700" b="0" kern="1200" dirty="0" smtClean="0">
                        <a:solidFill>
                          <a:schemeClr val="dk1"/>
                        </a:solidFill>
                        <a:latin typeface="メイリオ" panose="020B0604030504040204" pitchFamily="50" charset="-128"/>
                        <a:ea typeface="メイリオ" panose="020B0604030504040204" pitchFamily="50" charset="-128"/>
                        <a:cs typeface="+mn-cs"/>
                      </a:endParaRPr>
                    </a:p>
                  </a:txBody>
                  <a:tcPr marL="72000" anchor="ctr">
                    <a:lnL w="12700" cap="flat" cmpd="sng" algn="ctr">
                      <a:noFill/>
                      <a:prstDash val="dash"/>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2850543900"/>
                  </a:ext>
                </a:extLst>
              </a:tr>
              <a:tr h="360040">
                <a:tc>
                  <a:txBody>
                    <a:bodyPr/>
                    <a:lstStyle/>
                    <a:p>
                      <a:pPr marL="0" marR="0" lvl="0" indent="0" algn="ctr" defTabSz="914395" rtl="0" eaLnBrk="1" fontAlgn="auto" latinLnBrk="0" hangingPunct="1">
                        <a:lnSpc>
                          <a:spcPct val="100000"/>
                        </a:lnSpc>
                        <a:spcBef>
                          <a:spcPts val="0"/>
                        </a:spcBef>
                        <a:spcAft>
                          <a:spcPts val="0"/>
                        </a:spcAft>
                        <a:buClrTx/>
                        <a:buSzTx/>
                        <a:buFontTx/>
                        <a:buNone/>
                        <a:tabLst/>
                        <a:defRPr/>
                      </a:pPr>
                      <a:r>
                        <a:rPr kumimoji="1" lang="ja-JP" altLang="en-US" sz="1200" kern="1200" dirty="0" smtClean="0"/>
                        <a:t>□</a:t>
                      </a:r>
                      <a:endParaRPr kumimoji="1" lang="ja-JP" altLang="en-US" sz="1200" b="1" kern="1200" dirty="0" smtClean="0">
                        <a:solidFill>
                          <a:schemeClr val="dk1"/>
                        </a:solidFill>
                        <a:latin typeface="メイリオ" panose="020B0604030504040204" pitchFamily="50" charset="-128"/>
                        <a:ea typeface="メイリオ" panose="020B0604030504040204" pitchFamily="50" charset="-128"/>
                        <a:cs typeface="+mn-cs"/>
                      </a:endParaRPr>
                    </a:p>
                  </a:txBody>
                  <a:tcPr anchor="ctr">
                    <a:lnL w="12700" cap="flat" cmpd="sng" algn="ctr">
                      <a:noFill/>
                      <a:prstDash val="solid"/>
                      <a:round/>
                      <a:headEnd type="none" w="med" len="med"/>
                      <a:tailEnd type="none" w="med" len="med"/>
                    </a:lnL>
                    <a:lnR w="12700" cap="flat" cmpd="sng" algn="ctr">
                      <a:noFill/>
                      <a:prstDash val="dash"/>
                      <a:round/>
                      <a:headEnd type="none" w="med" len="med"/>
                      <a:tailEnd type="none" w="med" len="med"/>
                    </a:lnR>
                  </a:tcPr>
                </a:tc>
                <a:tc>
                  <a:txBody>
                    <a:bodyPr/>
                    <a:lstStyle/>
                    <a:p>
                      <a:pPr marL="0" marR="0" lvl="0" indent="0" algn="l" defTabSz="914395" rtl="0" eaLnBrk="1" fontAlgn="auto" latinLnBrk="0" hangingPunct="1">
                        <a:lnSpc>
                          <a:spcPct val="110000"/>
                        </a:lnSpc>
                        <a:spcBef>
                          <a:spcPts val="0"/>
                        </a:spcBef>
                        <a:spcAft>
                          <a:spcPts val="0"/>
                        </a:spcAft>
                        <a:buClrTx/>
                        <a:buSzTx/>
                        <a:buFontTx/>
                        <a:buNone/>
                        <a:tabLst/>
                        <a:defRPr/>
                      </a:pPr>
                      <a:r>
                        <a:rPr kumimoji="1" lang="ja-JP" altLang="en-US" sz="900" kern="1200" dirty="0" smtClean="0"/>
                        <a:t>助成金の対象期間の途中などにおいて、離職した労働者でないこと</a:t>
                      </a:r>
                      <a:endParaRPr kumimoji="1" lang="en-US" altLang="ja-JP" sz="900" kern="1200" dirty="0" smtClean="0"/>
                    </a:p>
                    <a:p>
                      <a:pPr marL="0" marR="0" lvl="0" indent="0" algn="l" defTabSz="914395" rtl="0" eaLnBrk="1" fontAlgn="auto" latinLnBrk="0" hangingPunct="1">
                        <a:lnSpc>
                          <a:spcPct val="110000"/>
                        </a:lnSpc>
                        <a:spcBef>
                          <a:spcPts val="0"/>
                        </a:spcBef>
                        <a:spcAft>
                          <a:spcPts val="0"/>
                        </a:spcAft>
                        <a:buClrTx/>
                        <a:buSzTx/>
                        <a:buFontTx/>
                        <a:buNone/>
                        <a:tabLst/>
                        <a:defRPr/>
                      </a:pPr>
                      <a:r>
                        <a:rPr kumimoji="1" lang="en-US" altLang="ja-JP" sz="700" kern="1200" dirty="0" smtClean="0"/>
                        <a:t>※</a:t>
                      </a:r>
                      <a:r>
                        <a:rPr kumimoji="1" lang="ja-JP" altLang="en-US" sz="700" kern="1200" dirty="0" smtClean="0"/>
                        <a:t>労働者の責めに帰すべき理由による解雇などは除きます。</a:t>
                      </a:r>
                      <a:endParaRPr kumimoji="1" lang="en-US" altLang="ja-JP" sz="700" b="0" kern="1200" dirty="0" smtClean="0">
                        <a:solidFill>
                          <a:schemeClr val="dk1"/>
                        </a:solidFill>
                        <a:latin typeface="メイリオ" panose="020B0604030504040204" pitchFamily="50" charset="-128"/>
                        <a:ea typeface="メイリオ" panose="020B0604030504040204" pitchFamily="50" charset="-128"/>
                        <a:cs typeface="+mn-cs"/>
                      </a:endParaRPr>
                    </a:p>
                  </a:txBody>
                  <a:tcPr marL="72000" anchor="ctr">
                    <a:lnL w="12700" cap="flat" cmpd="sng" algn="ctr">
                      <a:noFill/>
                      <a:prstDash val="dash"/>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2677105937"/>
                  </a:ext>
                </a:extLst>
              </a:tr>
              <a:tr h="360040">
                <a:tc>
                  <a:txBody>
                    <a:bodyPr/>
                    <a:lstStyle/>
                    <a:p>
                      <a:pPr marL="0" marR="0" lvl="0" indent="0" algn="ctr" defTabSz="914395" rtl="0" eaLnBrk="1" fontAlgn="auto" latinLnBrk="0" hangingPunct="1">
                        <a:lnSpc>
                          <a:spcPct val="100000"/>
                        </a:lnSpc>
                        <a:spcBef>
                          <a:spcPts val="0"/>
                        </a:spcBef>
                        <a:spcAft>
                          <a:spcPts val="0"/>
                        </a:spcAft>
                        <a:buClrTx/>
                        <a:buSzTx/>
                        <a:buFontTx/>
                        <a:buNone/>
                        <a:tabLst/>
                        <a:defRPr/>
                      </a:pPr>
                      <a:r>
                        <a:rPr kumimoji="1" lang="ja-JP" altLang="en-US" sz="1200" kern="1200" dirty="0" smtClean="0"/>
                        <a:t>□</a:t>
                      </a:r>
                      <a:endParaRPr kumimoji="1" lang="ja-JP" altLang="en-US" sz="1200" b="1" kern="1200" dirty="0" smtClean="0">
                        <a:solidFill>
                          <a:schemeClr val="dk1"/>
                        </a:solidFill>
                        <a:latin typeface="メイリオ" panose="020B0604030504040204" pitchFamily="50" charset="-128"/>
                        <a:ea typeface="メイリオ" panose="020B0604030504040204" pitchFamily="50" charset="-128"/>
                        <a:cs typeface="+mn-cs"/>
                      </a:endParaRPr>
                    </a:p>
                  </a:txBody>
                  <a:tcPr anchor="ctr">
                    <a:lnL w="12700" cap="flat" cmpd="sng" algn="ctr">
                      <a:noFill/>
                      <a:prstDash val="solid"/>
                      <a:round/>
                      <a:headEnd type="none" w="med" len="med"/>
                      <a:tailEnd type="none" w="med" len="med"/>
                    </a:lnL>
                    <a:lnR w="12700" cap="flat" cmpd="sng" algn="ctr">
                      <a:noFill/>
                      <a:prstDash val="dash"/>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l" defTabSz="914395" rtl="0" eaLnBrk="1" fontAlgn="auto" latinLnBrk="0" hangingPunct="1">
                        <a:lnSpc>
                          <a:spcPct val="110000"/>
                        </a:lnSpc>
                        <a:spcBef>
                          <a:spcPts val="0"/>
                        </a:spcBef>
                        <a:spcAft>
                          <a:spcPts val="0"/>
                        </a:spcAft>
                        <a:buClrTx/>
                        <a:buSzTx/>
                        <a:buFontTx/>
                        <a:buNone/>
                        <a:tabLst/>
                        <a:defRPr/>
                      </a:pPr>
                      <a:r>
                        <a:rPr kumimoji="1" lang="ja-JP" altLang="en-US" sz="900" kern="1200" dirty="0" smtClean="0"/>
                        <a:t>性風俗関連営業などを行っており、接待業務などに従事する労働者でないこと</a:t>
                      </a:r>
                      <a:endParaRPr lang="en-US" altLang="ja-JP" sz="1050" dirty="0" smtClean="0">
                        <a:latin typeface="メイリオ" panose="020B0604030504040204" pitchFamily="50" charset="-128"/>
                        <a:ea typeface="メイリオ" panose="020B0604030504040204" pitchFamily="50" charset="-128"/>
                      </a:endParaRPr>
                    </a:p>
                  </a:txBody>
                  <a:tcPr marL="72000" anchor="ctr">
                    <a:lnL w="12700" cap="flat" cmpd="sng" algn="ctr">
                      <a:noFill/>
                      <a:prstDash val="dash"/>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0737169"/>
                  </a:ext>
                </a:extLst>
              </a:tr>
            </a:tbl>
          </a:graphicData>
        </a:graphic>
      </p:graphicFrame>
      <p:sp>
        <p:nvSpPr>
          <p:cNvPr id="32" name="テキスト ボックス 31"/>
          <p:cNvSpPr txBox="1"/>
          <p:nvPr/>
        </p:nvSpPr>
        <p:spPr>
          <a:xfrm>
            <a:off x="108000" y="5513560"/>
            <a:ext cx="2334073" cy="303536"/>
          </a:xfrm>
          <a:prstGeom prst="rect">
            <a:avLst/>
          </a:prstGeom>
          <a:noFill/>
        </p:spPr>
        <p:txBody>
          <a:bodyPr wrap="square" lIns="108000" tIns="72000" rIns="108000" rtlCol="0">
            <a:spAutoFit/>
          </a:bodyPr>
          <a:lstStyle/>
          <a:p>
            <a:r>
              <a:rPr lang="ja-JP" altLang="en-US" sz="1200" b="1" spc="300" dirty="0" smtClean="0">
                <a:solidFill>
                  <a:srgbClr val="005CAF"/>
                </a:solidFill>
                <a:latin typeface="メイリオ" panose="020B0604030504040204" pitchFamily="50" charset="-128"/>
                <a:ea typeface="メイリオ" panose="020B0604030504040204" pitchFamily="50" charset="-128"/>
              </a:rPr>
              <a:t>そのほかの主な支給要件</a:t>
            </a:r>
            <a:endParaRPr lang="ja-JP" altLang="en-US" sz="1200" b="1" spc="300" dirty="0">
              <a:solidFill>
                <a:srgbClr val="005CAF"/>
              </a:solidFill>
              <a:latin typeface="メイリオ" panose="020B0604030504040204" pitchFamily="50" charset="-128"/>
              <a:ea typeface="メイリオ" panose="020B0604030504040204" pitchFamily="50" charset="-128"/>
            </a:endParaRPr>
          </a:p>
        </p:txBody>
      </p:sp>
      <p:sp>
        <p:nvSpPr>
          <p:cNvPr id="33" name="テキスト ボックス 32"/>
          <p:cNvSpPr txBox="1"/>
          <p:nvPr/>
        </p:nvSpPr>
        <p:spPr>
          <a:xfrm>
            <a:off x="108000" y="8105848"/>
            <a:ext cx="2334073" cy="303536"/>
          </a:xfrm>
          <a:prstGeom prst="rect">
            <a:avLst/>
          </a:prstGeom>
          <a:noFill/>
        </p:spPr>
        <p:txBody>
          <a:bodyPr wrap="square" lIns="108000" tIns="72000" rIns="108000" rtlCol="0">
            <a:spAutoFit/>
          </a:bodyPr>
          <a:lstStyle/>
          <a:p>
            <a:r>
              <a:rPr lang="ja-JP" altLang="en-US" sz="1200" b="1" spc="300" dirty="0" smtClean="0">
                <a:latin typeface="メイリオ" panose="020B0604030504040204" pitchFamily="50" charset="-128"/>
                <a:ea typeface="メイリオ" panose="020B0604030504040204" pitchFamily="50" charset="-128"/>
              </a:rPr>
              <a:t>ご注意ください</a:t>
            </a:r>
            <a:endParaRPr lang="ja-JP" altLang="en-US" sz="1200" b="1" spc="300" dirty="0">
              <a:latin typeface="メイリオ" panose="020B0604030504040204" pitchFamily="50" charset="-128"/>
              <a:ea typeface="メイリオ" panose="020B0604030504040204" pitchFamily="50" charset="-128"/>
            </a:endParaRPr>
          </a:p>
        </p:txBody>
      </p:sp>
      <p:sp>
        <p:nvSpPr>
          <p:cNvPr id="34" name="正方形/長方形 33"/>
          <p:cNvSpPr/>
          <p:nvPr/>
        </p:nvSpPr>
        <p:spPr>
          <a:xfrm>
            <a:off x="549352" y="655648"/>
            <a:ext cx="6192000" cy="1576567"/>
          </a:xfrm>
          <a:prstGeom prst="rect">
            <a:avLst/>
          </a:prstGeom>
          <a:solidFill>
            <a:srgbClr val="C9E7E7"/>
          </a:solidFill>
        </p:spPr>
        <p:txBody>
          <a:bodyPr wrap="square" lIns="108000" tIns="72000" rIns="108000" bIns="7200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hangingPunct="0">
              <a:lnSpc>
                <a:spcPct val="110000"/>
              </a:lnSpc>
              <a:spcAft>
                <a:spcPts val="0"/>
              </a:spcAft>
            </a:pPr>
            <a:r>
              <a:rPr lang="ja-JP" altLang="en-US" sz="1000" dirty="0">
                <a:latin typeface="+mn-ea"/>
              </a:rPr>
              <a:t>特定求職者雇用開発助成金と、人材開発支援助成金の</a:t>
            </a:r>
            <a:r>
              <a:rPr lang="ja-JP" altLang="en-US" sz="1000" b="1" dirty="0">
                <a:latin typeface="+mn-ea"/>
              </a:rPr>
              <a:t>賃金助成額</a:t>
            </a:r>
            <a:r>
              <a:rPr lang="ja-JP" altLang="en-US" sz="1000" dirty="0">
                <a:latin typeface="+mn-ea"/>
              </a:rPr>
              <a:t>は</a:t>
            </a:r>
            <a:r>
              <a:rPr lang="ja-JP" altLang="en-US" sz="1000" dirty="0" smtClean="0">
                <a:latin typeface="+mn-ea"/>
              </a:rPr>
              <a:t>、同一の労働者に対するものは、</a:t>
            </a:r>
            <a:r>
              <a:rPr lang="ja-JP" altLang="en-US" sz="1000" b="1" dirty="0" smtClean="0">
                <a:latin typeface="+mn-ea"/>
              </a:rPr>
              <a:t>いずれ</a:t>
            </a:r>
            <a:r>
              <a:rPr lang="ja-JP" altLang="en-US" sz="1000" b="1" dirty="0">
                <a:latin typeface="+mn-ea"/>
              </a:rPr>
              <a:t>か一方の額のみ支給</a:t>
            </a:r>
            <a:r>
              <a:rPr lang="ja-JP" altLang="en-US" sz="1000" dirty="0">
                <a:latin typeface="+mn-ea"/>
              </a:rPr>
              <a:t>されます</a:t>
            </a:r>
            <a:r>
              <a:rPr lang="ja-JP" altLang="en-US" sz="1000" dirty="0" smtClean="0">
                <a:latin typeface="+mn-ea"/>
              </a:rPr>
              <a:t>。</a:t>
            </a:r>
            <a:endParaRPr lang="en-US" altLang="ja-JP" sz="1000" dirty="0" smtClean="0">
              <a:latin typeface="+mn-ea"/>
            </a:endParaRPr>
          </a:p>
          <a:p>
            <a:pPr algn="just" hangingPunct="0">
              <a:lnSpc>
                <a:spcPct val="110000"/>
              </a:lnSpc>
              <a:spcBef>
                <a:spcPts val="300"/>
              </a:spcBef>
            </a:pPr>
            <a:r>
              <a:rPr lang="ja-JP" altLang="en-US" sz="1000" dirty="0" smtClean="0">
                <a:latin typeface="+mn-ea"/>
              </a:rPr>
              <a:t>特定</a:t>
            </a:r>
            <a:r>
              <a:rPr lang="ja-JP" altLang="en-US" sz="1000" dirty="0">
                <a:latin typeface="+mn-ea"/>
              </a:rPr>
              <a:t>求職者雇用開発助成金の受給を希望する場合は、</a:t>
            </a:r>
            <a:r>
              <a:rPr lang="ja-JP" altLang="en-US" sz="1000" b="1" dirty="0">
                <a:latin typeface="+mn-ea"/>
              </a:rPr>
              <a:t>人材開発支援助成金の支給申請時にあらかじめ「特開金（成長コース</a:t>
            </a:r>
            <a:r>
              <a:rPr lang="ja-JP" altLang="en-US" sz="1000" b="1" dirty="0" smtClean="0">
                <a:latin typeface="+mn-ea"/>
              </a:rPr>
              <a:t>）</a:t>
            </a:r>
            <a:r>
              <a:rPr lang="en-US" altLang="ja-JP" sz="1000" b="1" dirty="0" smtClean="0">
                <a:latin typeface="+mn-ea"/>
              </a:rPr>
              <a:t>(</a:t>
            </a:r>
            <a:r>
              <a:rPr lang="ja-JP" altLang="en-US" sz="1000" b="1" dirty="0" smtClean="0">
                <a:latin typeface="+mn-ea"/>
              </a:rPr>
              <a:t>対象者：●●）」と記載する必要</a:t>
            </a:r>
            <a:r>
              <a:rPr lang="ja-JP" altLang="en-US" sz="1000" dirty="0">
                <a:latin typeface="+mn-ea"/>
              </a:rPr>
              <a:t>があります</a:t>
            </a:r>
            <a:r>
              <a:rPr lang="ja-JP" altLang="en-US" sz="1000" dirty="0" smtClean="0">
                <a:latin typeface="+mn-ea"/>
              </a:rPr>
              <a:t>。「人材</a:t>
            </a:r>
            <a:r>
              <a:rPr lang="ja-JP" altLang="en-US" sz="1000" dirty="0">
                <a:latin typeface="+mn-ea"/>
              </a:rPr>
              <a:t>開発支援助成金の</a:t>
            </a:r>
            <a:r>
              <a:rPr lang="ja-JP" altLang="en-US" sz="1000" dirty="0" smtClean="0">
                <a:latin typeface="+mn-ea"/>
              </a:rPr>
              <a:t>申請上の</a:t>
            </a:r>
            <a:r>
              <a:rPr lang="ja-JP" altLang="en-US" sz="1000" dirty="0">
                <a:latin typeface="+mn-ea"/>
              </a:rPr>
              <a:t>注意</a:t>
            </a:r>
            <a:r>
              <a:rPr lang="ja-JP" altLang="en-US" sz="1000" dirty="0" smtClean="0">
                <a:latin typeface="+mn-ea"/>
              </a:rPr>
              <a:t>事項」（前のページの</a:t>
            </a:r>
            <a:r>
              <a:rPr lang="en-US" altLang="ja-JP" sz="1000" dirty="0">
                <a:latin typeface="+mn-ea"/>
              </a:rPr>
              <a:t>QR</a:t>
            </a:r>
            <a:r>
              <a:rPr lang="ja-JP" altLang="en-US" sz="1000" dirty="0">
                <a:latin typeface="+mn-ea"/>
              </a:rPr>
              <a:t>コード参照</a:t>
            </a:r>
            <a:r>
              <a:rPr lang="ja-JP" altLang="en-US" sz="1000" dirty="0" smtClean="0">
                <a:latin typeface="+mn-ea"/>
              </a:rPr>
              <a:t>）の</a:t>
            </a:r>
            <a:r>
              <a:rPr lang="ja-JP" altLang="en-US" sz="1000" dirty="0">
                <a:latin typeface="+mn-ea"/>
              </a:rPr>
              <a:t>リーフレットもご覧</a:t>
            </a:r>
            <a:r>
              <a:rPr lang="ja-JP" altLang="en-US" sz="1000" dirty="0" smtClean="0">
                <a:latin typeface="+mn-ea"/>
              </a:rPr>
              <a:t>ください。</a:t>
            </a:r>
            <a:endParaRPr lang="en-US" altLang="ja-JP" sz="1000" dirty="0" smtClean="0">
              <a:latin typeface="+mn-ea"/>
            </a:endParaRPr>
          </a:p>
          <a:p>
            <a:pPr algn="just" hangingPunct="0">
              <a:lnSpc>
                <a:spcPct val="110000"/>
              </a:lnSpc>
              <a:spcBef>
                <a:spcPts val="300"/>
              </a:spcBef>
            </a:pPr>
            <a:r>
              <a:rPr lang="ja-JP" altLang="en-US" sz="1000" dirty="0" smtClean="0">
                <a:latin typeface="+mn-ea"/>
              </a:rPr>
              <a:t>なお</a:t>
            </a:r>
            <a:r>
              <a:rPr lang="ja-JP" altLang="en-US" sz="1000" dirty="0">
                <a:latin typeface="+mn-ea"/>
              </a:rPr>
              <a:t>、賃金助成額は、訓練１時間当たり</a:t>
            </a:r>
            <a:r>
              <a:rPr lang="ja-JP" altLang="en-US" sz="1000" b="1" dirty="0">
                <a:latin typeface="+mn-ea"/>
              </a:rPr>
              <a:t>最大</a:t>
            </a:r>
            <a:r>
              <a:rPr lang="en-US" altLang="ja-JP" sz="1000" b="1" dirty="0">
                <a:latin typeface="+mn-ea"/>
              </a:rPr>
              <a:t>960</a:t>
            </a:r>
            <a:r>
              <a:rPr lang="ja-JP" altLang="en-US" sz="1000" b="1" dirty="0" smtClean="0">
                <a:latin typeface="+mn-ea"/>
              </a:rPr>
              <a:t>円</a:t>
            </a:r>
            <a:r>
              <a:rPr lang="ja-JP" altLang="en-US" sz="1000" dirty="0" smtClean="0">
                <a:latin typeface="+mn-ea"/>
              </a:rPr>
              <a:t>の</a:t>
            </a:r>
            <a:r>
              <a:rPr lang="ja-JP" altLang="en-US" sz="1000" dirty="0">
                <a:latin typeface="+mn-ea"/>
              </a:rPr>
              <a:t>助成額ですので、</a:t>
            </a:r>
            <a:r>
              <a:rPr lang="en-US" altLang="ja-JP" sz="1000" dirty="0">
                <a:latin typeface="+mn-ea"/>
              </a:rPr>
              <a:t>90</a:t>
            </a:r>
            <a:r>
              <a:rPr lang="ja-JP" altLang="en-US" sz="1000" dirty="0" smtClean="0">
                <a:latin typeface="+mn-ea"/>
              </a:rPr>
              <a:t>万円（短時間</a:t>
            </a:r>
            <a:r>
              <a:rPr lang="en-US" altLang="ja-JP" sz="1000" dirty="0" smtClean="0">
                <a:latin typeface="+mn-ea"/>
              </a:rPr>
              <a:t>60</a:t>
            </a:r>
            <a:r>
              <a:rPr lang="ja-JP" altLang="en-US" sz="1000" dirty="0" smtClean="0">
                <a:latin typeface="+mn-ea"/>
              </a:rPr>
              <a:t>万円）の</a:t>
            </a:r>
            <a:r>
              <a:rPr lang="ja-JP" altLang="en-US" sz="1000" dirty="0">
                <a:latin typeface="+mn-ea"/>
              </a:rPr>
              <a:t>助成額</a:t>
            </a:r>
            <a:r>
              <a:rPr lang="ja-JP" altLang="en-US" sz="1000" dirty="0" smtClean="0">
                <a:latin typeface="+mn-ea"/>
              </a:rPr>
              <a:t>の方（母子家庭の母など）</a:t>
            </a:r>
            <a:r>
              <a:rPr lang="ja-JP" altLang="en-US" sz="1000" dirty="0">
                <a:latin typeface="+mn-ea"/>
              </a:rPr>
              <a:t>は</a:t>
            </a:r>
            <a:r>
              <a:rPr lang="ja-JP" altLang="en-US" sz="1000" dirty="0" smtClean="0">
                <a:latin typeface="+mn-ea"/>
              </a:rPr>
              <a:t>、</a:t>
            </a:r>
            <a:r>
              <a:rPr lang="en-US" altLang="ja-JP" sz="1000" b="1" dirty="0" smtClean="0">
                <a:latin typeface="+mn-ea"/>
              </a:rPr>
              <a:t>468</a:t>
            </a:r>
            <a:r>
              <a:rPr lang="ja-JP" altLang="en-US" sz="1000" b="1" dirty="0" smtClean="0">
                <a:latin typeface="+mn-ea"/>
              </a:rPr>
              <a:t>時間以下（短時間</a:t>
            </a:r>
            <a:r>
              <a:rPr lang="en-US" altLang="ja-JP" sz="1000" b="1" dirty="0" smtClean="0">
                <a:latin typeface="+mn-ea"/>
              </a:rPr>
              <a:t>312</a:t>
            </a:r>
            <a:r>
              <a:rPr lang="ja-JP" altLang="en-US" sz="1000" b="1" dirty="0" smtClean="0">
                <a:latin typeface="+mn-ea"/>
              </a:rPr>
              <a:t>時間以下）の訓練</a:t>
            </a:r>
            <a:r>
              <a:rPr lang="ja-JP" altLang="en-US" sz="1000" b="1" dirty="0">
                <a:latin typeface="+mn-ea"/>
              </a:rPr>
              <a:t>時間</a:t>
            </a:r>
            <a:r>
              <a:rPr lang="ja-JP" altLang="en-US" sz="1000" dirty="0">
                <a:latin typeface="+mn-ea"/>
              </a:rPr>
              <a:t>であれば、</a:t>
            </a:r>
            <a:r>
              <a:rPr lang="ja-JP" altLang="en-US" sz="1000" b="1" dirty="0">
                <a:latin typeface="+mn-ea"/>
              </a:rPr>
              <a:t>特定求職者雇用開発</a:t>
            </a:r>
            <a:r>
              <a:rPr lang="ja-JP" altLang="en-US" sz="1000" b="1" dirty="0" smtClean="0">
                <a:latin typeface="+mn-ea"/>
              </a:rPr>
              <a:t>助成金の助成額の方が</a:t>
            </a:r>
            <a:r>
              <a:rPr lang="ja-JP" altLang="en-US" sz="1000" b="1" dirty="0">
                <a:latin typeface="+mn-ea"/>
              </a:rPr>
              <a:t>高く</a:t>
            </a:r>
            <a:r>
              <a:rPr lang="ja-JP" altLang="en-US" sz="1000" b="1" dirty="0" smtClean="0">
                <a:latin typeface="+mn-ea"/>
              </a:rPr>
              <a:t>なります</a:t>
            </a:r>
            <a:r>
              <a:rPr lang="ja-JP" altLang="en-US" sz="1000" dirty="0" smtClean="0">
                <a:latin typeface="+mn-ea"/>
              </a:rPr>
              <a:t>。詳しくは、下記早見表をご覧ください。</a:t>
            </a:r>
          </a:p>
        </p:txBody>
      </p:sp>
      <p:graphicFrame>
        <p:nvGraphicFramePr>
          <p:cNvPr id="35" name="表 34"/>
          <p:cNvGraphicFramePr>
            <a:graphicFrameLocks noGrp="1"/>
          </p:cNvGraphicFramePr>
          <p:nvPr>
            <p:extLst>
              <p:ext uri="{D42A27DB-BD31-4B8C-83A1-F6EECF244321}">
                <p14:modId xmlns:p14="http://schemas.microsoft.com/office/powerpoint/2010/main" val="2654162655"/>
              </p:ext>
            </p:extLst>
          </p:nvPr>
        </p:nvGraphicFramePr>
        <p:xfrm>
          <a:off x="764704" y="3512840"/>
          <a:ext cx="5584321" cy="1950931"/>
        </p:xfrm>
        <a:graphic>
          <a:graphicData uri="http://schemas.openxmlformats.org/drawingml/2006/table">
            <a:tbl>
              <a:tblPr/>
              <a:tblGrid>
                <a:gridCol w="450346">
                  <a:extLst>
                    <a:ext uri="{9D8B030D-6E8A-4147-A177-3AD203B41FA5}">
                      <a16:colId xmlns:a16="http://schemas.microsoft.com/office/drawing/2014/main" val="1266995552"/>
                    </a:ext>
                  </a:extLst>
                </a:gridCol>
                <a:gridCol w="720558">
                  <a:extLst>
                    <a:ext uri="{9D8B030D-6E8A-4147-A177-3AD203B41FA5}">
                      <a16:colId xmlns:a16="http://schemas.microsoft.com/office/drawing/2014/main" val="4050934194"/>
                    </a:ext>
                  </a:extLst>
                </a:gridCol>
                <a:gridCol w="720558">
                  <a:extLst>
                    <a:ext uri="{9D8B030D-6E8A-4147-A177-3AD203B41FA5}">
                      <a16:colId xmlns:a16="http://schemas.microsoft.com/office/drawing/2014/main" val="1620680017"/>
                    </a:ext>
                  </a:extLst>
                </a:gridCol>
                <a:gridCol w="720558">
                  <a:extLst>
                    <a:ext uri="{9D8B030D-6E8A-4147-A177-3AD203B41FA5}">
                      <a16:colId xmlns:a16="http://schemas.microsoft.com/office/drawing/2014/main" val="235939650"/>
                    </a:ext>
                  </a:extLst>
                </a:gridCol>
                <a:gridCol w="810627">
                  <a:extLst>
                    <a:ext uri="{9D8B030D-6E8A-4147-A177-3AD203B41FA5}">
                      <a16:colId xmlns:a16="http://schemas.microsoft.com/office/drawing/2014/main" val="3452743369"/>
                    </a:ext>
                  </a:extLst>
                </a:gridCol>
                <a:gridCol w="720558">
                  <a:extLst>
                    <a:ext uri="{9D8B030D-6E8A-4147-A177-3AD203B41FA5}">
                      <a16:colId xmlns:a16="http://schemas.microsoft.com/office/drawing/2014/main" val="1282140917"/>
                    </a:ext>
                  </a:extLst>
                </a:gridCol>
                <a:gridCol w="720558">
                  <a:extLst>
                    <a:ext uri="{9D8B030D-6E8A-4147-A177-3AD203B41FA5}">
                      <a16:colId xmlns:a16="http://schemas.microsoft.com/office/drawing/2014/main" val="149414907"/>
                    </a:ext>
                  </a:extLst>
                </a:gridCol>
                <a:gridCol w="720558">
                  <a:extLst>
                    <a:ext uri="{9D8B030D-6E8A-4147-A177-3AD203B41FA5}">
                      <a16:colId xmlns:a16="http://schemas.microsoft.com/office/drawing/2014/main" val="3045209772"/>
                    </a:ext>
                  </a:extLst>
                </a:gridCol>
              </a:tblGrid>
              <a:tr h="189986">
                <a:tc rowSpan="2" gridSpan="2">
                  <a:txBody>
                    <a:bodyPr/>
                    <a:lstStyle>
                      <a:lvl1pPr marL="0" algn="l" defTabSz="914395" rtl="0" eaLnBrk="1" latinLnBrk="0" hangingPunct="1">
                        <a:defRPr kumimoji="1" sz="1800" kern="1200">
                          <a:solidFill>
                            <a:schemeClr val="tx1"/>
                          </a:solidFill>
                          <a:latin typeface="Arial"/>
                          <a:ea typeface="ＭＳ Ｐゴシック"/>
                        </a:defRPr>
                      </a:lvl1pPr>
                      <a:lvl2pPr marL="457198" algn="l" defTabSz="914395" rtl="0" eaLnBrk="1" latinLnBrk="0" hangingPunct="1">
                        <a:defRPr kumimoji="1" sz="1800" kern="1200">
                          <a:solidFill>
                            <a:schemeClr val="tx1"/>
                          </a:solidFill>
                          <a:latin typeface="Arial"/>
                          <a:ea typeface="ＭＳ Ｐゴシック"/>
                        </a:defRPr>
                      </a:lvl2pPr>
                      <a:lvl3pPr marL="914395" algn="l" defTabSz="914395" rtl="0" eaLnBrk="1" latinLnBrk="0" hangingPunct="1">
                        <a:defRPr kumimoji="1" sz="1800" kern="1200">
                          <a:solidFill>
                            <a:schemeClr val="tx1"/>
                          </a:solidFill>
                          <a:latin typeface="Arial"/>
                          <a:ea typeface="ＭＳ Ｐゴシック"/>
                        </a:defRPr>
                      </a:lvl3pPr>
                      <a:lvl4pPr marL="1371592" algn="l" defTabSz="914395" rtl="0" eaLnBrk="1" latinLnBrk="0" hangingPunct="1">
                        <a:defRPr kumimoji="1" sz="1800" kern="1200">
                          <a:solidFill>
                            <a:schemeClr val="tx1"/>
                          </a:solidFill>
                          <a:latin typeface="Arial"/>
                          <a:ea typeface="ＭＳ Ｐゴシック"/>
                        </a:defRPr>
                      </a:lvl4pPr>
                      <a:lvl5pPr marL="1828789" algn="l" defTabSz="914395" rtl="0" eaLnBrk="1" latinLnBrk="0" hangingPunct="1">
                        <a:defRPr kumimoji="1" sz="1800" kern="1200">
                          <a:solidFill>
                            <a:schemeClr val="tx1"/>
                          </a:solidFill>
                          <a:latin typeface="Arial"/>
                          <a:ea typeface="ＭＳ Ｐゴシック"/>
                        </a:defRPr>
                      </a:lvl5pPr>
                      <a:lvl6pPr marL="2285987" algn="l" defTabSz="914395" rtl="0" eaLnBrk="1" latinLnBrk="0" hangingPunct="1">
                        <a:defRPr kumimoji="1" sz="1800" kern="1200">
                          <a:solidFill>
                            <a:schemeClr val="tx1"/>
                          </a:solidFill>
                          <a:latin typeface="Arial"/>
                          <a:ea typeface="ＭＳ Ｐゴシック"/>
                        </a:defRPr>
                      </a:lvl6pPr>
                      <a:lvl7pPr marL="2743185" algn="l" defTabSz="914395" rtl="0" eaLnBrk="1" latinLnBrk="0" hangingPunct="1">
                        <a:defRPr kumimoji="1" sz="1800" kern="1200">
                          <a:solidFill>
                            <a:schemeClr val="tx1"/>
                          </a:solidFill>
                          <a:latin typeface="Arial"/>
                          <a:ea typeface="ＭＳ Ｐゴシック"/>
                        </a:defRPr>
                      </a:lvl7pPr>
                      <a:lvl8pPr marL="3200381" algn="l" defTabSz="914395" rtl="0" eaLnBrk="1" latinLnBrk="0" hangingPunct="1">
                        <a:defRPr kumimoji="1" sz="1800" kern="1200">
                          <a:solidFill>
                            <a:schemeClr val="tx1"/>
                          </a:solidFill>
                          <a:latin typeface="Arial"/>
                          <a:ea typeface="ＭＳ Ｐゴシック"/>
                        </a:defRPr>
                      </a:lvl8pPr>
                      <a:lvl9pPr marL="3657579" algn="l" defTabSz="914395" rtl="0" eaLnBrk="1" latinLnBrk="0" hangingPunct="1">
                        <a:defRPr kumimoji="1" sz="1800" kern="1200">
                          <a:solidFill>
                            <a:schemeClr val="tx1"/>
                          </a:solidFill>
                          <a:latin typeface="Arial"/>
                          <a:ea typeface="ＭＳ Ｐゴシック"/>
                        </a:defRPr>
                      </a:lvl9pPr>
                    </a:lstStyle>
                    <a:p>
                      <a:pPr algn="ctr" fontAlgn="ctr"/>
                      <a:r>
                        <a:rPr lang="ja-JP" altLang="en-US" sz="800" b="0" i="0" u="none" strike="noStrike" dirty="0">
                          <a:solidFill>
                            <a:srgbClr val="000000"/>
                          </a:solidFill>
                          <a:effectLst/>
                          <a:latin typeface="+mn-ea"/>
                          <a:ea typeface="+mn-ea"/>
                        </a:rPr>
                        <a:t>　</a:t>
                      </a:r>
                    </a:p>
                  </a:txBody>
                  <a:tcPr marL="4726" marR="4726" marT="472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lnBlToTr w="12700" cmpd="sng">
                      <a:noFill/>
                      <a:prstDash val="solid"/>
                    </a:lnBlToTr>
                    <a:noFill/>
                  </a:tcPr>
                </a:tc>
                <a:tc rowSpan="2" hMerge="1">
                  <a:txBody>
                    <a:bodyPr/>
                    <a:lstStyle/>
                    <a:p>
                      <a:endParaRPr kumimoji="1" lang="ja-JP" altLang="en-US"/>
                    </a:p>
                  </a:txBody>
                  <a:tcPr/>
                </a:tc>
                <a:tc gridSpan="6">
                  <a:txBody>
                    <a:bodyPr/>
                    <a:lstStyle>
                      <a:lvl1pPr marL="0" algn="l" defTabSz="914395" rtl="0" eaLnBrk="1" latinLnBrk="0" hangingPunct="1">
                        <a:defRPr kumimoji="1" sz="1800" kern="1200">
                          <a:solidFill>
                            <a:schemeClr val="tx1"/>
                          </a:solidFill>
                          <a:latin typeface="Arial"/>
                          <a:ea typeface="ＭＳ Ｐゴシック"/>
                        </a:defRPr>
                      </a:lvl1pPr>
                      <a:lvl2pPr marL="457198" algn="l" defTabSz="914395" rtl="0" eaLnBrk="1" latinLnBrk="0" hangingPunct="1">
                        <a:defRPr kumimoji="1" sz="1800" kern="1200">
                          <a:solidFill>
                            <a:schemeClr val="tx1"/>
                          </a:solidFill>
                          <a:latin typeface="Arial"/>
                          <a:ea typeface="ＭＳ Ｐゴシック"/>
                        </a:defRPr>
                      </a:lvl2pPr>
                      <a:lvl3pPr marL="914395" algn="l" defTabSz="914395" rtl="0" eaLnBrk="1" latinLnBrk="0" hangingPunct="1">
                        <a:defRPr kumimoji="1" sz="1800" kern="1200">
                          <a:solidFill>
                            <a:schemeClr val="tx1"/>
                          </a:solidFill>
                          <a:latin typeface="Arial"/>
                          <a:ea typeface="ＭＳ Ｐゴシック"/>
                        </a:defRPr>
                      </a:lvl3pPr>
                      <a:lvl4pPr marL="1371592" algn="l" defTabSz="914395" rtl="0" eaLnBrk="1" latinLnBrk="0" hangingPunct="1">
                        <a:defRPr kumimoji="1" sz="1800" kern="1200">
                          <a:solidFill>
                            <a:schemeClr val="tx1"/>
                          </a:solidFill>
                          <a:latin typeface="Arial"/>
                          <a:ea typeface="ＭＳ Ｐゴシック"/>
                        </a:defRPr>
                      </a:lvl4pPr>
                      <a:lvl5pPr marL="1828789" algn="l" defTabSz="914395" rtl="0" eaLnBrk="1" latinLnBrk="0" hangingPunct="1">
                        <a:defRPr kumimoji="1" sz="1800" kern="1200">
                          <a:solidFill>
                            <a:schemeClr val="tx1"/>
                          </a:solidFill>
                          <a:latin typeface="Arial"/>
                          <a:ea typeface="ＭＳ Ｐゴシック"/>
                        </a:defRPr>
                      </a:lvl5pPr>
                      <a:lvl6pPr marL="2285987" algn="l" defTabSz="914395" rtl="0" eaLnBrk="1" latinLnBrk="0" hangingPunct="1">
                        <a:defRPr kumimoji="1" sz="1800" kern="1200">
                          <a:solidFill>
                            <a:schemeClr val="tx1"/>
                          </a:solidFill>
                          <a:latin typeface="Arial"/>
                          <a:ea typeface="ＭＳ Ｐゴシック"/>
                        </a:defRPr>
                      </a:lvl6pPr>
                      <a:lvl7pPr marL="2743185" algn="l" defTabSz="914395" rtl="0" eaLnBrk="1" latinLnBrk="0" hangingPunct="1">
                        <a:defRPr kumimoji="1" sz="1800" kern="1200">
                          <a:solidFill>
                            <a:schemeClr val="tx1"/>
                          </a:solidFill>
                          <a:latin typeface="Arial"/>
                          <a:ea typeface="ＭＳ Ｐゴシック"/>
                        </a:defRPr>
                      </a:lvl7pPr>
                      <a:lvl8pPr marL="3200381" algn="l" defTabSz="914395" rtl="0" eaLnBrk="1" latinLnBrk="0" hangingPunct="1">
                        <a:defRPr kumimoji="1" sz="1800" kern="1200">
                          <a:solidFill>
                            <a:schemeClr val="tx1"/>
                          </a:solidFill>
                          <a:latin typeface="Arial"/>
                          <a:ea typeface="ＭＳ Ｐゴシック"/>
                        </a:defRPr>
                      </a:lvl8pPr>
                      <a:lvl9pPr marL="3657579" algn="l" defTabSz="914395" rtl="0" eaLnBrk="1" latinLnBrk="0" hangingPunct="1">
                        <a:defRPr kumimoji="1" sz="1800" kern="1200">
                          <a:solidFill>
                            <a:schemeClr val="tx1"/>
                          </a:solidFill>
                          <a:latin typeface="Arial"/>
                          <a:ea typeface="ＭＳ Ｐゴシック"/>
                        </a:defRPr>
                      </a:lvl9pPr>
                    </a:lstStyle>
                    <a:p>
                      <a:pPr algn="ctr" fontAlgn="ctr"/>
                      <a:r>
                        <a:rPr kumimoji="1" lang="ja-JP" altLang="en-US" sz="800" b="0" i="0" u="none" strike="noStrike" kern="1200" spc="100" baseline="0" dirty="0" smtClean="0">
                          <a:solidFill>
                            <a:srgbClr val="FF0000"/>
                          </a:solidFill>
                          <a:effectLst/>
                          <a:latin typeface="+mn-ea"/>
                          <a:ea typeface="+mn-ea"/>
                          <a:cs typeface="+mn-cs"/>
                        </a:rPr>
                        <a:t>人材</a:t>
                      </a:r>
                      <a:r>
                        <a:rPr kumimoji="1" lang="ja-JP" altLang="en-US" sz="800" b="0" i="0" u="none" strike="noStrike" kern="1200" spc="100" baseline="0" dirty="0">
                          <a:solidFill>
                            <a:srgbClr val="FF0000"/>
                          </a:solidFill>
                          <a:effectLst/>
                          <a:latin typeface="+mn-ea"/>
                          <a:ea typeface="+mn-ea"/>
                          <a:cs typeface="+mn-cs"/>
                        </a:rPr>
                        <a:t>開発支援助</a:t>
                      </a:r>
                      <a:r>
                        <a:rPr kumimoji="1" lang="ja-JP" altLang="en-US" sz="800" b="0" i="0" u="none" strike="noStrike" kern="1200" spc="100" baseline="0" dirty="0" smtClean="0">
                          <a:solidFill>
                            <a:srgbClr val="FF0000"/>
                          </a:solidFill>
                          <a:effectLst/>
                          <a:latin typeface="+mn-ea"/>
                          <a:ea typeface="+mn-ea"/>
                          <a:cs typeface="+mn-cs"/>
                        </a:rPr>
                        <a:t>成金</a:t>
                      </a:r>
                      <a:r>
                        <a:rPr lang="ja-JP" altLang="en-US" sz="800" b="0" i="0" u="none" strike="noStrike" spc="100" baseline="0" dirty="0" smtClean="0">
                          <a:solidFill>
                            <a:srgbClr val="000000"/>
                          </a:solidFill>
                          <a:effectLst/>
                          <a:latin typeface="+mn-ea"/>
                          <a:ea typeface="+mn-ea"/>
                        </a:rPr>
                        <a:t>　賃金</a:t>
                      </a:r>
                      <a:r>
                        <a:rPr lang="ja-JP" altLang="en-US" sz="800" b="0" i="0" u="none" strike="noStrike" spc="100" baseline="0" dirty="0">
                          <a:solidFill>
                            <a:srgbClr val="000000"/>
                          </a:solidFill>
                          <a:effectLst/>
                          <a:latin typeface="+mn-ea"/>
                          <a:ea typeface="+mn-ea"/>
                        </a:rPr>
                        <a:t>助成</a:t>
                      </a:r>
                      <a:r>
                        <a:rPr lang="ja-JP" altLang="en-US" sz="800" b="0" i="0" u="none" strike="noStrike" spc="100" baseline="0" dirty="0" smtClean="0">
                          <a:solidFill>
                            <a:srgbClr val="000000"/>
                          </a:solidFill>
                          <a:effectLst/>
                          <a:latin typeface="+mn-ea"/>
                          <a:ea typeface="+mn-ea"/>
                        </a:rPr>
                        <a:t>額（訓練１時間当たり）</a:t>
                      </a:r>
                      <a:endParaRPr lang="ja-JP" altLang="en-US" sz="800" b="0" i="0" u="none" strike="noStrike" spc="100" baseline="0" dirty="0">
                        <a:solidFill>
                          <a:srgbClr val="000000"/>
                        </a:solidFill>
                        <a:effectLst/>
                        <a:latin typeface="+mn-ea"/>
                        <a:ea typeface="+mn-ea"/>
                      </a:endParaRPr>
                    </a:p>
                  </a:txBody>
                  <a:tcPr marL="4726" marR="4726" marT="472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91904208"/>
                  </a:ext>
                </a:extLst>
              </a:tr>
              <a:tr h="189986">
                <a:tc gridSpan="2" vMerge="1">
                  <a:txBody>
                    <a:bodyPr/>
                    <a:lstStyle/>
                    <a:p>
                      <a:endParaRPr kumimoji="1" lang="ja-JP" altLang="en-US"/>
                    </a:p>
                  </a:txBody>
                  <a:tcPr/>
                </a:tc>
                <a:tc hMerge="1" vMerge="1">
                  <a:txBody>
                    <a:bodyPr/>
                    <a:lstStyle/>
                    <a:p>
                      <a:endParaRPr kumimoji="1" lang="ja-JP" altLang="en-US"/>
                    </a:p>
                  </a:txBody>
                  <a:tcPr/>
                </a:tc>
                <a:tc>
                  <a:txBody>
                    <a:bodyPr/>
                    <a:lstStyle>
                      <a:lvl1pPr marL="0" algn="l" defTabSz="914395" rtl="0" eaLnBrk="1" latinLnBrk="0" hangingPunct="1">
                        <a:defRPr kumimoji="1" sz="1800" kern="1200">
                          <a:solidFill>
                            <a:schemeClr val="tx1"/>
                          </a:solidFill>
                          <a:latin typeface="Arial"/>
                          <a:ea typeface="ＭＳ Ｐゴシック"/>
                        </a:defRPr>
                      </a:lvl1pPr>
                      <a:lvl2pPr marL="457198" algn="l" defTabSz="914395" rtl="0" eaLnBrk="1" latinLnBrk="0" hangingPunct="1">
                        <a:defRPr kumimoji="1" sz="1800" kern="1200">
                          <a:solidFill>
                            <a:schemeClr val="tx1"/>
                          </a:solidFill>
                          <a:latin typeface="Arial"/>
                          <a:ea typeface="ＭＳ Ｐゴシック"/>
                        </a:defRPr>
                      </a:lvl2pPr>
                      <a:lvl3pPr marL="914395" algn="l" defTabSz="914395" rtl="0" eaLnBrk="1" latinLnBrk="0" hangingPunct="1">
                        <a:defRPr kumimoji="1" sz="1800" kern="1200">
                          <a:solidFill>
                            <a:schemeClr val="tx1"/>
                          </a:solidFill>
                          <a:latin typeface="Arial"/>
                          <a:ea typeface="ＭＳ Ｐゴシック"/>
                        </a:defRPr>
                      </a:lvl3pPr>
                      <a:lvl4pPr marL="1371592" algn="l" defTabSz="914395" rtl="0" eaLnBrk="1" latinLnBrk="0" hangingPunct="1">
                        <a:defRPr kumimoji="1" sz="1800" kern="1200">
                          <a:solidFill>
                            <a:schemeClr val="tx1"/>
                          </a:solidFill>
                          <a:latin typeface="Arial"/>
                          <a:ea typeface="ＭＳ Ｐゴシック"/>
                        </a:defRPr>
                      </a:lvl4pPr>
                      <a:lvl5pPr marL="1828789" algn="l" defTabSz="914395" rtl="0" eaLnBrk="1" latinLnBrk="0" hangingPunct="1">
                        <a:defRPr kumimoji="1" sz="1800" kern="1200">
                          <a:solidFill>
                            <a:schemeClr val="tx1"/>
                          </a:solidFill>
                          <a:latin typeface="Arial"/>
                          <a:ea typeface="ＭＳ Ｐゴシック"/>
                        </a:defRPr>
                      </a:lvl5pPr>
                      <a:lvl6pPr marL="2285987" algn="l" defTabSz="914395" rtl="0" eaLnBrk="1" latinLnBrk="0" hangingPunct="1">
                        <a:defRPr kumimoji="1" sz="1800" kern="1200">
                          <a:solidFill>
                            <a:schemeClr val="tx1"/>
                          </a:solidFill>
                          <a:latin typeface="Arial"/>
                          <a:ea typeface="ＭＳ Ｐゴシック"/>
                        </a:defRPr>
                      </a:lvl6pPr>
                      <a:lvl7pPr marL="2743185" algn="l" defTabSz="914395" rtl="0" eaLnBrk="1" latinLnBrk="0" hangingPunct="1">
                        <a:defRPr kumimoji="1" sz="1800" kern="1200">
                          <a:solidFill>
                            <a:schemeClr val="tx1"/>
                          </a:solidFill>
                          <a:latin typeface="Arial"/>
                          <a:ea typeface="ＭＳ Ｐゴシック"/>
                        </a:defRPr>
                      </a:lvl7pPr>
                      <a:lvl8pPr marL="3200381" algn="l" defTabSz="914395" rtl="0" eaLnBrk="1" latinLnBrk="0" hangingPunct="1">
                        <a:defRPr kumimoji="1" sz="1800" kern="1200">
                          <a:solidFill>
                            <a:schemeClr val="tx1"/>
                          </a:solidFill>
                          <a:latin typeface="Arial"/>
                          <a:ea typeface="ＭＳ Ｐゴシック"/>
                        </a:defRPr>
                      </a:lvl8pPr>
                      <a:lvl9pPr marL="3657579" algn="l" defTabSz="914395" rtl="0" eaLnBrk="1" latinLnBrk="0" hangingPunct="1">
                        <a:defRPr kumimoji="1" sz="1800" kern="1200">
                          <a:solidFill>
                            <a:schemeClr val="tx1"/>
                          </a:solidFill>
                          <a:latin typeface="Arial"/>
                          <a:ea typeface="ＭＳ Ｐゴシック"/>
                        </a:defRPr>
                      </a:lvl9pPr>
                    </a:lstStyle>
                    <a:p>
                      <a:pPr algn="ctr" fontAlgn="ctr"/>
                      <a:r>
                        <a:rPr lang="en-US" altLang="ja-JP" sz="800" b="0" i="0" u="none" strike="noStrike" dirty="0">
                          <a:solidFill>
                            <a:srgbClr val="000000"/>
                          </a:solidFill>
                          <a:effectLst/>
                          <a:latin typeface="+mn-ea"/>
                          <a:ea typeface="+mn-ea"/>
                        </a:rPr>
                        <a:t>380</a:t>
                      </a:r>
                      <a:r>
                        <a:rPr lang="ja-JP" altLang="en-US" sz="800" b="0" i="0" u="none" strike="noStrike" dirty="0">
                          <a:solidFill>
                            <a:srgbClr val="000000"/>
                          </a:solidFill>
                          <a:effectLst/>
                          <a:latin typeface="+mn-ea"/>
                          <a:ea typeface="+mn-ea"/>
                        </a:rPr>
                        <a:t>円</a:t>
                      </a:r>
                    </a:p>
                  </a:txBody>
                  <a:tcPr marL="4726" marR="4726" marT="4726" marB="0" anchor="ctr">
                    <a:lnL w="12700" cap="flat" cmpd="sng" algn="ctr">
                      <a:solidFill>
                        <a:srgbClr val="000000"/>
                      </a:solidFill>
                      <a:prstDash val="solid"/>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95" rtl="0" eaLnBrk="1" latinLnBrk="0" hangingPunct="1">
                        <a:defRPr kumimoji="1" sz="1800" kern="1200">
                          <a:solidFill>
                            <a:schemeClr val="tx1"/>
                          </a:solidFill>
                          <a:latin typeface="Arial"/>
                          <a:ea typeface="ＭＳ Ｐゴシック"/>
                        </a:defRPr>
                      </a:lvl1pPr>
                      <a:lvl2pPr marL="457198" algn="l" defTabSz="914395" rtl="0" eaLnBrk="1" latinLnBrk="0" hangingPunct="1">
                        <a:defRPr kumimoji="1" sz="1800" kern="1200">
                          <a:solidFill>
                            <a:schemeClr val="tx1"/>
                          </a:solidFill>
                          <a:latin typeface="Arial"/>
                          <a:ea typeface="ＭＳ Ｐゴシック"/>
                        </a:defRPr>
                      </a:lvl2pPr>
                      <a:lvl3pPr marL="914395" algn="l" defTabSz="914395" rtl="0" eaLnBrk="1" latinLnBrk="0" hangingPunct="1">
                        <a:defRPr kumimoji="1" sz="1800" kern="1200">
                          <a:solidFill>
                            <a:schemeClr val="tx1"/>
                          </a:solidFill>
                          <a:latin typeface="Arial"/>
                          <a:ea typeface="ＭＳ Ｐゴシック"/>
                        </a:defRPr>
                      </a:lvl3pPr>
                      <a:lvl4pPr marL="1371592" algn="l" defTabSz="914395" rtl="0" eaLnBrk="1" latinLnBrk="0" hangingPunct="1">
                        <a:defRPr kumimoji="1" sz="1800" kern="1200">
                          <a:solidFill>
                            <a:schemeClr val="tx1"/>
                          </a:solidFill>
                          <a:latin typeface="Arial"/>
                          <a:ea typeface="ＭＳ Ｐゴシック"/>
                        </a:defRPr>
                      </a:lvl4pPr>
                      <a:lvl5pPr marL="1828789" algn="l" defTabSz="914395" rtl="0" eaLnBrk="1" latinLnBrk="0" hangingPunct="1">
                        <a:defRPr kumimoji="1" sz="1800" kern="1200">
                          <a:solidFill>
                            <a:schemeClr val="tx1"/>
                          </a:solidFill>
                          <a:latin typeface="Arial"/>
                          <a:ea typeface="ＭＳ Ｐゴシック"/>
                        </a:defRPr>
                      </a:lvl5pPr>
                      <a:lvl6pPr marL="2285987" algn="l" defTabSz="914395" rtl="0" eaLnBrk="1" latinLnBrk="0" hangingPunct="1">
                        <a:defRPr kumimoji="1" sz="1800" kern="1200">
                          <a:solidFill>
                            <a:schemeClr val="tx1"/>
                          </a:solidFill>
                          <a:latin typeface="Arial"/>
                          <a:ea typeface="ＭＳ Ｐゴシック"/>
                        </a:defRPr>
                      </a:lvl6pPr>
                      <a:lvl7pPr marL="2743185" algn="l" defTabSz="914395" rtl="0" eaLnBrk="1" latinLnBrk="0" hangingPunct="1">
                        <a:defRPr kumimoji="1" sz="1800" kern="1200">
                          <a:solidFill>
                            <a:schemeClr val="tx1"/>
                          </a:solidFill>
                          <a:latin typeface="Arial"/>
                          <a:ea typeface="ＭＳ Ｐゴシック"/>
                        </a:defRPr>
                      </a:lvl7pPr>
                      <a:lvl8pPr marL="3200381" algn="l" defTabSz="914395" rtl="0" eaLnBrk="1" latinLnBrk="0" hangingPunct="1">
                        <a:defRPr kumimoji="1" sz="1800" kern="1200">
                          <a:solidFill>
                            <a:schemeClr val="tx1"/>
                          </a:solidFill>
                          <a:latin typeface="Arial"/>
                          <a:ea typeface="ＭＳ Ｐゴシック"/>
                        </a:defRPr>
                      </a:lvl8pPr>
                      <a:lvl9pPr marL="3657579" algn="l" defTabSz="914395" rtl="0" eaLnBrk="1" latinLnBrk="0" hangingPunct="1">
                        <a:defRPr kumimoji="1" sz="1800" kern="1200">
                          <a:solidFill>
                            <a:schemeClr val="tx1"/>
                          </a:solidFill>
                          <a:latin typeface="Arial"/>
                          <a:ea typeface="ＭＳ Ｐゴシック"/>
                        </a:defRPr>
                      </a:lvl9pPr>
                    </a:lstStyle>
                    <a:p>
                      <a:pPr algn="ctr" fontAlgn="ctr"/>
                      <a:r>
                        <a:rPr lang="en-US" altLang="ja-JP" sz="800" b="0" i="0" u="none" strike="noStrike" dirty="0">
                          <a:solidFill>
                            <a:srgbClr val="000000"/>
                          </a:solidFill>
                          <a:effectLst/>
                          <a:latin typeface="+mn-ea"/>
                          <a:ea typeface="+mn-ea"/>
                        </a:rPr>
                        <a:t>475</a:t>
                      </a:r>
                      <a:r>
                        <a:rPr lang="ja-JP" altLang="en-US" sz="800" b="0" i="0" u="none" strike="noStrike" dirty="0">
                          <a:solidFill>
                            <a:srgbClr val="000000"/>
                          </a:solidFill>
                          <a:effectLst/>
                          <a:latin typeface="+mn-ea"/>
                          <a:ea typeface="+mn-ea"/>
                        </a:rPr>
                        <a:t>円</a:t>
                      </a:r>
                    </a:p>
                  </a:txBody>
                  <a:tcPr marL="4726" marR="4726" marT="4726"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95" rtl="0" eaLnBrk="1" latinLnBrk="0" hangingPunct="1">
                        <a:defRPr kumimoji="1" sz="1800" kern="1200">
                          <a:solidFill>
                            <a:schemeClr val="tx1"/>
                          </a:solidFill>
                          <a:latin typeface="Arial"/>
                          <a:ea typeface="ＭＳ Ｐゴシック"/>
                        </a:defRPr>
                      </a:lvl1pPr>
                      <a:lvl2pPr marL="457198" algn="l" defTabSz="914395" rtl="0" eaLnBrk="1" latinLnBrk="0" hangingPunct="1">
                        <a:defRPr kumimoji="1" sz="1800" kern="1200">
                          <a:solidFill>
                            <a:schemeClr val="tx1"/>
                          </a:solidFill>
                          <a:latin typeface="Arial"/>
                          <a:ea typeface="ＭＳ Ｐゴシック"/>
                        </a:defRPr>
                      </a:lvl2pPr>
                      <a:lvl3pPr marL="914395" algn="l" defTabSz="914395" rtl="0" eaLnBrk="1" latinLnBrk="0" hangingPunct="1">
                        <a:defRPr kumimoji="1" sz="1800" kern="1200">
                          <a:solidFill>
                            <a:schemeClr val="tx1"/>
                          </a:solidFill>
                          <a:latin typeface="Arial"/>
                          <a:ea typeface="ＭＳ Ｐゴシック"/>
                        </a:defRPr>
                      </a:lvl3pPr>
                      <a:lvl4pPr marL="1371592" algn="l" defTabSz="914395" rtl="0" eaLnBrk="1" latinLnBrk="0" hangingPunct="1">
                        <a:defRPr kumimoji="1" sz="1800" kern="1200">
                          <a:solidFill>
                            <a:schemeClr val="tx1"/>
                          </a:solidFill>
                          <a:latin typeface="Arial"/>
                          <a:ea typeface="ＭＳ Ｐゴシック"/>
                        </a:defRPr>
                      </a:lvl4pPr>
                      <a:lvl5pPr marL="1828789" algn="l" defTabSz="914395" rtl="0" eaLnBrk="1" latinLnBrk="0" hangingPunct="1">
                        <a:defRPr kumimoji="1" sz="1800" kern="1200">
                          <a:solidFill>
                            <a:schemeClr val="tx1"/>
                          </a:solidFill>
                          <a:latin typeface="Arial"/>
                          <a:ea typeface="ＭＳ Ｐゴシック"/>
                        </a:defRPr>
                      </a:lvl5pPr>
                      <a:lvl6pPr marL="2285987" algn="l" defTabSz="914395" rtl="0" eaLnBrk="1" latinLnBrk="0" hangingPunct="1">
                        <a:defRPr kumimoji="1" sz="1800" kern="1200">
                          <a:solidFill>
                            <a:schemeClr val="tx1"/>
                          </a:solidFill>
                          <a:latin typeface="Arial"/>
                          <a:ea typeface="ＭＳ Ｐゴシック"/>
                        </a:defRPr>
                      </a:lvl6pPr>
                      <a:lvl7pPr marL="2743185" algn="l" defTabSz="914395" rtl="0" eaLnBrk="1" latinLnBrk="0" hangingPunct="1">
                        <a:defRPr kumimoji="1" sz="1800" kern="1200">
                          <a:solidFill>
                            <a:schemeClr val="tx1"/>
                          </a:solidFill>
                          <a:latin typeface="Arial"/>
                          <a:ea typeface="ＭＳ Ｐゴシック"/>
                        </a:defRPr>
                      </a:lvl7pPr>
                      <a:lvl8pPr marL="3200381" algn="l" defTabSz="914395" rtl="0" eaLnBrk="1" latinLnBrk="0" hangingPunct="1">
                        <a:defRPr kumimoji="1" sz="1800" kern="1200">
                          <a:solidFill>
                            <a:schemeClr val="tx1"/>
                          </a:solidFill>
                          <a:latin typeface="Arial"/>
                          <a:ea typeface="ＭＳ Ｐゴシック"/>
                        </a:defRPr>
                      </a:lvl8pPr>
                      <a:lvl9pPr marL="3657579" algn="l" defTabSz="914395" rtl="0" eaLnBrk="1" latinLnBrk="0" hangingPunct="1">
                        <a:defRPr kumimoji="1" sz="1800" kern="1200">
                          <a:solidFill>
                            <a:schemeClr val="tx1"/>
                          </a:solidFill>
                          <a:latin typeface="Arial"/>
                          <a:ea typeface="ＭＳ Ｐゴシック"/>
                        </a:defRPr>
                      </a:lvl9pPr>
                    </a:lstStyle>
                    <a:p>
                      <a:pPr algn="ctr" fontAlgn="ctr"/>
                      <a:r>
                        <a:rPr lang="en-US" altLang="ja-JP" sz="800" b="0" i="0" u="none" strike="noStrike" dirty="0">
                          <a:solidFill>
                            <a:srgbClr val="000000"/>
                          </a:solidFill>
                          <a:effectLst/>
                          <a:latin typeface="+mn-ea"/>
                          <a:ea typeface="+mn-ea"/>
                        </a:rPr>
                        <a:t>480</a:t>
                      </a:r>
                      <a:r>
                        <a:rPr lang="ja-JP" altLang="en-US" sz="800" b="0" i="0" u="none" strike="noStrike" dirty="0">
                          <a:solidFill>
                            <a:srgbClr val="000000"/>
                          </a:solidFill>
                          <a:effectLst/>
                          <a:latin typeface="+mn-ea"/>
                          <a:ea typeface="+mn-ea"/>
                        </a:rPr>
                        <a:t>円</a:t>
                      </a:r>
                    </a:p>
                  </a:txBody>
                  <a:tcPr marL="4726" marR="4726" marT="4726"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95" rtl="0" eaLnBrk="1" latinLnBrk="0" hangingPunct="1">
                        <a:defRPr kumimoji="1" sz="1800" kern="1200">
                          <a:solidFill>
                            <a:schemeClr val="tx1"/>
                          </a:solidFill>
                          <a:latin typeface="Arial"/>
                          <a:ea typeface="ＭＳ Ｐゴシック"/>
                        </a:defRPr>
                      </a:lvl1pPr>
                      <a:lvl2pPr marL="457198" algn="l" defTabSz="914395" rtl="0" eaLnBrk="1" latinLnBrk="0" hangingPunct="1">
                        <a:defRPr kumimoji="1" sz="1800" kern="1200">
                          <a:solidFill>
                            <a:schemeClr val="tx1"/>
                          </a:solidFill>
                          <a:latin typeface="Arial"/>
                          <a:ea typeface="ＭＳ Ｐゴシック"/>
                        </a:defRPr>
                      </a:lvl2pPr>
                      <a:lvl3pPr marL="914395" algn="l" defTabSz="914395" rtl="0" eaLnBrk="1" latinLnBrk="0" hangingPunct="1">
                        <a:defRPr kumimoji="1" sz="1800" kern="1200">
                          <a:solidFill>
                            <a:schemeClr val="tx1"/>
                          </a:solidFill>
                          <a:latin typeface="Arial"/>
                          <a:ea typeface="ＭＳ Ｐゴシック"/>
                        </a:defRPr>
                      </a:lvl3pPr>
                      <a:lvl4pPr marL="1371592" algn="l" defTabSz="914395" rtl="0" eaLnBrk="1" latinLnBrk="0" hangingPunct="1">
                        <a:defRPr kumimoji="1" sz="1800" kern="1200">
                          <a:solidFill>
                            <a:schemeClr val="tx1"/>
                          </a:solidFill>
                          <a:latin typeface="Arial"/>
                          <a:ea typeface="ＭＳ Ｐゴシック"/>
                        </a:defRPr>
                      </a:lvl4pPr>
                      <a:lvl5pPr marL="1828789" algn="l" defTabSz="914395" rtl="0" eaLnBrk="1" latinLnBrk="0" hangingPunct="1">
                        <a:defRPr kumimoji="1" sz="1800" kern="1200">
                          <a:solidFill>
                            <a:schemeClr val="tx1"/>
                          </a:solidFill>
                          <a:latin typeface="Arial"/>
                          <a:ea typeface="ＭＳ Ｐゴシック"/>
                        </a:defRPr>
                      </a:lvl5pPr>
                      <a:lvl6pPr marL="2285987" algn="l" defTabSz="914395" rtl="0" eaLnBrk="1" latinLnBrk="0" hangingPunct="1">
                        <a:defRPr kumimoji="1" sz="1800" kern="1200">
                          <a:solidFill>
                            <a:schemeClr val="tx1"/>
                          </a:solidFill>
                          <a:latin typeface="Arial"/>
                          <a:ea typeface="ＭＳ Ｐゴシック"/>
                        </a:defRPr>
                      </a:lvl6pPr>
                      <a:lvl7pPr marL="2743185" algn="l" defTabSz="914395" rtl="0" eaLnBrk="1" latinLnBrk="0" hangingPunct="1">
                        <a:defRPr kumimoji="1" sz="1800" kern="1200">
                          <a:solidFill>
                            <a:schemeClr val="tx1"/>
                          </a:solidFill>
                          <a:latin typeface="Arial"/>
                          <a:ea typeface="ＭＳ Ｐゴシック"/>
                        </a:defRPr>
                      </a:lvl7pPr>
                      <a:lvl8pPr marL="3200381" algn="l" defTabSz="914395" rtl="0" eaLnBrk="1" latinLnBrk="0" hangingPunct="1">
                        <a:defRPr kumimoji="1" sz="1800" kern="1200">
                          <a:solidFill>
                            <a:schemeClr val="tx1"/>
                          </a:solidFill>
                          <a:latin typeface="Arial"/>
                          <a:ea typeface="ＭＳ Ｐゴシック"/>
                        </a:defRPr>
                      </a:lvl8pPr>
                      <a:lvl9pPr marL="3657579" algn="l" defTabSz="914395" rtl="0" eaLnBrk="1" latinLnBrk="0" hangingPunct="1">
                        <a:defRPr kumimoji="1" sz="1800" kern="1200">
                          <a:solidFill>
                            <a:schemeClr val="tx1"/>
                          </a:solidFill>
                          <a:latin typeface="Arial"/>
                          <a:ea typeface="ＭＳ Ｐゴシック"/>
                        </a:defRPr>
                      </a:lvl9pPr>
                    </a:lstStyle>
                    <a:p>
                      <a:pPr algn="ctr" fontAlgn="ctr"/>
                      <a:r>
                        <a:rPr lang="en-US" altLang="ja-JP" sz="800" b="0" i="0" u="none" strike="noStrike" dirty="0">
                          <a:solidFill>
                            <a:srgbClr val="000000"/>
                          </a:solidFill>
                          <a:effectLst/>
                          <a:latin typeface="+mn-ea"/>
                          <a:ea typeface="+mn-ea"/>
                        </a:rPr>
                        <a:t>600</a:t>
                      </a:r>
                      <a:r>
                        <a:rPr lang="ja-JP" altLang="en-US" sz="800" b="0" i="0" u="none" strike="noStrike" dirty="0">
                          <a:solidFill>
                            <a:srgbClr val="000000"/>
                          </a:solidFill>
                          <a:effectLst/>
                          <a:latin typeface="+mn-ea"/>
                          <a:ea typeface="+mn-ea"/>
                        </a:rPr>
                        <a:t>円</a:t>
                      </a:r>
                    </a:p>
                  </a:txBody>
                  <a:tcPr marL="4726" marR="4726" marT="4726"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95" rtl="0" eaLnBrk="1" latinLnBrk="0" hangingPunct="1">
                        <a:defRPr kumimoji="1" sz="1800" kern="1200">
                          <a:solidFill>
                            <a:schemeClr val="tx1"/>
                          </a:solidFill>
                          <a:latin typeface="Arial"/>
                          <a:ea typeface="ＭＳ Ｐゴシック"/>
                        </a:defRPr>
                      </a:lvl1pPr>
                      <a:lvl2pPr marL="457198" algn="l" defTabSz="914395" rtl="0" eaLnBrk="1" latinLnBrk="0" hangingPunct="1">
                        <a:defRPr kumimoji="1" sz="1800" kern="1200">
                          <a:solidFill>
                            <a:schemeClr val="tx1"/>
                          </a:solidFill>
                          <a:latin typeface="Arial"/>
                          <a:ea typeface="ＭＳ Ｐゴシック"/>
                        </a:defRPr>
                      </a:lvl2pPr>
                      <a:lvl3pPr marL="914395" algn="l" defTabSz="914395" rtl="0" eaLnBrk="1" latinLnBrk="0" hangingPunct="1">
                        <a:defRPr kumimoji="1" sz="1800" kern="1200">
                          <a:solidFill>
                            <a:schemeClr val="tx1"/>
                          </a:solidFill>
                          <a:latin typeface="Arial"/>
                          <a:ea typeface="ＭＳ Ｐゴシック"/>
                        </a:defRPr>
                      </a:lvl3pPr>
                      <a:lvl4pPr marL="1371592" algn="l" defTabSz="914395" rtl="0" eaLnBrk="1" latinLnBrk="0" hangingPunct="1">
                        <a:defRPr kumimoji="1" sz="1800" kern="1200">
                          <a:solidFill>
                            <a:schemeClr val="tx1"/>
                          </a:solidFill>
                          <a:latin typeface="Arial"/>
                          <a:ea typeface="ＭＳ Ｐゴシック"/>
                        </a:defRPr>
                      </a:lvl4pPr>
                      <a:lvl5pPr marL="1828789" algn="l" defTabSz="914395" rtl="0" eaLnBrk="1" latinLnBrk="0" hangingPunct="1">
                        <a:defRPr kumimoji="1" sz="1800" kern="1200">
                          <a:solidFill>
                            <a:schemeClr val="tx1"/>
                          </a:solidFill>
                          <a:latin typeface="Arial"/>
                          <a:ea typeface="ＭＳ Ｐゴシック"/>
                        </a:defRPr>
                      </a:lvl5pPr>
                      <a:lvl6pPr marL="2285987" algn="l" defTabSz="914395" rtl="0" eaLnBrk="1" latinLnBrk="0" hangingPunct="1">
                        <a:defRPr kumimoji="1" sz="1800" kern="1200">
                          <a:solidFill>
                            <a:schemeClr val="tx1"/>
                          </a:solidFill>
                          <a:latin typeface="Arial"/>
                          <a:ea typeface="ＭＳ Ｐゴシック"/>
                        </a:defRPr>
                      </a:lvl6pPr>
                      <a:lvl7pPr marL="2743185" algn="l" defTabSz="914395" rtl="0" eaLnBrk="1" latinLnBrk="0" hangingPunct="1">
                        <a:defRPr kumimoji="1" sz="1800" kern="1200">
                          <a:solidFill>
                            <a:schemeClr val="tx1"/>
                          </a:solidFill>
                          <a:latin typeface="Arial"/>
                          <a:ea typeface="ＭＳ Ｐゴシック"/>
                        </a:defRPr>
                      </a:lvl7pPr>
                      <a:lvl8pPr marL="3200381" algn="l" defTabSz="914395" rtl="0" eaLnBrk="1" latinLnBrk="0" hangingPunct="1">
                        <a:defRPr kumimoji="1" sz="1800" kern="1200">
                          <a:solidFill>
                            <a:schemeClr val="tx1"/>
                          </a:solidFill>
                          <a:latin typeface="Arial"/>
                          <a:ea typeface="ＭＳ Ｐゴシック"/>
                        </a:defRPr>
                      </a:lvl8pPr>
                      <a:lvl9pPr marL="3657579" algn="l" defTabSz="914395" rtl="0" eaLnBrk="1" latinLnBrk="0" hangingPunct="1">
                        <a:defRPr kumimoji="1" sz="1800" kern="1200">
                          <a:solidFill>
                            <a:schemeClr val="tx1"/>
                          </a:solidFill>
                          <a:latin typeface="Arial"/>
                          <a:ea typeface="ＭＳ Ｐゴシック"/>
                        </a:defRPr>
                      </a:lvl9pPr>
                    </a:lstStyle>
                    <a:p>
                      <a:pPr algn="ctr" fontAlgn="ctr"/>
                      <a:r>
                        <a:rPr lang="en-US" altLang="ja-JP" sz="800" b="0" i="0" u="none" strike="noStrike" dirty="0">
                          <a:solidFill>
                            <a:srgbClr val="000000"/>
                          </a:solidFill>
                          <a:effectLst/>
                          <a:latin typeface="+mn-ea"/>
                          <a:ea typeface="+mn-ea"/>
                        </a:rPr>
                        <a:t>760</a:t>
                      </a:r>
                      <a:r>
                        <a:rPr lang="ja-JP" altLang="en-US" sz="800" b="0" i="0" u="none" strike="noStrike" dirty="0">
                          <a:solidFill>
                            <a:srgbClr val="000000"/>
                          </a:solidFill>
                          <a:effectLst/>
                          <a:latin typeface="+mn-ea"/>
                          <a:ea typeface="+mn-ea"/>
                        </a:rPr>
                        <a:t>円</a:t>
                      </a:r>
                    </a:p>
                  </a:txBody>
                  <a:tcPr marL="4726" marR="4726" marT="4726"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95" rtl="0" eaLnBrk="1" latinLnBrk="0" hangingPunct="1">
                        <a:defRPr kumimoji="1" sz="1800" kern="1200">
                          <a:solidFill>
                            <a:schemeClr val="tx1"/>
                          </a:solidFill>
                          <a:latin typeface="Arial"/>
                          <a:ea typeface="ＭＳ Ｐゴシック"/>
                        </a:defRPr>
                      </a:lvl1pPr>
                      <a:lvl2pPr marL="457198" algn="l" defTabSz="914395" rtl="0" eaLnBrk="1" latinLnBrk="0" hangingPunct="1">
                        <a:defRPr kumimoji="1" sz="1800" kern="1200">
                          <a:solidFill>
                            <a:schemeClr val="tx1"/>
                          </a:solidFill>
                          <a:latin typeface="Arial"/>
                          <a:ea typeface="ＭＳ Ｐゴシック"/>
                        </a:defRPr>
                      </a:lvl2pPr>
                      <a:lvl3pPr marL="914395" algn="l" defTabSz="914395" rtl="0" eaLnBrk="1" latinLnBrk="0" hangingPunct="1">
                        <a:defRPr kumimoji="1" sz="1800" kern="1200">
                          <a:solidFill>
                            <a:schemeClr val="tx1"/>
                          </a:solidFill>
                          <a:latin typeface="Arial"/>
                          <a:ea typeface="ＭＳ Ｐゴシック"/>
                        </a:defRPr>
                      </a:lvl3pPr>
                      <a:lvl4pPr marL="1371592" algn="l" defTabSz="914395" rtl="0" eaLnBrk="1" latinLnBrk="0" hangingPunct="1">
                        <a:defRPr kumimoji="1" sz="1800" kern="1200">
                          <a:solidFill>
                            <a:schemeClr val="tx1"/>
                          </a:solidFill>
                          <a:latin typeface="Arial"/>
                          <a:ea typeface="ＭＳ Ｐゴシック"/>
                        </a:defRPr>
                      </a:lvl4pPr>
                      <a:lvl5pPr marL="1828789" algn="l" defTabSz="914395" rtl="0" eaLnBrk="1" latinLnBrk="0" hangingPunct="1">
                        <a:defRPr kumimoji="1" sz="1800" kern="1200">
                          <a:solidFill>
                            <a:schemeClr val="tx1"/>
                          </a:solidFill>
                          <a:latin typeface="Arial"/>
                          <a:ea typeface="ＭＳ Ｐゴシック"/>
                        </a:defRPr>
                      </a:lvl5pPr>
                      <a:lvl6pPr marL="2285987" algn="l" defTabSz="914395" rtl="0" eaLnBrk="1" latinLnBrk="0" hangingPunct="1">
                        <a:defRPr kumimoji="1" sz="1800" kern="1200">
                          <a:solidFill>
                            <a:schemeClr val="tx1"/>
                          </a:solidFill>
                          <a:latin typeface="Arial"/>
                          <a:ea typeface="ＭＳ Ｐゴシック"/>
                        </a:defRPr>
                      </a:lvl6pPr>
                      <a:lvl7pPr marL="2743185" algn="l" defTabSz="914395" rtl="0" eaLnBrk="1" latinLnBrk="0" hangingPunct="1">
                        <a:defRPr kumimoji="1" sz="1800" kern="1200">
                          <a:solidFill>
                            <a:schemeClr val="tx1"/>
                          </a:solidFill>
                          <a:latin typeface="Arial"/>
                          <a:ea typeface="ＭＳ Ｐゴシック"/>
                        </a:defRPr>
                      </a:lvl7pPr>
                      <a:lvl8pPr marL="3200381" algn="l" defTabSz="914395" rtl="0" eaLnBrk="1" latinLnBrk="0" hangingPunct="1">
                        <a:defRPr kumimoji="1" sz="1800" kern="1200">
                          <a:solidFill>
                            <a:schemeClr val="tx1"/>
                          </a:solidFill>
                          <a:latin typeface="Arial"/>
                          <a:ea typeface="ＭＳ Ｐゴシック"/>
                        </a:defRPr>
                      </a:lvl8pPr>
                      <a:lvl9pPr marL="3657579" algn="l" defTabSz="914395" rtl="0" eaLnBrk="1" latinLnBrk="0" hangingPunct="1">
                        <a:defRPr kumimoji="1" sz="1800" kern="1200">
                          <a:solidFill>
                            <a:schemeClr val="tx1"/>
                          </a:solidFill>
                          <a:latin typeface="Arial"/>
                          <a:ea typeface="ＭＳ Ｐゴシック"/>
                        </a:defRPr>
                      </a:lvl9pPr>
                    </a:lstStyle>
                    <a:p>
                      <a:pPr algn="ctr" fontAlgn="ctr"/>
                      <a:r>
                        <a:rPr lang="en-US" altLang="ja-JP" sz="800" b="0" i="0" u="none" strike="noStrike" dirty="0">
                          <a:solidFill>
                            <a:srgbClr val="000000"/>
                          </a:solidFill>
                          <a:effectLst/>
                          <a:latin typeface="+mn-ea"/>
                          <a:ea typeface="+mn-ea"/>
                        </a:rPr>
                        <a:t>960</a:t>
                      </a:r>
                      <a:r>
                        <a:rPr lang="ja-JP" altLang="en-US" sz="800" b="0" i="0" u="none" strike="noStrike" dirty="0">
                          <a:solidFill>
                            <a:srgbClr val="000000"/>
                          </a:solidFill>
                          <a:effectLst/>
                          <a:latin typeface="+mn-ea"/>
                          <a:ea typeface="+mn-ea"/>
                        </a:rPr>
                        <a:t>円</a:t>
                      </a:r>
                    </a:p>
                  </a:txBody>
                  <a:tcPr marL="4726" marR="4726" marT="4726" marB="0" anchor="ctr">
                    <a:lnL w="9525" cap="flat" cmpd="sng" algn="ctr">
                      <a:solidFill>
                        <a:schemeClr val="tx1"/>
                      </a:solidFill>
                      <a:prstDash val="dash"/>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1998883"/>
                  </a:ext>
                </a:extLst>
              </a:tr>
              <a:tr h="174551">
                <a:tc rowSpan="9">
                  <a:txBody>
                    <a:bodyPr/>
                    <a:lstStyle>
                      <a:lvl1pPr marL="0" algn="l" defTabSz="914395" rtl="0" eaLnBrk="1" latinLnBrk="0" hangingPunct="1">
                        <a:defRPr kumimoji="1" sz="1800" kern="1200">
                          <a:solidFill>
                            <a:schemeClr val="tx1"/>
                          </a:solidFill>
                          <a:latin typeface="Arial"/>
                          <a:ea typeface="ＭＳ Ｐゴシック"/>
                        </a:defRPr>
                      </a:lvl1pPr>
                      <a:lvl2pPr marL="457198" algn="l" defTabSz="914395" rtl="0" eaLnBrk="1" latinLnBrk="0" hangingPunct="1">
                        <a:defRPr kumimoji="1" sz="1800" kern="1200">
                          <a:solidFill>
                            <a:schemeClr val="tx1"/>
                          </a:solidFill>
                          <a:latin typeface="Arial"/>
                          <a:ea typeface="ＭＳ Ｐゴシック"/>
                        </a:defRPr>
                      </a:lvl2pPr>
                      <a:lvl3pPr marL="914395" algn="l" defTabSz="914395" rtl="0" eaLnBrk="1" latinLnBrk="0" hangingPunct="1">
                        <a:defRPr kumimoji="1" sz="1800" kern="1200">
                          <a:solidFill>
                            <a:schemeClr val="tx1"/>
                          </a:solidFill>
                          <a:latin typeface="Arial"/>
                          <a:ea typeface="ＭＳ Ｐゴシック"/>
                        </a:defRPr>
                      </a:lvl3pPr>
                      <a:lvl4pPr marL="1371592" algn="l" defTabSz="914395" rtl="0" eaLnBrk="1" latinLnBrk="0" hangingPunct="1">
                        <a:defRPr kumimoji="1" sz="1800" kern="1200">
                          <a:solidFill>
                            <a:schemeClr val="tx1"/>
                          </a:solidFill>
                          <a:latin typeface="Arial"/>
                          <a:ea typeface="ＭＳ Ｐゴシック"/>
                        </a:defRPr>
                      </a:lvl4pPr>
                      <a:lvl5pPr marL="1828789" algn="l" defTabSz="914395" rtl="0" eaLnBrk="1" latinLnBrk="0" hangingPunct="1">
                        <a:defRPr kumimoji="1" sz="1800" kern="1200">
                          <a:solidFill>
                            <a:schemeClr val="tx1"/>
                          </a:solidFill>
                          <a:latin typeface="Arial"/>
                          <a:ea typeface="ＭＳ Ｐゴシック"/>
                        </a:defRPr>
                      </a:lvl5pPr>
                      <a:lvl6pPr marL="2285987" algn="l" defTabSz="914395" rtl="0" eaLnBrk="1" latinLnBrk="0" hangingPunct="1">
                        <a:defRPr kumimoji="1" sz="1800" kern="1200">
                          <a:solidFill>
                            <a:schemeClr val="tx1"/>
                          </a:solidFill>
                          <a:latin typeface="Arial"/>
                          <a:ea typeface="ＭＳ Ｐゴシック"/>
                        </a:defRPr>
                      </a:lvl6pPr>
                      <a:lvl7pPr marL="2743185" algn="l" defTabSz="914395" rtl="0" eaLnBrk="1" latinLnBrk="0" hangingPunct="1">
                        <a:defRPr kumimoji="1" sz="1800" kern="1200">
                          <a:solidFill>
                            <a:schemeClr val="tx1"/>
                          </a:solidFill>
                          <a:latin typeface="Arial"/>
                          <a:ea typeface="ＭＳ Ｐゴシック"/>
                        </a:defRPr>
                      </a:lvl7pPr>
                      <a:lvl8pPr marL="3200381" algn="l" defTabSz="914395" rtl="0" eaLnBrk="1" latinLnBrk="0" hangingPunct="1">
                        <a:defRPr kumimoji="1" sz="1800" kern="1200">
                          <a:solidFill>
                            <a:schemeClr val="tx1"/>
                          </a:solidFill>
                          <a:latin typeface="Arial"/>
                          <a:ea typeface="ＭＳ Ｐゴシック"/>
                        </a:defRPr>
                      </a:lvl8pPr>
                      <a:lvl9pPr marL="3657579" algn="l" defTabSz="914395" rtl="0" eaLnBrk="1" latinLnBrk="0" hangingPunct="1">
                        <a:defRPr kumimoji="1" sz="1800" kern="1200">
                          <a:solidFill>
                            <a:schemeClr val="tx1"/>
                          </a:solidFill>
                          <a:latin typeface="Arial"/>
                          <a:ea typeface="ＭＳ Ｐゴシック"/>
                        </a:defRPr>
                      </a:lvl9pPr>
                    </a:lstStyle>
                    <a:p>
                      <a:pPr algn="ctr" fontAlgn="ctr"/>
                      <a:r>
                        <a:rPr kumimoji="1" lang="ja-JP" altLang="en-US" sz="780" b="0" i="0" u="none" strike="noStrike" kern="1200" spc="40" baseline="0" dirty="0" smtClean="0">
                          <a:solidFill>
                            <a:srgbClr val="FF0000"/>
                          </a:solidFill>
                          <a:effectLst/>
                          <a:latin typeface="+mn-ea"/>
                          <a:ea typeface="+mn-ea"/>
                          <a:cs typeface="+mn-cs"/>
                        </a:rPr>
                        <a:t>成長分野</a:t>
                      </a:r>
                      <a:r>
                        <a:rPr kumimoji="1" lang="ja-JP" altLang="en-US" sz="780" b="0" i="0" u="none" strike="noStrike" kern="1200" spc="40" baseline="0" dirty="0">
                          <a:solidFill>
                            <a:srgbClr val="FF0000"/>
                          </a:solidFill>
                          <a:effectLst/>
                          <a:latin typeface="+mn-ea"/>
                          <a:ea typeface="+mn-ea"/>
                          <a:cs typeface="+mn-cs"/>
                        </a:rPr>
                        <a:t>等人材確保・育成</a:t>
                      </a:r>
                      <a:r>
                        <a:rPr kumimoji="1" lang="ja-JP" altLang="en-US" sz="780" b="0" i="0" u="none" strike="noStrike" kern="1200" spc="40" baseline="0" dirty="0" smtClean="0">
                          <a:solidFill>
                            <a:srgbClr val="FF0000"/>
                          </a:solidFill>
                          <a:effectLst/>
                          <a:latin typeface="+mn-ea"/>
                          <a:ea typeface="+mn-ea"/>
                          <a:cs typeface="+mn-cs"/>
                        </a:rPr>
                        <a:t>コース</a:t>
                      </a:r>
                      <a:r>
                        <a:rPr kumimoji="1" lang="ja-JP" altLang="en-US" sz="800" b="0" i="0" u="none" strike="noStrike" kern="1200" spc="40" baseline="0" dirty="0" smtClean="0">
                          <a:solidFill>
                            <a:srgbClr val="000000"/>
                          </a:solidFill>
                          <a:effectLst/>
                          <a:latin typeface="+mn-ea"/>
                          <a:ea typeface="+mn-ea"/>
                          <a:cs typeface="+mn-cs"/>
                        </a:rPr>
                        <a:t>の合計助成額</a:t>
                      </a:r>
                      <a:endParaRPr kumimoji="1" lang="ja-JP" altLang="en-US" sz="800" b="0" i="0" u="none" strike="noStrike" kern="1200" spc="40" baseline="0" dirty="0">
                        <a:solidFill>
                          <a:srgbClr val="000000"/>
                        </a:solidFill>
                        <a:effectLst/>
                        <a:latin typeface="+mn-ea"/>
                        <a:ea typeface="+mn-ea"/>
                        <a:cs typeface="+mn-cs"/>
                      </a:endParaRPr>
                    </a:p>
                  </a:txBody>
                  <a:tcPr marL="4726" marR="4726" marT="4726" marB="0" vert="eaVert"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95" rtl="0" eaLnBrk="1" latinLnBrk="0" hangingPunct="1">
                        <a:defRPr kumimoji="1" sz="1800" kern="1200">
                          <a:solidFill>
                            <a:schemeClr val="tx1"/>
                          </a:solidFill>
                          <a:latin typeface="Arial"/>
                          <a:ea typeface="ＭＳ Ｐゴシック"/>
                        </a:defRPr>
                      </a:lvl1pPr>
                      <a:lvl2pPr marL="457198" algn="l" defTabSz="914395" rtl="0" eaLnBrk="1" latinLnBrk="0" hangingPunct="1">
                        <a:defRPr kumimoji="1" sz="1800" kern="1200">
                          <a:solidFill>
                            <a:schemeClr val="tx1"/>
                          </a:solidFill>
                          <a:latin typeface="Arial"/>
                          <a:ea typeface="ＭＳ Ｐゴシック"/>
                        </a:defRPr>
                      </a:lvl2pPr>
                      <a:lvl3pPr marL="914395" algn="l" defTabSz="914395" rtl="0" eaLnBrk="1" latinLnBrk="0" hangingPunct="1">
                        <a:defRPr kumimoji="1" sz="1800" kern="1200">
                          <a:solidFill>
                            <a:schemeClr val="tx1"/>
                          </a:solidFill>
                          <a:latin typeface="Arial"/>
                          <a:ea typeface="ＭＳ Ｐゴシック"/>
                        </a:defRPr>
                      </a:lvl3pPr>
                      <a:lvl4pPr marL="1371592" algn="l" defTabSz="914395" rtl="0" eaLnBrk="1" latinLnBrk="0" hangingPunct="1">
                        <a:defRPr kumimoji="1" sz="1800" kern="1200">
                          <a:solidFill>
                            <a:schemeClr val="tx1"/>
                          </a:solidFill>
                          <a:latin typeface="Arial"/>
                          <a:ea typeface="ＭＳ Ｐゴシック"/>
                        </a:defRPr>
                      </a:lvl4pPr>
                      <a:lvl5pPr marL="1828789" algn="l" defTabSz="914395" rtl="0" eaLnBrk="1" latinLnBrk="0" hangingPunct="1">
                        <a:defRPr kumimoji="1" sz="1800" kern="1200">
                          <a:solidFill>
                            <a:schemeClr val="tx1"/>
                          </a:solidFill>
                          <a:latin typeface="Arial"/>
                          <a:ea typeface="ＭＳ Ｐゴシック"/>
                        </a:defRPr>
                      </a:lvl5pPr>
                      <a:lvl6pPr marL="2285987" algn="l" defTabSz="914395" rtl="0" eaLnBrk="1" latinLnBrk="0" hangingPunct="1">
                        <a:defRPr kumimoji="1" sz="1800" kern="1200">
                          <a:solidFill>
                            <a:schemeClr val="tx1"/>
                          </a:solidFill>
                          <a:latin typeface="Arial"/>
                          <a:ea typeface="ＭＳ Ｐゴシック"/>
                        </a:defRPr>
                      </a:lvl6pPr>
                      <a:lvl7pPr marL="2743185" algn="l" defTabSz="914395" rtl="0" eaLnBrk="1" latinLnBrk="0" hangingPunct="1">
                        <a:defRPr kumimoji="1" sz="1800" kern="1200">
                          <a:solidFill>
                            <a:schemeClr val="tx1"/>
                          </a:solidFill>
                          <a:latin typeface="Arial"/>
                          <a:ea typeface="ＭＳ Ｐゴシック"/>
                        </a:defRPr>
                      </a:lvl7pPr>
                      <a:lvl8pPr marL="3200381" algn="l" defTabSz="914395" rtl="0" eaLnBrk="1" latinLnBrk="0" hangingPunct="1">
                        <a:defRPr kumimoji="1" sz="1800" kern="1200">
                          <a:solidFill>
                            <a:schemeClr val="tx1"/>
                          </a:solidFill>
                          <a:latin typeface="Arial"/>
                          <a:ea typeface="ＭＳ Ｐゴシック"/>
                        </a:defRPr>
                      </a:lvl8pPr>
                      <a:lvl9pPr marL="3657579" algn="l" defTabSz="914395" rtl="0" eaLnBrk="1" latinLnBrk="0" hangingPunct="1">
                        <a:defRPr kumimoji="1" sz="1800" kern="1200">
                          <a:solidFill>
                            <a:schemeClr val="tx1"/>
                          </a:solidFill>
                          <a:latin typeface="Arial"/>
                          <a:ea typeface="ＭＳ Ｐゴシック"/>
                        </a:defRPr>
                      </a:lvl9pPr>
                    </a:lstStyle>
                    <a:p>
                      <a:pPr algn="ctr" fontAlgn="ctr"/>
                      <a:r>
                        <a:rPr lang="en-US" altLang="ja-JP" sz="800" b="0" i="0" u="none" strike="noStrike" dirty="0">
                          <a:solidFill>
                            <a:srgbClr val="000000"/>
                          </a:solidFill>
                          <a:effectLst/>
                          <a:latin typeface="+mn-ea"/>
                          <a:ea typeface="+mn-ea"/>
                        </a:rPr>
                        <a:t>45</a:t>
                      </a:r>
                      <a:r>
                        <a:rPr lang="ja-JP" altLang="en-US" sz="800" b="0" i="0" u="none" strike="noStrike" dirty="0">
                          <a:solidFill>
                            <a:srgbClr val="000000"/>
                          </a:solidFill>
                          <a:effectLst/>
                          <a:latin typeface="+mn-ea"/>
                          <a:ea typeface="+mn-ea"/>
                        </a:rPr>
                        <a:t>万円</a:t>
                      </a:r>
                    </a:p>
                  </a:txBody>
                  <a:tcPr marL="4726" marR="4726" marT="4726" marB="0" anchor="ctr">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n-ea"/>
                          <a:ea typeface="+mn-ea"/>
                        </a:rPr>
                        <a:t>592</a:t>
                      </a:r>
                      <a:r>
                        <a:rPr lang="ja-JP" altLang="en-US" sz="800" b="0" i="0" u="none" strike="noStrike" dirty="0">
                          <a:solidFill>
                            <a:srgbClr val="000000"/>
                          </a:solidFill>
                          <a:effectLst/>
                          <a:latin typeface="+mn-ea"/>
                          <a:ea typeface="+mn-ea"/>
                        </a:rPr>
                        <a:t>時間</a:t>
                      </a:r>
                    </a:p>
                  </a:txBody>
                  <a:tcPr marL="9525" marR="36000" marT="9525" marB="0" anchor="ctr">
                    <a:lnL w="38100" cap="flat" cmpd="sng" algn="ctr">
                      <a:solidFill>
                        <a:schemeClr val="tx1"/>
                      </a:solidFill>
                      <a:prstDash val="solid"/>
                      <a:round/>
                      <a:headEnd type="none" w="med" len="med"/>
                      <a:tailEnd type="none" w="med" len="med"/>
                    </a:lnL>
                    <a:lnR w="952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n-ea"/>
                          <a:ea typeface="+mn-ea"/>
                        </a:rPr>
                        <a:t>473</a:t>
                      </a:r>
                      <a:r>
                        <a:rPr lang="ja-JP" altLang="en-US" sz="800" b="0" i="0" u="none" strike="noStrike">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n-ea"/>
                          <a:ea typeface="+mn-ea"/>
                        </a:rPr>
                        <a:t>468</a:t>
                      </a:r>
                      <a:r>
                        <a:rPr lang="ja-JP" altLang="en-US" sz="800" b="0" i="0" u="none" strike="noStrike">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n-ea"/>
                          <a:ea typeface="+mn-ea"/>
                        </a:rPr>
                        <a:t>375</a:t>
                      </a:r>
                      <a:r>
                        <a:rPr lang="ja-JP" altLang="en-US" sz="800" b="0" i="0" u="none" strike="noStrike">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n-ea"/>
                          <a:ea typeface="+mn-ea"/>
                        </a:rPr>
                        <a:t>296</a:t>
                      </a:r>
                      <a:r>
                        <a:rPr lang="ja-JP" altLang="en-US" sz="800" b="0" i="0" u="none" strike="noStrike">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n-ea"/>
                          <a:ea typeface="+mn-ea"/>
                        </a:rPr>
                        <a:t>234</a:t>
                      </a:r>
                      <a:r>
                        <a:rPr lang="ja-JP" altLang="en-US" sz="800" b="0" i="0" u="none" strike="noStrike" dirty="0">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06404739"/>
                  </a:ext>
                </a:extLst>
              </a:tr>
              <a:tr h="174551">
                <a:tc vMerge="1">
                  <a:txBody>
                    <a:bodyPr/>
                    <a:lstStyle/>
                    <a:p>
                      <a:endParaRPr kumimoji="1" lang="ja-JP" altLang="en-US"/>
                    </a:p>
                  </a:txBody>
                  <a:tcPr/>
                </a:tc>
                <a:tc>
                  <a:txBody>
                    <a:bodyPr/>
                    <a:lstStyle>
                      <a:lvl1pPr marL="0" algn="l" defTabSz="914395" rtl="0" eaLnBrk="1" latinLnBrk="0" hangingPunct="1">
                        <a:defRPr kumimoji="1" sz="1800" kern="1200">
                          <a:solidFill>
                            <a:schemeClr val="tx1"/>
                          </a:solidFill>
                          <a:latin typeface="Arial"/>
                          <a:ea typeface="ＭＳ Ｐゴシック"/>
                        </a:defRPr>
                      </a:lvl1pPr>
                      <a:lvl2pPr marL="457198" algn="l" defTabSz="914395" rtl="0" eaLnBrk="1" latinLnBrk="0" hangingPunct="1">
                        <a:defRPr kumimoji="1" sz="1800" kern="1200">
                          <a:solidFill>
                            <a:schemeClr val="tx1"/>
                          </a:solidFill>
                          <a:latin typeface="Arial"/>
                          <a:ea typeface="ＭＳ Ｐゴシック"/>
                        </a:defRPr>
                      </a:lvl2pPr>
                      <a:lvl3pPr marL="914395" algn="l" defTabSz="914395" rtl="0" eaLnBrk="1" latinLnBrk="0" hangingPunct="1">
                        <a:defRPr kumimoji="1" sz="1800" kern="1200">
                          <a:solidFill>
                            <a:schemeClr val="tx1"/>
                          </a:solidFill>
                          <a:latin typeface="Arial"/>
                          <a:ea typeface="ＭＳ Ｐゴシック"/>
                        </a:defRPr>
                      </a:lvl3pPr>
                      <a:lvl4pPr marL="1371592" algn="l" defTabSz="914395" rtl="0" eaLnBrk="1" latinLnBrk="0" hangingPunct="1">
                        <a:defRPr kumimoji="1" sz="1800" kern="1200">
                          <a:solidFill>
                            <a:schemeClr val="tx1"/>
                          </a:solidFill>
                          <a:latin typeface="Arial"/>
                          <a:ea typeface="ＭＳ Ｐゴシック"/>
                        </a:defRPr>
                      </a:lvl4pPr>
                      <a:lvl5pPr marL="1828789" algn="l" defTabSz="914395" rtl="0" eaLnBrk="1" latinLnBrk="0" hangingPunct="1">
                        <a:defRPr kumimoji="1" sz="1800" kern="1200">
                          <a:solidFill>
                            <a:schemeClr val="tx1"/>
                          </a:solidFill>
                          <a:latin typeface="Arial"/>
                          <a:ea typeface="ＭＳ Ｐゴシック"/>
                        </a:defRPr>
                      </a:lvl5pPr>
                      <a:lvl6pPr marL="2285987" algn="l" defTabSz="914395" rtl="0" eaLnBrk="1" latinLnBrk="0" hangingPunct="1">
                        <a:defRPr kumimoji="1" sz="1800" kern="1200">
                          <a:solidFill>
                            <a:schemeClr val="tx1"/>
                          </a:solidFill>
                          <a:latin typeface="Arial"/>
                          <a:ea typeface="ＭＳ Ｐゴシック"/>
                        </a:defRPr>
                      </a:lvl6pPr>
                      <a:lvl7pPr marL="2743185" algn="l" defTabSz="914395" rtl="0" eaLnBrk="1" latinLnBrk="0" hangingPunct="1">
                        <a:defRPr kumimoji="1" sz="1800" kern="1200">
                          <a:solidFill>
                            <a:schemeClr val="tx1"/>
                          </a:solidFill>
                          <a:latin typeface="Arial"/>
                          <a:ea typeface="ＭＳ Ｐゴシック"/>
                        </a:defRPr>
                      </a:lvl7pPr>
                      <a:lvl8pPr marL="3200381" algn="l" defTabSz="914395" rtl="0" eaLnBrk="1" latinLnBrk="0" hangingPunct="1">
                        <a:defRPr kumimoji="1" sz="1800" kern="1200">
                          <a:solidFill>
                            <a:schemeClr val="tx1"/>
                          </a:solidFill>
                          <a:latin typeface="Arial"/>
                          <a:ea typeface="ＭＳ Ｐゴシック"/>
                        </a:defRPr>
                      </a:lvl8pPr>
                      <a:lvl9pPr marL="3657579" algn="l" defTabSz="914395" rtl="0" eaLnBrk="1" latinLnBrk="0" hangingPunct="1">
                        <a:defRPr kumimoji="1" sz="1800" kern="1200">
                          <a:solidFill>
                            <a:schemeClr val="tx1"/>
                          </a:solidFill>
                          <a:latin typeface="Arial"/>
                          <a:ea typeface="ＭＳ Ｐゴシック"/>
                        </a:defRPr>
                      </a:lvl9pPr>
                    </a:lstStyle>
                    <a:p>
                      <a:pPr algn="ctr" fontAlgn="ctr"/>
                      <a:r>
                        <a:rPr lang="en-US" altLang="ja-JP" sz="800" b="0" i="0" u="none" strike="noStrike" dirty="0">
                          <a:solidFill>
                            <a:srgbClr val="000000"/>
                          </a:solidFill>
                          <a:effectLst/>
                          <a:latin typeface="+mn-ea"/>
                          <a:ea typeface="+mn-ea"/>
                        </a:rPr>
                        <a:t>60</a:t>
                      </a:r>
                      <a:r>
                        <a:rPr lang="ja-JP" altLang="en-US" sz="800" b="0" i="0" u="none" strike="noStrike" dirty="0">
                          <a:solidFill>
                            <a:srgbClr val="000000"/>
                          </a:solidFill>
                          <a:effectLst/>
                          <a:latin typeface="+mn-ea"/>
                          <a:ea typeface="+mn-ea"/>
                        </a:rPr>
                        <a:t>万円</a:t>
                      </a:r>
                    </a:p>
                  </a:txBody>
                  <a:tcPr marL="4726" marR="4726" marT="4726" marB="0" anchor="ctr">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n-ea"/>
                          <a:ea typeface="+mn-ea"/>
                        </a:rPr>
                        <a:t>789</a:t>
                      </a:r>
                      <a:r>
                        <a:rPr lang="ja-JP" altLang="en-US" sz="800" b="0" i="0" u="none" strike="noStrike" dirty="0">
                          <a:solidFill>
                            <a:srgbClr val="000000"/>
                          </a:solidFill>
                          <a:effectLst/>
                          <a:latin typeface="+mn-ea"/>
                          <a:ea typeface="+mn-ea"/>
                        </a:rPr>
                        <a:t>時間</a:t>
                      </a:r>
                    </a:p>
                  </a:txBody>
                  <a:tcPr marL="9525" marR="36000" marT="9525" marB="0" anchor="ctr">
                    <a:lnL w="38100" cap="flat" cmpd="sng" algn="ctr">
                      <a:solidFill>
                        <a:schemeClr val="tx1"/>
                      </a:solidFill>
                      <a:prstDash val="solid"/>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n-ea"/>
                          <a:ea typeface="+mn-ea"/>
                        </a:rPr>
                        <a:t>631</a:t>
                      </a:r>
                      <a:r>
                        <a:rPr lang="ja-JP" altLang="en-US" sz="800" b="0" i="0" u="none" strike="noStrike">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n-ea"/>
                          <a:ea typeface="+mn-ea"/>
                        </a:rPr>
                        <a:t>625</a:t>
                      </a:r>
                      <a:r>
                        <a:rPr lang="ja-JP" altLang="en-US" sz="800" b="0" i="0" u="none" strike="noStrike">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n-ea"/>
                          <a:ea typeface="+mn-ea"/>
                        </a:rPr>
                        <a:t>500</a:t>
                      </a:r>
                      <a:r>
                        <a:rPr lang="ja-JP" altLang="en-US" sz="800" b="0" i="0" u="none" strike="noStrike" dirty="0">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n-ea"/>
                          <a:ea typeface="+mn-ea"/>
                        </a:rPr>
                        <a:t>394</a:t>
                      </a:r>
                      <a:r>
                        <a:rPr lang="ja-JP" altLang="en-US" sz="800" b="0" i="0" u="none" strike="noStrike">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n-ea"/>
                          <a:ea typeface="+mn-ea"/>
                        </a:rPr>
                        <a:t>312</a:t>
                      </a:r>
                      <a:r>
                        <a:rPr lang="ja-JP" altLang="en-US" sz="800" b="0" i="0" u="none" strike="noStrike">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73643061"/>
                  </a:ext>
                </a:extLst>
              </a:tr>
              <a:tr h="174551">
                <a:tc vMerge="1">
                  <a:txBody>
                    <a:bodyPr/>
                    <a:lstStyle/>
                    <a:p>
                      <a:endParaRPr kumimoji="1" lang="ja-JP" altLang="en-US"/>
                    </a:p>
                  </a:txBody>
                  <a:tcPr/>
                </a:tc>
                <a:tc>
                  <a:txBody>
                    <a:bodyPr/>
                    <a:lstStyle>
                      <a:lvl1pPr marL="0" algn="l" defTabSz="914395" rtl="0" eaLnBrk="1" latinLnBrk="0" hangingPunct="1">
                        <a:defRPr kumimoji="1" sz="1800" kern="1200">
                          <a:solidFill>
                            <a:schemeClr val="tx1"/>
                          </a:solidFill>
                          <a:latin typeface="Arial"/>
                          <a:ea typeface="ＭＳ Ｐゴシック"/>
                        </a:defRPr>
                      </a:lvl1pPr>
                      <a:lvl2pPr marL="457198" algn="l" defTabSz="914395" rtl="0" eaLnBrk="1" latinLnBrk="0" hangingPunct="1">
                        <a:defRPr kumimoji="1" sz="1800" kern="1200">
                          <a:solidFill>
                            <a:schemeClr val="tx1"/>
                          </a:solidFill>
                          <a:latin typeface="Arial"/>
                          <a:ea typeface="ＭＳ Ｐゴシック"/>
                        </a:defRPr>
                      </a:lvl2pPr>
                      <a:lvl3pPr marL="914395" algn="l" defTabSz="914395" rtl="0" eaLnBrk="1" latinLnBrk="0" hangingPunct="1">
                        <a:defRPr kumimoji="1" sz="1800" kern="1200">
                          <a:solidFill>
                            <a:schemeClr val="tx1"/>
                          </a:solidFill>
                          <a:latin typeface="Arial"/>
                          <a:ea typeface="ＭＳ Ｐゴシック"/>
                        </a:defRPr>
                      </a:lvl3pPr>
                      <a:lvl4pPr marL="1371592" algn="l" defTabSz="914395" rtl="0" eaLnBrk="1" latinLnBrk="0" hangingPunct="1">
                        <a:defRPr kumimoji="1" sz="1800" kern="1200">
                          <a:solidFill>
                            <a:schemeClr val="tx1"/>
                          </a:solidFill>
                          <a:latin typeface="Arial"/>
                          <a:ea typeface="ＭＳ Ｐゴシック"/>
                        </a:defRPr>
                      </a:lvl4pPr>
                      <a:lvl5pPr marL="1828789" algn="l" defTabSz="914395" rtl="0" eaLnBrk="1" latinLnBrk="0" hangingPunct="1">
                        <a:defRPr kumimoji="1" sz="1800" kern="1200">
                          <a:solidFill>
                            <a:schemeClr val="tx1"/>
                          </a:solidFill>
                          <a:latin typeface="Arial"/>
                          <a:ea typeface="ＭＳ Ｐゴシック"/>
                        </a:defRPr>
                      </a:lvl5pPr>
                      <a:lvl6pPr marL="2285987" algn="l" defTabSz="914395" rtl="0" eaLnBrk="1" latinLnBrk="0" hangingPunct="1">
                        <a:defRPr kumimoji="1" sz="1800" kern="1200">
                          <a:solidFill>
                            <a:schemeClr val="tx1"/>
                          </a:solidFill>
                          <a:latin typeface="Arial"/>
                          <a:ea typeface="ＭＳ Ｐゴシック"/>
                        </a:defRPr>
                      </a:lvl6pPr>
                      <a:lvl7pPr marL="2743185" algn="l" defTabSz="914395" rtl="0" eaLnBrk="1" latinLnBrk="0" hangingPunct="1">
                        <a:defRPr kumimoji="1" sz="1800" kern="1200">
                          <a:solidFill>
                            <a:schemeClr val="tx1"/>
                          </a:solidFill>
                          <a:latin typeface="Arial"/>
                          <a:ea typeface="ＭＳ Ｐゴシック"/>
                        </a:defRPr>
                      </a:lvl7pPr>
                      <a:lvl8pPr marL="3200381" algn="l" defTabSz="914395" rtl="0" eaLnBrk="1" latinLnBrk="0" hangingPunct="1">
                        <a:defRPr kumimoji="1" sz="1800" kern="1200">
                          <a:solidFill>
                            <a:schemeClr val="tx1"/>
                          </a:solidFill>
                          <a:latin typeface="Arial"/>
                          <a:ea typeface="ＭＳ Ｐゴシック"/>
                        </a:defRPr>
                      </a:lvl8pPr>
                      <a:lvl9pPr marL="3657579" algn="l" defTabSz="914395" rtl="0" eaLnBrk="1" latinLnBrk="0" hangingPunct="1">
                        <a:defRPr kumimoji="1" sz="1800" kern="1200">
                          <a:solidFill>
                            <a:schemeClr val="tx1"/>
                          </a:solidFill>
                          <a:latin typeface="Arial"/>
                          <a:ea typeface="ＭＳ Ｐゴシック"/>
                        </a:defRPr>
                      </a:lvl9pPr>
                    </a:lstStyle>
                    <a:p>
                      <a:pPr algn="ctr" fontAlgn="ctr"/>
                      <a:r>
                        <a:rPr lang="en-US" altLang="ja-JP" sz="800" b="0" i="0" u="none" strike="noStrike" dirty="0">
                          <a:solidFill>
                            <a:srgbClr val="000000"/>
                          </a:solidFill>
                          <a:effectLst/>
                          <a:latin typeface="+mn-ea"/>
                          <a:ea typeface="+mn-ea"/>
                        </a:rPr>
                        <a:t>75</a:t>
                      </a:r>
                      <a:r>
                        <a:rPr lang="ja-JP" altLang="en-US" sz="800" b="0" i="0" u="none" strike="noStrike" dirty="0">
                          <a:solidFill>
                            <a:srgbClr val="000000"/>
                          </a:solidFill>
                          <a:effectLst/>
                          <a:latin typeface="+mn-ea"/>
                          <a:ea typeface="+mn-ea"/>
                        </a:rPr>
                        <a:t>万円</a:t>
                      </a:r>
                    </a:p>
                  </a:txBody>
                  <a:tcPr marL="4726" marR="4726" marT="4726" marB="0" anchor="ctr">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n-ea"/>
                          <a:ea typeface="+mn-ea"/>
                        </a:rPr>
                        <a:t>986</a:t>
                      </a:r>
                      <a:r>
                        <a:rPr lang="ja-JP" altLang="en-US" sz="800" b="0" i="0" u="none" strike="noStrike" dirty="0">
                          <a:solidFill>
                            <a:srgbClr val="000000"/>
                          </a:solidFill>
                          <a:effectLst/>
                          <a:latin typeface="+mn-ea"/>
                          <a:ea typeface="+mn-ea"/>
                        </a:rPr>
                        <a:t>時間</a:t>
                      </a:r>
                    </a:p>
                  </a:txBody>
                  <a:tcPr marL="9525" marR="36000" marT="9525" marB="0" anchor="ctr">
                    <a:lnL w="38100" cap="flat" cmpd="sng" algn="ctr">
                      <a:solidFill>
                        <a:schemeClr val="tx1"/>
                      </a:solidFill>
                      <a:prstDash val="solid"/>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n-ea"/>
                          <a:ea typeface="+mn-ea"/>
                        </a:rPr>
                        <a:t>789</a:t>
                      </a:r>
                      <a:r>
                        <a:rPr lang="ja-JP" altLang="en-US" sz="800" b="0" i="0" u="none" strike="noStrike" dirty="0">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n-ea"/>
                          <a:ea typeface="+mn-ea"/>
                        </a:rPr>
                        <a:t>781</a:t>
                      </a:r>
                      <a:r>
                        <a:rPr lang="ja-JP" altLang="en-US" sz="800" b="0" i="0" u="none" strike="noStrike">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n-ea"/>
                          <a:ea typeface="+mn-ea"/>
                        </a:rPr>
                        <a:t>625</a:t>
                      </a:r>
                      <a:r>
                        <a:rPr lang="ja-JP" altLang="en-US" sz="800" b="0" i="0" u="none" strike="noStrike" dirty="0">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n-ea"/>
                          <a:ea typeface="+mn-ea"/>
                        </a:rPr>
                        <a:t>493</a:t>
                      </a:r>
                      <a:r>
                        <a:rPr lang="ja-JP" altLang="en-US" sz="800" b="0" i="0" u="none" strike="noStrike">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n-ea"/>
                          <a:ea typeface="+mn-ea"/>
                        </a:rPr>
                        <a:t>390</a:t>
                      </a:r>
                      <a:r>
                        <a:rPr lang="ja-JP" altLang="en-US" sz="800" b="0" i="0" u="none" strike="noStrike">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8321898"/>
                  </a:ext>
                </a:extLst>
              </a:tr>
              <a:tr h="174551">
                <a:tc vMerge="1">
                  <a:txBody>
                    <a:bodyPr/>
                    <a:lstStyle/>
                    <a:p>
                      <a:endParaRPr kumimoji="1" lang="ja-JP" altLang="en-US"/>
                    </a:p>
                  </a:txBody>
                  <a:tcPr/>
                </a:tc>
                <a:tc>
                  <a:txBody>
                    <a:bodyPr/>
                    <a:lstStyle>
                      <a:lvl1pPr marL="0" algn="l" defTabSz="914395" rtl="0" eaLnBrk="1" latinLnBrk="0" hangingPunct="1">
                        <a:defRPr kumimoji="1" sz="1800" kern="1200">
                          <a:solidFill>
                            <a:schemeClr val="tx1"/>
                          </a:solidFill>
                          <a:latin typeface="Arial"/>
                          <a:ea typeface="ＭＳ Ｐゴシック"/>
                        </a:defRPr>
                      </a:lvl1pPr>
                      <a:lvl2pPr marL="457198" algn="l" defTabSz="914395" rtl="0" eaLnBrk="1" latinLnBrk="0" hangingPunct="1">
                        <a:defRPr kumimoji="1" sz="1800" kern="1200">
                          <a:solidFill>
                            <a:schemeClr val="tx1"/>
                          </a:solidFill>
                          <a:latin typeface="Arial"/>
                          <a:ea typeface="ＭＳ Ｐゴシック"/>
                        </a:defRPr>
                      </a:lvl2pPr>
                      <a:lvl3pPr marL="914395" algn="l" defTabSz="914395" rtl="0" eaLnBrk="1" latinLnBrk="0" hangingPunct="1">
                        <a:defRPr kumimoji="1" sz="1800" kern="1200">
                          <a:solidFill>
                            <a:schemeClr val="tx1"/>
                          </a:solidFill>
                          <a:latin typeface="Arial"/>
                          <a:ea typeface="ＭＳ Ｐゴシック"/>
                        </a:defRPr>
                      </a:lvl3pPr>
                      <a:lvl4pPr marL="1371592" algn="l" defTabSz="914395" rtl="0" eaLnBrk="1" latinLnBrk="0" hangingPunct="1">
                        <a:defRPr kumimoji="1" sz="1800" kern="1200">
                          <a:solidFill>
                            <a:schemeClr val="tx1"/>
                          </a:solidFill>
                          <a:latin typeface="Arial"/>
                          <a:ea typeface="ＭＳ Ｐゴシック"/>
                        </a:defRPr>
                      </a:lvl4pPr>
                      <a:lvl5pPr marL="1828789" algn="l" defTabSz="914395" rtl="0" eaLnBrk="1" latinLnBrk="0" hangingPunct="1">
                        <a:defRPr kumimoji="1" sz="1800" kern="1200">
                          <a:solidFill>
                            <a:schemeClr val="tx1"/>
                          </a:solidFill>
                          <a:latin typeface="Arial"/>
                          <a:ea typeface="ＭＳ Ｐゴシック"/>
                        </a:defRPr>
                      </a:lvl5pPr>
                      <a:lvl6pPr marL="2285987" algn="l" defTabSz="914395" rtl="0" eaLnBrk="1" latinLnBrk="0" hangingPunct="1">
                        <a:defRPr kumimoji="1" sz="1800" kern="1200">
                          <a:solidFill>
                            <a:schemeClr val="tx1"/>
                          </a:solidFill>
                          <a:latin typeface="Arial"/>
                          <a:ea typeface="ＭＳ Ｐゴシック"/>
                        </a:defRPr>
                      </a:lvl6pPr>
                      <a:lvl7pPr marL="2743185" algn="l" defTabSz="914395" rtl="0" eaLnBrk="1" latinLnBrk="0" hangingPunct="1">
                        <a:defRPr kumimoji="1" sz="1800" kern="1200">
                          <a:solidFill>
                            <a:schemeClr val="tx1"/>
                          </a:solidFill>
                          <a:latin typeface="Arial"/>
                          <a:ea typeface="ＭＳ Ｐゴシック"/>
                        </a:defRPr>
                      </a:lvl7pPr>
                      <a:lvl8pPr marL="3200381" algn="l" defTabSz="914395" rtl="0" eaLnBrk="1" latinLnBrk="0" hangingPunct="1">
                        <a:defRPr kumimoji="1" sz="1800" kern="1200">
                          <a:solidFill>
                            <a:schemeClr val="tx1"/>
                          </a:solidFill>
                          <a:latin typeface="Arial"/>
                          <a:ea typeface="ＭＳ Ｐゴシック"/>
                        </a:defRPr>
                      </a:lvl8pPr>
                      <a:lvl9pPr marL="3657579" algn="l" defTabSz="914395" rtl="0" eaLnBrk="1" latinLnBrk="0" hangingPunct="1">
                        <a:defRPr kumimoji="1" sz="1800" kern="1200">
                          <a:solidFill>
                            <a:schemeClr val="tx1"/>
                          </a:solidFill>
                          <a:latin typeface="Arial"/>
                          <a:ea typeface="ＭＳ Ｐゴシック"/>
                        </a:defRPr>
                      </a:lvl9pPr>
                    </a:lstStyle>
                    <a:p>
                      <a:pPr algn="ctr" fontAlgn="ctr"/>
                      <a:r>
                        <a:rPr lang="en-US" altLang="ja-JP" sz="800" b="0" i="0" u="none" strike="noStrike" dirty="0">
                          <a:solidFill>
                            <a:srgbClr val="000000"/>
                          </a:solidFill>
                          <a:effectLst/>
                          <a:latin typeface="+mn-ea"/>
                          <a:ea typeface="+mn-ea"/>
                        </a:rPr>
                        <a:t>90</a:t>
                      </a:r>
                      <a:r>
                        <a:rPr lang="ja-JP" altLang="en-US" sz="800" b="0" i="0" u="none" strike="noStrike" dirty="0">
                          <a:solidFill>
                            <a:srgbClr val="000000"/>
                          </a:solidFill>
                          <a:effectLst/>
                          <a:latin typeface="+mn-ea"/>
                          <a:ea typeface="+mn-ea"/>
                        </a:rPr>
                        <a:t>万円</a:t>
                      </a:r>
                    </a:p>
                  </a:txBody>
                  <a:tcPr marL="4726" marR="4726" marT="4726" marB="0" anchor="ctr">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n-ea"/>
                          <a:ea typeface="+mn-ea"/>
                        </a:rPr>
                        <a:t>1,184</a:t>
                      </a:r>
                      <a:r>
                        <a:rPr lang="ja-JP" altLang="en-US" sz="800" b="0" i="0" u="none" strike="noStrike">
                          <a:solidFill>
                            <a:srgbClr val="000000"/>
                          </a:solidFill>
                          <a:effectLst/>
                          <a:latin typeface="+mn-ea"/>
                          <a:ea typeface="+mn-ea"/>
                        </a:rPr>
                        <a:t>時間</a:t>
                      </a:r>
                    </a:p>
                  </a:txBody>
                  <a:tcPr marL="9525" marR="36000" marT="9525" marB="0" anchor="ctr">
                    <a:lnL w="38100" cap="flat" cmpd="sng" algn="ctr">
                      <a:solidFill>
                        <a:schemeClr val="tx1"/>
                      </a:solidFill>
                      <a:prstDash val="solid"/>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n-ea"/>
                          <a:ea typeface="+mn-ea"/>
                        </a:rPr>
                        <a:t>947</a:t>
                      </a:r>
                      <a:r>
                        <a:rPr lang="ja-JP" altLang="en-US" sz="800" b="0" i="0" u="none" strike="noStrike" dirty="0">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n-ea"/>
                          <a:ea typeface="+mn-ea"/>
                        </a:rPr>
                        <a:t>937</a:t>
                      </a:r>
                      <a:r>
                        <a:rPr lang="ja-JP" altLang="en-US" sz="800" b="0" i="0" u="none" strike="noStrike" dirty="0">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n-ea"/>
                          <a:ea typeface="+mn-ea"/>
                        </a:rPr>
                        <a:t>750</a:t>
                      </a:r>
                      <a:r>
                        <a:rPr lang="ja-JP" altLang="en-US" sz="800" b="0" i="0" u="none" strike="noStrike" dirty="0">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n-ea"/>
                          <a:ea typeface="+mn-ea"/>
                        </a:rPr>
                        <a:t>592</a:t>
                      </a:r>
                      <a:r>
                        <a:rPr lang="ja-JP" altLang="en-US" sz="800" b="0" i="0" u="none" strike="noStrike">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n-ea"/>
                          <a:ea typeface="+mn-ea"/>
                        </a:rPr>
                        <a:t>468</a:t>
                      </a:r>
                      <a:r>
                        <a:rPr lang="ja-JP" altLang="en-US" sz="800" b="0" i="0" u="none" strike="noStrike">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4721176"/>
                  </a:ext>
                </a:extLst>
              </a:tr>
              <a:tr h="174551">
                <a:tc vMerge="1">
                  <a:txBody>
                    <a:bodyPr/>
                    <a:lstStyle/>
                    <a:p>
                      <a:endParaRPr kumimoji="1" lang="ja-JP" altLang="en-US"/>
                    </a:p>
                  </a:txBody>
                  <a:tcPr/>
                </a:tc>
                <a:tc>
                  <a:txBody>
                    <a:bodyPr/>
                    <a:lstStyle>
                      <a:lvl1pPr marL="0" algn="l" defTabSz="914395" rtl="0" eaLnBrk="1" latinLnBrk="0" hangingPunct="1">
                        <a:defRPr kumimoji="1" sz="1800" kern="1200">
                          <a:solidFill>
                            <a:schemeClr val="tx1"/>
                          </a:solidFill>
                          <a:latin typeface="Arial"/>
                          <a:ea typeface="ＭＳ Ｐゴシック"/>
                        </a:defRPr>
                      </a:lvl1pPr>
                      <a:lvl2pPr marL="457198" algn="l" defTabSz="914395" rtl="0" eaLnBrk="1" latinLnBrk="0" hangingPunct="1">
                        <a:defRPr kumimoji="1" sz="1800" kern="1200">
                          <a:solidFill>
                            <a:schemeClr val="tx1"/>
                          </a:solidFill>
                          <a:latin typeface="Arial"/>
                          <a:ea typeface="ＭＳ Ｐゴシック"/>
                        </a:defRPr>
                      </a:lvl2pPr>
                      <a:lvl3pPr marL="914395" algn="l" defTabSz="914395" rtl="0" eaLnBrk="1" latinLnBrk="0" hangingPunct="1">
                        <a:defRPr kumimoji="1" sz="1800" kern="1200">
                          <a:solidFill>
                            <a:schemeClr val="tx1"/>
                          </a:solidFill>
                          <a:latin typeface="Arial"/>
                          <a:ea typeface="ＭＳ Ｐゴシック"/>
                        </a:defRPr>
                      </a:lvl3pPr>
                      <a:lvl4pPr marL="1371592" algn="l" defTabSz="914395" rtl="0" eaLnBrk="1" latinLnBrk="0" hangingPunct="1">
                        <a:defRPr kumimoji="1" sz="1800" kern="1200">
                          <a:solidFill>
                            <a:schemeClr val="tx1"/>
                          </a:solidFill>
                          <a:latin typeface="Arial"/>
                          <a:ea typeface="ＭＳ Ｐゴシック"/>
                        </a:defRPr>
                      </a:lvl4pPr>
                      <a:lvl5pPr marL="1828789" algn="l" defTabSz="914395" rtl="0" eaLnBrk="1" latinLnBrk="0" hangingPunct="1">
                        <a:defRPr kumimoji="1" sz="1800" kern="1200">
                          <a:solidFill>
                            <a:schemeClr val="tx1"/>
                          </a:solidFill>
                          <a:latin typeface="Arial"/>
                          <a:ea typeface="ＭＳ Ｐゴシック"/>
                        </a:defRPr>
                      </a:lvl5pPr>
                      <a:lvl6pPr marL="2285987" algn="l" defTabSz="914395" rtl="0" eaLnBrk="1" latinLnBrk="0" hangingPunct="1">
                        <a:defRPr kumimoji="1" sz="1800" kern="1200">
                          <a:solidFill>
                            <a:schemeClr val="tx1"/>
                          </a:solidFill>
                          <a:latin typeface="Arial"/>
                          <a:ea typeface="ＭＳ Ｐゴシック"/>
                        </a:defRPr>
                      </a:lvl6pPr>
                      <a:lvl7pPr marL="2743185" algn="l" defTabSz="914395" rtl="0" eaLnBrk="1" latinLnBrk="0" hangingPunct="1">
                        <a:defRPr kumimoji="1" sz="1800" kern="1200">
                          <a:solidFill>
                            <a:schemeClr val="tx1"/>
                          </a:solidFill>
                          <a:latin typeface="Arial"/>
                          <a:ea typeface="ＭＳ Ｐゴシック"/>
                        </a:defRPr>
                      </a:lvl7pPr>
                      <a:lvl8pPr marL="3200381" algn="l" defTabSz="914395" rtl="0" eaLnBrk="1" latinLnBrk="0" hangingPunct="1">
                        <a:defRPr kumimoji="1" sz="1800" kern="1200">
                          <a:solidFill>
                            <a:schemeClr val="tx1"/>
                          </a:solidFill>
                          <a:latin typeface="Arial"/>
                          <a:ea typeface="ＭＳ Ｐゴシック"/>
                        </a:defRPr>
                      </a:lvl8pPr>
                      <a:lvl9pPr marL="3657579" algn="l" defTabSz="914395" rtl="0" eaLnBrk="1" latinLnBrk="0" hangingPunct="1">
                        <a:defRPr kumimoji="1" sz="1800" kern="1200">
                          <a:solidFill>
                            <a:schemeClr val="tx1"/>
                          </a:solidFill>
                          <a:latin typeface="Arial"/>
                          <a:ea typeface="ＭＳ Ｐゴシック"/>
                        </a:defRPr>
                      </a:lvl9pPr>
                    </a:lstStyle>
                    <a:p>
                      <a:pPr algn="ctr" fontAlgn="ctr"/>
                      <a:r>
                        <a:rPr lang="en-US" altLang="ja-JP" sz="800" b="0" i="0" u="none" strike="noStrike" dirty="0">
                          <a:solidFill>
                            <a:srgbClr val="000000"/>
                          </a:solidFill>
                          <a:effectLst/>
                          <a:latin typeface="+mn-ea"/>
                          <a:ea typeface="+mn-ea"/>
                        </a:rPr>
                        <a:t>105</a:t>
                      </a:r>
                      <a:r>
                        <a:rPr lang="ja-JP" altLang="en-US" sz="800" b="0" i="0" u="none" strike="noStrike" dirty="0">
                          <a:solidFill>
                            <a:srgbClr val="000000"/>
                          </a:solidFill>
                          <a:effectLst/>
                          <a:latin typeface="+mn-ea"/>
                          <a:ea typeface="+mn-ea"/>
                        </a:rPr>
                        <a:t>万円</a:t>
                      </a:r>
                    </a:p>
                  </a:txBody>
                  <a:tcPr marL="4726" marR="4726" marT="4726" marB="0" anchor="ctr">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n-ea"/>
                          <a:ea typeface="+mn-ea"/>
                        </a:rPr>
                        <a:t>1,381</a:t>
                      </a:r>
                      <a:r>
                        <a:rPr lang="ja-JP" altLang="en-US" sz="800" b="0" i="0" u="none" strike="noStrike">
                          <a:solidFill>
                            <a:srgbClr val="000000"/>
                          </a:solidFill>
                          <a:effectLst/>
                          <a:latin typeface="+mn-ea"/>
                          <a:ea typeface="+mn-ea"/>
                        </a:rPr>
                        <a:t>時間</a:t>
                      </a:r>
                    </a:p>
                  </a:txBody>
                  <a:tcPr marL="9525" marR="36000" marT="9525" marB="0" anchor="ctr">
                    <a:lnL w="38100" cap="flat" cmpd="sng" algn="ctr">
                      <a:solidFill>
                        <a:schemeClr val="tx1"/>
                      </a:solidFill>
                      <a:prstDash val="solid"/>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n-ea"/>
                          <a:ea typeface="+mn-ea"/>
                        </a:rPr>
                        <a:t>1,105</a:t>
                      </a:r>
                      <a:r>
                        <a:rPr lang="ja-JP" altLang="en-US" sz="800" b="0" i="0" u="none" strike="noStrike" dirty="0">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n-ea"/>
                          <a:ea typeface="+mn-ea"/>
                        </a:rPr>
                        <a:t>1,093</a:t>
                      </a:r>
                      <a:r>
                        <a:rPr lang="ja-JP" altLang="en-US" sz="800" b="0" i="0" u="none" strike="noStrike" dirty="0">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n-ea"/>
                          <a:ea typeface="+mn-ea"/>
                        </a:rPr>
                        <a:t>875</a:t>
                      </a:r>
                      <a:r>
                        <a:rPr lang="ja-JP" altLang="en-US" sz="800" b="0" i="0" u="none" strike="noStrike" dirty="0">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n-ea"/>
                          <a:ea typeface="+mn-ea"/>
                        </a:rPr>
                        <a:t>690</a:t>
                      </a:r>
                      <a:r>
                        <a:rPr lang="ja-JP" altLang="en-US" sz="800" b="0" i="0" u="none" strike="noStrike">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n-ea"/>
                          <a:ea typeface="+mn-ea"/>
                        </a:rPr>
                        <a:t>546</a:t>
                      </a:r>
                      <a:r>
                        <a:rPr lang="ja-JP" altLang="en-US" sz="800" b="0" i="0" u="none" strike="noStrike">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20718421"/>
                  </a:ext>
                </a:extLst>
              </a:tr>
              <a:tr h="174551">
                <a:tc vMerge="1">
                  <a:txBody>
                    <a:bodyPr/>
                    <a:lstStyle/>
                    <a:p>
                      <a:endParaRPr kumimoji="1" lang="ja-JP" altLang="en-US"/>
                    </a:p>
                  </a:txBody>
                  <a:tcPr/>
                </a:tc>
                <a:tc>
                  <a:txBody>
                    <a:bodyPr/>
                    <a:lstStyle>
                      <a:lvl1pPr marL="0" algn="l" defTabSz="914395" rtl="0" eaLnBrk="1" latinLnBrk="0" hangingPunct="1">
                        <a:defRPr kumimoji="1" sz="1800" kern="1200">
                          <a:solidFill>
                            <a:schemeClr val="tx1"/>
                          </a:solidFill>
                          <a:latin typeface="Arial"/>
                          <a:ea typeface="ＭＳ Ｐゴシック"/>
                        </a:defRPr>
                      </a:lvl1pPr>
                      <a:lvl2pPr marL="457198" algn="l" defTabSz="914395" rtl="0" eaLnBrk="1" latinLnBrk="0" hangingPunct="1">
                        <a:defRPr kumimoji="1" sz="1800" kern="1200">
                          <a:solidFill>
                            <a:schemeClr val="tx1"/>
                          </a:solidFill>
                          <a:latin typeface="Arial"/>
                          <a:ea typeface="ＭＳ Ｐゴシック"/>
                        </a:defRPr>
                      </a:lvl2pPr>
                      <a:lvl3pPr marL="914395" algn="l" defTabSz="914395" rtl="0" eaLnBrk="1" latinLnBrk="0" hangingPunct="1">
                        <a:defRPr kumimoji="1" sz="1800" kern="1200">
                          <a:solidFill>
                            <a:schemeClr val="tx1"/>
                          </a:solidFill>
                          <a:latin typeface="Arial"/>
                          <a:ea typeface="ＭＳ Ｐゴシック"/>
                        </a:defRPr>
                      </a:lvl3pPr>
                      <a:lvl4pPr marL="1371592" algn="l" defTabSz="914395" rtl="0" eaLnBrk="1" latinLnBrk="0" hangingPunct="1">
                        <a:defRPr kumimoji="1" sz="1800" kern="1200">
                          <a:solidFill>
                            <a:schemeClr val="tx1"/>
                          </a:solidFill>
                          <a:latin typeface="Arial"/>
                          <a:ea typeface="ＭＳ Ｐゴシック"/>
                        </a:defRPr>
                      </a:lvl4pPr>
                      <a:lvl5pPr marL="1828789" algn="l" defTabSz="914395" rtl="0" eaLnBrk="1" latinLnBrk="0" hangingPunct="1">
                        <a:defRPr kumimoji="1" sz="1800" kern="1200">
                          <a:solidFill>
                            <a:schemeClr val="tx1"/>
                          </a:solidFill>
                          <a:latin typeface="Arial"/>
                          <a:ea typeface="ＭＳ Ｐゴシック"/>
                        </a:defRPr>
                      </a:lvl5pPr>
                      <a:lvl6pPr marL="2285987" algn="l" defTabSz="914395" rtl="0" eaLnBrk="1" latinLnBrk="0" hangingPunct="1">
                        <a:defRPr kumimoji="1" sz="1800" kern="1200">
                          <a:solidFill>
                            <a:schemeClr val="tx1"/>
                          </a:solidFill>
                          <a:latin typeface="Arial"/>
                          <a:ea typeface="ＭＳ Ｐゴシック"/>
                        </a:defRPr>
                      </a:lvl6pPr>
                      <a:lvl7pPr marL="2743185" algn="l" defTabSz="914395" rtl="0" eaLnBrk="1" latinLnBrk="0" hangingPunct="1">
                        <a:defRPr kumimoji="1" sz="1800" kern="1200">
                          <a:solidFill>
                            <a:schemeClr val="tx1"/>
                          </a:solidFill>
                          <a:latin typeface="Arial"/>
                          <a:ea typeface="ＭＳ Ｐゴシック"/>
                        </a:defRPr>
                      </a:lvl7pPr>
                      <a:lvl8pPr marL="3200381" algn="l" defTabSz="914395" rtl="0" eaLnBrk="1" latinLnBrk="0" hangingPunct="1">
                        <a:defRPr kumimoji="1" sz="1800" kern="1200">
                          <a:solidFill>
                            <a:schemeClr val="tx1"/>
                          </a:solidFill>
                          <a:latin typeface="Arial"/>
                          <a:ea typeface="ＭＳ Ｐゴシック"/>
                        </a:defRPr>
                      </a:lvl8pPr>
                      <a:lvl9pPr marL="3657579" algn="l" defTabSz="914395" rtl="0" eaLnBrk="1" latinLnBrk="0" hangingPunct="1">
                        <a:defRPr kumimoji="1" sz="1800" kern="1200">
                          <a:solidFill>
                            <a:schemeClr val="tx1"/>
                          </a:solidFill>
                          <a:latin typeface="Arial"/>
                          <a:ea typeface="ＭＳ Ｐゴシック"/>
                        </a:defRPr>
                      </a:lvl9pPr>
                    </a:lstStyle>
                    <a:p>
                      <a:pPr algn="ctr" fontAlgn="ctr"/>
                      <a:r>
                        <a:rPr lang="en-US" altLang="ja-JP" sz="800" b="0" i="0" u="none" strike="noStrike" dirty="0">
                          <a:solidFill>
                            <a:srgbClr val="000000"/>
                          </a:solidFill>
                          <a:effectLst/>
                          <a:latin typeface="+mn-ea"/>
                          <a:ea typeface="+mn-ea"/>
                        </a:rPr>
                        <a:t>120</a:t>
                      </a:r>
                      <a:r>
                        <a:rPr lang="ja-JP" altLang="en-US" sz="800" b="0" i="0" u="none" strike="noStrike" dirty="0">
                          <a:solidFill>
                            <a:srgbClr val="000000"/>
                          </a:solidFill>
                          <a:effectLst/>
                          <a:latin typeface="+mn-ea"/>
                          <a:ea typeface="+mn-ea"/>
                        </a:rPr>
                        <a:t>万円</a:t>
                      </a:r>
                    </a:p>
                  </a:txBody>
                  <a:tcPr marL="4726" marR="4726" marT="4726" marB="0" anchor="ctr">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n-ea"/>
                          <a:ea typeface="+mn-ea"/>
                        </a:rPr>
                        <a:t>789</a:t>
                      </a:r>
                      <a:r>
                        <a:rPr lang="ja-JP" altLang="en-US" sz="800" b="0" i="0" u="none" strike="noStrike">
                          <a:solidFill>
                            <a:srgbClr val="000000"/>
                          </a:solidFill>
                          <a:effectLst/>
                          <a:latin typeface="+mn-ea"/>
                          <a:ea typeface="+mn-ea"/>
                        </a:rPr>
                        <a:t>時間</a:t>
                      </a:r>
                    </a:p>
                  </a:txBody>
                  <a:tcPr marL="9525" marR="36000" marT="9525" marB="0" anchor="ctr">
                    <a:lnL w="38100" cap="flat" cmpd="sng" algn="ctr">
                      <a:solidFill>
                        <a:schemeClr val="tx1"/>
                      </a:solidFill>
                      <a:prstDash val="solid"/>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n-ea"/>
                          <a:ea typeface="+mn-ea"/>
                        </a:rPr>
                        <a:t>631</a:t>
                      </a:r>
                      <a:r>
                        <a:rPr lang="ja-JP" altLang="en-US" sz="800" b="0" i="0" u="none" strike="noStrike">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n-ea"/>
                          <a:ea typeface="+mn-ea"/>
                        </a:rPr>
                        <a:t>625</a:t>
                      </a:r>
                      <a:r>
                        <a:rPr lang="ja-JP" altLang="en-US" sz="800" b="0" i="0" u="none" strike="noStrike" dirty="0">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n-ea"/>
                          <a:ea typeface="+mn-ea"/>
                        </a:rPr>
                        <a:t>500</a:t>
                      </a:r>
                      <a:r>
                        <a:rPr lang="ja-JP" altLang="en-US" sz="800" b="0" i="0" u="none" strike="noStrike" dirty="0">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n-ea"/>
                          <a:ea typeface="+mn-ea"/>
                        </a:rPr>
                        <a:t>394</a:t>
                      </a:r>
                      <a:r>
                        <a:rPr lang="ja-JP" altLang="en-US" sz="800" b="0" i="0" u="none" strike="noStrike" dirty="0">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n-ea"/>
                          <a:ea typeface="+mn-ea"/>
                        </a:rPr>
                        <a:t>312</a:t>
                      </a:r>
                      <a:r>
                        <a:rPr lang="ja-JP" altLang="en-US" sz="800" b="0" i="0" u="none" strike="noStrike">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41373217"/>
                  </a:ext>
                </a:extLst>
              </a:tr>
              <a:tr h="174551">
                <a:tc vMerge="1">
                  <a:txBody>
                    <a:bodyPr/>
                    <a:lstStyle/>
                    <a:p>
                      <a:endParaRPr kumimoji="1" lang="ja-JP" altLang="en-US"/>
                    </a:p>
                  </a:txBody>
                  <a:tcPr/>
                </a:tc>
                <a:tc>
                  <a:txBody>
                    <a:bodyPr/>
                    <a:lstStyle>
                      <a:lvl1pPr marL="0" algn="l" defTabSz="914395" rtl="0" eaLnBrk="1" latinLnBrk="0" hangingPunct="1">
                        <a:defRPr kumimoji="1" sz="1800" kern="1200">
                          <a:solidFill>
                            <a:schemeClr val="tx1"/>
                          </a:solidFill>
                          <a:latin typeface="Arial"/>
                          <a:ea typeface="ＭＳ Ｐゴシック"/>
                        </a:defRPr>
                      </a:lvl1pPr>
                      <a:lvl2pPr marL="457198" algn="l" defTabSz="914395" rtl="0" eaLnBrk="1" latinLnBrk="0" hangingPunct="1">
                        <a:defRPr kumimoji="1" sz="1800" kern="1200">
                          <a:solidFill>
                            <a:schemeClr val="tx1"/>
                          </a:solidFill>
                          <a:latin typeface="Arial"/>
                          <a:ea typeface="ＭＳ Ｐゴシック"/>
                        </a:defRPr>
                      </a:lvl2pPr>
                      <a:lvl3pPr marL="914395" algn="l" defTabSz="914395" rtl="0" eaLnBrk="1" latinLnBrk="0" hangingPunct="1">
                        <a:defRPr kumimoji="1" sz="1800" kern="1200">
                          <a:solidFill>
                            <a:schemeClr val="tx1"/>
                          </a:solidFill>
                          <a:latin typeface="Arial"/>
                          <a:ea typeface="ＭＳ Ｐゴシック"/>
                        </a:defRPr>
                      </a:lvl3pPr>
                      <a:lvl4pPr marL="1371592" algn="l" defTabSz="914395" rtl="0" eaLnBrk="1" latinLnBrk="0" hangingPunct="1">
                        <a:defRPr kumimoji="1" sz="1800" kern="1200">
                          <a:solidFill>
                            <a:schemeClr val="tx1"/>
                          </a:solidFill>
                          <a:latin typeface="Arial"/>
                          <a:ea typeface="ＭＳ Ｐゴシック"/>
                        </a:defRPr>
                      </a:lvl4pPr>
                      <a:lvl5pPr marL="1828789" algn="l" defTabSz="914395" rtl="0" eaLnBrk="1" latinLnBrk="0" hangingPunct="1">
                        <a:defRPr kumimoji="1" sz="1800" kern="1200">
                          <a:solidFill>
                            <a:schemeClr val="tx1"/>
                          </a:solidFill>
                          <a:latin typeface="Arial"/>
                          <a:ea typeface="ＭＳ Ｐゴシック"/>
                        </a:defRPr>
                      </a:lvl5pPr>
                      <a:lvl6pPr marL="2285987" algn="l" defTabSz="914395" rtl="0" eaLnBrk="1" latinLnBrk="0" hangingPunct="1">
                        <a:defRPr kumimoji="1" sz="1800" kern="1200">
                          <a:solidFill>
                            <a:schemeClr val="tx1"/>
                          </a:solidFill>
                          <a:latin typeface="Arial"/>
                          <a:ea typeface="ＭＳ Ｐゴシック"/>
                        </a:defRPr>
                      </a:lvl6pPr>
                      <a:lvl7pPr marL="2743185" algn="l" defTabSz="914395" rtl="0" eaLnBrk="1" latinLnBrk="0" hangingPunct="1">
                        <a:defRPr kumimoji="1" sz="1800" kern="1200">
                          <a:solidFill>
                            <a:schemeClr val="tx1"/>
                          </a:solidFill>
                          <a:latin typeface="Arial"/>
                          <a:ea typeface="ＭＳ Ｐゴシック"/>
                        </a:defRPr>
                      </a:lvl7pPr>
                      <a:lvl8pPr marL="3200381" algn="l" defTabSz="914395" rtl="0" eaLnBrk="1" latinLnBrk="0" hangingPunct="1">
                        <a:defRPr kumimoji="1" sz="1800" kern="1200">
                          <a:solidFill>
                            <a:schemeClr val="tx1"/>
                          </a:solidFill>
                          <a:latin typeface="Arial"/>
                          <a:ea typeface="ＭＳ Ｐゴシック"/>
                        </a:defRPr>
                      </a:lvl8pPr>
                      <a:lvl9pPr marL="3657579" algn="l" defTabSz="914395" rtl="0" eaLnBrk="1" latinLnBrk="0" hangingPunct="1">
                        <a:defRPr kumimoji="1" sz="1800" kern="1200">
                          <a:solidFill>
                            <a:schemeClr val="tx1"/>
                          </a:solidFill>
                          <a:latin typeface="Arial"/>
                          <a:ea typeface="ＭＳ Ｐゴシック"/>
                        </a:defRPr>
                      </a:lvl9pPr>
                    </a:lstStyle>
                    <a:p>
                      <a:pPr algn="ctr" fontAlgn="ctr"/>
                      <a:r>
                        <a:rPr lang="en-US" altLang="ja-JP" sz="800" b="0" i="0" u="none" strike="noStrike" dirty="0">
                          <a:solidFill>
                            <a:srgbClr val="000000"/>
                          </a:solidFill>
                          <a:effectLst/>
                          <a:latin typeface="+mn-ea"/>
                          <a:ea typeface="+mn-ea"/>
                        </a:rPr>
                        <a:t>150</a:t>
                      </a:r>
                      <a:r>
                        <a:rPr lang="ja-JP" altLang="en-US" sz="800" b="0" i="0" u="none" strike="noStrike" dirty="0">
                          <a:solidFill>
                            <a:srgbClr val="000000"/>
                          </a:solidFill>
                          <a:effectLst/>
                          <a:latin typeface="+mn-ea"/>
                          <a:ea typeface="+mn-ea"/>
                        </a:rPr>
                        <a:t>万円</a:t>
                      </a:r>
                    </a:p>
                  </a:txBody>
                  <a:tcPr marL="4726" marR="4726" marT="4726" marB="0" anchor="ctr">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n-ea"/>
                          <a:ea typeface="+mn-ea"/>
                        </a:rPr>
                        <a:t>1,315</a:t>
                      </a:r>
                      <a:r>
                        <a:rPr lang="ja-JP" altLang="en-US" sz="800" b="0" i="0" u="none" strike="noStrike">
                          <a:solidFill>
                            <a:srgbClr val="000000"/>
                          </a:solidFill>
                          <a:effectLst/>
                          <a:latin typeface="+mn-ea"/>
                          <a:ea typeface="+mn-ea"/>
                        </a:rPr>
                        <a:t>時間</a:t>
                      </a:r>
                    </a:p>
                  </a:txBody>
                  <a:tcPr marL="9525" marR="36000" marT="9525" marB="0" anchor="ctr">
                    <a:lnL w="38100" cap="flat" cmpd="sng" algn="ctr">
                      <a:solidFill>
                        <a:schemeClr val="tx1"/>
                      </a:solidFill>
                      <a:prstDash val="solid"/>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n-ea"/>
                          <a:ea typeface="+mn-ea"/>
                        </a:rPr>
                        <a:t>1,052</a:t>
                      </a:r>
                      <a:r>
                        <a:rPr lang="ja-JP" altLang="en-US" sz="800" b="0" i="0" u="none" strike="noStrike">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n-ea"/>
                          <a:ea typeface="+mn-ea"/>
                        </a:rPr>
                        <a:t>1,041</a:t>
                      </a:r>
                      <a:r>
                        <a:rPr lang="ja-JP" altLang="en-US" sz="800" b="0" i="0" u="none" strike="noStrike" dirty="0">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n-ea"/>
                          <a:ea typeface="+mn-ea"/>
                        </a:rPr>
                        <a:t>833</a:t>
                      </a:r>
                      <a:r>
                        <a:rPr lang="ja-JP" altLang="en-US" sz="800" b="0" i="0" u="none" strike="noStrike" dirty="0">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n-ea"/>
                          <a:ea typeface="+mn-ea"/>
                        </a:rPr>
                        <a:t>657</a:t>
                      </a:r>
                      <a:r>
                        <a:rPr lang="ja-JP" altLang="en-US" sz="800" b="0" i="0" u="none" strike="noStrike" dirty="0">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n-ea"/>
                          <a:ea typeface="+mn-ea"/>
                        </a:rPr>
                        <a:t>520</a:t>
                      </a:r>
                      <a:r>
                        <a:rPr lang="ja-JP" altLang="en-US" sz="800" b="0" i="0" u="none" strike="noStrike" dirty="0">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9000330"/>
                  </a:ext>
                </a:extLst>
              </a:tr>
              <a:tr h="174551">
                <a:tc vMerge="1">
                  <a:txBody>
                    <a:bodyPr/>
                    <a:lstStyle/>
                    <a:p>
                      <a:endParaRPr kumimoji="1" lang="ja-JP" altLang="en-US"/>
                    </a:p>
                  </a:txBody>
                  <a:tcPr/>
                </a:tc>
                <a:tc>
                  <a:txBody>
                    <a:bodyPr/>
                    <a:lstStyle>
                      <a:lvl1pPr marL="0" algn="l" defTabSz="914395" rtl="0" eaLnBrk="1" latinLnBrk="0" hangingPunct="1">
                        <a:defRPr kumimoji="1" sz="1800" kern="1200">
                          <a:solidFill>
                            <a:schemeClr val="tx1"/>
                          </a:solidFill>
                          <a:latin typeface="Arial"/>
                          <a:ea typeface="ＭＳ Ｐゴシック"/>
                        </a:defRPr>
                      </a:lvl1pPr>
                      <a:lvl2pPr marL="457198" algn="l" defTabSz="914395" rtl="0" eaLnBrk="1" latinLnBrk="0" hangingPunct="1">
                        <a:defRPr kumimoji="1" sz="1800" kern="1200">
                          <a:solidFill>
                            <a:schemeClr val="tx1"/>
                          </a:solidFill>
                          <a:latin typeface="Arial"/>
                          <a:ea typeface="ＭＳ Ｐゴシック"/>
                        </a:defRPr>
                      </a:lvl2pPr>
                      <a:lvl3pPr marL="914395" algn="l" defTabSz="914395" rtl="0" eaLnBrk="1" latinLnBrk="0" hangingPunct="1">
                        <a:defRPr kumimoji="1" sz="1800" kern="1200">
                          <a:solidFill>
                            <a:schemeClr val="tx1"/>
                          </a:solidFill>
                          <a:latin typeface="Arial"/>
                          <a:ea typeface="ＭＳ Ｐゴシック"/>
                        </a:defRPr>
                      </a:lvl3pPr>
                      <a:lvl4pPr marL="1371592" algn="l" defTabSz="914395" rtl="0" eaLnBrk="1" latinLnBrk="0" hangingPunct="1">
                        <a:defRPr kumimoji="1" sz="1800" kern="1200">
                          <a:solidFill>
                            <a:schemeClr val="tx1"/>
                          </a:solidFill>
                          <a:latin typeface="Arial"/>
                          <a:ea typeface="ＭＳ Ｐゴシック"/>
                        </a:defRPr>
                      </a:lvl4pPr>
                      <a:lvl5pPr marL="1828789" algn="l" defTabSz="914395" rtl="0" eaLnBrk="1" latinLnBrk="0" hangingPunct="1">
                        <a:defRPr kumimoji="1" sz="1800" kern="1200">
                          <a:solidFill>
                            <a:schemeClr val="tx1"/>
                          </a:solidFill>
                          <a:latin typeface="Arial"/>
                          <a:ea typeface="ＭＳ Ｐゴシック"/>
                        </a:defRPr>
                      </a:lvl5pPr>
                      <a:lvl6pPr marL="2285987" algn="l" defTabSz="914395" rtl="0" eaLnBrk="1" latinLnBrk="0" hangingPunct="1">
                        <a:defRPr kumimoji="1" sz="1800" kern="1200">
                          <a:solidFill>
                            <a:schemeClr val="tx1"/>
                          </a:solidFill>
                          <a:latin typeface="Arial"/>
                          <a:ea typeface="ＭＳ Ｐゴシック"/>
                        </a:defRPr>
                      </a:lvl6pPr>
                      <a:lvl7pPr marL="2743185" algn="l" defTabSz="914395" rtl="0" eaLnBrk="1" latinLnBrk="0" hangingPunct="1">
                        <a:defRPr kumimoji="1" sz="1800" kern="1200">
                          <a:solidFill>
                            <a:schemeClr val="tx1"/>
                          </a:solidFill>
                          <a:latin typeface="Arial"/>
                          <a:ea typeface="ＭＳ Ｐゴシック"/>
                        </a:defRPr>
                      </a:lvl7pPr>
                      <a:lvl8pPr marL="3200381" algn="l" defTabSz="914395" rtl="0" eaLnBrk="1" latinLnBrk="0" hangingPunct="1">
                        <a:defRPr kumimoji="1" sz="1800" kern="1200">
                          <a:solidFill>
                            <a:schemeClr val="tx1"/>
                          </a:solidFill>
                          <a:latin typeface="Arial"/>
                          <a:ea typeface="ＭＳ Ｐゴシック"/>
                        </a:defRPr>
                      </a:lvl8pPr>
                      <a:lvl9pPr marL="3657579" algn="l" defTabSz="914395" rtl="0" eaLnBrk="1" latinLnBrk="0" hangingPunct="1">
                        <a:defRPr kumimoji="1" sz="1800" kern="1200">
                          <a:solidFill>
                            <a:schemeClr val="tx1"/>
                          </a:solidFill>
                          <a:latin typeface="Arial"/>
                          <a:ea typeface="ＭＳ Ｐゴシック"/>
                        </a:defRPr>
                      </a:lvl9pPr>
                    </a:lstStyle>
                    <a:p>
                      <a:pPr algn="ctr" fontAlgn="ctr"/>
                      <a:r>
                        <a:rPr lang="en-US" altLang="ja-JP" sz="800" b="0" i="0" u="none" strike="noStrike" dirty="0">
                          <a:solidFill>
                            <a:srgbClr val="000000"/>
                          </a:solidFill>
                          <a:effectLst/>
                          <a:latin typeface="+mn-ea"/>
                          <a:ea typeface="+mn-ea"/>
                        </a:rPr>
                        <a:t>180</a:t>
                      </a:r>
                      <a:r>
                        <a:rPr lang="ja-JP" altLang="en-US" sz="800" b="0" i="0" u="none" strike="noStrike" dirty="0">
                          <a:solidFill>
                            <a:srgbClr val="000000"/>
                          </a:solidFill>
                          <a:effectLst/>
                          <a:latin typeface="+mn-ea"/>
                          <a:ea typeface="+mn-ea"/>
                        </a:rPr>
                        <a:t>万円</a:t>
                      </a:r>
                    </a:p>
                  </a:txBody>
                  <a:tcPr marL="4726" marR="4726" marT="4726" marB="0" anchor="ctr">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n-ea"/>
                          <a:ea typeface="+mn-ea"/>
                        </a:rPr>
                        <a:t>1,184</a:t>
                      </a:r>
                      <a:r>
                        <a:rPr lang="ja-JP" altLang="en-US" sz="800" b="0" i="0" u="none" strike="noStrike">
                          <a:solidFill>
                            <a:srgbClr val="000000"/>
                          </a:solidFill>
                          <a:effectLst/>
                          <a:latin typeface="+mn-ea"/>
                          <a:ea typeface="+mn-ea"/>
                        </a:rPr>
                        <a:t>時間</a:t>
                      </a:r>
                    </a:p>
                  </a:txBody>
                  <a:tcPr marL="9525" marR="36000" marT="9525" marB="0" anchor="ctr">
                    <a:lnL w="38100" cap="flat" cmpd="sng" algn="ctr">
                      <a:solidFill>
                        <a:schemeClr val="tx1"/>
                      </a:solidFill>
                      <a:prstDash val="solid"/>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n-ea"/>
                          <a:ea typeface="+mn-ea"/>
                        </a:rPr>
                        <a:t>947</a:t>
                      </a:r>
                      <a:r>
                        <a:rPr lang="ja-JP" altLang="en-US" sz="800" b="0" i="0" u="none" strike="noStrike">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n-ea"/>
                          <a:ea typeface="+mn-ea"/>
                        </a:rPr>
                        <a:t>937</a:t>
                      </a:r>
                      <a:r>
                        <a:rPr lang="ja-JP" altLang="en-US" sz="800" b="0" i="0" u="none" strike="noStrike">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n-ea"/>
                          <a:ea typeface="+mn-ea"/>
                        </a:rPr>
                        <a:t>750</a:t>
                      </a:r>
                      <a:r>
                        <a:rPr lang="ja-JP" altLang="en-US" sz="800" b="0" i="0" u="none" strike="noStrike" dirty="0">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n-ea"/>
                          <a:ea typeface="+mn-ea"/>
                        </a:rPr>
                        <a:t>592</a:t>
                      </a:r>
                      <a:r>
                        <a:rPr lang="ja-JP" altLang="en-US" sz="800" b="0" i="0" u="none" strike="noStrike" dirty="0">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n-ea"/>
                          <a:ea typeface="+mn-ea"/>
                        </a:rPr>
                        <a:t>468</a:t>
                      </a:r>
                      <a:r>
                        <a:rPr lang="ja-JP" altLang="en-US" sz="800" b="0" i="0" u="none" strike="noStrike" dirty="0">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19669580"/>
                  </a:ext>
                </a:extLst>
              </a:tr>
              <a:tr h="174551">
                <a:tc vMerge="1">
                  <a:txBody>
                    <a:bodyPr/>
                    <a:lstStyle/>
                    <a:p>
                      <a:endParaRPr kumimoji="1" lang="ja-JP" altLang="en-US"/>
                    </a:p>
                  </a:txBody>
                  <a:tcPr/>
                </a:tc>
                <a:tc>
                  <a:txBody>
                    <a:bodyPr/>
                    <a:lstStyle>
                      <a:lvl1pPr marL="0" algn="l" defTabSz="914395" rtl="0" eaLnBrk="1" latinLnBrk="0" hangingPunct="1">
                        <a:defRPr kumimoji="1" sz="1800" kern="1200">
                          <a:solidFill>
                            <a:schemeClr val="tx1"/>
                          </a:solidFill>
                          <a:latin typeface="Arial"/>
                          <a:ea typeface="ＭＳ Ｐゴシック"/>
                        </a:defRPr>
                      </a:lvl1pPr>
                      <a:lvl2pPr marL="457198" algn="l" defTabSz="914395" rtl="0" eaLnBrk="1" latinLnBrk="0" hangingPunct="1">
                        <a:defRPr kumimoji="1" sz="1800" kern="1200">
                          <a:solidFill>
                            <a:schemeClr val="tx1"/>
                          </a:solidFill>
                          <a:latin typeface="Arial"/>
                          <a:ea typeface="ＭＳ Ｐゴシック"/>
                        </a:defRPr>
                      </a:lvl2pPr>
                      <a:lvl3pPr marL="914395" algn="l" defTabSz="914395" rtl="0" eaLnBrk="1" latinLnBrk="0" hangingPunct="1">
                        <a:defRPr kumimoji="1" sz="1800" kern="1200">
                          <a:solidFill>
                            <a:schemeClr val="tx1"/>
                          </a:solidFill>
                          <a:latin typeface="Arial"/>
                          <a:ea typeface="ＭＳ Ｐゴシック"/>
                        </a:defRPr>
                      </a:lvl3pPr>
                      <a:lvl4pPr marL="1371592" algn="l" defTabSz="914395" rtl="0" eaLnBrk="1" latinLnBrk="0" hangingPunct="1">
                        <a:defRPr kumimoji="1" sz="1800" kern="1200">
                          <a:solidFill>
                            <a:schemeClr val="tx1"/>
                          </a:solidFill>
                          <a:latin typeface="Arial"/>
                          <a:ea typeface="ＭＳ Ｐゴシック"/>
                        </a:defRPr>
                      </a:lvl4pPr>
                      <a:lvl5pPr marL="1828789" algn="l" defTabSz="914395" rtl="0" eaLnBrk="1" latinLnBrk="0" hangingPunct="1">
                        <a:defRPr kumimoji="1" sz="1800" kern="1200">
                          <a:solidFill>
                            <a:schemeClr val="tx1"/>
                          </a:solidFill>
                          <a:latin typeface="Arial"/>
                          <a:ea typeface="ＭＳ Ｐゴシック"/>
                        </a:defRPr>
                      </a:lvl5pPr>
                      <a:lvl6pPr marL="2285987" algn="l" defTabSz="914395" rtl="0" eaLnBrk="1" latinLnBrk="0" hangingPunct="1">
                        <a:defRPr kumimoji="1" sz="1800" kern="1200">
                          <a:solidFill>
                            <a:schemeClr val="tx1"/>
                          </a:solidFill>
                          <a:latin typeface="Arial"/>
                          <a:ea typeface="ＭＳ Ｐゴシック"/>
                        </a:defRPr>
                      </a:lvl6pPr>
                      <a:lvl7pPr marL="2743185" algn="l" defTabSz="914395" rtl="0" eaLnBrk="1" latinLnBrk="0" hangingPunct="1">
                        <a:defRPr kumimoji="1" sz="1800" kern="1200">
                          <a:solidFill>
                            <a:schemeClr val="tx1"/>
                          </a:solidFill>
                          <a:latin typeface="Arial"/>
                          <a:ea typeface="ＭＳ Ｐゴシック"/>
                        </a:defRPr>
                      </a:lvl7pPr>
                      <a:lvl8pPr marL="3200381" algn="l" defTabSz="914395" rtl="0" eaLnBrk="1" latinLnBrk="0" hangingPunct="1">
                        <a:defRPr kumimoji="1" sz="1800" kern="1200">
                          <a:solidFill>
                            <a:schemeClr val="tx1"/>
                          </a:solidFill>
                          <a:latin typeface="Arial"/>
                          <a:ea typeface="ＭＳ Ｐゴシック"/>
                        </a:defRPr>
                      </a:lvl8pPr>
                      <a:lvl9pPr marL="3657579" algn="l" defTabSz="914395" rtl="0" eaLnBrk="1" latinLnBrk="0" hangingPunct="1">
                        <a:defRPr kumimoji="1" sz="1800" kern="1200">
                          <a:solidFill>
                            <a:schemeClr val="tx1"/>
                          </a:solidFill>
                          <a:latin typeface="Arial"/>
                          <a:ea typeface="ＭＳ Ｐゴシック"/>
                        </a:defRPr>
                      </a:lvl9pPr>
                    </a:lstStyle>
                    <a:p>
                      <a:pPr algn="ctr" fontAlgn="ctr"/>
                      <a:r>
                        <a:rPr lang="en-US" altLang="ja-JP" sz="800" b="0" i="0" u="none" strike="noStrike" dirty="0">
                          <a:solidFill>
                            <a:srgbClr val="000000"/>
                          </a:solidFill>
                          <a:effectLst/>
                          <a:latin typeface="+mn-ea"/>
                          <a:ea typeface="+mn-ea"/>
                        </a:rPr>
                        <a:t>360</a:t>
                      </a:r>
                      <a:r>
                        <a:rPr lang="ja-JP" altLang="en-US" sz="800" b="0" i="0" u="none" strike="noStrike" dirty="0">
                          <a:solidFill>
                            <a:srgbClr val="000000"/>
                          </a:solidFill>
                          <a:effectLst/>
                          <a:latin typeface="+mn-ea"/>
                          <a:ea typeface="+mn-ea"/>
                        </a:rPr>
                        <a:t>万円</a:t>
                      </a:r>
                    </a:p>
                  </a:txBody>
                  <a:tcPr marL="4726" marR="4726" marT="4726" marB="0" anchor="ctr">
                    <a:lnL w="635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n-ea"/>
                          <a:ea typeface="+mn-ea"/>
                        </a:rPr>
                        <a:t>1,578</a:t>
                      </a:r>
                      <a:r>
                        <a:rPr lang="ja-JP" altLang="en-US" sz="800" b="0" i="0" u="none" strike="noStrike">
                          <a:solidFill>
                            <a:srgbClr val="000000"/>
                          </a:solidFill>
                          <a:effectLst/>
                          <a:latin typeface="+mn-ea"/>
                          <a:ea typeface="+mn-ea"/>
                        </a:rPr>
                        <a:t>時間</a:t>
                      </a:r>
                    </a:p>
                  </a:txBody>
                  <a:tcPr marL="9525" marR="36000" marT="9525" marB="0" anchor="ctr">
                    <a:lnL w="38100" cap="flat" cmpd="sng" algn="ctr">
                      <a:solidFill>
                        <a:schemeClr val="tx1"/>
                      </a:solidFill>
                      <a:prstDash val="solid"/>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n-ea"/>
                          <a:ea typeface="+mn-ea"/>
                        </a:rPr>
                        <a:t>1,263</a:t>
                      </a:r>
                      <a:r>
                        <a:rPr lang="ja-JP" altLang="en-US" sz="800" b="0" i="0" u="none" strike="noStrike">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a:solidFill>
                            <a:srgbClr val="000000"/>
                          </a:solidFill>
                          <a:effectLst/>
                          <a:latin typeface="+mn-ea"/>
                          <a:ea typeface="+mn-ea"/>
                        </a:rPr>
                        <a:t>1,250</a:t>
                      </a:r>
                      <a:r>
                        <a:rPr lang="ja-JP" altLang="en-US" sz="800" b="0" i="0" u="none" strike="noStrike">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n-ea"/>
                          <a:ea typeface="+mn-ea"/>
                        </a:rPr>
                        <a:t>1,000</a:t>
                      </a:r>
                      <a:r>
                        <a:rPr lang="ja-JP" altLang="en-US" sz="800" b="0" i="0" u="none" strike="noStrike" dirty="0">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n-ea"/>
                          <a:ea typeface="+mn-ea"/>
                        </a:rPr>
                        <a:t>789</a:t>
                      </a:r>
                      <a:r>
                        <a:rPr lang="ja-JP" altLang="en-US" sz="800" b="0" i="0" u="none" strike="noStrike" dirty="0">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US" altLang="ja-JP" sz="800" b="0" i="0" u="none" strike="noStrike" dirty="0">
                          <a:solidFill>
                            <a:srgbClr val="000000"/>
                          </a:solidFill>
                          <a:effectLst/>
                          <a:latin typeface="+mn-ea"/>
                          <a:ea typeface="+mn-ea"/>
                        </a:rPr>
                        <a:t>625</a:t>
                      </a:r>
                      <a:r>
                        <a:rPr lang="ja-JP" altLang="en-US" sz="800" b="0" i="0" u="none" strike="noStrike" dirty="0">
                          <a:solidFill>
                            <a:srgbClr val="000000"/>
                          </a:solidFill>
                          <a:effectLst/>
                          <a:latin typeface="+mn-ea"/>
                          <a:ea typeface="+mn-ea"/>
                        </a:rPr>
                        <a:t>時間</a:t>
                      </a:r>
                    </a:p>
                  </a:txBody>
                  <a:tcPr marL="9525" marR="36000" marT="9525" marB="0" anchor="ctr">
                    <a:lnL w="9525" cap="flat" cmpd="sng" algn="ctr">
                      <a:solidFill>
                        <a:schemeClr val="tx1"/>
                      </a:solidFill>
                      <a:prstDash val="dash"/>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75778222"/>
                  </a:ext>
                </a:extLst>
              </a:tr>
            </a:tbl>
          </a:graphicData>
        </a:graphic>
      </p:graphicFrame>
      <p:sp>
        <p:nvSpPr>
          <p:cNvPr id="36" name="正方形/長方形 35"/>
          <p:cNvSpPr/>
          <p:nvPr/>
        </p:nvSpPr>
        <p:spPr>
          <a:xfrm>
            <a:off x="189000" y="2232665"/>
            <a:ext cx="6480000" cy="1298817"/>
          </a:xfrm>
          <a:prstGeom prst="rect">
            <a:avLst/>
          </a:prstGeom>
        </p:spPr>
        <p:txBody>
          <a:bodyPr wrap="square">
            <a:spAutoFit/>
          </a:bodyPr>
          <a:lstStyle/>
          <a:p>
            <a:pPr marL="88900" indent="-88900">
              <a:lnSpc>
                <a:spcPct val="110000"/>
              </a:lnSpc>
              <a:spcBef>
                <a:spcPts val="600"/>
              </a:spcBef>
            </a:pPr>
            <a:r>
              <a:rPr lang="en-US" altLang="ja-JP" sz="1100" b="1" spc="150" dirty="0">
                <a:latin typeface="Meiryo" panose="020B0604030504040204" pitchFamily="34" charset="-128"/>
                <a:ea typeface="Meiryo" panose="020B0604030504040204" pitchFamily="34" charset="-128"/>
              </a:rPr>
              <a:t>【</a:t>
            </a:r>
            <a:r>
              <a:rPr lang="ja-JP" altLang="en-US" sz="1100" b="1" spc="150" dirty="0">
                <a:latin typeface="Meiryo" panose="020B0604030504040204" pitchFamily="34" charset="-128"/>
                <a:ea typeface="Meiryo" panose="020B0604030504040204" pitchFamily="34" charset="-128"/>
              </a:rPr>
              <a:t>早見表</a:t>
            </a:r>
            <a:r>
              <a:rPr lang="en-US" altLang="ja-JP" sz="1100" b="1" spc="150" dirty="0">
                <a:latin typeface="Meiryo" panose="020B0604030504040204" pitchFamily="34" charset="-128"/>
                <a:ea typeface="Meiryo" panose="020B0604030504040204" pitchFamily="34" charset="-128"/>
              </a:rPr>
              <a:t>】</a:t>
            </a:r>
          </a:p>
          <a:p>
            <a:pPr marL="177800" indent="-177800">
              <a:lnSpc>
                <a:spcPct val="110000"/>
              </a:lnSpc>
              <a:buFont typeface="Wingdings" panose="05000000000000000000" pitchFamily="2" charset="2"/>
              <a:buChar char="l"/>
            </a:pPr>
            <a:r>
              <a:rPr lang="ja-JP" altLang="en-US" sz="1000" dirty="0">
                <a:latin typeface="メイリオ" panose="020B0604030504040204" pitchFamily="50" charset="-128"/>
                <a:ea typeface="メイリオ" panose="020B0604030504040204" pitchFamily="50" charset="-128"/>
              </a:rPr>
              <a:t>下表は</a:t>
            </a:r>
            <a:r>
              <a:rPr lang="ja-JP" altLang="en-US" sz="1000" dirty="0" smtClean="0">
                <a:latin typeface="メイリオ" panose="020B0604030504040204" pitchFamily="50" charset="-128"/>
                <a:ea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rPr>
              <a:t>第１期支給対象期</a:t>
            </a:r>
            <a:r>
              <a:rPr lang="ja-JP" altLang="en-US" sz="1000" dirty="0" smtClean="0">
                <a:latin typeface="メイリオ" panose="020B0604030504040204" pitchFamily="50" charset="-128"/>
                <a:ea typeface="メイリオ" panose="020B0604030504040204" pitchFamily="50" charset="-128"/>
              </a:rPr>
              <a:t>（採用日等から</a:t>
            </a:r>
            <a:r>
              <a:rPr lang="ja-JP" altLang="en-US" sz="1000" dirty="0">
                <a:latin typeface="メイリオ" panose="020B0604030504040204" pitchFamily="50" charset="-128"/>
                <a:ea typeface="メイリオ" panose="020B0604030504040204" pitchFamily="50" charset="-128"/>
              </a:rPr>
              <a:t>６ヶ月以内）</a:t>
            </a:r>
            <a:r>
              <a:rPr lang="ja-JP" altLang="en-US" sz="1000" b="1" dirty="0" smtClean="0">
                <a:latin typeface="メイリオ" panose="020B0604030504040204" pitchFamily="50" charset="-128"/>
                <a:ea typeface="メイリオ" panose="020B0604030504040204" pitchFamily="50" charset="-128"/>
              </a:rPr>
              <a:t>に訓練を実施・終了した場合</a:t>
            </a:r>
            <a:r>
              <a:rPr lang="en-US" altLang="ja-JP" sz="1000" b="1" baseline="30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において</a:t>
            </a:r>
            <a:r>
              <a:rPr lang="ja-JP" altLang="en-US" sz="1000" dirty="0">
                <a:latin typeface="メイリオ" panose="020B0604030504040204" pitchFamily="50" charset="-128"/>
                <a:ea typeface="メイリオ" panose="020B0604030504040204" pitchFamily="50" charset="-128"/>
              </a:rPr>
              <a:t>、成長分野等人材確保・育成</a:t>
            </a:r>
            <a:r>
              <a:rPr lang="ja-JP" altLang="en-US" sz="1000" dirty="0" smtClean="0">
                <a:latin typeface="メイリオ" panose="020B0604030504040204" pitchFamily="50" charset="-128"/>
                <a:ea typeface="メイリオ" panose="020B0604030504040204" pitchFamily="50" charset="-128"/>
              </a:rPr>
              <a:t>コースの助成額と人材開発支援助成金の</a:t>
            </a:r>
            <a:r>
              <a:rPr lang="ja-JP" altLang="en-US" sz="1000" dirty="0">
                <a:latin typeface="メイリオ" panose="020B0604030504040204" pitchFamily="50" charset="-128"/>
                <a:ea typeface="メイリオ" panose="020B0604030504040204" pitchFamily="50" charset="-128"/>
              </a:rPr>
              <a:t>賃金助成額を比較したものになります</a:t>
            </a:r>
            <a:r>
              <a:rPr lang="ja-JP" altLang="en-US" sz="1000" dirty="0" smtClean="0">
                <a:latin typeface="メイリオ" panose="020B0604030504040204" pitchFamily="50" charset="-128"/>
                <a:ea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endParaRPr>
          </a:p>
          <a:p>
            <a:pPr marL="355600" indent="-177800">
              <a:lnSpc>
                <a:spcPct val="110000"/>
              </a:lnSpc>
            </a:pPr>
            <a:r>
              <a:rPr lang="en-US" altLang="ja-JP" sz="800" dirty="0" smtClean="0">
                <a:latin typeface="メイリオ" panose="020B0604030504040204" pitchFamily="50" charset="-128"/>
                <a:ea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rPr>
              <a:t>　これ以外の時期に訓練を実施・終了する場合には下表とは異なる取扱となります。労働局にお問い合わせください。</a:t>
            </a:r>
            <a:endParaRPr lang="en-US" altLang="ja-JP" sz="800" dirty="0">
              <a:latin typeface="メイリオ" panose="020B0604030504040204" pitchFamily="50" charset="-128"/>
              <a:ea typeface="メイリオ" panose="020B0604030504040204" pitchFamily="50" charset="-128"/>
            </a:endParaRPr>
          </a:p>
          <a:p>
            <a:pPr marL="177800" indent="-177800">
              <a:lnSpc>
                <a:spcPct val="110000"/>
              </a:lnSpc>
              <a:spcBef>
                <a:spcPts val="300"/>
              </a:spcBef>
              <a:buFont typeface="Wingdings" panose="05000000000000000000" pitchFamily="2" charset="2"/>
              <a:buChar char="l"/>
            </a:pPr>
            <a:r>
              <a:rPr lang="ja-JP" altLang="en-US" sz="1000" dirty="0" smtClean="0">
                <a:latin typeface="メイリオ" panose="020B0604030504040204" pitchFamily="50" charset="-128"/>
                <a:ea typeface="メイリオ" panose="020B0604030504040204" pitchFamily="50" charset="-128"/>
              </a:rPr>
              <a:t>下表に記載のある「</a:t>
            </a:r>
            <a:r>
              <a:rPr lang="ja-JP" altLang="en-US" sz="1000" b="1" dirty="0" smtClean="0">
                <a:latin typeface="メイリオ" panose="020B0604030504040204" pitchFamily="50" charset="-128"/>
                <a:ea typeface="メイリオ" panose="020B0604030504040204" pitchFamily="50" charset="-128"/>
              </a:rPr>
              <a:t>訓練時間</a:t>
            </a:r>
            <a:r>
              <a:rPr lang="ja-JP" altLang="en-US" sz="1000" dirty="0" smtClean="0">
                <a:latin typeface="メイリオ" panose="020B0604030504040204" pitchFamily="50" charset="-128"/>
                <a:ea typeface="メイリオ" panose="020B0604030504040204" pitchFamily="50" charset="-128"/>
              </a:rPr>
              <a:t>」以下の場合には、人材開発支援助成金</a:t>
            </a:r>
            <a:r>
              <a:rPr lang="en-US" altLang="ja-JP" sz="1000" b="1" baseline="30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（賃金助成額）</a:t>
            </a:r>
            <a:r>
              <a:rPr lang="en-US" altLang="ja-JP" sz="1000" b="1" baseline="30000" dirty="0" smtClean="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より、成長分野等人材確保・育成コースの助成額が高くなります。</a:t>
            </a:r>
            <a:endParaRPr lang="en-US" altLang="ja-JP" sz="1000" dirty="0" smtClean="0">
              <a:latin typeface="メイリオ" panose="020B0604030504040204" pitchFamily="50" charset="-128"/>
              <a:ea typeface="メイリオ" panose="020B0604030504040204" pitchFamily="50" charset="-128"/>
            </a:endParaRPr>
          </a:p>
          <a:p>
            <a:pPr indent="182563">
              <a:lnSpc>
                <a:spcPct val="110000"/>
              </a:lnSpc>
            </a:pPr>
            <a:r>
              <a:rPr lang="en-US" altLang="ja-JP" sz="800" dirty="0" smtClean="0">
                <a:latin typeface="メイリオ" panose="020B0604030504040204" pitchFamily="50" charset="-128"/>
                <a:ea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rPr>
              <a:t>　</a:t>
            </a:r>
            <a:r>
              <a:rPr lang="ja-JP" altLang="en-US" sz="800" b="1" dirty="0" smtClean="0">
                <a:latin typeface="メイリオ" panose="020B0604030504040204" pitchFamily="50" charset="-128"/>
                <a:ea typeface="メイリオ" panose="020B0604030504040204" pitchFamily="50" charset="-128"/>
              </a:rPr>
              <a:t>建設</a:t>
            </a:r>
            <a:r>
              <a:rPr lang="ja-JP" altLang="en-US" sz="800" b="1" dirty="0">
                <a:latin typeface="メイリオ" panose="020B0604030504040204" pitchFamily="50" charset="-128"/>
                <a:ea typeface="メイリオ" panose="020B0604030504040204" pitchFamily="50" charset="-128"/>
              </a:rPr>
              <a:t>労働者技能実習</a:t>
            </a:r>
            <a:r>
              <a:rPr lang="ja-JP" altLang="en-US" sz="800" b="1" dirty="0" smtClean="0">
                <a:latin typeface="メイリオ" panose="020B0604030504040204" pitchFamily="50" charset="-128"/>
                <a:ea typeface="メイリオ" panose="020B0604030504040204" pitchFamily="50" charset="-128"/>
              </a:rPr>
              <a:t>コース</a:t>
            </a:r>
            <a:r>
              <a:rPr lang="ja-JP" altLang="en-US" sz="800" dirty="0" smtClean="0">
                <a:latin typeface="メイリオ" panose="020B0604030504040204" pitchFamily="50" charset="-128"/>
                <a:ea typeface="メイリオ" panose="020B0604030504040204" pitchFamily="50" charset="-128"/>
              </a:rPr>
              <a:t>の</a:t>
            </a:r>
            <a:r>
              <a:rPr lang="ja-JP" altLang="en-US" sz="800" dirty="0">
                <a:latin typeface="メイリオ" panose="020B0604030504040204" pitchFamily="50" charset="-128"/>
                <a:ea typeface="メイリオ" panose="020B0604030504040204" pitchFamily="50" charset="-128"/>
              </a:rPr>
              <a:t>場合は、訓練時間数にかかわらず</a:t>
            </a:r>
            <a:r>
              <a:rPr lang="ja-JP" altLang="en-US" sz="800" dirty="0" smtClean="0">
                <a:latin typeface="メイリオ" panose="020B0604030504040204" pitchFamily="50" charset="-128"/>
                <a:ea typeface="メイリオ" panose="020B0604030504040204" pitchFamily="50" charset="-128"/>
              </a:rPr>
              <a:t>、</a:t>
            </a:r>
            <a:r>
              <a:rPr lang="ja-JP" altLang="en-US" sz="800" b="1" dirty="0">
                <a:latin typeface="メイリオ" panose="020B0604030504040204" pitchFamily="50" charset="-128"/>
                <a:ea typeface="メイリオ" panose="020B0604030504040204" pitchFamily="50" charset="-128"/>
              </a:rPr>
              <a:t>成長分野等人材確保・育成コース</a:t>
            </a:r>
            <a:r>
              <a:rPr lang="ja-JP" altLang="en-US" sz="800" b="1" dirty="0" smtClean="0">
                <a:latin typeface="メイリオ" panose="020B0604030504040204" pitchFamily="50" charset="-128"/>
                <a:ea typeface="メイリオ" panose="020B0604030504040204" pitchFamily="50" charset="-128"/>
              </a:rPr>
              <a:t>の助成</a:t>
            </a:r>
            <a:r>
              <a:rPr lang="ja-JP" altLang="en-US" sz="800" b="1" dirty="0">
                <a:latin typeface="メイリオ" panose="020B0604030504040204" pitchFamily="50" charset="-128"/>
                <a:ea typeface="メイリオ" panose="020B0604030504040204" pitchFamily="50" charset="-128"/>
              </a:rPr>
              <a:t>額が高くなります。</a:t>
            </a:r>
          </a:p>
        </p:txBody>
      </p:sp>
      <p:sp>
        <p:nvSpPr>
          <p:cNvPr id="38" name="テキスト ボックス 37"/>
          <p:cNvSpPr txBox="1"/>
          <p:nvPr/>
        </p:nvSpPr>
        <p:spPr>
          <a:xfrm>
            <a:off x="5352720" y="5473025"/>
            <a:ext cx="1460656" cy="200055"/>
          </a:xfrm>
          <a:prstGeom prst="rect">
            <a:avLst/>
          </a:prstGeom>
          <a:noFill/>
        </p:spPr>
        <p:txBody>
          <a:bodyPr vert="horz" wrap="square" rtlCol="0">
            <a:spAutoFit/>
          </a:bodyPr>
          <a:lstStyle/>
          <a:p>
            <a:r>
              <a:rPr lang="en-US" altLang="ja-JP" sz="700" dirty="0">
                <a:latin typeface="メイリオ" panose="020B0604030504040204" pitchFamily="50" charset="-128"/>
                <a:ea typeface="メイリオ" panose="020B0604030504040204" pitchFamily="50" charset="-128"/>
              </a:rPr>
              <a:t>※</a:t>
            </a:r>
            <a:r>
              <a:rPr lang="ja-JP" altLang="en-US" sz="700" dirty="0">
                <a:latin typeface="メイリオ" panose="020B0604030504040204" pitchFamily="50" charset="-128"/>
                <a:ea typeface="メイリオ" panose="020B0604030504040204" pitchFamily="50" charset="-128"/>
              </a:rPr>
              <a:t>合計助成</a:t>
            </a:r>
            <a:r>
              <a:rPr lang="ja-JP" altLang="en-US" sz="700" dirty="0" smtClean="0">
                <a:latin typeface="メイリオ" panose="020B0604030504040204" pitchFamily="50" charset="-128"/>
                <a:ea typeface="メイリオ" panose="020B0604030504040204" pitchFamily="50" charset="-128"/>
              </a:rPr>
              <a:t>額の詳細は</a:t>
            </a:r>
            <a:r>
              <a:rPr lang="en-US" altLang="ja-JP" sz="700" dirty="0" smtClean="0">
                <a:latin typeface="メイリオ" panose="020B0604030504040204" pitchFamily="50" charset="-128"/>
                <a:ea typeface="メイリオ" panose="020B0604030504040204" pitchFamily="50" charset="-128"/>
              </a:rPr>
              <a:t>P1</a:t>
            </a:r>
            <a:r>
              <a:rPr lang="ja-JP" altLang="en-US" sz="700" dirty="0" smtClean="0">
                <a:latin typeface="メイリオ" panose="020B0604030504040204" pitchFamily="50" charset="-128"/>
                <a:ea typeface="メイリオ" panose="020B0604030504040204" pitchFamily="50" charset="-128"/>
              </a:rPr>
              <a:t>に掲載</a:t>
            </a:r>
            <a:endParaRPr lang="ja-JP" altLang="en-US" sz="700" dirty="0">
              <a:latin typeface="メイリオ" panose="020B0604030504040204" pitchFamily="50" charset="-128"/>
              <a:ea typeface="メイリオ" panose="020B0604030504040204" pitchFamily="50" charset="-128"/>
            </a:endParaRPr>
          </a:p>
        </p:txBody>
      </p:sp>
      <p:sp>
        <p:nvSpPr>
          <p:cNvPr id="42" name="正方形/長方形 41"/>
          <p:cNvSpPr/>
          <p:nvPr/>
        </p:nvSpPr>
        <p:spPr>
          <a:xfrm>
            <a:off x="81000" y="72425"/>
            <a:ext cx="6696000" cy="5040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tIns="72000" rIns="108000" rtlCol="0" anchor="ctr"/>
          <a:lstStyle/>
          <a:p>
            <a:pPr marL="542925">
              <a:lnSpc>
                <a:spcPct val="120000"/>
              </a:lnSpc>
            </a:pPr>
            <a:r>
              <a:rPr lang="ja-JP" altLang="en-US" sz="1000" dirty="0">
                <a:solidFill>
                  <a:schemeClr val="bg1"/>
                </a:solidFill>
                <a:latin typeface="Meiryo" panose="020B0604030504040204" pitchFamily="34" charset="-128"/>
                <a:ea typeface="Meiryo" panose="020B0604030504040204" pitchFamily="34" charset="-128"/>
              </a:rPr>
              <a:t>人材開発支援助成金は、訓練経費に対する助成（経費助成）と、訓練期間中の労働者の賃金に対する助成（賃金助成）があります。いずれも支給されますか。</a:t>
            </a:r>
          </a:p>
        </p:txBody>
      </p:sp>
      <p:sp>
        <p:nvSpPr>
          <p:cNvPr id="43" name="テキスト ボックス 35"/>
          <p:cNvSpPr txBox="1"/>
          <p:nvPr/>
        </p:nvSpPr>
        <p:spPr>
          <a:xfrm>
            <a:off x="127859" y="93593"/>
            <a:ext cx="420821" cy="461665"/>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2400" b="1" spc="-21" dirty="0" smtClean="0">
                <a:solidFill>
                  <a:schemeClr val="bg1"/>
                </a:solidFill>
                <a:effectLst/>
                <a:latin typeface="Arial" panose="020B0604020202020204" pitchFamily="34" charset="0"/>
                <a:ea typeface="游ゴシック" panose="020B0400000000000000" pitchFamily="50" charset="-128"/>
                <a:cs typeface="Arial" panose="020B0604020202020204" pitchFamily="34" charset="0"/>
              </a:rPr>
              <a:t>Q</a:t>
            </a:r>
          </a:p>
        </p:txBody>
      </p:sp>
      <p:sp>
        <p:nvSpPr>
          <p:cNvPr id="44" name="テキスト ボックス 35"/>
          <p:cNvSpPr txBox="1"/>
          <p:nvPr/>
        </p:nvSpPr>
        <p:spPr>
          <a:xfrm>
            <a:off x="127859" y="655648"/>
            <a:ext cx="420821" cy="461665"/>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2400" b="1" dirty="0" smtClean="0">
                <a:solidFill>
                  <a:srgbClr val="103185"/>
                </a:solidFill>
                <a:effectLst/>
                <a:latin typeface="Arial" panose="020B0604020202020204" pitchFamily="34" charset="0"/>
                <a:ea typeface="游ゴシック" panose="020B0400000000000000" pitchFamily="50" charset="-128"/>
                <a:cs typeface="Arial" panose="020B0604020202020204" pitchFamily="34" charset="0"/>
              </a:rPr>
              <a:t>A</a:t>
            </a:r>
          </a:p>
        </p:txBody>
      </p:sp>
    </p:spTree>
    <p:extLst>
      <p:ext uri="{BB962C8B-B14F-4D97-AF65-F5344CB8AC3E}">
        <p14:creationId xmlns:p14="http://schemas.microsoft.com/office/powerpoint/2010/main" val="2597554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10915</TotalTime>
  <Words>2908</Words>
  <Application>Microsoft Office PowerPoint</Application>
  <PresentationFormat>A4 210 x 297 mm</PresentationFormat>
  <Paragraphs>266</Paragraphs>
  <Slides>4</Slides>
  <Notes>4</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vt:i4>
      </vt:variant>
    </vt:vector>
  </HeadingPairs>
  <TitlesOfParts>
    <vt:vector size="14" baseType="lpstr">
      <vt:lpstr>HG丸ｺﾞｼｯｸM-PRO</vt:lpstr>
      <vt:lpstr>ＭＳ Ｐゴシック</vt:lpstr>
      <vt:lpstr>Meiryo</vt:lpstr>
      <vt:lpstr>Meiryo</vt:lpstr>
      <vt:lpstr>游ゴシック</vt:lpstr>
      <vt:lpstr>Arial</vt:lpstr>
      <vt:lpstr>Calibri</vt:lpstr>
      <vt:lpstr>Segoe UI</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各事業主団体の皆様へ</dc:title>
  <cp:revision>849</cp:revision>
  <cp:lastPrinted>2023-03-06T05:04:37Z</cp:lastPrinted>
  <dcterms:created xsi:type="dcterms:W3CDTF">2016-09-14T02:26:58Z</dcterms:created>
  <dcterms:modified xsi:type="dcterms:W3CDTF">2023-03-06T05:29:57Z</dcterms:modified>
</cp:coreProperties>
</file>