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92" r:id="rId2"/>
    <p:sldId id="388" r:id="rId3"/>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130案" id="{384075F5-5D64-4B95-976E-96C49897C911}">
          <p14:sldIdLst>
            <p14:sldId id="392"/>
            <p14:sldId id="388"/>
          </p14:sldIdLst>
        </p14:section>
      </p14:sectionLst>
    </p:ext>
    <p:ext uri="{EFAFB233-063F-42B5-8137-9DF3F51BA10A}">
      <p15:sldGuideLst xmlns:p15="http://schemas.microsoft.com/office/powerpoint/2012/main">
        <p15:guide id="1" orient="horz" pos="1941" userDrawn="1">
          <p15:clr>
            <a:srgbClr val="A4A3A4"/>
          </p15:clr>
        </p15:guide>
        <p15:guide id="2" pos="2160" userDrawn="1">
          <p15:clr>
            <a:srgbClr val="A4A3A4"/>
          </p15:clr>
        </p15:guide>
        <p15:guide id="3" pos="73" userDrawn="1">
          <p15:clr>
            <a:srgbClr val="A4A3A4"/>
          </p15:clr>
        </p15:guide>
        <p15:guide id="4" pos="4247" userDrawn="1">
          <p15:clr>
            <a:srgbClr val="A4A3A4"/>
          </p15:clr>
        </p15:guide>
        <p15:guide id="5" orient="horz" pos="5978"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澤 夏樹(furusawa-natsuki)" initials="古澤" lastIdx="1" clrIdx="0">
    <p:extLst>
      <p:ext uri="{19B8F6BF-5375-455C-9EA6-DF929625EA0E}">
        <p15:presenceInfo xmlns:p15="http://schemas.microsoft.com/office/powerpoint/2012/main" userId="S-1-5-21-4175116151-3849908774-3845857867-336798" providerId="AD"/>
      </p:ext>
    </p:extLst>
  </p:cmAuthor>
  <p:cmAuthor id="2" name="佐伯 俊輔(saeki-shunsuke.25e)" initials="佐伯" lastIdx="11" clrIdx="1">
    <p:extLst>
      <p:ext uri="{19B8F6BF-5375-455C-9EA6-DF929625EA0E}">
        <p15:presenceInfo xmlns:p15="http://schemas.microsoft.com/office/powerpoint/2012/main" userId="S-1-5-21-4175116151-3849908774-3845857867-55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EFF"/>
    <a:srgbClr val="FF75FF"/>
    <a:srgbClr val="FF7DFF"/>
    <a:srgbClr val="CCFFCC"/>
    <a:srgbClr val="103185"/>
    <a:srgbClr val="204D84"/>
    <a:srgbClr val="C9E7E7"/>
    <a:srgbClr val="FDF3B9"/>
    <a:srgbClr val="BCDFFF"/>
    <a:srgbClr val="FF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96391" autoAdjust="0"/>
  </p:normalViewPr>
  <p:slideViewPr>
    <p:cSldViewPr>
      <p:cViewPr varScale="1">
        <p:scale>
          <a:sx n="51" d="100"/>
          <a:sy n="51" d="100"/>
        </p:scale>
        <p:origin x="2508" y="84"/>
      </p:cViewPr>
      <p:guideLst>
        <p:guide orient="horz" pos="1941"/>
        <p:guide pos="2160"/>
        <p:guide pos="73"/>
        <p:guide pos="4247"/>
        <p:guide orient="horz" pos="5978"/>
      </p:guideLst>
    </p:cSldViewPr>
  </p:slideViewPr>
  <p:notesTextViewPr>
    <p:cViewPr>
      <p:scale>
        <a:sx n="300" d="100"/>
        <a:sy n="300" d="100"/>
      </p:scale>
      <p:origin x="0" y="0"/>
    </p:cViewPr>
  </p:notesTextViewPr>
  <p:notesViewPr>
    <p:cSldViewPr>
      <p:cViewPr varScale="1">
        <p:scale>
          <a:sx n="59" d="100"/>
          <a:sy n="59" d="100"/>
        </p:scale>
        <p:origin x="-2628"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1"/>
            <a:ext cx="2949099" cy="496967"/>
          </a:xfrm>
          <a:prstGeom prst="rect">
            <a:avLst/>
          </a:prstGeom>
        </p:spPr>
        <p:txBody>
          <a:bodyPr vert="horz" lIns="91440" tIns="45720" rIns="91440" bIns="45720" rtlCol="0"/>
          <a:lstStyle>
            <a:lvl1pPr algn="r">
              <a:defRPr sz="1200"/>
            </a:lvl1pPr>
          </a:lstStyle>
          <a:p>
            <a:fld id="{07C159CC-6549-4A5D-A439-07FB2C9B0544}" type="datetimeFigureOut">
              <a:rPr kumimoji="1" lang="ja-JP" altLang="en-US" smtClean="0"/>
              <a:t>2023/1/6</a:t>
            </a:fld>
            <a:endParaRPr kumimoji="1" lang="ja-JP" altLang="en-US"/>
          </a:p>
        </p:txBody>
      </p:sp>
      <p:sp>
        <p:nvSpPr>
          <p:cNvPr id="4" name="フッター プレースホルダー 3"/>
          <p:cNvSpPr>
            <a:spLocks noGrp="1"/>
          </p:cNvSpPr>
          <p:nvPr>
            <p:ph type="ftr" sz="quarter" idx="2"/>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6967"/>
          </a:xfrm>
          <a:prstGeom prst="rect">
            <a:avLst/>
          </a:prstGeom>
        </p:spPr>
        <p:txBody>
          <a:bodyPr vert="horz" lIns="91440" tIns="45720" rIns="91440" bIns="45720" rtlCol="0" anchor="b"/>
          <a:lstStyle>
            <a:lvl1pPr algn="r">
              <a:defRPr sz="1200"/>
            </a:lvl1pPr>
          </a:lstStyle>
          <a:p>
            <a:fld id="{3D6C3ED4-782A-40B2-89BA-5F3B704BE565}" type="slidenum">
              <a:rPr kumimoji="1" lang="ja-JP" altLang="en-US" smtClean="0"/>
              <a:t>‹#›</a:t>
            </a:fld>
            <a:endParaRPr kumimoji="1" lang="ja-JP" altLang="en-US"/>
          </a:p>
        </p:txBody>
      </p:sp>
    </p:spTree>
    <p:extLst>
      <p:ext uri="{BB962C8B-B14F-4D97-AF65-F5344CB8AC3E}">
        <p14:creationId xmlns:p14="http://schemas.microsoft.com/office/powerpoint/2010/main" val="852804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BA12D4AD-3418-416F-9861-1F2BC798BBCF}" type="datetimeFigureOut">
              <a:rPr kumimoji="1" lang="ja-JP" altLang="en-US" smtClean="0"/>
              <a:t>2023/1/6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1933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47CDD5FA-044D-4918-BBA7-55E2221E814A}" type="slidenum">
              <a:rPr kumimoji="1" lang="ja-JP" altLang="en-US" smtClean="0"/>
              <a:t>‹#›</a:t>
            </a:fld>
            <a:endParaRPr kumimoji="1" lang="ja-JP" altLang="en-US"/>
          </a:p>
        </p:txBody>
      </p:sp>
    </p:spTree>
    <p:extLst>
      <p:ext uri="{BB962C8B-B14F-4D97-AF65-F5344CB8AC3E}">
        <p14:creationId xmlns:p14="http://schemas.microsoft.com/office/powerpoint/2010/main" val="222035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14550" y="746125"/>
            <a:ext cx="2576513" cy="3725863"/>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953FA3A9-1B91-4B88-8DE9-D3AB2F249F96}" type="slidenum">
              <a:rPr kumimoji="1" lang="ja-JP" altLang="en-US" smtClean="0"/>
              <a:pPr/>
              <a:t>1</a:t>
            </a:fld>
            <a:endParaRPr kumimoji="1" lang="ja-JP" altLang="en-US" dirty="0"/>
          </a:p>
        </p:txBody>
      </p:sp>
    </p:spTree>
    <p:extLst>
      <p:ext uri="{BB962C8B-B14F-4D97-AF65-F5344CB8AC3E}">
        <p14:creationId xmlns:p14="http://schemas.microsoft.com/office/powerpoint/2010/main" val="342229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2114550" y="746125"/>
            <a:ext cx="2578100" cy="3725863"/>
          </a:xfrm>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352B31-5E6F-4A5F-B6DE-2DE5D19411D2}"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58757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4"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5"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5"/>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2023/1/6</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mhlw.go.jp/stf/seisakunitsuite/bunya/koyou_roudou/koyou/kyufukin/d01-1.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3"/>
          <p:cNvGrpSpPr/>
          <p:nvPr/>
        </p:nvGrpSpPr>
        <p:grpSpPr>
          <a:xfrm>
            <a:off x="-279377" y="-364681"/>
            <a:ext cx="8122470" cy="729153"/>
            <a:chOff x="-284748" y="-306028"/>
            <a:chExt cx="8122470" cy="733969"/>
          </a:xfrm>
          <a:solidFill>
            <a:schemeClr val="accent6">
              <a:lumMod val="20000"/>
              <a:lumOff val="80000"/>
            </a:schemeClr>
          </a:solidFill>
        </p:grpSpPr>
        <p:grpSp>
          <p:nvGrpSpPr>
            <p:cNvPr id="6" name="Group 6"/>
            <p:cNvGrpSpPr>
              <a:grpSpLocks/>
            </p:cNvGrpSpPr>
            <p:nvPr/>
          </p:nvGrpSpPr>
          <p:grpSpPr bwMode="auto">
            <a:xfrm>
              <a:off x="-284748" y="-306028"/>
              <a:ext cx="8122470" cy="733969"/>
              <a:chOff x="-405" y="-436"/>
              <a:chExt cx="12718" cy="872"/>
            </a:xfrm>
            <a:grpFill/>
          </p:grpSpPr>
          <p:sp>
            <p:nvSpPr>
              <p:cNvPr id="8" name="AutoShape 7"/>
              <p:cNvSpPr>
                <a:spLocks noChangeArrowheads="1"/>
              </p:cNvSpPr>
              <p:nvPr/>
            </p:nvSpPr>
            <p:spPr bwMode="auto">
              <a:xfrm>
                <a:off x="-405" y="-436"/>
                <a:ext cx="1020" cy="872"/>
              </a:xfrm>
              <a:prstGeom prst="roundRect">
                <a:avLst>
                  <a:gd name="adj" fmla="val 50000"/>
                </a:avLst>
              </a:prstGeom>
              <a:grp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sp>
            <p:nvSpPr>
              <p:cNvPr id="10" name="AutoShape 9"/>
              <p:cNvSpPr>
                <a:spLocks noChangeArrowheads="1"/>
              </p:cNvSpPr>
              <p:nvPr/>
            </p:nvSpPr>
            <p:spPr bwMode="auto">
              <a:xfrm>
                <a:off x="1428" y="-397"/>
                <a:ext cx="10885" cy="794"/>
              </a:xfrm>
              <a:prstGeom prst="roundRect">
                <a:avLst>
                  <a:gd name="adj" fmla="val 50000"/>
                </a:avLst>
              </a:prstGeom>
              <a:grp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grpSp>
        <p:pic>
          <p:nvPicPr>
            <p:cNvPr id="7" name="図 1"/>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54037" y="-169877"/>
              <a:ext cx="576064" cy="564991"/>
            </a:xfrm>
            <a:prstGeom prst="rect">
              <a:avLst/>
            </a:prstGeom>
            <a:solidFill>
              <a:schemeClr val="bg1"/>
            </a:solidFill>
            <a:ln w="9525">
              <a:noFill/>
              <a:miter lim="800000"/>
              <a:headEnd/>
              <a:tailEnd/>
            </a:ln>
          </p:spPr>
        </p:pic>
      </p:grpSp>
      <p:sp>
        <p:nvSpPr>
          <p:cNvPr id="22" name="テキスト ボックス 21"/>
          <p:cNvSpPr txBox="1"/>
          <p:nvPr/>
        </p:nvSpPr>
        <p:spPr>
          <a:xfrm>
            <a:off x="23831" y="396000"/>
            <a:ext cx="6378289" cy="619973"/>
          </a:xfrm>
          <a:prstGeom prst="rect">
            <a:avLst/>
          </a:prstGeom>
          <a:noFill/>
        </p:spPr>
        <p:txBody>
          <a:bodyPr wrap="square" lIns="91070" tIns="45536" rIns="91070" bIns="45536" rtlCol="0">
            <a:noAutofit/>
          </a:bodyPr>
          <a:lstStyle/>
          <a:p>
            <a:r>
              <a:rPr lang="ja-JP" altLang="en-US" sz="1200" dirty="0" smtClean="0">
                <a:latin typeface="メイリオ" pitchFamily="50" charset="-128"/>
                <a:ea typeface="メイリオ" pitchFamily="50" charset="-128"/>
              </a:rPr>
              <a:t>企業内</a:t>
            </a:r>
            <a:r>
              <a:rPr lang="ja-JP" altLang="en-US" sz="1200" dirty="0">
                <a:latin typeface="メイリオ" pitchFamily="50" charset="-128"/>
                <a:ea typeface="メイリオ" pitchFamily="50" charset="-128"/>
              </a:rPr>
              <a:t>での人材育成に取り組む事業主の皆</a:t>
            </a:r>
            <a:r>
              <a:rPr lang="ja-JP" altLang="en-US" sz="1200" dirty="0" smtClean="0">
                <a:latin typeface="メイリオ" pitchFamily="50" charset="-128"/>
                <a:ea typeface="メイリオ" pitchFamily="50" charset="-128"/>
              </a:rPr>
              <a:t>さまへ</a:t>
            </a:r>
            <a:endParaRPr lang="ja-JP" altLang="en-US" sz="1200" dirty="0">
              <a:latin typeface="メイリオ" pitchFamily="50" charset="-128"/>
              <a:ea typeface="メイリオ" pitchFamily="50" charset="-128"/>
            </a:endParaRPr>
          </a:p>
        </p:txBody>
      </p:sp>
      <p:sp>
        <p:nvSpPr>
          <p:cNvPr id="26" name="Text Box 42"/>
          <p:cNvSpPr txBox="1">
            <a:spLocks noChangeArrowheads="1"/>
          </p:cNvSpPr>
          <p:nvPr/>
        </p:nvSpPr>
        <p:spPr bwMode="auto">
          <a:xfrm>
            <a:off x="1052736" y="9589612"/>
            <a:ext cx="5988568" cy="296340"/>
          </a:xfrm>
          <a:prstGeom prst="rect">
            <a:avLst/>
          </a:prstGeom>
          <a:noFill/>
          <a:ln w="9525">
            <a:noFill/>
            <a:miter lim="800000"/>
            <a:headEnd/>
            <a:tailEnd/>
          </a:ln>
        </p:spPr>
        <p:txBody>
          <a:bodyPr lIns="37541" tIns="47677" rIns="37541" bIns="47677">
            <a:spAutoFit/>
          </a:bodyPr>
          <a:lstStyle/>
          <a:p>
            <a:pPr algn="ctr">
              <a:defRPr/>
            </a:pPr>
            <a:r>
              <a:rPr lang="ja-JP" altLang="en-US" sz="1300" spc="-21" dirty="0" smtClean="0">
                <a:solidFill>
                  <a:prstClr val="black"/>
                </a:solidFill>
                <a:latin typeface="メイリオ" panose="020B0604030504040204" pitchFamily="50" charset="-128"/>
                <a:ea typeface="メイリオ" panose="020B0604030504040204" pitchFamily="50" charset="-128"/>
              </a:rPr>
              <a:t>宮城労働局</a:t>
            </a:r>
            <a:r>
              <a:rPr lang="ja-JP" altLang="en-US" sz="1300" spc="-21" dirty="0">
                <a:solidFill>
                  <a:prstClr val="black"/>
                </a:solidFill>
                <a:latin typeface="メイリオ" panose="020B0604030504040204" pitchFamily="50" charset="-128"/>
                <a:ea typeface="メイリオ" panose="020B0604030504040204" pitchFamily="50" charset="-128"/>
              </a:rPr>
              <a:t>・ハローワーク</a:t>
            </a: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8356" y="9446486"/>
            <a:ext cx="1353445" cy="444313"/>
          </a:xfrm>
          <a:prstGeom prst="rect">
            <a:avLst/>
          </a:prstGeom>
        </p:spPr>
      </p:pic>
      <p:sp>
        <p:nvSpPr>
          <p:cNvPr id="64" name="正方形/長方形 63"/>
          <p:cNvSpPr/>
          <p:nvPr/>
        </p:nvSpPr>
        <p:spPr>
          <a:xfrm>
            <a:off x="368734" y="9163285"/>
            <a:ext cx="1512000" cy="25200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lIns="108000" tIns="18000" rIns="108000" bIns="0" anchor="ctr" anchorCtr="0">
            <a:noAutofit/>
          </a:bodyPr>
          <a:lstStyle/>
          <a:p>
            <a:pPr algn="ctr"/>
            <a:r>
              <a:rPr lang="ja-JP" altLang="en-US" sz="1100" b="1" dirty="0" smtClean="0">
                <a:solidFill>
                  <a:srgbClr val="0066FF"/>
                </a:solidFill>
                <a:latin typeface="+mn-ea"/>
              </a:rPr>
              <a:t>人材開発支援助成金</a:t>
            </a:r>
            <a:endParaRPr lang="ja-JP" altLang="en-US" sz="1100" b="1" dirty="0">
              <a:solidFill>
                <a:srgbClr val="0066FF"/>
              </a:solidFill>
              <a:latin typeface="+mn-ea"/>
            </a:endParaRPr>
          </a:p>
        </p:txBody>
      </p:sp>
      <p:sp>
        <p:nvSpPr>
          <p:cNvPr id="65" name="テキスト ボックス 64"/>
          <p:cNvSpPr txBox="1"/>
          <p:nvPr/>
        </p:nvSpPr>
        <p:spPr>
          <a:xfrm>
            <a:off x="2713598" y="8985448"/>
            <a:ext cx="3114614" cy="523220"/>
          </a:xfrm>
          <a:prstGeom prst="rect">
            <a:avLst/>
          </a:prstGeom>
          <a:noFill/>
          <a:ln w="28575">
            <a:noFill/>
          </a:ln>
        </p:spPr>
        <p:txBody>
          <a:bodyPr wrap="square"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hlinkClick r:id="rId5"/>
              </a:rPr>
              <a:t>https://www.mhlw.go.jp/stf/seisakunitsuite/bunya/koyou_roudou/koyou/kyufukin/d01-1.html</a:t>
            </a:r>
            <a:endParaRPr lang="en-US" altLang="ja-JP" sz="900" dirty="0">
              <a:solidFill>
                <a:srgbClr val="FF0000"/>
              </a:solidFill>
              <a:latin typeface="メイリオ" panose="020B0604030504040204" pitchFamily="50" charset="-128"/>
              <a:ea typeface="メイリオ" panose="020B0604030504040204" pitchFamily="50" charset="-128"/>
            </a:endParaRPr>
          </a:p>
        </p:txBody>
      </p:sp>
      <p:sp>
        <p:nvSpPr>
          <p:cNvPr id="66" name="角丸四角形 65"/>
          <p:cNvSpPr/>
          <p:nvPr/>
        </p:nvSpPr>
        <p:spPr bwMode="auto">
          <a:xfrm>
            <a:off x="1850239" y="9163285"/>
            <a:ext cx="540000" cy="252000"/>
          </a:xfrm>
          <a:prstGeom prst="roundRect">
            <a:avLst/>
          </a:prstGeom>
          <a:solidFill>
            <a:schemeClr val="bg1">
              <a:lumMod val="65000"/>
            </a:schemeClr>
          </a:solidFill>
          <a:ln w="12700">
            <a:solidFill>
              <a:schemeClr val="tx1"/>
            </a:solidFill>
          </a:ln>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tIns="18000" bIns="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fontAlgn="auto">
              <a:spcBef>
                <a:spcPts val="0"/>
              </a:spcBef>
              <a:spcAft>
                <a:spcPts val="0"/>
              </a:spcAft>
              <a:defRPr/>
            </a:pPr>
            <a:r>
              <a:rPr lang="ja-JP" altLang="en-US" sz="1100" b="1" spc="300" dirty="0" smtClean="0">
                <a:solidFill>
                  <a:schemeClr val="tx1"/>
                </a:solidFill>
                <a:latin typeface="メイリオ" pitchFamily="50" charset="-128"/>
                <a:ea typeface="メイリオ" pitchFamily="50" charset="-128"/>
              </a:rPr>
              <a:t>検</a:t>
            </a:r>
            <a:r>
              <a:rPr lang="ja-JP" altLang="en-US" sz="1100" b="1" dirty="0" smtClean="0">
                <a:solidFill>
                  <a:schemeClr val="tx1"/>
                </a:solidFill>
                <a:latin typeface="メイリオ" pitchFamily="50" charset="-128"/>
                <a:ea typeface="メイリオ" pitchFamily="50" charset="-128"/>
              </a:rPr>
              <a:t>索</a:t>
            </a:r>
            <a:endParaRPr lang="ja-JP" altLang="en-US" sz="1100" b="1" dirty="0">
              <a:solidFill>
                <a:schemeClr val="tx1"/>
              </a:solidFill>
              <a:latin typeface="メイリオ" pitchFamily="50" charset="-128"/>
              <a:ea typeface="メイリオ" pitchFamily="50" charset="-128"/>
            </a:endParaRPr>
          </a:p>
        </p:txBody>
      </p:sp>
      <p:cxnSp>
        <p:nvCxnSpPr>
          <p:cNvPr id="67" name="直線矢印コネクタ 66"/>
          <p:cNvCxnSpPr/>
          <p:nvPr/>
        </p:nvCxnSpPr>
        <p:spPr bwMode="auto">
          <a:xfrm flipH="1" flipV="1">
            <a:off x="2331110" y="9259461"/>
            <a:ext cx="220808" cy="93977"/>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 name="図 36"/>
          <p:cNvPicPr>
            <a:picLocks noChangeAspect="1"/>
          </p:cNvPicPr>
          <p:nvPr/>
        </p:nvPicPr>
        <p:blipFill>
          <a:blip r:embed="rId6"/>
          <a:stretch>
            <a:fillRect/>
          </a:stretch>
        </p:blipFill>
        <p:spPr>
          <a:xfrm>
            <a:off x="5881520" y="9104246"/>
            <a:ext cx="519021" cy="499799"/>
          </a:xfrm>
          <a:prstGeom prst="rect">
            <a:avLst/>
          </a:prstGeom>
        </p:spPr>
      </p:pic>
      <p:sp>
        <p:nvSpPr>
          <p:cNvPr id="3" name="テキスト ボックス 2"/>
          <p:cNvSpPr txBox="1"/>
          <p:nvPr/>
        </p:nvSpPr>
        <p:spPr>
          <a:xfrm>
            <a:off x="0" y="632520"/>
            <a:ext cx="6858000" cy="1472513"/>
          </a:xfrm>
          <a:prstGeom prst="rect">
            <a:avLst/>
          </a:prstGeom>
          <a:solidFill>
            <a:schemeClr val="accent6">
              <a:lumMod val="20000"/>
              <a:lumOff val="80000"/>
            </a:schemeClr>
          </a:solidFill>
        </p:spPr>
        <p:txBody>
          <a:bodyPr wrap="none" rtlCol="0" anchor="ctr" anchorCtr="0">
            <a:noAutofit/>
          </a:bodyPr>
          <a:lstStyle/>
          <a:p>
            <a:pPr algn="ctr">
              <a:lnSpc>
                <a:spcPts val="3500"/>
              </a:lnSpc>
            </a:pPr>
            <a:r>
              <a:rPr lang="ja-JP" altLang="en-US" sz="2400" b="1" spc="240" dirty="0" smtClean="0">
                <a:ln w="22225">
                  <a:noFill/>
                  <a:prstDash val="solid"/>
                </a:ln>
                <a:latin typeface="メイリオ" panose="020B0604030504040204" pitchFamily="50" charset="-128"/>
                <a:ea typeface="メイリオ" panose="020B0604030504040204" pitchFamily="50" charset="-128"/>
              </a:rPr>
              <a:t>人材開発支援助成金に</a:t>
            </a:r>
            <a:endParaRPr lang="en-US" altLang="ja-JP" sz="2400" b="1" spc="240" dirty="0" smtClean="0">
              <a:ln w="22225">
                <a:noFill/>
                <a:prstDash val="solid"/>
              </a:ln>
              <a:latin typeface="メイリオ" panose="020B0604030504040204" pitchFamily="50" charset="-128"/>
              <a:ea typeface="メイリオ" panose="020B0604030504040204" pitchFamily="50" charset="-128"/>
            </a:endParaRPr>
          </a:p>
          <a:p>
            <a:pPr algn="ctr">
              <a:lnSpc>
                <a:spcPts val="3500"/>
              </a:lnSpc>
            </a:pPr>
            <a:r>
              <a:rPr lang="ja-JP" altLang="en-US" sz="2800" b="1" spc="240" dirty="0" smtClean="0">
                <a:ln w="22225">
                  <a:noFill/>
                  <a:prstDash val="solid"/>
                </a:ln>
                <a:solidFill>
                  <a:srgbClr val="92D05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事業展開等リスキリング支援コース</a:t>
            </a:r>
            <a:endParaRPr lang="en-US" altLang="ja-JP" sz="2800" b="1" spc="240" dirty="0" smtClean="0">
              <a:ln w="22225">
                <a:noFill/>
                <a:prstDash val="solid"/>
              </a:ln>
              <a:solidFill>
                <a:srgbClr val="92D05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3500"/>
              </a:lnSpc>
            </a:pPr>
            <a:r>
              <a:rPr lang="ja-JP" altLang="en-US" sz="2400" b="1" spc="240" dirty="0" smtClean="0">
                <a:ln w="22225">
                  <a:noFill/>
                  <a:prstDash val="solid"/>
                </a:ln>
                <a:latin typeface="メイリオ" panose="020B0604030504040204" pitchFamily="50" charset="-128"/>
                <a:ea typeface="メイリオ" panose="020B0604030504040204" pitchFamily="50" charset="-128"/>
              </a:rPr>
              <a:t>を創設しました</a:t>
            </a:r>
            <a:endParaRPr lang="ja-JP" altLang="en-US" sz="16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16631" y="2151085"/>
            <a:ext cx="6606309" cy="2169825"/>
          </a:xfrm>
          <a:prstGeom prst="rect">
            <a:avLst/>
          </a:prstGeom>
          <a:noFill/>
        </p:spPr>
        <p:txBody>
          <a:bodyPr wrap="square" rtlCol="0">
            <a:spAutoFit/>
          </a:bodyPr>
          <a:lstStyle/>
          <a:p>
            <a:pPr lvl="0">
              <a:lnSpc>
                <a:spcPts val="1800"/>
              </a:lnSpc>
              <a:defRPr/>
            </a:pPr>
            <a:r>
              <a:rPr lang="ja-JP" altLang="en-US" sz="14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人材開発支援助成金「事業展開等リスキリング支援コース」</a:t>
            </a:r>
            <a:r>
              <a:rPr lang="ja-JP" altLang="en-US" sz="1400" dirty="0" smtClean="0">
                <a:latin typeface="メイリオ" panose="020B0604030504040204" pitchFamily="50" charset="-128"/>
                <a:ea typeface="メイリオ" panose="020B0604030504040204" pitchFamily="50" charset="-128"/>
              </a:rPr>
              <a:t>は、企業の持続的発展のため、新製品の製造や新サービスの提供等により新たな分野に展開する、または、デジタル・グリーンといった成長分野の技術を取り入れ業務の効率化等を図るため、</a:t>
            </a:r>
            <a:endParaRPr lang="en-US" altLang="ja-JP" sz="1400" dirty="0" smtClean="0">
              <a:latin typeface="メイリオ" panose="020B0604030504040204" pitchFamily="50" charset="-128"/>
              <a:ea typeface="メイリオ" panose="020B0604030504040204" pitchFamily="50" charset="-128"/>
            </a:endParaRPr>
          </a:p>
          <a:p>
            <a:pPr lvl="0">
              <a:lnSpc>
                <a:spcPts val="1800"/>
              </a:lnSpc>
              <a:defRPr/>
            </a:pPr>
            <a:r>
              <a:rPr lang="ja-JP" altLang="en-US" sz="1400" dirty="0" smtClean="0">
                <a:latin typeface="メイリオ" panose="020B0604030504040204" pitchFamily="50" charset="-128"/>
                <a:ea typeface="メイリオ" panose="020B0604030504040204" pitchFamily="50" charset="-128"/>
              </a:rPr>
              <a:t>① 既存事業にとらわれず、新規</a:t>
            </a:r>
            <a:r>
              <a:rPr lang="ja-JP" altLang="en-US" sz="1400" dirty="0">
                <a:latin typeface="メイリオ" panose="020B0604030504040204" pitchFamily="50" charset="-128"/>
                <a:ea typeface="メイリオ" panose="020B0604030504040204" pitchFamily="50" charset="-128"/>
              </a:rPr>
              <a:t>事業の</a:t>
            </a:r>
            <a:r>
              <a:rPr lang="ja-JP" altLang="en-US" sz="1400" dirty="0" smtClean="0">
                <a:latin typeface="メイリオ" panose="020B0604030504040204" pitchFamily="50" charset="-128"/>
                <a:ea typeface="メイリオ" panose="020B0604030504040204" pitchFamily="50" charset="-128"/>
              </a:rPr>
              <a:t>立ち上げ等の</a:t>
            </a:r>
            <a:r>
              <a:rPr lang="ja-JP" altLang="en-US" sz="1400" b="1" u="sng" dirty="0">
                <a:solidFill>
                  <a:schemeClr val="accent5">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事業</a:t>
            </a:r>
            <a:r>
              <a:rPr lang="ja-JP" altLang="en-US" sz="1400" b="1" u="sng" dirty="0" smtClean="0">
                <a:solidFill>
                  <a:schemeClr val="accent5">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展開</a:t>
            </a:r>
            <a:r>
              <a:rPr lang="ja-JP" altLang="en-US" sz="1400" dirty="0" smtClean="0">
                <a:latin typeface="メイリオ" panose="020B0604030504040204" pitchFamily="50" charset="-128"/>
                <a:ea typeface="メイリオ" panose="020B0604030504040204" pitchFamily="50" charset="-128"/>
              </a:rPr>
              <a:t>に伴う人材育成</a:t>
            </a:r>
            <a:endParaRPr lang="en-US" altLang="ja-JP" sz="1400" dirty="0" smtClean="0">
              <a:latin typeface="メイリオ" panose="020B0604030504040204" pitchFamily="50" charset="-128"/>
              <a:ea typeface="メイリオ" panose="020B0604030504040204" pitchFamily="50" charset="-128"/>
            </a:endParaRPr>
          </a:p>
          <a:p>
            <a:pPr lvl="0">
              <a:lnSpc>
                <a:spcPts val="1800"/>
              </a:lnSpc>
              <a:defRPr/>
            </a:pPr>
            <a:r>
              <a:rPr lang="ja-JP" altLang="en-US" sz="1400" dirty="0" smtClean="0">
                <a:latin typeface="メイリオ" panose="020B0604030504040204" pitchFamily="50" charset="-128"/>
                <a:ea typeface="メイリオ" panose="020B0604030504040204" pitchFamily="50" charset="-128"/>
              </a:rPr>
              <a:t>② 業務の効率化や脱炭素化などに取り組むため、</a:t>
            </a:r>
            <a:r>
              <a:rPr lang="ja-JP" altLang="en-US" sz="1400" b="1" u="sng" dirty="0" smtClean="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デジタル</a:t>
            </a:r>
            <a:r>
              <a:rPr lang="ja-JP" altLang="en-US" sz="1400" b="1" dirty="0" smtClean="0">
                <a:latin typeface="メイリオ" panose="020B0604030504040204" pitchFamily="50" charset="-128"/>
                <a:ea typeface="メイリオ" panose="020B0604030504040204" pitchFamily="50" charset="-128"/>
              </a:rPr>
              <a:t>・</a:t>
            </a:r>
            <a:r>
              <a:rPr lang="ja-JP" altLang="en-US" sz="1400" b="1" u="sng" dirty="0" smtClean="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グリーン化</a:t>
            </a:r>
            <a:r>
              <a:rPr lang="ja-JP" altLang="en-US" sz="1400" dirty="0" smtClean="0">
                <a:latin typeface="メイリオ" panose="020B0604030504040204" pitchFamily="50" charset="-128"/>
                <a:ea typeface="メイリオ" panose="020B0604030504040204" pitchFamily="50" charset="-128"/>
              </a:rPr>
              <a:t>に対応 </a:t>
            </a:r>
            <a:endParaRPr lang="en-US" altLang="ja-JP" sz="1400" dirty="0" smtClean="0">
              <a:latin typeface="メイリオ" panose="020B0604030504040204" pitchFamily="50" charset="-128"/>
              <a:ea typeface="メイリオ" panose="020B0604030504040204" pitchFamily="50" charset="-128"/>
            </a:endParaRPr>
          </a:p>
          <a:p>
            <a:pPr lvl="0">
              <a:lnSpc>
                <a:spcPts val="1800"/>
              </a:lnSpc>
              <a:defRPr/>
            </a:pPr>
            <a:r>
              <a:rPr lang="en-US" altLang="ja-JP" sz="1400" dirty="0">
                <a:latin typeface="メイリオ" panose="020B0604030504040204" pitchFamily="50" charset="-128"/>
                <a:ea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した人材の育成</a:t>
            </a:r>
            <a:endParaRPr lang="en-US" altLang="ja-JP" sz="1400" dirty="0" smtClean="0">
              <a:latin typeface="メイリオ" panose="020B0604030504040204" pitchFamily="50" charset="-128"/>
              <a:ea typeface="メイリオ" panose="020B0604030504040204" pitchFamily="50" charset="-128"/>
            </a:endParaRPr>
          </a:p>
          <a:p>
            <a:pPr lvl="0">
              <a:lnSpc>
                <a:spcPts val="1800"/>
              </a:lnSpc>
              <a:defRPr/>
            </a:pPr>
            <a:r>
              <a:rPr lang="ja-JP" altLang="en-US" sz="1400" dirty="0" smtClean="0">
                <a:latin typeface="メイリオ" panose="020B0604030504040204" pitchFamily="50" charset="-128"/>
                <a:ea typeface="メイリオ" panose="020B0604030504040204" pitchFamily="50" charset="-128"/>
              </a:rPr>
              <a:t>に取り組む事業主を対象に、訓練経費や訓練期間中の賃金の一部を高率助成により支援する制度です。</a:t>
            </a:r>
            <a:endParaRPr lang="en-US" altLang="ja-JP" sz="1400" dirty="0" smtClean="0">
              <a:latin typeface="メイリオ" panose="020B0604030504040204" pitchFamily="50" charset="-128"/>
              <a:ea typeface="メイリオ" panose="020B0604030504040204" pitchFamily="50" charset="-128"/>
            </a:endParaRPr>
          </a:p>
        </p:txBody>
      </p:sp>
      <p:sp>
        <p:nvSpPr>
          <p:cNvPr id="11" name="角丸四角形 10"/>
          <p:cNvSpPr/>
          <p:nvPr/>
        </p:nvSpPr>
        <p:spPr>
          <a:xfrm>
            <a:off x="494993" y="4729757"/>
            <a:ext cx="5891599" cy="1588803"/>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494993" y="6644073"/>
            <a:ext cx="5891599" cy="1117239"/>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24012" y="4494924"/>
            <a:ext cx="3562532" cy="292388"/>
          </a:xfrm>
          <a:prstGeom prst="rect">
            <a:avLst/>
          </a:prstGeom>
          <a:noFill/>
        </p:spPr>
        <p:txBody>
          <a:bodyPr wrap="square" rtlCol="0">
            <a:spAutoFit/>
          </a:bodyPr>
          <a:lstStyle/>
          <a:p>
            <a:r>
              <a:rPr kumimoji="1" lang="ja-JP" altLang="en-US" sz="1300" b="1"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300" b="1" dirty="0" smtClean="0">
                <a:solidFill>
                  <a:schemeClr val="accent5">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「事業展開」</a:t>
            </a:r>
            <a:r>
              <a:rPr kumimoji="1" lang="ja-JP" altLang="en-US" sz="1300" b="1" dirty="0" smtClean="0">
                <a:solidFill>
                  <a:schemeClr val="accent5">
                    <a:lumMod val="75000"/>
                  </a:schemeClr>
                </a:solidFill>
                <a:latin typeface="メイリオ" panose="020B0604030504040204" pitchFamily="50" charset="-128"/>
                <a:ea typeface="メイリオ" panose="020B0604030504040204" pitchFamily="50" charset="-128"/>
              </a:rPr>
              <a:t>とは、例えば</a:t>
            </a:r>
            <a:r>
              <a:rPr kumimoji="1" lang="en-US" altLang="ja-JP" sz="1300" b="1"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300"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620688" y="4810482"/>
            <a:ext cx="5616624" cy="1510670"/>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新たな製品を製造したり、新たな商品やサービスを提供すること等により、新たな分野に進出すること。このほか、事業や業種の転換や、既存事業の中で製品の製造方法、商品やサービスの提供方法を変更する場合も事業展開にあたる。</a:t>
            </a:r>
            <a:endParaRPr lang="en-US" altLang="ja-JP" sz="1100" dirty="0" smtClean="0">
              <a:latin typeface="メイリオ" panose="020B0604030504040204" pitchFamily="50" charset="-128"/>
              <a:ea typeface="メイリオ" panose="020B0604030504040204" pitchFamily="50" charset="-128"/>
            </a:endParaRPr>
          </a:p>
          <a:p>
            <a:pPr>
              <a:lnSpc>
                <a:spcPts val="300"/>
              </a:lnSpc>
            </a:pPr>
            <a:endParaRPr lang="en-US" altLang="ja-JP" sz="1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　例：・新商品や新サービスの開発、製造、提供又は販売を開始する</a:t>
            </a:r>
            <a:endParaRPr lang="en-US" altLang="ja-JP"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　　　・日本</a:t>
            </a:r>
            <a:r>
              <a:rPr lang="ja-JP" altLang="en-US"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料理店が、フランス料理店を新たに開業</a:t>
            </a: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する</a:t>
            </a:r>
            <a:endParaRPr lang="en-US" altLang="ja-JP"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　　　・繊維業を営む事業</a:t>
            </a:r>
            <a:r>
              <a:rPr lang="ja-JP" altLang="en-US"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主が、医療機器の製造等、医療分野の事業を新たに</a:t>
            </a: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開始する</a:t>
            </a:r>
            <a:endParaRPr lang="en-US" altLang="ja-JP"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　　　・料理</a:t>
            </a:r>
            <a:r>
              <a:rPr lang="ja-JP" altLang="en-US"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教室を経営していたが、オンラインサービスを新たに開始</a:t>
            </a:r>
            <a:r>
              <a:rPr lang="ja-JP" altLang="en-US" sz="1000" dirty="0" smtClean="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rPr>
              <a:t>する　等</a:t>
            </a:r>
            <a:endParaRPr lang="ja-JP" altLang="en-US" sz="1000" dirty="0">
              <a:ln w="0"/>
              <a:solidFill>
                <a:schemeClr val="accent1"/>
              </a:solidFill>
              <a:effectLst>
                <a:outerShdw blurRad="38100" dist="38100" dir="2700000" algn="tl" rotWithShape="0">
                  <a:srgbClr val="000000">
                    <a:alpha val="43137"/>
                  </a:srgbClr>
                </a:outerShdw>
              </a:effectLst>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24012" y="6406786"/>
            <a:ext cx="6286203" cy="292388"/>
          </a:xfrm>
          <a:prstGeom prst="rect">
            <a:avLst/>
          </a:prstGeom>
          <a:noFill/>
        </p:spPr>
        <p:txBody>
          <a:bodyPr wrap="square" rtlCol="0">
            <a:spAutoFit/>
          </a:bodyPr>
          <a:lstStyle/>
          <a:p>
            <a:r>
              <a:rPr lang="ja-JP" altLang="en-US" sz="1300" b="1" dirty="0" smtClean="0">
                <a:solidFill>
                  <a:schemeClr val="accent6">
                    <a:lumMod val="75000"/>
                  </a:schemeClr>
                </a:solidFill>
                <a:latin typeface="メイリオ" panose="020B0604030504040204" pitchFamily="50" charset="-128"/>
                <a:ea typeface="メイリオ" panose="020B0604030504040204" pitchFamily="50" charset="-128"/>
              </a:rPr>
              <a:t>➤</a:t>
            </a:r>
            <a:r>
              <a:rPr lang="ja-JP" altLang="en-US" sz="1300" b="1" dirty="0" smtClean="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「デジタル・</a:t>
            </a:r>
            <a:r>
              <a:rPr lang="en-US" altLang="ja-JP" sz="1300" b="1" dirty="0" smtClean="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DX</a:t>
            </a:r>
            <a:r>
              <a:rPr lang="ja-JP" altLang="en-US" sz="1300" b="1" dirty="0" smtClean="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化」</a:t>
            </a:r>
            <a:r>
              <a:rPr kumimoji="1" lang="ja-JP" altLang="en-US" sz="1300" b="1" dirty="0" smtClean="0">
                <a:solidFill>
                  <a:schemeClr val="accent6">
                    <a:lumMod val="75000"/>
                  </a:schemeClr>
                </a:solidFill>
                <a:latin typeface="メイリオ" panose="020B0604030504040204" pitchFamily="50" charset="-128"/>
                <a:ea typeface="メイリオ" panose="020B0604030504040204" pitchFamily="50" charset="-128"/>
              </a:rPr>
              <a:t>とは、例えば</a:t>
            </a:r>
            <a:r>
              <a:rPr kumimoji="1" lang="en-US" altLang="ja-JP" sz="1300" b="1" dirty="0" smtClean="0">
                <a:solidFill>
                  <a:schemeClr val="accent6">
                    <a:lumMod val="75000"/>
                  </a:schemeClr>
                </a:solidFill>
                <a:latin typeface="メイリオ" panose="020B0604030504040204" pitchFamily="50" charset="-128"/>
                <a:ea typeface="メイリオ" panose="020B0604030504040204" pitchFamily="50" charset="-128"/>
              </a:rPr>
              <a:t>…</a:t>
            </a:r>
            <a:endParaRPr kumimoji="1" lang="ja-JP" altLang="en-US" sz="13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70" name="正方形/長方形 69"/>
          <p:cNvSpPr/>
          <p:nvPr/>
        </p:nvSpPr>
        <p:spPr>
          <a:xfrm>
            <a:off x="620688" y="6688857"/>
            <a:ext cx="5616624" cy="1046440"/>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デジタル</a:t>
            </a:r>
            <a:r>
              <a:rPr lang="ja-JP" altLang="en-US" sz="1100" dirty="0">
                <a:latin typeface="メイリオ" panose="020B0604030504040204" pitchFamily="50" charset="-128"/>
                <a:ea typeface="メイリオ" panose="020B0604030504040204" pitchFamily="50" charset="-128"/>
              </a:rPr>
              <a:t>技術を活用して</a:t>
            </a:r>
            <a:r>
              <a:rPr lang="ja-JP" altLang="en-US" sz="1100" dirty="0" smtClean="0">
                <a:latin typeface="メイリオ" panose="020B0604030504040204" pitchFamily="50" charset="-128"/>
                <a:ea typeface="メイリオ" panose="020B0604030504040204" pitchFamily="50" charset="-128"/>
              </a:rPr>
              <a:t>、業務の効率化を図ることや、顧客</a:t>
            </a:r>
            <a:r>
              <a:rPr lang="ja-JP" altLang="en-US" sz="1100" dirty="0">
                <a:latin typeface="メイリオ" panose="020B0604030504040204" pitchFamily="50" charset="-128"/>
                <a:ea typeface="メイリオ" panose="020B0604030504040204" pitchFamily="50" charset="-128"/>
              </a:rPr>
              <a:t>や社会のニーズを基に、製品やサービス、</a:t>
            </a:r>
            <a:r>
              <a:rPr lang="ja-JP" altLang="en-US" sz="1100" dirty="0" smtClean="0">
                <a:latin typeface="メイリオ" panose="020B0604030504040204" pitchFamily="50" charset="-128"/>
                <a:ea typeface="メイリオ" panose="020B0604030504040204" pitchFamily="50" charset="-128"/>
              </a:rPr>
              <a:t>ビジネスモデルを変革する等し、競争上の優位性を確立すること。</a:t>
            </a:r>
            <a:endParaRPr lang="en-US" altLang="ja-JP" sz="1100" baseline="30000" dirty="0">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000" dirty="0" smtClean="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例：・</a:t>
            </a:r>
            <a:r>
              <a:rPr lang="en-US" altLang="ja-JP"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IT</a:t>
            </a:r>
            <a:r>
              <a:rPr lang="ja-JP" altLang="en-US"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ツールの活用や電子契約システムを導入し、社内のペーパーレス化を進めた　　</a:t>
            </a:r>
            <a:endParaRPr lang="en-US" altLang="ja-JP"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アプリを開発し、顧客が待ち時間を見えるようにした</a:t>
            </a:r>
            <a:endParaRPr lang="en-US" altLang="ja-JP"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smtClean="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顔認証や</a:t>
            </a:r>
            <a:r>
              <a:rPr lang="en-US" altLang="ja-JP"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QR</a:t>
            </a:r>
            <a:r>
              <a:rPr lang="ja-JP" altLang="en-US" sz="1000" dirty="0" smtClean="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コード等に</a:t>
            </a:r>
            <a:r>
              <a:rPr lang="ja-JP" altLang="en-US" sz="1000" dirty="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よるチェックインサービスを導入し手続きを簡略化</a:t>
            </a:r>
            <a:r>
              <a:rPr lang="ja-JP" altLang="en-US" sz="1000" dirty="0" smtClean="0">
                <a:ln w="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した 等</a:t>
            </a:r>
            <a:r>
              <a:rPr lang="ja-JP" altLang="en-US" sz="1000" dirty="0">
                <a:ln w="0"/>
                <a:solidFill>
                  <a:schemeClr val="accent6">
                    <a:lumMod val="75000"/>
                  </a:schemeClr>
                </a:solidFill>
                <a:latin typeface="メイリオ" panose="020B0604030504040204" pitchFamily="50" charset="-128"/>
                <a:ea typeface="メイリオ" panose="020B0604030504040204" pitchFamily="50" charset="-128"/>
              </a:rPr>
              <a:t>　</a:t>
            </a:r>
            <a:r>
              <a:rPr lang="ja-JP" altLang="en-US" sz="1050" dirty="0">
                <a:ln w="0"/>
                <a:solidFill>
                  <a:schemeClr val="accent6">
                    <a:lumMod val="75000"/>
                  </a:schemeClr>
                </a:solidFill>
                <a:latin typeface="メイリオ" panose="020B0604030504040204" pitchFamily="50" charset="-128"/>
                <a:ea typeface="メイリオ" panose="020B0604030504040204" pitchFamily="50" charset="-128"/>
              </a:rPr>
              <a:t>　</a:t>
            </a:r>
            <a:r>
              <a:rPr lang="ja-JP" altLang="en-US" sz="1200" dirty="0">
                <a:ln w="0"/>
                <a:solidFill>
                  <a:schemeClr val="accent6">
                    <a:lumMod val="75000"/>
                  </a:schemeClr>
                </a:solidFill>
                <a:latin typeface="メイリオ" panose="020B0604030504040204" pitchFamily="50" charset="-128"/>
                <a:ea typeface="メイリオ" panose="020B0604030504040204" pitchFamily="50" charset="-128"/>
              </a:rPr>
              <a:t>　　　</a:t>
            </a:r>
            <a:r>
              <a:rPr lang="ja-JP" altLang="en-US" sz="1200" dirty="0">
                <a:ln w="0"/>
                <a:solidFill>
                  <a:schemeClr val="accent1"/>
                </a:solidFill>
                <a:latin typeface="メイリオ" panose="020B0604030504040204" pitchFamily="50" charset="-128"/>
                <a:ea typeface="メイリオ" panose="020B0604030504040204" pitchFamily="50" charset="-128"/>
              </a:rPr>
              <a:t>　</a:t>
            </a:r>
          </a:p>
        </p:txBody>
      </p:sp>
      <p:sp>
        <p:nvSpPr>
          <p:cNvPr id="74" name="テキスト ボックス 73"/>
          <p:cNvSpPr txBox="1"/>
          <p:nvPr/>
        </p:nvSpPr>
        <p:spPr>
          <a:xfrm>
            <a:off x="224012" y="7863933"/>
            <a:ext cx="6286203" cy="292388"/>
          </a:xfrm>
          <a:prstGeom prst="rect">
            <a:avLst/>
          </a:prstGeom>
          <a:noFill/>
        </p:spPr>
        <p:txBody>
          <a:bodyPr wrap="square" rtlCol="0">
            <a:spAutoFit/>
          </a:bodyPr>
          <a:lstStyle/>
          <a:p>
            <a:r>
              <a:rPr lang="ja-JP" altLang="en-US" sz="1300" b="1" dirty="0" smtClean="0">
                <a:solidFill>
                  <a:schemeClr val="accent3">
                    <a:lumMod val="75000"/>
                  </a:schemeClr>
                </a:solidFill>
                <a:latin typeface="メイリオ" panose="020B0604030504040204" pitchFamily="50" charset="-128"/>
                <a:ea typeface="メイリオ" panose="020B0604030504040204" pitchFamily="50" charset="-128"/>
              </a:rPr>
              <a:t>➤</a:t>
            </a:r>
            <a:r>
              <a:rPr lang="ja-JP" altLang="en-US" sz="1300" b="1" dirty="0" smtClean="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「グリーン</a:t>
            </a:r>
            <a:r>
              <a:rPr lang="ja-JP" altLang="en-US" sz="1300" b="1" dirty="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300" b="1" dirty="0" smtClean="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カーボンニュートラル化」</a:t>
            </a:r>
            <a:r>
              <a:rPr kumimoji="1" lang="ja-JP" altLang="en-US" sz="1300" b="1" dirty="0" smtClean="0">
                <a:solidFill>
                  <a:schemeClr val="accent3">
                    <a:lumMod val="75000"/>
                  </a:schemeClr>
                </a:solidFill>
                <a:latin typeface="メイリオ" panose="020B0604030504040204" pitchFamily="50" charset="-128"/>
                <a:ea typeface="メイリオ" panose="020B0604030504040204" pitchFamily="50" charset="-128"/>
              </a:rPr>
              <a:t>とは、例えば</a:t>
            </a:r>
            <a:r>
              <a:rPr kumimoji="1" lang="en-US" altLang="ja-JP" sz="1300" b="1" dirty="0" smtClean="0">
                <a:solidFill>
                  <a:schemeClr val="accent3">
                    <a:lumMod val="75000"/>
                  </a:schemeClr>
                </a:solidFill>
                <a:latin typeface="メイリオ" panose="020B0604030504040204" pitchFamily="50" charset="-128"/>
                <a:ea typeface="メイリオ" panose="020B0604030504040204" pitchFamily="50" charset="-128"/>
              </a:rPr>
              <a:t>…</a:t>
            </a:r>
            <a:endParaRPr kumimoji="1" lang="ja-JP" altLang="en-US" sz="1300" b="1" dirty="0">
              <a:solidFill>
                <a:schemeClr val="accent3">
                  <a:lumMod val="75000"/>
                </a:schemeClr>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494993" y="8095792"/>
            <a:ext cx="5891599" cy="918484"/>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620689" y="8121352"/>
            <a:ext cx="5616624" cy="841256"/>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徹底した省エネ、再生可能エネルギーの</a:t>
            </a:r>
            <a:r>
              <a:rPr lang="ja-JP" altLang="en-US" sz="1100" dirty="0" smtClean="0">
                <a:latin typeface="メイリオ" panose="020B0604030504040204" pitchFamily="50" charset="-128"/>
                <a:ea typeface="メイリオ" panose="020B0604030504040204" pitchFamily="50" charset="-128"/>
              </a:rPr>
              <a:t>活用等により、</a:t>
            </a:r>
            <a:r>
              <a:rPr lang="en-US" altLang="ja-JP" sz="1100" dirty="0" smtClean="0">
                <a:latin typeface="メイリオ" panose="020B0604030504040204" pitchFamily="50" charset="-128"/>
                <a:ea typeface="メイリオ" panose="020B0604030504040204" pitchFamily="50" charset="-128"/>
              </a:rPr>
              <a:t>CO2</a:t>
            </a:r>
            <a:r>
              <a:rPr lang="ja-JP" altLang="en-US" sz="1100" dirty="0" smtClean="0">
                <a:latin typeface="メイリオ" panose="020B0604030504040204" pitchFamily="50" charset="-128"/>
                <a:ea typeface="メイリオ" panose="020B0604030504040204" pitchFamily="50" charset="-128"/>
              </a:rPr>
              <a:t>等の</a:t>
            </a:r>
            <a:r>
              <a:rPr lang="ja-JP" altLang="en-US" sz="1100" dirty="0">
                <a:latin typeface="メイリオ" panose="020B0604030504040204" pitchFamily="50" charset="-128"/>
                <a:ea typeface="メイリオ" panose="020B0604030504040204" pitchFamily="50" charset="-128"/>
              </a:rPr>
              <a:t>温室効果ガスの排出</a:t>
            </a:r>
            <a:r>
              <a:rPr lang="ja-JP" altLang="en-US" sz="1100" dirty="0" smtClean="0">
                <a:latin typeface="メイリオ" panose="020B0604030504040204" pitchFamily="50" charset="-128"/>
                <a:ea typeface="メイリオ" panose="020B0604030504040204" pitchFamily="50" charset="-128"/>
              </a:rPr>
              <a:t>を全体</a:t>
            </a:r>
            <a:r>
              <a:rPr lang="ja-JP" altLang="en-US" sz="1100" dirty="0">
                <a:latin typeface="メイリオ" panose="020B0604030504040204" pitchFamily="50" charset="-128"/>
                <a:ea typeface="メイリオ" panose="020B0604030504040204" pitchFamily="50" charset="-128"/>
              </a:rPr>
              <a:t>としてゼロにすること</a:t>
            </a:r>
            <a:r>
              <a:rPr lang="ja-JP" altLang="en-US" sz="1100" dirty="0" smtClean="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a:p>
            <a:pPr>
              <a:lnSpc>
                <a:spcPts val="1600"/>
              </a:lnSpc>
            </a:pPr>
            <a:r>
              <a:rPr lang="ja-JP" altLang="en-US" sz="1050" dirty="0" smtClean="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000" dirty="0" smtClean="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例</a:t>
            </a:r>
            <a:r>
              <a:rPr lang="ja-JP" altLang="en-US" sz="1000" dirty="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：・農薬の散布にトラクターを使用していたが、ドローンを導入した</a:t>
            </a:r>
            <a:endParaRPr lang="en-US" altLang="ja-JP" sz="1000" dirty="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lang="ja-JP" altLang="en-US" sz="1000" dirty="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・風力発電機や太陽光パネルを導入</a:t>
            </a:r>
            <a:r>
              <a:rPr lang="ja-JP" altLang="en-US" sz="1000" dirty="0" smtClean="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した　等</a:t>
            </a:r>
            <a:endParaRPr lang="ja-JP" altLang="en-US" sz="1000" dirty="0">
              <a:ln w="0"/>
              <a:solidFill>
                <a:schemeClr val="accent3">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5125436" y="4100345"/>
            <a:ext cx="1512168" cy="406878"/>
          </a:xfrm>
          <a:prstGeom prst="rect">
            <a:avLst/>
          </a:prstGeom>
          <a:solidFill>
            <a:srgbClr val="FF2EFF"/>
          </a:solidFill>
        </p:spPr>
        <p:txBody>
          <a:bodyPr wrap="square" lIns="91070" tIns="45536" rIns="91070" bIns="45536" rtlCol="0">
            <a:noAutofit/>
          </a:bodyPr>
          <a:lstStyle/>
          <a:p>
            <a:r>
              <a:rPr lang="ja-JP" altLang="en-US" sz="1000" b="1" dirty="0" smtClean="0">
                <a:solidFill>
                  <a:schemeClr val="bg1"/>
                </a:solidFill>
                <a:latin typeface="メイリオ" panose="020B0604030504040204" pitchFamily="50" charset="-128"/>
                <a:ea typeface="メイリオ" panose="020B0604030504040204" pitchFamily="50" charset="-128"/>
              </a:rPr>
              <a:t>助成率</a:t>
            </a:r>
            <a:r>
              <a:rPr lang="ja-JP" altLang="en-US" sz="1000" b="1" dirty="0">
                <a:solidFill>
                  <a:schemeClr val="bg1"/>
                </a:solidFill>
                <a:latin typeface="メイリオ" panose="020B0604030504040204" pitchFamily="50" charset="-128"/>
                <a:ea typeface="メイリオ" panose="020B0604030504040204" pitchFamily="50" charset="-128"/>
              </a:rPr>
              <a:t>・助成</a:t>
            </a:r>
            <a:r>
              <a:rPr lang="ja-JP" altLang="en-US" sz="1000" b="1" dirty="0" smtClean="0">
                <a:solidFill>
                  <a:schemeClr val="bg1"/>
                </a:solidFill>
                <a:latin typeface="メイリオ" panose="020B0604030504040204" pitchFamily="50" charset="-128"/>
                <a:ea typeface="メイリオ" panose="020B0604030504040204" pitchFamily="50" charset="-128"/>
              </a:rPr>
              <a:t>額などは</a:t>
            </a:r>
            <a:endParaRPr lang="en-US" altLang="ja-JP" sz="1000" b="1" dirty="0" smtClean="0">
              <a:solidFill>
                <a:schemeClr val="bg1"/>
              </a:solidFill>
              <a:latin typeface="メイリオ" panose="020B0604030504040204" pitchFamily="50" charset="-128"/>
              <a:ea typeface="メイリオ" panose="020B0604030504040204" pitchFamily="50" charset="-128"/>
            </a:endParaRPr>
          </a:p>
          <a:p>
            <a:r>
              <a:rPr lang="ja-JP" altLang="en-US" sz="1000" b="1" dirty="0" smtClean="0">
                <a:solidFill>
                  <a:schemeClr val="bg1"/>
                </a:solidFill>
                <a:latin typeface="メイリオ" panose="020B0604030504040204" pitchFamily="50" charset="-128"/>
                <a:ea typeface="メイリオ" panose="020B0604030504040204" pitchFamily="50" charset="-128"/>
              </a:rPr>
              <a:t>裏面</a:t>
            </a:r>
            <a:r>
              <a:rPr lang="ja-JP" altLang="en-US" sz="1000" b="1" dirty="0">
                <a:solidFill>
                  <a:schemeClr val="bg1"/>
                </a:solidFill>
                <a:latin typeface="メイリオ" panose="020B0604030504040204" pitchFamily="50" charset="-128"/>
                <a:ea typeface="メイリオ" panose="020B0604030504040204" pitchFamily="50" charset="-128"/>
              </a:rPr>
              <a:t>をご覧</a:t>
            </a:r>
            <a:r>
              <a:rPr lang="ja-JP" altLang="en-US" sz="1000" b="1" dirty="0" smtClean="0">
                <a:solidFill>
                  <a:schemeClr val="bg1"/>
                </a:solidFill>
                <a:latin typeface="メイリオ" panose="020B0604030504040204" pitchFamily="50" charset="-128"/>
                <a:ea typeface="メイリオ" panose="020B0604030504040204" pitchFamily="50" charset="-128"/>
              </a:rPr>
              <a:t>下さい→</a:t>
            </a:r>
            <a:endParaRPr lang="ja-JP" altLang="en-US" sz="1000" b="1" dirty="0">
              <a:solidFill>
                <a:schemeClr val="bg1"/>
              </a:solidFill>
              <a:latin typeface="メイリオ" pitchFamily="50" charset="-128"/>
              <a:ea typeface="メイリオ" pitchFamily="50" charset="-128"/>
            </a:endParaRPr>
          </a:p>
        </p:txBody>
      </p:sp>
    </p:spTree>
    <p:extLst>
      <p:ext uri="{BB962C8B-B14F-4D97-AF65-F5344CB8AC3E}">
        <p14:creationId xmlns:p14="http://schemas.microsoft.com/office/powerpoint/2010/main" val="4275966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代替処理 1"/>
          <p:cNvSpPr/>
          <p:nvPr/>
        </p:nvSpPr>
        <p:spPr>
          <a:xfrm>
            <a:off x="234046" y="1415266"/>
            <a:ext cx="6409061" cy="1817279"/>
          </a:xfrm>
          <a:prstGeom prst="flowChartAlternateProcess">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8" name="テキスト ボックス 47"/>
          <p:cNvSpPr txBox="1"/>
          <p:nvPr/>
        </p:nvSpPr>
        <p:spPr>
          <a:xfrm>
            <a:off x="206597" y="9343008"/>
            <a:ext cx="6449341" cy="421242"/>
          </a:xfrm>
          <a:prstGeom prst="rect">
            <a:avLst/>
          </a:prstGeom>
          <a:noFill/>
          <a:ln w="19050">
            <a:solidFill>
              <a:srgbClr val="103185"/>
            </a:solidFill>
            <a:prstDash val="solid"/>
          </a:ln>
        </p:spPr>
        <p:txBody>
          <a:bodyPr wrap="square" lIns="144000" tIns="180000" bIns="36000" rtlCol="0">
            <a:spAutoFit/>
          </a:bodyPr>
          <a:lstStyle/>
          <a:p>
            <a:pPr>
              <a:lnSpc>
                <a:spcPct val="110000"/>
              </a:lnSpc>
            </a:pPr>
            <a:r>
              <a:rPr lang="ja-JP" altLang="en-US" sz="1000" b="1" dirty="0" smtClean="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宮城労働局職業対策課助成金センター　　☎</a:t>
            </a:r>
            <a:r>
              <a:rPr lang="ja-JP" altLang="en-US" sz="1200" b="1" dirty="0" smtClean="0">
                <a:latin typeface="メイリオ" panose="020B0604030504040204" pitchFamily="50" charset="-128"/>
                <a:ea typeface="メイリオ" panose="020B0604030504040204" pitchFamily="50" charset="-128"/>
              </a:rPr>
              <a:t>０２２－２９９－８０６３</a:t>
            </a:r>
            <a:endParaRPr lang="ja-JP" altLang="ja-JP" sz="1200" b="1" dirty="0">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348138" y="9124556"/>
            <a:ext cx="3060000" cy="288000"/>
          </a:xfrm>
          <a:prstGeom prst="rect">
            <a:avLst/>
          </a:prstGeom>
          <a:solidFill>
            <a:schemeClr val="bg1"/>
          </a:solidFill>
          <a:ln>
            <a:noFill/>
          </a:ln>
        </p:spPr>
        <p:txBody>
          <a:bodyPr wrap="square" rtlCol="0">
            <a:spAutoFit/>
          </a:bodyPr>
          <a:lstStyle/>
          <a:p>
            <a:r>
              <a:rPr kumimoji="1" lang="ja-JP" altLang="en-US" sz="1200" b="1" spc="200" dirty="0" smtClean="0">
                <a:solidFill>
                  <a:srgbClr val="103185"/>
                </a:solidFill>
                <a:latin typeface="メイリオ" panose="020B0604030504040204" pitchFamily="50" charset="-128"/>
                <a:ea typeface="メイリオ" panose="020B0604030504040204" pitchFamily="50" charset="-128"/>
              </a:rPr>
              <a:t>申請手続き等に関する問い合わせ先</a:t>
            </a:r>
            <a:endParaRPr kumimoji="1" lang="ja-JP" altLang="en-US" sz="1200" b="1" spc="200" dirty="0">
              <a:solidFill>
                <a:srgbClr val="103185"/>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188801" y="163126"/>
            <a:ext cx="5252674" cy="353943"/>
          </a:xfrm>
          <a:prstGeom prst="rect">
            <a:avLst/>
          </a:prstGeom>
          <a:noFill/>
        </p:spPr>
        <p:txBody>
          <a:bodyPr wrap="square" rtlCol="0">
            <a:spAutoFit/>
          </a:bodyPr>
          <a:lstStyle/>
          <a:p>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支給対象訓練</a:t>
            </a:r>
            <a:r>
              <a:rPr lang="ja-JP" altLang="en-US" sz="1700" b="1" dirty="0" smtClean="0">
                <a:solidFill>
                  <a:srgbClr val="103185"/>
                </a:solidFill>
                <a:latin typeface="メイリオ" panose="020B0604030504040204" pitchFamily="50" charset="-128"/>
                <a:ea typeface="メイリオ" panose="020B0604030504040204" pitchFamily="50" charset="-128"/>
              </a:rPr>
              <a:t>　　　　　　　　　　　　　　　　　　　　　　</a:t>
            </a:r>
            <a:endParaRPr lang="ja-JP" altLang="en-US" sz="1700" b="1" dirty="0">
              <a:solidFill>
                <a:srgbClr val="103185"/>
              </a:solidFill>
              <a:latin typeface="メイリオ" panose="020B0604030504040204" pitchFamily="50" charset="-128"/>
              <a:ea typeface="メイリオ" panose="020B0604030504040204" pitchFamily="50" charset="-128"/>
            </a:endParaRPr>
          </a:p>
        </p:txBody>
      </p:sp>
      <p:cxnSp>
        <p:nvCxnSpPr>
          <p:cNvPr id="50" name="直線コネクタ 49"/>
          <p:cNvCxnSpPr/>
          <p:nvPr/>
        </p:nvCxnSpPr>
        <p:spPr>
          <a:xfrm>
            <a:off x="119468" y="474638"/>
            <a:ext cx="654930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11427" y="515020"/>
            <a:ext cx="6421782" cy="900246"/>
          </a:xfrm>
          <a:prstGeom prst="rect">
            <a:avLst/>
          </a:prstGeom>
          <a:noFill/>
        </p:spPr>
        <p:txBody>
          <a:bodyPr wrap="square" rtlCol="0">
            <a:spAutoFit/>
          </a:bodyPr>
          <a:lstStyle/>
          <a:p>
            <a:pPr lvl="0">
              <a:lnSpc>
                <a:spcPts val="2100"/>
              </a:lnSpc>
              <a:defRPr/>
            </a:pPr>
            <a:r>
              <a:rPr lang="ja-JP" altLang="en-US" sz="1400" dirty="0" smtClean="0">
                <a:latin typeface="メイリオ" panose="020B0604030504040204" pitchFamily="50" charset="-128"/>
                <a:ea typeface="メイリオ" panose="020B0604030504040204" pitchFamily="50" charset="-128"/>
              </a:rPr>
              <a:t>①</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助成対象とならない時間を除いた訓練時間数が</a:t>
            </a:r>
            <a:r>
              <a:rPr lang="en-US" altLang="ja-JP" sz="1400" b="1" u="sng" dirty="0" smtClean="0">
                <a:latin typeface="メイリオ" panose="020B0604030504040204" pitchFamily="50" charset="-128"/>
                <a:ea typeface="メイリオ" panose="020B0604030504040204" pitchFamily="50" charset="-128"/>
              </a:rPr>
              <a:t>10</a:t>
            </a:r>
            <a:r>
              <a:rPr lang="ja-JP" altLang="en-US" sz="1400" b="1" u="sng" dirty="0" smtClean="0">
                <a:latin typeface="メイリオ" panose="020B0604030504040204" pitchFamily="50" charset="-128"/>
                <a:ea typeface="メイリオ" panose="020B0604030504040204" pitchFamily="50" charset="-128"/>
              </a:rPr>
              <a:t>時間以上</a:t>
            </a:r>
            <a:r>
              <a:rPr lang="ja-JP" altLang="en-US" sz="1400" dirty="0" smtClean="0">
                <a:latin typeface="メイリオ" panose="020B0604030504040204" pitchFamily="50" charset="-128"/>
                <a:ea typeface="メイリオ" panose="020B0604030504040204" pitchFamily="50" charset="-128"/>
              </a:rPr>
              <a:t>であること</a:t>
            </a:r>
            <a:endParaRPr lang="en-US" altLang="ja-JP" sz="1400" dirty="0" smtClean="0">
              <a:latin typeface="メイリオ" panose="020B0604030504040204" pitchFamily="50" charset="-128"/>
              <a:ea typeface="メイリオ" panose="020B0604030504040204" pitchFamily="50" charset="-128"/>
            </a:endParaRPr>
          </a:p>
          <a:p>
            <a:pPr lvl="0">
              <a:lnSpc>
                <a:spcPts val="2100"/>
              </a:lnSpc>
              <a:defRPr/>
            </a:pPr>
            <a:r>
              <a:rPr lang="ja-JP" altLang="en-US" sz="1400" dirty="0" smtClean="0">
                <a:latin typeface="メイリオ" panose="020B0604030504040204" pitchFamily="50" charset="-128"/>
                <a:ea typeface="メイリオ" panose="020B0604030504040204" pitchFamily="50" charset="-128"/>
              </a:rPr>
              <a:t>②　</a:t>
            </a:r>
            <a:r>
              <a:rPr lang="en-US" altLang="ja-JP" sz="1400" b="1" u="sng" dirty="0" smtClean="0">
                <a:latin typeface="メイリオ" panose="020B0604030504040204" pitchFamily="50" charset="-128"/>
                <a:ea typeface="メイリオ" panose="020B0604030504040204" pitchFamily="50" charset="-128"/>
              </a:rPr>
              <a:t>OFF-JT</a:t>
            </a:r>
            <a:r>
              <a:rPr lang="ja-JP" altLang="en-US" sz="1400" dirty="0" smtClean="0">
                <a:latin typeface="メイリオ" panose="020B0604030504040204" pitchFamily="50" charset="-128"/>
                <a:ea typeface="メイリオ" panose="020B0604030504040204" pitchFamily="50" charset="-128"/>
              </a:rPr>
              <a:t>（企業の事業活動と区別して行われる訓練）であること</a:t>
            </a:r>
            <a:endParaRPr lang="en-US" altLang="ja-JP" sz="1400" dirty="0" smtClean="0">
              <a:latin typeface="メイリオ" panose="020B0604030504040204" pitchFamily="50" charset="-128"/>
              <a:ea typeface="メイリオ" panose="020B0604030504040204" pitchFamily="50" charset="-128"/>
            </a:endParaRPr>
          </a:p>
          <a:p>
            <a:pPr lvl="0">
              <a:lnSpc>
                <a:spcPts val="2100"/>
              </a:lnSpc>
              <a:defRPr/>
            </a:pPr>
            <a:r>
              <a:rPr lang="ja-JP" altLang="en-US" sz="1400" b="1" u="sng" dirty="0" smtClean="0">
                <a:solidFill>
                  <a:schemeClr val="accent6">
                    <a:lumMod val="75000"/>
                  </a:schemeClr>
                </a:solidFill>
                <a:latin typeface="メイリオ" panose="020B0604030504040204" pitchFamily="50" charset="-128"/>
                <a:ea typeface="メイリオ" panose="020B0604030504040204" pitchFamily="50" charset="-128"/>
              </a:rPr>
              <a:t>③　職務に関連した訓練であって以下のいずれかに該当する訓練であること</a:t>
            </a:r>
            <a:endParaRPr lang="en-US" altLang="ja-JP" sz="1400" b="1" u="sng" dirty="0" smtClean="0">
              <a:solidFill>
                <a:schemeClr val="accent6">
                  <a:lumMod val="75000"/>
                </a:schemeClr>
              </a:solidFill>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510692" y="3224808"/>
            <a:ext cx="6013676" cy="1438855"/>
          </a:xfrm>
          <a:prstGeom prst="rect">
            <a:avLst/>
          </a:prstGeom>
          <a:noFill/>
          <a:ln w="28575">
            <a:noFill/>
            <a:prstDash val="dashDot"/>
          </a:ln>
        </p:spPr>
        <p:txBody>
          <a:bodyPr wrap="square" rtlCol="0">
            <a:spAutoFit/>
          </a:bodyPr>
          <a:lstStyle/>
          <a:p>
            <a:pPr lvl="0">
              <a:lnSpc>
                <a:spcPts val="2100"/>
              </a:lnSpc>
              <a:defRPr/>
            </a:pPr>
            <a:r>
              <a:rPr lang="ja-JP" altLang="en-US" sz="1200" dirty="0" smtClean="0">
                <a:latin typeface="Meiryo UI" panose="020B0604030504040204" pitchFamily="50" charset="-128"/>
                <a:ea typeface="Meiryo UI" panose="020B0604030504040204" pitchFamily="50" charset="-128"/>
              </a:rPr>
              <a:t>注：本コースでは、事業展開などの内容を記載した</a:t>
            </a:r>
            <a:r>
              <a:rPr lang="ja-JP" altLang="en-US" sz="1200" b="1" u="sng" dirty="0" smtClean="0">
                <a:latin typeface="Meiryo UI" panose="020B0604030504040204" pitchFamily="50" charset="-128"/>
                <a:ea typeface="Meiryo UI" panose="020B0604030504040204" pitchFamily="50" charset="-128"/>
              </a:rPr>
              <a:t>「事業展開等実施計画」（様式第２号）</a:t>
            </a:r>
            <a:endParaRPr lang="en-US" altLang="ja-JP" sz="1200" b="1" u="sng" dirty="0" smtClean="0">
              <a:latin typeface="Meiryo UI" panose="020B0604030504040204" pitchFamily="50" charset="-128"/>
              <a:ea typeface="Meiryo UI" panose="020B0604030504040204" pitchFamily="50" charset="-128"/>
            </a:endParaRPr>
          </a:p>
          <a:p>
            <a:pPr lvl="0">
              <a:lnSpc>
                <a:spcPts val="2100"/>
              </a:lnSpc>
              <a:defRPr/>
            </a:pPr>
            <a:r>
              <a:rPr lang="ja-JP" altLang="en-US" sz="1200" dirty="0" smtClean="0">
                <a:latin typeface="Meiryo UI" panose="020B0604030504040204" pitchFamily="50" charset="-128"/>
                <a:ea typeface="Meiryo UI" panose="020B0604030504040204" pitchFamily="50" charset="-128"/>
              </a:rPr>
              <a:t>　　を訓練実施計画届と併せて提出する必要がありますので、</a:t>
            </a:r>
            <a:endParaRPr lang="en-US" altLang="ja-JP" sz="1200" dirty="0" smtClean="0">
              <a:latin typeface="Meiryo UI" panose="020B0604030504040204" pitchFamily="50" charset="-128"/>
              <a:ea typeface="Meiryo UI" panose="020B0604030504040204" pitchFamily="50" charset="-128"/>
            </a:endParaRPr>
          </a:p>
          <a:p>
            <a:pPr lvl="0">
              <a:lnSpc>
                <a:spcPts val="2100"/>
              </a:lnSpc>
              <a:defRPr/>
            </a:pPr>
            <a:r>
              <a:rPr lang="ja-JP" altLang="en-US" sz="1200" dirty="0" smtClean="0">
                <a:latin typeface="Meiryo UI" panose="020B0604030504040204" pitchFamily="50" charset="-128"/>
                <a:ea typeface="Meiryo UI" panose="020B0604030504040204" pitchFamily="50" charset="-128"/>
              </a:rPr>
              <a:t>　　取り組み内容を整理し、具体的な記載ができるよう、事前に準備をお願いします。</a:t>
            </a:r>
            <a:endParaRPr lang="en-US" altLang="ja-JP" sz="1200" dirty="0" smtClean="0">
              <a:latin typeface="Meiryo UI" panose="020B0604030504040204" pitchFamily="50" charset="-128"/>
              <a:ea typeface="Meiryo UI" panose="020B0604030504040204" pitchFamily="50" charset="-128"/>
            </a:endParaRPr>
          </a:p>
          <a:p>
            <a:pPr lvl="0">
              <a:lnSpc>
                <a:spcPts val="2100"/>
              </a:lnSpc>
              <a:defRPr/>
            </a:pPr>
            <a:r>
              <a:rPr lang="ja-JP" altLang="en-US" sz="1200" dirty="0" smtClean="0">
                <a:latin typeface="Meiryo UI" panose="020B0604030504040204" pitchFamily="50" charset="-128"/>
                <a:ea typeface="Meiryo UI" panose="020B0604030504040204" pitchFamily="50" charset="-128"/>
              </a:rPr>
              <a:t>注：</a:t>
            </a:r>
            <a:r>
              <a:rPr lang="ja-JP" altLang="en-US" sz="1200" b="1" u="sng" dirty="0" smtClean="0">
                <a:latin typeface="Meiryo UI" panose="020B0604030504040204" pitchFamily="50" charset="-128"/>
                <a:ea typeface="Meiryo UI" panose="020B0604030504040204" pitchFamily="50" charset="-128"/>
              </a:rPr>
              <a:t>「事業展開」</a:t>
            </a:r>
            <a:r>
              <a:rPr lang="ja-JP" altLang="en-US" sz="1200" dirty="0" smtClean="0">
                <a:latin typeface="Meiryo UI" panose="020B0604030504040204" pitchFamily="50" charset="-128"/>
                <a:ea typeface="Meiryo UI" panose="020B0604030504040204" pitchFamily="50" charset="-128"/>
              </a:rPr>
              <a:t>は、訓練</a:t>
            </a:r>
            <a:r>
              <a:rPr lang="ja-JP" altLang="en-US" sz="1200" dirty="0">
                <a:latin typeface="Meiryo UI" panose="020B0604030504040204" pitchFamily="50" charset="-128"/>
                <a:ea typeface="Meiryo UI" panose="020B0604030504040204" pitchFamily="50" charset="-128"/>
              </a:rPr>
              <a:t>開始</a:t>
            </a:r>
            <a:r>
              <a:rPr lang="ja-JP" altLang="en-US" sz="1200" dirty="0" smtClean="0">
                <a:latin typeface="Meiryo UI" panose="020B0604030504040204" pitchFamily="50" charset="-128"/>
                <a:ea typeface="Meiryo UI" panose="020B0604030504040204" pitchFamily="50" charset="-128"/>
              </a:rPr>
              <a:t>日から起算して</a:t>
            </a:r>
            <a:r>
              <a:rPr lang="ja-JP" altLang="en-US" sz="1200"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３年以内に実</a:t>
            </a:r>
            <a:r>
              <a:rPr lang="ja-JP" altLang="en-US" sz="1200" b="1" u="sng" dirty="0" smtClean="0">
                <a:latin typeface="Meiryo UI" panose="020B0604030504040204" pitchFamily="50" charset="-128"/>
                <a:ea typeface="Meiryo UI" panose="020B0604030504040204" pitchFamily="50" charset="-128"/>
              </a:rPr>
              <a:t>施する予定のもの</a:t>
            </a:r>
            <a:endParaRPr lang="en-US" altLang="ja-JP" sz="1200" b="1" u="sng" dirty="0" smtClean="0">
              <a:latin typeface="Meiryo UI" panose="020B0604030504040204" pitchFamily="50" charset="-128"/>
              <a:ea typeface="Meiryo UI" panose="020B0604030504040204" pitchFamily="50" charset="-128"/>
            </a:endParaRPr>
          </a:p>
          <a:p>
            <a:pPr lvl="0">
              <a:lnSpc>
                <a:spcPts val="2100"/>
              </a:lnSpc>
              <a:defRPr/>
            </a:pPr>
            <a:r>
              <a:rPr lang="ja-JP" altLang="en-US" sz="1200"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または６か月以内に実施したもの</a:t>
            </a:r>
            <a:r>
              <a:rPr lang="ja-JP" altLang="en-US" sz="1200" dirty="0" smtClean="0">
                <a:latin typeface="Meiryo UI" panose="020B0604030504040204" pitchFamily="50" charset="-128"/>
                <a:ea typeface="Meiryo UI" panose="020B0604030504040204" pitchFamily="50" charset="-128"/>
              </a:rPr>
              <a:t>である必要があります。</a:t>
            </a:r>
            <a:endParaRPr lang="en-US" altLang="ja-JP" sz="1200" dirty="0" smtClean="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0" y="4736976"/>
            <a:ext cx="4925692" cy="353943"/>
          </a:xfrm>
          <a:prstGeom prst="rect">
            <a:avLst/>
          </a:prstGeom>
          <a:noFill/>
        </p:spPr>
        <p:txBody>
          <a:bodyPr wrap="square" rtlCol="0">
            <a:spAutoFit/>
          </a:bodyPr>
          <a:lstStyle/>
          <a:p>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助成率・助成額</a:t>
            </a:r>
            <a:r>
              <a:rPr lang="ja-JP" altLang="en-US" sz="1700" b="1" dirty="0" smtClean="0">
                <a:solidFill>
                  <a:srgbClr val="103185"/>
                </a:solidFill>
                <a:latin typeface="メイリオ" panose="020B0604030504040204" pitchFamily="50" charset="-128"/>
                <a:ea typeface="メイリオ" panose="020B0604030504040204" pitchFamily="50" charset="-128"/>
              </a:rPr>
              <a:t>　　　　　　　　　　　　　　　　　　　　　　　　</a:t>
            </a:r>
            <a:endParaRPr lang="ja-JP" altLang="en-US" sz="1700" b="1" dirty="0">
              <a:solidFill>
                <a:srgbClr val="103185"/>
              </a:solidFill>
              <a:latin typeface="メイリオ" panose="020B0604030504040204" pitchFamily="50" charset="-128"/>
              <a:ea typeface="メイリオ" panose="020B0604030504040204" pitchFamily="50" charset="-128"/>
            </a:endParaRPr>
          </a:p>
        </p:txBody>
      </p:sp>
      <p:cxnSp>
        <p:nvCxnSpPr>
          <p:cNvPr id="59" name="直線コネクタ 58"/>
          <p:cNvCxnSpPr/>
          <p:nvPr/>
        </p:nvCxnSpPr>
        <p:spPr>
          <a:xfrm>
            <a:off x="139407" y="5055033"/>
            <a:ext cx="6607458"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60" name="表 59"/>
          <p:cNvGraphicFramePr>
            <a:graphicFrameLocks noGrp="1"/>
          </p:cNvGraphicFramePr>
          <p:nvPr>
            <p:extLst>
              <p:ext uri="{D42A27DB-BD31-4B8C-83A1-F6EECF244321}">
                <p14:modId xmlns:p14="http://schemas.microsoft.com/office/powerpoint/2010/main" val="700173988"/>
              </p:ext>
            </p:extLst>
          </p:nvPr>
        </p:nvGraphicFramePr>
        <p:xfrm>
          <a:off x="464570" y="5370209"/>
          <a:ext cx="6059797" cy="936000"/>
        </p:xfrm>
        <a:graphic>
          <a:graphicData uri="http://schemas.openxmlformats.org/drawingml/2006/table">
            <a:tbl>
              <a:tblPr firstRow="1" bandRow="1">
                <a:tableStyleId>{5C22544A-7EE6-4342-B048-85BDC9FD1C3A}</a:tableStyleId>
              </a:tblPr>
              <a:tblGrid>
                <a:gridCol w="1016014">
                  <a:extLst>
                    <a:ext uri="{9D8B030D-6E8A-4147-A177-3AD203B41FA5}">
                      <a16:colId xmlns:a16="http://schemas.microsoft.com/office/drawing/2014/main" val="73714839"/>
                    </a:ext>
                  </a:extLst>
                </a:gridCol>
                <a:gridCol w="1016014">
                  <a:extLst>
                    <a:ext uri="{9D8B030D-6E8A-4147-A177-3AD203B41FA5}">
                      <a16:colId xmlns:a16="http://schemas.microsoft.com/office/drawing/2014/main" val="3966369635"/>
                    </a:ext>
                  </a:extLst>
                </a:gridCol>
                <a:gridCol w="1016014">
                  <a:extLst>
                    <a:ext uri="{9D8B030D-6E8A-4147-A177-3AD203B41FA5}">
                      <a16:colId xmlns:a16="http://schemas.microsoft.com/office/drawing/2014/main" val="1174903844"/>
                    </a:ext>
                  </a:extLst>
                </a:gridCol>
                <a:gridCol w="1016014">
                  <a:extLst>
                    <a:ext uri="{9D8B030D-6E8A-4147-A177-3AD203B41FA5}">
                      <a16:colId xmlns:a16="http://schemas.microsoft.com/office/drawing/2014/main" val="3703896437"/>
                    </a:ext>
                  </a:extLst>
                </a:gridCol>
                <a:gridCol w="1995741">
                  <a:extLst>
                    <a:ext uri="{9D8B030D-6E8A-4147-A177-3AD203B41FA5}">
                      <a16:colId xmlns:a16="http://schemas.microsoft.com/office/drawing/2014/main" val="4069412872"/>
                    </a:ext>
                  </a:extLst>
                </a:gridCol>
              </a:tblGrid>
              <a:tr h="288000">
                <a:tc gridSpan="2">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経費助成率</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tc hMerge="1">
                  <a:txBody>
                    <a:bodyPr/>
                    <a:lstStyle/>
                    <a:p>
                      <a:endParaRPr kumimoji="1" lang="ja-JP" altLang="en-US" dirty="0"/>
                    </a:p>
                  </a:txBody>
                  <a:tcPr/>
                </a:tc>
                <a:tc gridSpan="2">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賃金助成額（</a:t>
                      </a:r>
                      <a:r>
                        <a:rPr kumimoji="1" lang="en-US" altLang="ja-JP" sz="1200" b="0" dirty="0" smtClean="0">
                          <a:solidFill>
                            <a:schemeClr val="bg1"/>
                          </a:solidFill>
                          <a:latin typeface="メイリオ" panose="020B0604030504040204" pitchFamily="50" charset="-128"/>
                          <a:ea typeface="メイリオ" panose="020B0604030504040204" pitchFamily="50" charset="-128"/>
                        </a:rPr>
                        <a:t>1</a:t>
                      </a:r>
                      <a:r>
                        <a:rPr kumimoji="1" lang="ja-JP" altLang="en-US" sz="1200" b="0" dirty="0" smtClean="0">
                          <a:solidFill>
                            <a:schemeClr val="bg1"/>
                          </a:solidFill>
                          <a:latin typeface="メイリオ" panose="020B0604030504040204" pitchFamily="50" charset="-128"/>
                          <a:ea typeface="メイリオ" panose="020B0604030504040204" pitchFamily="50" charset="-128"/>
                        </a:rPr>
                        <a:t>人</a:t>
                      </a:r>
                      <a:r>
                        <a:rPr kumimoji="1" lang="en-US" altLang="ja-JP" sz="1200" b="0" dirty="0" smtClean="0">
                          <a:solidFill>
                            <a:schemeClr val="bg1"/>
                          </a:solidFill>
                          <a:latin typeface="メイリオ" panose="020B0604030504040204" pitchFamily="50" charset="-128"/>
                          <a:ea typeface="メイリオ" panose="020B0604030504040204" pitchFamily="50" charset="-128"/>
                        </a:rPr>
                        <a:t>1</a:t>
                      </a:r>
                      <a:r>
                        <a:rPr kumimoji="1" lang="ja-JP" altLang="en-US" sz="1200" b="0" dirty="0" smtClean="0">
                          <a:solidFill>
                            <a:schemeClr val="bg1"/>
                          </a:solidFill>
                          <a:latin typeface="メイリオ" panose="020B0604030504040204" pitchFamily="50" charset="-128"/>
                          <a:ea typeface="メイリオ" panose="020B0604030504040204" pitchFamily="50" charset="-128"/>
                        </a:rPr>
                        <a:t>時間）</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tc hMerge="1">
                  <a:txBody>
                    <a:bodyPr/>
                    <a:lstStyle/>
                    <a:p>
                      <a:endParaRPr kumimoji="1" lang="ja-JP" altLang="en-US" dirty="0"/>
                    </a:p>
                  </a:txBody>
                  <a:tcPr/>
                </a:tc>
                <a:tc rowSpan="2">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１事業所１年度あたりの助成限度額</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extLst>
                  <a:ext uri="{0D108BD9-81ED-4DB2-BD59-A6C34878D82A}">
                    <a16:rowId xmlns:a16="http://schemas.microsoft.com/office/drawing/2014/main" val="1369196051"/>
                  </a:ext>
                </a:extLst>
              </a:tr>
              <a:tr h="288000">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中小企業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大企業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中小企業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大企業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vMerge="1">
                  <a:txBody>
                    <a:bodyPr/>
                    <a:lstStyle/>
                    <a:p>
                      <a:endParaRPr kumimoji="1" lang="ja-JP" altLang="en-US" dirty="0"/>
                    </a:p>
                  </a:txBody>
                  <a:tcPr/>
                </a:tc>
                <a:extLst>
                  <a:ext uri="{0D108BD9-81ED-4DB2-BD59-A6C34878D82A}">
                    <a16:rowId xmlns:a16="http://schemas.microsoft.com/office/drawing/2014/main" val="3156581686"/>
                  </a:ext>
                </a:extLst>
              </a:tr>
              <a:tr h="360000">
                <a:tc>
                  <a:txBody>
                    <a:bodyPr/>
                    <a:lstStyle/>
                    <a:p>
                      <a:pPr algn="ctr"/>
                      <a:r>
                        <a:rPr kumimoji="1" lang="en-US" altLang="ja-JP" sz="1200" b="1" dirty="0" smtClean="0">
                          <a:latin typeface="メイリオ" panose="020B0604030504040204" pitchFamily="50" charset="-128"/>
                          <a:ea typeface="メイリオ" panose="020B0604030504040204" pitchFamily="50" charset="-128"/>
                        </a:rPr>
                        <a:t>75</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960</a:t>
                      </a:r>
                      <a:r>
                        <a:rPr kumimoji="1" lang="ja-JP" altLang="en-US" sz="1200" b="1" dirty="0" smtClean="0">
                          <a:latin typeface="メイリオ" panose="020B0604030504040204" pitchFamily="50" charset="-128"/>
                          <a:ea typeface="メイリオ" panose="020B0604030504040204" pitchFamily="50" charset="-128"/>
                        </a:rPr>
                        <a:t>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480</a:t>
                      </a:r>
                      <a:r>
                        <a:rPr kumimoji="1" lang="ja-JP" altLang="en-US" sz="1200" b="1" dirty="0" smtClean="0">
                          <a:latin typeface="メイリオ" panose="020B0604030504040204" pitchFamily="50" charset="-128"/>
                          <a:ea typeface="メイリオ" panose="020B0604030504040204" pitchFamily="50" charset="-128"/>
                        </a:rPr>
                        <a:t>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u="none" dirty="0" smtClean="0">
                          <a:solidFill>
                            <a:schemeClr val="tx1"/>
                          </a:solidFill>
                          <a:latin typeface="メイリオ" panose="020B0604030504040204" pitchFamily="50" charset="-128"/>
                          <a:ea typeface="メイリオ" panose="020B0604030504040204" pitchFamily="50" charset="-128"/>
                        </a:rPr>
                        <a:t>１億円</a:t>
                      </a:r>
                      <a:endParaRPr kumimoji="1" lang="ja-JP" altLang="en-US" sz="1200" b="1"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5109445"/>
                  </a:ext>
                </a:extLst>
              </a:tr>
            </a:tbl>
          </a:graphicData>
        </a:graphic>
      </p:graphicFrame>
      <p:graphicFrame>
        <p:nvGraphicFramePr>
          <p:cNvPr id="62" name="表 61"/>
          <p:cNvGraphicFramePr>
            <a:graphicFrameLocks noGrp="1"/>
          </p:cNvGraphicFramePr>
          <p:nvPr>
            <p:extLst>
              <p:ext uri="{D42A27DB-BD31-4B8C-83A1-F6EECF244321}">
                <p14:modId xmlns:p14="http://schemas.microsoft.com/office/powerpoint/2010/main" val="3439249552"/>
              </p:ext>
            </p:extLst>
          </p:nvPr>
        </p:nvGraphicFramePr>
        <p:xfrm>
          <a:off x="464571" y="6666353"/>
          <a:ext cx="604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73714839"/>
                    </a:ext>
                  </a:extLst>
                </a:gridCol>
                <a:gridCol w="1008000">
                  <a:extLst>
                    <a:ext uri="{9D8B030D-6E8A-4147-A177-3AD203B41FA5}">
                      <a16:colId xmlns:a16="http://schemas.microsoft.com/office/drawing/2014/main" val="3966369635"/>
                    </a:ext>
                  </a:extLst>
                </a:gridCol>
                <a:gridCol w="1008000">
                  <a:extLst>
                    <a:ext uri="{9D8B030D-6E8A-4147-A177-3AD203B41FA5}">
                      <a16:colId xmlns:a16="http://schemas.microsoft.com/office/drawing/2014/main" val="1174903844"/>
                    </a:ext>
                  </a:extLst>
                </a:gridCol>
                <a:gridCol w="1008000">
                  <a:extLst>
                    <a:ext uri="{9D8B030D-6E8A-4147-A177-3AD203B41FA5}">
                      <a16:colId xmlns:a16="http://schemas.microsoft.com/office/drawing/2014/main" val="3703896437"/>
                    </a:ext>
                  </a:extLst>
                </a:gridCol>
                <a:gridCol w="1008000">
                  <a:extLst>
                    <a:ext uri="{9D8B030D-6E8A-4147-A177-3AD203B41FA5}">
                      <a16:colId xmlns:a16="http://schemas.microsoft.com/office/drawing/2014/main" val="1692752356"/>
                    </a:ext>
                  </a:extLst>
                </a:gridCol>
                <a:gridCol w="1008000">
                  <a:extLst>
                    <a:ext uri="{9D8B030D-6E8A-4147-A177-3AD203B41FA5}">
                      <a16:colId xmlns:a16="http://schemas.microsoft.com/office/drawing/2014/main" val="2950369878"/>
                    </a:ext>
                  </a:extLst>
                </a:gridCol>
              </a:tblGrid>
              <a:tr h="288000">
                <a:tc gridSpan="2">
                  <a:txBody>
                    <a:bodyPr/>
                    <a:lstStyle/>
                    <a:p>
                      <a:pPr algn="ctr"/>
                      <a:r>
                        <a:rPr kumimoji="1" lang="en-US" altLang="ja-JP" sz="1200" b="0" dirty="0" smtClean="0">
                          <a:solidFill>
                            <a:schemeClr val="bg1"/>
                          </a:solidFill>
                          <a:latin typeface="メイリオ" panose="020B0604030504040204" pitchFamily="50" charset="-128"/>
                          <a:ea typeface="メイリオ" panose="020B0604030504040204" pitchFamily="50" charset="-128"/>
                        </a:rPr>
                        <a:t>10h</a:t>
                      </a:r>
                      <a:r>
                        <a:rPr kumimoji="1" lang="ja-JP" altLang="en-US" sz="1200" b="0" dirty="0" smtClean="0">
                          <a:solidFill>
                            <a:schemeClr val="bg1"/>
                          </a:solidFill>
                          <a:latin typeface="メイリオ" panose="020B0604030504040204" pitchFamily="50" charset="-128"/>
                          <a:ea typeface="メイリオ" panose="020B0604030504040204" pitchFamily="50" charset="-128"/>
                        </a:rPr>
                        <a:t>以上</a:t>
                      </a:r>
                      <a:r>
                        <a:rPr kumimoji="1" lang="en-US" altLang="ja-JP" sz="1200" b="0" dirty="0" smtClean="0">
                          <a:solidFill>
                            <a:schemeClr val="bg1"/>
                          </a:solidFill>
                          <a:latin typeface="メイリオ" panose="020B0604030504040204" pitchFamily="50" charset="-128"/>
                          <a:ea typeface="メイリオ" panose="020B0604030504040204" pitchFamily="50" charset="-128"/>
                        </a:rPr>
                        <a:t>100h</a:t>
                      </a:r>
                      <a:r>
                        <a:rPr kumimoji="1" lang="ja-JP" altLang="en-US" sz="1200" b="0" dirty="0" smtClean="0">
                          <a:solidFill>
                            <a:schemeClr val="bg1"/>
                          </a:solidFill>
                          <a:latin typeface="メイリオ" panose="020B0604030504040204" pitchFamily="50" charset="-128"/>
                          <a:ea typeface="メイリオ" panose="020B0604030504040204" pitchFamily="50" charset="-128"/>
                        </a:rPr>
                        <a:t>未満</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tc hMerge="1">
                  <a:txBody>
                    <a:bodyPr/>
                    <a:lstStyle/>
                    <a:p>
                      <a:endParaRPr kumimoji="1" lang="ja-JP" altLang="en-US" dirty="0"/>
                    </a:p>
                  </a:txBody>
                  <a:tcPr/>
                </a:tc>
                <a:tc gridSpan="2">
                  <a:txBody>
                    <a:bodyPr/>
                    <a:lstStyle/>
                    <a:p>
                      <a:pPr algn="ctr"/>
                      <a:r>
                        <a:rPr kumimoji="1" lang="en-US" altLang="ja-JP" sz="1200" b="0" dirty="0" smtClean="0">
                          <a:solidFill>
                            <a:schemeClr val="bg1"/>
                          </a:solidFill>
                          <a:latin typeface="メイリオ" panose="020B0604030504040204" pitchFamily="50" charset="-128"/>
                          <a:ea typeface="メイリオ" panose="020B0604030504040204" pitchFamily="50" charset="-128"/>
                        </a:rPr>
                        <a:t>100h</a:t>
                      </a:r>
                      <a:r>
                        <a:rPr kumimoji="1" lang="ja-JP" altLang="en-US" sz="1200" b="0" dirty="0" smtClean="0">
                          <a:solidFill>
                            <a:schemeClr val="bg1"/>
                          </a:solidFill>
                          <a:latin typeface="メイリオ" panose="020B0604030504040204" pitchFamily="50" charset="-128"/>
                          <a:ea typeface="メイリオ" panose="020B0604030504040204" pitchFamily="50" charset="-128"/>
                        </a:rPr>
                        <a:t>以上</a:t>
                      </a:r>
                      <a:r>
                        <a:rPr kumimoji="1" lang="en-US" altLang="ja-JP" sz="1200" b="0" dirty="0" smtClean="0">
                          <a:solidFill>
                            <a:schemeClr val="bg1"/>
                          </a:solidFill>
                          <a:latin typeface="メイリオ" panose="020B0604030504040204" pitchFamily="50" charset="-128"/>
                          <a:ea typeface="メイリオ" panose="020B0604030504040204" pitchFamily="50" charset="-128"/>
                        </a:rPr>
                        <a:t>200h</a:t>
                      </a:r>
                      <a:r>
                        <a:rPr kumimoji="1" lang="ja-JP" altLang="en-US" sz="1200" b="0" dirty="0" smtClean="0">
                          <a:solidFill>
                            <a:schemeClr val="bg1"/>
                          </a:solidFill>
                          <a:latin typeface="メイリオ" panose="020B0604030504040204" pitchFamily="50" charset="-128"/>
                          <a:ea typeface="メイリオ" panose="020B0604030504040204" pitchFamily="50" charset="-128"/>
                        </a:rPr>
                        <a:t>未満</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tc hMerge="1">
                  <a:txBody>
                    <a:bodyPr/>
                    <a:lstStyle/>
                    <a:p>
                      <a:endParaRPr kumimoji="1" lang="ja-JP" altLang="en-US" dirty="0"/>
                    </a:p>
                  </a:txBody>
                  <a:tcPr/>
                </a:tc>
                <a:tc gridSpan="2">
                  <a:txBody>
                    <a:bodyPr/>
                    <a:lstStyle/>
                    <a:p>
                      <a:pPr algn="ctr"/>
                      <a:r>
                        <a:rPr kumimoji="1" lang="en-US" altLang="ja-JP" sz="1200" b="0" dirty="0" smtClean="0">
                          <a:solidFill>
                            <a:schemeClr val="bg1"/>
                          </a:solidFill>
                          <a:latin typeface="メイリオ" panose="020B0604030504040204" pitchFamily="50" charset="-128"/>
                          <a:ea typeface="メイリオ" panose="020B0604030504040204" pitchFamily="50" charset="-128"/>
                        </a:rPr>
                        <a:t>200h</a:t>
                      </a:r>
                      <a:r>
                        <a:rPr kumimoji="1" lang="ja-JP" altLang="en-US" sz="1200" b="0" dirty="0" smtClean="0">
                          <a:solidFill>
                            <a:schemeClr val="bg1"/>
                          </a:solidFill>
                          <a:latin typeface="メイリオ" panose="020B0604030504040204" pitchFamily="50" charset="-128"/>
                          <a:ea typeface="メイリオ" panose="020B0604030504040204" pitchFamily="50" charset="-128"/>
                        </a:rPr>
                        <a:t>以上</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tc hMerge="1">
                  <a:txBody>
                    <a:bodyPr/>
                    <a:lstStyle/>
                    <a:p>
                      <a:endParaRPr kumimoji="1" lang="ja-JP" alt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5759C"/>
                    </a:solidFill>
                  </a:tcPr>
                </a:tc>
                <a:extLst>
                  <a:ext uri="{0D108BD9-81ED-4DB2-BD59-A6C34878D82A}">
                    <a16:rowId xmlns:a16="http://schemas.microsoft.com/office/drawing/2014/main" val="1369196051"/>
                  </a:ext>
                </a:extLst>
              </a:tr>
              <a:tr h="288000">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中小企業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大企業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中小企業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大企業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中小企業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tc>
                  <a:txBody>
                    <a:bodyPr/>
                    <a:lstStyle/>
                    <a:p>
                      <a:pPr algn="ctr"/>
                      <a:r>
                        <a:rPr kumimoji="1" lang="ja-JP" altLang="en-US" sz="1200" b="0" dirty="0" smtClean="0">
                          <a:solidFill>
                            <a:schemeClr val="bg1"/>
                          </a:solidFill>
                          <a:latin typeface="メイリオ" panose="020B0604030504040204" pitchFamily="50" charset="-128"/>
                          <a:ea typeface="メイリオ" panose="020B0604030504040204" pitchFamily="50" charset="-128"/>
                        </a:rPr>
                        <a:t>大企業</a:t>
                      </a: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5759C"/>
                    </a:solidFill>
                  </a:tcPr>
                </a:tc>
                <a:extLst>
                  <a:ext uri="{0D108BD9-81ED-4DB2-BD59-A6C34878D82A}">
                    <a16:rowId xmlns:a16="http://schemas.microsoft.com/office/drawing/2014/main" val="3156581686"/>
                  </a:ext>
                </a:extLst>
              </a:tr>
              <a:tr h="360000">
                <a:tc>
                  <a:txBody>
                    <a:bodyPr/>
                    <a:lstStyle/>
                    <a:p>
                      <a:pPr algn="ctr"/>
                      <a:r>
                        <a:rPr kumimoji="1" lang="en-US" altLang="ja-JP" sz="1200" b="1" dirty="0" smtClean="0">
                          <a:latin typeface="メイリオ" panose="020B0604030504040204" pitchFamily="50" charset="-128"/>
                          <a:ea typeface="メイリオ" panose="020B0604030504040204" pitchFamily="50" charset="-128"/>
                        </a:rPr>
                        <a:t>30</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20</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40</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25</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50</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rPr>
                        <a:t>30</a:t>
                      </a:r>
                      <a:r>
                        <a:rPr kumimoji="1" lang="ja-JP" altLang="en-US" sz="1200" b="1" dirty="0" smtClean="0">
                          <a:latin typeface="メイリオ" panose="020B0604030504040204" pitchFamily="50" charset="-128"/>
                          <a:ea typeface="メイリオ" panose="020B0604030504040204" pitchFamily="50" charset="-128"/>
                        </a:rPr>
                        <a:t>万円</a:t>
                      </a: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5109445"/>
                  </a:ext>
                </a:extLst>
              </a:tr>
            </a:tbl>
          </a:graphicData>
        </a:graphic>
      </p:graphicFrame>
      <p:sp>
        <p:nvSpPr>
          <p:cNvPr id="63" name="テキスト ボックス 62"/>
          <p:cNvSpPr txBox="1"/>
          <p:nvPr/>
        </p:nvSpPr>
        <p:spPr>
          <a:xfrm>
            <a:off x="139945" y="5067707"/>
            <a:ext cx="6421782" cy="348172"/>
          </a:xfrm>
          <a:prstGeom prst="rect">
            <a:avLst/>
          </a:prstGeom>
          <a:noFill/>
        </p:spPr>
        <p:txBody>
          <a:bodyPr wrap="square" rtlCol="0">
            <a:spAutoFit/>
          </a:bodyPr>
          <a:lstStyle/>
          <a:p>
            <a:pPr lvl="0">
              <a:lnSpc>
                <a:spcPts val="2100"/>
              </a:lnSpc>
              <a:defRPr/>
            </a:pPr>
            <a:r>
              <a:rPr lang="ja-JP" altLang="en-US" sz="1400" dirty="0" smtClean="0">
                <a:latin typeface="メイリオ" panose="020B0604030504040204" pitchFamily="50" charset="-128"/>
                <a:ea typeface="メイリオ" panose="020B0604030504040204" pitchFamily="50" charset="-128"/>
              </a:rPr>
              <a:t>①</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助成率・助成限度額</a:t>
            </a:r>
            <a:endParaRPr lang="en-US" altLang="ja-JP" sz="1400" b="1" dirty="0" smtClean="0">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119468" y="6351403"/>
            <a:ext cx="6421782" cy="361637"/>
          </a:xfrm>
          <a:prstGeom prst="rect">
            <a:avLst/>
          </a:prstGeom>
          <a:noFill/>
        </p:spPr>
        <p:txBody>
          <a:bodyPr wrap="square" rtlCol="0">
            <a:spAutoFit/>
          </a:bodyPr>
          <a:lstStyle/>
          <a:p>
            <a:pPr lvl="0">
              <a:lnSpc>
                <a:spcPts val="2100"/>
              </a:lnSpc>
              <a:defRPr/>
            </a:pPr>
            <a:r>
              <a:rPr lang="ja-JP" altLang="en-US" sz="1400" dirty="0" smtClean="0">
                <a:latin typeface="メイリオ" panose="020B0604030504040204" pitchFamily="50" charset="-128"/>
                <a:ea typeface="メイリオ" panose="020B0604030504040204" pitchFamily="50" charset="-128"/>
              </a:rPr>
              <a:t>②</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受講者１人あたりの経費助成限度額</a:t>
            </a:r>
            <a:endParaRPr lang="en-US" altLang="ja-JP" sz="1400" b="1" dirty="0" smtClean="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52083" y="1537360"/>
            <a:ext cx="6101253" cy="1682512"/>
          </a:xfrm>
          <a:prstGeom prst="rect">
            <a:avLst/>
          </a:prstGeom>
          <a:noFill/>
        </p:spPr>
        <p:txBody>
          <a:bodyPr wrap="square" rtlCol="0">
            <a:spAutoFit/>
          </a:bodyPr>
          <a:lstStyle/>
          <a:p>
            <a:pPr lvl="0">
              <a:lnSpc>
                <a:spcPts val="1900"/>
              </a:lnSpc>
              <a:defRPr/>
            </a:pPr>
            <a:r>
              <a:rPr lang="en-US" altLang="ja-JP" sz="1400" dirty="0" smtClean="0">
                <a:solidFill>
                  <a:schemeClr val="accent2">
                    <a:lumMod val="50000"/>
                  </a:schemeClr>
                </a:solidFill>
                <a:latin typeface="メイリオ" panose="020B0604030504040204" pitchFamily="50" charset="-128"/>
                <a:ea typeface="メイリオ" panose="020B0604030504040204" pitchFamily="50" charset="-128"/>
              </a:rPr>
              <a:t>ⅰ</a:t>
            </a: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企業において事業</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展開を行うにあたり、新たな分野で必要と</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なる</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1900"/>
              </a:lnSpc>
              <a:defRPr/>
            </a:pP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専門的な</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知識及び技能の習得をさせるための</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訓練</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800"/>
              </a:lnSpc>
              <a:defRPr/>
            </a:pPr>
            <a:endPar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1900"/>
              </a:lnSpc>
              <a:defRPr/>
            </a:pPr>
            <a:r>
              <a:rPr lang="en-US" altLang="ja-JP" sz="1400" dirty="0" smtClean="0">
                <a:solidFill>
                  <a:schemeClr val="accent2">
                    <a:lumMod val="50000"/>
                  </a:schemeClr>
                </a:solidFill>
                <a:latin typeface="メイリオ" panose="020B0604030504040204" pitchFamily="50" charset="-128"/>
                <a:ea typeface="メイリオ" panose="020B0604030504040204" pitchFamily="50" charset="-128"/>
              </a:rPr>
              <a:t>ⅱ</a:t>
            </a: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事業展開は行わないが、事業主において企業内のデジタル・デジタル</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1900"/>
              </a:lnSpc>
              <a:defRPr/>
            </a:pP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トランスフォーメーション化</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やグリーン・カーボンニュートラル化</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を</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1900"/>
              </a:lnSpc>
              <a:defRPr/>
            </a:pP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進めるにあたり</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、これに関連する業務に従事させる上で必要となる</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専</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a:p>
            <a:pPr lvl="0">
              <a:lnSpc>
                <a:spcPts val="1900"/>
              </a:lnSpc>
              <a:defRPr/>
            </a:pPr>
            <a:r>
              <a:rPr lang="ja-JP" altLang="en-US" sz="1400" dirty="0" smtClean="0">
                <a:solidFill>
                  <a:schemeClr val="accent2">
                    <a:lumMod val="50000"/>
                  </a:schemeClr>
                </a:solidFill>
                <a:latin typeface="メイリオ" panose="020B0604030504040204" pitchFamily="50" charset="-128"/>
                <a:ea typeface="メイリオ" panose="020B0604030504040204" pitchFamily="50" charset="-128"/>
              </a:rPr>
              <a:t>　　</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門的</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な</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知識及び技能</a:t>
            </a:r>
            <a:r>
              <a:rPr lang="ja-JP" altLang="en-US" sz="1400" b="1" dirty="0">
                <a:solidFill>
                  <a:schemeClr val="accent2">
                    <a:lumMod val="50000"/>
                  </a:schemeClr>
                </a:solidFill>
                <a:latin typeface="メイリオ" panose="020B0604030504040204" pitchFamily="50" charset="-128"/>
                <a:ea typeface="メイリオ" panose="020B0604030504040204" pitchFamily="50" charset="-128"/>
              </a:rPr>
              <a:t>の習得をさせるための</a:t>
            </a:r>
            <a:r>
              <a:rPr lang="ja-JP" altLang="en-US" sz="1400" b="1" dirty="0" smtClean="0">
                <a:solidFill>
                  <a:schemeClr val="accent2">
                    <a:lumMod val="50000"/>
                  </a:schemeClr>
                </a:solidFill>
                <a:latin typeface="メイリオ" panose="020B0604030504040204" pitchFamily="50" charset="-128"/>
                <a:ea typeface="メイリオ" panose="020B0604030504040204" pitchFamily="50" charset="-128"/>
              </a:rPr>
              <a:t>訓練</a:t>
            </a:r>
            <a:endParaRPr lang="en-US" altLang="ja-JP" sz="1400" b="1" dirty="0" smtClean="0">
              <a:solidFill>
                <a:schemeClr val="accent2">
                  <a:lumMod val="50000"/>
                </a:schemeClr>
              </a:solidFill>
              <a:latin typeface="メイリオ" panose="020B0604030504040204" pitchFamily="50" charset="-128"/>
              <a:ea typeface="メイリオ" panose="020B0604030504040204" pitchFamily="50" charset="-128"/>
            </a:endParaRPr>
          </a:p>
        </p:txBody>
      </p:sp>
      <p:sp>
        <p:nvSpPr>
          <p:cNvPr id="70" name="正方形/長方形 69"/>
          <p:cNvSpPr/>
          <p:nvPr/>
        </p:nvSpPr>
        <p:spPr>
          <a:xfrm>
            <a:off x="219429" y="7887905"/>
            <a:ext cx="6423678" cy="1169551"/>
          </a:xfrm>
          <a:prstGeom prst="rect">
            <a:avLst/>
          </a:prstGeom>
          <a:solidFill>
            <a:schemeClr val="accent1">
              <a:lumMod val="20000"/>
              <a:lumOff val="80000"/>
              <a:alpha val="88000"/>
            </a:schemeClr>
          </a:solidFill>
          <a:effectLst>
            <a:softEdge rad="165100"/>
          </a:effectLst>
        </p:spPr>
        <p:txBody>
          <a:bodyPr wrap="square">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本助成金では、助成金を活用する上で、支給対象事業主の要件などを設定して　います。また、本助成金を活用して人材育成を行う場合は、訓練開始日から</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起算して１か月前までに、事業所所在地を管轄する都道府県労働局に計画届を提出する必要がありますので、ご不明な点がございましたら、宮城労働局職業対策課助成金センターにお問い合わせください。</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42249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17288</TotalTime>
  <Words>1017</Words>
  <Application>Microsoft Office PowerPoint</Application>
  <PresentationFormat>A4 210 x 297 mm</PresentationFormat>
  <Paragraphs>83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各事業主団体の皆様へ</dc:title>
  <cp:revision>1144</cp:revision>
  <cp:lastPrinted>2022-12-26T04:07:30Z</cp:lastPrinted>
  <dcterms:created xsi:type="dcterms:W3CDTF">2016-09-14T02:26:58Z</dcterms:created>
  <dcterms:modified xsi:type="dcterms:W3CDTF">2023-01-06T08:19:00Z</dcterms:modified>
</cp:coreProperties>
</file>