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6"/>
  </p:handoutMasterIdLst>
  <p:sldIdLst>
    <p:sldId id="262" r:id="rId2"/>
    <p:sldId id="263" r:id="rId3"/>
    <p:sldId id="264" r:id="rId4"/>
    <p:sldId id="265" r:id="rId5"/>
  </p:sldIdLst>
  <p:sldSz cx="6858000" cy="9906000" type="A4"/>
  <p:notesSz cx="6805613" cy="9939338"/>
  <p:defaultText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
          <p15:clr>
            <a:srgbClr val="A4A3A4"/>
          </p15:clr>
        </p15:guide>
        <p15:guide id="2" pos="2341">
          <p15:clr>
            <a:srgbClr val="A4A3A4"/>
          </p15:clr>
        </p15:guide>
        <p15:guide id="3" pos="4247">
          <p15:clr>
            <a:srgbClr val="A4A3A4"/>
          </p15:clr>
        </p15:guide>
        <p15:guide id="4" pos="210">
          <p15:clr>
            <a:srgbClr val="A4A3A4"/>
          </p15:clr>
        </p15:guide>
        <p15:guide id="5" pos="7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DB4D6D"/>
    <a:srgbClr val="005CAF"/>
    <a:srgbClr val="4A452A"/>
    <a:srgbClr val="C9E7E7"/>
    <a:srgbClr val="E4E2ED"/>
    <a:srgbClr val="C6D9F1"/>
    <a:srgbClr val="9CA5A5"/>
    <a:srgbClr val="4F81BD"/>
    <a:srgbClr val="FF73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16" autoAdjust="0"/>
    <p:restoredTop sz="94660"/>
  </p:normalViewPr>
  <p:slideViewPr>
    <p:cSldViewPr>
      <p:cViewPr varScale="1">
        <p:scale>
          <a:sx n="51" d="100"/>
          <a:sy n="51" d="100"/>
        </p:scale>
        <p:origin x="2748" y="84"/>
      </p:cViewPr>
      <p:guideLst>
        <p:guide orient="horz" pos="36"/>
        <p:guide pos="2341"/>
        <p:guide pos="4247"/>
        <p:guide pos="210"/>
        <p:guide pos="73"/>
      </p:guideLst>
    </p:cSldViewPr>
  </p:slideViewPr>
  <p:notesTextViewPr>
    <p:cViewPr>
      <p:scale>
        <a:sx n="100" d="100"/>
        <a:sy n="100" d="100"/>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8887"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140" y="1"/>
            <a:ext cx="2948887" cy="498475"/>
          </a:xfrm>
          <a:prstGeom prst="rect">
            <a:avLst/>
          </a:prstGeom>
        </p:spPr>
        <p:txBody>
          <a:bodyPr vert="horz" lIns="91440" tIns="45720" rIns="91440" bIns="45720" rtlCol="0"/>
          <a:lstStyle>
            <a:lvl1pPr algn="r">
              <a:defRPr sz="1200"/>
            </a:lvl1pPr>
          </a:lstStyle>
          <a:p>
            <a:fld id="{D1AE4763-DFD6-4658-A779-66994F2081F5}" type="datetimeFigureOut">
              <a:rPr kumimoji="1" lang="ja-JP" altLang="en-US" smtClean="0"/>
              <a:t>2023/3/6</a:t>
            </a:fld>
            <a:endParaRPr kumimoji="1" lang="ja-JP" altLang="en-US"/>
          </a:p>
        </p:txBody>
      </p:sp>
      <p:sp>
        <p:nvSpPr>
          <p:cNvPr id="4" name="フッター プレースホルダー 3"/>
          <p:cNvSpPr>
            <a:spLocks noGrp="1"/>
          </p:cNvSpPr>
          <p:nvPr>
            <p:ph type="ftr" sz="quarter" idx="2"/>
          </p:nvPr>
        </p:nvSpPr>
        <p:spPr>
          <a:xfrm>
            <a:off x="1" y="9440864"/>
            <a:ext cx="2948887"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140" y="9440864"/>
            <a:ext cx="2948887" cy="498475"/>
          </a:xfrm>
          <a:prstGeom prst="rect">
            <a:avLst/>
          </a:prstGeom>
        </p:spPr>
        <p:txBody>
          <a:bodyPr vert="horz" lIns="91440" tIns="45720" rIns="91440" bIns="45720" rtlCol="0" anchor="b"/>
          <a:lstStyle>
            <a:lvl1pPr algn="r">
              <a:defRPr sz="1200"/>
            </a:lvl1pPr>
          </a:lstStyle>
          <a:p>
            <a:fld id="{7695F849-7D4C-4574-B8D3-529599519204}" type="slidenum">
              <a:rPr kumimoji="1" lang="ja-JP" altLang="en-US" smtClean="0"/>
              <a:t>‹#›</a:t>
            </a:fld>
            <a:endParaRPr kumimoji="1" lang="ja-JP" altLang="en-US"/>
          </a:p>
        </p:txBody>
      </p:sp>
    </p:spTree>
    <p:extLst>
      <p:ext uri="{BB962C8B-B14F-4D97-AF65-F5344CB8AC3E}">
        <p14:creationId xmlns:p14="http://schemas.microsoft.com/office/powerpoint/2010/main" val="121862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399"/>
            <a:ext cx="4800600" cy="2531534"/>
          </a:xfrm>
        </p:spPr>
        <p:txBody>
          <a:bodyPr/>
          <a:lstStyle>
            <a:lvl1pPr marL="0" indent="0" algn="ctr">
              <a:buNone/>
              <a:defRPr>
                <a:solidFill>
                  <a:schemeClr val="tx1">
                    <a:tint val="75000"/>
                  </a:schemeClr>
                </a:solidFill>
              </a:defRPr>
            </a:lvl1pPr>
            <a:lvl2pPr marL="478919" indent="0" algn="ctr">
              <a:buNone/>
              <a:defRPr>
                <a:solidFill>
                  <a:schemeClr val="tx1">
                    <a:tint val="75000"/>
                  </a:schemeClr>
                </a:solidFill>
              </a:defRPr>
            </a:lvl2pPr>
            <a:lvl3pPr marL="957838" indent="0" algn="ctr">
              <a:buNone/>
              <a:defRPr>
                <a:solidFill>
                  <a:schemeClr val="tx1">
                    <a:tint val="75000"/>
                  </a:schemeClr>
                </a:solidFill>
              </a:defRPr>
            </a:lvl3pPr>
            <a:lvl4pPr marL="1436757" indent="0" algn="ctr">
              <a:buNone/>
              <a:defRPr>
                <a:solidFill>
                  <a:schemeClr val="tx1">
                    <a:tint val="75000"/>
                  </a:schemeClr>
                </a:solidFill>
              </a:defRPr>
            </a:lvl4pPr>
            <a:lvl5pPr marL="1915677" indent="0" algn="ctr">
              <a:buNone/>
              <a:defRPr>
                <a:solidFill>
                  <a:schemeClr val="tx1">
                    <a:tint val="75000"/>
                  </a:schemeClr>
                </a:solidFill>
              </a:defRPr>
            </a:lvl5pPr>
            <a:lvl6pPr marL="2394596" indent="0" algn="ctr">
              <a:buNone/>
              <a:defRPr>
                <a:solidFill>
                  <a:schemeClr val="tx1">
                    <a:tint val="75000"/>
                  </a:schemeClr>
                </a:solidFill>
              </a:defRPr>
            </a:lvl6pPr>
            <a:lvl7pPr marL="2873515" indent="0" algn="ctr">
              <a:buNone/>
              <a:defRPr>
                <a:solidFill>
                  <a:schemeClr val="tx1">
                    <a:tint val="75000"/>
                  </a:schemeClr>
                </a:solidFill>
              </a:defRPr>
            </a:lvl7pPr>
            <a:lvl8pPr marL="3352434" indent="0" algn="ctr">
              <a:buNone/>
              <a:defRPr>
                <a:solidFill>
                  <a:schemeClr val="tx1">
                    <a:tint val="75000"/>
                  </a:schemeClr>
                </a:solidFill>
              </a:defRPr>
            </a:lvl8pPr>
            <a:lvl9pPr marL="3831353"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100">
                <a:solidFill>
                  <a:schemeClr val="tx1">
                    <a:tint val="75000"/>
                  </a:schemeClr>
                </a:solidFill>
              </a:defRPr>
            </a:lvl1pPr>
            <a:lvl2pPr marL="478919" indent="0">
              <a:buNone/>
              <a:defRPr sz="1900">
                <a:solidFill>
                  <a:schemeClr val="tx1">
                    <a:tint val="75000"/>
                  </a:schemeClr>
                </a:solidFill>
              </a:defRPr>
            </a:lvl2pPr>
            <a:lvl3pPr marL="957838" indent="0">
              <a:buNone/>
              <a:defRPr sz="1700">
                <a:solidFill>
                  <a:schemeClr val="tx1">
                    <a:tint val="75000"/>
                  </a:schemeClr>
                </a:solidFill>
              </a:defRPr>
            </a:lvl3pPr>
            <a:lvl4pPr marL="1436757" indent="0">
              <a:buNone/>
              <a:defRPr sz="1500">
                <a:solidFill>
                  <a:schemeClr val="tx1">
                    <a:tint val="75000"/>
                  </a:schemeClr>
                </a:solidFill>
              </a:defRPr>
            </a:lvl4pPr>
            <a:lvl5pPr marL="1915677" indent="0">
              <a:buNone/>
              <a:defRPr sz="1500">
                <a:solidFill>
                  <a:schemeClr val="tx1">
                    <a:tint val="75000"/>
                  </a:schemeClr>
                </a:solidFill>
              </a:defRPr>
            </a:lvl5pPr>
            <a:lvl6pPr marL="2394596" indent="0">
              <a:buNone/>
              <a:defRPr sz="1500">
                <a:solidFill>
                  <a:schemeClr val="tx1">
                    <a:tint val="75000"/>
                  </a:schemeClr>
                </a:solidFill>
              </a:defRPr>
            </a:lvl6pPr>
            <a:lvl7pPr marL="2873515" indent="0">
              <a:buNone/>
              <a:defRPr sz="1500">
                <a:solidFill>
                  <a:schemeClr val="tx1">
                    <a:tint val="75000"/>
                  </a:schemeClr>
                </a:solidFill>
              </a:defRPr>
            </a:lvl7pPr>
            <a:lvl8pPr marL="3352434" indent="0">
              <a:buNone/>
              <a:defRPr sz="1500">
                <a:solidFill>
                  <a:schemeClr val="tx1">
                    <a:tint val="75000"/>
                  </a:schemeClr>
                </a:solidFill>
              </a:defRPr>
            </a:lvl8pPr>
            <a:lvl9pPr marL="3831353"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3"/>
            <a:ext cx="3028950" cy="653750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3"/>
            <a:ext cx="3028950" cy="653750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7386"/>
            <a:ext cx="3030141" cy="924101"/>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41486"/>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6"/>
            <a:ext cx="3031331" cy="924101"/>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7"/>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400"/>
            </a:lvl1pPr>
            <a:lvl2pPr marL="478919" indent="0">
              <a:buNone/>
              <a:defRPr sz="2900"/>
            </a:lvl2pPr>
            <a:lvl3pPr marL="957838" indent="0">
              <a:buNone/>
              <a:defRPr sz="2500"/>
            </a:lvl3pPr>
            <a:lvl4pPr marL="1436757" indent="0">
              <a:buNone/>
              <a:defRPr sz="2100"/>
            </a:lvl4pPr>
            <a:lvl5pPr marL="1915677" indent="0">
              <a:buNone/>
              <a:defRPr sz="2100"/>
            </a:lvl5pPr>
            <a:lvl6pPr marL="2394596" indent="0">
              <a:buNone/>
              <a:defRPr sz="2100"/>
            </a:lvl6pPr>
            <a:lvl7pPr marL="2873515" indent="0">
              <a:buNone/>
              <a:defRPr sz="2100"/>
            </a:lvl7pPr>
            <a:lvl8pPr marL="3352434" indent="0">
              <a:buNone/>
              <a:defRPr sz="2100"/>
            </a:lvl8pPr>
            <a:lvl9pPr marL="3831353" indent="0">
              <a:buNone/>
              <a:defRPr sz="21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6DC2A0F-D773-46B9-B26C-880A0E734313}" type="datetimeFigureOut">
              <a:rPr kumimoji="1" lang="ja-JP" altLang="en-US" smtClean="0"/>
              <a:pPr/>
              <a:t>2023/3/6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DC3731B-5DDB-4EB9-90F1-C9E163AC49B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700"/>
            <a:ext cx="6172200" cy="1651000"/>
          </a:xfrm>
          <a:prstGeom prst="rect">
            <a:avLst/>
          </a:prstGeom>
        </p:spPr>
        <p:txBody>
          <a:bodyPr vert="horz" lIns="95784" tIns="47892" rIns="95784" bIns="4789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3"/>
            <a:ext cx="6172200" cy="6537501"/>
          </a:xfrm>
          <a:prstGeom prst="rect">
            <a:avLst/>
          </a:prstGeom>
        </p:spPr>
        <p:txBody>
          <a:bodyPr vert="horz" lIns="95784" tIns="47892" rIns="95784" bIns="4789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5784" tIns="47892" rIns="95784" bIns="47892" rtlCol="0" anchor="ctr"/>
          <a:lstStyle>
            <a:lvl1pPr algn="l">
              <a:defRPr sz="1300">
                <a:solidFill>
                  <a:schemeClr val="tx1">
                    <a:tint val="75000"/>
                  </a:schemeClr>
                </a:solidFill>
              </a:defRPr>
            </a:lvl1pPr>
          </a:lstStyle>
          <a:p>
            <a:fld id="{86DC2A0F-D773-46B9-B26C-880A0E734313}" type="datetimeFigureOut">
              <a:rPr kumimoji="1" lang="ja-JP" altLang="en-US" smtClean="0"/>
              <a:pPr/>
              <a:t>2023/3/6</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5784" tIns="47892" rIns="95784" bIns="47892"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5784" tIns="47892" rIns="95784" bIns="47892" rtlCol="0" anchor="ctr"/>
          <a:lstStyle>
            <a:lvl1pPr algn="r">
              <a:defRPr sz="1300">
                <a:solidFill>
                  <a:schemeClr val="tx1">
                    <a:tint val="75000"/>
                  </a:schemeClr>
                </a:solidFill>
              </a:defRPr>
            </a:lvl1pPr>
          </a:lstStyle>
          <a:p>
            <a:fld id="{5DC3731B-5DDB-4EB9-90F1-C9E163AC49B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38" rtl="0" eaLnBrk="1" latinLnBrk="0" hangingPunct="1">
        <a:spcBef>
          <a:spcPct val="0"/>
        </a:spcBef>
        <a:buNone/>
        <a:defRPr kumimoji="1" sz="4600" kern="1200">
          <a:solidFill>
            <a:schemeClr val="tx1"/>
          </a:solidFill>
          <a:latin typeface="+mj-lt"/>
          <a:ea typeface="+mj-ea"/>
          <a:cs typeface="+mj-cs"/>
        </a:defRPr>
      </a:lvl1pPr>
    </p:titleStyle>
    <p:bodyStyle>
      <a:lvl1pPr marL="359189" indent="-359189" algn="l" defTabSz="957838"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78244" indent="-299324" algn="l" defTabSz="957838"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97298" indent="-239460" algn="l" defTabSz="957838"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76217"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55136"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34055"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975"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894"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0813"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Text Box 19"/>
          <p:cNvSpPr txBox="1">
            <a:spLocks noChangeArrowheads="1"/>
          </p:cNvSpPr>
          <p:nvPr/>
        </p:nvSpPr>
        <p:spPr bwMode="auto">
          <a:xfrm>
            <a:off x="5922996" y="9445632"/>
            <a:ext cx="968829" cy="328519"/>
          </a:xfrm>
          <a:prstGeom prst="rect">
            <a:avLst/>
          </a:prstGeom>
          <a:noFill/>
          <a:ln w="6350" cap="rnd">
            <a:noFill/>
            <a:prstDash val="sysDot"/>
            <a:miter lim="800000"/>
            <a:headEnd/>
            <a:tailEnd/>
          </a:ln>
        </p:spPr>
        <p:txBody>
          <a:bodyPr vert="horz" wrap="square" lIns="0" tIns="0" rIns="0" bIns="0" numCol="1" anchor="ctr" anchorCtr="0" compatLnSpc="1">
            <a:prstTxWarp prst="textNoShape">
              <a:avLst/>
            </a:prstTxWarp>
          </a:bodyPr>
          <a:lstStyle/>
          <a:p>
            <a:pPr defTabSz="839694" fontAlgn="base">
              <a:lnSpc>
                <a:spcPct val="64000"/>
              </a:lnSpc>
              <a:spcBef>
                <a:spcPct val="0"/>
              </a:spcBef>
              <a:spcAft>
                <a:spcPct val="0"/>
              </a:spcAft>
            </a:pPr>
            <a:r>
              <a:rPr lang="en-US" altLang="ja-JP" sz="900" dirty="0" smtClean="0">
                <a:latin typeface="Arial" panose="020B0604020202020204" pitchFamily="34" charset="0"/>
                <a:cs typeface="Arial" panose="020B0604020202020204" pitchFamily="34" charset="0"/>
              </a:rPr>
              <a:t>LLL040401</a:t>
            </a:r>
            <a:r>
              <a:rPr lang="ja-JP" altLang="en-US" sz="900" dirty="0" smtClean="0">
                <a:latin typeface="Arial" panose="020B0604020202020204" pitchFamily="34" charset="0"/>
                <a:cs typeface="Arial" panose="020B0604020202020204" pitchFamily="34" charset="0"/>
              </a:rPr>
              <a:t>地</a:t>
            </a:r>
            <a:r>
              <a:rPr lang="en-US" altLang="ja-JP" sz="900" smtClean="0">
                <a:latin typeface="Arial" panose="020B0604020202020204" pitchFamily="34" charset="0"/>
                <a:cs typeface="Arial" panose="020B0604020202020204" pitchFamily="34" charset="0"/>
              </a:rPr>
              <a:t>01</a:t>
            </a:r>
            <a:endParaRPr lang="ja-JP" altLang="en-US" sz="900" dirty="0">
              <a:latin typeface="Arial" panose="020B0604020202020204" pitchFamily="34" charset="0"/>
              <a:ea typeface="ＭＳ Ｐゴシック" pitchFamily="50" charset="-128"/>
              <a:cs typeface="Arial" panose="020B0604020202020204" pitchFamily="34" charset="0"/>
            </a:endParaRPr>
          </a:p>
        </p:txBody>
      </p:sp>
      <p:sp>
        <p:nvSpPr>
          <p:cNvPr id="1039" name="Text Box 15"/>
          <p:cNvSpPr txBox="1">
            <a:spLocks noChangeArrowheads="1"/>
          </p:cNvSpPr>
          <p:nvPr/>
        </p:nvSpPr>
        <p:spPr bwMode="auto">
          <a:xfrm>
            <a:off x="114011" y="273000"/>
            <a:ext cx="5925554" cy="289823"/>
          </a:xfrm>
          <a:prstGeom prst="rect">
            <a:avLst/>
          </a:prstGeom>
          <a:noFill/>
          <a:ln w="6350" cap="rnd">
            <a:noFill/>
            <a:prstDash val="sysDot"/>
            <a:miter lim="800000"/>
            <a:headEnd/>
            <a:tailEnd/>
          </a:ln>
        </p:spPr>
        <p:txBody>
          <a:bodyPr vert="horz" wrap="square" lIns="0" tIns="0" rIns="0" bIns="0" numCol="1" anchor="t" anchorCtr="0" compatLnSpc="1">
            <a:prstTxWarp prst="textNoShape">
              <a:avLst/>
            </a:prstTxWarp>
          </a:bodyPr>
          <a:lstStyle/>
          <a:p>
            <a:pPr defTabSz="839694" fontAlgn="base">
              <a:lnSpc>
                <a:spcPct val="72000"/>
              </a:lnSpc>
              <a:spcBef>
                <a:spcPct val="0"/>
              </a:spcBef>
              <a:spcAft>
                <a:spcPct val="0"/>
              </a:spcAft>
            </a:pPr>
            <a:endParaRPr lang="en-US" altLang="ja-JP" sz="1000"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a:p>
            <a:pPr defTabSz="839694" fontAlgn="base">
              <a:lnSpc>
                <a:spcPct val="72000"/>
              </a:lnSpc>
              <a:spcBef>
                <a:spcPct val="0"/>
              </a:spcBef>
              <a:spcAft>
                <a:spcPct val="0"/>
              </a:spcAft>
            </a:pPr>
            <a:r>
              <a:rPr lang="ja-JP" altLang="en-US" sz="10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事業所の新規創業や増改築に伴い、従業員の雇用を検討している事業</a:t>
            </a:r>
            <a:r>
              <a:rPr lang="ja-JP" altLang="en-US" sz="100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主</a:t>
            </a:r>
            <a:r>
              <a:rPr lang="ja-JP" altLang="en-US" sz="10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の皆さまへ</a:t>
            </a:r>
            <a:endParaRPr lang="ja-JP" altLang="en-US" sz="100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528201"/>
            <a:ext cx="6857999" cy="470465"/>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0" bIns="0" rtlCol="0" anchor="ctr"/>
          <a:lstStyle/>
          <a:p>
            <a:pPr algn="ctr"/>
            <a:r>
              <a:rPr lang="ja-JP" altLang="en-US" sz="1800" b="1" spc="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地域</a:t>
            </a:r>
            <a:r>
              <a:rPr lang="ja-JP" altLang="en-US" sz="1800" b="1" spc="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雇用開発助成金　地域雇用開発コース </a:t>
            </a:r>
            <a:r>
              <a:rPr lang="ja-JP" altLang="en-US" sz="1800" b="1" spc="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b="1" spc="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p>
        </p:txBody>
      </p:sp>
      <p:sp>
        <p:nvSpPr>
          <p:cNvPr id="86" name="テキスト ボックス 85"/>
          <p:cNvSpPr txBox="1"/>
          <p:nvPr/>
        </p:nvSpPr>
        <p:spPr>
          <a:xfrm>
            <a:off x="187467" y="4577847"/>
            <a:ext cx="6480000" cy="823559"/>
          </a:xfrm>
          <a:prstGeom prst="rect">
            <a:avLst/>
          </a:prstGeom>
          <a:noFill/>
        </p:spPr>
        <p:txBody>
          <a:bodyPr wrap="square" rtlCol="0">
            <a:spAutoFit/>
          </a:bodyPr>
          <a:lstStyle/>
          <a:p>
            <a:pPr marL="1701800" indent="-1701800">
              <a:lnSpc>
                <a:spcPct val="110000"/>
              </a:lnSpc>
            </a:pPr>
            <a:r>
              <a:rPr lang="ja-JP" altLang="en-US" sz="1080" dirty="0" smtClean="0">
                <a:latin typeface="メイリオ" panose="020B0604030504040204" pitchFamily="50" charset="-128"/>
                <a:ea typeface="メイリオ" panose="020B0604030504040204" pitchFamily="50" charset="-128"/>
              </a:rPr>
              <a:t>次の</a:t>
            </a:r>
            <a:r>
              <a:rPr lang="en-US" altLang="ja-JP" sz="1080" dirty="0" smtClean="0">
                <a:latin typeface="メイリオ" panose="020B0604030504040204" pitchFamily="50" charset="-128"/>
                <a:ea typeface="メイリオ" panose="020B0604030504040204" pitchFamily="50" charset="-128"/>
              </a:rPr>
              <a:t>(1)</a:t>
            </a:r>
            <a:r>
              <a:rPr lang="ja-JP" altLang="en-US" sz="1080" dirty="0" smtClean="0">
                <a:latin typeface="メイリオ" panose="020B0604030504040204" pitchFamily="50" charset="-128"/>
                <a:ea typeface="メイリオ" panose="020B0604030504040204" pitchFamily="50" charset="-128"/>
              </a:rPr>
              <a:t>～</a:t>
            </a:r>
            <a:r>
              <a:rPr lang="en-US" altLang="ja-JP" sz="1080" dirty="0" smtClean="0">
                <a:latin typeface="メイリオ" panose="020B0604030504040204" pitchFamily="50" charset="-128"/>
                <a:ea typeface="メイリオ" panose="020B0604030504040204" pitchFamily="50" charset="-128"/>
              </a:rPr>
              <a:t>(3)</a:t>
            </a:r>
            <a:r>
              <a:rPr lang="ja-JP" altLang="en-US" sz="1080" dirty="0" smtClean="0">
                <a:latin typeface="メイリオ" panose="020B0604030504040204" pitchFamily="50" charset="-128"/>
                <a:ea typeface="メイリオ" panose="020B0604030504040204" pitchFamily="50" charset="-128"/>
              </a:rPr>
              <a:t>をすべて満たす施設または設備にかかる費用が対象です（</a:t>
            </a:r>
            <a:r>
              <a:rPr lang="ja-JP" altLang="en-US" sz="1080" b="1" dirty="0" smtClean="0">
                <a:latin typeface="メイリオ" panose="020B0604030504040204" pitchFamily="50" charset="-128"/>
                <a:ea typeface="メイリオ" panose="020B0604030504040204" pitchFamily="50" charset="-128"/>
              </a:rPr>
              <a:t>→裏面Ｑ２参照</a:t>
            </a:r>
            <a:r>
              <a:rPr lang="ja-JP" altLang="en-US" sz="1080" dirty="0" smtClean="0">
                <a:latin typeface="メイリオ" panose="020B0604030504040204" pitchFamily="50" charset="-128"/>
                <a:ea typeface="メイリオ" panose="020B0604030504040204" pitchFamily="50" charset="-128"/>
              </a:rPr>
              <a:t>）。</a:t>
            </a:r>
            <a:endParaRPr lang="en-US" altLang="ja-JP" sz="1080" dirty="0" smtClean="0">
              <a:latin typeface="メイリオ" panose="020B0604030504040204" pitchFamily="50" charset="-128"/>
              <a:ea typeface="メイリオ" panose="020B0604030504040204" pitchFamily="50" charset="-128"/>
            </a:endParaRPr>
          </a:p>
          <a:p>
            <a:pPr marL="468000" indent="-228600">
              <a:lnSpc>
                <a:spcPct val="110000"/>
              </a:lnSpc>
              <a:buAutoNum type="arabicParenBoth"/>
            </a:pPr>
            <a:r>
              <a:rPr lang="ja-JP" altLang="en-US" sz="1080" dirty="0" smtClean="0">
                <a:latin typeface="メイリオ" panose="020B0604030504040204" pitchFamily="50" charset="-128"/>
                <a:ea typeface="メイリオ" panose="020B0604030504040204" pitchFamily="50" charset="-128"/>
              </a:rPr>
              <a:t> 雇用の拡大のために必要な事業の用に供されるものであること</a:t>
            </a:r>
            <a:endParaRPr lang="en-US" altLang="ja-JP" sz="1080" dirty="0" smtClean="0">
              <a:latin typeface="メイリオ" panose="020B0604030504040204" pitchFamily="50" charset="-128"/>
              <a:ea typeface="メイリオ" panose="020B0604030504040204" pitchFamily="50" charset="-128"/>
            </a:endParaRPr>
          </a:p>
          <a:p>
            <a:pPr marL="468000" indent="-228600">
              <a:lnSpc>
                <a:spcPct val="110000"/>
              </a:lnSpc>
              <a:buAutoNum type="arabicParenBoth"/>
            </a:pPr>
            <a:r>
              <a:rPr lang="ja-JP" altLang="en-US" sz="1080" dirty="0" smtClean="0">
                <a:latin typeface="メイリオ" panose="020B0604030504040204" pitchFamily="50" charset="-128"/>
                <a:ea typeface="メイリオ" panose="020B0604030504040204" pitchFamily="50" charset="-128"/>
              </a:rPr>
              <a:t> 計画期間</a:t>
            </a:r>
            <a:r>
              <a:rPr lang="ja-JP" altLang="en-US" sz="1080" dirty="0">
                <a:latin typeface="メイリオ" panose="020B0604030504040204" pitchFamily="50" charset="-128"/>
                <a:ea typeface="メイリオ" panose="020B0604030504040204" pitchFamily="50" charset="-128"/>
              </a:rPr>
              <a:t>（最長</a:t>
            </a:r>
            <a:r>
              <a:rPr lang="en-US" altLang="ja-JP" sz="1080" dirty="0">
                <a:latin typeface="メイリオ" panose="020B0604030504040204" pitchFamily="50" charset="-128"/>
                <a:ea typeface="メイリオ" panose="020B0604030504040204" pitchFamily="50" charset="-128"/>
              </a:rPr>
              <a:t>18</a:t>
            </a:r>
            <a:r>
              <a:rPr lang="ja-JP" altLang="en-US" sz="1080" dirty="0">
                <a:latin typeface="メイリオ" panose="020B0604030504040204" pitchFamily="50" charset="-128"/>
                <a:ea typeface="メイリオ" panose="020B0604030504040204" pitchFamily="50" charset="-128"/>
              </a:rPr>
              <a:t>か月間）</a:t>
            </a:r>
            <a:r>
              <a:rPr lang="ja-JP" altLang="en-US" sz="1080" dirty="0" smtClean="0">
                <a:latin typeface="メイリオ" panose="020B0604030504040204" pitchFamily="50" charset="-128"/>
                <a:ea typeface="メイリオ" panose="020B0604030504040204" pitchFamily="50" charset="-128"/>
              </a:rPr>
              <a:t>内に設置・整備が行われるものであること</a:t>
            </a:r>
            <a:endParaRPr lang="en-US" altLang="ja-JP" sz="1080" dirty="0" smtClean="0">
              <a:latin typeface="メイリオ" panose="020B0604030504040204" pitchFamily="50" charset="-128"/>
              <a:ea typeface="メイリオ" panose="020B0604030504040204" pitchFamily="50" charset="-128"/>
            </a:endParaRPr>
          </a:p>
          <a:p>
            <a:pPr marL="468000" indent="-228600">
              <a:lnSpc>
                <a:spcPct val="110000"/>
              </a:lnSpc>
              <a:buAutoNum type="arabicParenBoth"/>
            </a:pPr>
            <a:r>
              <a:rPr lang="ja-JP" altLang="en-US" sz="1080" dirty="0" smtClean="0">
                <a:latin typeface="メイリオ" panose="020B0604030504040204" pitchFamily="50" charset="-128"/>
                <a:ea typeface="メイリオ" panose="020B0604030504040204" pitchFamily="50" charset="-128"/>
              </a:rPr>
              <a:t> １点あたり</a:t>
            </a:r>
            <a:r>
              <a:rPr lang="en-US" altLang="ja-JP" sz="1080" dirty="0" smtClean="0">
                <a:latin typeface="メイリオ" panose="020B0604030504040204" pitchFamily="50" charset="-128"/>
                <a:ea typeface="メイリオ" panose="020B0604030504040204" pitchFamily="50" charset="-128"/>
              </a:rPr>
              <a:t>20</a:t>
            </a:r>
            <a:r>
              <a:rPr lang="ja-JP" altLang="en-US" sz="1080" dirty="0" smtClean="0">
                <a:latin typeface="メイリオ" panose="020B0604030504040204" pitchFamily="50" charset="-128"/>
                <a:ea typeface="メイリオ" panose="020B0604030504040204" pitchFamily="50" charset="-128"/>
              </a:rPr>
              <a:t>万円以上で、合計額が</a:t>
            </a:r>
            <a:r>
              <a:rPr lang="en-US" altLang="ja-JP" sz="1080" dirty="0" smtClean="0">
                <a:latin typeface="メイリオ" panose="020B0604030504040204" pitchFamily="50" charset="-128"/>
                <a:ea typeface="メイリオ" panose="020B0604030504040204" pitchFamily="50" charset="-128"/>
              </a:rPr>
              <a:t>300</a:t>
            </a:r>
            <a:r>
              <a:rPr lang="ja-JP" altLang="en-US" sz="1080" dirty="0" smtClean="0">
                <a:latin typeface="メイリオ" panose="020B0604030504040204" pitchFamily="50" charset="-128"/>
                <a:ea typeface="メイリオ" panose="020B0604030504040204" pitchFamily="50" charset="-128"/>
              </a:rPr>
              <a:t>万円以上であること</a:t>
            </a:r>
            <a:endParaRPr lang="en-US" altLang="ja-JP" sz="1080" dirty="0" smtClean="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261000" y="2061452"/>
            <a:ext cx="6336000" cy="457946"/>
          </a:xfrm>
          <a:prstGeom prst="rect">
            <a:avLst/>
          </a:prstGeom>
          <a:noFill/>
        </p:spPr>
        <p:txBody>
          <a:bodyPr wrap="square" rtlCol="0">
            <a:spAutoFit/>
          </a:bodyPr>
          <a:lstStyle/>
          <a:p>
            <a:pPr>
              <a:lnSpc>
                <a:spcPct val="110000"/>
              </a:lnSpc>
            </a:pPr>
            <a:r>
              <a:rPr lang="ja-JP" altLang="en-US" sz="1080" dirty="0" smtClean="0">
                <a:latin typeface="メイリオ" panose="020B0604030504040204" pitchFamily="50" charset="-128"/>
                <a:ea typeface="メイリオ" panose="020B0604030504040204" pitchFamily="50" charset="-128"/>
              </a:rPr>
              <a:t>雇用</a:t>
            </a:r>
            <a:r>
              <a:rPr lang="ja-JP" altLang="en-US" sz="1080" dirty="0">
                <a:latin typeface="メイリオ" panose="020B0604030504040204" pitchFamily="50" charset="-128"/>
                <a:ea typeface="メイリオ" panose="020B0604030504040204" pitchFamily="50" charset="-128"/>
              </a:rPr>
              <a:t>情勢の厳しい地域</a:t>
            </a:r>
            <a:r>
              <a:rPr lang="ja-JP" altLang="en-US" sz="1080" dirty="0" smtClean="0">
                <a:latin typeface="メイリオ" panose="020B0604030504040204" pitchFamily="50" charset="-128"/>
                <a:ea typeface="メイリオ" panose="020B0604030504040204" pitchFamily="50" charset="-128"/>
              </a:rPr>
              <a:t>（</a:t>
            </a:r>
            <a:r>
              <a:rPr lang="ja-JP" altLang="en-US" sz="1080" b="1" dirty="0" smtClean="0">
                <a:latin typeface="メイリオ" panose="020B0604030504040204" pitchFamily="50" charset="-128"/>
                <a:ea typeface="メイリオ" panose="020B0604030504040204" pitchFamily="50" charset="-128"/>
              </a:rPr>
              <a:t>→裏面</a:t>
            </a:r>
            <a:r>
              <a:rPr lang="ja-JP" altLang="en-US" sz="1080" b="1" dirty="0">
                <a:latin typeface="メイリオ" panose="020B0604030504040204" pitchFamily="50" charset="-128"/>
                <a:ea typeface="メイリオ" panose="020B0604030504040204" pitchFamily="50" charset="-128"/>
              </a:rPr>
              <a:t>Ｑ１</a:t>
            </a:r>
            <a:r>
              <a:rPr lang="ja-JP" altLang="en-US" sz="1080" b="1" dirty="0" smtClean="0">
                <a:latin typeface="メイリオ" panose="020B0604030504040204" pitchFamily="50" charset="-128"/>
                <a:ea typeface="メイリオ" panose="020B0604030504040204" pitchFamily="50" charset="-128"/>
              </a:rPr>
              <a:t>参照</a:t>
            </a:r>
            <a:r>
              <a:rPr lang="ja-JP" altLang="en-US" sz="1080" dirty="0" smtClean="0">
                <a:latin typeface="メイリオ" panose="020B0604030504040204" pitchFamily="50" charset="-128"/>
                <a:ea typeface="メイリオ" panose="020B0604030504040204" pitchFamily="50" charset="-128"/>
              </a:rPr>
              <a:t>）</a:t>
            </a:r>
            <a:r>
              <a:rPr lang="ja-JP" altLang="en-US" sz="1080" dirty="0">
                <a:latin typeface="メイリオ" panose="020B0604030504040204" pitchFamily="50" charset="-128"/>
                <a:ea typeface="メイリオ" panose="020B0604030504040204" pitchFamily="50" charset="-128"/>
              </a:rPr>
              <a:t>など</a:t>
            </a:r>
            <a:r>
              <a:rPr lang="ja-JP" altLang="en-US" sz="1080" dirty="0" smtClean="0">
                <a:latin typeface="メイリオ" panose="020B0604030504040204" pitchFamily="50" charset="-128"/>
                <a:ea typeface="メイリオ" panose="020B0604030504040204" pitchFamily="50" charset="-128"/>
              </a:rPr>
              <a:t>で、事前に計画書</a:t>
            </a:r>
            <a:r>
              <a:rPr lang="ja-JP" altLang="en-US" sz="1080" dirty="0">
                <a:latin typeface="メイリオ" panose="020B0604030504040204" pitchFamily="50" charset="-128"/>
                <a:ea typeface="メイリオ" panose="020B0604030504040204" pitchFamily="50" charset="-128"/>
              </a:rPr>
              <a:t>を</a:t>
            </a:r>
            <a:r>
              <a:rPr lang="ja-JP" altLang="en-US" sz="1080" dirty="0" smtClean="0">
                <a:latin typeface="メイリオ" panose="020B0604030504040204" pitchFamily="50" charset="-128"/>
                <a:ea typeface="メイリオ" panose="020B0604030504040204" pitchFamily="50" charset="-128"/>
              </a:rPr>
              <a:t>提出した上で事業所</a:t>
            </a:r>
            <a:r>
              <a:rPr lang="ja-JP" altLang="en-US" sz="1080" dirty="0">
                <a:latin typeface="メイリオ" panose="020B0604030504040204" pitchFamily="50" charset="-128"/>
                <a:ea typeface="メイリオ" panose="020B0604030504040204" pitchFamily="50" charset="-128"/>
              </a:rPr>
              <a:t>の設置・</a:t>
            </a:r>
            <a:r>
              <a:rPr lang="ja-JP" altLang="en-US" sz="1080" dirty="0" smtClean="0">
                <a:latin typeface="メイリオ" panose="020B0604030504040204" pitchFamily="50" charset="-128"/>
                <a:ea typeface="メイリオ" panose="020B0604030504040204" pitchFamily="50" charset="-128"/>
              </a:rPr>
              <a:t>整備を行い、対象労働者を３人（創業</a:t>
            </a:r>
            <a:r>
              <a:rPr lang="ja-JP" altLang="en-US" sz="1080" dirty="0">
                <a:latin typeface="メイリオ" panose="020B0604030504040204" pitchFamily="50" charset="-128"/>
                <a:ea typeface="メイリオ" panose="020B0604030504040204" pitchFamily="50" charset="-128"/>
              </a:rPr>
              <a:t>の場合</a:t>
            </a:r>
            <a:r>
              <a:rPr lang="ja-JP" altLang="en-US" sz="1080" dirty="0" smtClean="0">
                <a:latin typeface="メイリオ" panose="020B0604030504040204" pitchFamily="50" charset="-128"/>
                <a:ea typeface="メイリオ" panose="020B0604030504040204" pitchFamily="50" charset="-128"/>
              </a:rPr>
              <a:t>は２人）以上雇い入れた事業</a:t>
            </a:r>
            <a:r>
              <a:rPr lang="ja-JP" altLang="en-US" sz="1080" dirty="0">
                <a:latin typeface="メイリオ" panose="020B0604030504040204" pitchFamily="50" charset="-128"/>
                <a:ea typeface="メイリオ" panose="020B0604030504040204" pitchFamily="50" charset="-128"/>
              </a:rPr>
              <a:t>主が</a:t>
            </a:r>
            <a:r>
              <a:rPr lang="ja-JP" altLang="en-US" sz="1080" dirty="0" smtClean="0">
                <a:latin typeface="メイリオ" panose="020B0604030504040204" pitchFamily="50" charset="-128"/>
                <a:ea typeface="メイリオ" panose="020B0604030504040204" pitchFamily="50" charset="-128"/>
              </a:rPr>
              <a:t>対象です。</a:t>
            </a:r>
            <a:endParaRPr kumimoji="1" lang="en-US" altLang="ja-JP" sz="1080" dirty="0" smtClean="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127997" y="1009024"/>
            <a:ext cx="6668992" cy="464743"/>
          </a:xfrm>
          <a:prstGeom prst="rect">
            <a:avLst/>
          </a:prstGeom>
          <a:noFill/>
        </p:spPr>
        <p:txBody>
          <a:bodyPr wrap="square" rtlCol="0">
            <a:spAutoFit/>
          </a:bodyPr>
          <a:lstStyle/>
          <a:p>
            <a:pPr>
              <a:lnSpc>
                <a:spcPct val="110000"/>
              </a:lnSpc>
            </a:pPr>
            <a:r>
              <a:rPr lang="ja-JP" altLang="en-US" sz="1080" dirty="0" smtClean="0">
                <a:latin typeface="メイリオ" panose="020B0604030504040204" pitchFamily="50" charset="-128"/>
                <a:ea typeface="メイリオ" panose="020B0604030504040204" pitchFamily="50" charset="-128"/>
              </a:rPr>
              <a:t>「</a:t>
            </a:r>
            <a:r>
              <a:rPr lang="ja-JP" altLang="en-US" sz="1080" dirty="0">
                <a:latin typeface="メイリオ" panose="020B0604030504040204" pitchFamily="50" charset="-128"/>
                <a:ea typeface="メイリオ" panose="020B0604030504040204" pitchFamily="50" charset="-128"/>
              </a:rPr>
              <a:t>地域雇用開発助成金（地域雇用開発コース）」は</a:t>
            </a:r>
            <a:r>
              <a:rPr lang="ja-JP" altLang="en-US" sz="1080" dirty="0" smtClean="0">
                <a:latin typeface="メイリオ" panose="020B0604030504040204" pitchFamily="50" charset="-128"/>
                <a:ea typeface="メイリオ" panose="020B0604030504040204" pitchFamily="50" charset="-128"/>
              </a:rPr>
              <a:t>、雇用</a:t>
            </a:r>
            <a:r>
              <a:rPr lang="ja-JP" altLang="en-US" sz="1080" dirty="0">
                <a:latin typeface="メイリオ" panose="020B0604030504040204" pitchFamily="50" charset="-128"/>
                <a:ea typeface="メイリオ" panose="020B0604030504040204" pitchFamily="50" charset="-128"/>
              </a:rPr>
              <a:t>情勢の厳しい</a:t>
            </a:r>
            <a:r>
              <a:rPr lang="ja-JP" altLang="en-US" sz="1080" dirty="0" smtClean="0">
                <a:latin typeface="メイリオ" panose="020B0604030504040204" pitchFamily="50" charset="-128"/>
                <a:ea typeface="メイリオ" panose="020B0604030504040204" pitchFamily="50" charset="-128"/>
              </a:rPr>
              <a:t>地域等</a:t>
            </a:r>
            <a:r>
              <a:rPr lang="ja-JP" altLang="en-US" sz="1080" dirty="0">
                <a:latin typeface="メイリオ" panose="020B0604030504040204" pitchFamily="50" charset="-128"/>
                <a:ea typeface="メイリオ" panose="020B0604030504040204" pitchFamily="50" charset="-128"/>
              </a:rPr>
              <a:t>で、事業所の設置・</a:t>
            </a:r>
            <a:r>
              <a:rPr lang="ja-JP" altLang="en-US" sz="1080" dirty="0" smtClean="0">
                <a:latin typeface="メイリオ" panose="020B0604030504040204" pitchFamily="50" charset="-128"/>
                <a:ea typeface="メイリオ" panose="020B0604030504040204" pitchFamily="50" charset="-128"/>
              </a:rPr>
              <a:t>整備</a:t>
            </a:r>
            <a:r>
              <a:rPr lang="en-US" altLang="ja-JP" sz="1080" dirty="0" smtClean="0">
                <a:latin typeface="メイリオ" panose="020B0604030504040204" pitchFamily="50" charset="-128"/>
                <a:ea typeface="メイリオ" panose="020B0604030504040204" pitchFamily="50" charset="-128"/>
              </a:rPr>
              <a:t/>
            </a:r>
            <a:br>
              <a:rPr lang="en-US" altLang="ja-JP" sz="1080" dirty="0" smtClean="0">
                <a:latin typeface="メイリオ" panose="020B0604030504040204" pitchFamily="50" charset="-128"/>
                <a:ea typeface="メイリオ" panose="020B0604030504040204" pitchFamily="50" charset="-128"/>
              </a:rPr>
            </a:br>
            <a:r>
              <a:rPr lang="ja-JP" altLang="en-US" sz="1080" dirty="0" smtClean="0">
                <a:latin typeface="メイリオ" panose="020B0604030504040204" pitchFamily="50" charset="-128"/>
                <a:ea typeface="メイリオ" panose="020B0604030504040204" pitchFamily="50" charset="-128"/>
              </a:rPr>
              <a:t>あるいは</a:t>
            </a:r>
            <a:r>
              <a:rPr lang="ja-JP" altLang="en-US" sz="1080" dirty="0">
                <a:latin typeface="メイリオ" panose="020B0604030504040204" pitchFamily="50" charset="-128"/>
                <a:ea typeface="メイリオ" panose="020B0604030504040204" pitchFamily="50" charset="-128"/>
              </a:rPr>
              <a:t>創業</a:t>
            </a:r>
            <a:r>
              <a:rPr lang="ja-JP" altLang="en-US" sz="1080" dirty="0" smtClean="0">
                <a:latin typeface="メイリオ" panose="020B0604030504040204" pitchFamily="50" charset="-128"/>
                <a:ea typeface="メイリオ" panose="020B0604030504040204" pitchFamily="50" charset="-128"/>
              </a:rPr>
              <a:t>に伴い、地域</a:t>
            </a:r>
            <a:r>
              <a:rPr lang="ja-JP" altLang="en-US" sz="1080" dirty="0">
                <a:latin typeface="メイリオ" panose="020B0604030504040204" pitchFamily="50" charset="-128"/>
                <a:ea typeface="メイリオ" panose="020B0604030504040204" pitchFamily="50" charset="-128"/>
              </a:rPr>
              <a:t>の求職者等を雇い入れた事業主に対して支給する助成金です</a:t>
            </a:r>
            <a:r>
              <a:rPr lang="ja-JP" altLang="en-US" sz="1080" dirty="0" smtClean="0">
                <a:latin typeface="メイリオ" panose="020B0604030504040204" pitchFamily="50" charset="-128"/>
                <a:ea typeface="メイリオ" panose="020B0604030504040204" pitchFamily="50" charset="-128"/>
              </a:rPr>
              <a:t>。</a:t>
            </a:r>
            <a:endParaRPr lang="ja-JP" altLang="en-US" sz="1080" dirty="0">
              <a:latin typeface="メイリオ" panose="020B0604030504040204" pitchFamily="50" charset="-128"/>
              <a:ea typeface="メイリオ" panose="020B0604030504040204" pitchFamily="50" charset="-128"/>
            </a:endParaRPr>
          </a:p>
        </p:txBody>
      </p:sp>
      <p:grpSp>
        <p:nvGrpSpPr>
          <p:cNvPr id="61" name="グループ化 60"/>
          <p:cNvGrpSpPr/>
          <p:nvPr/>
        </p:nvGrpSpPr>
        <p:grpSpPr>
          <a:xfrm>
            <a:off x="-350927" y="-199935"/>
            <a:ext cx="7747288" cy="487814"/>
            <a:chOff x="-249312" y="-243681"/>
            <a:chExt cx="7747288" cy="487814"/>
          </a:xfrm>
        </p:grpSpPr>
        <p:pic>
          <p:nvPicPr>
            <p:cNvPr id="64" name="図 1"/>
            <p:cNvPicPr>
              <a:picLocks noChangeAspect="1" noChangeArrowheads="1"/>
            </p:cNvPicPr>
            <p:nvPr/>
          </p:nvPicPr>
          <p:blipFill>
            <a:blip r:embed="rId2" cstate="print"/>
            <a:srcRect/>
            <a:stretch>
              <a:fillRect/>
            </a:stretch>
          </p:blipFill>
          <p:spPr bwMode="auto">
            <a:xfrm>
              <a:off x="436165" y="-123709"/>
              <a:ext cx="477742" cy="348219"/>
            </a:xfrm>
            <a:prstGeom prst="rect">
              <a:avLst/>
            </a:prstGeom>
            <a:noFill/>
            <a:ln w="9525">
              <a:noFill/>
              <a:miter lim="800000"/>
              <a:headEnd/>
              <a:tailEnd/>
            </a:ln>
          </p:spPr>
        </p:pic>
        <p:sp>
          <p:nvSpPr>
            <p:cNvPr id="65" name="AutoShape 3"/>
            <p:cNvSpPr>
              <a:spLocks noChangeArrowheads="1"/>
            </p:cNvSpPr>
            <p:nvPr/>
          </p:nvSpPr>
          <p:spPr bwMode="auto">
            <a:xfrm>
              <a:off x="-249312" y="-243681"/>
              <a:ext cx="683967" cy="487814"/>
            </a:xfrm>
            <a:prstGeom prst="roundRect">
              <a:avLst>
                <a:gd name="adj" fmla="val 50000"/>
              </a:avLst>
            </a:prstGeom>
            <a:solidFill>
              <a:srgbClr val="009944"/>
            </a:solidFill>
            <a:ln w="9525">
              <a:noFill/>
              <a:round/>
              <a:headEnd/>
              <a:tailEnd/>
            </a:ln>
          </p:spPr>
          <p:txBody>
            <a:bodyPr lIns="71360" tIns="8539" rIns="71360" bIns="8539"/>
            <a:lstStyle/>
            <a:p>
              <a:endParaRPr lang="ja-JP" altLang="en-US" dirty="0">
                <a:solidFill>
                  <a:prstClr val="black"/>
                </a:solidFill>
              </a:endParaRPr>
            </a:p>
          </p:txBody>
        </p:sp>
        <p:sp>
          <p:nvSpPr>
            <p:cNvPr id="70" name="AutoShape 5"/>
            <p:cNvSpPr>
              <a:spLocks noChangeArrowheads="1"/>
            </p:cNvSpPr>
            <p:nvPr/>
          </p:nvSpPr>
          <p:spPr bwMode="auto">
            <a:xfrm>
              <a:off x="915420" y="-243681"/>
              <a:ext cx="6582556" cy="487814"/>
            </a:xfrm>
            <a:prstGeom prst="roundRect">
              <a:avLst>
                <a:gd name="adj" fmla="val 50000"/>
              </a:avLst>
            </a:prstGeom>
            <a:solidFill>
              <a:srgbClr val="009944"/>
            </a:solidFill>
            <a:ln w="9525">
              <a:noFill/>
              <a:round/>
              <a:headEnd/>
              <a:tailEnd/>
            </a:ln>
          </p:spPr>
          <p:txBody>
            <a:bodyPr lIns="71360" tIns="8539" rIns="71360" bIns="8539"/>
            <a:lstStyle/>
            <a:p>
              <a:endParaRPr lang="ja-JP" altLang="en-US" dirty="0">
                <a:solidFill>
                  <a:prstClr val="black"/>
                </a:solidFill>
              </a:endParaRPr>
            </a:p>
          </p:txBody>
        </p:sp>
      </p:grpSp>
      <p:grpSp>
        <p:nvGrpSpPr>
          <p:cNvPr id="3" name="グループ化 2"/>
          <p:cNvGrpSpPr/>
          <p:nvPr/>
        </p:nvGrpSpPr>
        <p:grpSpPr>
          <a:xfrm>
            <a:off x="-675000" y="9708930"/>
            <a:ext cx="7812162" cy="500070"/>
            <a:chOff x="-249312" y="10096260"/>
            <a:chExt cx="7812162" cy="500070"/>
          </a:xfrm>
        </p:grpSpPr>
        <p:pic>
          <p:nvPicPr>
            <p:cNvPr id="74" name="図 1"/>
            <p:cNvPicPr>
              <a:picLocks noChangeAspect="1" noChangeArrowheads="1"/>
            </p:cNvPicPr>
            <p:nvPr/>
          </p:nvPicPr>
          <p:blipFill>
            <a:blip r:embed="rId2" cstate="print"/>
            <a:srcRect/>
            <a:stretch>
              <a:fillRect/>
            </a:stretch>
          </p:blipFill>
          <p:spPr bwMode="auto">
            <a:xfrm rot="10800000">
              <a:off x="6465254" y="10122516"/>
              <a:ext cx="479253" cy="348219"/>
            </a:xfrm>
            <a:prstGeom prst="rect">
              <a:avLst/>
            </a:prstGeom>
            <a:noFill/>
            <a:ln w="9525">
              <a:noFill/>
              <a:miter lim="800000"/>
              <a:headEnd/>
              <a:tailEnd/>
            </a:ln>
          </p:spPr>
        </p:pic>
        <p:sp>
          <p:nvSpPr>
            <p:cNvPr id="81" name="AutoShape 7"/>
            <p:cNvSpPr>
              <a:spLocks noChangeArrowheads="1"/>
            </p:cNvSpPr>
            <p:nvPr/>
          </p:nvSpPr>
          <p:spPr bwMode="auto">
            <a:xfrm>
              <a:off x="-249312" y="10108517"/>
              <a:ext cx="6714566" cy="487813"/>
            </a:xfrm>
            <a:prstGeom prst="roundRect">
              <a:avLst>
                <a:gd name="adj" fmla="val 50000"/>
              </a:avLst>
            </a:prstGeom>
            <a:solidFill>
              <a:srgbClr val="009944"/>
            </a:solidFill>
            <a:ln w="9525">
              <a:noFill/>
              <a:round/>
              <a:headEnd/>
              <a:tailEnd/>
            </a:ln>
          </p:spPr>
          <p:txBody>
            <a:bodyPr lIns="71360" tIns="8539" rIns="71360" bIns="8539"/>
            <a:lstStyle/>
            <a:p>
              <a:endParaRPr lang="ja-JP" altLang="en-US" dirty="0">
                <a:solidFill>
                  <a:prstClr val="black"/>
                </a:solidFill>
              </a:endParaRPr>
            </a:p>
          </p:txBody>
        </p:sp>
        <p:sp>
          <p:nvSpPr>
            <p:cNvPr id="82" name="AutoShape 9"/>
            <p:cNvSpPr>
              <a:spLocks noChangeArrowheads="1"/>
            </p:cNvSpPr>
            <p:nvPr/>
          </p:nvSpPr>
          <p:spPr bwMode="auto">
            <a:xfrm>
              <a:off x="6946019" y="10096260"/>
              <a:ext cx="616831" cy="487813"/>
            </a:xfrm>
            <a:prstGeom prst="roundRect">
              <a:avLst>
                <a:gd name="adj" fmla="val 50000"/>
              </a:avLst>
            </a:prstGeom>
            <a:solidFill>
              <a:srgbClr val="009944"/>
            </a:solidFill>
            <a:ln w="9525">
              <a:noFill/>
              <a:round/>
              <a:headEnd/>
              <a:tailEnd/>
            </a:ln>
          </p:spPr>
          <p:txBody>
            <a:bodyPr lIns="71360" tIns="8539" rIns="71360" bIns="8539"/>
            <a:lstStyle/>
            <a:p>
              <a:endParaRPr lang="ja-JP" altLang="en-US" dirty="0">
                <a:solidFill>
                  <a:prstClr val="black"/>
                </a:solidFill>
              </a:endParaRPr>
            </a:p>
          </p:txBody>
        </p:sp>
      </p:grpSp>
      <p:sp>
        <p:nvSpPr>
          <p:cNvPr id="23" name="テキスト ボックス 22"/>
          <p:cNvSpPr txBox="1"/>
          <p:nvPr/>
        </p:nvSpPr>
        <p:spPr>
          <a:xfrm>
            <a:off x="259467" y="5768575"/>
            <a:ext cx="6336000" cy="424732"/>
          </a:xfrm>
          <a:prstGeom prst="rect">
            <a:avLst/>
          </a:prstGeom>
          <a:noFill/>
        </p:spPr>
        <p:txBody>
          <a:bodyPr wrap="square" rtlCol="0">
            <a:spAutoFit/>
          </a:bodyPr>
          <a:lstStyle/>
          <a:p>
            <a:r>
              <a:rPr lang="ja-JP" altLang="en-US" sz="1080" dirty="0" smtClean="0">
                <a:latin typeface="メイリオ" panose="020B0604030504040204" pitchFamily="50" charset="-128"/>
                <a:ea typeface="メイリオ" panose="020B0604030504040204" pitchFamily="50" charset="-128"/>
              </a:rPr>
              <a:t>設置・整備に要した費用や対象労働者の増加人数などに応じて、以下の表の額を支給します。</a:t>
            </a:r>
            <a:r>
              <a:rPr lang="en-US" altLang="ja-JP" sz="1080" dirty="0" smtClean="0">
                <a:latin typeface="メイリオ" panose="020B0604030504040204" pitchFamily="50" charset="-128"/>
                <a:ea typeface="メイリオ" panose="020B0604030504040204" pitchFamily="50" charset="-128"/>
              </a:rPr>
              <a:t/>
            </a:r>
            <a:br>
              <a:rPr lang="en-US" altLang="ja-JP" sz="1080" dirty="0" smtClean="0">
                <a:latin typeface="メイリオ" panose="020B0604030504040204" pitchFamily="50" charset="-128"/>
                <a:ea typeface="メイリオ" panose="020B0604030504040204" pitchFamily="50" charset="-128"/>
              </a:rPr>
            </a:br>
            <a:r>
              <a:rPr lang="ja-JP" altLang="en-US" sz="1080" dirty="0" smtClean="0">
                <a:latin typeface="メイリオ" panose="020B0604030504040204" pitchFamily="50" charset="-128"/>
                <a:ea typeface="メイリオ" panose="020B0604030504040204" pitchFamily="50" charset="-128"/>
              </a:rPr>
              <a:t>（１年ごとに３回支給）</a:t>
            </a:r>
            <a:endParaRPr kumimoji="1" lang="ja-JP" altLang="en-US" sz="1080" dirty="0">
              <a:latin typeface="メイリオ" panose="020B0604030504040204" pitchFamily="50" charset="-128"/>
              <a:ea typeface="メイリオ"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2027733530"/>
              </p:ext>
            </p:extLst>
          </p:nvPr>
        </p:nvGraphicFramePr>
        <p:xfrm>
          <a:off x="187467" y="6154656"/>
          <a:ext cx="6480001" cy="2349576"/>
        </p:xfrm>
        <a:graphic>
          <a:graphicData uri="http://schemas.openxmlformats.org/drawingml/2006/table">
            <a:tbl>
              <a:tblPr firstRow="1" bandRow="1">
                <a:tableStyleId>{5940675A-B579-460E-94D1-54222C63F5DA}</a:tableStyleId>
              </a:tblPr>
              <a:tblGrid>
                <a:gridCol w="1186681">
                  <a:extLst>
                    <a:ext uri="{9D8B030D-6E8A-4147-A177-3AD203B41FA5}">
                      <a16:colId xmlns:a16="http://schemas.microsoft.com/office/drawing/2014/main" val="20000"/>
                    </a:ext>
                  </a:extLst>
                </a:gridCol>
                <a:gridCol w="661665">
                  <a:extLst>
                    <a:ext uri="{9D8B030D-6E8A-4147-A177-3AD203B41FA5}">
                      <a16:colId xmlns:a16="http://schemas.microsoft.com/office/drawing/2014/main" val="20001"/>
                    </a:ext>
                  </a:extLst>
                </a:gridCol>
                <a:gridCol w="661665">
                  <a:extLst>
                    <a:ext uri="{9D8B030D-6E8A-4147-A177-3AD203B41FA5}">
                      <a16:colId xmlns:a16="http://schemas.microsoft.com/office/drawing/2014/main" val="48943135"/>
                    </a:ext>
                  </a:extLst>
                </a:gridCol>
                <a:gridCol w="661665">
                  <a:extLst>
                    <a:ext uri="{9D8B030D-6E8A-4147-A177-3AD203B41FA5}">
                      <a16:colId xmlns:a16="http://schemas.microsoft.com/office/drawing/2014/main" val="20002"/>
                    </a:ext>
                  </a:extLst>
                </a:gridCol>
                <a:gridCol w="661665">
                  <a:extLst>
                    <a:ext uri="{9D8B030D-6E8A-4147-A177-3AD203B41FA5}">
                      <a16:colId xmlns:a16="http://schemas.microsoft.com/office/drawing/2014/main" val="705226747"/>
                    </a:ext>
                  </a:extLst>
                </a:gridCol>
                <a:gridCol w="661665">
                  <a:extLst>
                    <a:ext uri="{9D8B030D-6E8A-4147-A177-3AD203B41FA5}">
                      <a16:colId xmlns:a16="http://schemas.microsoft.com/office/drawing/2014/main" val="20003"/>
                    </a:ext>
                  </a:extLst>
                </a:gridCol>
                <a:gridCol w="661665">
                  <a:extLst>
                    <a:ext uri="{9D8B030D-6E8A-4147-A177-3AD203B41FA5}">
                      <a16:colId xmlns:a16="http://schemas.microsoft.com/office/drawing/2014/main" val="4029687127"/>
                    </a:ext>
                  </a:extLst>
                </a:gridCol>
                <a:gridCol w="661665">
                  <a:extLst>
                    <a:ext uri="{9D8B030D-6E8A-4147-A177-3AD203B41FA5}">
                      <a16:colId xmlns:a16="http://schemas.microsoft.com/office/drawing/2014/main" val="20004"/>
                    </a:ext>
                  </a:extLst>
                </a:gridCol>
                <a:gridCol w="661665">
                  <a:extLst>
                    <a:ext uri="{9D8B030D-6E8A-4147-A177-3AD203B41FA5}">
                      <a16:colId xmlns:a16="http://schemas.microsoft.com/office/drawing/2014/main" val="1162734241"/>
                    </a:ext>
                  </a:extLst>
                </a:gridCol>
              </a:tblGrid>
              <a:tr h="177873">
                <a:tc rowSpan="3">
                  <a:txBody>
                    <a:bodyPr/>
                    <a:lstStyle/>
                    <a:p>
                      <a:pPr algn="ctr" fontAlgn="ctr"/>
                      <a:r>
                        <a:rPr lang="ja-JP" altLang="en-US" sz="1000" b="1" i="0" u="none" strike="noStrike" dirty="0">
                          <a:solidFill>
                            <a:schemeClr val="bg1"/>
                          </a:solidFill>
                          <a:latin typeface="メイリオ" pitchFamily="50" charset="-128"/>
                          <a:ea typeface="メイリオ" pitchFamily="50" charset="-128"/>
                        </a:rPr>
                        <a:t>設置・整備費用</a:t>
                      </a:r>
                    </a:p>
                  </a:txBody>
                  <a:tcPr marT="36000" marB="18000" anchor="ctr">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rgbClr val="103185"/>
                    </a:solidFill>
                  </a:tcPr>
                </a:tc>
                <a:tc gridSpan="8">
                  <a:txBody>
                    <a:bodyPr/>
                    <a:lstStyle/>
                    <a:p>
                      <a:pPr marL="0" marR="0" lvl="0" indent="0" algn="ctr" defTabSz="957838" rtl="0" eaLnBrk="1" fontAlgn="ctr" latinLnBrk="0" hangingPunct="1">
                        <a:lnSpc>
                          <a:spcPct val="100000"/>
                        </a:lnSpc>
                        <a:spcBef>
                          <a:spcPts val="0"/>
                        </a:spcBef>
                        <a:spcAft>
                          <a:spcPts val="0"/>
                        </a:spcAft>
                        <a:buClrTx/>
                        <a:buSzTx/>
                        <a:buFontTx/>
                        <a:buNone/>
                        <a:tabLst/>
                        <a:defRPr/>
                      </a:pPr>
                      <a:r>
                        <a:rPr lang="ja-JP" altLang="en-US" sz="1000" b="1" i="0" u="none" strike="noStrike" dirty="0">
                          <a:solidFill>
                            <a:schemeClr val="bg1"/>
                          </a:solidFill>
                          <a:latin typeface="メイリオ" pitchFamily="50" charset="-128"/>
                          <a:ea typeface="メイリオ" pitchFamily="50" charset="-128"/>
                        </a:rPr>
                        <a:t>   対象</a:t>
                      </a:r>
                      <a:r>
                        <a:rPr lang="ja-JP" altLang="en-US" sz="1000" b="1" i="0" u="none" strike="noStrike" dirty="0" smtClean="0">
                          <a:solidFill>
                            <a:schemeClr val="bg1"/>
                          </a:solidFill>
                          <a:latin typeface="メイリオ" pitchFamily="50" charset="-128"/>
                          <a:ea typeface="メイリオ" pitchFamily="50" charset="-128"/>
                        </a:rPr>
                        <a:t>労働者の増加人数</a:t>
                      </a:r>
                      <a:r>
                        <a:rPr lang="ja-JP" altLang="en-US" sz="1000" b="1" i="0" u="none" strike="noStrike" dirty="0">
                          <a:solidFill>
                            <a:schemeClr val="bg1"/>
                          </a:solidFill>
                          <a:latin typeface="メイリオ" pitchFamily="50" charset="-128"/>
                          <a:ea typeface="メイリオ" pitchFamily="50" charset="-128"/>
                        </a:rPr>
                        <a:t>　</a:t>
                      </a:r>
                      <a:r>
                        <a:rPr lang="ja-JP" altLang="en-US" sz="1000" b="1" i="0" u="none" strike="noStrike" dirty="0" smtClean="0">
                          <a:solidFill>
                            <a:schemeClr val="bg1"/>
                          </a:solidFill>
                          <a:latin typeface="メイリオ" pitchFamily="50" charset="-128"/>
                          <a:ea typeface="メイリオ" pitchFamily="50" charset="-128"/>
                        </a:rPr>
                        <a:t> 　　（　）内は創業の場合のみ適用</a:t>
                      </a:r>
                      <a:r>
                        <a:rPr lang="en-US" altLang="ja-JP" sz="1000" b="1" baseline="30000" dirty="0" smtClean="0">
                          <a:solidFill>
                            <a:schemeClr val="bg1"/>
                          </a:solidFill>
                          <a:latin typeface="メイリオ" panose="020B0604030504040204" pitchFamily="50" charset="-128"/>
                          <a:ea typeface="メイリオ" panose="020B0604030504040204" pitchFamily="50" charset="-128"/>
                        </a:rPr>
                        <a:t>※</a:t>
                      </a:r>
                      <a:r>
                        <a:rPr lang="ja-JP" altLang="en-US" sz="1000" b="1" baseline="30000" dirty="0" smtClean="0">
                          <a:solidFill>
                            <a:schemeClr val="bg1"/>
                          </a:solidFill>
                          <a:latin typeface="メイリオ" panose="020B0604030504040204" pitchFamily="50" charset="-128"/>
                          <a:ea typeface="メイリオ" panose="020B0604030504040204" pitchFamily="50" charset="-128"/>
                        </a:rPr>
                        <a:t>３</a:t>
                      </a:r>
                      <a:endParaRPr lang="en-US" altLang="ja-JP" sz="1000" b="1" i="0" u="none" strike="noStrike" dirty="0" smtClean="0">
                        <a:solidFill>
                          <a:schemeClr val="bg1"/>
                        </a:solidFill>
                        <a:latin typeface="メイリオ" pitchFamily="50" charset="-128"/>
                        <a:ea typeface="メイリオ" pitchFamily="50" charset="-128"/>
                      </a:endParaRPr>
                    </a:p>
                  </a:txBody>
                  <a:tcPr marT="36000" marB="18000" anchor="ctr">
                    <a:lnL w="6350" cap="flat" cmpd="sng" algn="ctr">
                      <a:solidFill>
                        <a:schemeClr val="bg1"/>
                      </a:solidFill>
                      <a:prstDash val="solid"/>
                      <a:round/>
                      <a:headEnd type="none" w="med" len="med"/>
                      <a:tailEnd type="none" w="med" len="med"/>
                    </a:lnL>
                    <a:solidFill>
                      <a:srgbClr val="10318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77873">
                <a:tc vMerge="1">
                  <a:txBody>
                    <a:bodyPr/>
                    <a:lstStyle/>
                    <a:p>
                      <a:endParaRPr kumimoji="1" lang="ja-JP" altLang="en-US"/>
                    </a:p>
                  </a:txBody>
                  <a:tcPr/>
                </a:tc>
                <a:tc gridSpan="2">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３</a:t>
                      </a:r>
                      <a:r>
                        <a:rPr lang="en-US" altLang="ja-JP" sz="1000" b="0" i="0" u="none" strike="noStrike" dirty="0" smtClean="0">
                          <a:solidFill>
                            <a:srgbClr val="000000"/>
                          </a:solidFill>
                          <a:latin typeface="メイリオ" pitchFamily="50" charset="-128"/>
                          <a:ea typeface="メイリオ" pitchFamily="50" charset="-128"/>
                        </a:rPr>
                        <a:t>(2)</a:t>
                      </a:r>
                      <a:r>
                        <a:rPr lang="ja-JP" altLang="en-US" sz="1000" b="0" i="0" u="none" strike="noStrike" dirty="0" smtClean="0">
                          <a:solidFill>
                            <a:srgbClr val="000000"/>
                          </a:solidFill>
                          <a:latin typeface="メイリオ" pitchFamily="50" charset="-128"/>
                          <a:ea typeface="メイリオ" pitchFamily="50" charset="-128"/>
                        </a:rPr>
                        <a:t>～</a:t>
                      </a:r>
                      <a:r>
                        <a:rPr lang="ja-JP" altLang="en-US" sz="1000" b="0" i="0" u="none" strike="noStrike" dirty="0">
                          <a:solidFill>
                            <a:srgbClr val="000000"/>
                          </a:solidFill>
                          <a:latin typeface="メイリオ" pitchFamily="50" charset="-128"/>
                          <a:ea typeface="メイリオ" pitchFamily="50" charset="-128"/>
                        </a:rPr>
                        <a:t>４人</a:t>
                      </a:r>
                    </a:p>
                  </a:txBody>
                  <a:tcPr marL="9525" marR="9525" marT="36000" marB="18000" anchor="ctr">
                    <a:lnL w="6350" cap="flat" cmpd="sng" algn="ctr">
                      <a:solidFill>
                        <a:schemeClr val="bg1"/>
                      </a:solidFill>
                      <a:prstDash val="solid"/>
                      <a:round/>
                      <a:headEnd type="none" w="med" len="med"/>
                      <a:tailEnd type="none" w="med" len="med"/>
                    </a:lnL>
                    <a:solidFill>
                      <a:srgbClr val="E4E2ED"/>
                    </a:solidFill>
                  </a:tcPr>
                </a:tc>
                <a:tc hMerge="1">
                  <a:txBody>
                    <a:bodyPr/>
                    <a:lstStyle/>
                    <a:p>
                      <a:endParaRPr kumimoji="1" lang="ja-JP" altLang="en-US"/>
                    </a:p>
                  </a:txBody>
                  <a:tcPr/>
                </a:tc>
                <a:tc gridSpan="2">
                  <a:txBody>
                    <a:bodyPr/>
                    <a:lstStyle/>
                    <a:p>
                      <a:pPr algn="ctr" fontAlgn="ctr"/>
                      <a:r>
                        <a:rPr lang="ja-JP" altLang="en-US" sz="1000" b="0" i="0" u="none" strike="noStrike" dirty="0">
                          <a:solidFill>
                            <a:srgbClr val="000000"/>
                          </a:solidFill>
                          <a:latin typeface="メイリオ" pitchFamily="50" charset="-128"/>
                          <a:ea typeface="メイリオ" pitchFamily="50" charset="-128"/>
                        </a:rPr>
                        <a:t>５～９人</a:t>
                      </a:r>
                    </a:p>
                  </a:txBody>
                  <a:tcPr marL="9525" marR="9525" marT="36000" marB="18000" anchor="ctr">
                    <a:solidFill>
                      <a:srgbClr val="E4E2ED"/>
                    </a:solidFill>
                  </a:tcPr>
                </a:tc>
                <a:tc hMerge="1">
                  <a:txBody>
                    <a:bodyPr/>
                    <a:lstStyle/>
                    <a:p>
                      <a:endParaRPr kumimoji="1" lang="ja-JP" altLang="en-US"/>
                    </a:p>
                  </a:txBody>
                  <a:tcPr/>
                </a:tc>
                <a:tc gridSpan="2">
                  <a:txBody>
                    <a:bodyPr/>
                    <a:lstStyle/>
                    <a:p>
                      <a:pPr algn="ctr" fontAlgn="ctr"/>
                      <a:r>
                        <a:rPr lang="en-US" altLang="ja-JP" sz="1000" b="0" i="0" u="none" strike="noStrike" dirty="0">
                          <a:solidFill>
                            <a:srgbClr val="000000"/>
                          </a:solidFill>
                          <a:latin typeface="メイリオ" pitchFamily="50" charset="-128"/>
                          <a:ea typeface="メイリオ" pitchFamily="50" charset="-128"/>
                        </a:rPr>
                        <a:t>10</a:t>
                      </a:r>
                      <a:r>
                        <a:rPr lang="ja-JP" altLang="en-US" sz="1000" b="0" i="0" u="none" strike="noStrike" dirty="0">
                          <a:solidFill>
                            <a:srgbClr val="000000"/>
                          </a:solidFill>
                          <a:latin typeface="メイリオ" pitchFamily="50" charset="-128"/>
                          <a:ea typeface="メイリオ" pitchFamily="50" charset="-128"/>
                        </a:rPr>
                        <a:t>～</a:t>
                      </a:r>
                      <a:r>
                        <a:rPr lang="en-US" altLang="ja-JP" sz="1000" b="0" i="0" u="none" strike="noStrike" dirty="0">
                          <a:solidFill>
                            <a:srgbClr val="000000"/>
                          </a:solidFill>
                          <a:latin typeface="メイリオ" pitchFamily="50" charset="-128"/>
                          <a:ea typeface="メイリオ" pitchFamily="50" charset="-128"/>
                        </a:rPr>
                        <a:t>19</a:t>
                      </a:r>
                      <a:r>
                        <a:rPr lang="ja-JP" altLang="en-US" sz="1000" b="0" i="0" u="none" strike="noStrike" dirty="0">
                          <a:solidFill>
                            <a:srgbClr val="000000"/>
                          </a:solidFill>
                          <a:latin typeface="メイリオ" pitchFamily="50" charset="-128"/>
                          <a:ea typeface="メイリオ" pitchFamily="50" charset="-128"/>
                        </a:rPr>
                        <a:t>人</a:t>
                      </a:r>
                    </a:p>
                  </a:txBody>
                  <a:tcPr marL="9525" marR="9525" marT="36000" marB="18000" anchor="ctr">
                    <a:solidFill>
                      <a:srgbClr val="E4E2ED"/>
                    </a:solidFill>
                  </a:tcPr>
                </a:tc>
                <a:tc hMerge="1">
                  <a:txBody>
                    <a:bodyPr/>
                    <a:lstStyle/>
                    <a:p>
                      <a:endParaRPr kumimoji="1" lang="ja-JP" altLang="en-US"/>
                    </a:p>
                  </a:txBody>
                  <a:tcPr/>
                </a:tc>
                <a:tc gridSpan="2">
                  <a:txBody>
                    <a:bodyPr/>
                    <a:lstStyle/>
                    <a:p>
                      <a:pPr algn="ctr" fontAlgn="ctr"/>
                      <a:r>
                        <a:rPr lang="en-US" altLang="ja-JP" sz="1000" b="0" i="0" u="none" strike="noStrike" dirty="0" smtClean="0">
                          <a:solidFill>
                            <a:srgbClr val="000000"/>
                          </a:solidFill>
                          <a:latin typeface="メイリオ" pitchFamily="50" charset="-128"/>
                          <a:ea typeface="メイリオ" pitchFamily="50" charset="-128"/>
                        </a:rPr>
                        <a:t>20</a:t>
                      </a:r>
                      <a:r>
                        <a:rPr lang="ja-JP" altLang="en-US" sz="1000" b="0" i="0" u="none" strike="noStrike" dirty="0" smtClean="0">
                          <a:solidFill>
                            <a:srgbClr val="000000"/>
                          </a:solidFill>
                          <a:latin typeface="メイリオ" pitchFamily="50" charset="-128"/>
                          <a:ea typeface="メイリオ" pitchFamily="50" charset="-128"/>
                        </a:rPr>
                        <a:t>人</a:t>
                      </a:r>
                      <a:r>
                        <a:rPr lang="ja-JP" altLang="en-US" sz="1000" b="0" i="0" u="none" strike="noStrike" dirty="0">
                          <a:solidFill>
                            <a:srgbClr val="000000"/>
                          </a:solidFill>
                          <a:latin typeface="メイリオ" pitchFamily="50" charset="-128"/>
                          <a:ea typeface="メイリオ" pitchFamily="50" charset="-128"/>
                        </a:rPr>
                        <a:t>以上</a:t>
                      </a:r>
                    </a:p>
                  </a:txBody>
                  <a:tcPr marL="9525" marR="9525" marT="36000" marB="18000" anchor="ctr">
                    <a:solidFill>
                      <a:srgbClr val="E4E2ED"/>
                    </a:solidFill>
                  </a:tcPr>
                </a:tc>
                <a:tc hMerge="1">
                  <a:txBody>
                    <a:bodyPr/>
                    <a:lstStyle/>
                    <a:p>
                      <a:endParaRPr kumimoji="1" lang="ja-JP" altLang="en-US"/>
                    </a:p>
                  </a:txBody>
                  <a:tcPr/>
                </a:tc>
                <a:extLst>
                  <a:ext uri="{0D108BD9-81ED-4DB2-BD59-A6C34878D82A}">
                    <a16:rowId xmlns:a16="http://schemas.microsoft.com/office/drawing/2014/main" val="10001"/>
                  </a:ext>
                </a:extLst>
              </a:tr>
              <a:tr h="177873">
                <a:tc vMerge="1">
                  <a:txBody>
                    <a:bodyPr/>
                    <a:lstStyle/>
                    <a:p>
                      <a:pPr algn="ctr" fontAlgn="ctr"/>
                      <a:endParaRPr lang="ja-JP" altLang="en-US" sz="1000" b="0" i="0" u="none" strike="noStrike" dirty="0">
                        <a:solidFill>
                          <a:srgbClr val="000000"/>
                        </a:solidFill>
                        <a:latin typeface="メイリオ" pitchFamily="50" charset="-128"/>
                        <a:ea typeface="メイリオ" pitchFamily="50" charset="-128"/>
                      </a:endParaRPr>
                    </a:p>
                  </a:txBody>
                  <a:tcPr marT="36000" marB="18000" anchor="ctr">
                    <a:solidFill>
                      <a:srgbClr val="EAEAEA"/>
                    </a:solidFill>
                  </a:tcPr>
                </a:tc>
                <a:tc>
                  <a:txBody>
                    <a:bodyPr/>
                    <a:lstStyle/>
                    <a:p>
                      <a:pPr algn="ctr" fontAlgn="ctr"/>
                      <a:r>
                        <a:rPr lang="ja-JP" altLang="en-US" sz="1000" b="0" i="0" u="none" strike="noStrike" dirty="0" smtClean="0">
                          <a:solidFill>
                            <a:schemeClr val="tx1"/>
                          </a:solidFill>
                          <a:latin typeface="メイリオ" pitchFamily="50" charset="-128"/>
                          <a:ea typeface="メイリオ" pitchFamily="50" charset="-128"/>
                        </a:rPr>
                        <a:t>基本</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１</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２</a:t>
                      </a:r>
                      <a:endParaRPr lang="ja-JP" altLang="en-US" sz="1000" b="0" i="0" u="none" strike="noStrike" dirty="0">
                        <a:solidFill>
                          <a:schemeClr val="tx1"/>
                        </a:solidFill>
                        <a:latin typeface="メイリオ" pitchFamily="50" charset="-128"/>
                        <a:ea typeface="メイリオ" pitchFamily="50" charset="-128"/>
                      </a:endParaRPr>
                    </a:p>
                  </a:txBody>
                  <a:tcPr marL="9525" marR="9525" marT="36000" marB="18000" anchor="ctr">
                    <a:lnL w="635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E4E2ED"/>
                    </a:solidFill>
                  </a:tcPr>
                </a:tc>
                <a:tc>
                  <a:txBody>
                    <a:bodyPr/>
                    <a:lstStyle/>
                    <a:p>
                      <a:pPr algn="ctr" fontAlgn="ctr"/>
                      <a:r>
                        <a:rPr lang="ja-JP" altLang="en-US" sz="1000" b="0" i="0" u="none" strike="noStrike" dirty="0" smtClean="0">
                          <a:solidFill>
                            <a:schemeClr val="tx1"/>
                          </a:solidFill>
                          <a:latin typeface="メイリオ" pitchFamily="50" charset="-128"/>
                          <a:ea typeface="メイリオ" pitchFamily="50" charset="-128"/>
                        </a:rPr>
                        <a:t>優遇</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１</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２</a:t>
                      </a:r>
                      <a:endParaRPr lang="ja-JP" altLang="en-US" sz="1000" b="0" i="0" u="none" strike="noStrike" dirty="0">
                        <a:solidFill>
                          <a:schemeClr val="tx1"/>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solidFill>
                      <a:srgbClr val="E4E2ED"/>
                    </a:solidFil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基本</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solidFill>
                      <a:srgbClr val="E4E2ED"/>
                    </a:solidFil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優遇</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solidFill>
                      <a:srgbClr val="E4E2ED"/>
                    </a:solidFil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基本</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solidFill>
                      <a:srgbClr val="E4E2ED"/>
                    </a:solidFil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優遇</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solidFill>
                      <a:srgbClr val="E4E2ED"/>
                    </a:solidFil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基本</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solidFill>
                      <a:srgbClr val="E4E2ED"/>
                    </a:solidFil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優遇</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solidFill>
                      <a:srgbClr val="E4E2ED"/>
                    </a:solidFill>
                  </a:tcPr>
                </a:tc>
                <a:extLst>
                  <a:ext uri="{0D108BD9-81ED-4DB2-BD59-A6C34878D82A}">
                    <a16:rowId xmlns:a16="http://schemas.microsoft.com/office/drawing/2014/main" val="1248926861"/>
                  </a:ext>
                </a:extLst>
              </a:tr>
              <a:tr h="256674">
                <a:tc rowSpan="2">
                  <a:txBody>
                    <a:bodyPr/>
                    <a:lstStyle/>
                    <a:p>
                      <a:pPr algn="l" fontAlgn="b">
                        <a:lnSpc>
                          <a:spcPts val="1200"/>
                        </a:lnSpc>
                      </a:pPr>
                      <a:r>
                        <a:rPr lang="en-US" altLang="ja-JP" sz="900" b="1" i="0" u="none" strike="noStrike" dirty="0">
                          <a:solidFill>
                            <a:schemeClr val="bg1"/>
                          </a:solidFill>
                          <a:latin typeface="メイリオ" pitchFamily="50" charset="-128"/>
                          <a:ea typeface="メイリオ" pitchFamily="50" charset="-128"/>
                        </a:rPr>
                        <a:t>300</a:t>
                      </a:r>
                      <a:r>
                        <a:rPr lang="ja-JP" altLang="en-US" sz="900" b="1" i="0" u="none" strike="noStrike" dirty="0">
                          <a:solidFill>
                            <a:schemeClr val="bg1"/>
                          </a:solidFill>
                          <a:latin typeface="メイリオ" pitchFamily="50" charset="-128"/>
                          <a:ea typeface="メイリオ" pitchFamily="50" charset="-128"/>
                        </a:rPr>
                        <a:t>万円</a:t>
                      </a:r>
                      <a:r>
                        <a:rPr lang="ja-JP" altLang="en-US" sz="900" b="1" i="0" u="none" strike="noStrike" dirty="0" smtClean="0">
                          <a:solidFill>
                            <a:schemeClr val="bg1"/>
                          </a:solidFill>
                          <a:latin typeface="メイリオ" pitchFamily="50" charset="-128"/>
                          <a:ea typeface="メイリオ" pitchFamily="50" charset="-128"/>
                        </a:rPr>
                        <a:t>以上</a:t>
                      </a:r>
                      <a:r>
                        <a:rPr lang="en-US" altLang="ja-JP" sz="900" b="1" i="0" u="none" strike="noStrike" dirty="0" smtClean="0">
                          <a:solidFill>
                            <a:schemeClr val="bg1"/>
                          </a:solidFill>
                          <a:latin typeface="メイリオ" pitchFamily="50" charset="-128"/>
                          <a:ea typeface="メイリオ" pitchFamily="50" charset="-128"/>
                        </a:rPr>
                        <a:t/>
                      </a:r>
                      <a:br>
                        <a:rPr lang="en-US" altLang="ja-JP" sz="900" b="1" i="0" u="none" strike="noStrike" dirty="0" smtClean="0">
                          <a:solidFill>
                            <a:schemeClr val="bg1"/>
                          </a:solidFill>
                          <a:latin typeface="メイリオ" pitchFamily="50" charset="-128"/>
                          <a:ea typeface="メイリオ" pitchFamily="50" charset="-128"/>
                        </a:rPr>
                      </a:br>
                      <a:r>
                        <a:rPr lang="en-US" altLang="ja-JP" sz="900" b="1" i="0" u="none" strike="noStrike" dirty="0" smtClean="0">
                          <a:solidFill>
                            <a:schemeClr val="bg1"/>
                          </a:solidFill>
                          <a:latin typeface="メイリオ" pitchFamily="50" charset="-128"/>
                          <a:ea typeface="メイリオ" pitchFamily="50" charset="-128"/>
                        </a:rPr>
                        <a:t>1,000</a:t>
                      </a:r>
                      <a:r>
                        <a:rPr lang="ja-JP" altLang="en-US" sz="900" b="1" i="0" u="none" strike="noStrike" dirty="0">
                          <a:solidFill>
                            <a:schemeClr val="bg1"/>
                          </a:solidFill>
                          <a:latin typeface="メイリオ" pitchFamily="50" charset="-128"/>
                          <a:ea typeface="メイリオ" pitchFamily="50" charset="-128"/>
                        </a:rPr>
                        <a:t>万円未満</a:t>
                      </a:r>
                    </a:p>
                  </a:txBody>
                  <a:tcPr marT="36000" marB="1800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03185"/>
                    </a:solidFill>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48</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635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60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76</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96</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143</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180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285</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360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151605">
                <a:tc vMerge="1">
                  <a:txBody>
                    <a:bodyPr/>
                    <a:lstStyle/>
                    <a:p>
                      <a:pPr algn="l" fontAlgn="b">
                        <a:lnSpc>
                          <a:spcPts val="1200"/>
                        </a:lnSpc>
                      </a:pPr>
                      <a:endParaRPr lang="ja-JP" altLang="en-US" sz="900" b="0" i="0" u="none" strike="noStrike" dirty="0">
                        <a:solidFill>
                          <a:srgbClr val="000000"/>
                        </a:solidFill>
                        <a:latin typeface="メイリオ" pitchFamily="50" charset="-128"/>
                        <a:ea typeface="メイリオ" pitchFamily="50" charset="-128"/>
                      </a:endParaRPr>
                    </a:p>
                  </a:txBody>
                  <a:tcPr marT="36000" marB="18000" anchor="ct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100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accent1"/>
                        </a:solidFill>
                        <a:latin typeface="メイリオ" pitchFamily="50" charset="-128"/>
                        <a:ea typeface="メイリオ" pitchFamily="50" charset="-128"/>
                      </a:endParaRPr>
                    </a:p>
                  </a:txBody>
                  <a:tcPr marT="36000" marB="18000" anchor="ctr">
                    <a:lnL w="6350" cap="flat" cmpd="sng" algn="ctr">
                      <a:solidFill>
                        <a:schemeClr val="bg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160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300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600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494681672"/>
                  </a:ext>
                </a:extLst>
              </a:tr>
              <a:tr h="256674">
                <a:tc rowSpan="2">
                  <a:txBody>
                    <a:bodyPr/>
                    <a:lstStyle/>
                    <a:p>
                      <a:pPr algn="l" fontAlgn="b">
                        <a:lnSpc>
                          <a:spcPts val="1200"/>
                        </a:lnSpc>
                      </a:pPr>
                      <a:r>
                        <a:rPr lang="en-US" altLang="ja-JP" sz="900" b="1" i="0" u="none" strike="noStrike" dirty="0">
                          <a:solidFill>
                            <a:schemeClr val="bg1"/>
                          </a:solidFill>
                          <a:latin typeface="メイリオ" pitchFamily="50" charset="-128"/>
                          <a:ea typeface="メイリオ" pitchFamily="50" charset="-128"/>
                        </a:rPr>
                        <a:t>1,000</a:t>
                      </a:r>
                      <a:r>
                        <a:rPr lang="ja-JP" altLang="en-US" sz="900" b="1" i="0" u="none" strike="noStrike" dirty="0">
                          <a:solidFill>
                            <a:schemeClr val="bg1"/>
                          </a:solidFill>
                          <a:latin typeface="メイリオ" pitchFamily="50" charset="-128"/>
                          <a:ea typeface="メイリオ" pitchFamily="50" charset="-128"/>
                        </a:rPr>
                        <a:t>万円</a:t>
                      </a:r>
                      <a:r>
                        <a:rPr lang="ja-JP" altLang="en-US" sz="900" b="1" i="0" u="none" strike="noStrike" dirty="0" smtClean="0">
                          <a:solidFill>
                            <a:schemeClr val="bg1"/>
                          </a:solidFill>
                          <a:latin typeface="メイリオ" pitchFamily="50" charset="-128"/>
                          <a:ea typeface="メイリオ" pitchFamily="50" charset="-128"/>
                        </a:rPr>
                        <a:t>以上</a:t>
                      </a:r>
                      <a:r>
                        <a:rPr lang="en-US" altLang="ja-JP" sz="900" b="1" i="0" u="none" strike="noStrike" dirty="0" smtClean="0">
                          <a:solidFill>
                            <a:schemeClr val="bg1"/>
                          </a:solidFill>
                          <a:latin typeface="メイリオ" pitchFamily="50" charset="-128"/>
                          <a:ea typeface="メイリオ" pitchFamily="50" charset="-128"/>
                        </a:rPr>
                        <a:t>3,000</a:t>
                      </a:r>
                      <a:r>
                        <a:rPr lang="ja-JP" altLang="en-US" sz="900" b="1" i="0" u="none" strike="noStrike" dirty="0">
                          <a:solidFill>
                            <a:schemeClr val="bg1"/>
                          </a:solidFill>
                          <a:latin typeface="メイリオ" pitchFamily="50" charset="-128"/>
                          <a:ea typeface="メイリオ" pitchFamily="50" charset="-128"/>
                        </a:rPr>
                        <a:t>万円未満</a:t>
                      </a:r>
                    </a:p>
                  </a:txBody>
                  <a:tcPr marT="36000" marB="1800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03185"/>
                    </a:solidFill>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57</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635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077" rtl="0" eaLnBrk="1" fontAlgn="ctr" latinLnBrk="0" hangingPunct="1">
                        <a:lnSpc>
                          <a:spcPct val="100000"/>
                        </a:lnSpc>
                        <a:spcBef>
                          <a:spcPts val="0"/>
                        </a:spcBef>
                        <a:spcAft>
                          <a:spcPts val="0"/>
                        </a:spcAft>
                        <a:buClrTx/>
                        <a:buSzTx/>
                        <a:buFontTx/>
                        <a:buNone/>
                        <a:tabLst/>
                        <a:defRPr/>
                      </a:pPr>
                      <a:r>
                        <a:rPr lang="en-US" altLang="ja-JP" sz="800" b="0" i="0" u="none" strike="noStrike" dirty="0" smtClean="0">
                          <a:solidFill>
                            <a:schemeClr val="tx1"/>
                          </a:solidFill>
                          <a:latin typeface="メイリオ" pitchFamily="50" charset="-128"/>
                          <a:ea typeface="メイリオ" pitchFamily="50" charset="-128"/>
                        </a:rPr>
                        <a:t>72</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95</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120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190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240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380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480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151605">
                <a:tc vMerge="1">
                  <a:txBody>
                    <a:bodyPr/>
                    <a:lstStyle/>
                    <a:p>
                      <a:pPr algn="l" fontAlgn="b">
                        <a:lnSpc>
                          <a:spcPts val="1200"/>
                        </a:lnSpc>
                      </a:pPr>
                      <a:endParaRPr lang="ja-JP" altLang="en-US" sz="900" b="0" i="0" u="none" strike="noStrike" dirty="0">
                        <a:solidFill>
                          <a:srgbClr val="000000"/>
                        </a:solidFill>
                        <a:latin typeface="メイリオ" pitchFamily="50" charset="-128"/>
                        <a:ea typeface="メイリオ" pitchFamily="50" charset="-128"/>
                      </a:endParaRPr>
                    </a:p>
                  </a:txBody>
                  <a:tcPr marT="36000" marB="18000" anchor="ctr"/>
                </a:tc>
                <a:tc gridSpan="2">
                  <a:txBody>
                    <a:bodyPr/>
                    <a:lstStyle/>
                    <a:p>
                      <a:pPr marL="0" marR="0" lvl="0" indent="0" algn="ctr" defTabSz="957838"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120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accent1"/>
                        </a:solidFill>
                        <a:latin typeface="メイリオ" pitchFamily="50" charset="-128"/>
                        <a:ea typeface="メイリオ" pitchFamily="50" charset="-128"/>
                      </a:endParaRPr>
                    </a:p>
                  </a:txBody>
                  <a:tcPr marT="36000" marB="18000" anchor="ctr">
                    <a:lnL w="6350" cap="flat" cmpd="sng" algn="ctr">
                      <a:solidFill>
                        <a:schemeClr val="bg1"/>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pPr marL="0" marR="0" lvl="0" indent="0" algn="ctr" defTabSz="914077" rtl="0" eaLnBrk="1" fontAlgn="ctr" latinLnBrk="0" hangingPunct="1">
                        <a:lnSpc>
                          <a:spcPct val="100000"/>
                        </a:lnSpc>
                        <a:spcBef>
                          <a:spcPts val="0"/>
                        </a:spcBef>
                        <a:spcAft>
                          <a:spcPts val="0"/>
                        </a:spcAft>
                        <a:buClrTx/>
                        <a:buSzTx/>
                        <a:buFontTx/>
                        <a:buNone/>
                        <a:tabLst/>
                        <a:defRPr/>
                      </a:pP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200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400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800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52708313"/>
                  </a:ext>
                </a:extLst>
              </a:tr>
              <a:tr h="256674">
                <a:tc rowSpan="2">
                  <a:txBody>
                    <a:bodyPr/>
                    <a:lstStyle/>
                    <a:p>
                      <a:pPr algn="l" fontAlgn="b">
                        <a:lnSpc>
                          <a:spcPts val="1200"/>
                        </a:lnSpc>
                      </a:pPr>
                      <a:r>
                        <a:rPr lang="en-US" altLang="ja-JP" sz="900" b="1" i="0" u="none" strike="noStrike" dirty="0">
                          <a:solidFill>
                            <a:schemeClr val="bg1"/>
                          </a:solidFill>
                          <a:latin typeface="メイリオ" pitchFamily="50" charset="-128"/>
                          <a:ea typeface="メイリオ" pitchFamily="50" charset="-128"/>
                        </a:rPr>
                        <a:t>3,000</a:t>
                      </a:r>
                      <a:r>
                        <a:rPr lang="ja-JP" altLang="en-US" sz="900" b="1" i="0" u="none" strike="noStrike" dirty="0">
                          <a:solidFill>
                            <a:schemeClr val="bg1"/>
                          </a:solidFill>
                          <a:latin typeface="メイリオ" pitchFamily="50" charset="-128"/>
                          <a:ea typeface="メイリオ" pitchFamily="50" charset="-128"/>
                        </a:rPr>
                        <a:t>万円</a:t>
                      </a:r>
                      <a:r>
                        <a:rPr lang="ja-JP" altLang="en-US" sz="900" b="1" i="0" u="none" strike="noStrike" dirty="0" smtClean="0">
                          <a:solidFill>
                            <a:schemeClr val="bg1"/>
                          </a:solidFill>
                          <a:latin typeface="メイリオ" pitchFamily="50" charset="-128"/>
                          <a:ea typeface="メイリオ" pitchFamily="50" charset="-128"/>
                        </a:rPr>
                        <a:t>以上</a:t>
                      </a:r>
                      <a:r>
                        <a:rPr lang="en-US" altLang="ja-JP" sz="900" b="1" i="0" u="none" strike="noStrike" dirty="0" smtClean="0">
                          <a:solidFill>
                            <a:schemeClr val="bg1"/>
                          </a:solidFill>
                          <a:latin typeface="メイリオ" pitchFamily="50" charset="-128"/>
                          <a:ea typeface="メイリオ" pitchFamily="50" charset="-128"/>
                        </a:rPr>
                        <a:t>5,000</a:t>
                      </a:r>
                      <a:r>
                        <a:rPr lang="ja-JP" altLang="en-US" sz="900" b="1" i="0" u="none" strike="noStrike" dirty="0">
                          <a:solidFill>
                            <a:schemeClr val="bg1"/>
                          </a:solidFill>
                          <a:latin typeface="メイリオ" pitchFamily="50" charset="-128"/>
                          <a:ea typeface="メイリオ" pitchFamily="50" charset="-128"/>
                        </a:rPr>
                        <a:t>万円未満</a:t>
                      </a:r>
                    </a:p>
                  </a:txBody>
                  <a:tcPr marT="36000" marB="1800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03185"/>
                    </a:solidFill>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86</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635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marL="0" marR="0" lvl="0" indent="0" algn="ctr" defTabSz="914077" rtl="0" eaLnBrk="1" fontAlgn="ctr" latinLnBrk="0" hangingPunct="1">
                        <a:lnSpc>
                          <a:spcPct val="100000"/>
                        </a:lnSpc>
                        <a:spcBef>
                          <a:spcPts val="0"/>
                        </a:spcBef>
                        <a:spcAft>
                          <a:spcPts val="0"/>
                        </a:spcAft>
                        <a:buClrTx/>
                        <a:buSzTx/>
                        <a:buFontTx/>
                        <a:buNone/>
                        <a:tabLst/>
                        <a:defRPr/>
                      </a:pPr>
                      <a:r>
                        <a:rPr lang="en-US" altLang="ja-JP" sz="800" b="0" i="0" u="none" strike="noStrike" dirty="0" smtClean="0">
                          <a:solidFill>
                            <a:schemeClr val="tx1"/>
                          </a:solidFill>
                          <a:latin typeface="メイリオ" pitchFamily="50" charset="-128"/>
                          <a:ea typeface="メイリオ" pitchFamily="50" charset="-128"/>
                        </a:rPr>
                        <a:t>108</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143</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180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285</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360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570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720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151605">
                <a:tc vMerge="1">
                  <a:txBody>
                    <a:bodyPr/>
                    <a:lstStyle/>
                    <a:p>
                      <a:pPr algn="l" fontAlgn="b">
                        <a:lnSpc>
                          <a:spcPts val="1200"/>
                        </a:lnSpc>
                      </a:pPr>
                      <a:endParaRPr lang="ja-JP" altLang="en-US" sz="900" b="0" i="0" u="none" strike="noStrike" dirty="0">
                        <a:solidFill>
                          <a:srgbClr val="000000"/>
                        </a:solidFill>
                        <a:latin typeface="メイリオ" pitchFamily="50" charset="-128"/>
                        <a:ea typeface="メイリオ" pitchFamily="50" charset="-128"/>
                      </a:endParaRPr>
                    </a:p>
                  </a:txBody>
                  <a:tcPr marT="36000" marB="18000" anchor="ctr"/>
                </a:tc>
                <a:tc gridSpan="2">
                  <a:txBody>
                    <a:bodyPr/>
                    <a:lstStyle/>
                    <a:p>
                      <a:pPr marL="0" marR="0" lvl="0" indent="0" algn="ctr" defTabSz="957838"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180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accent1"/>
                        </a:solidFill>
                        <a:latin typeface="メイリオ" pitchFamily="50" charset="-128"/>
                        <a:ea typeface="メイリオ" pitchFamily="50" charset="-128"/>
                      </a:endParaRPr>
                    </a:p>
                  </a:txBody>
                  <a:tcPr marT="36000" marB="18000" anchor="ctr">
                    <a:lnL w="6350" cap="flat" cmpd="sng" algn="ctr">
                      <a:solidFill>
                        <a:schemeClr val="bg1"/>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pPr marL="0" marR="0" lvl="0" indent="0" algn="ctr" defTabSz="914077" rtl="0" eaLnBrk="1" fontAlgn="ctr" latinLnBrk="0" hangingPunct="1">
                        <a:lnSpc>
                          <a:spcPct val="100000"/>
                        </a:lnSpc>
                        <a:spcBef>
                          <a:spcPts val="0"/>
                        </a:spcBef>
                        <a:spcAft>
                          <a:spcPts val="0"/>
                        </a:spcAft>
                        <a:buClrTx/>
                        <a:buSzTx/>
                        <a:buFontTx/>
                        <a:buNone/>
                        <a:tabLst/>
                        <a:defRPr/>
                      </a:pP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300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600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1,200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264675474"/>
                  </a:ext>
                </a:extLst>
              </a:tr>
              <a:tr h="256674">
                <a:tc rowSpan="2">
                  <a:txBody>
                    <a:bodyPr/>
                    <a:lstStyle/>
                    <a:p>
                      <a:pPr algn="l" fontAlgn="ctr"/>
                      <a:r>
                        <a:rPr lang="en-US" altLang="ja-JP" sz="900" b="1" i="0" u="none" strike="noStrike" dirty="0">
                          <a:solidFill>
                            <a:schemeClr val="bg1"/>
                          </a:solidFill>
                          <a:latin typeface="メイリオ" pitchFamily="50" charset="-128"/>
                          <a:ea typeface="メイリオ" pitchFamily="50" charset="-128"/>
                        </a:rPr>
                        <a:t>5,000</a:t>
                      </a:r>
                      <a:r>
                        <a:rPr lang="ja-JP" altLang="en-US" sz="900" b="1" i="0" u="none" strike="noStrike" dirty="0">
                          <a:solidFill>
                            <a:schemeClr val="bg1"/>
                          </a:solidFill>
                          <a:latin typeface="メイリオ" pitchFamily="50" charset="-128"/>
                          <a:ea typeface="メイリオ" pitchFamily="50" charset="-128"/>
                        </a:rPr>
                        <a:t>万円以上</a:t>
                      </a:r>
                    </a:p>
                  </a:txBody>
                  <a:tcPr marT="36000" marB="1800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rgbClr val="103185"/>
                    </a:solidFill>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114</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635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144</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190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240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380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480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760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ctr"/>
                      <a:r>
                        <a:rPr lang="en-US" altLang="ja-JP" sz="800" b="0" i="0" u="none" strike="noStrike" dirty="0" smtClean="0">
                          <a:solidFill>
                            <a:schemeClr val="tx1"/>
                          </a:solidFill>
                          <a:latin typeface="メイリオ" pitchFamily="50" charset="-128"/>
                          <a:ea typeface="メイリオ" pitchFamily="50" charset="-128"/>
                        </a:rPr>
                        <a:t>960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151605">
                <a:tc vMerge="1">
                  <a:txBody>
                    <a:bodyPr/>
                    <a:lstStyle/>
                    <a:p>
                      <a:pPr algn="l" fontAlgn="ctr"/>
                      <a:endParaRPr lang="ja-JP" altLang="en-US" sz="900" b="0" i="0" u="none" strike="noStrike" dirty="0">
                        <a:solidFill>
                          <a:srgbClr val="000000"/>
                        </a:solidFill>
                        <a:latin typeface="メイリオ" pitchFamily="50" charset="-128"/>
                        <a:ea typeface="メイリオ" pitchFamily="50" charset="-128"/>
                      </a:endParaRPr>
                    </a:p>
                  </a:txBody>
                  <a:tcPr marT="36000" marB="18000" anchor="ct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240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6350" cap="flat" cmpd="sng" algn="ctr">
                      <a:solidFill>
                        <a:schemeClr val="bg1"/>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400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800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gridSpan="2">
                  <a:txBody>
                    <a:bodyPr/>
                    <a:lstStyle/>
                    <a:p>
                      <a:pPr algn="ctr" fontAlgn="ctr"/>
                      <a:r>
                        <a:rPr lang="ja-JP" altLang="en-US" sz="800" b="0" i="0" u="none" strike="noStrike" dirty="0" smtClean="0">
                          <a:solidFill>
                            <a:schemeClr val="tx1"/>
                          </a:solidFill>
                          <a:latin typeface="メイリオ" pitchFamily="50" charset="-128"/>
                          <a:ea typeface="メイリオ" pitchFamily="50" charset="-128"/>
                        </a:rPr>
                        <a:t>（</a:t>
                      </a:r>
                      <a:r>
                        <a:rPr lang="en-US" altLang="ja-JP" sz="800" b="0" i="0" u="none" strike="noStrike" dirty="0" smtClean="0">
                          <a:solidFill>
                            <a:schemeClr val="tx1"/>
                          </a:solidFill>
                          <a:latin typeface="メイリオ" pitchFamily="50" charset="-128"/>
                          <a:ea typeface="メイリオ" pitchFamily="50" charset="-128"/>
                        </a:rPr>
                        <a:t>1,600</a:t>
                      </a:r>
                      <a:r>
                        <a:rPr lang="ja-JP" altLang="en-US" sz="800" b="0" i="0" u="none" strike="noStrike" dirty="0" smtClean="0">
                          <a:solidFill>
                            <a:schemeClr val="tx1"/>
                          </a:solidFill>
                          <a:latin typeface="メイリオ" pitchFamily="50" charset="-128"/>
                          <a:ea typeface="メイリオ" pitchFamily="50" charset="-128"/>
                        </a:rPr>
                        <a:t>万円）</a:t>
                      </a: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T w="12700" cap="flat" cmpd="sng" algn="ctr">
                      <a:solidFill>
                        <a:schemeClr val="tx1"/>
                      </a:solidFill>
                      <a:prstDash val="sysDot"/>
                      <a:round/>
                      <a:headEnd type="none" w="med" len="med"/>
                      <a:tailEnd type="none" w="med" len="med"/>
                    </a:lnT>
                  </a:tcPr>
                </a:tc>
                <a:tc hMerge="1">
                  <a:txBody>
                    <a:bodyPr/>
                    <a:lstStyle/>
                    <a:p>
                      <a:pPr algn="ctr" fontAlgn="ctr"/>
                      <a:endParaRPr lang="en-US" altLang="ja-JP" sz="8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008467528"/>
                  </a:ext>
                </a:extLst>
              </a:tr>
            </a:tbl>
          </a:graphicData>
        </a:graphic>
      </p:graphicFrame>
      <p:sp>
        <p:nvSpPr>
          <p:cNvPr id="32" name="テキスト ボックス 31"/>
          <p:cNvSpPr txBox="1"/>
          <p:nvPr/>
        </p:nvSpPr>
        <p:spPr>
          <a:xfrm>
            <a:off x="187467" y="8529162"/>
            <a:ext cx="6480000" cy="646331"/>
          </a:xfrm>
          <a:prstGeom prst="rect">
            <a:avLst/>
          </a:prstGeom>
          <a:noFill/>
        </p:spPr>
        <p:txBody>
          <a:bodyPr wrap="square" rtlCol="0">
            <a:spAutoFit/>
          </a:bodyPr>
          <a:lstStyle/>
          <a:p>
            <a:pPr marL="182563" indent="-182563"/>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１　生産性要件（</a:t>
            </a:r>
            <a:r>
              <a:rPr kumimoji="1" lang="ja-JP" altLang="en-US" sz="900" b="1" dirty="0" smtClean="0">
                <a:latin typeface="メイリオ" panose="020B0604030504040204" pitchFamily="50" charset="-128"/>
                <a:ea typeface="メイリオ" panose="020B0604030504040204" pitchFamily="50" charset="-128"/>
              </a:rPr>
              <a:t>→裏面</a:t>
            </a:r>
            <a:r>
              <a:rPr kumimoji="1" lang="en-US" altLang="ja-JP" sz="900" b="1" dirty="0" smtClean="0">
                <a:latin typeface="メイリオ" panose="020B0604030504040204" pitchFamily="50" charset="-128"/>
                <a:ea typeface="メイリオ" panose="020B0604030504040204" pitchFamily="50" charset="-128"/>
              </a:rPr>
              <a:t>Q</a:t>
            </a:r>
            <a:r>
              <a:rPr kumimoji="1" lang="ja-JP" altLang="en-US" sz="900" b="1" dirty="0" smtClean="0">
                <a:latin typeface="メイリオ" panose="020B0604030504040204" pitchFamily="50" charset="-128"/>
                <a:ea typeface="メイリオ" panose="020B0604030504040204" pitchFamily="50" charset="-128"/>
              </a:rPr>
              <a:t>３参照</a:t>
            </a:r>
            <a:r>
              <a:rPr kumimoji="1" lang="ja-JP" altLang="en-US" sz="900" dirty="0" smtClean="0">
                <a:latin typeface="メイリオ" panose="020B0604030504040204" pitchFamily="50" charset="-128"/>
                <a:ea typeface="メイリオ" panose="020B0604030504040204" pitchFamily="50" charset="-128"/>
              </a:rPr>
              <a:t>）を満たさない場合は「基本」、満たす場合は「優遇」の額が支給されます。</a:t>
            </a:r>
            <a:endParaRPr kumimoji="1" lang="en-US" altLang="ja-JP" sz="900" dirty="0" smtClean="0">
              <a:latin typeface="メイリオ" panose="020B0604030504040204" pitchFamily="50" charset="-128"/>
              <a:ea typeface="メイリオ" panose="020B0604030504040204" pitchFamily="50" charset="-128"/>
            </a:endParaRPr>
          </a:p>
          <a:p>
            <a:pPr marL="182563" indent="-182563"/>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２　中小企業事業主の場合は、初回の支給時にこれらの額の１／２の額が上乗せされます。</a:t>
            </a:r>
            <a:endParaRPr kumimoji="1" lang="en-US" altLang="ja-JP" sz="900" dirty="0" smtClean="0">
              <a:latin typeface="メイリオ" panose="020B0604030504040204" pitchFamily="50" charset="-128"/>
              <a:ea typeface="メイリオ" panose="020B0604030504040204" pitchFamily="50" charset="-128"/>
            </a:endParaRPr>
          </a:p>
          <a:p>
            <a:pPr marL="182563" indent="-182563"/>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３　創業の場合は、</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２にかかわらず、対象労働者の増加人数２人から対象とし、初回の支給時に（　）内の額が支給されます。</a:t>
            </a:r>
            <a:endParaRPr kumimoji="1" lang="en-US" altLang="ja-JP" sz="900" dirty="0" smtClean="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6552000" y="9684000"/>
            <a:ext cx="288000"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１</a:t>
            </a:r>
            <a:endParaRPr kumimoji="1" lang="en-US" altLang="ja-JP" sz="1100" dirty="0" smtClean="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108000" y="1461205"/>
            <a:ext cx="1554272" cy="338554"/>
          </a:xfrm>
          <a:prstGeom prst="rect">
            <a:avLst/>
          </a:prstGeom>
          <a:noFill/>
        </p:spPr>
        <p:txBody>
          <a:bodyPr wrap="none" rtlCol="0">
            <a:spAutoFit/>
          </a:bodyPr>
          <a:lstStyle/>
          <a:p>
            <a:r>
              <a:rPr kumimoji="1" lang="ja-JP" altLang="en-US" sz="1600" b="1" spc="180" dirty="0" smtClean="0">
                <a:solidFill>
                  <a:srgbClr val="103185"/>
                </a:solidFill>
                <a:latin typeface="メイリオ" panose="020B0604030504040204" pitchFamily="50" charset="-128"/>
                <a:ea typeface="メイリオ" panose="020B0604030504040204" pitchFamily="50" charset="-128"/>
              </a:rPr>
              <a:t>助成金の要件</a:t>
            </a:r>
            <a:endParaRPr kumimoji="1" lang="ja-JP" altLang="en-US" sz="1600" b="1" spc="180" dirty="0">
              <a:solidFill>
                <a:srgbClr val="103185"/>
              </a:solidFill>
              <a:latin typeface="メイリオ" panose="020B0604030504040204" pitchFamily="50" charset="-128"/>
              <a:ea typeface="メイリオ" panose="020B0604030504040204" pitchFamily="50" charset="-128"/>
            </a:endParaRPr>
          </a:p>
        </p:txBody>
      </p:sp>
      <p:cxnSp>
        <p:nvCxnSpPr>
          <p:cNvPr id="33" name="直線コネクタ 32"/>
          <p:cNvCxnSpPr/>
          <p:nvPr/>
        </p:nvCxnSpPr>
        <p:spPr>
          <a:xfrm>
            <a:off x="3975" y="1728205"/>
            <a:ext cx="6850050" cy="0"/>
          </a:xfrm>
          <a:prstGeom prst="line">
            <a:avLst/>
          </a:prstGeom>
          <a:ln w="25400">
            <a:solidFill>
              <a:srgbClr val="103185"/>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78467" y="1785000"/>
            <a:ext cx="1839066" cy="288000"/>
          </a:xfrm>
          <a:prstGeom prst="rect">
            <a:avLst/>
          </a:prstGeom>
          <a:solidFill>
            <a:srgbClr val="005CAF"/>
          </a:solidFill>
          <a:ln>
            <a:noFill/>
          </a:ln>
        </p:spPr>
        <p:txBody>
          <a:bodyPr wrap="none" lIns="108000" tIns="36000" rIns="108000" bIns="0" rtlCol="0" anchor="ctr">
            <a:noAutofit/>
          </a:bodyPr>
          <a:lstStyle/>
          <a:p>
            <a:pPr algn="ctr"/>
            <a:r>
              <a:rPr kumimoji="1" lang="ja-JP" altLang="en-US" sz="1400" b="1" spc="180" dirty="0" smtClean="0">
                <a:solidFill>
                  <a:schemeClr val="bg1"/>
                </a:solidFill>
                <a:latin typeface="メイリオ" panose="020B0604030504040204" pitchFamily="50" charset="-128"/>
                <a:ea typeface="メイリオ" panose="020B0604030504040204" pitchFamily="50" charset="-128"/>
              </a:rPr>
              <a:t>対象となる事業主</a:t>
            </a:r>
            <a:endParaRPr kumimoji="1" lang="ja-JP" altLang="en-US" sz="1400" b="1" spc="180" dirty="0">
              <a:solidFill>
                <a:schemeClr val="bg1"/>
              </a:solidFill>
              <a:latin typeface="メイリオ" panose="020B0604030504040204" pitchFamily="50" charset="-128"/>
              <a:ea typeface="メイリオ" panose="020B0604030504040204" pitchFamily="50" charset="-128"/>
            </a:endParaRPr>
          </a:p>
        </p:txBody>
      </p:sp>
      <p:sp>
        <p:nvSpPr>
          <p:cNvPr id="35" name="テキスト ボックス 34"/>
          <p:cNvSpPr txBox="1"/>
          <p:nvPr/>
        </p:nvSpPr>
        <p:spPr>
          <a:xfrm>
            <a:off x="522996" y="2473777"/>
            <a:ext cx="5400000" cy="1835237"/>
          </a:xfrm>
          <a:prstGeom prst="rect">
            <a:avLst/>
          </a:prstGeom>
          <a:noFill/>
          <a:ln w="9525">
            <a:solidFill>
              <a:srgbClr val="005CAF"/>
            </a:solidFill>
          </a:ln>
        </p:spPr>
        <p:txBody>
          <a:bodyPr wrap="square" tIns="72000" rtlCol="0">
            <a:spAutoFit/>
          </a:bodyPr>
          <a:lstStyle/>
          <a:p>
            <a:pPr marL="182563" indent="-182563">
              <a:lnSpc>
                <a:spcPct val="110000"/>
              </a:lnSpc>
            </a:pPr>
            <a:r>
              <a:rPr lang="ja-JP" altLang="en-US" sz="1200" b="1" dirty="0" smtClean="0">
                <a:solidFill>
                  <a:srgbClr val="005CAF"/>
                </a:solidFill>
                <a:latin typeface="メイリオ" panose="020B0604030504040204" pitchFamily="50" charset="-128"/>
                <a:ea typeface="メイリオ" panose="020B0604030504040204" pitchFamily="50" charset="-128"/>
              </a:rPr>
              <a:t>対象労働者の主な要件</a:t>
            </a:r>
            <a:endParaRPr lang="en-US" altLang="ja-JP" sz="1200" b="1" dirty="0" smtClean="0">
              <a:solidFill>
                <a:srgbClr val="005CAF"/>
              </a:solidFill>
              <a:latin typeface="メイリオ" panose="020B0604030504040204" pitchFamily="50" charset="-128"/>
              <a:ea typeface="メイリオ" panose="020B0604030504040204" pitchFamily="50" charset="-128"/>
            </a:endParaRPr>
          </a:p>
          <a:p>
            <a:pPr marL="360000" indent="-182563">
              <a:spcBef>
                <a:spcPts val="200"/>
              </a:spcBef>
            </a:pPr>
            <a:r>
              <a:rPr lang="ja-JP" altLang="en-US" sz="1000" dirty="0" smtClean="0">
                <a:latin typeface="メイリオ" panose="020B0604030504040204" pitchFamily="50" charset="-128"/>
                <a:ea typeface="メイリオ" panose="020B0604030504040204" pitchFamily="50" charset="-128"/>
              </a:rPr>
              <a:t>● 雇い入れ日時点で、地域に居住する求職者であること</a:t>
            </a:r>
            <a:r>
              <a:rPr lang="en-US" altLang="ja-JP" sz="1000" baseline="30000" dirty="0" smtClean="0">
                <a:latin typeface="メイリオ" panose="020B0604030504040204" pitchFamily="50" charset="-128"/>
                <a:ea typeface="メイリオ" panose="020B0604030504040204" pitchFamily="50" charset="-128"/>
              </a:rPr>
              <a:t>※</a:t>
            </a:r>
            <a:r>
              <a:rPr lang="ja-JP" altLang="en-US" sz="1000" baseline="30000" dirty="0" smtClean="0">
                <a:latin typeface="メイリオ" panose="020B0604030504040204" pitchFamily="50" charset="-128"/>
                <a:ea typeface="メイリオ" panose="020B0604030504040204" pitchFamily="50" charset="-128"/>
              </a:rPr>
              <a:t>１</a:t>
            </a:r>
            <a:endParaRPr lang="en-US" altLang="ja-JP" sz="1000" dirty="0" smtClean="0">
              <a:latin typeface="メイリオ" panose="020B0604030504040204" pitchFamily="50" charset="-128"/>
              <a:ea typeface="メイリオ" panose="020B0604030504040204" pitchFamily="50" charset="-128"/>
            </a:endParaRPr>
          </a:p>
          <a:p>
            <a:pPr marL="360000" indent="-182563">
              <a:spcBef>
                <a:spcPts val="200"/>
              </a:spcBef>
            </a:pPr>
            <a:r>
              <a:rPr lang="ja-JP" altLang="en-US" sz="1000" dirty="0" smtClean="0">
                <a:latin typeface="メイリオ" panose="020B0604030504040204" pitchFamily="50" charset="-128"/>
                <a:ea typeface="メイリオ" panose="020B0604030504040204" pitchFamily="50" charset="-128"/>
              </a:rPr>
              <a:t>● ハローワークなどの紹介で雇い入れられた求職者であること</a:t>
            </a:r>
            <a:endParaRPr lang="en-US" altLang="ja-JP" sz="1000" dirty="0" smtClean="0">
              <a:latin typeface="メイリオ" panose="020B0604030504040204" pitchFamily="50" charset="-128"/>
              <a:ea typeface="メイリオ" panose="020B0604030504040204" pitchFamily="50" charset="-128"/>
            </a:endParaRPr>
          </a:p>
          <a:p>
            <a:pPr marL="360000" indent="-182563">
              <a:spcBef>
                <a:spcPts val="200"/>
              </a:spcBef>
            </a:pPr>
            <a:r>
              <a:rPr lang="ja-JP" altLang="en-US" sz="1000" dirty="0" smtClean="0">
                <a:latin typeface="メイリオ" panose="020B0604030504040204" pitchFamily="50" charset="-128"/>
                <a:ea typeface="メイリオ" panose="020B0604030504040204" pitchFamily="50" charset="-128"/>
              </a:rPr>
              <a:t>● 雇い入れ</a:t>
            </a:r>
            <a:r>
              <a:rPr lang="ja-JP" altLang="en-US" sz="1000" dirty="0">
                <a:latin typeface="メイリオ" panose="020B0604030504040204" pitchFamily="50" charset="-128"/>
                <a:ea typeface="メイリオ" panose="020B0604030504040204" pitchFamily="50" charset="-128"/>
              </a:rPr>
              <a:t>当初から、雇用保険の一般被保険者または高年齢被保険者である</a:t>
            </a:r>
            <a:r>
              <a:rPr lang="ja-JP" altLang="en-US" sz="1000" dirty="0" smtClean="0">
                <a:latin typeface="メイリオ" panose="020B0604030504040204" pitchFamily="50" charset="-128"/>
                <a:ea typeface="メイリオ" panose="020B0604030504040204" pitchFamily="50" charset="-128"/>
              </a:rPr>
              <a:t>こと</a:t>
            </a:r>
            <a:endParaRPr kumimoji="1" lang="en-US" altLang="ja-JP" sz="1000" dirty="0" smtClean="0">
              <a:latin typeface="メイリオ" panose="020B0604030504040204" pitchFamily="50" charset="-128"/>
              <a:ea typeface="メイリオ" panose="020B0604030504040204" pitchFamily="50" charset="-128"/>
            </a:endParaRPr>
          </a:p>
          <a:p>
            <a:pPr marL="360000" indent="-182563">
              <a:spcBef>
                <a:spcPts val="200"/>
              </a:spcBef>
            </a:pPr>
            <a:r>
              <a:rPr kumimoji="1" lang="ja-JP" altLang="en-US" sz="1000" dirty="0" smtClean="0">
                <a:latin typeface="メイリオ" panose="020B0604030504040204" pitchFamily="50" charset="-128"/>
                <a:ea typeface="メイリオ" panose="020B0604030504040204" pitchFamily="50" charset="-128"/>
              </a:rPr>
              <a:t>● 継続して雇用する労働者</a:t>
            </a:r>
            <a:r>
              <a:rPr kumimoji="1" lang="en-US" altLang="ja-JP" sz="1000" baseline="30000" dirty="0" smtClean="0">
                <a:latin typeface="メイリオ" panose="020B0604030504040204" pitchFamily="50" charset="-128"/>
                <a:ea typeface="メイリオ" panose="020B0604030504040204" pitchFamily="50" charset="-128"/>
              </a:rPr>
              <a:t>※</a:t>
            </a:r>
            <a:r>
              <a:rPr kumimoji="1" lang="ja-JP" altLang="en-US" sz="1000" baseline="30000" dirty="0" smtClean="0">
                <a:latin typeface="メイリオ" panose="020B0604030504040204" pitchFamily="50" charset="-128"/>
                <a:ea typeface="メイリオ" panose="020B0604030504040204" pitchFamily="50" charset="-128"/>
              </a:rPr>
              <a:t>２</a:t>
            </a:r>
            <a:r>
              <a:rPr kumimoji="1" lang="ja-JP" altLang="en-US" sz="1000" dirty="0" smtClean="0">
                <a:latin typeface="メイリオ" panose="020B0604030504040204" pitchFamily="50" charset="-128"/>
                <a:ea typeface="メイリオ" panose="020B0604030504040204" pitchFamily="50" charset="-128"/>
              </a:rPr>
              <a:t>として雇い入れられること</a:t>
            </a:r>
            <a:endParaRPr kumimoji="1" lang="en-US" altLang="ja-JP" sz="1000" dirty="0" smtClean="0">
              <a:latin typeface="メイリオ" panose="020B0604030504040204" pitchFamily="50" charset="-128"/>
              <a:ea typeface="メイリオ" panose="020B0604030504040204" pitchFamily="50" charset="-128"/>
            </a:endParaRPr>
          </a:p>
          <a:p>
            <a:pPr marL="360000" indent="-182563">
              <a:lnSpc>
                <a:spcPts val="500"/>
              </a:lnSpc>
            </a:pPr>
            <a:endParaRPr lang="en-US" altLang="ja-JP" sz="1200" dirty="0" smtClean="0">
              <a:latin typeface="メイリオ" panose="020B0604030504040204" pitchFamily="50" charset="-128"/>
              <a:ea typeface="メイリオ" panose="020B0604030504040204" pitchFamily="50" charset="-128"/>
            </a:endParaRPr>
          </a:p>
          <a:p>
            <a:pPr marL="360000" indent="-182563"/>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１</a:t>
            </a:r>
            <a:r>
              <a:rPr lang="ja-JP" altLang="en-US" sz="900" dirty="0">
                <a:latin typeface="メイリオ" panose="020B0604030504040204" pitchFamily="50" charset="-128"/>
                <a:ea typeface="メイリオ" panose="020B0604030504040204" pitchFamily="50" charset="-128"/>
              </a:rPr>
              <a:t>　事業所を</a:t>
            </a:r>
            <a:r>
              <a:rPr lang="ja-JP" altLang="en-US" sz="900" dirty="0" smtClean="0">
                <a:latin typeface="メイリオ" panose="020B0604030504040204" pitchFamily="50" charset="-128"/>
                <a:ea typeface="メイリオ" panose="020B0604030504040204" pitchFamily="50" charset="-128"/>
              </a:rPr>
              <a:t>過疎</a:t>
            </a:r>
            <a:r>
              <a:rPr lang="zh-TW" altLang="en-US" sz="900" dirty="0" smtClean="0">
                <a:latin typeface="メイリオ" panose="020B0604030504040204" pitchFamily="50" charset="-128"/>
                <a:ea typeface="メイリオ" panose="020B0604030504040204" pitchFamily="50" charset="-128"/>
              </a:rPr>
              <a:t>等</a:t>
            </a:r>
            <a:r>
              <a:rPr lang="zh-TW" altLang="en-US" sz="900" dirty="0">
                <a:latin typeface="メイリオ" panose="020B0604030504040204" pitchFamily="50" charset="-128"/>
                <a:ea typeface="メイリオ" panose="020B0604030504040204" pitchFamily="50" charset="-128"/>
              </a:rPr>
              <a:t>雇用改善地域</a:t>
            </a:r>
            <a:r>
              <a:rPr lang="ja-JP" altLang="en-US" sz="900" dirty="0">
                <a:latin typeface="メイリオ" panose="020B0604030504040204" pitchFamily="50" charset="-128"/>
                <a:ea typeface="メイリオ" panose="020B0604030504040204" pitchFamily="50" charset="-128"/>
              </a:rPr>
              <a:t>もしくは</a:t>
            </a:r>
            <a:r>
              <a:rPr lang="zh-TW" altLang="en-US" sz="900" dirty="0">
                <a:latin typeface="メイリオ" panose="020B0604030504040204" pitchFamily="50" charset="-128"/>
                <a:ea typeface="メイリオ" panose="020B0604030504040204" pitchFamily="50" charset="-128"/>
              </a:rPr>
              <a:t>特定有人国境離島等地域</a:t>
            </a:r>
            <a:r>
              <a:rPr lang="ja-JP" altLang="en-US" sz="900"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裏面</a:t>
            </a:r>
            <a:r>
              <a:rPr lang="en-US" altLang="ja-JP" sz="900" b="1" dirty="0">
                <a:latin typeface="メイリオ" panose="020B0604030504040204" pitchFamily="50" charset="-128"/>
                <a:ea typeface="メイリオ" panose="020B0604030504040204" pitchFamily="50" charset="-128"/>
              </a:rPr>
              <a:t>Q1</a:t>
            </a:r>
            <a:r>
              <a:rPr lang="ja-JP" altLang="en-US" sz="900" b="1" dirty="0">
                <a:latin typeface="メイリオ" panose="020B0604030504040204" pitchFamily="50" charset="-128"/>
                <a:ea typeface="メイリオ" panose="020B0604030504040204" pitchFamily="50" charset="-128"/>
              </a:rPr>
              <a:t>参照</a:t>
            </a:r>
            <a:r>
              <a:rPr lang="ja-JP" altLang="en-US" sz="900" dirty="0">
                <a:latin typeface="メイリオ" panose="020B0604030504040204" pitchFamily="50" charset="-128"/>
                <a:ea typeface="メイリオ" panose="020B0604030504040204" pitchFamily="50" charset="-128"/>
              </a:rPr>
              <a:t>）に設置する場合、事業所の所在地を管轄するハローワークの管轄区域外から区域内に、申請書の提出完了日までに住所を移転する求職者なども対象労働者となります。</a:t>
            </a:r>
            <a:endParaRPr lang="en-US" altLang="ja-JP" sz="900" dirty="0">
              <a:latin typeface="メイリオ" panose="020B0604030504040204" pitchFamily="50" charset="-128"/>
              <a:ea typeface="メイリオ" panose="020B0604030504040204" pitchFamily="50" charset="-128"/>
            </a:endParaRPr>
          </a:p>
          <a:p>
            <a:pPr marL="360000" indent="-182563">
              <a:spcBef>
                <a:spcPts val="300"/>
              </a:spcBef>
            </a:pP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２　対象労働者の年齢が原則として</a:t>
            </a:r>
            <a:r>
              <a:rPr kumimoji="1" lang="en-US" altLang="ja-JP" sz="900" dirty="0" smtClean="0">
                <a:latin typeface="メイリオ" panose="020B0604030504040204" pitchFamily="50" charset="-128"/>
                <a:ea typeface="メイリオ" panose="020B0604030504040204" pitchFamily="50" charset="-128"/>
              </a:rPr>
              <a:t>65</a:t>
            </a:r>
            <a:r>
              <a:rPr kumimoji="1" lang="ja-JP" altLang="en-US" sz="900" dirty="0" smtClean="0">
                <a:latin typeface="メイリオ" panose="020B0604030504040204" pitchFamily="50" charset="-128"/>
                <a:ea typeface="メイリオ" panose="020B0604030504040204" pitchFamily="50" charset="-128"/>
              </a:rPr>
              <a:t>歳以上に達するまで継続して雇用し、かつ、当該雇用期間が完了日から２年後の日以降まであることをいいます。</a:t>
            </a:r>
            <a:endParaRPr kumimoji="1" lang="en-US" altLang="ja-JP" sz="900" dirty="0" smtClean="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178467" y="4334233"/>
            <a:ext cx="1636446" cy="288000"/>
          </a:xfrm>
          <a:prstGeom prst="rect">
            <a:avLst/>
          </a:prstGeom>
          <a:solidFill>
            <a:srgbClr val="005CAF"/>
          </a:solidFill>
          <a:ln>
            <a:noFill/>
          </a:ln>
        </p:spPr>
        <p:txBody>
          <a:bodyPr wrap="none" lIns="108000" tIns="36000" rIns="108000" bIns="0" rtlCol="0" anchor="ctr">
            <a:noAutofit/>
          </a:bodyPr>
          <a:lstStyle/>
          <a:p>
            <a:pPr algn="ctr"/>
            <a:r>
              <a:rPr kumimoji="1" lang="ja-JP" altLang="en-US" sz="1400" b="1" spc="180" dirty="0" smtClean="0">
                <a:solidFill>
                  <a:schemeClr val="bg1"/>
                </a:solidFill>
                <a:latin typeface="メイリオ" panose="020B0604030504040204" pitchFamily="50" charset="-128"/>
                <a:ea typeface="メイリオ" panose="020B0604030504040204" pitchFamily="50" charset="-128"/>
              </a:rPr>
              <a:t>対象となる費用</a:t>
            </a:r>
            <a:endParaRPr kumimoji="1" lang="ja-JP" altLang="en-US" sz="1400" b="1" spc="180" dirty="0">
              <a:solidFill>
                <a:schemeClr val="bg1"/>
              </a:solidFill>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178467" y="5480575"/>
            <a:ext cx="936000" cy="288000"/>
          </a:xfrm>
          <a:prstGeom prst="rect">
            <a:avLst/>
          </a:prstGeom>
          <a:solidFill>
            <a:srgbClr val="005CAF"/>
          </a:solidFill>
          <a:ln>
            <a:noFill/>
          </a:ln>
        </p:spPr>
        <p:txBody>
          <a:bodyPr wrap="none" lIns="108000" tIns="36000" rIns="108000" bIns="0" rtlCol="0" anchor="ctr">
            <a:noAutofit/>
          </a:bodyPr>
          <a:lstStyle/>
          <a:p>
            <a:pPr algn="ctr"/>
            <a:r>
              <a:rPr kumimoji="1" lang="ja-JP" altLang="en-US" sz="1400" b="1" spc="300" dirty="0" smtClean="0">
                <a:solidFill>
                  <a:schemeClr val="bg1"/>
                </a:solidFill>
                <a:latin typeface="メイリオ" panose="020B0604030504040204" pitchFamily="50" charset="-128"/>
                <a:ea typeface="メイリオ" panose="020B0604030504040204" pitchFamily="50" charset="-128"/>
              </a:rPr>
              <a:t>助成額</a:t>
            </a:r>
            <a:endParaRPr kumimoji="1" lang="ja-JP" altLang="en-US" sz="1400" b="1" spc="300" dirty="0">
              <a:solidFill>
                <a:schemeClr val="bg1"/>
              </a:solidFill>
              <a:latin typeface="メイリオ" panose="020B0604030504040204" pitchFamily="50" charset="-128"/>
              <a:ea typeface="メイリオ" panose="020B0604030504040204" pitchFamily="50" charset="-128"/>
            </a:endParaRPr>
          </a:p>
        </p:txBody>
      </p:sp>
      <p:sp>
        <p:nvSpPr>
          <p:cNvPr id="55" name="Text Box 20"/>
          <p:cNvSpPr txBox="1">
            <a:spLocks noChangeArrowheads="1"/>
          </p:cNvSpPr>
          <p:nvPr/>
        </p:nvSpPr>
        <p:spPr bwMode="auto">
          <a:xfrm>
            <a:off x="2493000" y="9468000"/>
            <a:ext cx="2882303" cy="39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2" tIns="45720" rIns="91442"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defTabSz="914208" fontAlgn="base">
              <a:spcBef>
                <a:spcPct val="0"/>
              </a:spcBef>
              <a:spcAft>
                <a:spcPct val="0"/>
              </a:spcAft>
            </a:pPr>
            <a:r>
              <a:rPr lang="ja-JP" altLang="ja-JP" sz="1000" dirty="0" smtClean="0">
                <a:latin typeface="メイリオ" panose="020B0604030504040204" pitchFamily="50" charset="-128"/>
                <a:ea typeface="メイリオ" panose="020B0604030504040204" pitchFamily="50" charset="-128"/>
                <a:cs typeface="Times New Roman" pitchFamily="18" charset="0"/>
              </a:rPr>
              <a:t>都道府県</a:t>
            </a:r>
            <a:r>
              <a:rPr lang="ja-JP" altLang="ja-JP" sz="1000" dirty="0">
                <a:latin typeface="メイリオ" panose="020B0604030504040204" pitchFamily="50" charset="-128"/>
                <a:ea typeface="メイリオ" panose="020B0604030504040204" pitchFamily="50" charset="-128"/>
                <a:cs typeface="Times New Roman" pitchFamily="18" charset="0"/>
              </a:rPr>
              <a:t>労働局・</a:t>
            </a:r>
            <a:r>
              <a:rPr lang="ja-JP" altLang="ja-JP" sz="1000" dirty="0" smtClean="0">
                <a:latin typeface="メイリオ" panose="020B0604030504040204" pitchFamily="50" charset="-128"/>
                <a:ea typeface="メイリオ" panose="020B0604030504040204" pitchFamily="50" charset="-128"/>
                <a:cs typeface="Times New Roman" pitchFamily="18" charset="0"/>
              </a:rPr>
              <a:t>ハローワーク</a:t>
            </a:r>
            <a:endParaRPr lang="ja-JP" altLang="ja-JP" sz="1000" dirty="0">
              <a:latin typeface="メイリオ" panose="020B0604030504040204" pitchFamily="50" charset="-128"/>
              <a:ea typeface="メイリオ" panose="020B0604030504040204" pitchFamily="50" charset="-128"/>
              <a:cs typeface="ＭＳ Ｐゴシック" pitchFamily="50" charset="-128"/>
            </a:endParaRPr>
          </a:p>
        </p:txBody>
      </p:sp>
      <p:pic>
        <p:nvPicPr>
          <p:cNvPr id="56" name="図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3824" y="9404677"/>
            <a:ext cx="1093176" cy="357465"/>
          </a:xfrm>
          <a:prstGeom prst="rect">
            <a:avLst/>
          </a:prstGeom>
        </p:spPr>
      </p:pic>
      <p:sp>
        <p:nvSpPr>
          <p:cNvPr id="41" name="ホームベース 40"/>
          <p:cNvSpPr/>
          <p:nvPr/>
        </p:nvSpPr>
        <p:spPr>
          <a:xfrm>
            <a:off x="9000" y="9143195"/>
            <a:ext cx="6840000" cy="252000"/>
          </a:xfrm>
          <a:prstGeom prst="homePlate">
            <a:avLst/>
          </a:prstGeom>
          <a:solidFill>
            <a:schemeClr val="bg2">
              <a:lumMod val="25000"/>
            </a:schemeClr>
          </a:solid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裏面に、この助成金に関する</a:t>
            </a:r>
            <a:r>
              <a:rPr lang="en-US" altLang="ja-JP"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や支給申請の流れなどを掲載しておりますので、ご参照</a:t>
            </a: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10"/>
          <p:cNvSpPr txBox="1"/>
          <p:nvPr/>
        </p:nvSpPr>
        <p:spPr>
          <a:xfrm>
            <a:off x="5375303" y="145741"/>
            <a:ext cx="1371600" cy="369332"/>
          </a:xfrm>
          <a:prstGeom prst="rect">
            <a:avLst/>
          </a:prstGeom>
          <a:noFill/>
          <a:ln w="19050">
            <a:solidFill>
              <a:schemeClr val="tx1"/>
            </a:solidFill>
          </a:ln>
        </p:spPr>
        <p:txBody>
          <a:bodyPr wrap="square" rtlCol="0">
            <a:spAutoFit/>
          </a:bodyPr>
          <a:lstStyle/>
          <a:p>
            <a:pPr>
              <a:spcAft>
                <a:spcPts val="0"/>
              </a:spcAft>
            </a:pPr>
            <a:r>
              <a:rPr kumimoji="1" lang="ja-JP" sz="1800" kern="12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資料</a:t>
            </a:r>
            <a:r>
              <a:rPr kumimoji="1" lang="ja-JP" sz="1800" kern="1200" dirty="0" smtClean="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４－</a:t>
            </a:r>
            <a:r>
              <a:rPr kumimoji="1" lang="ja-JP" altLang="en-US" sz="1800" kern="1200" dirty="0" smtClean="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３</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150851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下矢印 8"/>
          <p:cNvSpPr/>
          <p:nvPr/>
        </p:nvSpPr>
        <p:spPr>
          <a:xfrm>
            <a:off x="246470" y="6071485"/>
            <a:ext cx="744713" cy="2542866"/>
          </a:xfrm>
          <a:prstGeom prst="downArrow">
            <a:avLst>
              <a:gd name="adj1" fmla="val 50000"/>
              <a:gd name="adj2" fmla="val 5161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0" y="9249147"/>
            <a:ext cx="6857999" cy="383853"/>
          </a:xfrm>
          <a:prstGeom prst="rect">
            <a:avLst/>
          </a:prstGeom>
          <a:solidFill>
            <a:srgbClr val="4A452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0" bIns="0" rtlCol="0" anchor="ctr"/>
          <a:lstStyle/>
          <a:p>
            <a:pPr algn="ct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この助成金の受給には、このリーフレットに掲載されていない各種要件があります。</a:t>
            </a:r>
            <a:endPar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ご不明</a:t>
            </a:r>
            <a:r>
              <a:rPr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点は、最寄りのハローワークまたは各都道府県労働局へお問い合わせください</a:t>
            </a:r>
            <a:r>
              <a:rPr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0" name="テキスト ボックス 7"/>
          <p:cNvSpPr txBox="1"/>
          <p:nvPr/>
        </p:nvSpPr>
        <p:spPr>
          <a:xfrm>
            <a:off x="1020930" y="8974350"/>
            <a:ext cx="5981700" cy="298650"/>
          </a:xfrm>
          <a:prstGeom prst="rect">
            <a:avLst/>
          </a:prstGeom>
          <a:noFill/>
          <a:ln w="9525" cmpd="sng">
            <a:noFill/>
          </a:ln>
          <a:effectLst/>
        </p:spPr>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altLang="ja-JP" sz="900"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申請書提出後、書類審査に加え、原則として事業所の実地調査を行います。</a:t>
            </a:r>
          </a:p>
        </p:txBody>
      </p:sp>
      <p:sp>
        <p:nvSpPr>
          <p:cNvPr id="113" name="テキスト ボックス 112"/>
          <p:cNvSpPr txBox="1"/>
          <p:nvPr/>
        </p:nvSpPr>
        <p:spPr>
          <a:xfrm>
            <a:off x="10775" y="9684000"/>
            <a:ext cx="288000"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２</a:t>
            </a:r>
            <a:endParaRPr kumimoji="1" lang="en-US" altLang="ja-JP" sz="1100" dirty="0" smtClean="0">
              <a:latin typeface="メイリオ" panose="020B0604030504040204" pitchFamily="50" charset="-128"/>
              <a:ea typeface="メイリオ" panose="020B0604030504040204" pitchFamily="50" charset="-128"/>
            </a:endParaRPr>
          </a:p>
        </p:txBody>
      </p:sp>
      <p:sp>
        <p:nvSpPr>
          <p:cNvPr id="64" name="テキスト ボックス 63"/>
          <p:cNvSpPr txBox="1"/>
          <p:nvPr/>
        </p:nvSpPr>
        <p:spPr>
          <a:xfrm>
            <a:off x="108000" y="-15000"/>
            <a:ext cx="2695610" cy="338554"/>
          </a:xfrm>
          <a:prstGeom prst="rect">
            <a:avLst/>
          </a:prstGeom>
          <a:noFill/>
        </p:spPr>
        <p:txBody>
          <a:bodyPr wrap="none" rtlCol="0">
            <a:spAutoFit/>
          </a:bodyPr>
          <a:lstStyle/>
          <a:p>
            <a:r>
              <a:rPr kumimoji="1" lang="ja-JP" altLang="en-US" sz="1600" b="1" spc="180" dirty="0" smtClean="0">
                <a:solidFill>
                  <a:srgbClr val="103185"/>
                </a:solidFill>
                <a:latin typeface="メイリオ" panose="020B0604030504040204" pitchFamily="50" charset="-128"/>
                <a:ea typeface="メイリオ" panose="020B0604030504040204" pitchFamily="50" charset="-128"/>
              </a:rPr>
              <a:t>よくある質問とその回答</a:t>
            </a:r>
            <a:endParaRPr kumimoji="1" lang="ja-JP" altLang="en-US" sz="1600" b="1" spc="180" dirty="0">
              <a:solidFill>
                <a:srgbClr val="103185"/>
              </a:solidFill>
              <a:latin typeface="メイリオ" panose="020B0604030504040204" pitchFamily="50" charset="-128"/>
              <a:ea typeface="メイリオ" panose="020B0604030504040204" pitchFamily="50" charset="-128"/>
            </a:endParaRPr>
          </a:p>
        </p:txBody>
      </p:sp>
      <p:cxnSp>
        <p:nvCxnSpPr>
          <p:cNvPr id="66" name="直線コネクタ 65"/>
          <p:cNvCxnSpPr/>
          <p:nvPr/>
        </p:nvCxnSpPr>
        <p:spPr>
          <a:xfrm>
            <a:off x="3975" y="252000"/>
            <a:ext cx="6850050" cy="0"/>
          </a:xfrm>
          <a:prstGeom prst="line">
            <a:avLst/>
          </a:prstGeom>
          <a:ln w="25400">
            <a:solidFill>
              <a:srgbClr val="103185"/>
            </a:solidFill>
          </a:ln>
        </p:spPr>
        <p:style>
          <a:lnRef idx="1">
            <a:schemeClr val="accent1"/>
          </a:lnRef>
          <a:fillRef idx="0">
            <a:schemeClr val="accent1"/>
          </a:fillRef>
          <a:effectRef idx="0">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3815392611"/>
              </p:ext>
            </p:extLst>
          </p:nvPr>
        </p:nvGraphicFramePr>
        <p:xfrm>
          <a:off x="189000" y="324000"/>
          <a:ext cx="6480000" cy="1462106"/>
        </p:xfrm>
        <a:graphic>
          <a:graphicData uri="http://schemas.openxmlformats.org/drawingml/2006/table">
            <a:tbl>
              <a:tblPr firstRow="1" bandRow="1">
                <a:tableStyleId>{5C22544A-7EE6-4342-B048-85BDC9FD1C3A}</a:tableStyleId>
              </a:tblPr>
              <a:tblGrid>
                <a:gridCol w="6480000">
                  <a:extLst>
                    <a:ext uri="{9D8B030D-6E8A-4147-A177-3AD203B41FA5}">
                      <a16:colId xmlns:a16="http://schemas.microsoft.com/office/drawing/2014/main" val="3121582013"/>
                    </a:ext>
                  </a:extLst>
                </a:gridCol>
              </a:tblGrid>
              <a:tr h="288000">
                <a:tc>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Ｑ１ 「雇用情勢が厳しい地域」とはどのような地域を指します</a:t>
                      </a:r>
                      <a:r>
                        <a:rPr lang="ja-JP" altLang="en-US" sz="1400" b="1" spc="-8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か？</a:t>
                      </a:r>
                      <a:endParaRPr kumimoji="1" lang="ja-JP" altLang="en-US" dirty="0"/>
                    </a:p>
                  </a:txBody>
                  <a:tcPr marT="0" marB="0" anchor="ctr">
                    <a:lnL w="6350" cap="flat" cmpd="sng" algn="ctr">
                      <a:solidFill>
                        <a:srgbClr val="005CAF"/>
                      </a:solidFill>
                      <a:prstDash val="solid"/>
                      <a:round/>
                      <a:headEnd type="none" w="med" len="med"/>
                      <a:tailEnd type="none" w="med" len="med"/>
                    </a:lnL>
                    <a:lnR w="6350" cap="flat" cmpd="sng" algn="ctr">
                      <a:solidFill>
                        <a:srgbClr val="005CAF"/>
                      </a:solidFill>
                      <a:prstDash val="solid"/>
                      <a:round/>
                      <a:headEnd type="none" w="med" len="med"/>
                      <a:tailEnd type="none" w="med" len="med"/>
                    </a:lnR>
                    <a:lnT w="6350" cap="flat" cmpd="sng" algn="ctr">
                      <a:solidFill>
                        <a:srgbClr val="005CAF"/>
                      </a:solidFill>
                      <a:prstDash val="solid"/>
                      <a:round/>
                      <a:headEnd type="none" w="med" len="med"/>
                      <a:tailEnd type="none" w="med" len="med"/>
                    </a:lnT>
                    <a:lnB w="6350" cap="flat" cmpd="sng" algn="ctr">
                      <a:noFill/>
                      <a:prstDash val="solid"/>
                      <a:round/>
                      <a:headEnd type="none" w="med" len="med"/>
                      <a:tailEnd type="none" w="med" len="med"/>
                    </a:lnB>
                    <a:solidFill>
                      <a:srgbClr val="005CAF"/>
                    </a:solidFill>
                  </a:tcPr>
                </a:tc>
                <a:extLst>
                  <a:ext uri="{0D108BD9-81ED-4DB2-BD59-A6C34878D82A}">
                    <a16:rowId xmlns:a16="http://schemas.microsoft.com/office/drawing/2014/main" val="2313287480"/>
                  </a:ext>
                </a:extLst>
              </a:tr>
              <a:tr h="370840">
                <a:tc>
                  <a:txBody>
                    <a:bodyPr/>
                    <a:lstStyle/>
                    <a:p>
                      <a:pPr>
                        <a:lnSpc>
                          <a:spcPct val="110000"/>
                        </a:lnSpc>
                      </a:pPr>
                      <a:r>
                        <a:rPr lang="en-US" altLang="ja-JP" sz="1080" dirty="0" smtClean="0">
                          <a:solidFill>
                            <a:srgbClr val="313131"/>
                          </a:solidFill>
                          <a:latin typeface="メイリオ" panose="020B0604030504040204" pitchFamily="50" charset="-128"/>
                          <a:ea typeface="メイリオ" panose="020B0604030504040204" pitchFamily="50" charset="-128"/>
                        </a:rPr>
                        <a:t>A</a:t>
                      </a:r>
                      <a:r>
                        <a:rPr lang="ja-JP" altLang="en-US" sz="1080" dirty="0" smtClean="0">
                          <a:latin typeface="メイリオ" panose="020B0604030504040204" pitchFamily="50" charset="-128"/>
                          <a:ea typeface="メイリオ" panose="020B0604030504040204" pitchFamily="50" charset="-128"/>
                        </a:rPr>
                        <a:t>１　「雇用情勢の厳しい地域」とは、次の①～③の地域を指します。</a:t>
                      </a:r>
                      <a:endParaRPr lang="en-US" altLang="ja-JP" sz="1080" dirty="0" smtClean="0">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080" dirty="0" smtClean="0">
                          <a:latin typeface="メイリオ" panose="020B0604030504040204" pitchFamily="50" charset="-128"/>
                          <a:ea typeface="メイリオ" panose="020B0604030504040204" pitchFamily="50" charset="-128"/>
                        </a:rPr>
                        <a:t>　　　① </a:t>
                      </a:r>
                      <a:r>
                        <a:rPr lang="ja-JP" altLang="en-US" sz="1080" b="1" dirty="0" smtClean="0">
                          <a:latin typeface="メイリオ" panose="020B0604030504040204" pitchFamily="50" charset="-128"/>
                          <a:ea typeface="メイリオ" panose="020B0604030504040204" pitchFamily="50" charset="-128"/>
                        </a:rPr>
                        <a:t>同意雇用開発促進地域</a:t>
                      </a:r>
                      <a:r>
                        <a:rPr lang="ja-JP" altLang="en-US" sz="1080" dirty="0" smtClean="0">
                          <a:latin typeface="メイリオ" panose="020B0604030504040204" pitchFamily="50" charset="-128"/>
                          <a:ea typeface="メイリオ" panose="020B0604030504040204" pitchFamily="50" charset="-128"/>
                        </a:rPr>
                        <a:t>（求職者数に比べて雇用</a:t>
                      </a:r>
                      <a:r>
                        <a:rPr lang="ja-JP" altLang="en-US" sz="1080" dirty="0" smtClean="0">
                          <a:solidFill>
                            <a:schemeClr val="tx1"/>
                          </a:solidFill>
                          <a:latin typeface="メイリオ" panose="020B0604030504040204" pitchFamily="50" charset="-128"/>
                          <a:ea typeface="メイリオ" panose="020B0604030504040204" pitchFamily="50" charset="-128"/>
                        </a:rPr>
                        <a:t>機会が著しく不足している地域）</a:t>
                      </a:r>
                      <a:endParaRPr lang="en-US" altLang="ja-JP" sz="108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80" dirty="0" smtClean="0">
                          <a:solidFill>
                            <a:schemeClr val="tx1"/>
                          </a:solidFill>
                          <a:latin typeface="メイリオ" panose="020B0604030504040204" pitchFamily="50" charset="-128"/>
                          <a:ea typeface="メイリオ" panose="020B0604030504040204" pitchFamily="50" charset="-128"/>
                        </a:rPr>
                        <a:t>　　　② </a:t>
                      </a:r>
                      <a:r>
                        <a:rPr lang="ja-JP" altLang="en-US" sz="1080" b="1" dirty="0" smtClean="0">
                          <a:solidFill>
                            <a:schemeClr val="tx1"/>
                          </a:solidFill>
                          <a:latin typeface="メイリオ" panose="020B0604030504040204" pitchFamily="50" charset="-128"/>
                          <a:ea typeface="メイリオ" panose="020B0604030504040204" pitchFamily="50" charset="-128"/>
                        </a:rPr>
                        <a:t>過疎等雇用改善地域</a:t>
                      </a:r>
                      <a:r>
                        <a:rPr lang="ja-JP" altLang="en-US" sz="1080" dirty="0" smtClean="0">
                          <a:solidFill>
                            <a:schemeClr val="tx1"/>
                          </a:solidFill>
                          <a:latin typeface="メイリオ" panose="020B0604030504040204" pitchFamily="50" charset="-128"/>
                          <a:ea typeface="メイリオ" panose="020B0604030504040204" pitchFamily="50" charset="-128"/>
                        </a:rPr>
                        <a:t>（若年層・壮年層の流出が著しい地域）</a:t>
                      </a:r>
                      <a:endParaRPr lang="en-US" altLang="ja-JP" sz="108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80" dirty="0" smtClean="0">
                          <a:solidFill>
                            <a:schemeClr val="tx1"/>
                          </a:solidFill>
                          <a:latin typeface="メイリオ" panose="020B0604030504040204" pitchFamily="50" charset="-128"/>
                          <a:ea typeface="メイリオ" panose="020B0604030504040204" pitchFamily="50" charset="-128"/>
                        </a:rPr>
                        <a:t>　　　③ </a:t>
                      </a:r>
                      <a:r>
                        <a:rPr lang="ja-JP" altLang="en-US" sz="1080" b="1" dirty="0" smtClean="0">
                          <a:solidFill>
                            <a:schemeClr val="tx1"/>
                          </a:solidFill>
                          <a:latin typeface="メイリオ" panose="020B0604030504040204" pitchFamily="50" charset="-128"/>
                          <a:ea typeface="メイリオ" panose="020B0604030504040204" pitchFamily="50" charset="-128"/>
                        </a:rPr>
                        <a:t>特定有人国境離島等地域</a:t>
                      </a:r>
                      <a:endParaRPr lang="en-US" altLang="ja-JP" sz="108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900" dirty="0" smtClean="0">
                          <a:solidFill>
                            <a:schemeClr val="tx1"/>
                          </a:solidFill>
                          <a:latin typeface="メイリオ" panose="020B0604030504040204" pitchFamily="50" charset="-128"/>
                          <a:ea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rPr>
                        <a:t> それぞれの地域の具体的な市町村名は、４ページの「対象地域一覧」でご確認ください。</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en-US" altLang="ja-JP" sz="900" dirty="0" smtClean="0">
                          <a:solidFill>
                            <a:schemeClr val="tx1"/>
                          </a:solidFill>
                          <a:latin typeface="メイリオ" panose="020B0604030504040204" pitchFamily="50" charset="-128"/>
                          <a:ea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rPr>
                        <a:t>①～③の地域以外であっても特例措置により本助成金の対象となる場合があります</a:t>
                      </a:r>
                      <a:r>
                        <a:rPr lang="ja-JP" altLang="en-US" sz="900" dirty="0" smtClean="0">
                          <a:solidFill>
                            <a:schemeClr val="tx1"/>
                          </a:solidFill>
                          <a:latin typeface="メイリオ" panose="020B0604030504040204" pitchFamily="50" charset="-128"/>
                          <a:ea typeface="メイリオ" panose="020B0604030504040204" pitchFamily="50" charset="-128"/>
                        </a:rPr>
                        <a:t>（３ページ参照）</a:t>
                      </a:r>
                      <a:r>
                        <a:rPr lang="ja-JP" altLang="en-US" sz="900" dirty="0" smtClean="0">
                          <a:latin typeface="メイリオ" panose="020B0604030504040204" pitchFamily="50" charset="-128"/>
                          <a:ea typeface="メイリオ" panose="020B0604030504040204" pitchFamily="50" charset="-128"/>
                        </a:rPr>
                        <a:t>。</a:t>
                      </a:r>
                      <a:endParaRPr kumimoji="1" lang="ja-JP" altLang="en-US" sz="900" dirty="0"/>
                    </a:p>
                  </a:txBody>
                  <a:tcPr marT="36000" marB="3600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extLst>
                  <a:ext uri="{0D108BD9-81ED-4DB2-BD59-A6C34878D82A}">
                    <a16:rowId xmlns:a16="http://schemas.microsoft.com/office/drawing/2014/main" val="2206555108"/>
                  </a:ext>
                </a:extLst>
              </a:tr>
            </a:tbl>
          </a:graphicData>
        </a:graphic>
      </p:graphicFrame>
      <p:graphicFrame>
        <p:nvGraphicFramePr>
          <p:cNvPr id="67" name="表 66"/>
          <p:cNvGraphicFramePr>
            <a:graphicFrameLocks noGrp="1"/>
          </p:cNvGraphicFramePr>
          <p:nvPr>
            <p:extLst>
              <p:ext uri="{D42A27DB-BD31-4B8C-83A1-F6EECF244321}">
                <p14:modId xmlns:p14="http://schemas.microsoft.com/office/powerpoint/2010/main" val="802086474"/>
              </p:ext>
            </p:extLst>
          </p:nvPr>
        </p:nvGraphicFramePr>
        <p:xfrm>
          <a:off x="188999" y="1872437"/>
          <a:ext cx="6480000" cy="2304000"/>
        </p:xfrm>
        <a:graphic>
          <a:graphicData uri="http://schemas.openxmlformats.org/drawingml/2006/table">
            <a:tbl>
              <a:tblPr firstRow="1" bandRow="1">
                <a:tableStyleId>{5C22544A-7EE6-4342-B048-85BDC9FD1C3A}</a:tableStyleId>
              </a:tblPr>
              <a:tblGrid>
                <a:gridCol w="6480000">
                  <a:extLst>
                    <a:ext uri="{9D8B030D-6E8A-4147-A177-3AD203B41FA5}">
                      <a16:colId xmlns:a16="http://schemas.microsoft.com/office/drawing/2014/main" val="3121582013"/>
                    </a:ext>
                  </a:extLst>
                </a:gridCol>
              </a:tblGrid>
              <a:tr h="288000">
                <a:tc>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Ｑ２ 具体的にどのような費用が対象として認められますか</a:t>
                      </a:r>
                      <a:r>
                        <a:rPr lang="ja-JP" altLang="en-US" sz="1400" b="1" spc="-8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p>
                  </a:txBody>
                  <a:tcPr marT="0" marB="0" anchor="ctr">
                    <a:lnL w="6350" cap="flat" cmpd="sng" algn="ctr">
                      <a:solidFill>
                        <a:srgbClr val="005CAF"/>
                      </a:solidFill>
                      <a:prstDash val="solid"/>
                      <a:round/>
                      <a:headEnd type="none" w="med" len="med"/>
                      <a:tailEnd type="none" w="med" len="med"/>
                    </a:lnL>
                    <a:lnR w="6350" cap="flat" cmpd="sng" algn="ctr">
                      <a:solidFill>
                        <a:srgbClr val="005CAF"/>
                      </a:solidFill>
                      <a:prstDash val="solid"/>
                      <a:round/>
                      <a:headEnd type="none" w="med" len="med"/>
                      <a:tailEnd type="none" w="med" len="med"/>
                    </a:lnR>
                    <a:lnT w="6350" cap="flat" cmpd="sng" algn="ctr">
                      <a:solidFill>
                        <a:srgbClr val="005CAF"/>
                      </a:solidFill>
                      <a:prstDash val="solid"/>
                      <a:round/>
                      <a:headEnd type="none" w="med" len="med"/>
                      <a:tailEnd type="none" w="med" len="med"/>
                    </a:lnT>
                    <a:lnB w="6350" cap="flat" cmpd="sng" algn="ctr">
                      <a:noFill/>
                      <a:prstDash val="solid"/>
                      <a:round/>
                      <a:headEnd type="none" w="med" len="med"/>
                      <a:tailEnd type="none" w="med" len="med"/>
                    </a:lnB>
                    <a:solidFill>
                      <a:srgbClr val="005CAF"/>
                    </a:solidFill>
                  </a:tcPr>
                </a:tc>
                <a:extLst>
                  <a:ext uri="{0D108BD9-81ED-4DB2-BD59-A6C34878D82A}">
                    <a16:rowId xmlns:a16="http://schemas.microsoft.com/office/drawing/2014/main" val="2313287480"/>
                  </a:ext>
                </a:extLst>
              </a:tr>
              <a:tr h="2016000">
                <a:tc>
                  <a:txBody>
                    <a:bodyPr/>
                    <a:lstStyle/>
                    <a:p>
                      <a:pPr>
                        <a:lnSpc>
                          <a:spcPct val="110000"/>
                        </a:lnSpc>
                      </a:pPr>
                      <a:r>
                        <a:rPr lang="ja-JP" altLang="en-US" sz="1080" dirty="0" smtClean="0">
                          <a:solidFill>
                            <a:schemeClr val="tx1"/>
                          </a:solidFill>
                          <a:latin typeface="メイリオ" panose="020B0604030504040204" pitchFamily="50" charset="-128"/>
                          <a:ea typeface="メイリオ" panose="020B0604030504040204" pitchFamily="50" charset="-128"/>
                        </a:rPr>
                        <a:t>Ａ２　例えば、以下のような費用が対象として認められます。</a:t>
                      </a:r>
                      <a:r>
                        <a:rPr lang="en-US" altLang="ja-JP" sz="1080" dirty="0" smtClean="0">
                          <a:solidFill>
                            <a:schemeClr val="tx1"/>
                          </a:solidFill>
                          <a:latin typeface="メイリオ" panose="020B0604030504040204" pitchFamily="50" charset="-128"/>
                          <a:ea typeface="メイリオ" panose="020B0604030504040204" pitchFamily="50" charset="-128"/>
                        </a:rPr>
                        <a:t/>
                      </a:r>
                      <a:br>
                        <a:rPr lang="en-US" altLang="ja-JP" sz="1080" dirty="0" smtClean="0">
                          <a:solidFill>
                            <a:schemeClr val="tx1"/>
                          </a:solidFill>
                          <a:latin typeface="メイリオ" panose="020B0604030504040204" pitchFamily="50" charset="-128"/>
                          <a:ea typeface="メイリオ" panose="020B0604030504040204" pitchFamily="50" charset="-128"/>
                        </a:rPr>
                      </a:br>
                      <a:r>
                        <a:rPr lang="ja-JP" altLang="en-US" sz="1080" dirty="0" smtClean="0">
                          <a:solidFill>
                            <a:schemeClr val="tx1"/>
                          </a:solidFill>
                          <a:latin typeface="メイリオ" panose="020B0604030504040204" pitchFamily="50" charset="-128"/>
                          <a:ea typeface="メイリオ" panose="020B0604030504040204" pitchFamily="50" charset="-128"/>
                        </a:rPr>
                        <a:t>　　　ただし、すべて１点あたり</a:t>
                      </a:r>
                      <a:r>
                        <a:rPr lang="en-US" altLang="ja-JP" sz="1080" dirty="0" smtClean="0">
                          <a:solidFill>
                            <a:schemeClr val="tx1"/>
                          </a:solidFill>
                          <a:latin typeface="メイリオ" panose="020B0604030504040204" pitchFamily="50" charset="-128"/>
                          <a:ea typeface="メイリオ" panose="020B0604030504040204" pitchFamily="50" charset="-128"/>
                        </a:rPr>
                        <a:t>20</a:t>
                      </a:r>
                      <a:r>
                        <a:rPr lang="ja-JP" altLang="en-US" sz="1080" dirty="0" smtClean="0">
                          <a:solidFill>
                            <a:schemeClr val="tx1"/>
                          </a:solidFill>
                          <a:latin typeface="メイリオ" panose="020B0604030504040204" pitchFamily="50" charset="-128"/>
                          <a:ea typeface="メイリオ" panose="020B0604030504040204" pitchFamily="50" charset="-128"/>
                        </a:rPr>
                        <a:t>万円以上で、合計額が</a:t>
                      </a:r>
                      <a:r>
                        <a:rPr lang="en-US" altLang="ja-JP" sz="1080" dirty="0" smtClean="0">
                          <a:solidFill>
                            <a:schemeClr val="tx1"/>
                          </a:solidFill>
                          <a:latin typeface="メイリオ" panose="020B0604030504040204" pitchFamily="50" charset="-128"/>
                          <a:ea typeface="メイリオ" panose="020B0604030504040204" pitchFamily="50" charset="-128"/>
                        </a:rPr>
                        <a:t>300</a:t>
                      </a:r>
                      <a:r>
                        <a:rPr lang="ja-JP" altLang="en-US" sz="1080" dirty="0" smtClean="0">
                          <a:solidFill>
                            <a:schemeClr val="tx1"/>
                          </a:solidFill>
                          <a:latin typeface="メイリオ" panose="020B0604030504040204" pitchFamily="50" charset="-128"/>
                          <a:ea typeface="メイリオ" panose="020B0604030504040204" pitchFamily="50" charset="-128"/>
                        </a:rPr>
                        <a:t>万円以上である必要があります。</a:t>
                      </a:r>
                      <a:endParaRPr lang="en-US" altLang="ja-JP" sz="108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080" dirty="0" smtClean="0">
                          <a:solidFill>
                            <a:schemeClr val="tx1"/>
                          </a:solidFill>
                          <a:latin typeface="メイリオ" panose="020B0604030504040204" pitchFamily="50" charset="-128"/>
                          <a:ea typeface="メイリオ" panose="020B0604030504040204" pitchFamily="50" charset="-128"/>
                        </a:rPr>
                        <a:t>　　　◆事業所の新設または増設工事費用、内装工事費用</a:t>
                      </a:r>
                      <a:endParaRPr lang="en-US" altLang="ja-JP" sz="1080" strike="sngStrike" dirty="0" smtClean="0">
                        <a:solidFill>
                          <a:srgbClr val="FF0000"/>
                        </a:solidFill>
                        <a:latin typeface="メイリオ" panose="020B0604030504040204" pitchFamily="50" charset="-128"/>
                        <a:ea typeface="メイリオ" panose="020B0604030504040204" pitchFamily="50" charset="-128"/>
                      </a:endParaRPr>
                    </a:p>
                    <a:p>
                      <a:pPr>
                        <a:lnSpc>
                          <a:spcPct val="110000"/>
                        </a:lnSpc>
                      </a:pPr>
                      <a:r>
                        <a:rPr lang="ja-JP" altLang="en-US" sz="1080" dirty="0" smtClean="0">
                          <a:solidFill>
                            <a:schemeClr val="tx1"/>
                          </a:solidFill>
                          <a:latin typeface="メイリオ" panose="020B0604030504040204" pitchFamily="50" charset="-128"/>
                          <a:ea typeface="メイリオ" panose="020B0604030504040204" pitchFamily="50" charset="-128"/>
                        </a:rPr>
                        <a:t>　　　◆不動産購入費用</a:t>
                      </a:r>
                      <a:endParaRPr lang="en-US" altLang="ja-JP" sz="108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80" dirty="0" smtClean="0">
                          <a:solidFill>
                            <a:schemeClr val="tx1"/>
                          </a:solidFill>
                          <a:latin typeface="メイリオ" panose="020B0604030504040204" pitchFamily="50" charset="-128"/>
                          <a:ea typeface="メイリオ" panose="020B0604030504040204" pitchFamily="50" charset="-128"/>
                        </a:rPr>
                        <a:t>　　　◆動産の購入費用（機械、装置、工具、器具、備品、車両、船舶、航空機、運搬器具など）</a:t>
                      </a:r>
                      <a:endParaRPr lang="en-US" altLang="ja-JP" sz="108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80" dirty="0" smtClean="0">
                          <a:solidFill>
                            <a:schemeClr val="tx1"/>
                          </a:solidFill>
                          <a:latin typeface="メイリオ" panose="020B0604030504040204" pitchFamily="50" charset="-128"/>
                          <a:ea typeface="メイリオ" panose="020B0604030504040204" pitchFamily="50" charset="-128"/>
                        </a:rPr>
                        <a:t>　　　◆事業所や動産の賃借またはリース費用　など</a:t>
                      </a:r>
                      <a:endParaRPr lang="en-US" altLang="ja-JP" sz="1080" dirty="0" smtClean="0">
                        <a:solidFill>
                          <a:schemeClr val="tx1"/>
                        </a:solidFill>
                        <a:latin typeface="メイリオ" panose="020B0604030504040204" pitchFamily="50" charset="-128"/>
                        <a:ea typeface="メイリオ" panose="020B0604030504040204" pitchFamily="50" charset="-128"/>
                      </a:endParaRPr>
                    </a:p>
                    <a:p>
                      <a:pPr>
                        <a:lnSpc>
                          <a:spcPct val="110000"/>
                        </a:lnSpc>
                      </a:pP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nSpc>
                          <a:spcPct val="110000"/>
                        </a:lnSpc>
                      </a:pPr>
                      <a:endParaRPr lang="ja-JP" altLang="en-US" sz="1100" dirty="0" smtClean="0">
                        <a:solidFill>
                          <a:schemeClr val="tx1"/>
                        </a:solidFill>
                        <a:latin typeface="メイリオ" panose="020B0604030504040204" pitchFamily="50" charset="-128"/>
                        <a:ea typeface="メイリオ" panose="020B0604030504040204" pitchFamily="50" charset="-128"/>
                      </a:endParaRPr>
                    </a:p>
                  </a:txBody>
                  <a:tcPr marT="36000" marB="36000">
                    <a:lnL w="6350" cap="flat" cmpd="sng" algn="ctr">
                      <a:solidFill>
                        <a:srgbClr val="005CAF"/>
                      </a:solidFill>
                      <a:prstDash val="solid"/>
                      <a:round/>
                      <a:headEnd type="none" w="med" len="med"/>
                      <a:tailEnd type="none" w="med" len="med"/>
                    </a:lnL>
                    <a:lnR w="6350" cap="flat" cmpd="sng" algn="ctr">
                      <a:solidFill>
                        <a:srgbClr val="005CA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5CAF"/>
                      </a:solidFill>
                      <a:prstDash val="solid"/>
                      <a:round/>
                      <a:headEnd type="none" w="med" len="med"/>
                      <a:tailEnd type="none" w="med" len="med"/>
                    </a:lnB>
                    <a:noFill/>
                  </a:tcPr>
                </a:tc>
                <a:extLst>
                  <a:ext uri="{0D108BD9-81ED-4DB2-BD59-A6C34878D82A}">
                    <a16:rowId xmlns:a16="http://schemas.microsoft.com/office/drawing/2014/main" val="2206555108"/>
                  </a:ext>
                </a:extLst>
              </a:tr>
            </a:tbl>
          </a:graphicData>
        </a:graphic>
      </p:graphicFrame>
      <p:pic>
        <p:nvPicPr>
          <p:cNvPr id="63" name="図 62"/>
          <p:cNvPicPr>
            <a:picLocks noChangeAspect="1"/>
          </p:cNvPicPr>
          <p:nvPr/>
        </p:nvPicPr>
        <p:blipFill>
          <a:blip r:embed="rId2"/>
          <a:stretch>
            <a:fillRect/>
          </a:stretch>
        </p:blipFill>
        <p:spPr>
          <a:xfrm>
            <a:off x="5874376" y="4553884"/>
            <a:ext cx="612000" cy="612000"/>
          </a:xfrm>
          <a:prstGeom prst="rect">
            <a:avLst/>
          </a:prstGeom>
        </p:spPr>
      </p:pic>
      <p:graphicFrame>
        <p:nvGraphicFramePr>
          <p:cNvPr id="69" name="表 68"/>
          <p:cNvGraphicFramePr>
            <a:graphicFrameLocks noGrp="1"/>
          </p:cNvGraphicFramePr>
          <p:nvPr>
            <p:extLst>
              <p:ext uri="{D42A27DB-BD31-4B8C-83A1-F6EECF244321}">
                <p14:modId xmlns:p14="http://schemas.microsoft.com/office/powerpoint/2010/main" val="468061983"/>
              </p:ext>
            </p:extLst>
          </p:nvPr>
        </p:nvGraphicFramePr>
        <p:xfrm>
          <a:off x="188999" y="4265884"/>
          <a:ext cx="6480000" cy="903116"/>
        </p:xfrm>
        <a:graphic>
          <a:graphicData uri="http://schemas.openxmlformats.org/drawingml/2006/table">
            <a:tbl>
              <a:tblPr firstRow="1" bandRow="1">
                <a:tableStyleId>{5C22544A-7EE6-4342-B048-85BDC9FD1C3A}</a:tableStyleId>
              </a:tblPr>
              <a:tblGrid>
                <a:gridCol w="6480000">
                  <a:extLst>
                    <a:ext uri="{9D8B030D-6E8A-4147-A177-3AD203B41FA5}">
                      <a16:colId xmlns:a16="http://schemas.microsoft.com/office/drawing/2014/main" val="3121582013"/>
                    </a:ext>
                  </a:extLst>
                </a:gridCol>
              </a:tblGrid>
              <a:tr h="288000">
                <a:tc>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Ｑ３ 生産性要件とは何です</a:t>
                      </a:r>
                      <a:r>
                        <a:rPr lang="ja-JP" altLang="en-US" sz="1400" b="1" spc="-8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か？</a:t>
                      </a:r>
                      <a:endParaRPr kumimoji="1" lang="ja-JP" altLang="en-US" dirty="0"/>
                    </a:p>
                  </a:txBody>
                  <a:tcPr marT="0" marB="0" anchor="ctr">
                    <a:lnL w="6350" cap="flat" cmpd="sng" algn="ctr">
                      <a:solidFill>
                        <a:srgbClr val="005CAF"/>
                      </a:solidFill>
                      <a:prstDash val="solid"/>
                      <a:round/>
                      <a:headEnd type="none" w="med" len="med"/>
                      <a:tailEnd type="none" w="med" len="med"/>
                    </a:lnL>
                    <a:lnR w="6350" cap="flat" cmpd="sng" algn="ctr">
                      <a:solidFill>
                        <a:srgbClr val="005CAF"/>
                      </a:solidFill>
                      <a:prstDash val="solid"/>
                      <a:round/>
                      <a:headEnd type="none" w="med" len="med"/>
                      <a:tailEnd type="none" w="med" len="med"/>
                    </a:lnR>
                    <a:lnT w="6350" cap="flat" cmpd="sng" algn="ctr">
                      <a:solidFill>
                        <a:srgbClr val="005CAF"/>
                      </a:solidFill>
                      <a:prstDash val="solid"/>
                      <a:round/>
                      <a:headEnd type="none" w="med" len="med"/>
                      <a:tailEnd type="none" w="med" len="med"/>
                    </a:lnT>
                    <a:lnB w="6350" cap="flat" cmpd="sng" algn="ctr">
                      <a:noFill/>
                      <a:prstDash val="solid"/>
                      <a:round/>
                      <a:headEnd type="none" w="med" len="med"/>
                      <a:tailEnd type="none" w="med" len="med"/>
                    </a:lnB>
                    <a:solidFill>
                      <a:srgbClr val="005CAF"/>
                    </a:solidFill>
                  </a:tcPr>
                </a:tc>
                <a:extLst>
                  <a:ext uri="{0D108BD9-81ED-4DB2-BD59-A6C34878D82A}">
                    <a16:rowId xmlns:a16="http://schemas.microsoft.com/office/drawing/2014/main" val="2313287480"/>
                  </a:ext>
                </a:extLst>
              </a:tr>
              <a:tr h="370840">
                <a:tc>
                  <a:txBody>
                    <a:bodyPr/>
                    <a:lstStyle/>
                    <a:p>
                      <a:pPr>
                        <a:lnSpc>
                          <a:spcPct val="110000"/>
                        </a:lnSpc>
                      </a:pPr>
                      <a:r>
                        <a:rPr lang="ja-JP" altLang="en-US" sz="1080" dirty="0" smtClean="0">
                          <a:solidFill>
                            <a:schemeClr val="tx1"/>
                          </a:solidFill>
                          <a:latin typeface="メイリオ" panose="020B0604030504040204" pitchFamily="50" charset="-128"/>
                          <a:ea typeface="メイリオ" panose="020B0604030504040204" pitchFamily="50" charset="-128"/>
                        </a:rPr>
                        <a:t>Ａ３　</a:t>
                      </a:r>
                      <a:r>
                        <a:rPr lang="ja-JP" altLang="en-US" sz="1080" dirty="0" smtClean="0">
                          <a:latin typeface="メイリオ" panose="020B0604030504040204" pitchFamily="50" charset="-128"/>
                          <a:ea typeface="メイリオ" panose="020B0604030504040204" pitchFamily="50" charset="-128"/>
                        </a:rPr>
                        <a:t>事業所</a:t>
                      </a:r>
                      <a:r>
                        <a:rPr lang="ja-JP" altLang="en-US" sz="1080" dirty="0" smtClean="0">
                          <a:solidFill>
                            <a:schemeClr val="tx1"/>
                          </a:solidFill>
                          <a:latin typeface="メイリオ" panose="020B0604030504040204" pitchFamily="50" charset="-128"/>
                          <a:ea typeface="メイリオ" panose="020B0604030504040204" pitchFamily="50" charset="-128"/>
                        </a:rPr>
                        <a:t>での生産性向上の取り組みを支援するため、生産性を向上させた事業所が</a:t>
                      </a:r>
                      <a:r>
                        <a:rPr lang="en-US" altLang="ja-JP" sz="1080" dirty="0" smtClean="0">
                          <a:solidFill>
                            <a:schemeClr val="tx1"/>
                          </a:solidFill>
                          <a:latin typeface="メイリオ" panose="020B0604030504040204" pitchFamily="50" charset="-128"/>
                          <a:ea typeface="メイリオ" panose="020B0604030504040204" pitchFamily="50" charset="-128"/>
                        </a:rPr>
                        <a:t/>
                      </a:r>
                      <a:br>
                        <a:rPr lang="en-US" altLang="ja-JP" sz="1080" dirty="0" smtClean="0">
                          <a:solidFill>
                            <a:schemeClr val="tx1"/>
                          </a:solidFill>
                          <a:latin typeface="メイリオ" panose="020B0604030504040204" pitchFamily="50" charset="-128"/>
                          <a:ea typeface="メイリオ" panose="020B0604030504040204" pitchFamily="50" charset="-128"/>
                        </a:rPr>
                      </a:br>
                      <a:r>
                        <a:rPr lang="ja-JP" altLang="en-US" sz="1080" dirty="0" smtClean="0">
                          <a:solidFill>
                            <a:schemeClr val="tx1"/>
                          </a:solidFill>
                          <a:latin typeface="メイリオ" panose="020B0604030504040204" pitchFamily="50" charset="-128"/>
                          <a:ea typeface="メイリオ" panose="020B0604030504040204" pitchFamily="50" charset="-128"/>
                        </a:rPr>
                        <a:t>　　　労働関係助成金（一部）を利用する場合、その助成額または助成率を割増します。</a:t>
                      </a:r>
                      <a:endParaRPr lang="en-US" altLang="ja-JP" sz="108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80" dirty="0" smtClean="0">
                          <a:solidFill>
                            <a:schemeClr val="tx1"/>
                          </a:solidFill>
                          <a:latin typeface="メイリオ" panose="020B0604030504040204" pitchFamily="50" charset="-128"/>
                          <a:ea typeface="メイリオ" panose="020B0604030504040204" pitchFamily="50" charset="-128"/>
                        </a:rPr>
                        <a:t>　　　具体的な計算方法等は、厚生労働省のウェブサイトをご覧</a:t>
                      </a:r>
                      <a:r>
                        <a:rPr lang="ja-JP" altLang="en-US" sz="1080" dirty="0" smtClean="0">
                          <a:latin typeface="メイリオ" panose="020B0604030504040204" pitchFamily="50" charset="-128"/>
                          <a:ea typeface="メイリオ" panose="020B0604030504040204" pitchFamily="50" charset="-128"/>
                        </a:rPr>
                        <a:t>ください。　　</a:t>
                      </a:r>
                      <a:endParaRPr lang="en-US" altLang="ja-JP" sz="1080" dirty="0" smtClean="0">
                        <a:latin typeface="メイリオ" panose="020B0604030504040204" pitchFamily="50" charset="-128"/>
                        <a:ea typeface="メイリオ" panose="020B0604030504040204" pitchFamily="50" charset="-128"/>
                      </a:endParaRPr>
                    </a:p>
                  </a:txBody>
                  <a:tcPr marT="36000" marB="36000">
                    <a:lnL w="6350" cap="flat" cmpd="sng" algn="ctr">
                      <a:solidFill>
                        <a:srgbClr val="005CAF"/>
                      </a:solidFill>
                      <a:prstDash val="solid"/>
                      <a:round/>
                      <a:headEnd type="none" w="med" len="med"/>
                      <a:tailEnd type="none" w="med" len="med"/>
                    </a:lnL>
                    <a:lnR w="6350" cap="flat" cmpd="sng" algn="ctr">
                      <a:solidFill>
                        <a:srgbClr val="005CA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5CAF"/>
                      </a:solidFill>
                      <a:prstDash val="solid"/>
                      <a:round/>
                      <a:headEnd type="none" w="med" len="med"/>
                      <a:tailEnd type="none" w="med" len="med"/>
                    </a:lnB>
                    <a:noFill/>
                  </a:tcPr>
                </a:tc>
                <a:extLst>
                  <a:ext uri="{0D108BD9-81ED-4DB2-BD59-A6C34878D82A}">
                    <a16:rowId xmlns:a16="http://schemas.microsoft.com/office/drawing/2014/main" val="2206555108"/>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492315502"/>
              </p:ext>
            </p:extLst>
          </p:nvPr>
        </p:nvGraphicFramePr>
        <p:xfrm>
          <a:off x="684171" y="3405844"/>
          <a:ext cx="5408830" cy="701040"/>
        </p:xfrm>
        <a:graphic>
          <a:graphicData uri="http://schemas.openxmlformats.org/drawingml/2006/table">
            <a:tbl>
              <a:tblPr firstRow="1" bandRow="1">
                <a:tableStyleId>{5C22544A-7EE6-4342-B048-85BDC9FD1C3A}</a:tableStyleId>
              </a:tblPr>
              <a:tblGrid>
                <a:gridCol w="1272102">
                  <a:extLst>
                    <a:ext uri="{9D8B030D-6E8A-4147-A177-3AD203B41FA5}">
                      <a16:colId xmlns:a16="http://schemas.microsoft.com/office/drawing/2014/main" val="76670640"/>
                    </a:ext>
                  </a:extLst>
                </a:gridCol>
                <a:gridCol w="4136728">
                  <a:extLst>
                    <a:ext uri="{9D8B030D-6E8A-4147-A177-3AD203B41FA5}">
                      <a16:colId xmlns:a16="http://schemas.microsoft.com/office/drawing/2014/main" val="1712004567"/>
                    </a:ext>
                  </a:extLst>
                </a:gridCol>
              </a:tblGrid>
              <a:tr h="370840">
                <a:tc>
                  <a:txBody>
                    <a:bodyPr/>
                    <a:lstStyle/>
                    <a:p>
                      <a:pPr algn="ctr">
                        <a:lnSpc>
                          <a:spcPct val="110000"/>
                        </a:lnSpc>
                      </a:pPr>
                      <a:r>
                        <a:rPr lang="ja-JP" altLang="en-US" sz="1100" b="1" spc="300" dirty="0" smtClean="0">
                          <a:solidFill>
                            <a:schemeClr val="bg1"/>
                          </a:solidFill>
                          <a:latin typeface="メイリオ" panose="020B0604030504040204" pitchFamily="50" charset="-128"/>
                          <a:ea typeface="メイリオ" panose="020B0604030504040204" pitchFamily="50" charset="-128"/>
                        </a:rPr>
                        <a:t>注意！</a:t>
                      </a:r>
                      <a:endParaRPr lang="en-US" altLang="ja-JP" sz="1100" b="1" spc="300" dirty="0" smtClean="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900" b="0" dirty="0" smtClean="0">
                          <a:solidFill>
                            <a:srgbClr val="FFFF00"/>
                          </a:solidFill>
                          <a:latin typeface="メイリオ" panose="020B0604030504040204" pitchFamily="50" charset="-128"/>
                          <a:ea typeface="メイリオ" panose="020B0604030504040204" pitchFamily="50" charset="-128"/>
                        </a:rPr>
                        <a:t>右の</a:t>
                      </a:r>
                      <a:r>
                        <a:rPr lang="ja-JP" altLang="en-US" sz="900" b="0" dirty="0" smtClean="0">
                          <a:solidFill>
                            <a:schemeClr val="bg1"/>
                          </a:solidFill>
                          <a:latin typeface="メイリオ" panose="020B0604030504040204" pitchFamily="50" charset="-128"/>
                          <a:ea typeface="メイリオ" panose="020B0604030504040204" pitchFamily="50" charset="-128"/>
                        </a:rPr>
                        <a:t>費用は</a:t>
                      </a:r>
                      <a:r>
                        <a:rPr lang="en-US" altLang="ja-JP" sz="900" b="0" dirty="0" smtClean="0">
                          <a:solidFill>
                            <a:schemeClr val="bg1"/>
                          </a:solidFill>
                          <a:latin typeface="メイリオ" panose="020B0604030504040204" pitchFamily="50" charset="-128"/>
                          <a:ea typeface="メイリオ" panose="020B0604030504040204" pitchFamily="50" charset="-128"/>
                        </a:rPr>
                        <a:t/>
                      </a:r>
                      <a:br>
                        <a:rPr lang="en-US" altLang="ja-JP" sz="900" b="0" dirty="0" smtClean="0">
                          <a:solidFill>
                            <a:schemeClr val="bg1"/>
                          </a:solidFill>
                          <a:latin typeface="メイリオ" panose="020B0604030504040204" pitchFamily="50" charset="-128"/>
                          <a:ea typeface="メイリオ" panose="020B0604030504040204" pitchFamily="50" charset="-128"/>
                        </a:rPr>
                      </a:br>
                      <a:r>
                        <a:rPr lang="ja-JP" altLang="en-US" sz="900" b="0" dirty="0" smtClean="0">
                          <a:solidFill>
                            <a:schemeClr val="bg1"/>
                          </a:solidFill>
                          <a:latin typeface="メイリオ" panose="020B0604030504040204" pitchFamily="50" charset="-128"/>
                          <a:ea typeface="メイリオ" panose="020B0604030504040204" pitchFamily="50" charset="-128"/>
                        </a:rPr>
                        <a:t>助成の対象外です</a:t>
                      </a:r>
                      <a:endParaRPr kumimoji="1" lang="ja-JP" altLang="en-US" sz="900" b="0" dirty="0">
                        <a:solidFill>
                          <a:schemeClr val="bg1"/>
                        </a:solidFill>
                      </a:endParaRPr>
                    </a:p>
                  </a:txBody>
                  <a:tcPr anchor="ctr">
                    <a:lnL w="6350" cap="flat" cmpd="sng" algn="ctr">
                      <a:solidFill>
                        <a:srgbClr val="DB4D6D"/>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DB4D6D"/>
                      </a:solidFill>
                      <a:prstDash val="solid"/>
                      <a:round/>
                      <a:headEnd type="none" w="med" len="med"/>
                      <a:tailEnd type="none" w="med" len="med"/>
                    </a:lnT>
                    <a:lnB w="6350" cap="flat" cmpd="sng" algn="ctr">
                      <a:solidFill>
                        <a:srgbClr val="DB4D6D"/>
                      </a:solidFill>
                      <a:prstDash val="solid"/>
                      <a:round/>
                      <a:headEnd type="none" w="med" len="med"/>
                      <a:tailEnd type="none" w="med" len="med"/>
                    </a:lnB>
                    <a:solidFill>
                      <a:srgbClr val="DB4D6D"/>
                    </a:solidFill>
                  </a:tcPr>
                </a:tc>
                <a:tc>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r>
                        <a:rPr lang="ja-JP" altLang="en-US" sz="1000" b="0" dirty="0" smtClean="0">
                          <a:solidFill>
                            <a:schemeClr val="tx1"/>
                          </a:solidFill>
                          <a:latin typeface="メイリオ" panose="020B0604030504040204" pitchFamily="50" charset="-128"/>
                          <a:ea typeface="メイリオ" panose="020B0604030504040204" pitchFamily="50" charset="-128"/>
                        </a:rPr>
                        <a:t>・計画期間外に引き渡しや支払いがあった施設・設備にかかる費用　</a:t>
                      </a:r>
                      <a:r>
                        <a:rPr lang="en-US" altLang="ja-JP" sz="1000" b="0" dirty="0" smtClean="0">
                          <a:solidFill>
                            <a:schemeClr val="tx1"/>
                          </a:solidFill>
                          <a:latin typeface="メイリオ" panose="020B0604030504040204" pitchFamily="50" charset="-128"/>
                          <a:ea typeface="メイリオ" panose="020B0604030504040204" pitchFamily="50" charset="-128"/>
                        </a:rPr>
                        <a:t/>
                      </a:r>
                      <a:br>
                        <a:rPr lang="en-US" altLang="ja-JP" sz="1000" b="0" dirty="0" smtClean="0">
                          <a:solidFill>
                            <a:schemeClr val="tx1"/>
                          </a:solidFill>
                          <a:latin typeface="メイリオ" panose="020B0604030504040204" pitchFamily="50" charset="-128"/>
                          <a:ea typeface="メイリオ" panose="020B0604030504040204" pitchFamily="50" charset="-128"/>
                        </a:rPr>
                      </a:br>
                      <a:r>
                        <a:rPr lang="ja-JP" altLang="en-US" sz="1000" b="0" dirty="0" smtClean="0">
                          <a:solidFill>
                            <a:schemeClr val="tx1"/>
                          </a:solidFill>
                          <a:latin typeface="メイリオ" panose="020B0604030504040204" pitchFamily="50" charset="-128"/>
                          <a:ea typeface="メイリオ" panose="020B0604030504040204" pitchFamily="50" charset="-128"/>
                        </a:rPr>
                        <a:t>・賃貸借契約により賃料を得る施設・設備</a:t>
                      </a:r>
                      <a:r>
                        <a:rPr lang="en-US" altLang="ja-JP" sz="1000" b="0" dirty="0" smtClean="0">
                          <a:solidFill>
                            <a:schemeClr val="tx1"/>
                          </a:solidFill>
                          <a:latin typeface="メイリオ" panose="020B0604030504040204" pitchFamily="50" charset="-128"/>
                          <a:ea typeface="メイリオ" panose="020B0604030504040204" pitchFamily="50" charset="-128"/>
                        </a:rPr>
                        <a:t/>
                      </a:r>
                      <a:br>
                        <a:rPr lang="en-US" altLang="ja-JP" sz="1000" b="0" dirty="0" smtClean="0">
                          <a:solidFill>
                            <a:schemeClr val="tx1"/>
                          </a:solidFill>
                          <a:latin typeface="メイリオ" panose="020B0604030504040204" pitchFamily="50" charset="-128"/>
                          <a:ea typeface="メイリオ" panose="020B0604030504040204" pitchFamily="50" charset="-128"/>
                        </a:rPr>
                      </a:br>
                      <a:r>
                        <a:rPr lang="ja-JP" altLang="en-US" sz="1000" b="0" dirty="0" smtClean="0">
                          <a:solidFill>
                            <a:schemeClr val="tx1"/>
                          </a:solidFill>
                          <a:latin typeface="メイリオ" panose="020B0604030504040204" pitchFamily="50" charset="-128"/>
                          <a:ea typeface="メイリオ" panose="020B0604030504040204" pitchFamily="50" charset="-128"/>
                        </a:rPr>
                        <a:t>・各種税金（消費税を除く）、各種保険料、振込手数料</a:t>
                      </a:r>
                      <a:r>
                        <a:rPr lang="en-US" altLang="ja-JP" sz="1000" b="0" dirty="0" smtClean="0">
                          <a:solidFill>
                            <a:schemeClr val="tx1"/>
                          </a:solidFill>
                          <a:latin typeface="メイリオ" panose="020B0604030504040204" pitchFamily="50" charset="-128"/>
                          <a:ea typeface="メイリオ" panose="020B0604030504040204" pitchFamily="50" charset="-128"/>
                        </a:rPr>
                        <a:t/>
                      </a:r>
                      <a:br>
                        <a:rPr lang="en-US" altLang="ja-JP" sz="1000" b="0" dirty="0" smtClean="0">
                          <a:solidFill>
                            <a:schemeClr val="tx1"/>
                          </a:solidFill>
                          <a:latin typeface="メイリオ" panose="020B0604030504040204" pitchFamily="50" charset="-128"/>
                          <a:ea typeface="メイリオ" panose="020B0604030504040204" pitchFamily="50" charset="-128"/>
                        </a:rPr>
                      </a:br>
                      <a:r>
                        <a:rPr lang="ja-JP" altLang="en-US" sz="1000" b="0" dirty="0" smtClean="0">
                          <a:solidFill>
                            <a:schemeClr val="tx1"/>
                          </a:solidFill>
                          <a:latin typeface="メイリオ" panose="020B0604030504040204" pitchFamily="50" charset="-128"/>
                          <a:ea typeface="メイリオ" panose="020B0604030504040204" pitchFamily="50" charset="-128"/>
                        </a:rPr>
                        <a:t>・土地購入・土地賃借費、光熱料　　など</a:t>
                      </a:r>
                      <a:endParaRPr kumimoji="1" lang="ja-JP" altLang="en-US" sz="1000" b="0" dirty="0"/>
                    </a:p>
                  </a:txBody>
                  <a:tcPr>
                    <a:lnL w="6350" cap="flat" cmpd="sng" algn="ctr">
                      <a:noFill/>
                      <a:prstDash val="solid"/>
                      <a:round/>
                      <a:headEnd type="none" w="med" len="med"/>
                      <a:tailEnd type="none" w="med" len="med"/>
                    </a:lnL>
                    <a:lnR w="6350" cap="flat" cmpd="sng" algn="ctr">
                      <a:solidFill>
                        <a:srgbClr val="DB4D6D"/>
                      </a:solidFill>
                      <a:prstDash val="solid"/>
                      <a:round/>
                      <a:headEnd type="none" w="med" len="med"/>
                      <a:tailEnd type="none" w="med" len="med"/>
                    </a:lnR>
                    <a:lnT w="6350" cap="flat" cmpd="sng" algn="ctr">
                      <a:solidFill>
                        <a:srgbClr val="DB4D6D"/>
                      </a:solidFill>
                      <a:prstDash val="solid"/>
                      <a:round/>
                      <a:headEnd type="none" w="med" len="med"/>
                      <a:tailEnd type="none" w="med" len="med"/>
                    </a:lnT>
                    <a:lnB w="635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1063294047"/>
                  </a:ext>
                </a:extLst>
              </a:tr>
            </a:tbl>
          </a:graphicData>
        </a:graphic>
      </p:graphicFrame>
      <p:sp>
        <p:nvSpPr>
          <p:cNvPr id="70" name="テキスト ボックス 69"/>
          <p:cNvSpPr txBox="1"/>
          <p:nvPr/>
        </p:nvSpPr>
        <p:spPr>
          <a:xfrm>
            <a:off x="104025" y="5241000"/>
            <a:ext cx="1554272" cy="338554"/>
          </a:xfrm>
          <a:prstGeom prst="rect">
            <a:avLst/>
          </a:prstGeom>
          <a:noFill/>
        </p:spPr>
        <p:txBody>
          <a:bodyPr wrap="none" rtlCol="0">
            <a:spAutoFit/>
          </a:bodyPr>
          <a:lstStyle/>
          <a:p>
            <a:r>
              <a:rPr kumimoji="1" lang="ja-JP" altLang="en-US" sz="1600" b="1" spc="180" dirty="0" smtClean="0">
                <a:solidFill>
                  <a:srgbClr val="103185"/>
                </a:solidFill>
                <a:latin typeface="メイリオ" panose="020B0604030504040204" pitchFamily="50" charset="-128"/>
                <a:ea typeface="メイリオ" panose="020B0604030504040204" pitchFamily="50" charset="-128"/>
              </a:rPr>
              <a:t>受給の手続き</a:t>
            </a:r>
            <a:endParaRPr kumimoji="1" lang="ja-JP" altLang="en-US" sz="1600" b="1" spc="180" dirty="0">
              <a:solidFill>
                <a:srgbClr val="103185"/>
              </a:solidFill>
              <a:latin typeface="メイリオ" panose="020B0604030504040204" pitchFamily="50" charset="-128"/>
              <a:ea typeface="メイリオ" panose="020B0604030504040204" pitchFamily="50" charset="-128"/>
            </a:endParaRPr>
          </a:p>
        </p:txBody>
      </p:sp>
      <p:cxnSp>
        <p:nvCxnSpPr>
          <p:cNvPr id="73" name="直線コネクタ 72"/>
          <p:cNvCxnSpPr/>
          <p:nvPr/>
        </p:nvCxnSpPr>
        <p:spPr>
          <a:xfrm>
            <a:off x="0" y="5508000"/>
            <a:ext cx="6850050" cy="0"/>
          </a:xfrm>
          <a:prstGeom prst="line">
            <a:avLst/>
          </a:prstGeom>
          <a:ln w="25400">
            <a:solidFill>
              <a:srgbClr val="103185"/>
            </a:solidFill>
          </a:ln>
        </p:spPr>
        <p:style>
          <a:lnRef idx="1">
            <a:schemeClr val="accent1"/>
          </a:lnRef>
          <a:fillRef idx="0">
            <a:schemeClr val="accent1"/>
          </a:fillRef>
          <a:effectRef idx="0">
            <a:schemeClr val="accent1"/>
          </a:effectRef>
          <a:fontRef idx="minor">
            <a:schemeClr val="tx1"/>
          </a:fontRef>
        </p:style>
      </p:cxnSp>
      <p:graphicFrame>
        <p:nvGraphicFramePr>
          <p:cNvPr id="8" name="表 7"/>
          <p:cNvGraphicFramePr>
            <a:graphicFrameLocks noGrp="1"/>
          </p:cNvGraphicFramePr>
          <p:nvPr>
            <p:extLst>
              <p:ext uri="{D42A27DB-BD31-4B8C-83A1-F6EECF244321}">
                <p14:modId xmlns:p14="http://schemas.microsoft.com/office/powerpoint/2010/main" val="2787477024"/>
              </p:ext>
            </p:extLst>
          </p:nvPr>
        </p:nvGraphicFramePr>
        <p:xfrm>
          <a:off x="189000" y="5825550"/>
          <a:ext cx="6480000" cy="3148800"/>
        </p:xfrm>
        <a:graphic>
          <a:graphicData uri="http://schemas.openxmlformats.org/drawingml/2006/table">
            <a:tbl>
              <a:tblPr firstRow="1" bandRow="1">
                <a:tableStyleId>{2D5ABB26-0587-4C30-8999-92F81FD0307C}</a:tableStyleId>
              </a:tblPr>
              <a:tblGrid>
                <a:gridCol w="900000">
                  <a:extLst>
                    <a:ext uri="{9D8B030D-6E8A-4147-A177-3AD203B41FA5}">
                      <a16:colId xmlns:a16="http://schemas.microsoft.com/office/drawing/2014/main" val="4032827663"/>
                    </a:ext>
                  </a:extLst>
                </a:gridCol>
                <a:gridCol w="360000">
                  <a:extLst>
                    <a:ext uri="{9D8B030D-6E8A-4147-A177-3AD203B41FA5}">
                      <a16:colId xmlns:a16="http://schemas.microsoft.com/office/drawing/2014/main" val="1713413565"/>
                    </a:ext>
                  </a:extLst>
                </a:gridCol>
                <a:gridCol w="5220000">
                  <a:extLst>
                    <a:ext uri="{9D8B030D-6E8A-4147-A177-3AD203B41FA5}">
                      <a16:colId xmlns:a16="http://schemas.microsoft.com/office/drawing/2014/main" val="1646976840"/>
                    </a:ext>
                  </a:extLst>
                </a:gridCol>
              </a:tblGrid>
              <a:tr h="288000">
                <a:tc>
                  <a:txBody>
                    <a:bodyPr/>
                    <a:lstStyle/>
                    <a:p>
                      <a:pPr algn="ctr"/>
                      <a:r>
                        <a:rPr kumimoji="1" lang="ja-JP" altLang="en-US" sz="1300" b="1" spc="300" dirty="0" smtClean="0">
                          <a:solidFill>
                            <a:schemeClr val="bg1"/>
                          </a:solidFill>
                          <a:latin typeface="メイリオ" panose="020B0604030504040204" pitchFamily="50" charset="-128"/>
                          <a:ea typeface="メイリオ" panose="020B0604030504040204" pitchFamily="50" charset="-128"/>
                        </a:rPr>
                        <a:t>計画日</a:t>
                      </a:r>
                      <a:endParaRPr kumimoji="1" lang="ja-JP" altLang="en-US" sz="1300" b="1" spc="300" dirty="0">
                        <a:solidFill>
                          <a:schemeClr val="bg1"/>
                        </a:solidFill>
                        <a:latin typeface="メイリオ" panose="020B0604030504040204" pitchFamily="50" charset="-128"/>
                        <a:ea typeface="メイリオ" panose="020B0604030504040204" pitchFamily="50" charset="-128"/>
                      </a:endParaRPr>
                    </a:p>
                  </a:txBody>
                  <a:tcPr marL="72000" marR="72000" marT="0" marB="0" anchor="ctr">
                    <a:lnL w="6350" cap="flat" cmpd="sng" algn="ctr">
                      <a:solidFill>
                        <a:srgbClr val="005CAF"/>
                      </a:solidFill>
                      <a:prstDash val="solid"/>
                      <a:round/>
                      <a:headEnd type="none" w="med" len="med"/>
                      <a:tailEnd type="none" w="med" len="med"/>
                    </a:lnL>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solidFill>
                      <a:srgbClr val="005CAF"/>
                    </a:solidFill>
                  </a:tcPr>
                </a:tc>
                <a:tc>
                  <a:txBody>
                    <a:bodyPr/>
                    <a:lstStyle/>
                    <a:p>
                      <a:endParaRPr kumimoji="1" lang="ja-JP" altLang="en-US" sz="1100" dirty="0">
                        <a:latin typeface="メイリオ" panose="020B0604030504040204" pitchFamily="50" charset="-128"/>
                        <a:ea typeface="メイリオ" panose="020B0604030504040204" pitchFamily="50" charset="-128"/>
                      </a:endParaRPr>
                    </a:p>
                  </a:txBody>
                  <a:tcPr marL="72000" marR="72000" marT="0" marB="0">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tcPr>
                </a:tc>
                <a:tc>
                  <a:txBody>
                    <a:bodyPr/>
                    <a:lstStyle/>
                    <a:p>
                      <a:r>
                        <a:rPr lang="ja-JP" altLang="en-US" sz="11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sz="1100" b="1"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kern="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100" b="1"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」などの必要書類</a:t>
                      </a:r>
                      <a:r>
                        <a:rPr lang="ja-JP" altLang="en-US" sz="11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を管轄労働局長に提出する　</a:t>
                      </a:r>
                      <a:endParaRPr kumimoji="1" lang="ja-JP" altLang="en-US" sz="1100" dirty="0">
                        <a:latin typeface="メイリオ" panose="020B0604030504040204" pitchFamily="50" charset="-128"/>
                        <a:ea typeface="メイリオ" panose="020B0604030504040204" pitchFamily="50" charset="-128"/>
                      </a:endParaRPr>
                    </a:p>
                  </a:txBody>
                  <a:tcPr marL="72000" marR="72000" marT="0" marB="0" anchor="ctr">
                    <a:lnR w="6350" cap="flat" cmpd="sng" algn="ctr">
                      <a:solidFill>
                        <a:srgbClr val="005CAF"/>
                      </a:solidFill>
                      <a:prstDash val="solid"/>
                      <a:round/>
                      <a:headEnd type="none" w="med" len="med"/>
                      <a:tailEnd type="none" w="med" len="med"/>
                    </a:lnR>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tcPr>
                </a:tc>
                <a:extLst>
                  <a:ext uri="{0D108BD9-81ED-4DB2-BD59-A6C34878D82A}">
                    <a16:rowId xmlns:a16="http://schemas.microsoft.com/office/drawing/2014/main" val="3054882276"/>
                  </a:ext>
                </a:extLst>
              </a:tr>
              <a:tr h="252000">
                <a:tc>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marL="72000" marR="72000" marT="0" marB="0" anchor="ctr">
                    <a:lnT w="6350" cap="flat" cmpd="sng" algn="ctr">
                      <a:solidFill>
                        <a:srgbClr val="005CAF"/>
                      </a:solidFill>
                      <a:prstDash val="solid"/>
                      <a:round/>
                      <a:headEnd type="none" w="med" len="med"/>
                      <a:tailEnd type="none" w="med" len="med"/>
                    </a:lnT>
                  </a:tcPr>
                </a:tc>
                <a:tc gridSpan="2">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r>
                        <a:rPr lang="ja-JP" altLang="en-US" sz="1300" b="1" kern="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計画期間（最長</a:t>
                      </a:r>
                      <a:r>
                        <a:rPr lang="en-US" altLang="ja-JP" sz="1300" b="1" kern="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300" b="1" kern="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か月）</a:t>
                      </a:r>
                    </a:p>
                  </a:txBody>
                  <a:tcPr marL="72000" marR="72000" marT="0" marB="0" anchor="b">
                    <a:lnT w="6350" cap="flat" cmpd="sng" algn="ctr">
                      <a:solidFill>
                        <a:srgbClr val="005CAF"/>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76471371"/>
                  </a:ext>
                </a:extLst>
              </a:tr>
              <a:tr h="216000">
                <a:tc>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marL="72000" marR="72000" marT="0" marB="0" anchor="ctr"/>
                </a:tc>
                <a:tc>
                  <a:txBody>
                    <a:bodyPr/>
                    <a:lstStyle/>
                    <a:p>
                      <a:endParaRPr kumimoji="1" lang="ja-JP" altLang="en-US" sz="1100">
                        <a:latin typeface="メイリオ" panose="020B0604030504040204" pitchFamily="50" charset="-128"/>
                        <a:ea typeface="メイリオ" panose="020B0604030504040204" pitchFamily="50" charset="-128"/>
                      </a:endParaRPr>
                    </a:p>
                  </a:txBody>
                  <a:tcPr marL="72000" marR="72000" marT="0" marB="0"/>
                </a:tc>
                <a:tc>
                  <a:txBody>
                    <a:bodyPr/>
                    <a:lstStyle/>
                    <a:p>
                      <a:r>
                        <a:rPr lang="ja-JP" altLang="en-US" sz="1100" kern="0" dirty="0" smtClean="0">
                          <a:latin typeface="メイリオ" panose="020B0604030504040204" pitchFamily="50" charset="-128"/>
                          <a:ea typeface="メイリオ" panose="020B0604030504040204" pitchFamily="50" charset="-128"/>
                          <a:cs typeface="メイリオ" panose="020B0604030504040204" pitchFamily="50" charset="-128"/>
                        </a:rPr>
                        <a:t>②　地域の雇用拡大のために必要な</a:t>
                      </a:r>
                      <a:r>
                        <a:rPr lang="ja-JP" altLang="en-US" sz="1100" b="1" kern="0" dirty="0" smtClean="0">
                          <a:latin typeface="メイリオ" panose="020B0604030504040204" pitchFamily="50" charset="-128"/>
                          <a:ea typeface="メイリオ" panose="020B0604030504040204" pitchFamily="50" charset="-128"/>
                          <a:cs typeface="メイリオ" panose="020B0604030504040204" pitchFamily="50" charset="-128"/>
                        </a:rPr>
                        <a:t>事業所の設置・整備</a:t>
                      </a:r>
                      <a:r>
                        <a:rPr lang="ja-JP" altLang="en-US" sz="1100" kern="0" dirty="0" smtClean="0">
                          <a:latin typeface="メイリオ" panose="020B0604030504040204" pitchFamily="50" charset="-128"/>
                          <a:ea typeface="メイリオ" panose="020B0604030504040204" pitchFamily="50" charset="-128"/>
                          <a:cs typeface="メイリオ" panose="020B0604030504040204" pitchFamily="50" charset="-128"/>
                        </a:rPr>
                        <a:t>を行う（</a:t>
                      </a:r>
                      <a:r>
                        <a:rPr lang="en-US" altLang="ja-JP" sz="1100" kern="0" dirty="0" smtClean="0">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100" kern="0" dirty="0" smtClean="0">
                          <a:latin typeface="メイリオ" panose="020B0604030504040204" pitchFamily="50" charset="-128"/>
                          <a:ea typeface="メイリオ" panose="020B0604030504040204" pitchFamily="50" charset="-128"/>
                          <a:cs typeface="メイリオ" panose="020B0604030504040204" pitchFamily="50" charset="-128"/>
                        </a:rPr>
                        <a:t>万円以上）</a:t>
                      </a:r>
                      <a:endParaRPr kumimoji="1" lang="ja-JP" altLang="en-US" sz="1100" dirty="0">
                        <a:latin typeface="メイリオ" panose="020B0604030504040204" pitchFamily="50" charset="-128"/>
                        <a:ea typeface="メイリオ" panose="020B0604030504040204" pitchFamily="50" charset="-128"/>
                      </a:endParaRPr>
                    </a:p>
                  </a:txBody>
                  <a:tcPr marL="72000" marR="72000" marT="0" marB="0" anchor="ctr">
                    <a:solidFill>
                      <a:srgbClr val="C9E7E7"/>
                    </a:solidFill>
                  </a:tcPr>
                </a:tc>
                <a:extLst>
                  <a:ext uri="{0D108BD9-81ED-4DB2-BD59-A6C34878D82A}">
                    <a16:rowId xmlns:a16="http://schemas.microsoft.com/office/drawing/2014/main" val="2009867829"/>
                  </a:ext>
                </a:extLst>
              </a:tr>
              <a:tr h="216000">
                <a:tc>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marL="72000" marR="72000" marT="0" marB="0" anchor="ctr">
                    <a:lnB w="6350" cap="flat" cmpd="sng" algn="ctr">
                      <a:noFill/>
                      <a:prstDash val="solid"/>
                      <a:round/>
                      <a:headEnd type="none" w="med" len="med"/>
                      <a:tailEnd type="none" w="med" len="med"/>
                    </a:lnB>
                  </a:tcPr>
                </a:tc>
                <a:tc>
                  <a:txBody>
                    <a:bodyPr/>
                    <a:lstStyle/>
                    <a:p>
                      <a:endParaRPr kumimoji="1" lang="ja-JP" altLang="en-US" sz="1100">
                        <a:latin typeface="メイリオ" panose="020B0604030504040204" pitchFamily="50" charset="-128"/>
                        <a:ea typeface="メイリオ" panose="020B0604030504040204" pitchFamily="50" charset="-128"/>
                      </a:endParaRPr>
                    </a:p>
                  </a:txBody>
                  <a:tcPr marL="72000" marR="72000" marT="0" marB="0">
                    <a:lnB w="6350" cap="flat" cmpd="sng" algn="ctr">
                      <a:noFill/>
                      <a:prstDash val="solid"/>
                      <a:round/>
                      <a:headEnd type="none" w="med" len="med"/>
                      <a:tailEnd type="none" w="med" len="med"/>
                    </a:lnB>
                  </a:tcPr>
                </a:tc>
                <a:tc>
                  <a:txBody>
                    <a:bodyPr/>
                    <a:lstStyle/>
                    <a:p>
                      <a:r>
                        <a:rPr lang="ja-JP" altLang="en-US" sz="1100" kern="0" dirty="0" smtClean="0">
                          <a:latin typeface="メイリオ" panose="020B0604030504040204" pitchFamily="50" charset="-128"/>
                          <a:ea typeface="メイリオ" panose="020B0604030504040204" pitchFamily="50" charset="-128"/>
                          <a:cs typeface="メイリオ" panose="020B0604030504040204" pitchFamily="50" charset="-128"/>
                        </a:rPr>
                        <a:t>③　</a:t>
                      </a:r>
                      <a:r>
                        <a:rPr lang="ja-JP" altLang="en-US" sz="1100" b="1" kern="0" dirty="0" smtClean="0">
                          <a:latin typeface="メイリオ" panose="020B0604030504040204" pitchFamily="50" charset="-128"/>
                          <a:ea typeface="メイリオ" panose="020B0604030504040204" pitchFamily="50" charset="-128"/>
                          <a:cs typeface="メイリオ" panose="020B0604030504040204" pitchFamily="50" charset="-128"/>
                        </a:rPr>
                        <a:t>要件を満たす労働者を雇い入れ</a:t>
                      </a:r>
                      <a:r>
                        <a:rPr lang="ja-JP" altLang="en-US" sz="1100" kern="0" dirty="0" smtClean="0">
                          <a:latin typeface="メイリオ" panose="020B0604030504040204" pitchFamily="50" charset="-128"/>
                          <a:ea typeface="メイリオ" panose="020B0604030504040204" pitchFamily="50" charset="-128"/>
                          <a:cs typeface="メイリオ" panose="020B0604030504040204" pitchFamily="50" charset="-128"/>
                        </a:rPr>
                        <a:t>、３人（創業の場合は２人）以上増加させる</a:t>
                      </a:r>
                      <a:endParaRPr kumimoji="1" lang="ja-JP" altLang="en-US" sz="1100" dirty="0">
                        <a:latin typeface="メイリオ" panose="020B0604030504040204" pitchFamily="50" charset="-128"/>
                        <a:ea typeface="メイリオ" panose="020B0604030504040204" pitchFamily="50" charset="-128"/>
                      </a:endParaRPr>
                    </a:p>
                  </a:txBody>
                  <a:tcPr marL="72000" marR="72000" marT="0" marB="0" anchor="ctr">
                    <a:lnB w="6350" cap="flat" cmpd="sng" algn="ctr">
                      <a:noFill/>
                      <a:prstDash val="solid"/>
                      <a:round/>
                      <a:headEnd type="none" w="med" len="med"/>
                      <a:tailEnd type="none" w="med" len="med"/>
                    </a:lnB>
                    <a:solidFill>
                      <a:srgbClr val="C9E7E7"/>
                    </a:solidFill>
                  </a:tcPr>
                </a:tc>
                <a:extLst>
                  <a:ext uri="{0D108BD9-81ED-4DB2-BD59-A6C34878D82A}">
                    <a16:rowId xmlns:a16="http://schemas.microsoft.com/office/drawing/2014/main" val="1060061556"/>
                  </a:ext>
                </a:extLst>
              </a:tr>
              <a:tr h="108000">
                <a:tc>
                  <a:txBody>
                    <a:bodyPr/>
                    <a:lstStyle/>
                    <a:p>
                      <a:pPr algn="ctr"/>
                      <a:endParaRPr kumimoji="1" lang="ja-JP" altLang="en-US" sz="800" b="1" spc="300" dirty="0">
                        <a:solidFill>
                          <a:schemeClr val="bg1"/>
                        </a:solidFill>
                        <a:latin typeface="メイリオ" panose="020B0604030504040204" pitchFamily="50" charset="-128"/>
                        <a:ea typeface="メイリオ" panose="020B0604030504040204" pitchFamily="50" charset="-128"/>
                      </a:endParaRPr>
                    </a:p>
                  </a:txBody>
                  <a:tcPr marL="72000" marR="7200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rgbClr val="005C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marL="72000" marR="72000" marT="0" marB="0">
                    <a:lnL>
                      <a:noFill/>
                    </a:lnL>
                    <a:lnR>
                      <a:noFill/>
                    </a:lnR>
                    <a:lnT w="6350" cap="flat" cmpd="sng" algn="ctr">
                      <a:noFill/>
                      <a:prstDash val="solid"/>
                      <a:round/>
                      <a:headEnd type="none" w="med" len="med"/>
                      <a:tailEnd type="none" w="med" len="med"/>
                    </a:lnT>
                    <a:lnB w="6350" cap="flat" cmpd="sng" algn="ctr">
                      <a:solidFill>
                        <a:srgbClr val="005CA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marL="72000" marR="72000"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5CA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18795961"/>
                  </a:ext>
                </a:extLst>
              </a:tr>
              <a:tr h="288000">
                <a:tc>
                  <a:txBody>
                    <a:bodyPr/>
                    <a:lstStyle/>
                    <a:p>
                      <a:pPr algn="ctr"/>
                      <a:r>
                        <a:rPr kumimoji="1" lang="ja-JP" altLang="en-US" sz="1300" b="1" spc="300" dirty="0" smtClean="0">
                          <a:solidFill>
                            <a:schemeClr val="bg1"/>
                          </a:solidFill>
                          <a:latin typeface="メイリオ" panose="020B0604030504040204" pitchFamily="50" charset="-128"/>
                          <a:ea typeface="メイリオ" panose="020B0604030504040204" pitchFamily="50" charset="-128"/>
                        </a:rPr>
                        <a:t>完了日</a:t>
                      </a:r>
                      <a:endParaRPr kumimoji="1" lang="ja-JP" altLang="en-US" sz="1300" b="1" spc="300" dirty="0">
                        <a:solidFill>
                          <a:schemeClr val="bg1"/>
                        </a:solidFill>
                        <a:latin typeface="メイリオ" panose="020B0604030504040204" pitchFamily="50" charset="-128"/>
                        <a:ea typeface="メイリオ" panose="020B0604030504040204" pitchFamily="50" charset="-128"/>
                      </a:endParaRPr>
                    </a:p>
                  </a:txBody>
                  <a:tcPr marL="72000" marR="72000" marT="0" marB="0" anchor="ctr">
                    <a:lnL w="6350" cap="flat" cmpd="sng" algn="ctr">
                      <a:solidFill>
                        <a:srgbClr val="005CAF"/>
                      </a:solidFill>
                      <a:prstDash val="solid"/>
                      <a:round/>
                      <a:headEnd type="none" w="med" len="med"/>
                      <a:tailEnd type="none" w="med" len="med"/>
                    </a:lnL>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solidFill>
                      <a:srgbClr val="005CAF"/>
                    </a:solidFill>
                  </a:tcPr>
                </a:tc>
                <a:tc>
                  <a:txBody>
                    <a:bodyPr/>
                    <a:lstStyle/>
                    <a:p>
                      <a:endParaRPr kumimoji="1" lang="ja-JP" altLang="en-US" sz="1100" dirty="0">
                        <a:latin typeface="メイリオ" panose="020B0604030504040204" pitchFamily="50" charset="-128"/>
                        <a:ea typeface="メイリオ" panose="020B0604030504040204" pitchFamily="50" charset="-128"/>
                      </a:endParaRPr>
                    </a:p>
                  </a:txBody>
                  <a:tcPr marL="72000" marR="72000" marT="0" marB="0">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tcPr>
                </a:tc>
                <a:tc>
                  <a:txBody>
                    <a:bodyPr/>
                    <a:lstStyle/>
                    <a:p>
                      <a:r>
                        <a:rPr lang="ja-JP" altLang="en-US" sz="1080"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④　</a:t>
                      </a:r>
                      <a:r>
                        <a:rPr lang="ja-JP" altLang="en-US" sz="1080" b="1"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0" b="1" kern="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完了届</a:t>
                      </a:r>
                      <a:r>
                        <a:rPr lang="ja-JP" altLang="en-US" sz="1080" b="1"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（第１回支給申請書）」</a:t>
                      </a:r>
                      <a:r>
                        <a:rPr lang="ja-JP" altLang="en-US" sz="1080" b="1" kern="0" dirty="0" smtClean="0">
                          <a:latin typeface="メイリオ" panose="020B0604030504040204" pitchFamily="50" charset="-128"/>
                          <a:ea typeface="メイリオ" panose="020B0604030504040204" pitchFamily="50" charset="-128"/>
                          <a:cs typeface="メイリオ" panose="020B0604030504040204" pitchFamily="50" charset="-128"/>
                        </a:rPr>
                        <a:t>などの必要書類</a:t>
                      </a:r>
                      <a:r>
                        <a:rPr lang="ja-JP" altLang="en-US" sz="1080" kern="0" dirty="0" smtClean="0">
                          <a:latin typeface="メイリオ" panose="020B0604030504040204" pitchFamily="50" charset="-128"/>
                          <a:ea typeface="メイリオ" panose="020B0604030504040204" pitchFamily="50" charset="-128"/>
                          <a:cs typeface="メイリオ" panose="020B0604030504040204" pitchFamily="50" charset="-128"/>
                        </a:rPr>
                        <a:t>を管轄</a:t>
                      </a:r>
                      <a:r>
                        <a:rPr lang="ja-JP" altLang="en-US" sz="1080"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労働局長に提出する</a:t>
                      </a:r>
                      <a:endParaRPr kumimoji="1" lang="ja-JP" altLang="en-US" sz="1080" dirty="0">
                        <a:latin typeface="メイリオ" panose="020B0604030504040204" pitchFamily="50" charset="-128"/>
                        <a:ea typeface="メイリオ" panose="020B0604030504040204" pitchFamily="50" charset="-128"/>
                      </a:endParaRPr>
                    </a:p>
                  </a:txBody>
                  <a:tcPr marL="72000" marR="72000" marT="0" marB="0" anchor="ctr">
                    <a:lnR w="6350" cap="flat" cmpd="sng" algn="ctr">
                      <a:solidFill>
                        <a:srgbClr val="005CAF"/>
                      </a:solidFill>
                      <a:prstDash val="solid"/>
                      <a:round/>
                      <a:headEnd type="none" w="med" len="med"/>
                      <a:tailEnd type="none" w="med" len="med"/>
                    </a:lnR>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tcPr>
                </a:tc>
                <a:extLst>
                  <a:ext uri="{0D108BD9-81ED-4DB2-BD59-A6C34878D82A}">
                    <a16:rowId xmlns:a16="http://schemas.microsoft.com/office/drawing/2014/main" val="518251085"/>
                  </a:ext>
                </a:extLst>
              </a:tr>
              <a:tr h="252000">
                <a:tc>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marL="72000" marR="72000" marT="0" marB="0" anchor="ctr">
                    <a:lnT w="6350" cap="flat" cmpd="sng" algn="ctr">
                      <a:solidFill>
                        <a:srgbClr val="005CAF"/>
                      </a:solidFill>
                      <a:prstDash val="solid"/>
                      <a:round/>
                      <a:headEnd type="none" w="med" len="med"/>
                      <a:tailEnd type="none" w="med" len="med"/>
                    </a:lnT>
                  </a:tcPr>
                </a:tc>
                <a:tc gridSpan="2">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r>
                        <a:rPr lang="ja-JP" altLang="en-US" sz="1300" b="1" kern="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１年間</a:t>
                      </a:r>
                    </a:p>
                  </a:txBody>
                  <a:tcPr marL="72000" marR="72000" marT="0" marB="0" anchor="b">
                    <a:lnT w="6350" cap="flat" cmpd="sng" algn="ctr">
                      <a:solidFill>
                        <a:srgbClr val="005CAF"/>
                      </a:solidFill>
                      <a:prstDash val="solid"/>
                      <a:round/>
                      <a:headEnd type="none" w="med" len="med"/>
                      <a:tailEnd type="none" w="med" len="med"/>
                    </a:lnT>
                  </a:tcPr>
                </a:tc>
                <a:tc hMerge="1">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endParaRPr kumimoji="1" lang="ja-JP" altLang="en-US" sz="11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686683699"/>
                  </a:ext>
                </a:extLst>
              </a:tr>
              <a:tr h="252000">
                <a:tc>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marL="72000" marR="72000" marT="0" marB="0" anchor="ctr"/>
                </a:tc>
                <a:tc>
                  <a:txBody>
                    <a:bodyPr/>
                    <a:lstStyle/>
                    <a:p>
                      <a:endParaRPr kumimoji="1" lang="ja-JP" altLang="en-US" sz="1100" dirty="0">
                        <a:latin typeface="メイリオ" panose="020B0604030504040204" pitchFamily="50" charset="-128"/>
                        <a:ea typeface="メイリオ" panose="020B0604030504040204" pitchFamily="50" charset="-128"/>
                      </a:endParaRPr>
                    </a:p>
                  </a:txBody>
                  <a:tcPr marL="72000" marR="72000" marT="0" marB="0"/>
                </a:tc>
                <a:tc>
                  <a:txBody>
                    <a:bodyPr/>
                    <a:lstStyle/>
                    <a:p>
                      <a:pPr marL="0" marR="0" lvl="0" indent="0" algn="ctr" defTabSz="957838" rtl="0" eaLnBrk="1" fontAlgn="auto" latinLnBrk="0" hangingPunct="1">
                        <a:lnSpc>
                          <a:spcPct val="100000"/>
                        </a:lnSpc>
                        <a:spcBef>
                          <a:spcPts val="0"/>
                        </a:spcBef>
                        <a:spcAft>
                          <a:spcPts val="0"/>
                        </a:spcAft>
                        <a:buClrTx/>
                        <a:buSzTx/>
                        <a:buFontTx/>
                        <a:buNone/>
                        <a:tabLst/>
                        <a:defRPr/>
                      </a:pPr>
                      <a:r>
                        <a:rPr lang="ja-JP" altLang="en-US" sz="1100" b="1" kern="0" dirty="0" smtClean="0">
                          <a:latin typeface="メイリオ" panose="020B0604030504040204" pitchFamily="50" charset="-128"/>
                          <a:ea typeface="メイリオ" panose="020B0604030504040204" pitchFamily="50" charset="-128"/>
                          <a:cs typeface="メイリオ" panose="020B0604030504040204" pitchFamily="50" charset="-128"/>
                        </a:rPr>
                        <a:t>被保険者数の維持　　対象労働者数の維持　　対象労働者の定着</a:t>
                      </a:r>
                      <a:endParaRPr kumimoji="1" lang="ja-JP" altLang="en-US" sz="1100" dirty="0">
                        <a:latin typeface="メイリオ" panose="020B0604030504040204" pitchFamily="50" charset="-128"/>
                        <a:ea typeface="メイリオ" panose="020B0604030504040204" pitchFamily="50" charset="-128"/>
                      </a:endParaRPr>
                    </a:p>
                  </a:txBody>
                  <a:tcPr marL="72000" marR="72000" marT="0" marB="0" anchor="ctr">
                    <a:solidFill>
                      <a:srgbClr val="C9E7E7"/>
                    </a:solidFill>
                  </a:tcPr>
                </a:tc>
                <a:extLst>
                  <a:ext uri="{0D108BD9-81ED-4DB2-BD59-A6C34878D82A}">
                    <a16:rowId xmlns:a16="http://schemas.microsoft.com/office/drawing/2014/main" val="2255698386"/>
                  </a:ext>
                </a:extLst>
              </a:tr>
              <a:tr h="72000">
                <a:tc>
                  <a:txBody>
                    <a:bodyPr/>
                    <a:lstStyle/>
                    <a:p>
                      <a:pPr algn="ctr"/>
                      <a:endParaRPr kumimoji="1" lang="ja-JP" altLang="en-US" sz="600" b="1" spc="300" dirty="0">
                        <a:solidFill>
                          <a:schemeClr val="bg1"/>
                        </a:solidFill>
                        <a:latin typeface="メイリオ" panose="020B0604030504040204" pitchFamily="50" charset="-128"/>
                        <a:ea typeface="メイリオ" panose="020B0604030504040204" pitchFamily="50" charset="-128"/>
                      </a:endParaRPr>
                    </a:p>
                  </a:txBody>
                  <a:tcPr marL="72000" marR="72000" marT="0" marB="0" anchor="ctr">
                    <a:lnB w="6350" cap="flat" cmpd="sng" algn="ctr">
                      <a:solidFill>
                        <a:srgbClr val="005CAF"/>
                      </a:solidFill>
                      <a:prstDash val="solid"/>
                      <a:round/>
                      <a:headEnd type="none" w="med" len="med"/>
                      <a:tailEnd type="none" w="med" len="med"/>
                    </a:lnB>
                    <a:noFill/>
                  </a:tcPr>
                </a:tc>
                <a:tc>
                  <a:txBody>
                    <a:bodyPr/>
                    <a:lstStyle/>
                    <a:p>
                      <a:endParaRPr kumimoji="1" lang="ja-JP" altLang="en-US" sz="600" dirty="0">
                        <a:latin typeface="メイリオ" panose="020B0604030504040204" pitchFamily="50" charset="-128"/>
                        <a:ea typeface="メイリオ" panose="020B0604030504040204" pitchFamily="50" charset="-128"/>
                      </a:endParaRPr>
                    </a:p>
                  </a:txBody>
                  <a:tcPr marL="72000" marR="72000" marT="0" marB="0">
                    <a:lnB w="6350" cap="flat" cmpd="sng" algn="ctr">
                      <a:solidFill>
                        <a:srgbClr val="005CAF"/>
                      </a:solidFill>
                      <a:prstDash val="solid"/>
                      <a:round/>
                      <a:headEnd type="none" w="med" len="med"/>
                      <a:tailEnd type="none" w="med" len="med"/>
                    </a:lnB>
                  </a:tcPr>
                </a:tc>
                <a:tc>
                  <a:txBody>
                    <a:bodyPr/>
                    <a:lstStyle/>
                    <a:p>
                      <a:endParaRPr kumimoji="1" lang="ja-JP" altLang="en-US" sz="600" dirty="0">
                        <a:latin typeface="メイリオ" panose="020B0604030504040204" pitchFamily="50" charset="-128"/>
                        <a:ea typeface="メイリオ" panose="020B0604030504040204" pitchFamily="50" charset="-128"/>
                      </a:endParaRPr>
                    </a:p>
                  </a:txBody>
                  <a:tcPr marL="72000" marR="72000" marT="0" marB="0" anchor="ctr">
                    <a:lnB w="6350" cap="flat" cmpd="sng" algn="ctr">
                      <a:solidFill>
                        <a:srgbClr val="005CAF"/>
                      </a:solidFill>
                      <a:prstDash val="solid"/>
                      <a:round/>
                      <a:headEnd type="none" w="med" len="med"/>
                      <a:tailEnd type="none" w="med" len="med"/>
                    </a:lnB>
                  </a:tcPr>
                </a:tc>
                <a:extLst>
                  <a:ext uri="{0D108BD9-81ED-4DB2-BD59-A6C34878D82A}">
                    <a16:rowId xmlns:a16="http://schemas.microsoft.com/office/drawing/2014/main" val="1915396055"/>
                  </a:ext>
                </a:extLst>
              </a:tr>
              <a:tr h="288000">
                <a:tc>
                  <a:txBody>
                    <a:bodyPr/>
                    <a:lstStyle/>
                    <a:p>
                      <a:pPr algn="ctr"/>
                      <a:r>
                        <a:rPr kumimoji="1" lang="ja-JP" altLang="en-US" sz="1300" b="1" spc="100" baseline="0" dirty="0" smtClean="0">
                          <a:solidFill>
                            <a:schemeClr val="bg1"/>
                          </a:solidFill>
                          <a:latin typeface="メイリオ" panose="020B0604030504040204" pitchFamily="50" charset="-128"/>
                          <a:ea typeface="メイリオ" panose="020B0604030504040204" pitchFamily="50" charset="-128"/>
                        </a:rPr>
                        <a:t>支給申請</a:t>
                      </a:r>
                      <a:endParaRPr kumimoji="1" lang="ja-JP" altLang="en-US" sz="1300" b="1" spc="100" baseline="0" dirty="0">
                        <a:solidFill>
                          <a:schemeClr val="bg1"/>
                        </a:solidFill>
                        <a:latin typeface="メイリオ" panose="020B0604030504040204" pitchFamily="50" charset="-128"/>
                        <a:ea typeface="メイリオ" panose="020B0604030504040204" pitchFamily="50" charset="-128"/>
                      </a:endParaRPr>
                    </a:p>
                  </a:txBody>
                  <a:tcPr marL="72000" marR="72000" marT="0" marB="0" anchor="ctr">
                    <a:lnL w="6350" cap="flat" cmpd="sng" algn="ctr">
                      <a:solidFill>
                        <a:srgbClr val="005CAF"/>
                      </a:solidFill>
                      <a:prstDash val="solid"/>
                      <a:round/>
                      <a:headEnd type="none" w="med" len="med"/>
                      <a:tailEnd type="none" w="med" len="med"/>
                    </a:lnL>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solidFill>
                      <a:srgbClr val="005CAF"/>
                    </a:solidFill>
                  </a:tcPr>
                </a:tc>
                <a:tc>
                  <a:txBody>
                    <a:bodyPr/>
                    <a:lstStyle/>
                    <a:p>
                      <a:endParaRPr kumimoji="1" lang="ja-JP" altLang="en-US" sz="1100" dirty="0">
                        <a:latin typeface="メイリオ" panose="020B0604030504040204" pitchFamily="50" charset="-128"/>
                        <a:ea typeface="メイリオ" panose="020B0604030504040204" pitchFamily="50" charset="-128"/>
                      </a:endParaRPr>
                    </a:p>
                  </a:txBody>
                  <a:tcPr marL="72000" marR="72000" marT="0" marB="0">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tcPr>
                </a:tc>
                <a:tc>
                  <a:txBody>
                    <a:bodyPr/>
                    <a:lstStyle/>
                    <a:p>
                      <a:r>
                        <a:rPr lang="ja-JP" altLang="en-US" sz="1100"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⑤　</a:t>
                      </a:r>
                      <a:r>
                        <a:rPr lang="ja-JP" altLang="en-US" sz="1100" b="1"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kern="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第２回支給申請書</a:t>
                      </a:r>
                      <a:r>
                        <a:rPr lang="ja-JP" altLang="en-US" sz="1100" b="1"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kern="0" dirty="0" smtClean="0">
                          <a:latin typeface="メイリオ" panose="020B0604030504040204" pitchFamily="50" charset="-128"/>
                          <a:ea typeface="メイリオ" panose="020B0604030504040204" pitchFamily="50" charset="-128"/>
                          <a:cs typeface="メイリオ" panose="020B0604030504040204" pitchFamily="50" charset="-128"/>
                        </a:rPr>
                        <a:t>などの必要書類</a:t>
                      </a:r>
                      <a:r>
                        <a:rPr lang="ja-JP" altLang="en-US" sz="1100" kern="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管轄労働局長に提出する　</a:t>
                      </a:r>
                      <a:endParaRPr kumimoji="1" lang="ja-JP" altLang="en-US" sz="1100" dirty="0">
                        <a:latin typeface="メイリオ" panose="020B0604030504040204" pitchFamily="50" charset="-128"/>
                        <a:ea typeface="メイリオ" panose="020B0604030504040204" pitchFamily="50" charset="-128"/>
                      </a:endParaRPr>
                    </a:p>
                  </a:txBody>
                  <a:tcPr marL="72000" marR="72000" marT="0" marB="0" anchor="ctr">
                    <a:lnR w="6350" cap="flat" cmpd="sng" algn="ctr">
                      <a:solidFill>
                        <a:srgbClr val="005CAF"/>
                      </a:solidFill>
                      <a:prstDash val="solid"/>
                      <a:round/>
                      <a:headEnd type="none" w="med" len="med"/>
                      <a:tailEnd type="none" w="med" len="med"/>
                    </a:lnR>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tcPr>
                </a:tc>
                <a:extLst>
                  <a:ext uri="{0D108BD9-81ED-4DB2-BD59-A6C34878D82A}">
                    <a16:rowId xmlns:a16="http://schemas.microsoft.com/office/drawing/2014/main" val="1925593251"/>
                  </a:ext>
                </a:extLst>
              </a:tr>
              <a:tr h="252000">
                <a:tc>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marL="72000" marR="72000" marT="0" marB="0" anchor="ctr">
                    <a:lnT w="6350" cap="flat" cmpd="sng" algn="ctr">
                      <a:solidFill>
                        <a:srgbClr val="005CAF"/>
                      </a:solidFill>
                      <a:prstDash val="solid"/>
                      <a:round/>
                      <a:headEnd type="none" w="med" len="med"/>
                      <a:tailEnd type="none" w="med" len="med"/>
                    </a:lnT>
                  </a:tcPr>
                </a:tc>
                <a:tc gridSpan="2">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r>
                        <a:rPr lang="ja-JP" altLang="en-US" sz="1300" b="1" kern="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１年間</a:t>
                      </a:r>
                    </a:p>
                  </a:txBody>
                  <a:tcPr marL="72000" marR="72000" marT="0" marB="0" anchor="b">
                    <a:lnT w="6350" cap="flat" cmpd="sng" algn="ctr">
                      <a:solidFill>
                        <a:srgbClr val="005CAF"/>
                      </a:solidFill>
                      <a:prstDash val="solid"/>
                      <a:round/>
                      <a:headEnd type="none" w="med" len="med"/>
                      <a:tailEnd type="none" w="med" len="med"/>
                    </a:lnT>
                  </a:tcPr>
                </a:tc>
                <a:tc hMerge="1">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endParaRPr kumimoji="1" lang="ja-JP" altLang="en-US" sz="1100" dirty="0">
                        <a:latin typeface="メイリオ" panose="020B0604030504040204" pitchFamily="50" charset="-128"/>
                        <a:ea typeface="メイリオ" panose="020B0604030504040204" pitchFamily="50" charset="-128"/>
                      </a:endParaRPr>
                    </a:p>
                  </a:txBody>
                  <a:tcPr>
                    <a:lnT w="6350" cap="flat" cmpd="sng" algn="ctr">
                      <a:solidFill>
                        <a:srgbClr val="4F81BD"/>
                      </a:solidFill>
                      <a:prstDash val="solid"/>
                      <a:round/>
                      <a:headEnd type="none" w="med" len="med"/>
                      <a:tailEnd type="none" w="med" len="med"/>
                    </a:lnT>
                  </a:tcPr>
                </a:tc>
                <a:extLst>
                  <a:ext uri="{0D108BD9-81ED-4DB2-BD59-A6C34878D82A}">
                    <a16:rowId xmlns:a16="http://schemas.microsoft.com/office/drawing/2014/main" val="555788338"/>
                  </a:ext>
                </a:extLst>
              </a:tr>
              <a:tr h="252000">
                <a:tc>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marL="72000" marR="72000" marT="0" marB="0" anchor="ctr"/>
                </a:tc>
                <a:tc>
                  <a:txBody>
                    <a:bodyPr/>
                    <a:lstStyle/>
                    <a:p>
                      <a:endParaRPr kumimoji="1" lang="ja-JP" altLang="en-US" sz="1100" dirty="0">
                        <a:latin typeface="メイリオ" panose="020B0604030504040204" pitchFamily="50" charset="-128"/>
                        <a:ea typeface="メイリオ" panose="020B0604030504040204" pitchFamily="50" charset="-128"/>
                      </a:endParaRPr>
                    </a:p>
                  </a:txBody>
                  <a:tcPr marL="72000" marR="72000" marT="0" marB="0"/>
                </a:tc>
                <a:tc>
                  <a:txBody>
                    <a:bodyPr/>
                    <a:lstStyle/>
                    <a:p>
                      <a:pPr marL="0" marR="0" lvl="0" indent="0" algn="ctr" defTabSz="957838" rtl="0" eaLnBrk="1" fontAlgn="auto" latinLnBrk="0" hangingPunct="1">
                        <a:lnSpc>
                          <a:spcPct val="100000"/>
                        </a:lnSpc>
                        <a:spcBef>
                          <a:spcPts val="0"/>
                        </a:spcBef>
                        <a:spcAft>
                          <a:spcPts val="0"/>
                        </a:spcAft>
                        <a:buClrTx/>
                        <a:buSzTx/>
                        <a:buFontTx/>
                        <a:buNone/>
                        <a:tabLst/>
                        <a:defRPr/>
                      </a:pPr>
                      <a:r>
                        <a:rPr lang="ja-JP" altLang="en-US" sz="1100" b="1" kern="0" dirty="0" smtClean="0">
                          <a:latin typeface="メイリオ" panose="020B0604030504040204" pitchFamily="50" charset="-128"/>
                          <a:ea typeface="メイリオ" panose="020B0604030504040204" pitchFamily="50" charset="-128"/>
                          <a:cs typeface="メイリオ" panose="020B0604030504040204" pitchFamily="50" charset="-128"/>
                        </a:rPr>
                        <a:t>被保険者数の維持　　対象労働者数の維持　　対象労働者の定着</a:t>
                      </a:r>
                      <a:endParaRPr kumimoji="1" lang="ja-JP" altLang="en-US" sz="1100" dirty="0">
                        <a:latin typeface="メイリオ" panose="020B0604030504040204" pitchFamily="50" charset="-128"/>
                        <a:ea typeface="メイリオ" panose="020B0604030504040204" pitchFamily="50" charset="-128"/>
                      </a:endParaRPr>
                    </a:p>
                  </a:txBody>
                  <a:tcPr marL="72000" marR="72000" marT="0" marB="0" anchor="ctr">
                    <a:solidFill>
                      <a:srgbClr val="C9E7E7"/>
                    </a:solidFill>
                  </a:tcPr>
                </a:tc>
                <a:extLst>
                  <a:ext uri="{0D108BD9-81ED-4DB2-BD59-A6C34878D82A}">
                    <a16:rowId xmlns:a16="http://schemas.microsoft.com/office/drawing/2014/main" val="3997392185"/>
                  </a:ext>
                </a:extLst>
              </a:tr>
              <a:tr h="72000">
                <a:tc>
                  <a:txBody>
                    <a:bodyPr/>
                    <a:lstStyle/>
                    <a:p>
                      <a:pPr algn="ctr"/>
                      <a:endParaRPr kumimoji="1" lang="ja-JP" altLang="en-US" sz="600" b="1" spc="100" baseline="0" dirty="0">
                        <a:solidFill>
                          <a:schemeClr val="bg1"/>
                        </a:solidFill>
                        <a:latin typeface="メイリオ" panose="020B0604030504040204" pitchFamily="50" charset="-128"/>
                        <a:ea typeface="メイリオ" panose="020B0604030504040204" pitchFamily="50" charset="-128"/>
                      </a:endParaRPr>
                    </a:p>
                  </a:txBody>
                  <a:tcPr marL="72000" marR="72000" marT="0" marB="0" anchor="ctr">
                    <a:lnB w="6350" cap="flat" cmpd="sng" algn="ctr">
                      <a:solidFill>
                        <a:srgbClr val="005CAF"/>
                      </a:solidFill>
                      <a:prstDash val="solid"/>
                      <a:round/>
                      <a:headEnd type="none" w="med" len="med"/>
                      <a:tailEnd type="none" w="med" len="med"/>
                    </a:lnB>
                    <a:noFill/>
                  </a:tcPr>
                </a:tc>
                <a:tc>
                  <a:txBody>
                    <a:bodyPr/>
                    <a:lstStyle/>
                    <a:p>
                      <a:endParaRPr kumimoji="1" lang="ja-JP" altLang="en-US" sz="600" dirty="0">
                        <a:latin typeface="メイリオ" panose="020B0604030504040204" pitchFamily="50" charset="-128"/>
                        <a:ea typeface="メイリオ" panose="020B0604030504040204" pitchFamily="50" charset="-128"/>
                      </a:endParaRPr>
                    </a:p>
                  </a:txBody>
                  <a:tcPr marL="72000" marR="72000" marT="0" marB="0">
                    <a:lnB w="6350" cap="flat" cmpd="sng" algn="ctr">
                      <a:solidFill>
                        <a:srgbClr val="005CAF"/>
                      </a:solidFill>
                      <a:prstDash val="solid"/>
                      <a:round/>
                      <a:headEnd type="none" w="med" len="med"/>
                      <a:tailEnd type="none" w="med" len="med"/>
                    </a:lnB>
                  </a:tcPr>
                </a:tc>
                <a:tc>
                  <a:txBody>
                    <a:bodyPr/>
                    <a:lstStyle/>
                    <a:p>
                      <a:endParaRPr kumimoji="1" lang="ja-JP" altLang="en-US" sz="600" dirty="0">
                        <a:latin typeface="メイリオ" panose="020B0604030504040204" pitchFamily="50" charset="-128"/>
                        <a:ea typeface="メイリオ" panose="020B0604030504040204" pitchFamily="50" charset="-128"/>
                      </a:endParaRPr>
                    </a:p>
                  </a:txBody>
                  <a:tcPr marL="72000" marR="72000" marT="0" marB="0">
                    <a:lnB w="6350" cap="flat" cmpd="sng" algn="ctr">
                      <a:solidFill>
                        <a:srgbClr val="005CAF"/>
                      </a:solidFill>
                      <a:prstDash val="solid"/>
                      <a:round/>
                      <a:headEnd type="none" w="med" len="med"/>
                      <a:tailEnd type="none" w="med" len="med"/>
                    </a:lnB>
                  </a:tcPr>
                </a:tc>
                <a:extLst>
                  <a:ext uri="{0D108BD9-81ED-4DB2-BD59-A6C34878D82A}">
                    <a16:rowId xmlns:a16="http://schemas.microsoft.com/office/drawing/2014/main" val="304563746"/>
                  </a:ext>
                </a:extLst>
              </a:tr>
              <a:tr h="288000">
                <a:tc>
                  <a:txBody>
                    <a:bodyPr/>
                    <a:lstStyle/>
                    <a:p>
                      <a:pPr algn="ctr"/>
                      <a:r>
                        <a:rPr kumimoji="1" lang="ja-JP" altLang="en-US" sz="1300" b="1" spc="100" baseline="0" dirty="0" smtClean="0">
                          <a:solidFill>
                            <a:schemeClr val="bg1"/>
                          </a:solidFill>
                          <a:latin typeface="メイリオ" panose="020B0604030504040204" pitchFamily="50" charset="-128"/>
                          <a:ea typeface="メイリオ" panose="020B0604030504040204" pitchFamily="50" charset="-128"/>
                        </a:rPr>
                        <a:t>支給申請</a:t>
                      </a:r>
                      <a:endParaRPr kumimoji="1" lang="ja-JP" altLang="en-US" sz="1300" b="1" spc="100" baseline="0" dirty="0">
                        <a:solidFill>
                          <a:schemeClr val="bg1"/>
                        </a:solidFill>
                        <a:latin typeface="メイリオ" panose="020B0604030504040204" pitchFamily="50" charset="-128"/>
                        <a:ea typeface="メイリオ" panose="020B0604030504040204" pitchFamily="50" charset="-128"/>
                      </a:endParaRPr>
                    </a:p>
                  </a:txBody>
                  <a:tcPr marL="72000" marR="72000" marT="0" marB="0" anchor="ctr">
                    <a:lnL w="6350" cap="flat" cmpd="sng" algn="ctr">
                      <a:solidFill>
                        <a:srgbClr val="005CAF"/>
                      </a:solidFill>
                      <a:prstDash val="solid"/>
                      <a:round/>
                      <a:headEnd type="none" w="med" len="med"/>
                      <a:tailEnd type="none" w="med" len="med"/>
                    </a:lnL>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solidFill>
                      <a:srgbClr val="005CAF"/>
                    </a:solidFill>
                  </a:tcPr>
                </a:tc>
                <a:tc>
                  <a:txBody>
                    <a:bodyPr/>
                    <a:lstStyle/>
                    <a:p>
                      <a:endParaRPr kumimoji="1" lang="ja-JP" altLang="en-US" sz="1100" dirty="0">
                        <a:latin typeface="メイリオ" panose="020B0604030504040204" pitchFamily="50" charset="-128"/>
                        <a:ea typeface="メイリオ" panose="020B0604030504040204" pitchFamily="50" charset="-128"/>
                      </a:endParaRPr>
                    </a:p>
                  </a:txBody>
                  <a:tcPr marL="72000" marR="72000" marT="0" marB="0">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tcPr>
                </a:tc>
                <a:tc>
                  <a:txBody>
                    <a:bodyPr/>
                    <a:lstStyle/>
                    <a:p>
                      <a:r>
                        <a:rPr lang="ja-JP" altLang="en-US" sz="1100"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⑥　</a:t>
                      </a:r>
                      <a:r>
                        <a:rPr lang="ja-JP" altLang="en-US" sz="1100" b="1"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kern="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第３回支給申請書</a:t>
                      </a:r>
                      <a:r>
                        <a:rPr lang="ja-JP" altLang="en-US" sz="1100" b="1"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kern="0" dirty="0" smtClean="0">
                          <a:latin typeface="メイリオ" panose="020B0604030504040204" pitchFamily="50" charset="-128"/>
                          <a:ea typeface="メイリオ" panose="020B0604030504040204" pitchFamily="50" charset="-128"/>
                          <a:cs typeface="メイリオ" panose="020B0604030504040204" pitchFamily="50" charset="-128"/>
                        </a:rPr>
                        <a:t>などの必要書類</a:t>
                      </a:r>
                      <a:r>
                        <a:rPr lang="ja-JP" altLang="en-US" sz="1100" kern="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kern="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管轄労働局長に提出する</a:t>
                      </a:r>
                      <a:endParaRPr kumimoji="1" lang="ja-JP" altLang="en-US" sz="1100" dirty="0">
                        <a:latin typeface="メイリオ" panose="020B0604030504040204" pitchFamily="50" charset="-128"/>
                        <a:ea typeface="メイリオ" panose="020B0604030504040204" pitchFamily="50" charset="-128"/>
                      </a:endParaRPr>
                    </a:p>
                  </a:txBody>
                  <a:tcPr marL="72000" marR="72000" marT="0" marB="0" anchor="ctr">
                    <a:lnR w="6350" cap="flat" cmpd="sng" algn="ctr">
                      <a:solidFill>
                        <a:srgbClr val="005CAF"/>
                      </a:solidFill>
                      <a:prstDash val="solid"/>
                      <a:round/>
                      <a:headEnd type="none" w="med" len="med"/>
                      <a:tailEnd type="none" w="med" len="med"/>
                    </a:lnR>
                    <a:lnT w="6350" cap="flat" cmpd="sng" algn="ctr">
                      <a:solidFill>
                        <a:srgbClr val="005CAF"/>
                      </a:solidFill>
                      <a:prstDash val="solid"/>
                      <a:round/>
                      <a:headEnd type="none" w="med" len="med"/>
                      <a:tailEnd type="none" w="med" len="med"/>
                    </a:lnT>
                    <a:lnB w="6350" cap="flat" cmpd="sng" algn="ctr">
                      <a:solidFill>
                        <a:srgbClr val="005CAF"/>
                      </a:solidFill>
                      <a:prstDash val="solid"/>
                      <a:round/>
                      <a:headEnd type="none" w="med" len="med"/>
                      <a:tailEnd type="none" w="med" len="med"/>
                    </a:lnB>
                  </a:tcPr>
                </a:tc>
                <a:extLst>
                  <a:ext uri="{0D108BD9-81ED-4DB2-BD59-A6C34878D82A}">
                    <a16:rowId xmlns:a16="http://schemas.microsoft.com/office/drawing/2014/main" val="3334706163"/>
                  </a:ext>
                </a:extLst>
              </a:tr>
            </a:tbl>
          </a:graphicData>
        </a:graphic>
      </p:graphicFrame>
      <p:sp>
        <p:nvSpPr>
          <p:cNvPr id="10" name="テキスト ボックス 9"/>
          <p:cNvSpPr txBox="1"/>
          <p:nvPr/>
        </p:nvSpPr>
        <p:spPr>
          <a:xfrm>
            <a:off x="405000" y="5596345"/>
            <a:ext cx="1728000" cy="230832"/>
          </a:xfrm>
          <a:prstGeom prst="rect">
            <a:avLst/>
          </a:prstGeom>
          <a:noFill/>
          <a:ln w="12700">
            <a:noFill/>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：事業主が行う手続き</a:t>
            </a:r>
            <a:endParaRPr kumimoji="1" lang="ja-JP" altLang="en-US" sz="900" dirty="0">
              <a:latin typeface="メイリオ" panose="020B0604030504040204" pitchFamily="50" charset="-128"/>
              <a:ea typeface="メイリオ" panose="020B0604030504040204" pitchFamily="50" charset="-128"/>
            </a:endParaRPr>
          </a:p>
        </p:txBody>
      </p:sp>
      <p:sp>
        <p:nvSpPr>
          <p:cNvPr id="121" name="テキスト ボックス 120"/>
          <p:cNvSpPr txBox="1"/>
          <p:nvPr/>
        </p:nvSpPr>
        <p:spPr>
          <a:xfrm>
            <a:off x="1917000" y="5596345"/>
            <a:ext cx="2376000" cy="230832"/>
          </a:xfrm>
          <a:prstGeom prst="rect">
            <a:avLst/>
          </a:prstGeom>
          <a:noFill/>
          <a:ln w="12700">
            <a:noFill/>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：事業主が事業所内で行う取り組み</a:t>
            </a:r>
            <a:endParaRPr kumimoji="1" lang="ja-JP" altLang="en-US" sz="9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202452" y="5625664"/>
            <a:ext cx="288000" cy="144000"/>
          </a:xfrm>
          <a:prstGeom prst="rect">
            <a:avLst/>
          </a:prstGeom>
          <a:noFill/>
          <a:ln w="12700">
            <a:solidFill>
              <a:srgbClr val="005C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1714452" y="5625664"/>
            <a:ext cx="288000" cy="144000"/>
          </a:xfrm>
          <a:prstGeom prst="rect">
            <a:avLst/>
          </a:prstGeom>
          <a:solidFill>
            <a:srgbClr val="C9E7E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28486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 name="表 54"/>
          <p:cNvGraphicFramePr>
            <a:graphicFrameLocks noGrp="1"/>
          </p:cNvGraphicFramePr>
          <p:nvPr>
            <p:extLst>
              <p:ext uri="{D42A27DB-BD31-4B8C-83A1-F6EECF244321}">
                <p14:modId xmlns:p14="http://schemas.microsoft.com/office/powerpoint/2010/main" val="2603063271"/>
              </p:ext>
            </p:extLst>
          </p:nvPr>
        </p:nvGraphicFramePr>
        <p:xfrm>
          <a:off x="189002" y="2181000"/>
          <a:ext cx="6479997" cy="1857728"/>
        </p:xfrm>
        <a:graphic>
          <a:graphicData uri="http://schemas.openxmlformats.org/drawingml/2006/table">
            <a:tbl>
              <a:tblPr firstRow="1" bandRow="1">
                <a:tableStyleId>{5940675A-B579-460E-94D1-54222C63F5DA}</a:tableStyleId>
              </a:tblPr>
              <a:tblGrid>
                <a:gridCol w="1186061">
                  <a:extLst>
                    <a:ext uri="{9D8B030D-6E8A-4147-A177-3AD203B41FA5}">
                      <a16:colId xmlns:a16="http://schemas.microsoft.com/office/drawing/2014/main" val="20000"/>
                    </a:ext>
                  </a:extLst>
                </a:gridCol>
                <a:gridCol w="661742">
                  <a:extLst>
                    <a:ext uri="{9D8B030D-6E8A-4147-A177-3AD203B41FA5}">
                      <a16:colId xmlns:a16="http://schemas.microsoft.com/office/drawing/2014/main" val="20001"/>
                    </a:ext>
                  </a:extLst>
                </a:gridCol>
                <a:gridCol w="661742">
                  <a:extLst>
                    <a:ext uri="{9D8B030D-6E8A-4147-A177-3AD203B41FA5}">
                      <a16:colId xmlns:a16="http://schemas.microsoft.com/office/drawing/2014/main" val="48943135"/>
                    </a:ext>
                  </a:extLst>
                </a:gridCol>
                <a:gridCol w="661742">
                  <a:extLst>
                    <a:ext uri="{9D8B030D-6E8A-4147-A177-3AD203B41FA5}">
                      <a16:colId xmlns:a16="http://schemas.microsoft.com/office/drawing/2014/main" val="20002"/>
                    </a:ext>
                  </a:extLst>
                </a:gridCol>
                <a:gridCol w="661742">
                  <a:extLst>
                    <a:ext uri="{9D8B030D-6E8A-4147-A177-3AD203B41FA5}">
                      <a16:colId xmlns:a16="http://schemas.microsoft.com/office/drawing/2014/main" val="705226747"/>
                    </a:ext>
                  </a:extLst>
                </a:gridCol>
                <a:gridCol w="661742">
                  <a:extLst>
                    <a:ext uri="{9D8B030D-6E8A-4147-A177-3AD203B41FA5}">
                      <a16:colId xmlns:a16="http://schemas.microsoft.com/office/drawing/2014/main" val="20003"/>
                    </a:ext>
                  </a:extLst>
                </a:gridCol>
                <a:gridCol w="661742">
                  <a:extLst>
                    <a:ext uri="{9D8B030D-6E8A-4147-A177-3AD203B41FA5}">
                      <a16:colId xmlns:a16="http://schemas.microsoft.com/office/drawing/2014/main" val="4029687127"/>
                    </a:ext>
                  </a:extLst>
                </a:gridCol>
                <a:gridCol w="661742">
                  <a:extLst>
                    <a:ext uri="{9D8B030D-6E8A-4147-A177-3AD203B41FA5}">
                      <a16:colId xmlns:a16="http://schemas.microsoft.com/office/drawing/2014/main" val="20004"/>
                    </a:ext>
                  </a:extLst>
                </a:gridCol>
                <a:gridCol w="661742">
                  <a:extLst>
                    <a:ext uri="{9D8B030D-6E8A-4147-A177-3AD203B41FA5}">
                      <a16:colId xmlns:a16="http://schemas.microsoft.com/office/drawing/2014/main" val="1162734241"/>
                    </a:ext>
                  </a:extLst>
                </a:gridCol>
              </a:tblGrid>
              <a:tr h="174039">
                <a:tc rowSpan="3">
                  <a:txBody>
                    <a:bodyPr/>
                    <a:lstStyle/>
                    <a:p>
                      <a:pPr algn="ctr" fontAlgn="ctr"/>
                      <a:r>
                        <a:rPr lang="ja-JP" altLang="en-US" sz="1000" b="1" i="0" u="none" strike="noStrike" dirty="0">
                          <a:solidFill>
                            <a:schemeClr val="bg1"/>
                          </a:solidFill>
                          <a:latin typeface="メイリオ" pitchFamily="50" charset="-128"/>
                          <a:ea typeface="メイリオ" pitchFamily="50" charset="-128"/>
                        </a:rPr>
                        <a:t>設置・整備費用</a:t>
                      </a:r>
                    </a:p>
                  </a:txBody>
                  <a:tcPr marT="36000" marB="18000" anchor="ctr">
                    <a:lnB w="6350" cap="flat" cmpd="sng" algn="ctr">
                      <a:solidFill>
                        <a:schemeClr val="bg1"/>
                      </a:solidFill>
                      <a:prstDash val="solid"/>
                      <a:round/>
                      <a:headEnd type="none" w="med" len="med"/>
                      <a:tailEnd type="none" w="med" len="med"/>
                    </a:lnB>
                    <a:solidFill>
                      <a:srgbClr val="103185"/>
                    </a:solidFill>
                  </a:tcPr>
                </a:tc>
                <a:tc gridSpan="8">
                  <a:txBody>
                    <a:bodyPr/>
                    <a:lstStyle/>
                    <a:p>
                      <a:pPr algn="ctr" fontAlgn="ctr"/>
                      <a:r>
                        <a:rPr lang="ja-JP" altLang="en-US" sz="1000" b="0" i="0" u="none" strike="noStrike" dirty="0">
                          <a:solidFill>
                            <a:srgbClr val="000000"/>
                          </a:solidFill>
                          <a:latin typeface="メイリオ" pitchFamily="50" charset="-128"/>
                          <a:ea typeface="メイリオ" pitchFamily="50" charset="-128"/>
                        </a:rPr>
                        <a:t>   対象</a:t>
                      </a:r>
                      <a:r>
                        <a:rPr lang="ja-JP" altLang="en-US" sz="1000" b="0" i="0" u="none" strike="noStrike" dirty="0" smtClean="0">
                          <a:solidFill>
                            <a:srgbClr val="000000"/>
                          </a:solidFill>
                          <a:latin typeface="メイリオ" pitchFamily="50" charset="-128"/>
                          <a:ea typeface="メイリオ" pitchFamily="50" charset="-128"/>
                        </a:rPr>
                        <a:t>労働者の増加人数</a:t>
                      </a:r>
                      <a:r>
                        <a:rPr lang="ja-JP" altLang="en-US" sz="1000" b="0" i="0" u="none" strike="noStrike" dirty="0">
                          <a:solidFill>
                            <a:srgbClr val="000000"/>
                          </a:solidFill>
                          <a:latin typeface="メイリオ" pitchFamily="50" charset="-128"/>
                          <a:ea typeface="メイリオ" pitchFamily="50" charset="-128"/>
                        </a:rPr>
                        <a:t>　</a:t>
                      </a:r>
                      <a:r>
                        <a:rPr lang="ja-JP" altLang="en-US" sz="1000" b="0" i="0" u="none" strike="noStrike" dirty="0" smtClean="0">
                          <a:solidFill>
                            <a:srgbClr val="000000"/>
                          </a:solidFill>
                          <a:latin typeface="メイリオ" pitchFamily="50" charset="-128"/>
                          <a:ea typeface="メイリオ" pitchFamily="50" charset="-128"/>
                        </a:rPr>
                        <a:t>（）内は創業の場合のみ適用</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５</a:t>
                      </a:r>
                      <a:endParaRPr lang="ja-JP" altLang="en-US" sz="1000" b="0" i="0" u="none" strike="noStrike" dirty="0">
                        <a:solidFill>
                          <a:srgbClr val="000000"/>
                        </a:solidFill>
                        <a:latin typeface="メイリオ" pitchFamily="50" charset="-128"/>
                        <a:ea typeface="メイリオ" pitchFamily="50" charset="-128"/>
                      </a:endParaRPr>
                    </a:p>
                  </a:txBody>
                  <a:tcPr marT="36000" marB="18000" anchor="ctr">
                    <a:solidFill>
                      <a:srgbClr val="EAEAE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74039">
                <a:tc vMerge="1">
                  <a:txBody>
                    <a:bodyPr/>
                    <a:lstStyle/>
                    <a:p>
                      <a:endParaRPr kumimoji="1" lang="ja-JP" altLang="en-US"/>
                    </a:p>
                  </a:txBody>
                  <a:tcPr/>
                </a:tc>
                <a:tc gridSpan="2">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３</a:t>
                      </a:r>
                      <a:r>
                        <a:rPr lang="en-US" altLang="ja-JP" sz="1000" b="0" i="0" u="none" strike="noStrike" dirty="0" smtClean="0">
                          <a:solidFill>
                            <a:srgbClr val="000000"/>
                          </a:solidFill>
                          <a:latin typeface="メイリオ" pitchFamily="50" charset="-128"/>
                          <a:ea typeface="メイリオ" pitchFamily="50" charset="-128"/>
                        </a:rPr>
                        <a:t>(2)</a:t>
                      </a:r>
                      <a:r>
                        <a:rPr lang="ja-JP" altLang="en-US" sz="1000" b="0" i="0" u="none" strike="noStrike" dirty="0" smtClean="0">
                          <a:solidFill>
                            <a:srgbClr val="000000"/>
                          </a:solidFill>
                          <a:latin typeface="メイリオ" pitchFamily="50" charset="-128"/>
                          <a:ea typeface="メイリオ" pitchFamily="50" charset="-128"/>
                        </a:rPr>
                        <a:t>～</a:t>
                      </a:r>
                      <a:r>
                        <a:rPr lang="ja-JP" altLang="en-US" sz="1000" b="0" i="0" u="none" strike="noStrike" dirty="0">
                          <a:solidFill>
                            <a:srgbClr val="000000"/>
                          </a:solidFill>
                          <a:latin typeface="メイリオ" pitchFamily="50" charset="-128"/>
                          <a:ea typeface="メイリオ" pitchFamily="50" charset="-128"/>
                        </a:rPr>
                        <a:t>４人</a:t>
                      </a:r>
                    </a:p>
                  </a:txBody>
                  <a:tcPr marL="9525" marR="9525" marT="36000" marB="18000" anchor="ctr"/>
                </a:tc>
                <a:tc hMerge="1">
                  <a:txBody>
                    <a:bodyPr/>
                    <a:lstStyle/>
                    <a:p>
                      <a:endParaRPr kumimoji="1" lang="ja-JP" altLang="en-US"/>
                    </a:p>
                  </a:txBody>
                  <a:tcPr/>
                </a:tc>
                <a:tc gridSpan="2">
                  <a:txBody>
                    <a:bodyPr/>
                    <a:lstStyle/>
                    <a:p>
                      <a:pPr algn="ctr" fontAlgn="ctr"/>
                      <a:r>
                        <a:rPr lang="ja-JP" altLang="en-US" sz="1000" b="0" i="0" u="none" strike="noStrike" dirty="0">
                          <a:solidFill>
                            <a:srgbClr val="000000"/>
                          </a:solidFill>
                          <a:latin typeface="メイリオ" pitchFamily="50" charset="-128"/>
                          <a:ea typeface="メイリオ" pitchFamily="50" charset="-128"/>
                        </a:rPr>
                        <a:t>５～９人</a:t>
                      </a:r>
                    </a:p>
                  </a:txBody>
                  <a:tcPr marL="9525" marR="9525" marT="36000" marB="18000" anchor="ctr"/>
                </a:tc>
                <a:tc hMerge="1">
                  <a:txBody>
                    <a:bodyPr/>
                    <a:lstStyle/>
                    <a:p>
                      <a:endParaRPr kumimoji="1" lang="ja-JP" altLang="en-US"/>
                    </a:p>
                  </a:txBody>
                  <a:tcPr/>
                </a:tc>
                <a:tc gridSpan="2">
                  <a:txBody>
                    <a:bodyPr/>
                    <a:lstStyle/>
                    <a:p>
                      <a:pPr algn="ctr" fontAlgn="ctr"/>
                      <a:r>
                        <a:rPr lang="en-US" altLang="ja-JP" sz="1000" b="0" i="0" u="none" strike="noStrike" dirty="0">
                          <a:solidFill>
                            <a:srgbClr val="000000"/>
                          </a:solidFill>
                          <a:latin typeface="メイリオ" pitchFamily="50" charset="-128"/>
                          <a:ea typeface="メイリオ" pitchFamily="50" charset="-128"/>
                        </a:rPr>
                        <a:t>10</a:t>
                      </a:r>
                      <a:r>
                        <a:rPr lang="ja-JP" altLang="en-US" sz="1000" b="0" i="0" u="none" strike="noStrike" dirty="0">
                          <a:solidFill>
                            <a:srgbClr val="000000"/>
                          </a:solidFill>
                          <a:latin typeface="メイリオ" pitchFamily="50" charset="-128"/>
                          <a:ea typeface="メイリオ" pitchFamily="50" charset="-128"/>
                        </a:rPr>
                        <a:t>～</a:t>
                      </a:r>
                      <a:r>
                        <a:rPr lang="en-US" altLang="ja-JP" sz="1000" b="0" i="0" u="none" strike="noStrike" dirty="0">
                          <a:solidFill>
                            <a:srgbClr val="000000"/>
                          </a:solidFill>
                          <a:latin typeface="メイリオ" pitchFamily="50" charset="-128"/>
                          <a:ea typeface="メイリオ" pitchFamily="50" charset="-128"/>
                        </a:rPr>
                        <a:t>19</a:t>
                      </a:r>
                      <a:r>
                        <a:rPr lang="ja-JP" altLang="en-US" sz="1000" b="0" i="0" u="none" strike="noStrike" dirty="0">
                          <a:solidFill>
                            <a:srgbClr val="000000"/>
                          </a:solidFill>
                          <a:latin typeface="メイリオ" pitchFamily="50" charset="-128"/>
                          <a:ea typeface="メイリオ" pitchFamily="50" charset="-128"/>
                        </a:rPr>
                        <a:t>人</a:t>
                      </a:r>
                    </a:p>
                  </a:txBody>
                  <a:tcPr marL="9525" marR="9525" marT="36000" marB="18000" anchor="ctr"/>
                </a:tc>
                <a:tc hMerge="1">
                  <a:txBody>
                    <a:bodyPr/>
                    <a:lstStyle/>
                    <a:p>
                      <a:endParaRPr kumimoji="1" lang="ja-JP" altLang="en-US"/>
                    </a:p>
                  </a:txBody>
                  <a:tcPr/>
                </a:tc>
                <a:tc gridSpan="2">
                  <a:txBody>
                    <a:bodyPr/>
                    <a:lstStyle/>
                    <a:p>
                      <a:pPr algn="ctr" fontAlgn="ctr"/>
                      <a:r>
                        <a:rPr lang="en-US" altLang="ja-JP" sz="1000" b="0" i="0" u="none" strike="noStrike" dirty="0" smtClean="0">
                          <a:solidFill>
                            <a:srgbClr val="000000"/>
                          </a:solidFill>
                          <a:latin typeface="メイリオ" pitchFamily="50" charset="-128"/>
                          <a:ea typeface="メイリオ" pitchFamily="50" charset="-128"/>
                        </a:rPr>
                        <a:t>20</a:t>
                      </a:r>
                      <a:r>
                        <a:rPr lang="ja-JP" altLang="en-US" sz="1000" b="0" i="0" u="none" strike="noStrike" dirty="0" smtClean="0">
                          <a:solidFill>
                            <a:srgbClr val="000000"/>
                          </a:solidFill>
                          <a:latin typeface="メイリオ" pitchFamily="50" charset="-128"/>
                          <a:ea typeface="メイリオ" pitchFamily="50" charset="-128"/>
                        </a:rPr>
                        <a:t>人</a:t>
                      </a:r>
                      <a:r>
                        <a:rPr lang="ja-JP" altLang="en-US" sz="1000" b="0" i="0" u="none" strike="noStrike" dirty="0">
                          <a:solidFill>
                            <a:srgbClr val="000000"/>
                          </a:solidFill>
                          <a:latin typeface="メイリオ" pitchFamily="50" charset="-128"/>
                          <a:ea typeface="メイリオ" pitchFamily="50" charset="-128"/>
                        </a:rPr>
                        <a:t>以上</a:t>
                      </a:r>
                    </a:p>
                  </a:txBody>
                  <a:tcPr marL="9525" marR="9525" marT="36000" marB="18000" anchor="ctr"/>
                </a:tc>
                <a:tc hMerge="1">
                  <a:txBody>
                    <a:bodyPr/>
                    <a:lstStyle/>
                    <a:p>
                      <a:endParaRPr kumimoji="1" lang="ja-JP" altLang="en-US"/>
                    </a:p>
                  </a:txBody>
                  <a:tcPr/>
                </a:tc>
                <a:extLst>
                  <a:ext uri="{0D108BD9-81ED-4DB2-BD59-A6C34878D82A}">
                    <a16:rowId xmlns:a16="http://schemas.microsoft.com/office/drawing/2014/main" val="10001"/>
                  </a:ext>
                </a:extLst>
              </a:tr>
              <a:tr h="174039">
                <a:tc vMerge="1">
                  <a:txBody>
                    <a:bodyPr/>
                    <a:lstStyle/>
                    <a:p>
                      <a:pPr algn="ctr" fontAlgn="ctr"/>
                      <a:endParaRPr lang="ja-JP" altLang="en-US" sz="1000" b="0" i="0" u="none" strike="noStrike" dirty="0">
                        <a:solidFill>
                          <a:srgbClr val="000000"/>
                        </a:solidFill>
                        <a:latin typeface="メイリオ" pitchFamily="50" charset="-128"/>
                        <a:ea typeface="メイリオ" pitchFamily="50" charset="-128"/>
                      </a:endParaRPr>
                    </a:p>
                  </a:txBody>
                  <a:tcPr marT="36000" marB="18000" anchor="ctr">
                    <a:solidFill>
                      <a:srgbClr val="EAEAEA"/>
                    </a:solidFill>
                  </a:tcPr>
                </a:tc>
                <a:tc>
                  <a:txBody>
                    <a:bodyPr/>
                    <a:lstStyle/>
                    <a:p>
                      <a:pPr algn="ctr" fontAlgn="ctr"/>
                      <a:r>
                        <a:rPr lang="ja-JP" altLang="en-US" sz="1000" b="0" i="0" u="none" strike="noStrike" dirty="0" smtClean="0">
                          <a:solidFill>
                            <a:schemeClr val="tx1"/>
                          </a:solidFill>
                          <a:latin typeface="メイリオ" pitchFamily="50" charset="-128"/>
                          <a:ea typeface="メイリオ" pitchFamily="50" charset="-128"/>
                        </a:rPr>
                        <a:t>基本</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４</a:t>
                      </a:r>
                      <a:endParaRPr lang="ja-JP" altLang="en-US" sz="1000" b="0" i="0" u="none" strike="noStrike" dirty="0">
                        <a:solidFill>
                          <a:schemeClr val="tx1"/>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tcPr>
                </a:tc>
                <a:tc>
                  <a:txBody>
                    <a:bodyPr/>
                    <a:lstStyle/>
                    <a:p>
                      <a:pPr algn="ctr" fontAlgn="ctr"/>
                      <a:r>
                        <a:rPr lang="ja-JP" altLang="en-US" sz="1000" b="0" i="0" u="none" strike="noStrike" dirty="0" smtClean="0">
                          <a:solidFill>
                            <a:schemeClr val="tx1"/>
                          </a:solidFill>
                          <a:latin typeface="メイリオ" pitchFamily="50" charset="-128"/>
                          <a:ea typeface="メイリオ" pitchFamily="50" charset="-128"/>
                        </a:rPr>
                        <a:t>優遇</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４</a:t>
                      </a:r>
                      <a:endParaRPr lang="ja-JP" altLang="en-US" sz="1000" b="0" i="0" u="none" strike="noStrike" dirty="0">
                        <a:solidFill>
                          <a:schemeClr val="tx1"/>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基本</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優遇</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基本</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優遇</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基本</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優遇</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248926861"/>
                  </a:ext>
                </a:extLst>
              </a:tr>
              <a:tr h="302544">
                <a:tc>
                  <a:txBody>
                    <a:bodyPr/>
                    <a:lstStyle/>
                    <a:p>
                      <a:pPr algn="l" fontAlgn="b">
                        <a:lnSpc>
                          <a:spcPts val="1200"/>
                        </a:lnSpc>
                      </a:pPr>
                      <a:r>
                        <a:rPr lang="en-US" altLang="ja-JP" sz="850" b="1" i="0" u="none" strike="noStrike" dirty="0">
                          <a:solidFill>
                            <a:schemeClr val="bg1"/>
                          </a:solidFill>
                          <a:latin typeface="メイリオ" pitchFamily="50" charset="-128"/>
                          <a:ea typeface="メイリオ" pitchFamily="50" charset="-128"/>
                        </a:rPr>
                        <a:t>300</a:t>
                      </a:r>
                      <a:r>
                        <a:rPr lang="ja-JP" altLang="en-US" sz="850" b="1" i="0" u="none" strike="noStrike" dirty="0">
                          <a:solidFill>
                            <a:schemeClr val="bg1"/>
                          </a:solidFill>
                          <a:latin typeface="メイリオ" pitchFamily="50" charset="-128"/>
                          <a:ea typeface="メイリオ" pitchFamily="50" charset="-128"/>
                        </a:rPr>
                        <a:t>万円</a:t>
                      </a:r>
                      <a:r>
                        <a:rPr lang="ja-JP" altLang="en-US" sz="850" b="1" i="0" u="none" strike="noStrike" dirty="0" smtClean="0">
                          <a:solidFill>
                            <a:schemeClr val="bg1"/>
                          </a:solidFill>
                          <a:latin typeface="メイリオ" pitchFamily="50" charset="-128"/>
                          <a:ea typeface="メイリオ" pitchFamily="50" charset="-128"/>
                        </a:rPr>
                        <a:t>以上</a:t>
                      </a:r>
                      <a:r>
                        <a:rPr lang="en-US" altLang="ja-JP" sz="850" b="1" i="0" u="none" strike="noStrike" dirty="0" smtClean="0">
                          <a:solidFill>
                            <a:schemeClr val="bg1"/>
                          </a:solidFill>
                          <a:latin typeface="メイリオ" pitchFamily="50" charset="-128"/>
                          <a:ea typeface="メイリオ" pitchFamily="50" charset="-128"/>
                        </a:rPr>
                        <a:t/>
                      </a:r>
                      <a:br>
                        <a:rPr lang="en-US" altLang="ja-JP" sz="850" b="1" i="0" u="none" strike="noStrike" dirty="0" smtClean="0">
                          <a:solidFill>
                            <a:schemeClr val="bg1"/>
                          </a:solidFill>
                          <a:latin typeface="メイリオ" pitchFamily="50" charset="-128"/>
                          <a:ea typeface="メイリオ" pitchFamily="50" charset="-128"/>
                        </a:rPr>
                      </a:br>
                      <a:r>
                        <a:rPr lang="en-US" altLang="ja-JP" sz="850" b="1" i="0" u="none" strike="noStrike" dirty="0" smtClean="0">
                          <a:solidFill>
                            <a:schemeClr val="bg1"/>
                          </a:solidFill>
                          <a:latin typeface="メイリオ" pitchFamily="50" charset="-128"/>
                          <a:ea typeface="メイリオ" pitchFamily="50" charset="-128"/>
                        </a:rPr>
                        <a:t>1,000</a:t>
                      </a:r>
                      <a:r>
                        <a:rPr lang="ja-JP" altLang="en-US" sz="850" b="1" i="0" u="none" strike="noStrike" dirty="0">
                          <a:solidFill>
                            <a:schemeClr val="bg1"/>
                          </a:solidFill>
                          <a:latin typeface="メイリオ" pitchFamily="50" charset="-128"/>
                          <a:ea typeface="メイリオ" pitchFamily="50" charset="-128"/>
                        </a:rPr>
                        <a:t>万円未満</a:t>
                      </a:r>
                    </a:p>
                  </a:txBody>
                  <a:tcPr marT="36000" marB="18000"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03185"/>
                    </a:solidFil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48</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76</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96</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143</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285</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360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2"/>
                  </a:ext>
                </a:extLst>
              </a:tr>
              <a:tr h="302544">
                <a:tc>
                  <a:txBody>
                    <a:bodyPr/>
                    <a:lstStyle/>
                    <a:p>
                      <a:pPr algn="l" fontAlgn="b">
                        <a:lnSpc>
                          <a:spcPts val="1200"/>
                        </a:lnSpc>
                      </a:pPr>
                      <a:r>
                        <a:rPr lang="en-US" altLang="ja-JP" sz="850" b="1" i="0" u="none" strike="noStrike" dirty="0">
                          <a:solidFill>
                            <a:schemeClr val="bg1"/>
                          </a:solidFill>
                          <a:latin typeface="メイリオ" pitchFamily="50" charset="-128"/>
                          <a:ea typeface="メイリオ" pitchFamily="50" charset="-128"/>
                        </a:rPr>
                        <a:t>1,000</a:t>
                      </a:r>
                      <a:r>
                        <a:rPr lang="ja-JP" altLang="en-US" sz="850" b="1" i="0" u="none" strike="noStrike" dirty="0">
                          <a:solidFill>
                            <a:schemeClr val="bg1"/>
                          </a:solidFill>
                          <a:latin typeface="メイリオ" pitchFamily="50" charset="-128"/>
                          <a:ea typeface="メイリオ" pitchFamily="50" charset="-128"/>
                        </a:rPr>
                        <a:t>万円</a:t>
                      </a:r>
                      <a:r>
                        <a:rPr lang="ja-JP" altLang="en-US" sz="850" b="1" i="0" u="none" strike="noStrike" dirty="0" smtClean="0">
                          <a:solidFill>
                            <a:schemeClr val="bg1"/>
                          </a:solidFill>
                          <a:latin typeface="メイリオ" pitchFamily="50" charset="-128"/>
                          <a:ea typeface="メイリオ" pitchFamily="50" charset="-128"/>
                        </a:rPr>
                        <a:t>以上</a:t>
                      </a:r>
                      <a:r>
                        <a:rPr lang="en-US" altLang="ja-JP" sz="850" b="1" i="0" u="none" strike="noStrike" dirty="0" smtClean="0">
                          <a:solidFill>
                            <a:schemeClr val="bg1"/>
                          </a:solidFill>
                          <a:latin typeface="メイリオ" pitchFamily="50" charset="-128"/>
                          <a:ea typeface="メイリオ" pitchFamily="50" charset="-128"/>
                        </a:rPr>
                        <a:t>3,000</a:t>
                      </a:r>
                      <a:r>
                        <a:rPr lang="ja-JP" altLang="en-US" sz="850" b="1" i="0" u="none" strike="noStrike" dirty="0">
                          <a:solidFill>
                            <a:schemeClr val="bg1"/>
                          </a:solidFill>
                          <a:latin typeface="メイリオ" pitchFamily="50" charset="-128"/>
                          <a:ea typeface="メイリオ" pitchFamily="50" charset="-128"/>
                        </a:rPr>
                        <a:t>万円未満</a:t>
                      </a:r>
                    </a:p>
                  </a:txBody>
                  <a:tcPr marT="36000" marB="18000"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03185"/>
                    </a:solidFil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57</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077"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latin typeface="メイリオ" pitchFamily="50" charset="-128"/>
                          <a:ea typeface="メイリオ" pitchFamily="50" charset="-128"/>
                        </a:rPr>
                        <a:t>72</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95</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120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190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240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380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480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3"/>
                  </a:ext>
                </a:extLst>
              </a:tr>
              <a:tr h="302544">
                <a:tc>
                  <a:txBody>
                    <a:bodyPr/>
                    <a:lstStyle/>
                    <a:p>
                      <a:pPr algn="l" fontAlgn="b">
                        <a:lnSpc>
                          <a:spcPts val="1200"/>
                        </a:lnSpc>
                      </a:pPr>
                      <a:r>
                        <a:rPr lang="en-US" altLang="ja-JP" sz="850" b="1" i="0" u="none" strike="noStrike" dirty="0">
                          <a:solidFill>
                            <a:schemeClr val="bg1"/>
                          </a:solidFill>
                          <a:latin typeface="メイリオ" pitchFamily="50" charset="-128"/>
                          <a:ea typeface="メイリオ" pitchFamily="50" charset="-128"/>
                        </a:rPr>
                        <a:t>3,000</a:t>
                      </a:r>
                      <a:r>
                        <a:rPr lang="ja-JP" altLang="en-US" sz="850" b="1" i="0" u="none" strike="noStrike" dirty="0">
                          <a:solidFill>
                            <a:schemeClr val="bg1"/>
                          </a:solidFill>
                          <a:latin typeface="メイリオ" pitchFamily="50" charset="-128"/>
                          <a:ea typeface="メイリオ" pitchFamily="50" charset="-128"/>
                        </a:rPr>
                        <a:t>万円</a:t>
                      </a:r>
                      <a:r>
                        <a:rPr lang="ja-JP" altLang="en-US" sz="850" b="1" i="0" u="none" strike="noStrike" dirty="0" smtClean="0">
                          <a:solidFill>
                            <a:schemeClr val="bg1"/>
                          </a:solidFill>
                          <a:latin typeface="メイリオ" pitchFamily="50" charset="-128"/>
                          <a:ea typeface="メイリオ" pitchFamily="50" charset="-128"/>
                        </a:rPr>
                        <a:t>以上</a:t>
                      </a:r>
                      <a:r>
                        <a:rPr lang="en-US" altLang="ja-JP" sz="850" b="1" i="0" u="none" strike="noStrike" dirty="0" smtClean="0">
                          <a:solidFill>
                            <a:schemeClr val="bg1"/>
                          </a:solidFill>
                          <a:latin typeface="メイリオ" pitchFamily="50" charset="-128"/>
                          <a:ea typeface="メイリオ" pitchFamily="50" charset="-128"/>
                        </a:rPr>
                        <a:t>5,000</a:t>
                      </a:r>
                      <a:r>
                        <a:rPr lang="ja-JP" altLang="en-US" sz="850" b="1" i="0" u="none" strike="noStrike" dirty="0">
                          <a:solidFill>
                            <a:schemeClr val="bg1"/>
                          </a:solidFill>
                          <a:latin typeface="メイリオ" pitchFamily="50" charset="-128"/>
                          <a:ea typeface="メイリオ" pitchFamily="50" charset="-128"/>
                        </a:rPr>
                        <a:t>万円未満</a:t>
                      </a:r>
                    </a:p>
                  </a:txBody>
                  <a:tcPr marT="36000" marB="18000"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03185"/>
                    </a:solidFil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86</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marL="0" marR="0" lvl="0" indent="0" algn="ctr" defTabSz="914077"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latin typeface="メイリオ" pitchFamily="50" charset="-128"/>
                          <a:ea typeface="メイリオ" pitchFamily="50" charset="-128"/>
                        </a:rPr>
                        <a:t>108</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143</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285</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360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570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720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4"/>
                  </a:ext>
                </a:extLst>
              </a:tr>
              <a:tr h="219086">
                <a:tc>
                  <a:txBody>
                    <a:bodyPr/>
                    <a:lstStyle/>
                    <a:p>
                      <a:pPr algn="l" fontAlgn="ctr"/>
                      <a:r>
                        <a:rPr lang="en-US" altLang="ja-JP" sz="850" b="1" i="0" u="none" strike="noStrike" dirty="0">
                          <a:solidFill>
                            <a:schemeClr val="bg1"/>
                          </a:solidFill>
                          <a:latin typeface="メイリオ" pitchFamily="50" charset="-128"/>
                          <a:ea typeface="メイリオ" pitchFamily="50" charset="-128"/>
                        </a:rPr>
                        <a:t>5,000</a:t>
                      </a:r>
                      <a:r>
                        <a:rPr lang="ja-JP" altLang="en-US" sz="850" b="1" i="0" u="none" strike="noStrike" dirty="0">
                          <a:solidFill>
                            <a:schemeClr val="bg1"/>
                          </a:solidFill>
                          <a:latin typeface="メイリオ" pitchFamily="50" charset="-128"/>
                          <a:ea typeface="メイリオ" pitchFamily="50" charset="-128"/>
                        </a:rPr>
                        <a:t>万円以上</a:t>
                      </a:r>
                    </a:p>
                  </a:txBody>
                  <a:tcPr marT="36000" marB="18000" anchor="ctr">
                    <a:lnT w="6350" cap="flat" cmpd="sng" algn="ctr">
                      <a:solidFill>
                        <a:schemeClr val="bg1"/>
                      </a:solidFill>
                      <a:prstDash val="solid"/>
                      <a:round/>
                      <a:headEnd type="none" w="med" len="med"/>
                      <a:tailEnd type="none" w="med" len="med"/>
                    </a:lnT>
                    <a:solidFill>
                      <a:srgbClr val="103185"/>
                    </a:solidFil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114</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144</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190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240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380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480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760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960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5"/>
                  </a:ext>
                </a:extLst>
              </a:tr>
            </a:tbl>
          </a:graphicData>
        </a:graphic>
      </p:graphicFrame>
      <p:graphicFrame>
        <p:nvGraphicFramePr>
          <p:cNvPr id="58" name="表 57"/>
          <p:cNvGraphicFramePr>
            <a:graphicFrameLocks noGrp="1"/>
          </p:cNvGraphicFramePr>
          <p:nvPr>
            <p:extLst>
              <p:ext uri="{D42A27DB-BD31-4B8C-83A1-F6EECF244321}">
                <p14:modId xmlns:p14="http://schemas.microsoft.com/office/powerpoint/2010/main" val="1407729457"/>
              </p:ext>
            </p:extLst>
          </p:nvPr>
        </p:nvGraphicFramePr>
        <p:xfrm>
          <a:off x="185400" y="7056000"/>
          <a:ext cx="6487200" cy="1829802"/>
        </p:xfrm>
        <a:graphic>
          <a:graphicData uri="http://schemas.openxmlformats.org/drawingml/2006/table">
            <a:tbl>
              <a:tblPr firstRow="1" bandRow="1">
                <a:tableStyleId>{5940675A-B579-460E-94D1-54222C63F5DA}</a:tableStyleId>
              </a:tblPr>
              <a:tblGrid>
                <a:gridCol w="1188000">
                  <a:extLst>
                    <a:ext uri="{9D8B030D-6E8A-4147-A177-3AD203B41FA5}">
                      <a16:colId xmlns:a16="http://schemas.microsoft.com/office/drawing/2014/main" val="20000"/>
                    </a:ext>
                  </a:extLst>
                </a:gridCol>
                <a:gridCol w="662400">
                  <a:extLst>
                    <a:ext uri="{9D8B030D-6E8A-4147-A177-3AD203B41FA5}">
                      <a16:colId xmlns:a16="http://schemas.microsoft.com/office/drawing/2014/main" val="20001"/>
                    </a:ext>
                  </a:extLst>
                </a:gridCol>
                <a:gridCol w="662400">
                  <a:extLst>
                    <a:ext uri="{9D8B030D-6E8A-4147-A177-3AD203B41FA5}">
                      <a16:colId xmlns:a16="http://schemas.microsoft.com/office/drawing/2014/main" val="48943135"/>
                    </a:ext>
                  </a:extLst>
                </a:gridCol>
                <a:gridCol w="662400">
                  <a:extLst>
                    <a:ext uri="{9D8B030D-6E8A-4147-A177-3AD203B41FA5}">
                      <a16:colId xmlns:a16="http://schemas.microsoft.com/office/drawing/2014/main" val="20002"/>
                    </a:ext>
                  </a:extLst>
                </a:gridCol>
                <a:gridCol w="662400">
                  <a:extLst>
                    <a:ext uri="{9D8B030D-6E8A-4147-A177-3AD203B41FA5}">
                      <a16:colId xmlns:a16="http://schemas.microsoft.com/office/drawing/2014/main" val="705226747"/>
                    </a:ext>
                  </a:extLst>
                </a:gridCol>
                <a:gridCol w="662400">
                  <a:extLst>
                    <a:ext uri="{9D8B030D-6E8A-4147-A177-3AD203B41FA5}">
                      <a16:colId xmlns:a16="http://schemas.microsoft.com/office/drawing/2014/main" val="20003"/>
                    </a:ext>
                  </a:extLst>
                </a:gridCol>
                <a:gridCol w="662400">
                  <a:extLst>
                    <a:ext uri="{9D8B030D-6E8A-4147-A177-3AD203B41FA5}">
                      <a16:colId xmlns:a16="http://schemas.microsoft.com/office/drawing/2014/main" val="4029687127"/>
                    </a:ext>
                  </a:extLst>
                </a:gridCol>
                <a:gridCol w="662400">
                  <a:extLst>
                    <a:ext uri="{9D8B030D-6E8A-4147-A177-3AD203B41FA5}">
                      <a16:colId xmlns:a16="http://schemas.microsoft.com/office/drawing/2014/main" val="20004"/>
                    </a:ext>
                  </a:extLst>
                </a:gridCol>
                <a:gridCol w="662400">
                  <a:extLst>
                    <a:ext uri="{9D8B030D-6E8A-4147-A177-3AD203B41FA5}">
                      <a16:colId xmlns:a16="http://schemas.microsoft.com/office/drawing/2014/main" val="1162734241"/>
                    </a:ext>
                  </a:extLst>
                </a:gridCol>
              </a:tblGrid>
              <a:tr h="163874">
                <a:tc rowSpan="3">
                  <a:txBody>
                    <a:bodyPr/>
                    <a:lstStyle/>
                    <a:p>
                      <a:pPr algn="ctr" fontAlgn="ctr"/>
                      <a:r>
                        <a:rPr lang="ja-JP" altLang="en-US" sz="1000" b="1" i="0" u="none" strike="noStrike" dirty="0">
                          <a:solidFill>
                            <a:schemeClr val="bg1"/>
                          </a:solidFill>
                          <a:latin typeface="メイリオ" pitchFamily="50" charset="-128"/>
                          <a:ea typeface="メイリオ" pitchFamily="50" charset="-128"/>
                        </a:rPr>
                        <a:t>設置・整備費用</a:t>
                      </a:r>
                    </a:p>
                  </a:txBody>
                  <a:tcPr marT="36000" marB="18000" anchor="ctr">
                    <a:lnB w="6350" cap="flat" cmpd="sng" algn="ctr">
                      <a:solidFill>
                        <a:schemeClr val="bg1"/>
                      </a:solidFill>
                      <a:prstDash val="solid"/>
                      <a:round/>
                      <a:headEnd type="none" w="med" len="med"/>
                      <a:tailEnd type="none" w="med" len="med"/>
                    </a:lnB>
                    <a:solidFill>
                      <a:srgbClr val="103185"/>
                    </a:solidFill>
                  </a:tcPr>
                </a:tc>
                <a:tc gridSpan="8">
                  <a:txBody>
                    <a:bodyPr/>
                    <a:lstStyle/>
                    <a:p>
                      <a:pPr algn="ctr" fontAlgn="ctr"/>
                      <a:r>
                        <a:rPr lang="ja-JP" altLang="en-US" sz="1000" b="0" i="0" u="none" strike="noStrike" dirty="0">
                          <a:solidFill>
                            <a:srgbClr val="000000"/>
                          </a:solidFill>
                          <a:latin typeface="メイリオ" pitchFamily="50" charset="-128"/>
                          <a:ea typeface="メイリオ" pitchFamily="50" charset="-128"/>
                        </a:rPr>
                        <a:t>   対象</a:t>
                      </a:r>
                      <a:r>
                        <a:rPr lang="ja-JP" altLang="en-US" sz="1000" b="0" i="0" u="none" strike="noStrike" dirty="0" smtClean="0">
                          <a:solidFill>
                            <a:srgbClr val="000000"/>
                          </a:solidFill>
                          <a:latin typeface="メイリオ" pitchFamily="50" charset="-128"/>
                          <a:ea typeface="メイリオ" pitchFamily="50" charset="-128"/>
                        </a:rPr>
                        <a:t>労働者の増加人数</a:t>
                      </a:r>
                      <a:r>
                        <a:rPr lang="ja-JP" altLang="en-US" sz="1000" b="0" i="0" u="none" strike="noStrike" dirty="0">
                          <a:solidFill>
                            <a:srgbClr val="000000"/>
                          </a:solidFill>
                          <a:latin typeface="メイリオ" pitchFamily="50" charset="-128"/>
                          <a:ea typeface="メイリオ" pitchFamily="50" charset="-128"/>
                        </a:rPr>
                        <a:t>　</a:t>
                      </a:r>
                      <a:r>
                        <a:rPr lang="ja-JP" altLang="en-US" sz="1000" b="0" i="0" u="none" strike="noStrike" dirty="0" smtClean="0">
                          <a:solidFill>
                            <a:srgbClr val="000000"/>
                          </a:solidFill>
                          <a:latin typeface="メイリオ" pitchFamily="50" charset="-128"/>
                          <a:ea typeface="メイリオ" pitchFamily="50" charset="-128"/>
                        </a:rPr>
                        <a:t> </a:t>
                      </a:r>
                      <a:endParaRPr lang="ja-JP" altLang="en-US" sz="1000" b="0" i="0" u="none" strike="noStrike" dirty="0">
                        <a:solidFill>
                          <a:srgbClr val="000000"/>
                        </a:solidFill>
                        <a:latin typeface="メイリオ" pitchFamily="50" charset="-128"/>
                        <a:ea typeface="メイリオ" pitchFamily="50" charset="-128"/>
                      </a:endParaRPr>
                    </a:p>
                  </a:txBody>
                  <a:tcPr marT="36000" marB="18000" anchor="ctr">
                    <a:solidFill>
                      <a:srgbClr val="EAEAE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63874">
                <a:tc vMerge="1">
                  <a:txBody>
                    <a:bodyPr/>
                    <a:lstStyle/>
                    <a:p>
                      <a:endParaRPr kumimoji="1" lang="ja-JP" altLang="en-US"/>
                    </a:p>
                  </a:txBody>
                  <a:tcPr/>
                </a:tc>
                <a:tc gridSpan="2">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３～</a:t>
                      </a:r>
                      <a:r>
                        <a:rPr lang="ja-JP" altLang="en-US" sz="1000" b="0" i="0" u="none" strike="noStrike" dirty="0">
                          <a:solidFill>
                            <a:srgbClr val="000000"/>
                          </a:solidFill>
                          <a:latin typeface="メイリオ" pitchFamily="50" charset="-128"/>
                          <a:ea typeface="メイリオ" pitchFamily="50" charset="-128"/>
                        </a:rPr>
                        <a:t>４人</a:t>
                      </a:r>
                    </a:p>
                  </a:txBody>
                  <a:tcPr marL="9525" marR="9525" marT="36000" marB="18000" anchor="ctr"/>
                </a:tc>
                <a:tc hMerge="1">
                  <a:txBody>
                    <a:bodyPr/>
                    <a:lstStyle/>
                    <a:p>
                      <a:endParaRPr kumimoji="1" lang="ja-JP" altLang="en-US"/>
                    </a:p>
                  </a:txBody>
                  <a:tcPr/>
                </a:tc>
                <a:tc gridSpan="2">
                  <a:txBody>
                    <a:bodyPr/>
                    <a:lstStyle/>
                    <a:p>
                      <a:pPr algn="ctr" fontAlgn="ctr"/>
                      <a:r>
                        <a:rPr lang="ja-JP" altLang="en-US" sz="1000" b="0" i="0" u="none" strike="noStrike" dirty="0">
                          <a:solidFill>
                            <a:srgbClr val="000000"/>
                          </a:solidFill>
                          <a:latin typeface="メイリオ" pitchFamily="50" charset="-128"/>
                          <a:ea typeface="メイリオ" pitchFamily="50" charset="-128"/>
                        </a:rPr>
                        <a:t>５～９人</a:t>
                      </a:r>
                    </a:p>
                  </a:txBody>
                  <a:tcPr marL="9525" marR="9525" marT="36000" marB="18000" anchor="ctr"/>
                </a:tc>
                <a:tc hMerge="1">
                  <a:txBody>
                    <a:bodyPr/>
                    <a:lstStyle/>
                    <a:p>
                      <a:endParaRPr kumimoji="1" lang="ja-JP" altLang="en-US"/>
                    </a:p>
                  </a:txBody>
                  <a:tcPr/>
                </a:tc>
                <a:tc gridSpan="2">
                  <a:txBody>
                    <a:bodyPr/>
                    <a:lstStyle/>
                    <a:p>
                      <a:pPr algn="ctr" fontAlgn="ctr"/>
                      <a:r>
                        <a:rPr lang="en-US" altLang="ja-JP" sz="1000" b="0" i="0" u="none" strike="noStrike" dirty="0">
                          <a:solidFill>
                            <a:srgbClr val="000000"/>
                          </a:solidFill>
                          <a:latin typeface="メイリオ" pitchFamily="50" charset="-128"/>
                          <a:ea typeface="メイリオ" pitchFamily="50" charset="-128"/>
                        </a:rPr>
                        <a:t>10</a:t>
                      </a:r>
                      <a:r>
                        <a:rPr lang="ja-JP" altLang="en-US" sz="1000" b="0" i="0" u="none" strike="noStrike" dirty="0">
                          <a:solidFill>
                            <a:srgbClr val="000000"/>
                          </a:solidFill>
                          <a:latin typeface="メイリオ" pitchFamily="50" charset="-128"/>
                          <a:ea typeface="メイリオ" pitchFamily="50" charset="-128"/>
                        </a:rPr>
                        <a:t>～</a:t>
                      </a:r>
                      <a:r>
                        <a:rPr lang="en-US" altLang="ja-JP" sz="1000" b="0" i="0" u="none" strike="noStrike" dirty="0">
                          <a:solidFill>
                            <a:srgbClr val="000000"/>
                          </a:solidFill>
                          <a:latin typeface="メイリオ" pitchFamily="50" charset="-128"/>
                          <a:ea typeface="メイリオ" pitchFamily="50" charset="-128"/>
                        </a:rPr>
                        <a:t>19</a:t>
                      </a:r>
                      <a:r>
                        <a:rPr lang="ja-JP" altLang="en-US" sz="1000" b="0" i="0" u="none" strike="noStrike" dirty="0">
                          <a:solidFill>
                            <a:srgbClr val="000000"/>
                          </a:solidFill>
                          <a:latin typeface="メイリオ" pitchFamily="50" charset="-128"/>
                          <a:ea typeface="メイリオ" pitchFamily="50" charset="-128"/>
                        </a:rPr>
                        <a:t>人</a:t>
                      </a:r>
                    </a:p>
                  </a:txBody>
                  <a:tcPr marL="9525" marR="9525" marT="36000" marB="18000" anchor="ctr"/>
                </a:tc>
                <a:tc hMerge="1">
                  <a:txBody>
                    <a:bodyPr/>
                    <a:lstStyle/>
                    <a:p>
                      <a:endParaRPr kumimoji="1" lang="ja-JP" altLang="en-US"/>
                    </a:p>
                  </a:txBody>
                  <a:tcPr/>
                </a:tc>
                <a:tc gridSpan="2">
                  <a:txBody>
                    <a:bodyPr/>
                    <a:lstStyle/>
                    <a:p>
                      <a:pPr algn="ctr" fontAlgn="ctr"/>
                      <a:r>
                        <a:rPr lang="en-US" altLang="ja-JP" sz="1000" b="0" i="0" u="none" strike="noStrike" dirty="0" smtClean="0">
                          <a:solidFill>
                            <a:srgbClr val="000000"/>
                          </a:solidFill>
                          <a:latin typeface="メイリオ" pitchFamily="50" charset="-128"/>
                          <a:ea typeface="メイリオ" pitchFamily="50" charset="-128"/>
                        </a:rPr>
                        <a:t>20</a:t>
                      </a:r>
                      <a:r>
                        <a:rPr lang="ja-JP" altLang="en-US" sz="1000" b="0" i="0" u="none" strike="noStrike" dirty="0" smtClean="0">
                          <a:solidFill>
                            <a:srgbClr val="000000"/>
                          </a:solidFill>
                          <a:latin typeface="メイリオ" pitchFamily="50" charset="-128"/>
                          <a:ea typeface="メイリオ" pitchFamily="50" charset="-128"/>
                        </a:rPr>
                        <a:t>人</a:t>
                      </a:r>
                      <a:r>
                        <a:rPr lang="ja-JP" altLang="en-US" sz="1000" b="0" i="0" u="none" strike="noStrike" dirty="0">
                          <a:solidFill>
                            <a:srgbClr val="000000"/>
                          </a:solidFill>
                          <a:latin typeface="メイリオ" pitchFamily="50" charset="-128"/>
                          <a:ea typeface="メイリオ" pitchFamily="50" charset="-128"/>
                        </a:rPr>
                        <a:t>以上</a:t>
                      </a:r>
                    </a:p>
                  </a:txBody>
                  <a:tcPr marL="9525" marR="9525" marT="36000" marB="18000" anchor="ctr"/>
                </a:tc>
                <a:tc hMerge="1">
                  <a:txBody>
                    <a:bodyPr/>
                    <a:lstStyle/>
                    <a:p>
                      <a:endParaRPr kumimoji="1" lang="ja-JP" altLang="en-US"/>
                    </a:p>
                  </a:txBody>
                  <a:tcPr/>
                </a:tc>
                <a:extLst>
                  <a:ext uri="{0D108BD9-81ED-4DB2-BD59-A6C34878D82A}">
                    <a16:rowId xmlns:a16="http://schemas.microsoft.com/office/drawing/2014/main" val="10001"/>
                  </a:ext>
                </a:extLst>
              </a:tr>
              <a:tr h="163874">
                <a:tc vMerge="1">
                  <a:txBody>
                    <a:bodyPr/>
                    <a:lstStyle/>
                    <a:p>
                      <a:pPr algn="ctr" fontAlgn="ctr"/>
                      <a:endParaRPr lang="ja-JP" altLang="en-US" sz="1000" b="0" i="0" u="none" strike="noStrike" dirty="0">
                        <a:solidFill>
                          <a:srgbClr val="000000"/>
                        </a:solidFill>
                        <a:latin typeface="メイリオ" pitchFamily="50" charset="-128"/>
                        <a:ea typeface="メイリオ" pitchFamily="50" charset="-128"/>
                      </a:endParaRPr>
                    </a:p>
                  </a:txBody>
                  <a:tcPr marT="36000" marB="18000" anchor="ctr">
                    <a:solidFill>
                      <a:srgbClr val="EAEAEA"/>
                    </a:solidFill>
                  </a:tcPr>
                </a:tc>
                <a:tc>
                  <a:txBody>
                    <a:bodyPr/>
                    <a:lstStyle/>
                    <a:p>
                      <a:pPr algn="ctr" fontAlgn="ctr"/>
                      <a:r>
                        <a:rPr lang="ja-JP" altLang="en-US" sz="1000" b="0" i="0" u="none" strike="noStrike" dirty="0" smtClean="0">
                          <a:solidFill>
                            <a:schemeClr val="tx1"/>
                          </a:solidFill>
                          <a:latin typeface="メイリオ" pitchFamily="50" charset="-128"/>
                          <a:ea typeface="メイリオ" pitchFamily="50" charset="-128"/>
                        </a:rPr>
                        <a:t>基本</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４</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５</a:t>
                      </a:r>
                      <a:endParaRPr lang="ja-JP" altLang="en-US" sz="1000" b="0" i="0" u="none" strike="noStrike" dirty="0">
                        <a:solidFill>
                          <a:schemeClr val="tx1"/>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tcPr>
                </a:tc>
                <a:tc>
                  <a:txBody>
                    <a:bodyPr/>
                    <a:lstStyle/>
                    <a:p>
                      <a:pPr algn="ctr" fontAlgn="ctr"/>
                      <a:r>
                        <a:rPr lang="ja-JP" altLang="en-US" sz="1000" b="0" i="0" u="none" strike="noStrike" dirty="0" smtClean="0">
                          <a:solidFill>
                            <a:schemeClr val="tx1"/>
                          </a:solidFill>
                          <a:latin typeface="メイリオ" pitchFamily="50" charset="-128"/>
                          <a:ea typeface="メイリオ" pitchFamily="50" charset="-128"/>
                        </a:rPr>
                        <a:t>優遇</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４</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５</a:t>
                      </a:r>
                      <a:endParaRPr lang="ja-JP" altLang="en-US" sz="1000" b="0" i="0" u="none" strike="noStrike" dirty="0">
                        <a:solidFill>
                          <a:schemeClr val="tx1"/>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基本</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優遇</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基本</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優遇</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基本</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R w="12700" cap="flat" cmpd="sng" algn="ctr">
                      <a:solidFill>
                        <a:schemeClr val="tx1"/>
                      </a:solidFill>
                      <a:prstDash val="sysDot"/>
                      <a:round/>
                      <a:headEnd type="none" w="med" len="med"/>
                      <a:tailEnd type="none" w="med" len="med"/>
                    </a:lnR>
                  </a:tcPr>
                </a:tc>
                <a:tc>
                  <a:txBody>
                    <a:bodyPr/>
                    <a:lstStyle/>
                    <a:p>
                      <a:pPr algn="ctr" fontAlgn="ctr"/>
                      <a:r>
                        <a:rPr lang="ja-JP" altLang="en-US" sz="1000" b="0" i="0" u="none" strike="noStrike" dirty="0" smtClean="0">
                          <a:solidFill>
                            <a:srgbClr val="000000"/>
                          </a:solidFill>
                          <a:latin typeface="メイリオ" pitchFamily="50" charset="-128"/>
                          <a:ea typeface="メイリオ" pitchFamily="50" charset="-128"/>
                        </a:rPr>
                        <a:t>優遇</a:t>
                      </a:r>
                      <a:endParaRPr lang="ja-JP" altLang="en-US" sz="1000" b="0" i="0" u="none" strike="noStrike" dirty="0">
                        <a:solidFill>
                          <a:srgbClr val="000000"/>
                        </a:solidFill>
                        <a:latin typeface="メイリオ" pitchFamily="50" charset="-128"/>
                        <a:ea typeface="メイリオ" pitchFamily="50" charset="-128"/>
                      </a:endParaRPr>
                    </a:p>
                  </a:txBody>
                  <a:tcPr marL="9525" marR="9525"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248926861"/>
                  </a:ext>
                </a:extLst>
              </a:tr>
              <a:tr h="284874">
                <a:tc>
                  <a:txBody>
                    <a:bodyPr/>
                    <a:lstStyle/>
                    <a:p>
                      <a:pPr algn="l" fontAlgn="b">
                        <a:lnSpc>
                          <a:spcPts val="1200"/>
                        </a:lnSpc>
                      </a:pPr>
                      <a:r>
                        <a:rPr lang="en-US" altLang="ja-JP" sz="850" b="1" i="0" u="none" strike="noStrike" dirty="0">
                          <a:solidFill>
                            <a:schemeClr val="bg1"/>
                          </a:solidFill>
                          <a:latin typeface="メイリオ" pitchFamily="50" charset="-128"/>
                          <a:ea typeface="メイリオ" pitchFamily="50" charset="-128"/>
                        </a:rPr>
                        <a:t>300</a:t>
                      </a:r>
                      <a:r>
                        <a:rPr lang="ja-JP" altLang="en-US" sz="850" b="1" i="0" u="none" strike="noStrike" dirty="0">
                          <a:solidFill>
                            <a:schemeClr val="bg1"/>
                          </a:solidFill>
                          <a:latin typeface="メイリオ" pitchFamily="50" charset="-128"/>
                          <a:ea typeface="メイリオ" pitchFamily="50" charset="-128"/>
                        </a:rPr>
                        <a:t>万円</a:t>
                      </a:r>
                      <a:r>
                        <a:rPr lang="ja-JP" altLang="en-US" sz="850" b="1" i="0" u="none" strike="noStrike" dirty="0" smtClean="0">
                          <a:solidFill>
                            <a:schemeClr val="bg1"/>
                          </a:solidFill>
                          <a:latin typeface="メイリオ" pitchFamily="50" charset="-128"/>
                          <a:ea typeface="メイリオ" pitchFamily="50" charset="-128"/>
                        </a:rPr>
                        <a:t>以上</a:t>
                      </a:r>
                      <a:r>
                        <a:rPr lang="en-US" altLang="ja-JP" sz="850" b="1" i="0" u="none" strike="noStrike" dirty="0" smtClean="0">
                          <a:solidFill>
                            <a:schemeClr val="bg1"/>
                          </a:solidFill>
                          <a:latin typeface="メイリオ" pitchFamily="50" charset="-128"/>
                          <a:ea typeface="メイリオ" pitchFamily="50" charset="-128"/>
                        </a:rPr>
                        <a:t>1,000</a:t>
                      </a:r>
                      <a:r>
                        <a:rPr lang="ja-JP" altLang="en-US" sz="850" b="1" i="0" u="none" strike="noStrike" dirty="0">
                          <a:solidFill>
                            <a:schemeClr val="bg1"/>
                          </a:solidFill>
                          <a:latin typeface="メイリオ" pitchFamily="50" charset="-128"/>
                          <a:ea typeface="メイリオ" pitchFamily="50" charset="-128"/>
                        </a:rPr>
                        <a:t>万円未満</a:t>
                      </a:r>
                    </a:p>
                  </a:txBody>
                  <a:tcPr marT="36000" marB="18000"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03185"/>
                    </a:solidFil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48</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76</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96</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143</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285</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360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2"/>
                  </a:ext>
                </a:extLst>
              </a:tr>
              <a:tr h="284874">
                <a:tc>
                  <a:txBody>
                    <a:bodyPr/>
                    <a:lstStyle/>
                    <a:p>
                      <a:pPr algn="l" fontAlgn="b">
                        <a:lnSpc>
                          <a:spcPts val="1200"/>
                        </a:lnSpc>
                      </a:pPr>
                      <a:r>
                        <a:rPr lang="en-US" altLang="ja-JP" sz="850" b="1" i="0" u="none" strike="noStrike" dirty="0">
                          <a:solidFill>
                            <a:schemeClr val="bg1"/>
                          </a:solidFill>
                          <a:latin typeface="メイリオ" pitchFamily="50" charset="-128"/>
                          <a:ea typeface="メイリオ" pitchFamily="50" charset="-128"/>
                        </a:rPr>
                        <a:t>1,000</a:t>
                      </a:r>
                      <a:r>
                        <a:rPr lang="ja-JP" altLang="en-US" sz="850" b="1" i="0" u="none" strike="noStrike" dirty="0">
                          <a:solidFill>
                            <a:schemeClr val="bg1"/>
                          </a:solidFill>
                          <a:latin typeface="メイリオ" pitchFamily="50" charset="-128"/>
                          <a:ea typeface="メイリオ" pitchFamily="50" charset="-128"/>
                        </a:rPr>
                        <a:t>万円</a:t>
                      </a:r>
                      <a:r>
                        <a:rPr lang="ja-JP" altLang="en-US" sz="850" b="1" i="0" u="none" strike="noStrike" dirty="0" smtClean="0">
                          <a:solidFill>
                            <a:schemeClr val="bg1"/>
                          </a:solidFill>
                          <a:latin typeface="メイリオ" pitchFamily="50" charset="-128"/>
                          <a:ea typeface="メイリオ" pitchFamily="50" charset="-128"/>
                        </a:rPr>
                        <a:t>以上</a:t>
                      </a:r>
                      <a:r>
                        <a:rPr lang="en-US" altLang="ja-JP" sz="850" b="1" i="0" u="none" strike="noStrike" dirty="0" smtClean="0">
                          <a:solidFill>
                            <a:schemeClr val="bg1"/>
                          </a:solidFill>
                          <a:latin typeface="メイリオ" pitchFamily="50" charset="-128"/>
                          <a:ea typeface="メイリオ" pitchFamily="50" charset="-128"/>
                        </a:rPr>
                        <a:t>3,000</a:t>
                      </a:r>
                      <a:r>
                        <a:rPr lang="ja-JP" altLang="en-US" sz="850" b="1" i="0" u="none" strike="noStrike" dirty="0">
                          <a:solidFill>
                            <a:schemeClr val="bg1"/>
                          </a:solidFill>
                          <a:latin typeface="メイリオ" pitchFamily="50" charset="-128"/>
                          <a:ea typeface="メイリオ" pitchFamily="50" charset="-128"/>
                        </a:rPr>
                        <a:t>万円未満</a:t>
                      </a:r>
                    </a:p>
                  </a:txBody>
                  <a:tcPr marT="36000" marB="18000"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03185"/>
                    </a:solidFil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57</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marL="0" marR="0" lvl="0" indent="0" algn="ctr" defTabSz="914077"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latin typeface="メイリオ" pitchFamily="50" charset="-128"/>
                          <a:ea typeface="メイリオ" pitchFamily="50" charset="-128"/>
                        </a:rPr>
                        <a:t>72</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95</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120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190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240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380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480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3"/>
                  </a:ext>
                </a:extLst>
              </a:tr>
              <a:tr h="284874">
                <a:tc>
                  <a:txBody>
                    <a:bodyPr/>
                    <a:lstStyle/>
                    <a:p>
                      <a:pPr algn="l" fontAlgn="b">
                        <a:lnSpc>
                          <a:spcPts val="1200"/>
                        </a:lnSpc>
                      </a:pPr>
                      <a:r>
                        <a:rPr lang="en-US" altLang="ja-JP" sz="850" b="1" i="0" u="none" strike="noStrike" dirty="0">
                          <a:solidFill>
                            <a:schemeClr val="bg1"/>
                          </a:solidFill>
                          <a:latin typeface="メイリオ" pitchFamily="50" charset="-128"/>
                          <a:ea typeface="メイリオ" pitchFamily="50" charset="-128"/>
                        </a:rPr>
                        <a:t>3,000</a:t>
                      </a:r>
                      <a:r>
                        <a:rPr lang="ja-JP" altLang="en-US" sz="850" b="1" i="0" u="none" strike="noStrike" dirty="0">
                          <a:solidFill>
                            <a:schemeClr val="bg1"/>
                          </a:solidFill>
                          <a:latin typeface="メイリオ" pitchFamily="50" charset="-128"/>
                          <a:ea typeface="メイリオ" pitchFamily="50" charset="-128"/>
                        </a:rPr>
                        <a:t>万円</a:t>
                      </a:r>
                      <a:r>
                        <a:rPr lang="ja-JP" altLang="en-US" sz="850" b="1" i="0" u="none" strike="noStrike" dirty="0" smtClean="0">
                          <a:solidFill>
                            <a:schemeClr val="bg1"/>
                          </a:solidFill>
                          <a:latin typeface="メイリオ" pitchFamily="50" charset="-128"/>
                          <a:ea typeface="メイリオ" pitchFamily="50" charset="-128"/>
                        </a:rPr>
                        <a:t>以上</a:t>
                      </a:r>
                      <a:r>
                        <a:rPr lang="en-US" altLang="ja-JP" sz="850" b="1" i="0" u="none" strike="noStrike" dirty="0" smtClean="0">
                          <a:solidFill>
                            <a:schemeClr val="bg1"/>
                          </a:solidFill>
                          <a:latin typeface="メイリオ" pitchFamily="50" charset="-128"/>
                          <a:ea typeface="メイリオ" pitchFamily="50" charset="-128"/>
                        </a:rPr>
                        <a:t>5,000</a:t>
                      </a:r>
                      <a:r>
                        <a:rPr lang="ja-JP" altLang="en-US" sz="850" b="1" i="0" u="none" strike="noStrike" dirty="0">
                          <a:solidFill>
                            <a:schemeClr val="bg1"/>
                          </a:solidFill>
                          <a:latin typeface="メイリオ" pitchFamily="50" charset="-128"/>
                          <a:ea typeface="メイリオ" pitchFamily="50" charset="-128"/>
                        </a:rPr>
                        <a:t>万円未満</a:t>
                      </a:r>
                    </a:p>
                  </a:txBody>
                  <a:tcPr marT="36000" marB="18000"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03185"/>
                    </a:solidFil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86</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marL="0" marR="0" lvl="0" indent="0" algn="ctr" defTabSz="914077"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latin typeface="メイリオ" pitchFamily="50" charset="-128"/>
                          <a:ea typeface="メイリオ" pitchFamily="50" charset="-128"/>
                        </a:rPr>
                        <a:t>108</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143</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285</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360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570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720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4"/>
                  </a:ext>
                </a:extLst>
              </a:tr>
              <a:tr h="154332">
                <a:tc>
                  <a:txBody>
                    <a:bodyPr/>
                    <a:lstStyle/>
                    <a:p>
                      <a:pPr algn="l" fontAlgn="ctr"/>
                      <a:r>
                        <a:rPr lang="en-US" altLang="ja-JP" sz="850" b="1" i="0" u="none" strike="noStrike" dirty="0">
                          <a:solidFill>
                            <a:schemeClr val="bg1"/>
                          </a:solidFill>
                          <a:latin typeface="メイリオ" pitchFamily="50" charset="-128"/>
                          <a:ea typeface="メイリオ" pitchFamily="50" charset="-128"/>
                        </a:rPr>
                        <a:t>5,000</a:t>
                      </a:r>
                      <a:r>
                        <a:rPr lang="ja-JP" altLang="en-US" sz="850" b="1" i="0" u="none" strike="noStrike" dirty="0">
                          <a:solidFill>
                            <a:schemeClr val="bg1"/>
                          </a:solidFill>
                          <a:latin typeface="メイリオ" pitchFamily="50" charset="-128"/>
                          <a:ea typeface="メイリオ" pitchFamily="50" charset="-128"/>
                        </a:rPr>
                        <a:t>万円以上</a:t>
                      </a:r>
                    </a:p>
                  </a:txBody>
                  <a:tcPr marT="36000" marB="18000" anchor="ctr">
                    <a:lnT w="6350" cap="flat" cmpd="sng" algn="ctr">
                      <a:solidFill>
                        <a:schemeClr val="bg1"/>
                      </a:solidFill>
                      <a:prstDash val="solid"/>
                      <a:round/>
                      <a:headEnd type="none" w="med" len="med"/>
                      <a:tailEnd type="none" w="med" len="med"/>
                    </a:lnT>
                    <a:solidFill>
                      <a:srgbClr val="103185"/>
                    </a:solidFil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114</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144</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190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240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380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480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760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R w="12700" cap="flat" cmpd="sng" algn="ctr">
                      <a:solidFill>
                        <a:schemeClr val="tx1"/>
                      </a:solidFill>
                      <a:prstDash val="sysDot"/>
                      <a:round/>
                      <a:headEnd type="none" w="med" len="med"/>
                      <a:tailEnd type="none" w="med" len="med"/>
                    </a:lnR>
                  </a:tcPr>
                </a:tc>
                <a:tc>
                  <a:txBody>
                    <a:bodyPr/>
                    <a:lstStyle/>
                    <a:p>
                      <a:pPr algn="ctr" fontAlgn="ctr"/>
                      <a:r>
                        <a:rPr lang="en-US" altLang="ja-JP" sz="900" b="0" i="0" u="none" strike="noStrike" dirty="0" smtClean="0">
                          <a:solidFill>
                            <a:schemeClr val="tx1"/>
                          </a:solidFill>
                          <a:latin typeface="メイリオ" pitchFamily="50" charset="-128"/>
                          <a:ea typeface="メイリオ" pitchFamily="50" charset="-128"/>
                        </a:rPr>
                        <a:t>960</a:t>
                      </a:r>
                      <a:r>
                        <a:rPr lang="ja-JP" altLang="en-US" sz="900" b="0" i="0" u="none" strike="noStrike" dirty="0" smtClean="0">
                          <a:solidFill>
                            <a:schemeClr val="tx1"/>
                          </a:solidFill>
                          <a:latin typeface="メイリオ" pitchFamily="50" charset="-128"/>
                          <a:ea typeface="メイリオ" pitchFamily="50" charset="-128"/>
                        </a:rPr>
                        <a:t>万円</a:t>
                      </a:r>
                      <a:endParaRPr lang="en-US" altLang="ja-JP" sz="900" b="0" i="0" u="none" strike="noStrike" dirty="0" smtClean="0">
                        <a:solidFill>
                          <a:schemeClr val="tx1"/>
                        </a:solidFill>
                        <a:latin typeface="メイリオ" pitchFamily="50" charset="-128"/>
                        <a:ea typeface="メイリオ" pitchFamily="50" charset="-128"/>
                      </a:endParaRPr>
                    </a:p>
                  </a:txBody>
                  <a:tcPr marT="36000" marB="18000"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3" name="テキスト ボックス 12"/>
          <p:cNvSpPr txBox="1"/>
          <p:nvPr/>
        </p:nvSpPr>
        <p:spPr>
          <a:xfrm>
            <a:off x="189000" y="4110000"/>
            <a:ext cx="6480000" cy="1210075"/>
          </a:xfrm>
          <a:prstGeom prst="rect">
            <a:avLst/>
          </a:prstGeom>
          <a:noFill/>
        </p:spPr>
        <p:txBody>
          <a:bodyPr wrap="square" rtlCol="0">
            <a:spAutoFit/>
          </a:bodyPr>
          <a:lstStyle/>
          <a:p>
            <a:pPr marL="266700" indent="-266700">
              <a:lnSpc>
                <a:spcPct val="110000"/>
              </a:lnSpc>
              <a:spcBef>
                <a:spcPts val="100"/>
              </a:spcBef>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１ 地域活性化雇用創造プロジェクトとは、都道府県が地域の協議会の了承を得て提案する</a:t>
            </a:r>
            <a:r>
              <a:rPr lang="ja-JP" altLang="en-US" sz="900" dirty="0" smtClean="0">
                <a:latin typeface="メイリオ" panose="020B0604030504040204" pitchFamily="50" charset="-128"/>
                <a:ea typeface="メイリオ" panose="020B0604030504040204" pitchFamily="50" charset="-128"/>
              </a:rPr>
              <a:t>事業の中から、コンテスト</a:t>
            </a:r>
            <a:r>
              <a:rPr lang="en-US" altLang="ja-JP" sz="900" dirty="0" smtClean="0">
                <a:latin typeface="メイリオ" panose="020B0604030504040204" pitchFamily="50" charset="-128"/>
                <a:ea typeface="メイリオ" panose="020B0604030504040204" pitchFamily="50" charset="-128"/>
              </a:rPr>
              <a:t/>
            </a:r>
            <a:br>
              <a:rPr lang="en-US" altLang="ja-JP" sz="900" dirty="0" smtClean="0">
                <a:latin typeface="メイリオ" panose="020B0604030504040204" pitchFamily="50" charset="-128"/>
                <a:ea typeface="メイリオ" panose="020B0604030504040204" pitchFamily="50" charset="-128"/>
              </a:rPr>
            </a:br>
            <a:r>
              <a:rPr lang="ja-JP" altLang="en-US" sz="900" dirty="0" smtClean="0">
                <a:latin typeface="メイリオ" panose="020B0604030504040204" pitchFamily="50" charset="-128"/>
                <a:ea typeface="メイリオ" panose="020B0604030504040204" pitchFamily="50" charset="-128"/>
              </a:rPr>
              <a:t>方式で正社員</a:t>
            </a:r>
            <a:r>
              <a:rPr lang="ja-JP" altLang="en-US" sz="900" dirty="0">
                <a:latin typeface="メイリオ" panose="020B0604030504040204" pitchFamily="50" charset="-128"/>
                <a:ea typeface="メイリオ" panose="020B0604030504040204" pitchFamily="50" charset="-128"/>
              </a:rPr>
              <a:t>雇用の場を確保する効果が高い事業を選定し</a:t>
            </a:r>
            <a:r>
              <a:rPr lang="ja-JP" altLang="en-US" sz="900" dirty="0" smtClean="0">
                <a:latin typeface="メイリオ" panose="020B0604030504040204" pitchFamily="50" charset="-128"/>
                <a:ea typeface="メイリオ" panose="020B0604030504040204" pitchFamily="50" charset="-128"/>
              </a:rPr>
              <a:t>、その事業を都道府県が主体</a:t>
            </a:r>
            <a:r>
              <a:rPr lang="ja-JP" altLang="en-US" sz="900" dirty="0">
                <a:latin typeface="メイリオ" panose="020B0604030504040204" pitchFamily="50" charset="-128"/>
                <a:ea typeface="メイリオ" panose="020B0604030504040204" pitchFamily="50" charset="-128"/>
              </a:rPr>
              <a:t>となって実施する制度です。</a:t>
            </a:r>
          </a:p>
          <a:p>
            <a:pPr>
              <a:lnSpc>
                <a:spcPct val="110000"/>
              </a:lnSpc>
              <a:spcBef>
                <a:spcPts val="100"/>
              </a:spcBef>
            </a:pPr>
            <a:r>
              <a:rPr lang="en-US" altLang="ja-JP" sz="900" dirty="0" smtClean="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２ </a:t>
            </a:r>
            <a:r>
              <a:rPr lang="ja-JP" altLang="en-US" sz="900" smtClean="0">
                <a:latin typeface="メイリオ" panose="020B0604030504040204" pitchFamily="50" charset="-128"/>
                <a:ea typeface="メイリオ" panose="020B0604030504040204" pitchFamily="50" charset="-128"/>
              </a:rPr>
              <a:t>対象求職者は</a:t>
            </a:r>
            <a:r>
              <a:rPr lang="ja-JP" altLang="en-US" sz="900" dirty="0">
                <a:latin typeface="メイリオ" panose="020B0604030504040204" pitchFamily="50" charset="-128"/>
                <a:ea typeface="メイリオ" panose="020B0604030504040204" pitchFamily="50" charset="-128"/>
              </a:rPr>
              <a:t>、実施</a:t>
            </a:r>
            <a:r>
              <a:rPr lang="ja-JP" altLang="en-US" sz="900" dirty="0" smtClean="0">
                <a:latin typeface="メイリオ" panose="020B0604030504040204" pitchFamily="50" charset="-128"/>
                <a:ea typeface="メイリオ" panose="020B0604030504040204" pitchFamily="50" charset="-128"/>
              </a:rPr>
              <a:t>主体の都道府県</a:t>
            </a:r>
            <a:r>
              <a:rPr lang="ja-JP" altLang="en-US" sz="900" dirty="0">
                <a:latin typeface="メイリオ" panose="020B0604030504040204" pitchFamily="50" charset="-128"/>
                <a:ea typeface="メイリオ" panose="020B0604030504040204" pitchFamily="50" charset="-128"/>
              </a:rPr>
              <a:t>に居住する</a:t>
            </a:r>
            <a:r>
              <a:rPr lang="ja-JP" altLang="en-US" sz="900" dirty="0" smtClean="0">
                <a:latin typeface="メイリオ" panose="020B0604030504040204" pitchFamily="50" charset="-128"/>
                <a:ea typeface="メイリオ" panose="020B0604030504040204" pitchFamily="50" charset="-128"/>
              </a:rPr>
              <a:t>求職者です。</a:t>
            </a:r>
            <a:endParaRPr lang="en-US" altLang="ja-JP" sz="900" dirty="0">
              <a:latin typeface="メイリオ" panose="020B0604030504040204" pitchFamily="50" charset="-128"/>
              <a:ea typeface="メイリオ" panose="020B0604030504040204" pitchFamily="50" charset="-128"/>
            </a:endParaRPr>
          </a:p>
          <a:p>
            <a:pPr marL="266700" indent="-266700">
              <a:lnSpc>
                <a:spcPct val="110000"/>
              </a:lnSpc>
              <a:spcBef>
                <a:spcPts val="100"/>
              </a:spcBef>
            </a:pPr>
            <a:r>
              <a:rPr lang="en-US" altLang="ja-JP" sz="900" dirty="0" smtClean="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３ </a:t>
            </a:r>
            <a:r>
              <a:rPr lang="ja-JP" altLang="en-US" sz="900" dirty="0" smtClean="0">
                <a:latin typeface="メイリオ" panose="020B0604030504040204" pitchFamily="50" charset="-128"/>
                <a:ea typeface="メイリオ" panose="020B0604030504040204" pitchFamily="50" charset="-128"/>
              </a:rPr>
              <a:t>当該事業所で働く通常</a:t>
            </a:r>
            <a:r>
              <a:rPr lang="ja-JP" altLang="en-US" sz="900" dirty="0">
                <a:latin typeface="メイリオ" panose="020B0604030504040204" pitchFamily="50" charset="-128"/>
                <a:ea typeface="メイリオ" panose="020B0604030504040204" pitchFamily="50" charset="-128"/>
              </a:rPr>
              <a:t>の</a:t>
            </a:r>
            <a:r>
              <a:rPr lang="ja-JP" altLang="en-US" sz="900" dirty="0" smtClean="0">
                <a:latin typeface="メイリオ" panose="020B0604030504040204" pitchFamily="50" charset="-128"/>
                <a:ea typeface="メイリオ" panose="020B0604030504040204" pitchFamily="50" charset="-128"/>
              </a:rPr>
              <a:t>労働者に適用される賃金制度と同一の賃金制度が適用される者であって、当該通常の労働者と１週間の所定</a:t>
            </a:r>
            <a:r>
              <a:rPr lang="ja-JP" altLang="en-US" sz="900" dirty="0">
                <a:latin typeface="メイリオ" panose="020B0604030504040204" pitchFamily="50" charset="-128"/>
                <a:ea typeface="メイリオ" panose="020B0604030504040204" pitchFamily="50" charset="-128"/>
              </a:rPr>
              <a:t>労働</a:t>
            </a:r>
            <a:r>
              <a:rPr lang="ja-JP" altLang="en-US" sz="900" dirty="0" smtClean="0">
                <a:latin typeface="メイリオ" panose="020B0604030504040204" pitchFamily="50" charset="-128"/>
                <a:ea typeface="メイリオ" panose="020B0604030504040204" pitchFamily="50" charset="-128"/>
              </a:rPr>
              <a:t>時間が同一の者に</a:t>
            </a:r>
            <a:r>
              <a:rPr lang="ja-JP" altLang="en-US" sz="900" dirty="0">
                <a:latin typeface="メイリオ" panose="020B0604030504040204" pitchFamily="50" charset="-128"/>
                <a:ea typeface="メイリオ" panose="020B0604030504040204" pitchFamily="50" charset="-128"/>
              </a:rPr>
              <a:t>限ります。 </a:t>
            </a:r>
            <a:endParaRPr lang="en-US" altLang="ja-JP" sz="600" dirty="0">
              <a:latin typeface="メイリオ" panose="020B0604030504040204" pitchFamily="50" charset="-128"/>
              <a:ea typeface="メイリオ" panose="020B0604030504040204" pitchFamily="50" charset="-128"/>
            </a:endParaRPr>
          </a:p>
          <a:p>
            <a:pPr marL="182563" indent="-182563">
              <a:lnSpc>
                <a:spcPct val="110000"/>
              </a:lnSpc>
              <a:spcBef>
                <a:spcPts val="100"/>
              </a:spcBef>
            </a:pP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４ 生産性要件を満たさない場合は「基本」、満たす場合は「優遇」の額が支給されます。</a:t>
            </a:r>
            <a:endParaRPr kumimoji="1" lang="en-US" altLang="ja-JP" sz="900" dirty="0" smtClean="0">
              <a:latin typeface="メイリオ" panose="020B0604030504040204" pitchFamily="50" charset="-128"/>
              <a:ea typeface="メイリオ" panose="020B0604030504040204" pitchFamily="50" charset="-128"/>
            </a:endParaRPr>
          </a:p>
          <a:p>
            <a:pPr marL="182563" indent="-182563">
              <a:lnSpc>
                <a:spcPct val="110000"/>
              </a:lnSpc>
              <a:spcBef>
                <a:spcPts val="100"/>
              </a:spcBef>
            </a:pP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５ 創業の場合は、対象労働者の増加人数２人から対象となります。</a:t>
            </a:r>
            <a:endParaRPr kumimoji="1" lang="en-US" altLang="ja-JP" sz="9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89000" y="8964000"/>
            <a:ext cx="6480000" cy="938719"/>
          </a:xfrm>
          <a:prstGeom prst="rect">
            <a:avLst/>
          </a:prstGeom>
          <a:noFill/>
        </p:spPr>
        <p:txBody>
          <a:bodyPr wrap="square" rtlCol="0">
            <a:spAutoFit/>
          </a:bodyPr>
          <a:lstStyle/>
          <a:p>
            <a:pPr marL="180975" indent="-180975">
              <a:lnSpc>
                <a:spcPct val="110000"/>
              </a:lnSpc>
              <a:spcBef>
                <a:spcPts val="100"/>
              </a:spcBef>
            </a:pPr>
            <a:r>
              <a:rPr lang="en-US" altLang="ja-JP" sz="900" dirty="0">
                <a:latin typeface="メイリオ" pitchFamily="50" charset="-128"/>
                <a:ea typeface="メイリオ" pitchFamily="50" charset="-128"/>
              </a:rPr>
              <a:t>※</a:t>
            </a:r>
            <a:r>
              <a:rPr lang="ja-JP" altLang="en-US" sz="900" dirty="0">
                <a:latin typeface="メイリオ" pitchFamily="50" charset="-128"/>
                <a:ea typeface="メイリオ" pitchFamily="50" charset="-128"/>
              </a:rPr>
              <a:t>１ </a:t>
            </a:r>
            <a:r>
              <a:rPr lang="ja-JP" altLang="en-US" sz="900" dirty="0" smtClean="0">
                <a:latin typeface="メイリオ" pitchFamily="50" charset="-128"/>
                <a:ea typeface="メイリオ" pitchFamily="50" charset="-128"/>
              </a:rPr>
              <a:t>地域の安定的</a:t>
            </a:r>
            <a:r>
              <a:rPr lang="ja-JP" altLang="en-US" sz="900" dirty="0">
                <a:latin typeface="メイリオ" pitchFamily="50" charset="-128"/>
                <a:ea typeface="メイリオ" pitchFamily="50" charset="-128"/>
              </a:rPr>
              <a:t>な雇用機会の増大を図る事業に限ります。</a:t>
            </a:r>
            <a:endParaRPr lang="en-US" altLang="ja-JP" sz="900" dirty="0">
              <a:latin typeface="メイリオ" pitchFamily="50" charset="-128"/>
              <a:ea typeface="メイリオ" pitchFamily="50" charset="-128"/>
            </a:endParaRPr>
          </a:p>
          <a:p>
            <a:pPr marL="180975" indent="-180975">
              <a:lnSpc>
                <a:spcPct val="110000"/>
              </a:lnSpc>
              <a:spcBef>
                <a:spcPts val="100"/>
              </a:spcBef>
            </a:pPr>
            <a:r>
              <a:rPr lang="en-US" altLang="ja-JP" sz="900" dirty="0" smtClean="0">
                <a:latin typeface="メイリオ" pitchFamily="50" charset="-128"/>
                <a:ea typeface="メイリオ" pitchFamily="50" charset="-128"/>
              </a:rPr>
              <a:t>※</a:t>
            </a:r>
            <a:r>
              <a:rPr lang="ja-JP" altLang="en-US" sz="900" dirty="0">
                <a:latin typeface="メイリオ" pitchFamily="50" charset="-128"/>
                <a:ea typeface="メイリオ" pitchFamily="50" charset="-128"/>
              </a:rPr>
              <a:t>２ 都市部（埼玉県、千葉県、東京都、神奈川県、</a:t>
            </a:r>
            <a:r>
              <a:rPr lang="ja-JP" altLang="en-US" sz="900" dirty="0" smtClean="0">
                <a:latin typeface="メイリオ" pitchFamily="50" charset="-128"/>
                <a:ea typeface="メイリオ" pitchFamily="50" charset="-128"/>
              </a:rPr>
              <a:t>愛知県、大阪府</a:t>
            </a:r>
            <a:r>
              <a:rPr lang="ja-JP" altLang="en-US" sz="900" dirty="0">
                <a:latin typeface="メイリオ" pitchFamily="50" charset="-128"/>
                <a:ea typeface="メイリオ" pitchFamily="50" charset="-128"/>
              </a:rPr>
              <a:t>）を除きます。</a:t>
            </a:r>
            <a:endParaRPr lang="en-US" altLang="ja-JP" sz="900" dirty="0">
              <a:latin typeface="メイリオ" pitchFamily="50" charset="-128"/>
              <a:ea typeface="メイリオ" pitchFamily="50" charset="-128"/>
            </a:endParaRPr>
          </a:p>
          <a:p>
            <a:pPr>
              <a:lnSpc>
                <a:spcPct val="110000"/>
              </a:lnSpc>
              <a:spcBef>
                <a:spcPts val="100"/>
              </a:spcBef>
            </a:pPr>
            <a:r>
              <a:rPr lang="en-US" altLang="ja-JP" sz="900" dirty="0" smtClean="0">
                <a:latin typeface="メイリオ" pitchFamily="50" charset="-128"/>
                <a:ea typeface="メイリオ" pitchFamily="50" charset="-128"/>
              </a:rPr>
              <a:t>※</a:t>
            </a:r>
            <a:r>
              <a:rPr lang="ja-JP" altLang="en-US" sz="900" dirty="0">
                <a:latin typeface="メイリオ" pitchFamily="50" charset="-128"/>
                <a:ea typeface="メイリオ" pitchFamily="50" charset="-128"/>
              </a:rPr>
              <a:t>３ 対象労働者は、まち・ひと・しごと創生寄附活用事業が実施される地方公共団体の区域</a:t>
            </a:r>
            <a:r>
              <a:rPr lang="ja-JP" altLang="en-US" sz="900" dirty="0" smtClean="0">
                <a:latin typeface="メイリオ" pitchFamily="50" charset="-128"/>
                <a:ea typeface="メイリオ" pitchFamily="50" charset="-128"/>
              </a:rPr>
              <a:t>に居住</a:t>
            </a:r>
            <a:r>
              <a:rPr lang="ja-JP" altLang="en-US" sz="900" dirty="0">
                <a:latin typeface="メイリオ" pitchFamily="50" charset="-128"/>
                <a:ea typeface="メイリオ" pitchFamily="50" charset="-128"/>
              </a:rPr>
              <a:t>する</a:t>
            </a:r>
            <a:r>
              <a:rPr lang="ja-JP" altLang="en-US" sz="900" dirty="0" smtClean="0">
                <a:latin typeface="メイリオ" pitchFamily="50" charset="-128"/>
                <a:ea typeface="メイリオ" pitchFamily="50" charset="-128"/>
              </a:rPr>
              <a:t>求職者です</a:t>
            </a:r>
            <a:r>
              <a:rPr lang="ja-JP" altLang="en-US" sz="900" dirty="0">
                <a:latin typeface="メイリオ" pitchFamily="50" charset="-128"/>
                <a:ea typeface="メイリオ" pitchFamily="50" charset="-128"/>
              </a:rPr>
              <a:t>。</a:t>
            </a:r>
            <a:endParaRPr lang="en-US" altLang="ja-JP" sz="900" dirty="0">
              <a:latin typeface="メイリオ" pitchFamily="50" charset="-128"/>
              <a:ea typeface="メイリオ" pitchFamily="50" charset="-128"/>
            </a:endParaRPr>
          </a:p>
          <a:p>
            <a:pPr marL="182563" indent="-182563">
              <a:lnSpc>
                <a:spcPct val="110000"/>
              </a:lnSpc>
              <a:spcBef>
                <a:spcPts val="100"/>
              </a:spcBef>
            </a:pP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４</a:t>
            </a:r>
            <a:r>
              <a:rPr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生産性要件を満たさない場合は「基本」、満たす場合は「優遇」の額が支給されます。</a:t>
            </a:r>
            <a:endParaRPr kumimoji="1" lang="en-US" altLang="ja-JP" sz="900" dirty="0" smtClean="0">
              <a:latin typeface="メイリオ" panose="020B0604030504040204" pitchFamily="50" charset="-128"/>
              <a:ea typeface="メイリオ" panose="020B0604030504040204" pitchFamily="50" charset="-128"/>
            </a:endParaRPr>
          </a:p>
          <a:p>
            <a:pPr marL="182563" indent="-182563">
              <a:lnSpc>
                <a:spcPct val="110000"/>
              </a:lnSpc>
              <a:spcBef>
                <a:spcPts val="100"/>
              </a:spcBef>
            </a:pP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５</a:t>
            </a:r>
            <a:r>
              <a:rPr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中小企業事業主の場合は、初回の支給時にこれらの額の１／２の額が上乗せされます。</a:t>
            </a:r>
            <a:endParaRPr kumimoji="1" lang="en-US" altLang="ja-JP" sz="900" dirty="0" smtClean="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6552000" y="9684000"/>
            <a:ext cx="288000"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３</a:t>
            </a:r>
            <a:endParaRPr kumimoji="1" lang="en-US" altLang="ja-JP" sz="1100" dirty="0" smtClean="0">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47256462"/>
              </p:ext>
            </p:extLst>
          </p:nvPr>
        </p:nvGraphicFramePr>
        <p:xfrm>
          <a:off x="189000" y="669000"/>
          <a:ext cx="6480000" cy="1447800"/>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3644922101"/>
                    </a:ext>
                  </a:extLst>
                </a:gridCol>
                <a:gridCol w="5292000">
                  <a:extLst>
                    <a:ext uri="{9D8B030D-6E8A-4147-A177-3AD203B41FA5}">
                      <a16:colId xmlns:a16="http://schemas.microsoft.com/office/drawing/2014/main" val="2352428377"/>
                    </a:ext>
                  </a:extLst>
                </a:gridCol>
              </a:tblGrid>
              <a:tr h="370840">
                <a:tc>
                  <a:txBody>
                    <a:bodyPr/>
                    <a:lstStyle/>
                    <a:p>
                      <a:pPr algn="ctr">
                        <a:lnSpc>
                          <a:spcPct val="110000"/>
                        </a:lnSpc>
                      </a:pPr>
                      <a:r>
                        <a:rPr kumimoji="1" lang="ja-JP" altLang="en-US" sz="1100" b="1" dirty="0" smtClean="0">
                          <a:solidFill>
                            <a:schemeClr val="bg1"/>
                          </a:solidFill>
                          <a:latin typeface="メイリオ" panose="020B0604030504040204" pitchFamily="50" charset="-128"/>
                          <a:ea typeface="メイリオ" panose="020B0604030504040204" pitchFamily="50" charset="-128"/>
                        </a:rPr>
                        <a:t>対象事業主</a:t>
                      </a:r>
                      <a:endParaRPr kumimoji="1" lang="ja-JP" altLang="en-US" sz="11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indent="0" algn="l">
                        <a:lnSpc>
                          <a:spcPct val="110000"/>
                        </a:lnSpc>
                      </a:pPr>
                      <a:r>
                        <a:rPr lang="ja-JP" altLang="en-US" sz="1000" b="0" dirty="0" smtClean="0">
                          <a:solidFill>
                            <a:schemeClr val="tx1"/>
                          </a:solidFill>
                          <a:latin typeface="メイリオ" panose="020B0604030504040204" pitchFamily="50" charset="-128"/>
                          <a:ea typeface="メイリオ" panose="020B0604030504040204" pitchFamily="50" charset="-128"/>
                        </a:rPr>
                        <a:t>厚生労働大臣が選定した地域活性化雇用創造プロジェクト（通称：地プロ）を実施する</a:t>
                      </a:r>
                      <a:r>
                        <a:rPr lang="en-US" altLang="ja-JP" sz="1000" b="0" dirty="0" smtClean="0">
                          <a:solidFill>
                            <a:schemeClr val="tx1"/>
                          </a:solidFill>
                          <a:latin typeface="メイリオ" panose="020B0604030504040204" pitchFamily="50" charset="-128"/>
                          <a:ea typeface="メイリオ" panose="020B0604030504040204" pitchFamily="50" charset="-128"/>
                        </a:rPr>
                        <a:t/>
                      </a:r>
                      <a:br>
                        <a:rPr lang="en-US" altLang="ja-JP" sz="1000" b="0" dirty="0" smtClean="0">
                          <a:solidFill>
                            <a:schemeClr val="tx1"/>
                          </a:solidFill>
                          <a:latin typeface="メイリオ" panose="020B0604030504040204" pitchFamily="50" charset="-128"/>
                          <a:ea typeface="メイリオ" panose="020B0604030504040204" pitchFamily="50" charset="-128"/>
                        </a:rPr>
                      </a:br>
                      <a:r>
                        <a:rPr lang="ja-JP" altLang="en-US" sz="1000" b="0" dirty="0" smtClean="0">
                          <a:solidFill>
                            <a:schemeClr val="tx1"/>
                          </a:solidFill>
                          <a:latin typeface="メイリオ" panose="020B0604030504040204" pitchFamily="50" charset="-128"/>
                          <a:ea typeface="メイリオ" panose="020B0604030504040204" pitchFamily="50" charset="-128"/>
                        </a:rPr>
                        <a:t>都道府県の承認を受けた事業主</a:t>
                      </a: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extLst>
                  <a:ext uri="{0D108BD9-81ED-4DB2-BD59-A6C34878D82A}">
                    <a16:rowId xmlns:a16="http://schemas.microsoft.com/office/drawing/2014/main" val="2086684531"/>
                  </a:ext>
                </a:extLst>
              </a:tr>
              <a:tr h="370840">
                <a:tc>
                  <a:txBody>
                    <a:bodyPr/>
                    <a:lstStyle/>
                    <a:p>
                      <a:pPr algn="ctr">
                        <a:lnSpc>
                          <a:spcPct val="110000"/>
                        </a:lnSpc>
                      </a:pPr>
                      <a:r>
                        <a:rPr lang="ja-JP" altLang="en-US" sz="1100" b="1" dirty="0" smtClean="0">
                          <a:solidFill>
                            <a:schemeClr val="bg1"/>
                          </a:solidFill>
                          <a:latin typeface="メイリオ" panose="020B0604030504040204" pitchFamily="50" charset="-128"/>
                          <a:ea typeface="メイリオ" panose="020B0604030504040204" pitchFamily="50" charset="-128"/>
                        </a:rPr>
                        <a:t>主な受給要件</a:t>
                      </a:r>
                      <a:endParaRPr kumimoji="1" lang="ja-JP" altLang="en-US" sz="11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indent="0">
                        <a:lnSpc>
                          <a:spcPct val="110000"/>
                        </a:lnSpc>
                      </a:pPr>
                      <a:r>
                        <a:rPr lang="ja-JP" altLang="en-US" sz="1000" dirty="0" smtClean="0">
                          <a:latin typeface="メイリオ" panose="020B0604030504040204" pitchFamily="50" charset="-128"/>
                          <a:ea typeface="メイリオ" panose="020B0604030504040204" pitchFamily="50" charset="-128"/>
                        </a:rPr>
                        <a:t>地プロが実施される区域内に事業所を設置・整備の上、対象</a:t>
                      </a:r>
                      <a:r>
                        <a:rPr lang="ja-JP" altLang="en-US" sz="1000" dirty="0" smtClean="0">
                          <a:solidFill>
                            <a:schemeClr val="tx1"/>
                          </a:solidFill>
                          <a:latin typeface="メイリオ" panose="020B0604030504040204" pitchFamily="50" charset="-128"/>
                          <a:ea typeface="メイリオ" panose="020B0604030504040204" pitchFamily="50" charset="-128"/>
                        </a:rPr>
                        <a:t>求職者</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r>
                        <a:rPr lang="ja-JP" altLang="en-US" sz="1000" baseline="30000" dirty="0" smtClean="0">
                          <a:solidFill>
                            <a:schemeClr val="tx1"/>
                          </a:solidFill>
                          <a:latin typeface="メイリオ" panose="020B0604030504040204" pitchFamily="50" charset="-128"/>
                          <a:ea typeface="メイリオ" panose="020B0604030504040204" pitchFamily="50" charset="-128"/>
                        </a:rPr>
                        <a:t>２</a:t>
                      </a:r>
                      <a:r>
                        <a:rPr lang="ja-JP" altLang="en-US" sz="1000" dirty="0" smtClean="0">
                          <a:solidFill>
                            <a:schemeClr val="tx1"/>
                          </a:solidFill>
                          <a:latin typeface="メイリオ" panose="020B0604030504040204" pitchFamily="50" charset="-128"/>
                          <a:ea typeface="メイリオ" panose="020B0604030504040204" pitchFamily="50" charset="-128"/>
                        </a:rPr>
                        <a:t>を無期雇用かつフルタイム契約の労働者（派遣労働者を除く）</a:t>
                      </a:r>
                      <a:r>
                        <a:rPr lang="en-US" altLang="ja-JP" sz="1000" baseline="30000" dirty="0" smtClean="0">
                          <a:latin typeface="メイリオ" panose="020B0604030504040204" pitchFamily="50" charset="-128"/>
                          <a:ea typeface="メイリオ" panose="020B0604030504040204" pitchFamily="50" charset="-128"/>
                        </a:rPr>
                        <a:t>※</a:t>
                      </a:r>
                      <a:r>
                        <a:rPr lang="ja-JP" altLang="en-US" sz="1000" baseline="30000" dirty="0" smtClean="0">
                          <a:latin typeface="メイリオ" panose="020B0604030504040204" pitchFamily="50" charset="-128"/>
                          <a:ea typeface="メイリオ" panose="020B0604030504040204" pitchFamily="50" charset="-128"/>
                        </a:rPr>
                        <a:t>３</a:t>
                      </a:r>
                      <a:r>
                        <a:rPr lang="ja-JP" altLang="en-US" sz="1000" dirty="0" smtClean="0">
                          <a:latin typeface="メイリオ" panose="020B0604030504040204" pitchFamily="50" charset="-128"/>
                          <a:ea typeface="メイリオ" panose="020B0604030504040204" pitchFamily="50" charset="-128"/>
                        </a:rPr>
                        <a:t>として雇い入れること。</a:t>
                      </a:r>
                      <a:endParaRPr lang="en-US" altLang="ja-JP" sz="1000" dirty="0" smtClean="0">
                        <a:latin typeface="メイリオ" panose="020B0604030504040204" pitchFamily="50" charset="-128"/>
                        <a:ea typeface="メイリオ"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extLst>
                  <a:ext uri="{0D108BD9-81ED-4DB2-BD59-A6C34878D82A}">
                    <a16:rowId xmlns:a16="http://schemas.microsoft.com/office/drawing/2014/main" val="951775762"/>
                  </a:ext>
                </a:extLst>
              </a:tr>
              <a:tr h="370840">
                <a:tc>
                  <a:txBody>
                    <a:bodyPr/>
                    <a:lstStyle/>
                    <a:p>
                      <a:pPr algn="ctr">
                        <a:lnSpc>
                          <a:spcPct val="110000"/>
                        </a:lnSpc>
                      </a:pPr>
                      <a:r>
                        <a:rPr lang="ja-JP" altLang="en-US" sz="1100" b="1" spc="300" dirty="0" smtClean="0">
                          <a:solidFill>
                            <a:schemeClr val="bg1"/>
                          </a:solidFill>
                          <a:latin typeface="メイリオ" panose="020B0604030504040204" pitchFamily="50" charset="-128"/>
                          <a:ea typeface="メイリオ" panose="020B0604030504040204" pitchFamily="50" charset="-128"/>
                        </a:rPr>
                        <a:t>助成額</a:t>
                      </a:r>
                      <a:endParaRPr kumimoji="1" lang="ja-JP" altLang="en-US" sz="1100" b="1"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indent="0">
                        <a:lnSpc>
                          <a:spcPct val="110000"/>
                        </a:lnSpc>
                      </a:pPr>
                      <a:r>
                        <a:rPr lang="ja-JP" altLang="en-US" sz="1000" dirty="0" smtClean="0">
                          <a:latin typeface="メイリオ" panose="020B0604030504040204" pitchFamily="50" charset="-128"/>
                          <a:ea typeface="メイリオ" panose="020B0604030504040204" pitchFamily="50" charset="-128"/>
                        </a:rPr>
                        <a:t>事業所の</a:t>
                      </a:r>
                      <a:r>
                        <a:rPr lang="ja-JP" altLang="en-US" sz="1000" dirty="0" smtClean="0">
                          <a:solidFill>
                            <a:schemeClr val="tx1"/>
                          </a:solidFill>
                          <a:latin typeface="メイリオ" panose="020B0604030504040204" pitchFamily="50" charset="-128"/>
                          <a:ea typeface="メイリオ" panose="020B0604030504040204" pitchFamily="50" charset="-128"/>
                        </a:rPr>
                        <a:t>設置等の費用と雇い入れで増加した労働者数に応じて、下表の額を助成します（１年ごとに３回支給）。なお、</a:t>
                      </a:r>
                      <a:r>
                        <a:rPr lang="ja-JP" altLang="en-US" sz="1000" u="sng" dirty="0" smtClean="0">
                          <a:solidFill>
                            <a:schemeClr val="tx1"/>
                          </a:solidFill>
                          <a:latin typeface="メイリオ" panose="020B0604030504040204" pitchFamily="50" charset="-128"/>
                          <a:ea typeface="メイリオ" panose="020B0604030504040204" pitchFamily="50" charset="-128"/>
                        </a:rPr>
                        <a:t>第１回目の支給時に</a:t>
                      </a:r>
                      <a:r>
                        <a:rPr lang="ja-JP" altLang="en-US" sz="1000" b="1" u="sng" dirty="0" smtClean="0">
                          <a:solidFill>
                            <a:schemeClr val="tx1"/>
                          </a:solidFill>
                          <a:latin typeface="メイリオ" panose="020B0604030504040204" pitchFamily="50" charset="-128"/>
                          <a:ea typeface="メイリオ" panose="020B0604030504040204" pitchFamily="50" charset="-128"/>
                        </a:rPr>
                        <a:t>対象労働者１人あたり</a:t>
                      </a:r>
                      <a:r>
                        <a:rPr lang="en-US" altLang="ja-JP" sz="1000" b="1" u="sng" dirty="0" smtClean="0">
                          <a:solidFill>
                            <a:schemeClr val="tx1"/>
                          </a:solidFill>
                          <a:latin typeface="メイリオ" panose="020B0604030504040204" pitchFamily="50" charset="-128"/>
                          <a:ea typeface="メイリオ" panose="020B0604030504040204" pitchFamily="50" charset="-128"/>
                        </a:rPr>
                        <a:t>50</a:t>
                      </a:r>
                      <a:r>
                        <a:rPr lang="ja-JP" altLang="en-US" sz="1000" b="1" u="sng" dirty="0" smtClean="0">
                          <a:solidFill>
                            <a:schemeClr val="tx1"/>
                          </a:solidFill>
                          <a:latin typeface="メイリオ" panose="020B0604030504040204" pitchFamily="50" charset="-128"/>
                          <a:ea typeface="メイリオ" panose="020B0604030504040204" pitchFamily="50" charset="-128"/>
                        </a:rPr>
                        <a:t>万円が上乗せ</a:t>
                      </a:r>
                      <a:r>
                        <a:rPr lang="ja-JP" altLang="en-US" sz="1000" u="sng" dirty="0" smtClean="0">
                          <a:solidFill>
                            <a:schemeClr val="tx1"/>
                          </a:solidFill>
                          <a:latin typeface="メイリオ" panose="020B0604030504040204" pitchFamily="50" charset="-128"/>
                          <a:ea typeface="メイリオ" panose="020B0604030504040204" pitchFamily="50" charset="-128"/>
                        </a:rPr>
                        <a:t>支給され、</a:t>
                      </a:r>
                      <a:r>
                        <a:rPr lang="ja-JP" altLang="en-US" sz="1000" dirty="0" smtClean="0">
                          <a:solidFill>
                            <a:schemeClr val="tx1"/>
                          </a:solidFill>
                          <a:latin typeface="メイリオ" panose="020B0604030504040204" pitchFamily="50" charset="-128"/>
                          <a:ea typeface="メイリオ" panose="020B0604030504040204" pitchFamily="50" charset="-128"/>
                        </a:rPr>
                        <a:t>１事業所あたりの</a:t>
                      </a:r>
                      <a:r>
                        <a:rPr lang="ja-JP" altLang="en-US" sz="1000" u="sng" dirty="0" smtClean="0">
                          <a:solidFill>
                            <a:schemeClr val="tx1"/>
                          </a:solidFill>
                          <a:latin typeface="メイリオ" panose="020B0604030504040204" pitchFamily="50" charset="-128"/>
                          <a:ea typeface="メイリオ" panose="020B0604030504040204" pitchFamily="50" charset="-128"/>
                        </a:rPr>
                        <a:t>上乗せ支給人数は</a:t>
                      </a:r>
                      <a:r>
                        <a:rPr lang="en-US" altLang="ja-JP" sz="1000" b="1" u="sng" dirty="0" smtClean="0">
                          <a:solidFill>
                            <a:schemeClr val="tx1"/>
                          </a:solidFill>
                          <a:latin typeface="メイリオ" panose="020B0604030504040204" pitchFamily="50" charset="-128"/>
                          <a:ea typeface="メイリオ" panose="020B0604030504040204" pitchFamily="50" charset="-128"/>
                        </a:rPr>
                        <a:t>20</a:t>
                      </a:r>
                      <a:r>
                        <a:rPr lang="ja-JP" altLang="en-US" sz="1000" b="1" u="sng" dirty="0" smtClean="0">
                          <a:solidFill>
                            <a:schemeClr val="tx1"/>
                          </a:solidFill>
                          <a:latin typeface="メイリオ" panose="020B0604030504040204" pitchFamily="50" charset="-128"/>
                          <a:ea typeface="メイリオ" panose="020B0604030504040204" pitchFamily="50" charset="-128"/>
                        </a:rPr>
                        <a:t>人が上限です</a:t>
                      </a:r>
                      <a:r>
                        <a:rPr lang="ja-JP" altLang="en-US" sz="1000" dirty="0" smtClean="0">
                          <a:latin typeface="メイリオ" panose="020B0604030504040204" pitchFamily="50" charset="-128"/>
                          <a:ea typeface="メイリオ" panose="020B0604030504040204" pitchFamily="50" charset="-128"/>
                        </a:rPr>
                        <a:t>。</a:t>
                      </a: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4E2ED"/>
                    </a:solidFill>
                  </a:tcPr>
                </a:tc>
                <a:extLst>
                  <a:ext uri="{0D108BD9-81ED-4DB2-BD59-A6C34878D82A}">
                    <a16:rowId xmlns:a16="http://schemas.microsoft.com/office/drawing/2014/main" val="3838208080"/>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2524401603"/>
              </p:ext>
            </p:extLst>
          </p:nvPr>
        </p:nvGraphicFramePr>
        <p:xfrm>
          <a:off x="172775" y="5724000"/>
          <a:ext cx="6480000" cy="1280160"/>
        </p:xfrm>
        <a:graphic>
          <a:graphicData uri="http://schemas.openxmlformats.org/drawingml/2006/table">
            <a:tbl>
              <a:tblPr firstRow="1" bandRow="1">
                <a:tableStyleId>{5C22544A-7EE6-4342-B048-85BDC9FD1C3A}</a:tableStyleId>
              </a:tblPr>
              <a:tblGrid>
                <a:gridCol w="1184386">
                  <a:extLst>
                    <a:ext uri="{9D8B030D-6E8A-4147-A177-3AD203B41FA5}">
                      <a16:colId xmlns:a16="http://schemas.microsoft.com/office/drawing/2014/main" val="3644922101"/>
                    </a:ext>
                  </a:extLst>
                </a:gridCol>
                <a:gridCol w="5295614">
                  <a:extLst>
                    <a:ext uri="{9D8B030D-6E8A-4147-A177-3AD203B41FA5}">
                      <a16:colId xmlns:a16="http://schemas.microsoft.com/office/drawing/2014/main" val="2352428377"/>
                    </a:ext>
                  </a:extLst>
                </a:gridCol>
              </a:tblGrid>
              <a:tr h="370840">
                <a:tc>
                  <a:txBody>
                    <a:bodyPr/>
                    <a:lstStyle/>
                    <a:p>
                      <a:pPr algn="ctr">
                        <a:lnSpc>
                          <a:spcPct val="110000"/>
                        </a:lnSpc>
                      </a:pPr>
                      <a:r>
                        <a:rPr kumimoji="1" lang="ja-JP" altLang="en-US" sz="1100" b="1" dirty="0" smtClean="0">
                          <a:solidFill>
                            <a:schemeClr val="bg1"/>
                          </a:solidFill>
                          <a:latin typeface="メイリオ" panose="020B0604030504040204" pitchFamily="50" charset="-128"/>
                          <a:ea typeface="メイリオ" panose="020B0604030504040204" pitchFamily="50" charset="-128"/>
                        </a:rPr>
                        <a:t>対象事業主</a:t>
                      </a:r>
                      <a:endParaRPr kumimoji="1" lang="ja-JP" altLang="en-US" sz="11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indent="0" algn="l">
                        <a:lnSpc>
                          <a:spcPct val="110000"/>
                        </a:lnSpc>
                      </a:pPr>
                      <a:r>
                        <a:rPr lang="ja-JP" altLang="en-US" sz="1000" b="0" dirty="0" smtClean="0">
                          <a:solidFill>
                            <a:schemeClr val="tx1"/>
                          </a:solidFill>
                          <a:latin typeface="メイリオ" panose="020B0604030504040204" pitchFamily="50" charset="-128"/>
                          <a:ea typeface="メイリオ" panose="020B0604030504040204" pitchFamily="50" charset="-128"/>
                        </a:rPr>
                        <a:t>認定地方公共団体が作成した認定地域再生計画に記載されているまち・ひと・しごと創生寄附活用事業</a:t>
                      </a:r>
                      <a:r>
                        <a:rPr lang="en-US" altLang="ja-JP" sz="1000" b="0" dirty="0" smtClean="0">
                          <a:solidFill>
                            <a:schemeClr val="tx1"/>
                          </a:solidFill>
                          <a:latin typeface="メイリオ" panose="020B0604030504040204" pitchFamily="50" charset="-128"/>
                          <a:ea typeface="メイリオ" panose="020B0604030504040204" pitchFamily="50" charset="-128"/>
                        </a:rPr>
                        <a:t>※</a:t>
                      </a:r>
                      <a:r>
                        <a:rPr lang="ja-JP" altLang="en-US" sz="1000" b="0" dirty="0" smtClean="0">
                          <a:solidFill>
                            <a:schemeClr val="tx1"/>
                          </a:solidFill>
                          <a:latin typeface="メイリオ" panose="020B0604030504040204" pitchFamily="50" charset="-128"/>
                          <a:ea typeface="メイリオ" panose="020B0604030504040204" pitchFamily="50" charset="-128"/>
                        </a:rPr>
                        <a:t>１ に関連する寄附を行った事業主</a:t>
                      </a: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2086684531"/>
                  </a:ext>
                </a:extLst>
              </a:tr>
              <a:tr h="370840">
                <a:tc>
                  <a:txBody>
                    <a:bodyPr/>
                    <a:lstStyle/>
                    <a:p>
                      <a:pPr algn="ctr">
                        <a:lnSpc>
                          <a:spcPct val="110000"/>
                        </a:lnSpc>
                      </a:pPr>
                      <a:r>
                        <a:rPr lang="ja-JP" altLang="en-US" sz="1100" b="1" dirty="0" smtClean="0">
                          <a:solidFill>
                            <a:schemeClr val="bg1"/>
                          </a:solidFill>
                          <a:latin typeface="メイリオ" panose="020B0604030504040204" pitchFamily="50" charset="-128"/>
                          <a:ea typeface="メイリオ" panose="020B0604030504040204" pitchFamily="50" charset="-128"/>
                        </a:rPr>
                        <a:t>主な受給要件</a:t>
                      </a:r>
                      <a:endParaRPr kumimoji="1" lang="ja-JP" altLang="en-US" sz="11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indent="0">
                        <a:lnSpc>
                          <a:spcPct val="110000"/>
                        </a:lnSpc>
                      </a:pPr>
                      <a:r>
                        <a:rPr lang="ja-JP" altLang="en-US" sz="1000" dirty="0" smtClean="0">
                          <a:latin typeface="メイリオ" panose="020B0604030504040204" pitchFamily="50" charset="-128"/>
                          <a:ea typeface="メイリオ" panose="020B0604030504040204" pitchFamily="50" charset="-128"/>
                        </a:rPr>
                        <a:t>当該事業が実施される地方公共団体</a:t>
                      </a:r>
                      <a:r>
                        <a:rPr lang="en-US" altLang="ja-JP" sz="1000" baseline="30000" dirty="0" smtClean="0">
                          <a:latin typeface="メイリオ" panose="020B0604030504040204" pitchFamily="50" charset="-128"/>
                          <a:ea typeface="メイリオ" panose="020B0604030504040204" pitchFamily="50" charset="-128"/>
                        </a:rPr>
                        <a:t>※</a:t>
                      </a:r>
                      <a:r>
                        <a:rPr lang="ja-JP" altLang="en-US" sz="1000" baseline="30000" dirty="0" smtClean="0">
                          <a:latin typeface="メイリオ" panose="020B0604030504040204" pitchFamily="50" charset="-128"/>
                          <a:ea typeface="メイリオ" panose="020B0604030504040204" pitchFamily="50" charset="-128"/>
                        </a:rPr>
                        <a:t>２</a:t>
                      </a:r>
                      <a:r>
                        <a:rPr lang="ja-JP" altLang="en-US" sz="1000" dirty="0" smtClean="0">
                          <a:latin typeface="メイリオ" panose="020B0604030504040204" pitchFamily="50" charset="-128"/>
                          <a:ea typeface="メイリオ" panose="020B0604030504040204" pitchFamily="50" charset="-128"/>
                        </a:rPr>
                        <a:t>の区域内に事業所を設置・整備の上、対象労働者</a:t>
                      </a:r>
                      <a:r>
                        <a:rPr lang="en-US" altLang="ja-JP" sz="1000" baseline="30000" dirty="0" smtClean="0">
                          <a:latin typeface="メイリオ" panose="020B0604030504040204" pitchFamily="50" charset="-128"/>
                          <a:ea typeface="メイリオ" panose="020B0604030504040204" pitchFamily="50" charset="-128"/>
                        </a:rPr>
                        <a:t>※</a:t>
                      </a:r>
                      <a:r>
                        <a:rPr lang="ja-JP" altLang="en-US" sz="1000" baseline="30000" dirty="0" smtClean="0">
                          <a:latin typeface="メイリオ" panose="020B0604030504040204" pitchFamily="50" charset="-128"/>
                          <a:ea typeface="メイリオ" panose="020B0604030504040204" pitchFamily="50" charset="-128"/>
                        </a:rPr>
                        <a:t>３</a:t>
                      </a:r>
                      <a:r>
                        <a:rPr lang="ja-JP" altLang="en-US" sz="1000" dirty="0" smtClean="0">
                          <a:latin typeface="メイリオ" panose="020B0604030504040204" pitchFamily="50" charset="-128"/>
                          <a:ea typeface="メイリオ" panose="020B0604030504040204" pitchFamily="50" charset="-128"/>
                        </a:rPr>
                        <a:t>を継続して雇用する労働者として雇い入れること</a:t>
                      </a:r>
                      <a:endParaRPr lang="en-US" altLang="ja-JP" sz="1000" dirty="0" smtClean="0">
                        <a:latin typeface="メイリオ" panose="020B0604030504040204" pitchFamily="50" charset="-128"/>
                        <a:ea typeface="メイリオ"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951775762"/>
                  </a:ext>
                </a:extLst>
              </a:tr>
              <a:tr h="370840">
                <a:tc>
                  <a:txBody>
                    <a:bodyPr/>
                    <a:lstStyle/>
                    <a:p>
                      <a:pPr algn="ctr">
                        <a:lnSpc>
                          <a:spcPct val="110000"/>
                        </a:lnSpc>
                      </a:pPr>
                      <a:r>
                        <a:rPr lang="ja-JP" altLang="en-US" sz="1100" b="1" spc="300" dirty="0" smtClean="0">
                          <a:solidFill>
                            <a:schemeClr val="bg1"/>
                          </a:solidFill>
                          <a:latin typeface="メイリオ" panose="020B0604030504040204" pitchFamily="50" charset="-128"/>
                          <a:ea typeface="メイリオ" panose="020B0604030504040204" pitchFamily="50" charset="-128"/>
                        </a:rPr>
                        <a:t>助成額</a:t>
                      </a:r>
                      <a:endParaRPr kumimoji="1" lang="ja-JP" altLang="en-US" sz="1100" b="1"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indent="0">
                        <a:lnSpc>
                          <a:spcPct val="110000"/>
                        </a:lnSpc>
                      </a:pPr>
                      <a:r>
                        <a:rPr lang="ja-JP" altLang="en-US" sz="1000" dirty="0" smtClean="0">
                          <a:latin typeface="メイリオ" panose="020B0604030504040204" pitchFamily="50" charset="-128"/>
                          <a:ea typeface="メイリオ" panose="020B0604030504040204" pitchFamily="50" charset="-128"/>
                        </a:rPr>
                        <a:t>事業所の設置等の費用と</a:t>
                      </a:r>
                      <a:r>
                        <a:rPr lang="ja-JP" altLang="en-US" sz="1000" dirty="0" smtClean="0">
                          <a:solidFill>
                            <a:schemeClr val="tx1"/>
                          </a:solidFill>
                          <a:latin typeface="メイリオ" panose="020B0604030504040204" pitchFamily="50" charset="-128"/>
                          <a:ea typeface="メイリオ" panose="020B0604030504040204" pitchFamily="50" charset="-128"/>
                        </a:rPr>
                        <a:t>雇い入れで増加した労働者数に応じて、下表の額を助成します（１年ごとに３回支給）。なお、</a:t>
                      </a:r>
                      <a:r>
                        <a:rPr lang="ja-JP" altLang="en-US" sz="1000" u="sng" dirty="0" smtClean="0">
                          <a:solidFill>
                            <a:schemeClr val="tx1"/>
                          </a:solidFill>
                          <a:latin typeface="メイリオ" panose="020B0604030504040204" pitchFamily="50" charset="-128"/>
                          <a:ea typeface="メイリオ" panose="020B0604030504040204" pitchFamily="50" charset="-128"/>
                        </a:rPr>
                        <a:t>この特例は</a:t>
                      </a:r>
                      <a:r>
                        <a:rPr lang="ja-JP" altLang="en-US" sz="1000" b="1" u="sng" dirty="0" smtClean="0">
                          <a:solidFill>
                            <a:schemeClr val="tx1"/>
                          </a:solidFill>
                          <a:latin typeface="メイリオ" panose="020B0604030504040204" pitchFamily="50" charset="-128"/>
                          <a:ea typeface="メイリオ" panose="020B0604030504040204" pitchFamily="50" charset="-128"/>
                        </a:rPr>
                        <a:t>１事業所</a:t>
                      </a:r>
                      <a:r>
                        <a:rPr lang="ja-JP" altLang="en-US" sz="1000" b="1" u="sng" dirty="0" smtClean="0">
                          <a:latin typeface="メイリオ" panose="020B0604030504040204" pitchFamily="50" charset="-128"/>
                          <a:ea typeface="メイリオ" panose="020B0604030504040204" pitchFamily="50" charset="-128"/>
                        </a:rPr>
                        <a:t>あたり１回のみ</a:t>
                      </a:r>
                      <a:r>
                        <a:rPr lang="ja-JP" altLang="en-US" sz="1000" u="sng" dirty="0" smtClean="0">
                          <a:latin typeface="メイリオ" panose="020B0604030504040204" pitchFamily="50" charset="-128"/>
                          <a:ea typeface="メイリオ" panose="020B0604030504040204" pitchFamily="50" charset="-128"/>
                        </a:rPr>
                        <a:t>適用されます</a:t>
                      </a:r>
                      <a:r>
                        <a:rPr lang="ja-JP" altLang="en-US" sz="1000" dirty="0" smtClean="0">
                          <a:latin typeface="メイリオ" panose="020B0604030504040204" pitchFamily="50" charset="-128"/>
                          <a:ea typeface="メイリオ" panose="020B0604030504040204" pitchFamily="50" charset="-128"/>
                        </a:rPr>
                        <a:t>。</a:t>
                      </a: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838208080"/>
                  </a:ext>
                </a:extLst>
              </a:tr>
            </a:tbl>
          </a:graphicData>
        </a:graphic>
      </p:graphicFrame>
      <p:sp>
        <p:nvSpPr>
          <p:cNvPr id="3" name="テキスト ボックス 2"/>
          <p:cNvSpPr txBox="1"/>
          <p:nvPr/>
        </p:nvSpPr>
        <p:spPr>
          <a:xfrm>
            <a:off x="108000" y="-15000"/>
            <a:ext cx="1159292" cy="338554"/>
          </a:xfrm>
          <a:prstGeom prst="rect">
            <a:avLst/>
          </a:prstGeom>
          <a:noFill/>
        </p:spPr>
        <p:txBody>
          <a:bodyPr wrap="none" rtlCol="0">
            <a:spAutoFit/>
          </a:bodyPr>
          <a:lstStyle/>
          <a:p>
            <a:r>
              <a:rPr kumimoji="1" lang="ja-JP" altLang="en-US" sz="1600" b="1" spc="280" dirty="0" smtClean="0">
                <a:solidFill>
                  <a:srgbClr val="103185"/>
                </a:solidFill>
                <a:latin typeface="メイリオ" panose="020B0604030504040204" pitchFamily="50" charset="-128"/>
                <a:ea typeface="メイリオ" panose="020B0604030504040204" pitchFamily="50" charset="-128"/>
              </a:rPr>
              <a:t>特例措置</a:t>
            </a:r>
            <a:endParaRPr kumimoji="1" lang="ja-JP" altLang="en-US" sz="1600" b="1" spc="280" dirty="0">
              <a:solidFill>
                <a:srgbClr val="103185"/>
              </a:solidFill>
              <a:latin typeface="メイリオ" panose="020B0604030504040204" pitchFamily="50" charset="-128"/>
              <a:ea typeface="メイリオ" panose="020B0604030504040204" pitchFamily="50" charset="-128"/>
            </a:endParaRPr>
          </a:p>
        </p:txBody>
      </p:sp>
      <p:cxnSp>
        <p:nvCxnSpPr>
          <p:cNvPr id="6" name="直線コネクタ 5"/>
          <p:cNvCxnSpPr/>
          <p:nvPr/>
        </p:nvCxnSpPr>
        <p:spPr>
          <a:xfrm>
            <a:off x="3975" y="252000"/>
            <a:ext cx="6850050" cy="0"/>
          </a:xfrm>
          <a:prstGeom prst="line">
            <a:avLst/>
          </a:prstGeom>
          <a:ln w="25400">
            <a:solidFill>
              <a:srgbClr val="103185"/>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108000" y="5364000"/>
            <a:ext cx="5604199" cy="288000"/>
          </a:xfrm>
          <a:prstGeom prst="rect">
            <a:avLst/>
          </a:prstGeom>
          <a:solidFill>
            <a:srgbClr val="005CAF"/>
          </a:solidFill>
          <a:ln>
            <a:noFill/>
          </a:ln>
        </p:spPr>
        <p:txBody>
          <a:bodyPr wrap="none" lIns="108000" tIns="36000" rIns="108000" bIns="0" rtlCol="0" anchor="ctr">
            <a:spAutoFit/>
          </a:bodyPr>
          <a:lstStyle/>
          <a:p>
            <a:pPr font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地方創生応援税制（企業版ふるさと納税）寄附事業主に対する特例</a:t>
            </a:r>
          </a:p>
        </p:txBody>
      </p:sp>
      <p:sp>
        <p:nvSpPr>
          <p:cNvPr id="25" name="テキスト ボックス 24"/>
          <p:cNvSpPr txBox="1"/>
          <p:nvPr/>
        </p:nvSpPr>
        <p:spPr>
          <a:xfrm>
            <a:off x="108000" y="324000"/>
            <a:ext cx="5158564" cy="288000"/>
          </a:xfrm>
          <a:prstGeom prst="rect">
            <a:avLst/>
          </a:prstGeom>
          <a:solidFill>
            <a:srgbClr val="005CAF"/>
          </a:solidFill>
          <a:ln>
            <a:noFill/>
          </a:ln>
        </p:spPr>
        <p:txBody>
          <a:bodyPr wrap="none" lIns="108000" tIns="36000" rIns="108000" bIns="0" rtlCol="0" anchor="ctr">
            <a:noAutofit/>
          </a:bodyPr>
          <a:lstStyle/>
          <a:p>
            <a:pPr font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地域活性化雇用創造プロジェクト</a:t>
            </a:r>
            <a:r>
              <a:rPr lang="en-US" altLang="ja-JP" sz="1600" baseline="30000" dirty="0">
                <a:solidFill>
                  <a:schemeClr val="bg1"/>
                </a:solidFill>
                <a:latin typeface="メイリオ" panose="020B0604030504040204" pitchFamily="50" charset="-128"/>
                <a:ea typeface="メイリオ" panose="020B0604030504040204" pitchFamily="50" charset="-128"/>
              </a:rPr>
              <a:t>※</a:t>
            </a:r>
            <a:r>
              <a:rPr lang="ja-JP" altLang="en-US" sz="1600" baseline="30000" dirty="0">
                <a:solidFill>
                  <a:schemeClr val="bg1"/>
                </a:solidFill>
                <a:latin typeface="メイリオ" panose="020B0604030504040204" pitchFamily="50" charset="-128"/>
                <a:ea typeface="メイリオ" panose="020B0604030504040204" pitchFamily="50" charset="-128"/>
              </a:rPr>
              <a:t>１</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参加事業主に対する特例</a:t>
            </a:r>
          </a:p>
        </p:txBody>
      </p:sp>
    </p:spTree>
    <p:extLst>
      <p:ext uri="{BB962C8B-B14F-4D97-AF65-F5344CB8AC3E}">
        <p14:creationId xmlns:p14="http://schemas.microsoft.com/office/powerpoint/2010/main" val="3833651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6558884" y="9649858"/>
            <a:ext cx="288000"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４</a:t>
            </a:r>
            <a:endParaRPr kumimoji="1" lang="en-US" altLang="ja-JP" sz="1100" dirty="0" smtClean="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11975" y="150000"/>
            <a:ext cx="2123658" cy="338554"/>
          </a:xfrm>
          <a:prstGeom prst="rect">
            <a:avLst/>
          </a:prstGeom>
          <a:noFill/>
        </p:spPr>
        <p:txBody>
          <a:bodyPr wrap="none" rtlCol="0">
            <a:spAutoFit/>
          </a:bodyPr>
          <a:lstStyle/>
          <a:p>
            <a:r>
              <a:rPr kumimoji="1" lang="ja-JP" altLang="en-US" sz="1600" b="1" spc="80" dirty="0" smtClean="0">
                <a:latin typeface="メイリオ" panose="020B0604030504040204" pitchFamily="50" charset="-128"/>
                <a:ea typeface="メイリオ" panose="020B0604030504040204" pitchFamily="50" charset="-128"/>
              </a:rPr>
              <a:t>全国の対象地域一覧</a:t>
            </a:r>
            <a:endParaRPr kumimoji="1" lang="ja-JP" altLang="en-US" sz="1600" b="1" dirty="0">
              <a:latin typeface="メイリオ" panose="020B0604030504040204" pitchFamily="50" charset="-128"/>
              <a:ea typeface="メイリオ" panose="020B0604030504040204" pitchFamily="50" charset="-128"/>
            </a:endParaRPr>
          </a:p>
        </p:txBody>
      </p:sp>
      <p:cxnSp>
        <p:nvCxnSpPr>
          <p:cNvPr id="6" name="直線コネクタ 5"/>
          <p:cNvCxnSpPr/>
          <p:nvPr/>
        </p:nvCxnSpPr>
        <p:spPr>
          <a:xfrm>
            <a:off x="7950" y="417000"/>
            <a:ext cx="6850050" cy="0"/>
          </a:xfrm>
          <a:prstGeom prst="line">
            <a:avLst/>
          </a:prstGeom>
          <a:ln w="25400">
            <a:solidFill>
              <a:srgbClr val="103185"/>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516" y="1425000"/>
            <a:ext cx="1815405" cy="417742"/>
          </a:xfrm>
          <a:prstGeom prst="rect">
            <a:avLst/>
          </a:prstGeom>
          <a:solidFill>
            <a:srgbClr val="005CAF"/>
          </a:solidFill>
          <a:ln>
            <a:noFill/>
          </a:ln>
        </p:spPr>
        <p:txBody>
          <a:bodyPr wrap="none" lIns="108000" tIns="36000" rIns="108000" bIns="0" rtlCol="0" anchor="ctr">
            <a:noAutofit/>
          </a:bodyPr>
          <a:lstStyle/>
          <a:p>
            <a:pPr fontAlgn="ct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同意雇用開発促進地域</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4698211" y="1413727"/>
            <a:ext cx="1959405" cy="419595"/>
          </a:xfrm>
          <a:prstGeom prst="rect">
            <a:avLst/>
          </a:prstGeom>
          <a:solidFill>
            <a:srgbClr val="005CAF"/>
          </a:solidFill>
          <a:ln>
            <a:noFill/>
          </a:ln>
        </p:spPr>
        <p:txBody>
          <a:bodyPr wrap="none" lIns="108000" tIns="36000" rIns="108000" bIns="0" rtlCol="0" anchor="ctr">
            <a:noAutofit/>
          </a:bodyPr>
          <a:lstStyle/>
          <a:p>
            <a:pPr fontAlgn="ctr"/>
            <a:r>
              <a:rPr lang="zh-TW"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特定有人国境離島等地域</a:t>
            </a:r>
          </a:p>
        </p:txBody>
      </p:sp>
      <p:sp>
        <p:nvSpPr>
          <p:cNvPr id="10" name="テキスト ボックス 9"/>
          <p:cNvSpPr txBox="1"/>
          <p:nvPr/>
        </p:nvSpPr>
        <p:spPr>
          <a:xfrm>
            <a:off x="2498864" y="1413727"/>
            <a:ext cx="1652025" cy="417742"/>
          </a:xfrm>
          <a:prstGeom prst="rect">
            <a:avLst/>
          </a:prstGeom>
          <a:solidFill>
            <a:srgbClr val="005CAF"/>
          </a:solidFill>
          <a:ln>
            <a:noFill/>
          </a:ln>
        </p:spPr>
        <p:txBody>
          <a:bodyPr wrap="none" lIns="108000" tIns="36000" rIns="108000" bIns="0" rtlCol="0" anchor="ctr">
            <a:noAutofit/>
          </a:bodyPr>
          <a:lstStyle/>
          <a:p>
            <a:pPr fontAlgn="ctr"/>
            <a:r>
              <a:rPr lang="zh-TW"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過疎等雇用改善</a:t>
            </a:r>
            <a:r>
              <a:rPr lang="zh-TW"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2"/>
          <a:stretch>
            <a:fillRect/>
          </a:stretch>
        </p:blipFill>
        <p:spPr>
          <a:xfrm>
            <a:off x="308384" y="1952747"/>
            <a:ext cx="1460132" cy="1460132"/>
          </a:xfrm>
          <a:prstGeom prst="rect">
            <a:avLst/>
          </a:prstGeom>
        </p:spPr>
      </p:pic>
      <p:pic>
        <p:nvPicPr>
          <p:cNvPr id="11" name="図 10"/>
          <p:cNvPicPr>
            <a:picLocks noChangeAspect="1"/>
          </p:cNvPicPr>
          <p:nvPr/>
        </p:nvPicPr>
        <p:blipFill>
          <a:blip r:embed="rId3"/>
          <a:stretch>
            <a:fillRect/>
          </a:stretch>
        </p:blipFill>
        <p:spPr>
          <a:xfrm>
            <a:off x="2570865" y="1908969"/>
            <a:ext cx="1508025" cy="1492637"/>
          </a:xfrm>
          <a:prstGeom prst="rect">
            <a:avLst/>
          </a:prstGeom>
        </p:spPr>
      </p:pic>
      <p:pic>
        <p:nvPicPr>
          <p:cNvPr id="12" name="図 11"/>
          <p:cNvPicPr>
            <a:picLocks noChangeAspect="1"/>
          </p:cNvPicPr>
          <p:nvPr/>
        </p:nvPicPr>
        <p:blipFill>
          <a:blip r:embed="rId4"/>
          <a:stretch>
            <a:fillRect/>
          </a:stretch>
        </p:blipFill>
        <p:spPr>
          <a:xfrm>
            <a:off x="4881238" y="1925428"/>
            <a:ext cx="1544973" cy="1490051"/>
          </a:xfrm>
          <a:prstGeom prst="rect">
            <a:avLst/>
          </a:prstGeom>
        </p:spPr>
      </p:pic>
      <p:sp>
        <p:nvSpPr>
          <p:cNvPr id="14" name="テキスト ボックス 13"/>
          <p:cNvSpPr txBox="1"/>
          <p:nvPr/>
        </p:nvSpPr>
        <p:spPr>
          <a:xfrm>
            <a:off x="172444" y="559712"/>
            <a:ext cx="6521061" cy="640753"/>
          </a:xfrm>
          <a:prstGeom prst="rect">
            <a:avLst/>
          </a:prstGeom>
          <a:noFill/>
        </p:spPr>
        <p:txBody>
          <a:bodyPr wrap="square" rtlCol="0">
            <a:spAutoFit/>
          </a:bodyPr>
          <a:lstStyle/>
          <a:p>
            <a:pPr>
              <a:lnSpc>
                <a:spcPct val="110000"/>
              </a:lnSpc>
            </a:pPr>
            <a:r>
              <a:rPr kumimoji="1" lang="ja-JP" altLang="en-US" sz="1080" dirty="0" smtClean="0">
                <a:latin typeface="メイリオ" panose="020B0604030504040204" pitchFamily="50" charset="-128"/>
                <a:ea typeface="メイリオ" panose="020B0604030504040204" pitchFamily="50" charset="-128"/>
              </a:rPr>
              <a:t>厚生労働省のウェブサイトをご覧ください。地域によって、指定期間が異なりますのでご注意ください。また、３ページの特例措置により対象地域となる場合については、最寄りの労働局またはハローワーク（公共職業安定所）にお尋ねください。</a:t>
            </a:r>
            <a:endParaRPr kumimoji="1" lang="en-US" altLang="ja-JP" sz="1080" dirty="0" smtClean="0">
              <a:latin typeface="メイリオ" panose="020B0604030504040204" pitchFamily="50" charset="-128"/>
              <a:ea typeface="メイリオ" panose="020B0604030504040204" pitchFamily="50" charset="-128"/>
            </a:endParaRPr>
          </a:p>
        </p:txBody>
      </p:sp>
      <p:sp>
        <p:nvSpPr>
          <p:cNvPr id="13" name="角丸四角形 12"/>
          <p:cNvSpPr/>
          <p:nvPr/>
        </p:nvSpPr>
        <p:spPr>
          <a:xfrm>
            <a:off x="297380" y="3575191"/>
            <a:ext cx="6214582" cy="4968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rtlCol="0" anchor="t"/>
          <a:lstStyle/>
          <a:p>
            <a:pPr algn="ctr">
              <a:lnSpc>
                <a:spcPts val="1599"/>
              </a:lnSpc>
            </a:pPr>
            <a:endParaRPr lang="ja-JP" altLang="en-US" sz="1300" dirty="0">
              <a:solidFill>
                <a:schemeClr val="tx1"/>
              </a:solidFill>
              <a:latin typeface="メイリオ" pitchFamily="50" charset="-128"/>
              <a:ea typeface="メイリオ" pitchFamily="50" charset="-128"/>
            </a:endParaRPr>
          </a:p>
        </p:txBody>
      </p:sp>
      <p:sp>
        <p:nvSpPr>
          <p:cNvPr id="15" name="正方形/長方形 14"/>
          <p:cNvSpPr/>
          <p:nvPr/>
        </p:nvSpPr>
        <p:spPr>
          <a:xfrm>
            <a:off x="297380" y="8852099"/>
            <a:ext cx="6374162" cy="757098"/>
          </a:xfrm>
          <a:prstGeom prst="rect">
            <a:avLst/>
          </a:prstGeom>
          <a:ln w="12700">
            <a:noFill/>
          </a:ln>
        </p:spPr>
        <p:txBody>
          <a:bodyPr wrap="square" lIns="91408" tIns="45704" rIns="91408" bIns="45704" anchor="ctr">
            <a:spAutoFit/>
          </a:bodyPr>
          <a:lstStyle/>
          <a:p>
            <a:r>
              <a:rPr lang="ja-JP" altLang="en-US" sz="1080" dirty="0">
                <a:latin typeface="メイリオ" pitchFamily="50" charset="-128"/>
                <a:ea typeface="メイリオ" pitchFamily="50" charset="-128"/>
              </a:rPr>
              <a:t>＊詳細は</a:t>
            </a:r>
            <a:r>
              <a:rPr lang="ja-JP" altLang="en-US" sz="1080" dirty="0" smtClean="0">
                <a:latin typeface="メイリオ" pitchFamily="50" charset="-128"/>
                <a:ea typeface="メイリオ" pitchFamily="50" charset="-128"/>
              </a:rPr>
              <a:t>、「地域雇用開発助成金（地域雇用開発コース）支給申請の手引」を</a:t>
            </a:r>
            <a:endParaRPr lang="en-US" altLang="ja-JP" sz="1080" dirty="0" smtClean="0">
              <a:latin typeface="メイリオ" pitchFamily="50" charset="-128"/>
              <a:ea typeface="メイリオ" pitchFamily="50" charset="-128"/>
            </a:endParaRPr>
          </a:p>
          <a:p>
            <a:r>
              <a:rPr lang="en-US" altLang="ja-JP" sz="1080" dirty="0">
                <a:latin typeface="メイリオ" pitchFamily="50" charset="-128"/>
                <a:ea typeface="メイリオ" pitchFamily="50" charset="-128"/>
              </a:rPr>
              <a:t> </a:t>
            </a:r>
            <a:r>
              <a:rPr lang="en-US" altLang="ja-JP" sz="1080" dirty="0" smtClean="0">
                <a:latin typeface="メイリオ" pitchFamily="50" charset="-128"/>
                <a:ea typeface="メイリオ" pitchFamily="50" charset="-128"/>
              </a:rPr>
              <a:t>  </a:t>
            </a:r>
            <a:r>
              <a:rPr lang="ja-JP" altLang="en-US" sz="1080" dirty="0" smtClean="0">
                <a:latin typeface="メイリオ" pitchFamily="50" charset="-128"/>
                <a:ea typeface="メイリオ" pitchFamily="50" charset="-128"/>
              </a:rPr>
              <a:t>ご覧ください。</a:t>
            </a:r>
            <a:endParaRPr lang="en-US" altLang="ja-JP" sz="1080" dirty="0" smtClean="0">
              <a:latin typeface="メイリオ" pitchFamily="50" charset="-128"/>
              <a:ea typeface="メイリオ" pitchFamily="50" charset="-128"/>
            </a:endParaRPr>
          </a:p>
          <a:p>
            <a:r>
              <a:rPr lang="ja-JP" altLang="en-US" sz="1080" dirty="0" smtClean="0">
                <a:latin typeface="メイリオ" pitchFamily="50" charset="-128"/>
                <a:ea typeface="メイリオ" pitchFamily="50" charset="-128"/>
              </a:rPr>
              <a:t>＊ご不明な点は、最寄りの労働局またはハローワーク</a:t>
            </a:r>
            <a:r>
              <a:rPr lang="ja-JP" altLang="en-US" sz="1080" dirty="0">
                <a:latin typeface="メイリオ" pitchFamily="50" charset="-128"/>
                <a:ea typeface="メイリオ" pitchFamily="50" charset="-128"/>
              </a:rPr>
              <a:t>（公共職業安定所）</a:t>
            </a:r>
            <a:r>
              <a:rPr lang="ja-JP" altLang="en-US" sz="1080" dirty="0" smtClean="0">
                <a:latin typeface="メイリオ" pitchFamily="50" charset="-128"/>
                <a:ea typeface="メイリオ" pitchFamily="50" charset="-128"/>
              </a:rPr>
              <a:t>に</a:t>
            </a:r>
            <a:endParaRPr lang="en-US" altLang="ja-JP" sz="1080" dirty="0" smtClean="0">
              <a:latin typeface="メイリオ" pitchFamily="50" charset="-128"/>
              <a:ea typeface="メイリオ" pitchFamily="50" charset="-128"/>
            </a:endParaRPr>
          </a:p>
          <a:p>
            <a:r>
              <a:rPr lang="ja-JP" altLang="en-US" sz="1080" dirty="0" smtClean="0">
                <a:latin typeface="メイリオ" pitchFamily="50" charset="-128"/>
                <a:ea typeface="メイリオ" pitchFamily="50" charset="-128"/>
              </a:rPr>
              <a:t>　お尋ね</a:t>
            </a:r>
            <a:r>
              <a:rPr lang="ja-JP" altLang="en-US" sz="1080" dirty="0">
                <a:latin typeface="メイリオ" pitchFamily="50" charset="-128"/>
                <a:ea typeface="メイリオ" pitchFamily="50" charset="-128"/>
              </a:rPr>
              <a:t>ください</a:t>
            </a:r>
            <a:r>
              <a:rPr lang="ja-JP" altLang="en-US" sz="1080" dirty="0" smtClean="0">
                <a:latin typeface="メイリオ" pitchFamily="50" charset="-128"/>
                <a:ea typeface="メイリオ" pitchFamily="50" charset="-128"/>
              </a:rPr>
              <a:t>。</a:t>
            </a:r>
            <a:endParaRPr lang="en-US" altLang="ja-JP" sz="1080" dirty="0" smtClean="0">
              <a:latin typeface="メイリオ" pitchFamily="50" charset="-128"/>
              <a:ea typeface="メイリオ" pitchFamily="50" charset="-128"/>
            </a:endParaRPr>
          </a:p>
        </p:txBody>
      </p:sp>
      <p:pic>
        <p:nvPicPr>
          <p:cNvPr id="2" name="図 1"/>
          <p:cNvPicPr>
            <a:picLocks noChangeAspect="1"/>
          </p:cNvPicPr>
          <p:nvPr/>
        </p:nvPicPr>
        <p:blipFill rotWithShape="1">
          <a:blip r:embed="rId5"/>
          <a:srcRect l="21331" t="5556" r="23377" b="8519"/>
          <a:stretch/>
        </p:blipFill>
        <p:spPr>
          <a:xfrm>
            <a:off x="5560856" y="8857707"/>
            <a:ext cx="791031" cy="771909"/>
          </a:xfrm>
          <a:prstGeom prst="rect">
            <a:avLst/>
          </a:prstGeom>
        </p:spPr>
      </p:pic>
      <p:sp>
        <p:nvSpPr>
          <p:cNvPr id="17" name="正方形/長方形 16"/>
          <p:cNvSpPr/>
          <p:nvPr/>
        </p:nvSpPr>
        <p:spPr>
          <a:xfrm>
            <a:off x="5247444" y="8702801"/>
            <a:ext cx="1593187" cy="246189"/>
          </a:xfrm>
          <a:prstGeom prst="rect">
            <a:avLst/>
          </a:prstGeom>
        </p:spPr>
        <p:txBody>
          <a:bodyPr wrap="square" lIns="91408" tIns="45704" rIns="91408" bIns="45704">
            <a:spAutoFit/>
          </a:bodyPr>
          <a:lstStyle/>
          <a:p>
            <a:r>
              <a:rPr lang="ja-JP" altLang="en-US" sz="1000" dirty="0" smtClean="0">
                <a:latin typeface="メイリオ" pitchFamily="50" charset="-128"/>
                <a:ea typeface="メイリオ" pitchFamily="50" charset="-128"/>
              </a:rPr>
              <a:t>（問い合わせ先一覧）</a:t>
            </a:r>
            <a:endParaRPr lang="ja-JP" altLang="en-US" sz="1000" dirty="0">
              <a:latin typeface="メイリオ" pitchFamily="50" charset="-128"/>
              <a:ea typeface="メイリオ" pitchFamily="50" charset="-128"/>
            </a:endParaRPr>
          </a:p>
        </p:txBody>
      </p:sp>
      <p:sp>
        <p:nvSpPr>
          <p:cNvPr id="18" name="テキスト ボックス 17"/>
          <p:cNvSpPr txBox="1"/>
          <p:nvPr/>
        </p:nvSpPr>
        <p:spPr>
          <a:xfrm>
            <a:off x="348708" y="3801000"/>
            <a:ext cx="6043503" cy="5016758"/>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　　　　宮城県の対象地域一覧（令和</a:t>
            </a:r>
            <a:r>
              <a:rPr kumimoji="1" lang="en-US" altLang="ja-JP" sz="1600" b="1" dirty="0" smtClean="0">
                <a:latin typeface="メイリオ" panose="020B0604030504040204" pitchFamily="50" charset="-128"/>
                <a:ea typeface="メイリオ" panose="020B0604030504040204" pitchFamily="50" charset="-128"/>
              </a:rPr>
              <a:t>4</a:t>
            </a:r>
            <a:r>
              <a:rPr kumimoji="1" lang="ja-JP" altLang="en-US" sz="1600" b="1" dirty="0" smtClean="0">
                <a:latin typeface="メイリオ" panose="020B0604030504040204" pitchFamily="50" charset="-128"/>
                <a:ea typeface="メイリオ" panose="020B0604030504040204" pitchFamily="50" charset="-128"/>
              </a:rPr>
              <a:t>年</a:t>
            </a:r>
            <a:r>
              <a:rPr kumimoji="1" lang="en-US" altLang="ja-JP" sz="1600" b="1" dirty="0" smtClean="0">
                <a:latin typeface="メイリオ" panose="020B0604030504040204" pitchFamily="50" charset="-128"/>
                <a:ea typeface="メイリオ" panose="020B0604030504040204" pitchFamily="50" charset="-128"/>
              </a:rPr>
              <a:t>10</a:t>
            </a:r>
            <a:r>
              <a:rPr kumimoji="1" lang="ja-JP" altLang="en-US" sz="1600" b="1" dirty="0" smtClean="0">
                <a:latin typeface="メイリオ" panose="020B0604030504040204" pitchFamily="50" charset="-128"/>
                <a:ea typeface="メイリオ" panose="020B0604030504040204" pitchFamily="50" charset="-128"/>
              </a:rPr>
              <a:t>月１日時点）</a:t>
            </a:r>
            <a:endParaRPr kumimoji="1" lang="en-US" altLang="ja-JP" sz="1600" b="1" dirty="0" smtClean="0">
              <a:latin typeface="メイリオ" panose="020B0604030504040204" pitchFamily="50" charset="-128"/>
              <a:ea typeface="メイリオ" panose="020B0604030504040204" pitchFamily="50" charset="-128"/>
            </a:endParaRPr>
          </a:p>
          <a:p>
            <a:endParaRPr lang="en-US" altLang="ja-JP" dirty="0"/>
          </a:p>
          <a:p>
            <a:r>
              <a:rPr lang="ja-JP" altLang="en-US" sz="1400" b="1" dirty="0">
                <a:latin typeface="メイリオ" panose="020B0604030504040204" pitchFamily="50" charset="-128"/>
                <a:ea typeface="メイリオ" panose="020B0604030504040204" pitchFamily="50" charset="-128"/>
              </a:rPr>
              <a:t>同意雇用開発促進</a:t>
            </a:r>
            <a:r>
              <a:rPr lang="ja-JP" altLang="en-US" sz="1400" b="1" dirty="0" smtClean="0">
                <a:latin typeface="メイリオ" panose="020B0604030504040204" pitchFamily="50" charset="-128"/>
                <a:ea typeface="メイリオ" panose="020B0604030504040204" pitchFamily="50" charset="-128"/>
              </a:rPr>
              <a:t>地域</a:t>
            </a:r>
            <a:endParaRPr lang="en-US" altLang="ja-JP" sz="1400" b="1" dirty="0">
              <a:latin typeface="メイリオ" panose="020B0604030504040204" pitchFamily="50" charset="-128"/>
              <a:ea typeface="メイリオ" panose="020B0604030504040204" pitchFamily="50" charset="-128"/>
            </a:endParaRPr>
          </a:p>
          <a:p>
            <a:endParaRPr lang="ja-JP" altLang="en-US" sz="105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p>
          <a:p>
            <a:r>
              <a:rPr lang="ja-JP" altLang="en-US" sz="1050" dirty="0">
                <a:latin typeface="メイリオ" panose="020B0604030504040204" pitchFamily="50" charset="-128"/>
                <a:ea typeface="メイリオ" panose="020B0604030504040204" pitchFamily="50" charset="-128"/>
              </a:rPr>
              <a:t>　登米地域：登米市</a:t>
            </a:r>
          </a:p>
          <a:p>
            <a:r>
              <a:rPr lang="ja-JP" altLang="en-US" sz="1050"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（指定期間：令和２年４月１日～令和５年３月</a:t>
            </a:r>
            <a:r>
              <a:rPr lang="en-US" altLang="ja-JP" sz="1050" b="1" dirty="0">
                <a:latin typeface="メイリオ" panose="020B0604030504040204" pitchFamily="50" charset="-128"/>
                <a:ea typeface="メイリオ" panose="020B0604030504040204" pitchFamily="50" charset="-128"/>
              </a:rPr>
              <a:t>31</a:t>
            </a:r>
            <a:r>
              <a:rPr lang="ja-JP" altLang="en-US" sz="1050" b="1" dirty="0">
                <a:latin typeface="メイリオ" panose="020B0604030504040204" pitchFamily="50" charset="-128"/>
                <a:ea typeface="メイリオ" panose="020B0604030504040204" pitchFamily="50" charset="-128"/>
              </a:rPr>
              <a:t>日</a:t>
            </a:r>
            <a:r>
              <a:rPr lang="ja-JP" altLang="en-US" sz="1050" b="1" dirty="0" smtClean="0">
                <a:latin typeface="メイリオ" panose="020B0604030504040204" pitchFamily="50" charset="-128"/>
                <a:ea typeface="メイリオ" panose="020B0604030504040204" pitchFamily="50" charset="-128"/>
              </a:rPr>
              <a:t>）</a:t>
            </a:r>
            <a:endParaRPr lang="en-US" altLang="ja-JP" sz="1050" b="1" dirty="0" smtClean="0">
              <a:latin typeface="メイリオ" panose="020B0604030504040204" pitchFamily="50" charset="-128"/>
              <a:ea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endParaRPr>
          </a:p>
          <a:p>
            <a:endParaRPr lang="en-US" altLang="ja-JP" sz="1400" b="1" dirty="0">
              <a:latin typeface="メイリオ" panose="020B0604030504040204" pitchFamily="50" charset="-128"/>
              <a:ea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rPr>
              <a:t>過疎</a:t>
            </a:r>
            <a:r>
              <a:rPr kumimoji="1" lang="ja-JP" altLang="en-US" sz="1400" b="1" dirty="0" smtClean="0">
                <a:latin typeface="メイリオ" panose="020B0604030504040204" pitchFamily="50" charset="-128"/>
                <a:ea typeface="メイリオ" panose="020B0604030504040204" pitchFamily="50" charset="-128"/>
              </a:rPr>
              <a:t>等雇用改善地域</a:t>
            </a:r>
            <a:r>
              <a:rPr kumimoji="1" lang="ja-JP" altLang="en-US" sz="1050" b="1" dirty="0" smtClean="0">
                <a:latin typeface="メイリオ" panose="020B0604030504040204" pitchFamily="50" charset="-128"/>
                <a:ea typeface="メイリオ" panose="020B0604030504040204" pitchFamily="50" charset="-128"/>
              </a:rPr>
              <a:t>（指定期間：全地域　～令和</a:t>
            </a:r>
            <a:r>
              <a:rPr kumimoji="1" lang="en-US" altLang="ja-JP" sz="1050" b="1" dirty="0" smtClean="0">
                <a:latin typeface="メイリオ" panose="020B0604030504040204" pitchFamily="50" charset="-128"/>
                <a:ea typeface="メイリオ" panose="020B0604030504040204" pitchFamily="50" charset="-128"/>
              </a:rPr>
              <a:t>5</a:t>
            </a:r>
            <a:r>
              <a:rPr kumimoji="1" lang="ja-JP" altLang="en-US" sz="1050" b="1" dirty="0" smtClean="0">
                <a:latin typeface="メイリオ" panose="020B0604030504040204" pitchFamily="50" charset="-128"/>
                <a:ea typeface="メイリオ" panose="020B0604030504040204" pitchFamily="50" charset="-128"/>
              </a:rPr>
              <a:t>年３月</a:t>
            </a:r>
            <a:r>
              <a:rPr kumimoji="1" lang="en-US" altLang="ja-JP" sz="1050" b="1" dirty="0" smtClean="0">
                <a:latin typeface="メイリオ" panose="020B0604030504040204" pitchFamily="50" charset="-128"/>
                <a:ea typeface="メイリオ" panose="020B0604030504040204" pitchFamily="50" charset="-128"/>
              </a:rPr>
              <a:t>31</a:t>
            </a:r>
            <a:r>
              <a:rPr kumimoji="1" lang="ja-JP" altLang="en-US" sz="1050" b="1" dirty="0" smtClean="0">
                <a:latin typeface="メイリオ" panose="020B0604030504040204" pitchFamily="50" charset="-128"/>
                <a:ea typeface="メイリオ" panose="020B0604030504040204" pitchFamily="50" charset="-128"/>
              </a:rPr>
              <a:t>日）</a:t>
            </a:r>
            <a:endParaRPr kumimoji="1" lang="en-US" altLang="ja-JP" sz="1050" b="1" dirty="0" smtClean="0">
              <a:latin typeface="メイリオ" panose="020B0604030504040204" pitchFamily="50" charset="-128"/>
              <a:ea typeface="メイリオ" panose="020B0604030504040204" pitchFamily="50" charset="-128"/>
            </a:endParaRPr>
          </a:p>
          <a:p>
            <a:endParaRPr kumimoji="1" lang="en-US" altLang="ja-JP" sz="1050" b="1"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石巻市　塩竈市　気仙沼市　名取市　多賀城市　岩沼市</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登米市（旧同郡東和町　旧本吉郡津山町の区域）　東松島市</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刈田郡　七ヶ宿町</a:t>
            </a:r>
            <a:endParaRPr lang="en-US" altLang="ja-JP" sz="1050"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柴田郡　川崎町</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伊具郡　丸森町</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亘理郡　亘理町　山元町</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宮城郡　松島町　七ヶ浜町　利府町</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黒川郡　大郷町</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牡鹿郡　女川町</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本吉郡　南三陸町</a:t>
            </a:r>
            <a:endParaRPr lang="en-US" altLang="ja-JP" sz="1050" dirty="0" smtClean="0">
              <a:latin typeface="メイリオ" panose="020B0604030504040204" pitchFamily="50" charset="-128"/>
              <a:ea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593899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2538</Words>
  <Application>Microsoft Office PowerPoint</Application>
  <PresentationFormat>A4 210 x 297 mm</PresentationFormat>
  <Paragraphs>301</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ＭＳ Ｐゴシック</vt:lpstr>
      <vt:lpstr>ＭＳ 明朝</vt:lpstr>
      <vt:lpstr>メイリオ</vt:lpstr>
      <vt:lpstr>游ゴシック</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2019-09-06T01:37:24Z</dcterms:created>
  <dcterms:modified xsi:type="dcterms:W3CDTF">2023-03-06T05:13:23Z</dcterms:modified>
</cp:coreProperties>
</file>