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7" r:id="rId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市村 成美(ichimura-narumi)" initials="市村" lastIdx="2" clrIdx="0">
    <p:extLst>
      <p:ext uri="{19B8F6BF-5375-455C-9EA6-DF929625EA0E}">
        <p15:presenceInfo xmlns:p15="http://schemas.microsoft.com/office/powerpoint/2012/main" userId="S-1-5-21-4175116151-3849908774-3845857867-3466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D230"/>
    <a:srgbClr val="23FD47"/>
    <a:srgbClr val="72E477"/>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56" autoAdjust="0"/>
    <p:restoredTop sz="98331" autoAdjust="0"/>
  </p:normalViewPr>
  <p:slideViewPr>
    <p:cSldViewPr>
      <p:cViewPr varScale="1">
        <p:scale>
          <a:sx n="73" d="100"/>
          <a:sy n="73" d="100"/>
        </p:scale>
        <p:origin x="153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453" y="0"/>
            <a:ext cx="2949575" cy="496888"/>
          </a:xfrm>
          <a:prstGeom prst="rect">
            <a:avLst/>
          </a:prstGeom>
        </p:spPr>
        <p:txBody>
          <a:bodyPr vert="horz" lIns="91440" tIns="45720" rIns="91440" bIns="45720" rtlCol="0"/>
          <a:lstStyle>
            <a:lvl1pPr algn="r">
              <a:defRPr sz="1200"/>
            </a:lvl1pPr>
          </a:lstStyle>
          <a:p>
            <a:fld id="{13D311CB-9EBF-4D75-ACB7-2BA829B563E9}" type="datetimeFigureOut">
              <a:rPr kumimoji="1" lang="ja-JP" altLang="en-US" smtClean="0"/>
              <a:pPr/>
              <a:t>2023/3/6</a:t>
            </a:fld>
            <a:endParaRPr kumimoji="1" lang="ja-JP" altLang="en-US"/>
          </a:p>
        </p:txBody>
      </p:sp>
      <p:sp>
        <p:nvSpPr>
          <p:cNvPr id="4" name="フッター プレースホルダ 3"/>
          <p:cNvSpPr>
            <a:spLocks noGrp="1"/>
          </p:cNvSpPr>
          <p:nvPr>
            <p:ph type="ftr" sz="quarter" idx="2"/>
          </p:nvPr>
        </p:nvSpPr>
        <p:spPr>
          <a:xfrm>
            <a:off x="3" y="9440869"/>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453" y="9440869"/>
            <a:ext cx="2949575" cy="496887"/>
          </a:xfrm>
          <a:prstGeom prst="rect">
            <a:avLst/>
          </a:prstGeom>
        </p:spPr>
        <p:txBody>
          <a:bodyPr vert="horz" lIns="91440" tIns="45720" rIns="91440" bIns="45720" rtlCol="0" anchor="b"/>
          <a:lstStyle>
            <a:lvl1pPr algn="r">
              <a:defRPr sz="1200"/>
            </a:lvl1pPr>
          </a:lstStyle>
          <a:p>
            <a:fld id="{AE90903F-6957-4F7A-81B8-49F7D36C215F}" type="slidenum">
              <a:rPr kumimoji="1" lang="ja-JP" altLang="en-US" smtClean="0"/>
              <a:pPr/>
              <a:t>‹#›</a:t>
            </a:fld>
            <a:endParaRPr kumimoji="1" lang="ja-JP" altLang="en-US"/>
          </a:p>
        </p:txBody>
      </p:sp>
    </p:spTree>
    <p:extLst>
      <p:ext uri="{BB962C8B-B14F-4D97-AF65-F5344CB8AC3E}">
        <p14:creationId xmlns:p14="http://schemas.microsoft.com/office/powerpoint/2010/main" val="3434412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2948887"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142" y="0"/>
            <a:ext cx="2948887" cy="496888"/>
          </a:xfrm>
          <a:prstGeom prst="rect">
            <a:avLst/>
          </a:prstGeom>
        </p:spPr>
        <p:txBody>
          <a:bodyPr vert="horz" lIns="91440" tIns="45720" rIns="91440" bIns="45720" rtlCol="0"/>
          <a:lstStyle>
            <a:lvl1pPr algn="r">
              <a:defRPr sz="1200"/>
            </a:lvl1pPr>
          </a:lstStyle>
          <a:p>
            <a:fld id="{768A02E0-B315-426F-AC8C-2FFB69883A6A}" type="datetimeFigureOut">
              <a:rPr kumimoji="1" lang="ja-JP" altLang="en-US" smtClean="0"/>
              <a:pPr/>
              <a:t>2023/3/6</a:t>
            </a:fld>
            <a:endParaRPr kumimoji="1" lang="ja-JP" altLang="en-US"/>
          </a:p>
        </p:txBody>
      </p:sp>
      <p:sp>
        <p:nvSpPr>
          <p:cNvPr id="4" name="スライド イメージ プレースホルダ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879" y="4721225"/>
            <a:ext cx="5443856" cy="4471988"/>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440868"/>
            <a:ext cx="2948887"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142" y="9440868"/>
            <a:ext cx="2948887" cy="496887"/>
          </a:xfrm>
          <a:prstGeom prst="rect">
            <a:avLst/>
          </a:prstGeom>
        </p:spPr>
        <p:txBody>
          <a:bodyPr vert="horz" lIns="91440" tIns="45720" rIns="91440" bIns="45720" rtlCol="0" anchor="b"/>
          <a:lstStyle>
            <a:lvl1pPr algn="r">
              <a:defRPr sz="1200"/>
            </a:lvl1pPr>
          </a:lstStyle>
          <a:p>
            <a:fld id="{5C56B274-0545-467F-B995-55D301493F55}" type="slidenum">
              <a:rPr kumimoji="1" lang="ja-JP" altLang="en-US" smtClean="0"/>
              <a:pPr/>
              <a:t>‹#›</a:t>
            </a:fld>
            <a:endParaRPr kumimoji="1" lang="ja-JP" altLang="en-US"/>
          </a:p>
        </p:txBody>
      </p:sp>
    </p:spTree>
    <p:extLst>
      <p:ext uri="{BB962C8B-B14F-4D97-AF65-F5344CB8AC3E}">
        <p14:creationId xmlns:p14="http://schemas.microsoft.com/office/powerpoint/2010/main" val="8720784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83D758B-9ECB-44A1-ADD4-166351B0FBD4}" type="datetimeFigureOut">
              <a:rPr kumimoji="1" lang="ja-JP" altLang="en-US" smtClean="0"/>
              <a:pPr/>
              <a:t>2023/3/6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7A2BDD-C159-49D7-981F-1244B95A731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3D758B-9ECB-44A1-ADD4-166351B0FBD4}" type="datetimeFigureOut">
              <a:rPr kumimoji="1" lang="ja-JP" altLang="en-US" smtClean="0"/>
              <a:pPr/>
              <a:t>2023/3/6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A2BDD-C159-49D7-981F-1244B95A731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37"/>
          <p:cNvSpPr>
            <a:spLocks noChangeArrowheads="1"/>
          </p:cNvSpPr>
          <p:nvPr/>
        </p:nvSpPr>
        <p:spPr bwMode="auto">
          <a:xfrm>
            <a:off x="201164" y="5929616"/>
            <a:ext cx="8779709" cy="817328"/>
          </a:xfrm>
          <a:prstGeom prst="round2DiagRect">
            <a:avLst>
              <a:gd name="adj1" fmla="val 20316"/>
              <a:gd name="adj2" fmla="val 27438"/>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6200000" scaled="1"/>
            <a:tileRect/>
          </a:gradFill>
          <a:ln w="9525">
            <a:solidFill>
              <a:srgbClr val="00B050"/>
            </a:solidFill>
            <a:miter lim="800000"/>
            <a:headEnd/>
            <a:tailEnd/>
          </a:ln>
        </p:spPr>
        <p:txBody>
          <a:bodyPr/>
          <a:lstStyle/>
          <a:p>
            <a:r>
              <a:rPr lang="ja-JP" altLang="en-US" sz="1200" u="sng" dirty="0">
                <a:latin typeface="メイリオ" pitchFamily="50" charset="-128"/>
                <a:ea typeface="メイリオ" pitchFamily="50" charset="-128"/>
              </a:rPr>
              <a:t>その地域内に居住する求職者に関し地域雇用開発のための助成、援助等の措置を講ずる必要があると認められること</a:t>
            </a:r>
            <a:endParaRPr lang="en-US" altLang="ja-JP" sz="1200" u="sng" dirty="0">
              <a:latin typeface="メイリオ" pitchFamily="50" charset="-128"/>
              <a:ea typeface="メイリオ" pitchFamily="50" charset="-128"/>
            </a:endParaRPr>
          </a:p>
          <a:p>
            <a:r>
              <a:rPr lang="ja-JP" altLang="en-US" sz="1200" dirty="0">
                <a:latin typeface="メイリオ" pitchFamily="50" charset="-128"/>
                <a:ea typeface="メイリオ" pitchFamily="50" charset="-128"/>
              </a:rPr>
              <a:t>埼玉県、千葉県、東京都、神奈川県、愛知県及び大阪府の区域並びに東京都、愛知県又は大阪府の区域に隣接し又は近接する地域であって、これらの区域と経済的条件からみて一体であるものは、地域雇用開発のための助成、援助等の措置を講ずる必要があると認められないこと</a:t>
            </a:r>
            <a:endParaRPr lang="en-US" altLang="ja-JP" sz="1200" dirty="0">
              <a:solidFill>
                <a:prstClr val="black"/>
              </a:solidFill>
              <a:latin typeface="メイリオ" pitchFamily="50" charset="-128"/>
              <a:ea typeface="メイリオ" pitchFamily="50" charset="-128"/>
            </a:endParaRPr>
          </a:p>
        </p:txBody>
      </p:sp>
      <p:cxnSp>
        <p:nvCxnSpPr>
          <p:cNvPr id="12" name="直線コネクタ 11"/>
          <p:cNvCxnSpPr/>
          <p:nvPr/>
        </p:nvCxnSpPr>
        <p:spPr>
          <a:xfrm>
            <a:off x="0" y="332656"/>
            <a:ext cx="9144000"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2929" y="0"/>
            <a:ext cx="9022824" cy="400097"/>
          </a:xfrm>
          <a:prstGeom prst="rect">
            <a:avLst/>
          </a:prstGeom>
          <a:noFill/>
        </p:spPr>
        <p:txBody>
          <a:bodyPr wrap="square" lIns="91428" tIns="45714" rIns="91428" bIns="45714">
            <a:spAutoFit/>
          </a:bodyPr>
          <a:lstStyle/>
          <a:p>
            <a:pPr lvl="0">
              <a:spcBef>
                <a:spcPct val="0"/>
              </a:spcBef>
              <a:defRPr/>
            </a:pPr>
            <a:r>
              <a:rPr lang="ja-JP" altLang="en-US" sz="2000" dirty="0">
                <a:solidFill>
                  <a:schemeClr val="dk1"/>
                </a:solidFill>
                <a:latin typeface="メイリオ" pitchFamily="50" charset="-128"/>
                <a:ea typeface="メイリオ" pitchFamily="50" charset="-128"/>
              </a:rPr>
              <a:t>雇用開発促進地域に該当するための要件</a:t>
            </a:r>
            <a:r>
              <a:rPr lang="ja-JP" altLang="en-US" sz="2000" dirty="0">
                <a:solidFill>
                  <a:srgbClr val="FF0000"/>
                </a:solidFill>
                <a:latin typeface="メイリオ" pitchFamily="50" charset="-128"/>
                <a:ea typeface="メイリオ" pitchFamily="50" charset="-128"/>
              </a:rPr>
              <a:t>（令和５年１月時点）</a:t>
            </a:r>
          </a:p>
        </p:txBody>
      </p:sp>
      <p:sp>
        <p:nvSpPr>
          <p:cNvPr id="17" name="テキスト ボックス 16"/>
          <p:cNvSpPr txBox="1"/>
          <p:nvPr/>
        </p:nvSpPr>
        <p:spPr>
          <a:xfrm>
            <a:off x="-74712" y="619040"/>
            <a:ext cx="395536" cy="338554"/>
          </a:xfrm>
          <a:prstGeom prst="rect">
            <a:avLst/>
          </a:prstGeom>
          <a:noFill/>
        </p:spPr>
        <p:txBody>
          <a:bodyPr wrap="square" rtlCol="0">
            <a:spAutoFit/>
          </a:bodyPr>
          <a:lstStyle/>
          <a:p>
            <a:r>
              <a:rPr kumimoji="1" lang="ja-JP" altLang="en-US" sz="1600" b="1" dirty="0">
                <a:latin typeface="メイリオ" pitchFamily="50" charset="-128"/>
                <a:ea typeface="メイリオ" pitchFamily="50" charset="-128"/>
              </a:rPr>
              <a:t>１</a:t>
            </a:r>
          </a:p>
        </p:txBody>
      </p:sp>
      <p:sp>
        <p:nvSpPr>
          <p:cNvPr id="21" name="テキスト ボックス 20"/>
          <p:cNvSpPr txBox="1"/>
          <p:nvPr/>
        </p:nvSpPr>
        <p:spPr>
          <a:xfrm>
            <a:off x="7741" y="379138"/>
            <a:ext cx="6660232" cy="338554"/>
          </a:xfrm>
          <a:prstGeom prst="rect">
            <a:avLst/>
          </a:prstGeom>
          <a:noFill/>
        </p:spPr>
        <p:txBody>
          <a:bodyPr wrap="square" rtlCol="0">
            <a:spAutoFit/>
          </a:bodyPr>
          <a:lstStyle/>
          <a:p>
            <a:r>
              <a:rPr kumimoji="1" lang="ja-JP" altLang="en-US" sz="1600" dirty="0">
                <a:latin typeface="メイリオ" pitchFamily="50" charset="-128"/>
                <a:ea typeface="メイリオ" pitchFamily="50" charset="-128"/>
              </a:rPr>
              <a:t>次の１～３のいずれにも該当すること。</a:t>
            </a:r>
          </a:p>
        </p:txBody>
      </p:sp>
      <p:sp>
        <p:nvSpPr>
          <p:cNvPr id="3" name="角丸四角形 2"/>
          <p:cNvSpPr/>
          <p:nvPr/>
        </p:nvSpPr>
        <p:spPr>
          <a:xfrm>
            <a:off x="182145" y="1743564"/>
            <a:ext cx="8817749" cy="4133708"/>
          </a:xfrm>
          <a:prstGeom prst="roundRect">
            <a:avLst/>
          </a:prstGeom>
          <a:gradFill>
            <a:gsLst>
              <a:gs pos="0">
                <a:srgbClr val="92D050">
                  <a:tint val="66000"/>
                  <a:satMod val="160000"/>
                </a:srgbClr>
              </a:gs>
              <a:gs pos="50000">
                <a:srgbClr val="92D050">
                  <a:tint val="44500"/>
                  <a:satMod val="160000"/>
                </a:srgbClr>
              </a:gs>
              <a:gs pos="100000">
                <a:srgbClr val="92D050">
                  <a:tint val="23500"/>
                  <a:satMod val="160000"/>
                </a:srgbClr>
              </a:gs>
            </a:gsLst>
            <a:lin ang="16200000" scaled="1"/>
          </a:gradFill>
          <a:ln w="6350">
            <a:solidFill>
              <a:srgbClr val="28D230"/>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r>
              <a:rPr lang="ja-JP" altLang="en-US" sz="1400" u="sng" dirty="0">
                <a:solidFill>
                  <a:sysClr val="windowText" lastClr="000000"/>
                </a:solidFill>
                <a:latin typeface="メイリオ" pitchFamily="50" charset="-128"/>
                <a:ea typeface="メイリオ" pitchFamily="50" charset="-128"/>
              </a:rPr>
              <a:t>その地域に係る労働力人口に対する当該地域内に居住する求職者の数の割合が相当程度に高く、かつ、当該求職者の総数に比し著しく雇用機会が不足しているため、当該求職者がその地域内において就職することが著しく困難な状況にあり、その状態が相当期間にわたり継続することが見込まれること</a:t>
            </a:r>
            <a:endParaRPr lang="en-US" altLang="ja-JP" sz="1400" u="sng" dirty="0">
              <a:solidFill>
                <a:sysClr val="windowText" lastClr="000000"/>
              </a:solidFill>
              <a:latin typeface="メイリオ" pitchFamily="50" charset="-128"/>
              <a:ea typeface="メイリオ" pitchFamily="50" charset="-128"/>
            </a:endParaRPr>
          </a:p>
          <a:p>
            <a:r>
              <a:rPr lang="ja-JP" altLang="en-US" sz="1600" dirty="0">
                <a:solidFill>
                  <a:sysClr val="windowText" lastClr="000000"/>
                </a:solidFill>
                <a:latin typeface="メイリオ" pitchFamily="50" charset="-128"/>
                <a:ea typeface="メイリオ" pitchFamily="50" charset="-128"/>
              </a:rPr>
              <a:t>具体的には、</a:t>
            </a:r>
            <a:r>
              <a:rPr lang="ja-JP" altLang="en-US" sz="1600" u="sng" dirty="0">
                <a:solidFill>
                  <a:schemeClr val="tx1"/>
                </a:solidFill>
                <a:uFill>
                  <a:solidFill>
                    <a:srgbClr val="FF0000"/>
                  </a:solidFill>
                </a:uFill>
                <a:latin typeface="メイリオ" pitchFamily="50" charset="-128"/>
                <a:ea typeface="メイリオ" pitchFamily="50" charset="-128"/>
              </a:rPr>
              <a:t>①及び②又は①及び③を満たすこと</a:t>
            </a:r>
            <a:r>
              <a:rPr lang="ja-JP" altLang="en-US" sz="1600" dirty="0">
                <a:solidFill>
                  <a:sysClr val="windowText" lastClr="000000"/>
                </a:solidFill>
                <a:latin typeface="メイリオ" pitchFamily="50" charset="-128"/>
                <a:ea typeface="メイリオ" pitchFamily="50" charset="-128"/>
              </a:rPr>
              <a:t>。</a:t>
            </a:r>
            <a:endParaRPr lang="en-US" altLang="ja-JP" sz="1600" dirty="0">
              <a:solidFill>
                <a:sysClr val="windowText" lastClr="000000"/>
              </a:solidFill>
              <a:latin typeface="メイリオ" pitchFamily="50" charset="-128"/>
              <a:ea typeface="メイリオ" pitchFamily="50" charset="-128"/>
            </a:endParaRPr>
          </a:p>
          <a:p>
            <a:r>
              <a:rPr lang="ja-JP" altLang="en-US" sz="1400" dirty="0" smtClean="0">
                <a:solidFill>
                  <a:prstClr val="black"/>
                </a:solidFill>
                <a:latin typeface="メイリオ" pitchFamily="50" charset="-128"/>
                <a:ea typeface="メイリオ" pitchFamily="50" charset="-128"/>
              </a:rPr>
              <a:t>①</a:t>
            </a:r>
            <a:r>
              <a:rPr lang="ja-JP" altLang="en-US" sz="1400" dirty="0">
                <a:solidFill>
                  <a:prstClr val="black"/>
                </a:solidFill>
                <a:latin typeface="メイリオ" pitchFamily="50" charset="-128"/>
                <a:ea typeface="メイリオ" pitchFamily="50" charset="-128"/>
              </a:rPr>
              <a:t>　令和２</a:t>
            </a:r>
            <a:r>
              <a:rPr lang="ja-JP" altLang="en-US" sz="1400" dirty="0">
                <a:solidFill>
                  <a:sysClr val="windowText" lastClr="000000"/>
                </a:solidFill>
                <a:latin typeface="メイリオ" pitchFamily="50" charset="-128"/>
                <a:ea typeface="メイリオ" pitchFamily="50" charset="-128"/>
                <a:cs typeface="メイリオ" panose="020B0604030504040204" pitchFamily="50" charset="-128"/>
              </a:rPr>
              <a:t>年</a:t>
            </a:r>
            <a:r>
              <a:rPr lang="ja-JP" altLang="en-US" sz="1400" dirty="0">
                <a:solidFill>
                  <a:prstClr val="black"/>
                </a:solidFill>
                <a:latin typeface="メイリオ" pitchFamily="50" charset="-128"/>
                <a:ea typeface="メイリオ" pitchFamily="50" charset="-128"/>
              </a:rPr>
              <a:t>国勢調査の労働力人口に対する</a:t>
            </a:r>
            <a:r>
              <a:rPr lang="ja-JP" altLang="en-US" sz="1400" b="1" dirty="0">
                <a:solidFill>
                  <a:srgbClr val="FF0000"/>
                </a:solidFill>
                <a:latin typeface="メイリオ" pitchFamily="50" charset="-128"/>
                <a:ea typeface="メイリオ" pitchFamily="50" charset="-128"/>
              </a:rPr>
              <a:t>令和２年～令和４年</a:t>
            </a:r>
            <a:r>
              <a:rPr lang="ja-JP" altLang="en-US" sz="1400" dirty="0">
                <a:solidFill>
                  <a:prstClr val="black"/>
                </a:solidFill>
                <a:latin typeface="メイリオ" pitchFamily="50" charset="-128"/>
                <a:ea typeface="メイリオ" pitchFamily="50" charset="-128"/>
              </a:rPr>
              <a:t>における</a:t>
            </a:r>
            <a:r>
              <a:rPr lang="ja-JP" altLang="en-US" sz="1400" dirty="0">
                <a:solidFill>
                  <a:schemeClr val="tx1"/>
                </a:solidFill>
                <a:latin typeface="メイリオ" pitchFamily="50" charset="-128"/>
                <a:ea typeface="メイリオ" pitchFamily="50" charset="-128"/>
              </a:rPr>
              <a:t>その地域</a:t>
            </a:r>
            <a:r>
              <a:rPr lang="ja-JP" altLang="en-US" sz="1400" dirty="0" smtClean="0">
                <a:solidFill>
                  <a:schemeClr val="tx1"/>
                </a:solidFill>
                <a:latin typeface="メイリオ" pitchFamily="50" charset="-128"/>
                <a:ea typeface="メイリオ" pitchFamily="50" charset="-128"/>
              </a:rPr>
              <a:t>に係る公共　　</a:t>
            </a:r>
            <a:endParaRPr lang="en-US" altLang="ja-JP" sz="1400" dirty="0" smtClean="0">
              <a:solidFill>
                <a:schemeClr val="tx1"/>
              </a:solidFill>
              <a:latin typeface="メイリオ" pitchFamily="50" charset="-128"/>
              <a:ea typeface="メイリオ" pitchFamily="50" charset="-128"/>
            </a:endParaRPr>
          </a:p>
          <a:p>
            <a:r>
              <a:rPr lang="ja-JP" altLang="en-US" sz="1400" dirty="0" smtClean="0">
                <a:solidFill>
                  <a:schemeClr val="tx1"/>
                </a:solidFill>
                <a:latin typeface="メイリオ" pitchFamily="50" charset="-128"/>
                <a:ea typeface="メイリオ" pitchFamily="50" charset="-128"/>
              </a:rPr>
              <a:t>　　職業</a:t>
            </a:r>
            <a:r>
              <a:rPr lang="ja-JP" altLang="en-US" sz="1400" dirty="0">
                <a:solidFill>
                  <a:schemeClr val="tx1"/>
                </a:solidFill>
                <a:latin typeface="メイリオ" pitchFamily="50" charset="-128"/>
                <a:ea typeface="メイリオ" pitchFamily="50" charset="-128"/>
              </a:rPr>
              <a:t>安定所の</a:t>
            </a:r>
            <a:r>
              <a:rPr lang="ja-JP" altLang="en-US" sz="1400" b="1" dirty="0">
                <a:solidFill>
                  <a:schemeClr val="tx1"/>
                </a:solidFill>
                <a:latin typeface="メイリオ" pitchFamily="50" charset="-128"/>
                <a:ea typeface="メイリオ" pitchFamily="50" charset="-128"/>
              </a:rPr>
              <a:t>一般有効求職者数割合</a:t>
            </a:r>
            <a:r>
              <a:rPr lang="ja-JP" altLang="en-US" sz="1400" dirty="0">
                <a:solidFill>
                  <a:schemeClr val="tx1"/>
                </a:solidFill>
                <a:latin typeface="メイリオ" pitchFamily="50" charset="-128"/>
                <a:ea typeface="メイリオ" pitchFamily="50" charset="-128"/>
              </a:rPr>
              <a:t>の月平均値が、</a:t>
            </a:r>
            <a:r>
              <a:rPr lang="en-US" altLang="ja-JP" sz="1400" b="1" dirty="0">
                <a:solidFill>
                  <a:srgbClr val="FF0000"/>
                </a:solidFill>
                <a:latin typeface="メイリオ" pitchFamily="50" charset="-128"/>
                <a:ea typeface="メイリオ" pitchFamily="50" charset="-128"/>
              </a:rPr>
              <a:t>3.2%</a:t>
            </a:r>
            <a:r>
              <a:rPr lang="ja-JP" altLang="en-US" sz="1400" b="1" dirty="0" smtClean="0">
                <a:solidFill>
                  <a:srgbClr val="FF0000"/>
                </a:solidFill>
                <a:latin typeface="メイリオ" pitchFamily="50" charset="-128"/>
                <a:ea typeface="メイリオ" pitchFamily="50" charset="-128"/>
              </a:rPr>
              <a:t>以上</a:t>
            </a:r>
            <a:r>
              <a:rPr lang="ja-JP" altLang="en-US" sz="1400" dirty="0" smtClean="0">
                <a:solidFill>
                  <a:schemeClr val="tx1"/>
                </a:solidFill>
                <a:latin typeface="メイリオ" pitchFamily="50" charset="-128"/>
                <a:ea typeface="メイリオ" pitchFamily="50" charset="-128"/>
              </a:rPr>
              <a:t>（令和</a:t>
            </a:r>
            <a:r>
              <a:rPr lang="ja-JP" altLang="en-US" sz="1400" dirty="0">
                <a:solidFill>
                  <a:schemeClr val="tx1"/>
                </a:solidFill>
                <a:latin typeface="メイリオ" pitchFamily="50" charset="-128"/>
                <a:ea typeface="メイリオ" pitchFamily="50" charset="-128"/>
              </a:rPr>
              <a:t>２年～</a:t>
            </a:r>
            <a:r>
              <a:rPr lang="ja-JP" altLang="en-US" sz="1400" dirty="0" smtClean="0">
                <a:solidFill>
                  <a:schemeClr val="tx1"/>
                </a:solidFill>
                <a:latin typeface="メイリオ" pitchFamily="50" charset="-128"/>
                <a:ea typeface="メイリオ" pitchFamily="50" charset="-128"/>
              </a:rPr>
              <a:t>令和４年及び</a:t>
            </a:r>
            <a:endParaRPr lang="en-US" altLang="ja-JP" sz="1400" dirty="0" smtClean="0">
              <a:solidFill>
                <a:schemeClr val="tx1"/>
              </a:solidFill>
              <a:latin typeface="メイリオ" pitchFamily="50" charset="-128"/>
              <a:ea typeface="メイリオ" pitchFamily="50" charset="-128"/>
            </a:endParaRPr>
          </a:p>
          <a:p>
            <a:r>
              <a:rPr lang="ja-JP" altLang="en-US" sz="1400" dirty="0" smtClean="0">
                <a:solidFill>
                  <a:schemeClr val="tx1"/>
                </a:solidFill>
                <a:latin typeface="メイリオ" pitchFamily="50" charset="-128"/>
                <a:ea typeface="メイリオ" pitchFamily="50" charset="-128"/>
              </a:rPr>
              <a:t>　　令和</a:t>
            </a:r>
            <a:r>
              <a:rPr lang="ja-JP" altLang="en-US" sz="1400" dirty="0">
                <a:solidFill>
                  <a:schemeClr val="tx1"/>
                </a:solidFill>
                <a:latin typeface="メイリオ" pitchFamily="50" charset="-128"/>
                <a:ea typeface="メイリオ" pitchFamily="50" charset="-128"/>
              </a:rPr>
              <a:t>４年におけるその地域の一般有効求人</a:t>
            </a:r>
            <a:r>
              <a:rPr lang="ja-JP" altLang="en-US" sz="1400" dirty="0" smtClean="0">
                <a:solidFill>
                  <a:schemeClr val="tx1"/>
                </a:solidFill>
                <a:latin typeface="メイリオ" pitchFamily="50" charset="-128"/>
                <a:ea typeface="メイリオ" pitchFamily="50" charset="-128"/>
              </a:rPr>
              <a:t>倍率又</a:t>
            </a:r>
            <a:r>
              <a:rPr lang="ja-JP" altLang="en-US" sz="1400" dirty="0">
                <a:solidFill>
                  <a:schemeClr val="tx1"/>
                </a:solidFill>
                <a:latin typeface="メイリオ" pitchFamily="50" charset="-128"/>
                <a:ea typeface="メイリオ" pitchFamily="50" charset="-128"/>
              </a:rPr>
              <a:t>は常用有効求人倍率の月</a:t>
            </a:r>
            <a:r>
              <a:rPr lang="ja-JP" altLang="en-US" sz="1400" dirty="0" smtClean="0">
                <a:solidFill>
                  <a:schemeClr val="tx1"/>
                </a:solidFill>
                <a:latin typeface="メイリオ" pitchFamily="50" charset="-128"/>
                <a:ea typeface="メイリオ" pitchFamily="50" charset="-128"/>
              </a:rPr>
              <a:t>平均値が</a:t>
            </a:r>
            <a:r>
              <a:rPr lang="ja-JP" altLang="en-US" sz="1400" dirty="0">
                <a:solidFill>
                  <a:schemeClr val="tx1"/>
                </a:solidFill>
                <a:latin typeface="メイリオ" pitchFamily="50" charset="-128"/>
                <a:ea typeface="メイリオ" pitchFamily="50" charset="-128"/>
              </a:rPr>
              <a:t>共</a:t>
            </a:r>
            <a:r>
              <a:rPr lang="ja-JP" altLang="en-US" sz="1400" dirty="0" smtClean="0">
                <a:solidFill>
                  <a:schemeClr val="tx1"/>
                </a:solidFill>
                <a:latin typeface="メイリオ" pitchFamily="50" charset="-128"/>
                <a:ea typeface="メイリオ" pitchFamily="50" charset="-128"/>
              </a:rPr>
              <a:t>に　　</a:t>
            </a:r>
            <a:endParaRPr lang="en-US" altLang="ja-JP" sz="1400" dirty="0" smtClean="0">
              <a:solidFill>
                <a:schemeClr val="tx1"/>
              </a:solidFill>
              <a:latin typeface="メイリオ" pitchFamily="50" charset="-128"/>
              <a:ea typeface="メイリオ" pitchFamily="50" charset="-128"/>
            </a:endParaRPr>
          </a:p>
          <a:p>
            <a:r>
              <a:rPr lang="ja-JP" altLang="en-US" sz="1400" dirty="0" smtClean="0">
                <a:solidFill>
                  <a:schemeClr val="tx1"/>
                </a:solidFill>
                <a:latin typeface="メイリオ" pitchFamily="50" charset="-128"/>
                <a:ea typeface="メイリオ" pitchFamily="50" charset="-128"/>
              </a:rPr>
              <a:t>　　</a:t>
            </a:r>
            <a:r>
              <a:rPr lang="en-US" altLang="ja-JP" sz="1400" dirty="0" smtClean="0">
                <a:solidFill>
                  <a:schemeClr val="tx1"/>
                </a:solidFill>
                <a:latin typeface="メイリオ" pitchFamily="50" charset="-128"/>
                <a:ea typeface="メイリオ" pitchFamily="50" charset="-128"/>
              </a:rPr>
              <a:t>0.50</a:t>
            </a:r>
            <a:r>
              <a:rPr lang="ja-JP" altLang="en-US" sz="1400" dirty="0">
                <a:solidFill>
                  <a:schemeClr val="tx1"/>
                </a:solidFill>
                <a:latin typeface="メイリオ" pitchFamily="50" charset="-128"/>
                <a:ea typeface="メイリオ" pitchFamily="50" charset="-128"/>
              </a:rPr>
              <a:t>倍以下の場合は、</a:t>
            </a:r>
            <a:r>
              <a:rPr lang="en-US" altLang="ja-JP" sz="1400" b="1" dirty="0">
                <a:solidFill>
                  <a:schemeClr val="tx1"/>
                </a:solidFill>
                <a:latin typeface="メイリオ" pitchFamily="50" charset="-128"/>
                <a:ea typeface="メイリオ" pitchFamily="50" charset="-128"/>
              </a:rPr>
              <a:t>2.1%</a:t>
            </a:r>
            <a:r>
              <a:rPr lang="ja-JP" altLang="en-US" sz="1400" b="1" dirty="0" smtClean="0">
                <a:solidFill>
                  <a:schemeClr val="tx1"/>
                </a:solidFill>
                <a:latin typeface="メイリオ" pitchFamily="50" charset="-128"/>
                <a:ea typeface="メイリオ" pitchFamily="50" charset="-128"/>
              </a:rPr>
              <a:t>以上</a:t>
            </a:r>
            <a:r>
              <a:rPr lang="ja-JP" altLang="en-US" sz="1400" dirty="0" smtClean="0">
                <a:solidFill>
                  <a:schemeClr val="tx1"/>
                </a:solidFill>
                <a:latin typeface="メイリオ" pitchFamily="50" charset="-128"/>
                <a:ea typeface="メイリオ" pitchFamily="50" charset="-128"/>
              </a:rPr>
              <a:t>）　　</a:t>
            </a:r>
            <a:r>
              <a:rPr lang="ja-JP" altLang="en-US" sz="1400" b="1" dirty="0" smtClean="0">
                <a:solidFill>
                  <a:schemeClr val="tx1"/>
                </a:solidFill>
                <a:latin typeface="メイリオ" pitchFamily="50" charset="-128"/>
                <a:ea typeface="メイリオ" pitchFamily="50" charset="-128"/>
              </a:rPr>
              <a:t>⇒　大河原所管轄区域は</a:t>
            </a:r>
            <a:r>
              <a:rPr lang="en-US" altLang="ja-JP" sz="1400" b="1" dirty="0" smtClean="0">
                <a:solidFill>
                  <a:schemeClr val="tx2">
                    <a:lumMod val="60000"/>
                    <a:lumOff val="40000"/>
                  </a:schemeClr>
                </a:solidFill>
                <a:latin typeface="メイリオ" pitchFamily="50" charset="-128"/>
                <a:ea typeface="メイリオ" pitchFamily="50" charset="-128"/>
              </a:rPr>
              <a:t>3.3</a:t>
            </a:r>
            <a:r>
              <a:rPr lang="ja-JP" altLang="en-US" sz="1400" b="1" dirty="0" smtClean="0">
                <a:solidFill>
                  <a:schemeClr val="tx2">
                    <a:lumMod val="60000"/>
                    <a:lumOff val="40000"/>
                  </a:schemeClr>
                </a:solidFill>
                <a:latin typeface="メイリオ" pitchFamily="50" charset="-128"/>
                <a:ea typeface="メイリオ" pitchFamily="50" charset="-128"/>
              </a:rPr>
              <a:t>％</a:t>
            </a:r>
            <a:endParaRPr lang="en-US" altLang="ja-JP" sz="1400" b="1" dirty="0" smtClean="0">
              <a:solidFill>
                <a:schemeClr val="tx2">
                  <a:lumMod val="60000"/>
                  <a:lumOff val="40000"/>
                </a:schemeClr>
              </a:solidFill>
              <a:latin typeface="メイリオ" pitchFamily="50" charset="-128"/>
              <a:ea typeface="メイリオ" pitchFamily="50" charset="-128"/>
            </a:endParaRPr>
          </a:p>
          <a:p>
            <a:endParaRPr lang="en-US" altLang="ja-JP" sz="1400" b="1" dirty="0" smtClean="0">
              <a:solidFill>
                <a:srgbClr val="FF0000"/>
              </a:solidFill>
              <a:latin typeface="メイリオ" pitchFamily="50" charset="-128"/>
              <a:ea typeface="メイリオ" pitchFamily="50" charset="-128"/>
            </a:endParaRPr>
          </a:p>
          <a:p>
            <a:pPr>
              <a:defRPr/>
            </a:pPr>
            <a:r>
              <a:rPr lang="ja-JP" altLang="en-US" sz="1400" dirty="0" smtClean="0">
                <a:solidFill>
                  <a:prstClr val="black"/>
                </a:solidFill>
                <a:latin typeface="メイリオ" pitchFamily="50" charset="-128"/>
                <a:ea typeface="メイリオ" pitchFamily="50" charset="-128"/>
              </a:rPr>
              <a:t>②</a:t>
            </a:r>
            <a:r>
              <a:rPr lang="ja-JP" altLang="en-US" sz="1400" dirty="0">
                <a:solidFill>
                  <a:prstClr val="black"/>
                </a:solidFill>
                <a:latin typeface="メイリオ" pitchFamily="50" charset="-128"/>
                <a:ea typeface="メイリオ" pitchFamily="50" charset="-128"/>
              </a:rPr>
              <a:t>　</a:t>
            </a:r>
            <a:r>
              <a:rPr lang="ja-JP" altLang="en-US" sz="1400" b="1" dirty="0">
                <a:solidFill>
                  <a:srgbClr val="FF0000"/>
                </a:solidFill>
                <a:latin typeface="メイリオ" pitchFamily="50" charset="-128"/>
                <a:ea typeface="メイリオ" pitchFamily="50" charset="-128"/>
              </a:rPr>
              <a:t>令和２年～令和４年</a:t>
            </a:r>
            <a:r>
              <a:rPr lang="ja-JP" altLang="en-US" sz="1400" b="1" u="sng" dirty="0">
                <a:solidFill>
                  <a:srgbClr val="FF0000"/>
                </a:solidFill>
                <a:latin typeface="メイリオ" pitchFamily="50" charset="-128"/>
                <a:ea typeface="メイリオ" pitchFamily="50" charset="-128"/>
              </a:rPr>
              <a:t>又は</a:t>
            </a:r>
            <a:r>
              <a:rPr lang="ja-JP" altLang="en-US" sz="1400" b="1" dirty="0">
                <a:solidFill>
                  <a:srgbClr val="FF0000"/>
                </a:solidFill>
                <a:latin typeface="メイリオ" pitchFamily="50" charset="-128"/>
                <a:ea typeface="メイリオ" pitchFamily="50" charset="-128"/>
              </a:rPr>
              <a:t>令和４年</a:t>
            </a:r>
            <a:r>
              <a:rPr lang="ja-JP" altLang="en-US" sz="1400" dirty="0">
                <a:solidFill>
                  <a:prstClr val="black"/>
                </a:solidFill>
                <a:latin typeface="メイリオ" pitchFamily="50" charset="-128"/>
                <a:ea typeface="メイリオ" pitchFamily="50" charset="-128"/>
              </a:rPr>
              <a:t>におけるその地域の</a:t>
            </a:r>
            <a:r>
              <a:rPr lang="ja-JP" altLang="en-US" sz="1400" b="1" dirty="0">
                <a:solidFill>
                  <a:prstClr val="black"/>
                </a:solidFill>
                <a:latin typeface="メイリオ" pitchFamily="50" charset="-128"/>
                <a:ea typeface="メイリオ" pitchFamily="50" charset="-128"/>
              </a:rPr>
              <a:t>一般有効求人倍率</a:t>
            </a:r>
            <a:r>
              <a:rPr lang="ja-JP" altLang="ja-JP" sz="1400" dirty="0" smtClean="0">
                <a:ln>
                  <a:solidFill>
                    <a:sysClr val="windowText" lastClr="000000"/>
                  </a:solidFill>
                </a:ln>
                <a:solidFill>
                  <a:sysClr val="windowText" lastClr="000000"/>
                </a:solidFill>
                <a:latin typeface="メイリオ" pitchFamily="50" charset="-128"/>
                <a:ea typeface="メイリオ" pitchFamily="50" charset="-128"/>
              </a:rPr>
              <a:t>の</a:t>
            </a:r>
            <a:r>
              <a:rPr lang="ja-JP" altLang="ja-JP" sz="1400" b="1" dirty="0" smtClean="0">
                <a:solidFill>
                  <a:schemeClr val="tx1"/>
                </a:solidFill>
                <a:latin typeface="メイリオ" pitchFamily="50" charset="-128"/>
                <a:ea typeface="メイリオ" pitchFamily="50" charset="-128"/>
              </a:rPr>
              <a:t>月</a:t>
            </a:r>
            <a:r>
              <a:rPr lang="ja-JP" altLang="ja-JP" sz="1400" b="1" dirty="0">
                <a:solidFill>
                  <a:schemeClr val="tx1"/>
                </a:solidFill>
                <a:latin typeface="メイリオ" pitchFamily="50" charset="-128"/>
                <a:ea typeface="メイリオ" pitchFamily="50" charset="-128"/>
              </a:rPr>
              <a:t>平均値</a:t>
            </a:r>
            <a:r>
              <a:rPr lang="ja-JP" altLang="en-US" sz="1400" dirty="0" smtClean="0">
                <a:solidFill>
                  <a:sysClr val="windowText" lastClr="000000"/>
                </a:solidFill>
                <a:latin typeface="メイリオ" pitchFamily="50" charset="-128"/>
                <a:ea typeface="メイリオ" pitchFamily="50" charset="-128"/>
              </a:rPr>
              <a:t>が、</a:t>
            </a:r>
            <a:endParaRPr lang="en-US" altLang="ja-JP" sz="1400" dirty="0" smtClean="0">
              <a:solidFill>
                <a:sysClr val="windowText" lastClr="000000"/>
              </a:solidFill>
              <a:latin typeface="メイリオ" pitchFamily="50" charset="-128"/>
              <a:ea typeface="メイリオ" pitchFamily="50" charset="-128"/>
            </a:endParaRPr>
          </a:p>
          <a:p>
            <a:pPr>
              <a:defRPr/>
            </a:pPr>
            <a:r>
              <a:rPr lang="ja-JP" altLang="en-US" sz="1400" dirty="0" smtClean="0">
                <a:solidFill>
                  <a:sysClr val="windowText" lastClr="000000"/>
                </a:solidFill>
                <a:latin typeface="メイリオ" pitchFamily="50" charset="-128"/>
                <a:ea typeface="メイリオ" pitchFamily="50" charset="-128"/>
              </a:rPr>
              <a:t>　　令和２年～令和４年・・・ </a:t>
            </a:r>
            <a:r>
              <a:rPr lang="en-US" altLang="ja-JP" sz="1400" b="1" dirty="0" smtClean="0">
                <a:solidFill>
                  <a:srgbClr val="FF0000"/>
                </a:solidFill>
                <a:latin typeface="メイリオ" pitchFamily="50" charset="-128"/>
                <a:ea typeface="メイリオ" pitchFamily="50" charset="-128"/>
              </a:rPr>
              <a:t>0.80</a:t>
            </a:r>
            <a:r>
              <a:rPr lang="ja-JP" altLang="en-US" sz="1400" b="1" dirty="0" smtClean="0">
                <a:solidFill>
                  <a:srgbClr val="FF0000"/>
                </a:solidFill>
                <a:latin typeface="メイリオ" pitchFamily="50" charset="-128"/>
                <a:ea typeface="メイリオ" pitchFamily="50" charset="-128"/>
              </a:rPr>
              <a:t>倍以下</a:t>
            </a:r>
            <a:r>
              <a:rPr lang="ja-JP" altLang="en-US" sz="1400" b="1" dirty="0" smtClean="0">
                <a:solidFill>
                  <a:sysClr val="windowText" lastClr="000000"/>
                </a:solidFill>
                <a:latin typeface="メイリオ" pitchFamily="50" charset="-128"/>
                <a:ea typeface="メイリオ" pitchFamily="50" charset="-128"/>
              </a:rPr>
              <a:t>　　　</a:t>
            </a:r>
            <a:r>
              <a:rPr lang="ja-JP" altLang="en-US" sz="1400" dirty="0" smtClean="0">
                <a:solidFill>
                  <a:sysClr val="windowText" lastClr="000000"/>
                </a:solidFill>
                <a:latin typeface="メイリオ" pitchFamily="50" charset="-128"/>
                <a:ea typeface="メイリオ" pitchFamily="50" charset="-128"/>
              </a:rPr>
              <a:t>令和４年・・・ </a:t>
            </a:r>
            <a:r>
              <a:rPr lang="en-US" altLang="ja-JP" sz="1400" b="1" dirty="0" smtClean="0">
                <a:solidFill>
                  <a:srgbClr val="FF0000"/>
                </a:solidFill>
                <a:latin typeface="メイリオ" pitchFamily="50" charset="-128"/>
                <a:ea typeface="メイリオ" pitchFamily="50" charset="-128"/>
              </a:rPr>
              <a:t>0.85</a:t>
            </a:r>
            <a:r>
              <a:rPr lang="ja-JP" altLang="en-US" sz="1400" b="1" dirty="0" smtClean="0">
                <a:solidFill>
                  <a:srgbClr val="FF0000"/>
                </a:solidFill>
                <a:latin typeface="メイリオ" pitchFamily="50" charset="-128"/>
                <a:ea typeface="メイリオ" pitchFamily="50" charset="-128"/>
              </a:rPr>
              <a:t>倍以下</a:t>
            </a:r>
            <a:endParaRPr lang="en-US" altLang="ja-JP" sz="1400" b="1" dirty="0" smtClean="0">
              <a:solidFill>
                <a:srgbClr val="FF0000"/>
              </a:solidFill>
              <a:latin typeface="メイリオ" pitchFamily="50" charset="-128"/>
              <a:ea typeface="メイリオ" pitchFamily="50" charset="-128"/>
            </a:endParaRPr>
          </a:p>
          <a:p>
            <a:pPr>
              <a:defRPr/>
            </a:pPr>
            <a:r>
              <a:rPr lang="ja-JP" altLang="en-US" sz="1400" b="1" dirty="0" smtClean="0">
                <a:solidFill>
                  <a:schemeClr val="tx1"/>
                </a:solidFill>
                <a:latin typeface="メイリオ" pitchFamily="50" charset="-128"/>
                <a:ea typeface="メイリオ" pitchFamily="50" charset="-128"/>
              </a:rPr>
              <a:t>⇒令和</a:t>
            </a:r>
            <a:r>
              <a:rPr lang="en-US" altLang="ja-JP" sz="1400" b="1" dirty="0" smtClean="0">
                <a:solidFill>
                  <a:schemeClr val="tx1"/>
                </a:solidFill>
                <a:latin typeface="メイリオ" pitchFamily="50" charset="-128"/>
                <a:ea typeface="メイリオ" pitchFamily="50" charset="-128"/>
              </a:rPr>
              <a:t>2</a:t>
            </a:r>
            <a:r>
              <a:rPr lang="ja-JP" altLang="en-US" sz="1400" b="1" dirty="0" smtClean="0">
                <a:solidFill>
                  <a:schemeClr val="tx1"/>
                </a:solidFill>
                <a:latin typeface="メイリオ" pitchFamily="50" charset="-128"/>
                <a:ea typeface="メイリオ" pitchFamily="50" charset="-128"/>
              </a:rPr>
              <a:t>年～令和</a:t>
            </a:r>
            <a:r>
              <a:rPr lang="en-US" altLang="ja-JP" sz="1400" b="1" dirty="0" smtClean="0">
                <a:solidFill>
                  <a:schemeClr val="tx1"/>
                </a:solidFill>
                <a:latin typeface="メイリオ" pitchFamily="50" charset="-128"/>
                <a:ea typeface="メイリオ" pitchFamily="50" charset="-128"/>
              </a:rPr>
              <a:t>4</a:t>
            </a:r>
            <a:r>
              <a:rPr lang="ja-JP" altLang="en-US" sz="1400" b="1" dirty="0" smtClean="0">
                <a:solidFill>
                  <a:schemeClr val="tx1"/>
                </a:solidFill>
                <a:latin typeface="メイリオ" pitchFamily="50" charset="-128"/>
                <a:ea typeface="メイリオ" pitchFamily="50" charset="-128"/>
              </a:rPr>
              <a:t>年における大河原所管轄区域の一般有効求人倍率は</a:t>
            </a:r>
            <a:r>
              <a:rPr lang="en-US" altLang="ja-JP" sz="1400" b="1" dirty="0" smtClean="0">
                <a:solidFill>
                  <a:schemeClr val="tx2">
                    <a:lumMod val="60000"/>
                    <a:lumOff val="40000"/>
                  </a:schemeClr>
                </a:solidFill>
                <a:latin typeface="メイリオ" pitchFamily="50" charset="-128"/>
                <a:ea typeface="メイリオ" pitchFamily="50" charset="-128"/>
              </a:rPr>
              <a:t>0.8</a:t>
            </a:r>
            <a:r>
              <a:rPr lang="ja-JP" altLang="en-US" sz="1400" b="1" dirty="0" smtClean="0">
                <a:solidFill>
                  <a:schemeClr val="tx2">
                    <a:lumMod val="60000"/>
                    <a:lumOff val="40000"/>
                  </a:schemeClr>
                </a:solidFill>
                <a:latin typeface="メイリオ" pitchFamily="50" charset="-128"/>
                <a:ea typeface="メイリオ" pitchFamily="50" charset="-128"/>
              </a:rPr>
              <a:t>３倍</a:t>
            </a:r>
            <a:endParaRPr lang="en-US" altLang="ja-JP" sz="1400" b="1" dirty="0" smtClean="0">
              <a:solidFill>
                <a:schemeClr val="tx2">
                  <a:lumMod val="60000"/>
                  <a:lumOff val="40000"/>
                </a:schemeClr>
              </a:solidFill>
              <a:latin typeface="メイリオ" pitchFamily="50" charset="-128"/>
              <a:ea typeface="メイリオ" pitchFamily="50" charset="-128"/>
            </a:endParaRPr>
          </a:p>
          <a:p>
            <a:pPr>
              <a:defRPr/>
            </a:pPr>
            <a:r>
              <a:rPr lang="ja-JP" altLang="en-US" sz="1400" b="1" dirty="0" smtClean="0">
                <a:solidFill>
                  <a:schemeClr val="tx2">
                    <a:lumMod val="60000"/>
                    <a:lumOff val="40000"/>
                  </a:schemeClr>
                </a:solidFill>
                <a:latin typeface="メイリオ" pitchFamily="50" charset="-128"/>
                <a:ea typeface="メイリオ" pitchFamily="50" charset="-128"/>
              </a:rPr>
              <a:t>　</a:t>
            </a:r>
            <a:r>
              <a:rPr lang="ja-JP" altLang="en-US" sz="1400" b="1" dirty="0" smtClean="0">
                <a:solidFill>
                  <a:schemeClr val="tx1"/>
                </a:solidFill>
                <a:latin typeface="メイリオ" pitchFamily="50" charset="-128"/>
                <a:ea typeface="メイリオ" pitchFamily="50" charset="-128"/>
              </a:rPr>
              <a:t>令和</a:t>
            </a:r>
            <a:r>
              <a:rPr lang="en-US" altLang="ja-JP" sz="1400" b="1" dirty="0" smtClean="0">
                <a:solidFill>
                  <a:schemeClr val="tx1"/>
                </a:solidFill>
                <a:latin typeface="メイリオ" pitchFamily="50" charset="-128"/>
                <a:ea typeface="メイリオ" pitchFamily="50" charset="-128"/>
              </a:rPr>
              <a:t>4</a:t>
            </a:r>
            <a:r>
              <a:rPr lang="ja-JP" altLang="en-US" sz="1400" b="1" dirty="0" smtClean="0">
                <a:solidFill>
                  <a:schemeClr val="tx1"/>
                </a:solidFill>
                <a:latin typeface="メイリオ" pitchFamily="50" charset="-128"/>
                <a:ea typeface="メイリオ" pitchFamily="50" charset="-128"/>
              </a:rPr>
              <a:t>年における大河原所管轄区域の一般有効求人倍率は</a:t>
            </a:r>
            <a:r>
              <a:rPr lang="en-US" altLang="ja-JP" sz="1400" b="1" dirty="0" smtClean="0">
                <a:solidFill>
                  <a:schemeClr val="tx2">
                    <a:lumMod val="60000"/>
                    <a:lumOff val="40000"/>
                  </a:schemeClr>
                </a:solidFill>
                <a:latin typeface="メイリオ" pitchFamily="50" charset="-128"/>
                <a:ea typeface="メイリオ" pitchFamily="50" charset="-128"/>
              </a:rPr>
              <a:t>0.84</a:t>
            </a:r>
            <a:r>
              <a:rPr lang="ja-JP" altLang="en-US" sz="1400" b="1" dirty="0" smtClean="0">
                <a:solidFill>
                  <a:schemeClr val="tx2">
                    <a:lumMod val="60000"/>
                    <a:lumOff val="40000"/>
                  </a:schemeClr>
                </a:solidFill>
                <a:latin typeface="メイリオ" pitchFamily="50" charset="-128"/>
                <a:ea typeface="メイリオ" pitchFamily="50" charset="-128"/>
              </a:rPr>
              <a:t>倍</a:t>
            </a:r>
            <a:endParaRPr lang="en-US" altLang="ja-JP" sz="1400" b="1" dirty="0" smtClean="0">
              <a:solidFill>
                <a:schemeClr val="tx2">
                  <a:lumMod val="60000"/>
                  <a:lumOff val="40000"/>
                </a:schemeClr>
              </a:solidFill>
              <a:latin typeface="メイリオ" pitchFamily="50" charset="-128"/>
              <a:ea typeface="メイリオ" pitchFamily="50" charset="-128"/>
            </a:endParaRPr>
          </a:p>
          <a:p>
            <a:pPr lvl="1">
              <a:defRPr/>
            </a:pPr>
            <a:endParaRPr lang="en-US" altLang="ja-JP" sz="1400" b="1" dirty="0">
              <a:solidFill>
                <a:srgbClr val="FF0000"/>
              </a:solidFill>
              <a:latin typeface="メイリオ" pitchFamily="50" charset="-128"/>
              <a:ea typeface="メイリオ" pitchFamily="50" charset="-128"/>
            </a:endParaRPr>
          </a:p>
          <a:p>
            <a:pPr>
              <a:defRPr/>
            </a:pPr>
            <a:r>
              <a:rPr lang="ja-JP" altLang="en-US" sz="1400" dirty="0" smtClean="0">
                <a:solidFill>
                  <a:prstClr val="black"/>
                </a:solidFill>
                <a:latin typeface="メイリオ" pitchFamily="50" charset="-128"/>
                <a:ea typeface="メイリオ" pitchFamily="50" charset="-128"/>
              </a:rPr>
              <a:t>③</a:t>
            </a:r>
            <a:r>
              <a:rPr lang="ja-JP" altLang="en-US" sz="1400" dirty="0">
                <a:solidFill>
                  <a:prstClr val="black"/>
                </a:solidFill>
                <a:latin typeface="メイリオ" pitchFamily="50" charset="-128"/>
                <a:ea typeface="メイリオ" pitchFamily="50" charset="-128"/>
              </a:rPr>
              <a:t>　</a:t>
            </a:r>
            <a:r>
              <a:rPr lang="ja-JP" altLang="en-US" sz="1400" b="1" dirty="0">
                <a:solidFill>
                  <a:srgbClr val="FF0000"/>
                </a:solidFill>
                <a:latin typeface="メイリオ" pitchFamily="50" charset="-128"/>
                <a:ea typeface="メイリオ" pitchFamily="50" charset="-128"/>
              </a:rPr>
              <a:t>令和２年～令和４年</a:t>
            </a:r>
            <a:r>
              <a:rPr lang="ja-JP" altLang="en-US" sz="1400" b="1" u="sng" dirty="0">
                <a:solidFill>
                  <a:srgbClr val="FF0000"/>
                </a:solidFill>
                <a:latin typeface="メイリオ" pitchFamily="50" charset="-128"/>
                <a:ea typeface="メイリオ" pitchFamily="50" charset="-128"/>
              </a:rPr>
              <a:t>又は</a:t>
            </a:r>
            <a:r>
              <a:rPr lang="ja-JP" altLang="en-US" sz="1400" b="1" dirty="0">
                <a:solidFill>
                  <a:srgbClr val="FF0000"/>
                </a:solidFill>
                <a:latin typeface="メイリオ" pitchFamily="50" charset="-128"/>
                <a:ea typeface="メイリオ" pitchFamily="50" charset="-128"/>
              </a:rPr>
              <a:t>令和４年</a:t>
            </a:r>
            <a:r>
              <a:rPr lang="ja-JP" altLang="en-US" sz="1400" dirty="0">
                <a:solidFill>
                  <a:prstClr val="black"/>
                </a:solidFill>
                <a:latin typeface="メイリオ" pitchFamily="50" charset="-128"/>
                <a:ea typeface="メイリオ" pitchFamily="50" charset="-128"/>
              </a:rPr>
              <a:t>におけるその地域の</a:t>
            </a:r>
            <a:r>
              <a:rPr lang="ja-JP" altLang="en-US" sz="1400" b="1" dirty="0">
                <a:solidFill>
                  <a:prstClr val="black"/>
                </a:solidFill>
                <a:latin typeface="メイリオ" pitchFamily="50" charset="-128"/>
                <a:ea typeface="メイリオ" pitchFamily="50" charset="-128"/>
              </a:rPr>
              <a:t>常用有効求人倍率</a:t>
            </a:r>
            <a:r>
              <a:rPr lang="ja-JP" altLang="ja-JP" sz="1400" dirty="0" smtClean="0">
                <a:ln>
                  <a:solidFill>
                    <a:sysClr val="windowText" lastClr="000000"/>
                  </a:solidFill>
                </a:ln>
                <a:solidFill>
                  <a:sysClr val="windowText" lastClr="000000"/>
                </a:solidFill>
                <a:latin typeface="メイリオ" pitchFamily="50" charset="-128"/>
                <a:ea typeface="メイリオ" pitchFamily="50" charset="-128"/>
              </a:rPr>
              <a:t>の</a:t>
            </a:r>
            <a:r>
              <a:rPr lang="ja-JP" altLang="ja-JP" sz="1400" b="1" dirty="0" smtClean="0">
                <a:solidFill>
                  <a:sysClr val="windowText" lastClr="000000"/>
                </a:solidFill>
                <a:latin typeface="メイリオ" pitchFamily="50" charset="-128"/>
                <a:ea typeface="メイリオ" pitchFamily="50" charset="-128"/>
              </a:rPr>
              <a:t>月</a:t>
            </a:r>
            <a:r>
              <a:rPr lang="ja-JP" altLang="ja-JP" sz="1400" b="1" dirty="0">
                <a:solidFill>
                  <a:sysClr val="windowText" lastClr="000000"/>
                </a:solidFill>
                <a:latin typeface="メイリオ" pitchFamily="50" charset="-128"/>
                <a:ea typeface="メイリオ" pitchFamily="50" charset="-128"/>
              </a:rPr>
              <a:t>平均値</a:t>
            </a:r>
            <a:r>
              <a:rPr lang="ja-JP" altLang="en-US" sz="1400" dirty="0">
                <a:solidFill>
                  <a:sysClr val="windowText" lastClr="000000"/>
                </a:solidFill>
                <a:latin typeface="メイリオ" pitchFamily="50" charset="-128"/>
                <a:ea typeface="メイリオ" pitchFamily="50" charset="-128"/>
              </a:rPr>
              <a:t>が</a:t>
            </a:r>
            <a:r>
              <a:rPr lang="ja-JP" altLang="en-US" sz="1400" dirty="0" smtClean="0">
                <a:solidFill>
                  <a:sysClr val="windowText" lastClr="000000"/>
                </a:solidFill>
                <a:latin typeface="メイリオ" pitchFamily="50" charset="-128"/>
                <a:ea typeface="メイリオ" pitchFamily="50" charset="-128"/>
              </a:rPr>
              <a:t>、</a:t>
            </a:r>
            <a:endParaRPr lang="en-US" altLang="ja-JP" sz="1400" dirty="0" smtClean="0">
              <a:solidFill>
                <a:sysClr val="windowText" lastClr="000000"/>
              </a:solidFill>
              <a:latin typeface="メイリオ" pitchFamily="50" charset="-128"/>
              <a:ea typeface="メイリオ" pitchFamily="50" charset="-128"/>
            </a:endParaRPr>
          </a:p>
          <a:p>
            <a:pPr>
              <a:defRPr/>
            </a:pPr>
            <a:r>
              <a:rPr lang="ja-JP" altLang="en-US" sz="1400" dirty="0" smtClean="0">
                <a:solidFill>
                  <a:sysClr val="windowText" lastClr="000000"/>
                </a:solidFill>
                <a:latin typeface="メイリオ" pitchFamily="50" charset="-128"/>
                <a:ea typeface="メイリオ" pitchFamily="50" charset="-128"/>
              </a:rPr>
              <a:t>　　令和</a:t>
            </a:r>
            <a:r>
              <a:rPr lang="ja-JP" altLang="en-US" sz="1400" dirty="0">
                <a:solidFill>
                  <a:sysClr val="windowText" lastClr="000000"/>
                </a:solidFill>
                <a:latin typeface="メイリオ" pitchFamily="50" charset="-128"/>
                <a:ea typeface="メイリオ" pitchFamily="50" charset="-128"/>
              </a:rPr>
              <a:t>２年～令和４年・・・</a:t>
            </a:r>
            <a:r>
              <a:rPr lang="ja-JP" altLang="en-US" sz="1400" dirty="0">
                <a:latin typeface="メイリオ" pitchFamily="50" charset="-128"/>
                <a:ea typeface="メイリオ" pitchFamily="50" charset="-128"/>
              </a:rPr>
              <a:t> </a:t>
            </a:r>
            <a:r>
              <a:rPr lang="en-US" altLang="ja-JP" sz="1400" b="1" dirty="0">
                <a:solidFill>
                  <a:srgbClr val="FF0000"/>
                </a:solidFill>
                <a:latin typeface="メイリオ" pitchFamily="50" charset="-128"/>
                <a:ea typeface="メイリオ" pitchFamily="50" charset="-128"/>
              </a:rPr>
              <a:t>0.74</a:t>
            </a:r>
            <a:r>
              <a:rPr lang="ja-JP" altLang="en-US" sz="1400" b="1" dirty="0">
                <a:solidFill>
                  <a:srgbClr val="FF0000"/>
                </a:solidFill>
                <a:latin typeface="メイリオ" pitchFamily="50" charset="-128"/>
                <a:ea typeface="メイリオ" pitchFamily="50" charset="-128"/>
              </a:rPr>
              <a:t>倍</a:t>
            </a:r>
            <a:r>
              <a:rPr lang="ja-JP" altLang="en-US" sz="1400" b="1" dirty="0" smtClean="0">
                <a:solidFill>
                  <a:srgbClr val="FF0000"/>
                </a:solidFill>
                <a:latin typeface="メイリオ" pitchFamily="50" charset="-128"/>
                <a:ea typeface="メイリオ" pitchFamily="50" charset="-128"/>
              </a:rPr>
              <a:t>以下　　　</a:t>
            </a:r>
            <a:r>
              <a:rPr lang="ja-JP" altLang="en-US" sz="1400" dirty="0" smtClean="0">
                <a:solidFill>
                  <a:sysClr val="windowText" lastClr="000000"/>
                </a:solidFill>
                <a:latin typeface="メイリオ" pitchFamily="50" charset="-128"/>
                <a:ea typeface="メイリオ" pitchFamily="50" charset="-128"/>
              </a:rPr>
              <a:t>令和４年・・・ </a:t>
            </a:r>
            <a:r>
              <a:rPr lang="en-US" altLang="ja-JP" sz="1400" b="1" dirty="0" smtClean="0">
                <a:solidFill>
                  <a:srgbClr val="FF0000"/>
                </a:solidFill>
                <a:latin typeface="メイリオ" pitchFamily="50" charset="-128"/>
                <a:ea typeface="メイリオ" pitchFamily="50" charset="-128"/>
              </a:rPr>
              <a:t>0.80</a:t>
            </a:r>
            <a:r>
              <a:rPr lang="ja-JP" altLang="en-US" sz="1400" b="1" dirty="0">
                <a:solidFill>
                  <a:srgbClr val="FF0000"/>
                </a:solidFill>
                <a:latin typeface="メイリオ" pitchFamily="50" charset="-128"/>
                <a:ea typeface="メイリオ" pitchFamily="50" charset="-128"/>
              </a:rPr>
              <a:t>倍</a:t>
            </a:r>
            <a:r>
              <a:rPr lang="ja-JP" altLang="en-US" sz="1400" b="1" dirty="0" smtClean="0">
                <a:solidFill>
                  <a:srgbClr val="FF0000"/>
                </a:solidFill>
                <a:latin typeface="メイリオ" pitchFamily="50" charset="-128"/>
                <a:ea typeface="メイリオ" pitchFamily="50" charset="-128"/>
              </a:rPr>
              <a:t>以下</a:t>
            </a:r>
            <a:endParaRPr lang="en-US" altLang="ja-JP" sz="1400" b="1" dirty="0">
              <a:solidFill>
                <a:srgbClr val="FF0000"/>
              </a:solidFill>
              <a:latin typeface="メイリオ" pitchFamily="50" charset="-128"/>
              <a:ea typeface="メイリオ" pitchFamily="50" charset="-128"/>
            </a:endParaRPr>
          </a:p>
          <a:p>
            <a:pPr>
              <a:defRPr/>
            </a:pPr>
            <a:r>
              <a:rPr lang="ja-JP" altLang="en-US" sz="1400" b="1" dirty="0" smtClean="0">
                <a:solidFill>
                  <a:schemeClr val="tx1"/>
                </a:solidFill>
                <a:latin typeface="メイリオ" pitchFamily="50" charset="-128"/>
                <a:ea typeface="メイリオ" pitchFamily="50" charset="-128"/>
              </a:rPr>
              <a:t>⇒令和２年～令和４年における大河原所管轄区域の常用有効求人倍率は</a:t>
            </a:r>
            <a:r>
              <a:rPr lang="en-US" altLang="ja-JP" sz="1400" b="1" dirty="0" smtClean="0">
                <a:solidFill>
                  <a:schemeClr val="tx2">
                    <a:lumMod val="60000"/>
                    <a:lumOff val="40000"/>
                  </a:schemeClr>
                </a:solidFill>
                <a:latin typeface="メイリオ" pitchFamily="50" charset="-128"/>
                <a:ea typeface="メイリオ" pitchFamily="50" charset="-128"/>
              </a:rPr>
              <a:t>0.84</a:t>
            </a:r>
            <a:r>
              <a:rPr lang="ja-JP" altLang="en-US" sz="1400" b="1" dirty="0" smtClean="0">
                <a:solidFill>
                  <a:schemeClr val="tx2">
                    <a:lumMod val="60000"/>
                    <a:lumOff val="40000"/>
                  </a:schemeClr>
                </a:solidFill>
                <a:latin typeface="メイリオ" pitchFamily="50" charset="-128"/>
                <a:ea typeface="メイリオ" pitchFamily="50" charset="-128"/>
              </a:rPr>
              <a:t>倍</a:t>
            </a:r>
            <a:endParaRPr lang="en-US" altLang="ja-JP" sz="1400" b="1" dirty="0" smtClean="0">
              <a:solidFill>
                <a:schemeClr val="tx2">
                  <a:lumMod val="60000"/>
                  <a:lumOff val="40000"/>
                </a:schemeClr>
              </a:solidFill>
              <a:latin typeface="メイリオ" pitchFamily="50" charset="-128"/>
              <a:ea typeface="メイリオ" pitchFamily="50" charset="-128"/>
            </a:endParaRPr>
          </a:p>
          <a:p>
            <a:pPr>
              <a:defRPr/>
            </a:pPr>
            <a:r>
              <a:rPr lang="ja-JP" altLang="en-US" sz="1400" b="1" dirty="0" smtClean="0">
                <a:solidFill>
                  <a:srgbClr val="FF0000"/>
                </a:solidFill>
                <a:latin typeface="メイリオ" pitchFamily="50" charset="-128"/>
                <a:ea typeface="メイリオ" pitchFamily="50" charset="-128"/>
              </a:rPr>
              <a:t>　</a:t>
            </a:r>
            <a:r>
              <a:rPr lang="ja-JP" altLang="en-US" sz="1400" b="1" dirty="0" smtClean="0">
                <a:solidFill>
                  <a:schemeClr val="tx1"/>
                </a:solidFill>
                <a:latin typeface="メイリオ" pitchFamily="50" charset="-128"/>
                <a:ea typeface="メイリオ" pitchFamily="50" charset="-128"/>
              </a:rPr>
              <a:t>令和４年における大河原所管轄区域の常用有効求人倍率は</a:t>
            </a:r>
            <a:r>
              <a:rPr lang="en-US" altLang="ja-JP" sz="1400" b="1" dirty="0" smtClean="0">
                <a:solidFill>
                  <a:schemeClr val="tx2">
                    <a:lumMod val="60000"/>
                    <a:lumOff val="40000"/>
                  </a:schemeClr>
                </a:solidFill>
                <a:latin typeface="メイリオ" pitchFamily="50" charset="-128"/>
                <a:ea typeface="メイリオ" pitchFamily="50" charset="-128"/>
              </a:rPr>
              <a:t>0.86</a:t>
            </a:r>
            <a:r>
              <a:rPr lang="ja-JP" altLang="en-US" sz="1400" b="1" dirty="0" smtClean="0">
                <a:solidFill>
                  <a:schemeClr val="tx2">
                    <a:lumMod val="60000"/>
                    <a:lumOff val="40000"/>
                  </a:schemeClr>
                </a:solidFill>
                <a:latin typeface="メイリオ" pitchFamily="50" charset="-128"/>
                <a:ea typeface="メイリオ" pitchFamily="50" charset="-128"/>
              </a:rPr>
              <a:t>倍</a:t>
            </a:r>
            <a:endParaRPr lang="en-US" altLang="ja-JP" sz="1400" b="1" dirty="0" smtClean="0">
              <a:solidFill>
                <a:schemeClr val="tx2">
                  <a:lumMod val="60000"/>
                  <a:lumOff val="40000"/>
                </a:schemeClr>
              </a:solidFill>
              <a:latin typeface="メイリオ" pitchFamily="50" charset="-128"/>
              <a:ea typeface="メイリオ" pitchFamily="50" charset="-128"/>
            </a:endParaRPr>
          </a:p>
        </p:txBody>
      </p:sp>
      <p:sp>
        <p:nvSpPr>
          <p:cNvPr id="22" name="左中かっこ 21"/>
          <p:cNvSpPr/>
          <p:nvPr/>
        </p:nvSpPr>
        <p:spPr>
          <a:xfrm>
            <a:off x="220185" y="3759304"/>
            <a:ext cx="343703" cy="19019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角丸四角形 25"/>
          <p:cNvSpPr/>
          <p:nvPr/>
        </p:nvSpPr>
        <p:spPr>
          <a:xfrm>
            <a:off x="220185" y="619040"/>
            <a:ext cx="8779709" cy="1072180"/>
          </a:xfrm>
          <a:prstGeom prst="roundRect">
            <a:avLst/>
          </a:prstGeom>
          <a:gradFill>
            <a:gsLst>
              <a:gs pos="0">
                <a:srgbClr val="92D050">
                  <a:tint val="66000"/>
                  <a:satMod val="160000"/>
                </a:srgbClr>
              </a:gs>
              <a:gs pos="50000">
                <a:srgbClr val="92D050">
                  <a:tint val="44500"/>
                  <a:satMod val="160000"/>
                </a:srgbClr>
              </a:gs>
              <a:gs pos="100000">
                <a:srgbClr val="92D050">
                  <a:tint val="23500"/>
                  <a:satMod val="160000"/>
                </a:srgbClr>
              </a:gs>
            </a:gsLst>
            <a:lin ang="16200000" scaled="1"/>
          </a:gradFill>
          <a:ln w="6350">
            <a:solidFill>
              <a:srgbClr val="28D23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u="sng" dirty="0">
                <a:solidFill>
                  <a:prstClr val="black"/>
                </a:solidFill>
                <a:latin typeface="メイリオ" pitchFamily="50" charset="-128"/>
                <a:ea typeface="メイリオ" pitchFamily="50" charset="-128"/>
              </a:rPr>
              <a:t>自然的経済的社会的条件からみて一体である地域であること</a:t>
            </a:r>
            <a:endParaRPr lang="ja-JP" altLang="en-US" sz="1200" u="sng" dirty="0">
              <a:latin typeface="メイリオ" pitchFamily="50" charset="-128"/>
              <a:ea typeface="メイリオ" pitchFamily="50" charset="-128"/>
            </a:endParaRPr>
          </a:p>
          <a:p>
            <a:r>
              <a:rPr lang="ja-JP" altLang="en-US" sz="1200" dirty="0">
                <a:solidFill>
                  <a:schemeClr val="tx1"/>
                </a:solidFill>
                <a:latin typeface="メイリオ" pitchFamily="50" charset="-128"/>
                <a:ea typeface="メイリオ" pitchFamily="50" charset="-128"/>
              </a:rPr>
              <a:t>具体的には、公共職業安定所の管轄区域を原則とし、地理的に分断されておらず連続性を有する区域であって、市町村を単位とすること </a:t>
            </a:r>
            <a:endParaRPr lang="en-US" altLang="ja-JP" sz="1200" dirty="0">
              <a:solidFill>
                <a:schemeClr val="tx1"/>
              </a:solidFill>
              <a:latin typeface="メイリオ" pitchFamily="50" charset="-128"/>
              <a:ea typeface="メイリオ" pitchFamily="50" charset="-128"/>
            </a:endParaRPr>
          </a:p>
          <a:p>
            <a:pPr fontAlgn="auto">
              <a:spcBef>
                <a:spcPts val="0"/>
              </a:spcBef>
              <a:spcAft>
                <a:spcPts val="0"/>
              </a:spcAft>
              <a:defRPr/>
            </a:pPr>
            <a:r>
              <a:rPr lang="ja-JP" altLang="en-US" sz="1400" dirty="0">
                <a:solidFill>
                  <a:prstClr val="black"/>
                </a:solidFill>
                <a:latin typeface="メイリオ" pitchFamily="50" charset="-128"/>
                <a:ea typeface="メイリオ" pitchFamily="50" charset="-128"/>
              </a:rPr>
              <a:t>⇒今回の対象地域は</a:t>
            </a:r>
            <a:r>
              <a:rPr lang="ja-JP" altLang="en-US" sz="1400" b="1" dirty="0">
                <a:solidFill>
                  <a:prstClr val="black"/>
                </a:solidFill>
                <a:latin typeface="メイリオ" pitchFamily="50" charset="-128"/>
                <a:ea typeface="メイリオ" pitchFamily="50" charset="-128"/>
              </a:rPr>
              <a:t>大河原公共職業安定所（白石出張所含む）の管轄区域</a:t>
            </a:r>
            <a:endParaRPr lang="en-US" altLang="ja-JP" sz="1400" b="1" dirty="0">
              <a:solidFill>
                <a:prstClr val="black"/>
              </a:solidFill>
              <a:latin typeface="メイリオ" pitchFamily="50" charset="-128"/>
              <a:ea typeface="メイリオ" pitchFamily="50" charset="-128"/>
            </a:endParaRPr>
          </a:p>
          <a:p>
            <a:pPr fontAlgn="auto">
              <a:spcBef>
                <a:spcPts val="0"/>
              </a:spcBef>
              <a:spcAft>
                <a:spcPts val="0"/>
              </a:spcAft>
              <a:defRPr/>
            </a:pPr>
            <a:r>
              <a:rPr lang="ja-JP" altLang="en-US" sz="1400" dirty="0">
                <a:solidFill>
                  <a:prstClr val="black"/>
                </a:solidFill>
                <a:latin typeface="メイリオ" pitchFamily="50" charset="-128"/>
                <a:ea typeface="メイリオ" pitchFamily="50" charset="-128"/>
              </a:rPr>
              <a:t>　白石市、角田市、蔵王町、七ヶ宿町、大河原町、村田町、柴田町、川崎町、丸森町</a:t>
            </a:r>
            <a:endParaRPr lang="en-US" altLang="ja-JP" sz="1400" b="1" dirty="0" smtClean="0">
              <a:solidFill>
                <a:schemeClr val="tx2">
                  <a:lumMod val="60000"/>
                  <a:lumOff val="40000"/>
                </a:schemeClr>
              </a:solidFill>
              <a:latin typeface="メイリオ" pitchFamily="50" charset="-128"/>
              <a:ea typeface="メイリオ" pitchFamily="50" charset="-128"/>
            </a:endParaRPr>
          </a:p>
        </p:txBody>
      </p:sp>
      <p:sp>
        <p:nvSpPr>
          <p:cNvPr id="27" name="テキスト ボックス 26"/>
          <p:cNvSpPr txBox="1"/>
          <p:nvPr/>
        </p:nvSpPr>
        <p:spPr>
          <a:xfrm>
            <a:off x="-24813" y="1749675"/>
            <a:ext cx="395536" cy="338554"/>
          </a:xfrm>
          <a:prstGeom prst="rect">
            <a:avLst/>
          </a:prstGeom>
          <a:noFill/>
        </p:spPr>
        <p:txBody>
          <a:bodyPr wrap="square" rtlCol="0">
            <a:spAutoFit/>
          </a:bodyPr>
          <a:lstStyle/>
          <a:p>
            <a:r>
              <a:rPr lang="ja-JP" altLang="en-US" sz="1600" b="1" dirty="0">
                <a:latin typeface="メイリオ" pitchFamily="50" charset="-128"/>
                <a:ea typeface="メイリオ" pitchFamily="50" charset="-128"/>
              </a:rPr>
              <a:t>２</a:t>
            </a:r>
            <a:endParaRPr kumimoji="1" lang="ja-JP" altLang="en-US" sz="1600" b="1" dirty="0">
              <a:latin typeface="メイリオ" pitchFamily="50" charset="-128"/>
              <a:ea typeface="メイリオ" pitchFamily="50" charset="-128"/>
            </a:endParaRPr>
          </a:p>
        </p:txBody>
      </p:sp>
      <p:sp>
        <p:nvSpPr>
          <p:cNvPr id="28" name="テキスト ボックス 27"/>
          <p:cNvSpPr txBox="1"/>
          <p:nvPr/>
        </p:nvSpPr>
        <p:spPr>
          <a:xfrm>
            <a:off x="-28009" y="5734167"/>
            <a:ext cx="395536" cy="338554"/>
          </a:xfrm>
          <a:prstGeom prst="rect">
            <a:avLst/>
          </a:prstGeom>
          <a:noFill/>
        </p:spPr>
        <p:txBody>
          <a:bodyPr wrap="square" rtlCol="0">
            <a:spAutoFit/>
          </a:bodyPr>
          <a:lstStyle/>
          <a:p>
            <a:r>
              <a:rPr lang="ja-JP" altLang="en-US" sz="1600" b="1" dirty="0">
                <a:latin typeface="メイリオ" pitchFamily="50" charset="-128"/>
                <a:ea typeface="メイリオ" pitchFamily="50" charset="-128"/>
              </a:rPr>
              <a:t>３</a:t>
            </a:r>
            <a:endParaRPr kumimoji="1" lang="ja-JP" altLang="en-US" sz="1600" b="1" dirty="0">
              <a:latin typeface="メイリオ" pitchFamily="50" charset="-128"/>
              <a:ea typeface="メイリオ" pitchFamily="50" charset="-128"/>
            </a:endParaRPr>
          </a:p>
        </p:txBody>
      </p:sp>
      <p:sp>
        <p:nvSpPr>
          <p:cNvPr id="7" name="楕円 6"/>
          <p:cNvSpPr/>
          <p:nvPr/>
        </p:nvSpPr>
        <p:spPr>
          <a:xfrm>
            <a:off x="432000" y="2772000"/>
            <a:ext cx="288000" cy="288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楕円 28"/>
          <p:cNvSpPr/>
          <p:nvPr/>
        </p:nvSpPr>
        <p:spPr>
          <a:xfrm>
            <a:off x="432000" y="3824556"/>
            <a:ext cx="288000" cy="288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6732240" y="6545372"/>
            <a:ext cx="2124833" cy="253916"/>
          </a:xfrm>
          <a:prstGeom prst="rect">
            <a:avLst/>
          </a:prstGeom>
          <a:noFill/>
        </p:spPr>
        <p:txBody>
          <a:bodyPr wrap="square" rtlCol="0">
            <a:spAutoFit/>
          </a:bodyPr>
          <a:lstStyle/>
          <a:p>
            <a:r>
              <a:rPr kumimoji="1" lang="en-US" altLang="ja-JP" sz="1050" dirty="0">
                <a:latin typeface="メイリオ" pitchFamily="50" charset="-128"/>
                <a:ea typeface="メイリオ" pitchFamily="50" charset="-128"/>
              </a:rPr>
              <a:t>※</a:t>
            </a:r>
            <a:r>
              <a:rPr kumimoji="1" lang="ja-JP" altLang="en-US" sz="1050" dirty="0">
                <a:latin typeface="メイリオ" pitchFamily="50" charset="-128"/>
                <a:ea typeface="メイリオ" pitchFamily="50" charset="-128"/>
              </a:rPr>
              <a:t>　沖縄県のみ特例規定あり</a:t>
            </a:r>
          </a:p>
        </p:txBody>
      </p:sp>
      <p:sp>
        <p:nvSpPr>
          <p:cNvPr id="18" name="楕円 17"/>
          <p:cNvSpPr/>
          <p:nvPr/>
        </p:nvSpPr>
        <p:spPr>
          <a:xfrm>
            <a:off x="5940000" y="3429000"/>
            <a:ext cx="612000" cy="252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楕円 1"/>
          <p:cNvSpPr/>
          <p:nvPr/>
        </p:nvSpPr>
        <p:spPr>
          <a:xfrm>
            <a:off x="4860032" y="3004458"/>
            <a:ext cx="1008112" cy="229094"/>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p:cNvSpPr/>
          <p:nvPr/>
        </p:nvSpPr>
        <p:spPr>
          <a:xfrm>
            <a:off x="5184000" y="4485109"/>
            <a:ext cx="720000" cy="252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5720467" y="4066471"/>
            <a:ext cx="1188000" cy="252000"/>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7618878" y="-4852"/>
            <a:ext cx="1238195" cy="369332"/>
          </a:xfrm>
          <a:prstGeom prst="rect">
            <a:avLst/>
          </a:prstGeom>
          <a:noFill/>
          <a:ln w="19050">
            <a:solidFill>
              <a:schemeClr val="tx1"/>
            </a:solidFill>
          </a:ln>
        </p:spPr>
        <p:txBody>
          <a:bodyPr wrap="square" rtlCol="0">
            <a:spAutoFit/>
          </a:bodyPr>
          <a:lstStyle/>
          <a:p>
            <a:r>
              <a:rPr kumimoji="1" lang="ja-JP" altLang="en-US" dirty="0" smtClean="0"/>
              <a:t>資料４－２</a:t>
            </a:r>
            <a:endParaRPr kumimoji="1" lang="ja-JP" altLang="en-US" dirty="0"/>
          </a:p>
        </p:txBody>
      </p:sp>
    </p:spTree>
    <p:extLst>
      <p:ext uri="{BB962C8B-B14F-4D97-AF65-F5344CB8AC3E}">
        <p14:creationId xmlns:p14="http://schemas.microsoft.com/office/powerpoint/2010/main" val="3603385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2489</TotalTime>
  <Words>582</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厚生労働省ネットワークシステム991111</dc:creator>
  <cp:revision>170</cp:revision>
  <cp:lastPrinted>2023-03-06T04:33:35Z</cp:lastPrinted>
  <dcterms:created xsi:type="dcterms:W3CDTF">2011-03-17T11:49:08Z</dcterms:created>
  <dcterms:modified xsi:type="dcterms:W3CDTF">2023-03-06T04:33:42Z</dcterms:modified>
</cp:coreProperties>
</file>