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13"/>
  </p:notesMasterIdLst>
  <p:handoutMasterIdLst>
    <p:handoutMasterId r:id="rId14"/>
  </p:handoutMasterIdLst>
  <p:sldIdLst>
    <p:sldId id="737" r:id="rId2"/>
    <p:sldId id="479" r:id="rId3"/>
    <p:sldId id="1902" r:id="rId4"/>
    <p:sldId id="475" r:id="rId5"/>
    <p:sldId id="1903" r:id="rId6"/>
    <p:sldId id="1908" r:id="rId7"/>
    <p:sldId id="1904" r:id="rId8"/>
    <p:sldId id="1905" r:id="rId9"/>
    <p:sldId id="1909" r:id="rId10"/>
    <p:sldId id="1906" r:id="rId11"/>
    <p:sldId id="1907" r:id="rId1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岡村 克秀(okamura-katsuhide.nx9)" initials="岡村" lastIdx="8" clrIdx="0">
    <p:extLst>
      <p:ext uri="{19B8F6BF-5375-455C-9EA6-DF929625EA0E}">
        <p15:presenceInfo xmlns:p15="http://schemas.microsoft.com/office/powerpoint/2012/main" userId="S-1-5-21-4175116151-3849908774-3845857867-5421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2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84" autoAdjust="0"/>
    <p:restoredTop sz="96391" autoAdjust="0"/>
  </p:normalViewPr>
  <p:slideViewPr>
    <p:cSldViewPr>
      <p:cViewPr varScale="1">
        <p:scale>
          <a:sx n="88" d="100"/>
          <a:sy n="88" d="100"/>
        </p:scale>
        <p:origin x="96" y="4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藤井 健人(fujii-kento.yi7)" userId="bcde4aa6-07da-462e-8230-840618d95de8" providerId="ADAL" clId="{2E2D75DA-CEF0-4372-B2C9-B1B885365CC5}"/>
    <pc:docChg chg="custSel modSld">
      <pc:chgData name="藤井 健人(fujii-kento.yi7)" userId="bcde4aa6-07da-462e-8230-840618d95de8" providerId="ADAL" clId="{2E2D75DA-CEF0-4372-B2C9-B1B885365CC5}" dt="2023-02-10T08:15:53.446" v="3" actId="478"/>
      <pc:docMkLst>
        <pc:docMk/>
      </pc:docMkLst>
      <pc:sldChg chg="delSp mod">
        <pc:chgData name="藤井 健人(fujii-kento.yi7)" userId="bcde4aa6-07da-462e-8230-840618d95de8" providerId="ADAL" clId="{2E2D75DA-CEF0-4372-B2C9-B1B885365CC5}" dt="2023-02-10T08:15:53.446" v="3" actId="478"/>
        <pc:sldMkLst>
          <pc:docMk/>
          <pc:sldMk cId="2708165825" sldId="475"/>
        </pc:sldMkLst>
        <pc:spChg chg="del">
          <ac:chgData name="藤井 健人(fujii-kento.yi7)" userId="bcde4aa6-07da-462e-8230-840618d95de8" providerId="ADAL" clId="{2E2D75DA-CEF0-4372-B2C9-B1B885365CC5}" dt="2023-02-10T08:15:53.446" v="3" actId="478"/>
          <ac:spMkLst>
            <pc:docMk/>
            <pc:sldMk cId="2708165825" sldId="475"/>
            <ac:spMk id="6" creationId="{9DB87AAA-1784-474E-B438-5A7EF36E7270}"/>
          </ac:spMkLst>
        </pc:spChg>
      </pc:sldChg>
      <pc:sldChg chg="delSp mod">
        <pc:chgData name="藤井 健人(fujii-kento.yi7)" userId="bcde4aa6-07da-462e-8230-840618d95de8" providerId="ADAL" clId="{2E2D75DA-CEF0-4372-B2C9-B1B885365CC5}" dt="2023-02-10T08:15:47.758" v="1" actId="478"/>
        <pc:sldMkLst>
          <pc:docMk/>
          <pc:sldMk cId="1330361812" sldId="479"/>
        </pc:sldMkLst>
        <pc:spChg chg="del">
          <ac:chgData name="藤井 健人(fujii-kento.yi7)" userId="bcde4aa6-07da-462e-8230-840618d95de8" providerId="ADAL" clId="{2E2D75DA-CEF0-4372-B2C9-B1B885365CC5}" dt="2023-02-10T08:15:47.758" v="1" actId="478"/>
          <ac:spMkLst>
            <pc:docMk/>
            <pc:sldMk cId="1330361812" sldId="479"/>
            <ac:spMk id="23" creationId="{8EFDACD9-D2C3-400A-B01C-1A0C534C509E}"/>
          </ac:spMkLst>
        </pc:spChg>
      </pc:sldChg>
      <pc:sldChg chg="delSp mod">
        <pc:chgData name="藤井 健人(fujii-kento.yi7)" userId="bcde4aa6-07da-462e-8230-840618d95de8" providerId="ADAL" clId="{2E2D75DA-CEF0-4372-B2C9-B1B885365CC5}" dt="2023-02-10T08:15:44.078" v="0" actId="478"/>
        <pc:sldMkLst>
          <pc:docMk/>
          <pc:sldMk cId="884982572" sldId="737"/>
        </pc:sldMkLst>
        <pc:spChg chg="del">
          <ac:chgData name="藤井 健人(fujii-kento.yi7)" userId="bcde4aa6-07da-462e-8230-840618d95de8" providerId="ADAL" clId="{2E2D75DA-CEF0-4372-B2C9-B1B885365CC5}" dt="2023-02-10T08:15:44.078" v="0" actId="478"/>
          <ac:spMkLst>
            <pc:docMk/>
            <pc:sldMk cId="884982572" sldId="737"/>
            <ac:spMk id="26" creationId="{F66C7C7F-5866-4D7A-969D-00AD448F62ED}"/>
          </ac:spMkLst>
        </pc:spChg>
      </pc:sldChg>
      <pc:sldChg chg="delSp mod">
        <pc:chgData name="藤井 健人(fujii-kento.yi7)" userId="bcde4aa6-07da-462e-8230-840618d95de8" providerId="ADAL" clId="{2E2D75DA-CEF0-4372-B2C9-B1B885365CC5}" dt="2023-02-10T08:15:50.774" v="2" actId="478"/>
        <pc:sldMkLst>
          <pc:docMk/>
          <pc:sldMk cId="2486088967" sldId="1902"/>
        </pc:sldMkLst>
        <pc:spChg chg="del">
          <ac:chgData name="藤井 健人(fujii-kento.yi7)" userId="bcde4aa6-07da-462e-8230-840618d95de8" providerId="ADAL" clId="{2E2D75DA-CEF0-4372-B2C9-B1B885365CC5}" dt="2023-02-10T08:15:50.774" v="2" actId="478"/>
          <ac:spMkLst>
            <pc:docMk/>
            <pc:sldMk cId="2486088967" sldId="1902"/>
            <ac:spMk id="5" creationId="{D8277210-FD52-4E39-8CAE-050C1910EFE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file2.inside.mhlw.go.jp\&#20491;&#20154;&#38936;&#22495;2\STHGD\2021&#20581;&#24247;&#23433;&#20840;&#35506;\R4\050309&#21172;&#20685;&#23529;&#35696;&#20250;\14&#27425;&#38450;&#29992;13&#27425;&#22346;&#12414;&#12392;&#12417;&#65288;13&#26376;&#26411;&#65289;&#65366;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file2.inside.mhlw.go.jp\&#20491;&#20154;&#38936;&#22495;2\STHGD\2021&#20581;&#24247;&#23433;&#20840;&#35506;\R4\041118&#12467;&#12521;&#12508;&#12504;&#12523;&#12473;&#12398;&#25512;&#36914;&#31561;&#12434;&#30446;&#30340;&#12392;&#12375;&#12383;&#12522;&#12540;&#12501;&#12524;&#12483;&#12488;&#12398;&#20316;&#25104;&#12395;&#12388;&#12356;&#12390;\041011&#20581;&#24247;&#35386;&#26029;&#32080;&#26524;&#26377;&#25152;&#35211;&#29575;&#12398;&#25512;&#31227;&#65288;R3&#30906;&#23450;&#20516;&#36861;&#21152;&#65289;.xlsx" TargetMode="External"/><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oleObject" Target="file:///\\file2.inside.mhlw.go.jp\&#20491;&#20154;&#38936;&#22495;2\STHGD\2021&#20581;&#24247;&#23433;&#20840;&#35506;\R4\041118&#12467;&#12521;&#12508;&#12504;&#12523;&#12473;&#12398;&#25512;&#36914;&#31561;&#12434;&#30446;&#30340;&#12392;&#12375;&#12383;&#12522;&#12540;&#12501;&#12524;&#12483;&#12488;&#12398;&#20316;&#25104;&#12395;&#12388;&#12356;&#12390;\041011&#20581;&#24247;&#35386;&#26029;&#32080;&#26524;&#26377;&#25152;&#35211;&#29575;&#12398;&#25512;&#31227;&#65288;R3&#30906;&#23450;&#20516;&#36861;&#21152;&#65289;.xlsx" TargetMode="External"/><Relationship Id="rId2" Type="http://schemas.microsoft.com/office/2011/relationships/chartColorStyle" Target="colors8.xml"/><Relationship Id="rId1" Type="http://schemas.microsoft.com/office/2011/relationships/chartStyle" Target="style8.xml"/></Relationships>
</file>

<file path=ppt/charts/_rels/chart2.xml.rels><?xml version="1.0" encoding="UTF-8" standalone="yes"?>
<Relationships xmlns="http://schemas.openxmlformats.org/package/2006/relationships"><Relationship Id="rId3" Type="http://schemas.openxmlformats.org/officeDocument/2006/relationships/oleObject" Target="file:///\\file2.inside.mhlw.go.jp\&#20491;&#20154;&#38936;&#22495;2\STHGD\2021&#20581;&#24247;&#23433;&#20840;&#35506;\R4\050309&#21172;&#20685;&#23529;&#35696;&#20250;\14&#27425;&#38450;&#29992;13&#27425;&#22346;&#12414;&#12392;&#12417;&#65288;13&#26376;&#26411;&#65289;&#65366;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file2.inside.mhlw.go.jp\&#20491;&#20154;&#38936;&#22495;2\STHGD\2021&#20581;&#24247;&#23433;&#20840;&#35506;\R4\050309&#21172;&#20685;&#23529;&#35696;&#20250;\&#12467;&#12500;&#12540;03&#28797;&#23475;&#20998;&#26512;&#65288;&#12467;&#12525;&#12490;&#25244;&#12365;&#65289;%20(00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ile2.inside.mhlw.go.jp\&#20491;&#20154;&#38936;&#22495;2\STHGD\2021&#20581;&#24247;&#23433;&#20840;&#35506;\R4\050309&#21172;&#20685;&#23529;&#35696;&#20250;\&#12467;&#12500;&#12540;03&#28797;&#23475;&#20998;&#26512;&#65288;&#12467;&#12525;&#12490;&#25244;&#12365;&#65289;%20(002).xls"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file2.inside.mhlw.go.jp\&#20491;&#20154;&#38936;&#22495;2\STHGD\2021&#20581;&#24247;&#23433;&#20840;&#35506;\R4\050309&#21172;&#20685;&#23529;&#35696;&#20250;\14&#27425;&#38450;&#29992;13&#27425;&#22346;&#12414;&#12392;&#12417;&#65288;13&#26376;&#26411;&#65289;&#65366;2.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oleObject" Target="file:///\\file2.inside.mhlw.go.jp\&#20491;&#20154;&#38936;&#22495;2\STHGD\2021&#20581;&#24247;&#23433;&#20840;&#35506;\R4\050309&#21172;&#20685;&#23529;&#35696;&#20250;\&#12467;&#12500;&#12540;03&#28797;&#23475;&#20998;&#26512;&#65288;&#12467;&#12525;&#12490;&#25244;&#12365;&#65289;%20(002).xls"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file2.inside.mhlw.go.jp\&#20491;&#20154;&#38936;&#22495;2\STHGD\2021&#20581;&#24247;&#23433;&#20840;&#35506;\R4\050309&#21172;&#20685;&#23529;&#35696;&#20250;\14&#27425;&#38450;&#29992;13&#27425;&#22346;&#12414;&#12392;&#12417;&#65288;13&#26376;&#26411;&#65289;&#65366;2.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file2.inside.mhlw.go.jp\&#20491;&#20154;&#38936;&#22495;2\STHGD\2021&#20581;&#24247;&#23433;&#20840;&#35506;\R4\041118&#12467;&#12521;&#12508;&#12504;&#12523;&#12473;&#12398;&#25512;&#36914;&#31561;&#12434;&#30446;&#30340;&#12392;&#12375;&#12383;&#12522;&#12540;&#12501;&#12524;&#12483;&#12488;&#12398;&#20316;&#25104;&#12395;&#12388;&#12356;&#12390;\041011&#20581;&#24247;&#35386;&#26029;&#32080;&#26524;&#26377;&#25152;&#35211;&#29575;&#12398;&#25512;&#31227;&#65288;R3&#30906;&#23450;&#20516;&#36861;&#21152;&#65289;.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file2.inside.mhlw.go.jp\&#20491;&#20154;&#38936;&#22495;2\STHGD\2021&#20581;&#24247;&#23433;&#20840;&#35506;\R4\041118&#12467;&#12521;&#12508;&#12504;&#12523;&#12473;&#12398;&#25512;&#36914;&#31561;&#12434;&#30446;&#30340;&#12392;&#12375;&#12383;&#12522;&#12540;&#12501;&#12524;&#12483;&#12488;&#12398;&#20316;&#25104;&#12395;&#12388;&#12356;&#12390;\041011&#20581;&#24247;&#35386;&#26029;&#32080;&#26524;&#26377;&#25152;&#35211;&#29575;&#12398;&#25512;&#31227;&#65288;R3&#30906;&#23450;&#20516;&#36861;&#21152;&#65289;.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a:t>県内の労働災害による死傷者数の推移</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5041828214117123E-2"/>
          <c:y val="0.13620379433195359"/>
          <c:w val="0.88784311904596069"/>
          <c:h val="0.80065784629964465"/>
        </c:manualLayout>
      </c:layout>
      <c:barChart>
        <c:barDir val="col"/>
        <c:grouping val="clustered"/>
        <c:varyColors val="0"/>
        <c:ser>
          <c:idx val="0"/>
          <c:order val="0"/>
          <c:tx>
            <c:strRef>
              <c:f>推移データ!$A$2</c:f>
              <c:strCache>
                <c:ptCount val="1"/>
                <c:pt idx="0">
                  <c:v>死亡者数</c:v>
                </c:pt>
              </c:strCache>
            </c:strRef>
          </c:tx>
          <c:spPr>
            <a:solidFill>
              <a:schemeClr val="accent1"/>
            </a:solidFill>
            <a:ln>
              <a:noFill/>
            </a:ln>
            <a:effectLst/>
          </c:spPr>
          <c:invertIfNegative val="0"/>
          <c:cat>
            <c:strRef>
              <c:f>推移データ!$B$1:$AB$1</c:f>
              <c:strCache>
                <c:ptCount val="27"/>
                <c:pt idx="0">
                  <c:v>45</c:v>
                </c:pt>
                <c:pt idx="1">
                  <c:v>50</c:v>
                </c:pt>
                <c:pt idx="2">
                  <c:v>53</c:v>
                </c:pt>
                <c:pt idx="3">
                  <c:v>60</c:v>
                </c:pt>
                <c:pt idx="4">
                  <c:v>元</c:v>
                </c:pt>
                <c:pt idx="5">
                  <c:v>5</c:v>
                </c:pt>
                <c:pt idx="6">
                  <c:v>10</c:v>
                </c:pt>
                <c:pt idx="7">
                  <c:v>15</c:v>
                </c:pt>
                <c:pt idx="8">
                  <c:v>16</c:v>
                </c:pt>
                <c:pt idx="9">
                  <c:v>17</c:v>
                </c:pt>
                <c:pt idx="10">
                  <c:v>18</c:v>
                </c:pt>
                <c:pt idx="11">
                  <c:v>19</c:v>
                </c:pt>
                <c:pt idx="12">
                  <c:v>20</c:v>
                </c:pt>
                <c:pt idx="13">
                  <c:v>21</c:v>
                </c:pt>
                <c:pt idx="14">
                  <c:v>22</c:v>
                </c:pt>
                <c:pt idx="15">
                  <c:v>23</c:v>
                </c:pt>
                <c:pt idx="16">
                  <c:v>24</c:v>
                </c:pt>
                <c:pt idx="17">
                  <c:v>25</c:v>
                </c:pt>
                <c:pt idx="18">
                  <c:v>26</c:v>
                </c:pt>
                <c:pt idx="19">
                  <c:v>27</c:v>
                </c:pt>
                <c:pt idx="20">
                  <c:v>28</c:v>
                </c:pt>
                <c:pt idx="21">
                  <c:v>29</c:v>
                </c:pt>
                <c:pt idx="22">
                  <c:v>30</c:v>
                </c:pt>
                <c:pt idx="23">
                  <c:v>R1</c:v>
                </c:pt>
                <c:pt idx="24">
                  <c:v>2</c:v>
                </c:pt>
                <c:pt idx="25">
                  <c:v>3</c:v>
                </c:pt>
                <c:pt idx="26">
                  <c:v>4</c:v>
                </c:pt>
              </c:strCache>
            </c:strRef>
          </c:cat>
          <c:val>
            <c:numRef>
              <c:f>推移データ!$B$2:$AB$2</c:f>
              <c:numCache>
                <c:formatCode>#,##0_);[Red]\(#,##0\)</c:formatCode>
                <c:ptCount val="27"/>
                <c:pt idx="0">
                  <c:v>82</c:v>
                </c:pt>
                <c:pt idx="1">
                  <c:v>58</c:v>
                </c:pt>
                <c:pt idx="2">
                  <c:v>63</c:v>
                </c:pt>
                <c:pt idx="3">
                  <c:v>37</c:v>
                </c:pt>
                <c:pt idx="4">
                  <c:v>51</c:v>
                </c:pt>
                <c:pt idx="5">
                  <c:v>46</c:v>
                </c:pt>
                <c:pt idx="6">
                  <c:v>27</c:v>
                </c:pt>
                <c:pt idx="7">
                  <c:v>29</c:v>
                </c:pt>
                <c:pt idx="8">
                  <c:v>25</c:v>
                </c:pt>
                <c:pt idx="9">
                  <c:v>31</c:v>
                </c:pt>
                <c:pt idx="10">
                  <c:v>24</c:v>
                </c:pt>
                <c:pt idx="11">
                  <c:v>17</c:v>
                </c:pt>
                <c:pt idx="12">
                  <c:v>24</c:v>
                </c:pt>
                <c:pt idx="13">
                  <c:v>23</c:v>
                </c:pt>
                <c:pt idx="14">
                  <c:v>22</c:v>
                </c:pt>
                <c:pt idx="15">
                  <c:v>23</c:v>
                </c:pt>
                <c:pt idx="16">
                  <c:v>18</c:v>
                </c:pt>
                <c:pt idx="17">
                  <c:v>17</c:v>
                </c:pt>
                <c:pt idx="18" formatCode="General">
                  <c:v>22</c:v>
                </c:pt>
                <c:pt idx="19" formatCode="General">
                  <c:v>22</c:v>
                </c:pt>
                <c:pt idx="20" formatCode="General">
                  <c:v>16</c:v>
                </c:pt>
                <c:pt idx="21" formatCode="General">
                  <c:v>17</c:v>
                </c:pt>
                <c:pt idx="22" formatCode="General">
                  <c:v>23</c:v>
                </c:pt>
                <c:pt idx="23" formatCode="General">
                  <c:v>17</c:v>
                </c:pt>
                <c:pt idx="24" formatCode="General">
                  <c:v>15</c:v>
                </c:pt>
                <c:pt idx="25" formatCode="General">
                  <c:v>15</c:v>
                </c:pt>
                <c:pt idx="26" formatCode="General">
                  <c:v>15</c:v>
                </c:pt>
              </c:numCache>
            </c:numRef>
          </c:val>
          <c:extLst>
            <c:ext xmlns:c16="http://schemas.microsoft.com/office/drawing/2014/chart" uri="{C3380CC4-5D6E-409C-BE32-E72D297353CC}">
              <c16:uniqueId val="{00000000-A24C-4D27-A62D-9ADF35A7A5F5}"/>
            </c:ext>
          </c:extLst>
        </c:ser>
        <c:dLbls>
          <c:showLegendKey val="0"/>
          <c:showVal val="0"/>
          <c:showCatName val="0"/>
          <c:showSerName val="0"/>
          <c:showPercent val="0"/>
          <c:showBubbleSize val="0"/>
        </c:dLbls>
        <c:gapWidth val="219"/>
        <c:overlap val="-27"/>
        <c:axId val="701686792"/>
        <c:axId val="701684168"/>
      </c:barChart>
      <c:lineChart>
        <c:grouping val="standard"/>
        <c:varyColors val="0"/>
        <c:ser>
          <c:idx val="1"/>
          <c:order val="1"/>
          <c:tx>
            <c:strRef>
              <c:f>推移データ!$A$3</c:f>
              <c:strCache>
                <c:ptCount val="1"/>
                <c:pt idx="0">
                  <c:v>死傷者数</c:v>
                </c:pt>
              </c:strCache>
            </c:strRef>
          </c:tx>
          <c:spPr>
            <a:ln w="28575" cap="rnd">
              <a:solidFill>
                <a:schemeClr val="tx1"/>
              </a:solidFill>
              <a:round/>
            </a:ln>
            <a:effectLst/>
          </c:spPr>
          <c:marker>
            <c:symbol val="circle"/>
            <c:size val="5"/>
            <c:spPr>
              <a:solidFill>
                <a:schemeClr val="tx1"/>
              </a:solidFill>
              <a:ln w="9525">
                <a:solidFill>
                  <a:schemeClr val="tx1"/>
                </a:solidFill>
              </a:ln>
              <a:effectLst/>
            </c:spPr>
          </c:marker>
          <c:cat>
            <c:strRef>
              <c:f>推移データ!$B$1:$AB$1</c:f>
              <c:strCache>
                <c:ptCount val="27"/>
                <c:pt idx="0">
                  <c:v>45</c:v>
                </c:pt>
                <c:pt idx="1">
                  <c:v>50</c:v>
                </c:pt>
                <c:pt idx="2">
                  <c:v>53</c:v>
                </c:pt>
                <c:pt idx="3">
                  <c:v>60</c:v>
                </c:pt>
                <c:pt idx="4">
                  <c:v>元</c:v>
                </c:pt>
                <c:pt idx="5">
                  <c:v>5</c:v>
                </c:pt>
                <c:pt idx="6">
                  <c:v>10</c:v>
                </c:pt>
                <c:pt idx="7">
                  <c:v>15</c:v>
                </c:pt>
                <c:pt idx="8">
                  <c:v>16</c:v>
                </c:pt>
                <c:pt idx="9">
                  <c:v>17</c:v>
                </c:pt>
                <c:pt idx="10">
                  <c:v>18</c:v>
                </c:pt>
                <c:pt idx="11">
                  <c:v>19</c:v>
                </c:pt>
                <c:pt idx="12">
                  <c:v>20</c:v>
                </c:pt>
                <c:pt idx="13">
                  <c:v>21</c:v>
                </c:pt>
                <c:pt idx="14">
                  <c:v>22</c:v>
                </c:pt>
                <c:pt idx="15">
                  <c:v>23</c:v>
                </c:pt>
                <c:pt idx="16">
                  <c:v>24</c:v>
                </c:pt>
                <c:pt idx="17">
                  <c:v>25</c:v>
                </c:pt>
                <c:pt idx="18">
                  <c:v>26</c:v>
                </c:pt>
                <c:pt idx="19">
                  <c:v>27</c:v>
                </c:pt>
                <c:pt idx="20">
                  <c:v>28</c:v>
                </c:pt>
                <c:pt idx="21">
                  <c:v>29</c:v>
                </c:pt>
                <c:pt idx="22">
                  <c:v>30</c:v>
                </c:pt>
                <c:pt idx="23">
                  <c:v>R1</c:v>
                </c:pt>
                <c:pt idx="24">
                  <c:v>2</c:v>
                </c:pt>
                <c:pt idx="25">
                  <c:v>3</c:v>
                </c:pt>
                <c:pt idx="26">
                  <c:v>4</c:v>
                </c:pt>
              </c:strCache>
            </c:strRef>
          </c:cat>
          <c:val>
            <c:numRef>
              <c:f>推移データ!$B$3:$AB$3</c:f>
              <c:numCache>
                <c:formatCode>General</c:formatCode>
                <c:ptCount val="27"/>
                <c:pt idx="0">
                  <c:v>3986</c:v>
                </c:pt>
                <c:pt idx="1">
                  <c:v>3410</c:v>
                </c:pt>
                <c:pt idx="2">
                  <c:v>4068</c:v>
                </c:pt>
                <c:pt idx="3">
                  <c:v>2838</c:v>
                </c:pt>
                <c:pt idx="4">
                  <c:v>3176</c:v>
                </c:pt>
                <c:pt idx="5">
                  <c:v>3108</c:v>
                </c:pt>
                <c:pt idx="6">
                  <c:v>2670</c:v>
                </c:pt>
                <c:pt idx="7">
                  <c:v>2451</c:v>
                </c:pt>
                <c:pt idx="8">
                  <c:v>2335</c:v>
                </c:pt>
                <c:pt idx="9">
                  <c:v>2420</c:v>
                </c:pt>
                <c:pt idx="10">
                  <c:v>2550</c:v>
                </c:pt>
                <c:pt idx="11">
                  <c:v>2397</c:v>
                </c:pt>
                <c:pt idx="12">
                  <c:v>2467</c:v>
                </c:pt>
                <c:pt idx="13">
                  <c:v>2078</c:v>
                </c:pt>
                <c:pt idx="14">
                  <c:v>2191</c:v>
                </c:pt>
                <c:pt idx="15">
                  <c:v>2230</c:v>
                </c:pt>
                <c:pt idx="16">
                  <c:v>2623</c:v>
                </c:pt>
                <c:pt idx="17">
                  <c:v>2580</c:v>
                </c:pt>
                <c:pt idx="18">
                  <c:v>2510</c:v>
                </c:pt>
                <c:pt idx="19">
                  <c:v>2282</c:v>
                </c:pt>
                <c:pt idx="20">
                  <c:v>2467</c:v>
                </c:pt>
                <c:pt idx="21">
                  <c:v>2385</c:v>
                </c:pt>
                <c:pt idx="22">
                  <c:v>2589</c:v>
                </c:pt>
                <c:pt idx="23">
                  <c:v>2432</c:v>
                </c:pt>
                <c:pt idx="24">
                  <c:v>2407</c:v>
                </c:pt>
                <c:pt idx="25">
                  <c:v>3038</c:v>
                </c:pt>
                <c:pt idx="26">
                  <c:v>4745</c:v>
                </c:pt>
              </c:numCache>
            </c:numRef>
          </c:val>
          <c:smooth val="0"/>
          <c:extLst>
            <c:ext xmlns:c16="http://schemas.microsoft.com/office/drawing/2014/chart" uri="{C3380CC4-5D6E-409C-BE32-E72D297353CC}">
              <c16:uniqueId val="{00000001-A24C-4D27-A62D-9ADF35A7A5F5}"/>
            </c:ext>
          </c:extLst>
        </c:ser>
        <c:ser>
          <c:idx val="2"/>
          <c:order val="2"/>
          <c:tx>
            <c:strRef>
              <c:f>推移データ!$A$4</c:f>
              <c:strCache>
                <c:ptCount val="1"/>
                <c:pt idx="0">
                  <c:v>13次防計画目標死傷者数</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strRef>
              <c:f>推移データ!$B$1:$AB$1</c:f>
              <c:strCache>
                <c:ptCount val="27"/>
                <c:pt idx="0">
                  <c:v>45</c:v>
                </c:pt>
                <c:pt idx="1">
                  <c:v>50</c:v>
                </c:pt>
                <c:pt idx="2">
                  <c:v>53</c:v>
                </c:pt>
                <c:pt idx="3">
                  <c:v>60</c:v>
                </c:pt>
                <c:pt idx="4">
                  <c:v>元</c:v>
                </c:pt>
                <c:pt idx="5">
                  <c:v>5</c:v>
                </c:pt>
                <c:pt idx="6">
                  <c:v>10</c:v>
                </c:pt>
                <c:pt idx="7">
                  <c:v>15</c:v>
                </c:pt>
                <c:pt idx="8">
                  <c:v>16</c:v>
                </c:pt>
                <c:pt idx="9">
                  <c:v>17</c:v>
                </c:pt>
                <c:pt idx="10">
                  <c:v>18</c:v>
                </c:pt>
                <c:pt idx="11">
                  <c:v>19</c:v>
                </c:pt>
                <c:pt idx="12">
                  <c:v>20</c:v>
                </c:pt>
                <c:pt idx="13">
                  <c:v>21</c:v>
                </c:pt>
                <c:pt idx="14">
                  <c:v>22</c:v>
                </c:pt>
                <c:pt idx="15">
                  <c:v>23</c:v>
                </c:pt>
                <c:pt idx="16">
                  <c:v>24</c:v>
                </c:pt>
                <c:pt idx="17">
                  <c:v>25</c:v>
                </c:pt>
                <c:pt idx="18">
                  <c:v>26</c:v>
                </c:pt>
                <c:pt idx="19">
                  <c:v>27</c:v>
                </c:pt>
                <c:pt idx="20">
                  <c:v>28</c:v>
                </c:pt>
                <c:pt idx="21">
                  <c:v>29</c:v>
                </c:pt>
                <c:pt idx="22">
                  <c:v>30</c:v>
                </c:pt>
                <c:pt idx="23">
                  <c:v>R1</c:v>
                </c:pt>
                <c:pt idx="24">
                  <c:v>2</c:v>
                </c:pt>
                <c:pt idx="25">
                  <c:v>3</c:v>
                </c:pt>
                <c:pt idx="26">
                  <c:v>4</c:v>
                </c:pt>
              </c:strCache>
            </c:strRef>
          </c:cat>
          <c:val>
            <c:numRef>
              <c:f>推移データ!$B$4:$AB$4</c:f>
              <c:numCache>
                <c:formatCode>General</c:formatCode>
                <c:ptCount val="27"/>
                <c:pt idx="22">
                  <c:v>2361</c:v>
                </c:pt>
                <c:pt idx="23">
                  <c:v>2337</c:v>
                </c:pt>
                <c:pt idx="24">
                  <c:v>2313</c:v>
                </c:pt>
                <c:pt idx="25">
                  <c:v>2289</c:v>
                </c:pt>
                <c:pt idx="26">
                  <c:v>2265</c:v>
                </c:pt>
              </c:numCache>
            </c:numRef>
          </c:val>
          <c:smooth val="0"/>
          <c:extLst>
            <c:ext xmlns:c16="http://schemas.microsoft.com/office/drawing/2014/chart" uri="{C3380CC4-5D6E-409C-BE32-E72D297353CC}">
              <c16:uniqueId val="{00000002-A24C-4D27-A62D-9ADF35A7A5F5}"/>
            </c:ext>
          </c:extLst>
        </c:ser>
        <c:ser>
          <c:idx val="3"/>
          <c:order val="3"/>
          <c:tx>
            <c:strRef>
              <c:f>推移データ!$A$5</c:f>
              <c:strCache>
                <c:ptCount val="1"/>
                <c:pt idx="0">
                  <c:v>コロナ除く</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推移データ!$B$1:$AB$1</c:f>
              <c:strCache>
                <c:ptCount val="27"/>
                <c:pt idx="0">
                  <c:v>45</c:v>
                </c:pt>
                <c:pt idx="1">
                  <c:v>50</c:v>
                </c:pt>
                <c:pt idx="2">
                  <c:v>53</c:v>
                </c:pt>
                <c:pt idx="3">
                  <c:v>60</c:v>
                </c:pt>
                <c:pt idx="4">
                  <c:v>元</c:v>
                </c:pt>
                <c:pt idx="5">
                  <c:v>5</c:v>
                </c:pt>
                <c:pt idx="6">
                  <c:v>10</c:v>
                </c:pt>
                <c:pt idx="7">
                  <c:v>15</c:v>
                </c:pt>
                <c:pt idx="8">
                  <c:v>16</c:v>
                </c:pt>
                <c:pt idx="9">
                  <c:v>17</c:v>
                </c:pt>
                <c:pt idx="10">
                  <c:v>18</c:v>
                </c:pt>
                <c:pt idx="11">
                  <c:v>19</c:v>
                </c:pt>
                <c:pt idx="12">
                  <c:v>20</c:v>
                </c:pt>
                <c:pt idx="13">
                  <c:v>21</c:v>
                </c:pt>
                <c:pt idx="14">
                  <c:v>22</c:v>
                </c:pt>
                <c:pt idx="15">
                  <c:v>23</c:v>
                </c:pt>
                <c:pt idx="16">
                  <c:v>24</c:v>
                </c:pt>
                <c:pt idx="17">
                  <c:v>25</c:v>
                </c:pt>
                <c:pt idx="18">
                  <c:v>26</c:v>
                </c:pt>
                <c:pt idx="19">
                  <c:v>27</c:v>
                </c:pt>
                <c:pt idx="20">
                  <c:v>28</c:v>
                </c:pt>
                <c:pt idx="21">
                  <c:v>29</c:v>
                </c:pt>
                <c:pt idx="22">
                  <c:v>30</c:v>
                </c:pt>
                <c:pt idx="23">
                  <c:v>R1</c:v>
                </c:pt>
                <c:pt idx="24">
                  <c:v>2</c:v>
                </c:pt>
                <c:pt idx="25">
                  <c:v>3</c:v>
                </c:pt>
                <c:pt idx="26">
                  <c:v>4</c:v>
                </c:pt>
              </c:strCache>
            </c:strRef>
          </c:cat>
          <c:val>
            <c:numRef>
              <c:f>推移データ!$B$5:$AB$5</c:f>
              <c:numCache>
                <c:formatCode>General</c:formatCode>
                <c:ptCount val="27"/>
                <c:pt idx="24">
                  <c:v>2370</c:v>
                </c:pt>
                <c:pt idx="25">
                  <c:v>2691</c:v>
                </c:pt>
                <c:pt idx="26">
                  <c:v>2501</c:v>
                </c:pt>
              </c:numCache>
            </c:numRef>
          </c:val>
          <c:smooth val="0"/>
          <c:extLst>
            <c:ext xmlns:c16="http://schemas.microsoft.com/office/drawing/2014/chart" uri="{C3380CC4-5D6E-409C-BE32-E72D297353CC}">
              <c16:uniqueId val="{00000003-A24C-4D27-A62D-9ADF35A7A5F5}"/>
            </c:ext>
          </c:extLst>
        </c:ser>
        <c:dLbls>
          <c:showLegendKey val="0"/>
          <c:showVal val="0"/>
          <c:showCatName val="0"/>
          <c:showSerName val="0"/>
          <c:showPercent val="0"/>
          <c:showBubbleSize val="0"/>
        </c:dLbls>
        <c:marker val="1"/>
        <c:smooth val="0"/>
        <c:axId val="701594984"/>
        <c:axId val="701595968"/>
      </c:lineChart>
      <c:catAx>
        <c:axId val="701594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01595968"/>
        <c:crosses val="autoZero"/>
        <c:auto val="1"/>
        <c:lblAlgn val="ctr"/>
        <c:lblOffset val="100"/>
        <c:noMultiLvlLbl val="0"/>
      </c:catAx>
      <c:valAx>
        <c:axId val="701595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01594984"/>
        <c:crosses val="autoZero"/>
        <c:crossBetween val="between"/>
      </c:valAx>
      <c:valAx>
        <c:axId val="701684168"/>
        <c:scaling>
          <c:orientation val="minMax"/>
        </c:scaling>
        <c:delete val="0"/>
        <c:axPos val="r"/>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01686792"/>
        <c:crosses val="max"/>
        <c:crossBetween val="between"/>
      </c:valAx>
      <c:catAx>
        <c:axId val="701686792"/>
        <c:scaling>
          <c:orientation val="minMax"/>
        </c:scaling>
        <c:delete val="1"/>
        <c:axPos val="b"/>
        <c:numFmt formatCode="General" sourceLinked="1"/>
        <c:majorTickMark val="out"/>
        <c:minorTickMark val="none"/>
        <c:tickLblPos val="nextTo"/>
        <c:crossAx val="701684168"/>
        <c:crosses val="autoZero"/>
        <c:auto val="1"/>
        <c:lblAlgn val="ctr"/>
        <c:lblOffset val="100"/>
        <c:noMultiLvlLbl val="0"/>
      </c:catAx>
      <c:spPr>
        <a:noFill/>
        <a:ln>
          <a:noFill/>
        </a:ln>
        <a:effectLst/>
      </c:spPr>
    </c:plotArea>
    <c:legend>
      <c:legendPos val="b"/>
      <c:layout>
        <c:manualLayout>
          <c:xMode val="edge"/>
          <c:yMode val="edge"/>
          <c:x val="0.22846112473645713"/>
          <c:y val="8.8057040940297551E-2"/>
          <c:w val="0.57246396454541537"/>
          <c:h val="0.159757881113693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肝機能検査</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'[041011健康診断結果有所見率の推移（R3確定値追加）.xlsx]肝機能'!$A$2</c:f>
              <c:strCache>
                <c:ptCount val="1"/>
                <c:pt idx="0">
                  <c:v>宮城県</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'[041011健康診断結果有所見率の推移（R3確定値追加）.xlsx]肝機能'!$I$1:$L$1</c:f>
              <c:strCache>
                <c:ptCount val="4"/>
                <c:pt idx="0">
                  <c:v>平成30年</c:v>
                </c:pt>
                <c:pt idx="1">
                  <c:v>令和元年</c:v>
                </c:pt>
                <c:pt idx="2">
                  <c:v>令和２年</c:v>
                </c:pt>
                <c:pt idx="3">
                  <c:v>令和３年</c:v>
                </c:pt>
              </c:strCache>
            </c:strRef>
          </c:cat>
          <c:val>
            <c:numRef>
              <c:f>'[041011健康診断結果有所見率の推移（R3確定値追加）.xlsx]肝機能'!$I$2:$L$2</c:f>
              <c:numCache>
                <c:formatCode>0.00_);[Red]\(0.00\)</c:formatCode>
                <c:ptCount val="4"/>
                <c:pt idx="0">
                  <c:v>18.62</c:v>
                </c:pt>
                <c:pt idx="1">
                  <c:v>18.489999999999998</c:v>
                </c:pt>
                <c:pt idx="2">
                  <c:v>19.25</c:v>
                </c:pt>
                <c:pt idx="3">
                  <c:v>18.77</c:v>
                </c:pt>
              </c:numCache>
            </c:numRef>
          </c:val>
          <c:smooth val="0"/>
          <c:extLst>
            <c:ext xmlns:c16="http://schemas.microsoft.com/office/drawing/2014/chart" uri="{C3380CC4-5D6E-409C-BE32-E72D297353CC}">
              <c16:uniqueId val="{00000000-7BC0-4EED-AC13-EAB3496BFDF5}"/>
            </c:ext>
          </c:extLst>
        </c:ser>
        <c:ser>
          <c:idx val="1"/>
          <c:order val="1"/>
          <c:tx>
            <c:strRef>
              <c:f>'[041011健康診断結果有所見率の推移（R3確定値追加）.xlsx]肝機能'!$A$3</c:f>
              <c:strCache>
                <c:ptCount val="1"/>
                <c:pt idx="0">
                  <c:v>全国</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'[041011健康診断結果有所見率の推移（R3確定値追加）.xlsx]肝機能'!$I$1:$L$1</c:f>
              <c:strCache>
                <c:ptCount val="4"/>
                <c:pt idx="0">
                  <c:v>平成30年</c:v>
                </c:pt>
                <c:pt idx="1">
                  <c:v>令和元年</c:v>
                </c:pt>
                <c:pt idx="2">
                  <c:v>令和２年</c:v>
                </c:pt>
                <c:pt idx="3">
                  <c:v>令和３年</c:v>
                </c:pt>
              </c:strCache>
            </c:strRef>
          </c:cat>
          <c:val>
            <c:numRef>
              <c:f>'[041011健康診断結果有所見率の推移（R3確定値追加）.xlsx]肝機能'!$I$3:$L$3</c:f>
              <c:numCache>
                <c:formatCode>0.00_);[Red]\(0.00\)</c:formatCode>
                <c:ptCount val="4"/>
                <c:pt idx="0">
                  <c:v>15.7</c:v>
                </c:pt>
                <c:pt idx="1">
                  <c:v>15.88</c:v>
                </c:pt>
                <c:pt idx="2">
                  <c:v>16.96</c:v>
                </c:pt>
                <c:pt idx="3">
                  <c:v>16.61</c:v>
                </c:pt>
              </c:numCache>
            </c:numRef>
          </c:val>
          <c:smooth val="0"/>
          <c:extLst>
            <c:ext xmlns:c16="http://schemas.microsoft.com/office/drawing/2014/chart" uri="{C3380CC4-5D6E-409C-BE32-E72D297353CC}">
              <c16:uniqueId val="{00000001-7BC0-4EED-AC13-EAB3496BFDF5}"/>
            </c:ext>
          </c:extLst>
        </c:ser>
        <c:dLbls>
          <c:dLblPos val="t"/>
          <c:showLegendKey val="0"/>
          <c:showVal val="1"/>
          <c:showCatName val="0"/>
          <c:showSerName val="0"/>
          <c:showPercent val="0"/>
          <c:showBubbleSize val="0"/>
        </c:dLbls>
        <c:marker val="1"/>
        <c:smooth val="0"/>
        <c:axId val="357793632"/>
        <c:axId val="357794944"/>
      </c:lineChart>
      <c:catAx>
        <c:axId val="35779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57794944"/>
        <c:crosses val="autoZero"/>
        <c:auto val="1"/>
        <c:lblAlgn val="ctr"/>
        <c:lblOffset val="100"/>
        <c:noMultiLvlLbl val="0"/>
      </c:catAx>
      <c:valAx>
        <c:axId val="357794944"/>
        <c:scaling>
          <c:orientation val="minMax"/>
          <c:max val="20"/>
          <c:min val="15"/>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57793632"/>
        <c:crosses val="autoZero"/>
        <c:crossBetween val="between"/>
        <c:majorUnit val="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accent6">
        <a:lumMod val="90000"/>
      </a:schemeClr>
    </a:solidFill>
    <a:ln>
      <a:solidFill>
        <a:schemeClr val="accent1"/>
      </a:solid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血中脂質検査</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'[041011健康診断結果有所見率の推移（R3確定値追加）.xlsx]血中脂質'!$A$2</c:f>
              <c:strCache>
                <c:ptCount val="1"/>
                <c:pt idx="0">
                  <c:v>宮城県</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'[041011健康診断結果有所見率の推移（R3確定値追加）.xlsx]血中脂質'!$I$1:$L$1</c:f>
              <c:strCache>
                <c:ptCount val="4"/>
                <c:pt idx="0">
                  <c:v>平成30年</c:v>
                </c:pt>
                <c:pt idx="1">
                  <c:v>令和元年</c:v>
                </c:pt>
                <c:pt idx="2">
                  <c:v>令和２年</c:v>
                </c:pt>
                <c:pt idx="3">
                  <c:v>令和３年</c:v>
                </c:pt>
              </c:strCache>
            </c:strRef>
          </c:cat>
          <c:val>
            <c:numRef>
              <c:f>'[041011健康診断結果有所見率の推移（R3確定値追加）.xlsx]血中脂質'!$I$2:$L$2</c:f>
              <c:numCache>
                <c:formatCode>0.00_);[Red]\(0.00\)</c:formatCode>
                <c:ptCount val="4"/>
                <c:pt idx="0">
                  <c:v>35.99</c:v>
                </c:pt>
                <c:pt idx="1">
                  <c:v>35.56</c:v>
                </c:pt>
                <c:pt idx="2">
                  <c:v>36.92</c:v>
                </c:pt>
                <c:pt idx="3">
                  <c:v>36.99</c:v>
                </c:pt>
              </c:numCache>
            </c:numRef>
          </c:val>
          <c:smooth val="0"/>
          <c:extLst>
            <c:ext xmlns:c16="http://schemas.microsoft.com/office/drawing/2014/chart" uri="{C3380CC4-5D6E-409C-BE32-E72D297353CC}">
              <c16:uniqueId val="{00000000-F4E7-4E8D-AF8D-BAD4BF46A86E}"/>
            </c:ext>
          </c:extLst>
        </c:ser>
        <c:ser>
          <c:idx val="1"/>
          <c:order val="1"/>
          <c:tx>
            <c:strRef>
              <c:f>'[041011健康診断結果有所見率の推移（R3確定値追加）.xlsx]血中脂質'!$A$3</c:f>
              <c:strCache>
                <c:ptCount val="1"/>
                <c:pt idx="0">
                  <c:v>全国</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'[041011健康診断結果有所見率の推移（R3確定値追加）.xlsx]血中脂質'!$I$1:$L$1</c:f>
              <c:strCache>
                <c:ptCount val="4"/>
                <c:pt idx="0">
                  <c:v>平成30年</c:v>
                </c:pt>
                <c:pt idx="1">
                  <c:v>令和元年</c:v>
                </c:pt>
                <c:pt idx="2">
                  <c:v>令和２年</c:v>
                </c:pt>
                <c:pt idx="3">
                  <c:v>令和３年</c:v>
                </c:pt>
              </c:strCache>
            </c:strRef>
          </c:cat>
          <c:val>
            <c:numRef>
              <c:f>'[041011健康診断結果有所見率の推移（R3確定値追加）.xlsx]血中脂質'!$I$3:$L$3</c:f>
              <c:numCache>
                <c:formatCode>0.00_);[Red]\(0.00\)</c:formatCode>
                <c:ptCount val="4"/>
                <c:pt idx="0">
                  <c:v>31.71</c:v>
                </c:pt>
                <c:pt idx="1">
                  <c:v>31.99</c:v>
                </c:pt>
                <c:pt idx="2">
                  <c:v>33.270000000000003</c:v>
                </c:pt>
                <c:pt idx="3">
                  <c:v>32.96</c:v>
                </c:pt>
              </c:numCache>
            </c:numRef>
          </c:val>
          <c:smooth val="0"/>
          <c:extLst>
            <c:ext xmlns:c16="http://schemas.microsoft.com/office/drawing/2014/chart" uri="{C3380CC4-5D6E-409C-BE32-E72D297353CC}">
              <c16:uniqueId val="{00000001-F4E7-4E8D-AF8D-BAD4BF46A86E}"/>
            </c:ext>
          </c:extLst>
        </c:ser>
        <c:dLbls>
          <c:dLblPos val="b"/>
          <c:showLegendKey val="0"/>
          <c:showVal val="1"/>
          <c:showCatName val="0"/>
          <c:showSerName val="0"/>
          <c:showPercent val="0"/>
          <c:showBubbleSize val="0"/>
        </c:dLbls>
        <c:marker val="1"/>
        <c:smooth val="0"/>
        <c:axId val="449133288"/>
        <c:axId val="449128696"/>
      </c:lineChart>
      <c:catAx>
        <c:axId val="449133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49128696"/>
        <c:crosses val="autoZero"/>
        <c:auto val="1"/>
        <c:lblAlgn val="ctr"/>
        <c:lblOffset val="100"/>
        <c:noMultiLvlLbl val="0"/>
      </c:catAx>
      <c:valAx>
        <c:axId val="449128696"/>
        <c:scaling>
          <c:orientation val="minMax"/>
          <c:min val="3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49133288"/>
        <c:crosses val="autoZero"/>
        <c:crossBetween val="between"/>
        <c:majorUnit val="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accent6">
        <a:lumMod val="90000"/>
      </a:schemeClr>
    </a:solidFill>
    <a:ln>
      <a:solidFill>
        <a:schemeClr val="accent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400" b="0" i="0" u="none" strike="noStrike" baseline="0" dirty="0" smtClean="0">
                <a:effectLst/>
              </a:rPr>
              <a:t>死傷者数の</a:t>
            </a:r>
            <a:r>
              <a:rPr lang="ja-JP" altLang="en-US" sz="1400" dirty="0" smtClean="0"/>
              <a:t>事故</a:t>
            </a:r>
            <a:r>
              <a:rPr lang="ja-JP" altLang="en-US" sz="1400" dirty="0"/>
              <a:t>の型</a:t>
            </a:r>
            <a:r>
              <a:rPr lang="ja-JP" altLang="en-US" sz="1400" dirty="0" smtClean="0"/>
              <a:t>別推移</a:t>
            </a:r>
            <a:endParaRPr lang="ja-JP" altLang="en-US" sz="14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8.1474151840999209E-2"/>
          <c:y val="8.7548686808689533E-2"/>
          <c:w val="0.88961014198087729"/>
          <c:h val="0.68692882139732514"/>
        </c:manualLayout>
      </c:layout>
      <c:lineChart>
        <c:grouping val="standard"/>
        <c:varyColors val="0"/>
        <c:ser>
          <c:idx val="0"/>
          <c:order val="0"/>
          <c:tx>
            <c:strRef>
              <c:f>'データ（コロナ抜き）'!$C$118</c:f>
              <c:strCache>
                <c:ptCount val="1"/>
                <c:pt idx="0">
                  <c:v>墜落・転落</c:v>
                </c:pt>
              </c:strCache>
            </c:strRef>
          </c:tx>
          <c:spPr>
            <a:ln w="28575" cap="rnd">
              <a:solidFill>
                <a:schemeClr val="accent1"/>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'データ（コロナ抜き）'!$C$119:$C$124</c:f>
              <c:numCache>
                <c:formatCode>General</c:formatCode>
                <c:ptCount val="6"/>
                <c:pt idx="0" formatCode="#,##0_ ">
                  <c:v>375</c:v>
                </c:pt>
                <c:pt idx="1">
                  <c:v>412</c:v>
                </c:pt>
                <c:pt idx="2">
                  <c:v>458</c:v>
                </c:pt>
                <c:pt idx="3" formatCode="#,##0_ ">
                  <c:v>410</c:v>
                </c:pt>
                <c:pt idx="4" formatCode="#,##0_ ">
                  <c:v>438</c:v>
                </c:pt>
                <c:pt idx="5" formatCode="#,##0_ ">
                  <c:v>407</c:v>
                </c:pt>
              </c:numCache>
            </c:numRef>
          </c:val>
          <c:smooth val="0"/>
          <c:extLst>
            <c:ext xmlns:c16="http://schemas.microsoft.com/office/drawing/2014/chart" uri="{C3380CC4-5D6E-409C-BE32-E72D297353CC}">
              <c16:uniqueId val="{00000000-C59E-44A7-A9A2-BEFC32AC1160}"/>
            </c:ext>
          </c:extLst>
        </c:ser>
        <c:ser>
          <c:idx val="1"/>
          <c:order val="1"/>
          <c:tx>
            <c:strRef>
              <c:f>'データ（コロナ抜き）'!$D$118</c:f>
              <c:strCache>
                <c:ptCount val="1"/>
                <c:pt idx="0">
                  <c:v>転倒</c:v>
                </c:pt>
              </c:strCache>
            </c:strRef>
          </c:tx>
          <c:spPr>
            <a:ln w="28575" cap="rnd">
              <a:solidFill>
                <a:schemeClr val="accent2"/>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'データ（コロナ抜き）'!$D$119:$D$124</c:f>
              <c:numCache>
                <c:formatCode>General</c:formatCode>
                <c:ptCount val="6"/>
                <c:pt idx="0" formatCode="#,##0_ ">
                  <c:v>601</c:v>
                </c:pt>
                <c:pt idx="1">
                  <c:v>819</c:v>
                </c:pt>
                <c:pt idx="2">
                  <c:v>581</c:v>
                </c:pt>
                <c:pt idx="3" formatCode="#,##0_ ">
                  <c:v>632</c:v>
                </c:pt>
                <c:pt idx="4" formatCode="#,##0_ ">
                  <c:v>801</c:v>
                </c:pt>
                <c:pt idx="5" formatCode="#,##0_ ">
                  <c:v>766</c:v>
                </c:pt>
              </c:numCache>
            </c:numRef>
          </c:val>
          <c:smooth val="0"/>
          <c:extLst>
            <c:ext xmlns:c16="http://schemas.microsoft.com/office/drawing/2014/chart" uri="{C3380CC4-5D6E-409C-BE32-E72D297353CC}">
              <c16:uniqueId val="{00000001-C59E-44A7-A9A2-BEFC32AC1160}"/>
            </c:ext>
          </c:extLst>
        </c:ser>
        <c:ser>
          <c:idx val="2"/>
          <c:order val="2"/>
          <c:tx>
            <c:strRef>
              <c:f>'データ（コロナ抜き）'!$E$118</c:f>
              <c:strCache>
                <c:ptCount val="1"/>
                <c:pt idx="0">
                  <c:v>激突</c:v>
                </c:pt>
              </c:strCache>
            </c:strRef>
          </c:tx>
          <c:spPr>
            <a:ln w="28575" cap="rnd">
              <a:solidFill>
                <a:schemeClr val="accent3"/>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'データ（コロナ抜き）'!$E$119:$E$124</c:f>
              <c:numCache>
                <c:formatCode>General</c:formatCode>
                <c:ptCount val="6"/>
                <c:pt idx="0" formatCode="#,##0_ ">
                  <c:v>146</c:v>
                </c:pt>
                <c:pt idx="1">
                  <c:v>120</c:v>
                </c:pt>
                <c:pt idx="2">
                  <c:v>103</c:v>
                </c:pt>
                <c:pt idx="3" formatCode="#,##0_ ">
                  <c:v>118</c:v>
                </c:pt>
                <c:pt idx="4" formatCode="#,##0_ ">
                  <c:v>112</c:v>
                </c:pt>
                <c:pt idx="5" formatCode="#,##0_ ">
                  <c:v>102</c:v>
                </c:pt>
              </c:numCache>
            </c:numRef>
          </c:val>
          <c:smooth val="0"/>
          <c:extLst>
            <c:ext xmlns:c16="http://schemas.microsoft.com/office/drawing/2014/chart" uri="{C3380CC4-5D6E-409C-BE32-E72D297353CC}">
              <c16:uniqueId val="{00000002-C59E-44A7-A9A2-BEFC32AC1160}"/>
            </c:ext>
          </c:extLst>
        </c:ser>
        <c:ser>
          <c:idx val="3"/>
          <c:order val="3"/>
          <c:tx>
            <c:strRef>
              <c:f>'データ（コロナ抜き）'!$F$118</c:f>
              <c:strCache>
                <c:ptCount val="1"/>
                <c:pt idx="0">
                  <c:v>飛来・落下</c:v>
                </c:pt>
              </c:strCache>
            </c:strRef>
          </c:tx>
          <c:spPr>
            <a:ln w="28575" cap="rnd">
              <a:solidFill>
                <a:schemeClr val="accent4"/>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'データ（コロナ抜き）'!$F$119:$F$124</c:f>
              <c:numCache>
                <c:formatCode>General</c:formatCode>
                <c:ptCount val="6"/>
                <c:pt idx="0" formatCode="#,##0_ ">
                  <c:v>113</c:v>
                </c:pt>
                <c:pt idx="1">
                  <c:v>125</c:v>
                </c:pt>
                <c:pt idx="2">
                  <c:v>124</c:v>
                </c:pt>
                <c:pt idx="3" formatCode="#,##0_ ">
                  <c:v>113</c:v>
                </c:pt>
                <c:pt idx="4" formatCode="#,##0_ ">
                  <c:v>118</c:v>
                </c:pt>
                <c:pt idx="5" formatCode="#,##0_ ">
                  <c:v>106</c:v>
                </c:pt>
              </c:numCache>
            </c:numRef>
          </c:val>
          <c:smooth val="0"/>
          <c:extLst>
            <c:ext xmlns:c16="http://schemas.microsoft.com/office/drawing/2014/chart" uri="{C3380CC4-5D6E-409C-BE32-E72D297353CC}">
              <c16:uniqueId val="{00000003-C59E-44A7-A9A2-BEFC32AC1160}"/>
            </c:ext>
          </c:extLst>
        </c:ser>
        <c:ser>
          <c:idx val="4"/>
          <c:order val="4"/>
          <c:tx>
            <c:strRef>
              <c:f>'データ（コロナ抜き）'!$G$118</c:f>
              <c:strCache>
                <c:ptCount val="1"/>
                <c:pt idx="0">
                  <c:v>激突され</c:v>
                </c:pt>
              </c:strCache>
            </c:strRef>
          </c:tx>
          <c:spPr>
            <a:ln w="28575" cap="rnd">
              <a:solidFill>
                <a:schemeClr val="accent5"/>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'データ（コロナ抜き）'!$G$119:$G$124</c:f>
              <c:numCache>
                <c:formatCode>General</c:formatCode>
                <c:ptCount val="6"/>
                <c:pt idx="0" formatCode="#,##0_ ">
                  <c:v>91</c:v>
                </c:pt>
                <c:pt idx="1">
                  <c:v>143</c:v>
                </c:pt>
                <c:pt idx="2">
                  <c:v>138</c:v>
                </c:pt>
                <c:pt idx="3" formatCode="#,##0_ ">
                  <c:v>113</c:v>
                </c:pt>
                <c:pt idx="4" formatCode="#,##0_ ">
                  <c:v>112</c:v>
                </c:pt>
                <c:pt idx="5" formatCode="#,##0_ ">
                  <c:v>97</c:v>
                </c:pt>
              </c:numCache>
            </c:numRef>
          </c:val>
          <c:smooth val="0"/>
          <c:extLst>
            <c:ext xmlns:c16="http://schemas.microsoft.com/office/drawing/2014/chart" uri="{C3380CC4-5D6E-409C-BE32-E72D297353CC}">
              <c16:uniqueId val="{00000004-C59E-44A7-A9A2-BEFC32AC1160}"/>
            </c:ext>
          </c:extLst>
        </c:ser>
        <c:ser>
          <c:idx val="5"/>
          <c:order val="5"/>
          <c:tx>
            <c:strRef>
              <c:f>'データ（コロナ抜き）'!$H$118</c:f>
              <c:strCache>
                <c:ptCount val="1"/>
                <c:pt idx="0">
                  <c:v>はさまれ、
巻き込まれ</c:v>
                </c:pt>
              </c:strCache>
            </c:strRef>
          </c:tx>
          <c:spPr>
            <a:ln w="28575" cap="rnd">
              <a:solidFill>
                <a:schemeClr val="accent6"/>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'データ（コロナ抜き）'!$H$119:$H$124</c:f>
              <c:numCache>
                <c:formatCode>General</c:formatCode>
                <c:ptCount val="6"/>
                <c:pt idx="0" formatCode="#,##0_ ">
                  <c:v>241</c:v>
                </c:pt>
                <c:pt idx="1">
                  <c:v>191</c:v>
                </c:pt>
                <c:pt idx="2">
                  <c:v>237</c:v>
                </c:pt>
                <c:pt idx="3" formatCode="#,##0_ ">
                  <c:v>228</c:v>
                </c:pt>
                <c:pt idx="4" formatCode="#,##0_ ">
                  <c:v>240</c:v>
                </c:pt>
                <c:pt idx="5" formatCode="#,##0_ ">
                  <c:v>284</c:v>
                </c:pt>
              </c:numCache>
            </c:numRef>
          </c:val>
          <c:smooth val="0"/>
          <c:extLst>
            <c:ext xmlns:c16="http://schemas.microsoft.com/office/drawing/2014/chart" uri="{C3380CC4-5D6E-409C-BE32-E72D297353CC}">
              <c16:uniqueId val="{00000005-C59E-44A7-A9A2-BEFC32AC1160}"/>
            </c:ext>
          </c:extLst>
        </c:ser>
        <c:ser>
          <c:idx val="6"/>
          <c:order val="6"/>
          <c:tx>
            <c:strRef>
              <c:f>'データ（コロナ抜き）'!$I$118</c:f>
              <c:strCache>
                <c:ptCount val="1"/>
                <c:pt idx="0">
                  <c:v>切れ・こすれ</c:v>
                </c:pt>
              </c:strCache>
            </c:strRef>
          </c:tx>
          <c:spPr>
            <a:ln w="28575" cap="rnd">
              <a:solidFill>
                <a:schemeClr val="accent1">
                  <a:lumMod val="60000"/>
                </a:schemeClr>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'データ（コロナ抜き）'!$I$119:$I$124</c:f>
              <c:numCache>
                <c:formatCode>General</c:formatCode>
                <c:ptCount val="6"/>
                <c:pt idx="0" formatCode="#,##0_ ">
                  <c:v>130</c:v>
                </c:pt>
                <c:pt idx="1">
                  <c:v>162</c:v>
                </c:pt>
                <c:pt idx="2">
                  <c:v>165</c:v>
                </c:pt>
                <c:pt idx="3" formatCode="#,##0_ ">
                  <c:v>154</c:v>
                </c:pt>
                <c:pt idx="4" formatCode="#,##0_ ">
                  <c:v>145</c:v>
                </c:pt>
                <c:pt idx="5" formatCode="#,##0_ ">
                  <c:v>119</c:v>
                </c:pt>
              </c:numCache>
            </c:numRef>
          </c:val>
          <c:smooth val="0"/>
          <c:extLst>
            <c:ext xmlns:c16="http://schemas.microsoft.com/office/drawing/2014/chart" uri="{C3380CC4-5D6E-409C-BE32-E72D297353CC}">
              <c16:uniqueId val="{00000006-C59E-44A7-A9A2-BEFC32AC1160}"/>
            </c:ext>
          </c:extLst>
        </c:ser>
        <c:ser>
          <c:idx val="7"/>
          <c:order val="7"/>
          <c:tx>
            <c:strRef>
              <c:f>'データ（コロナ抜き）'!$J$118</c:f>
              <c:strCache>
                <c:ptCount val="1"/>
                <c:pt idx="0">
                  <c:v>高温・低温の物との接触</c:v>
                </c:pt>
              </c:strCache>
            </c:strRef>
          </c:tx>
          <c:spPr>
            <a:ln w="28575" cap="rnd">
              <a:solidFill>
                <a:schemeClr val="accent2">
                  <a:lumMod val="60000"/>
                </a:schemeClr>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'データ（コロナ抜き）'!$J$119:$J$124</c:f>
              <c:numCache>
                <c:formatCode>General</c:formatCode>
                <c:ptCount val="6"/>
                <c:pt idx="0" formatCode="#,##0_ ">
                  <c:v>55</c:v>
                </c:pt>
                <c:pt idx="1">
                  <c:v>65</c:v>
                </c:pt>
                <c:pt idx="2">
                  <c:v>52</c:v>
                </c:pt>
                <c:pt idx="3" formatCode="#,##0_ ">
                  <c:v>66</c:v>
                </c:pt>
                <c:pt idx="4" formatCode="#,##0_ ">
                  <c:v>66</c:v>
                </c:pt>
                <c:pt idx="5" formatCode="#,##0_ ">
                  <c:v>73</c:v>
                </c:pt>
              </c:numCache>
            </c:numRef>
          </c:val>
          <c:smooth val="0"/>
          <c:extLst>
            <c:ext xmlns:c16="http://schemas.microsoft.com/office/drawing/2014/chart" uri="{C3380CC4-5D6E-409C-BE32-E72D297353CC}">
              <c16:uniqueId val="{00000007-C59E-44A7-A9A2-BEFC32AC1160}"/>
            </c:ext>
          </c:extLst>
        </c:ser>
        <c:ser>
          <c:idx val="8"/>
          <c:order val="8"/>
          <c:tx>
            <c:strRef>
              <c:f>'データ（コロナ抜き）'!$K$118</c:f>
              <c:strCache>
                <c:ptCount val="1"/>
                <c:pt idx="0">
                  <c:v>交通事故(道路)</c:v>
                </c:pt>
              </c:strCache>
            </c:strRef>
          </c:tx>
          <c:spPr>
            <a:ln w="28575" cap="rnd">
              <a:solidFill>
                <a:schemeClr val="accent3">
                  <a:lumMod val="60000"/>
                </a:schemeClr>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'データ（コロナ抜き）'!$K$119:$K$124</c:f>
              <c:numCache>
                <c:formatCode>General</c:formatCode>
                <c:ptCount val="6"/>
                <c:pt idx="0" formatCode="#,##0_ ">
                  <c:v>172</c:v>
                </c:pt>
                <c:pt idx="1">
                  <c:v>180</c:v>
                </c:pt>
                <c:pt idx="2">
                  <c:v>145</c:v>
                </c:pt>
                <c:pt idx="3" formatCode="#,##0_ ">
                  <c:v>128</c:v>
                </c:pt>
                <c:pt idx="4" formatCode="#,##0_ ">
                  <c:v>175</c:v>
                </c:pt>
                <c:pt idx="5" formatCode="#,##0_ ">
                  <c:v>121</c:v>
                </c:pt>
              </c:numCache>
            </c:numRef>
          </c:val>
          <c:smooth val="0"/>
          <c:extLst>
            <c:ext xmlns:c16="http://schemas.microsoft.com/office/drawing/2014/chart" uri="{C3380CC4-5D6E-409C-BE32-E72D297353CC}">
              <c16:uniqueId val="{00000008-C59E-44A7-A9A2-BEFC32AC1160}"/>
            </c:ext>
          </c:extLst>
        </c:ser>
        <c:ser>
          <c:idx val="9"/>
          <c:order val="9"/>
          <c:tx>
            <c:strRef>
              <c:f>'データ（コロナ抜き）'!$L$118</c:f>
              <c:strCache>
                <c:ptCount val="1"/>
                <c:pt idx="0">
                  <c:v>動作の反動・無理な動作</c:v>
                </c:pt>
              </c:strCache>
            </c:strRef>
          </c:tx>
          <c:spPr>
            <a:ln w="28575" cap="rnd">
              <a:solidFill>
                <a:schemeClr val="accent4">
                  <a:lumMod val="60000"/>
                </a:schemeClr>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'データ（コロナ抜き）'!$L$119:$L$124</c:f>
              <c:numCache>
                <c:formatCode>General</c:formatCode>
                <c:ptCount val="6"/>
                <c:pt idx="0" formatCode="#,##0_ ">
                  <c:v>348</c:v>
                </c:pt>
                <c:pt idx="1">
                  <c:v>299</c:v>
                </c:pt>
                <c:pt idx="2">
                  <c:v>354</c:v>
                </c:pt>
                <c:pt idx="3" formatCode="#,##0_ ">
                  <c:v>313</c:v>
                </c:pt>
                <c:pt idx="4" formatCode="#,##0_ ">
                  <c:v>370</c:v>
                </c:pt>
                <c:pt idx="5" formatCode="#,##0_ ">
                  <c:v>342</c:v>
                </c:pt>
              </c:numCache>
            </c:numRef>
          </c:val>
          <c:smooth val="0"/>
          <c:extLst>
            <c:ext xmlns:c16="http://schemas.microsoft.com/office/drawing/2014/chart" uri="{C3380CC4-5D6E-409C-BE32-E72D297353CC}">
              <c16:uniqueId val="{00000009-C59E-44A7-A9A2-BEFC32AC1160}"/>
            </c:ext>
          </c:extLst>
        </c:ser>
        <c:ser>
          <c:idx val="10"/>
          <c:order val="10"/>
          <c:tx>
            <c:strRef>
              <c:f>'データ（コロナ抜き）'!$M$118</c:f>
              <c:strCache>
                <c:ptCount val="1"/>
                <c:pt idx="0">
                  <c:v>その他</c:v>
                </c:pt>
              </c:strCache>
            </c:strRef>
          </c:tx>
          <c:spPr>
            <a:ln w="28575" cap="rnd">
              <a:solidFill>
                <a:schemeClr val="accent5">
                  <a:lumMod val="60000"/>
                </a:schemeClr>
              </a:solidFill>
              <a:round/>
            </a:ln>
            <a:effectLst/>
          </c:spPr>
          <c:marker>
            <c:symbol val="none"/>
          </c:marker>
          <c:dLbls>
            <c:delete val="1"/>
          </c:dLbls>
          <c:cat>
            <c:strRef>
              <c:f>'データ（コロナ抜き）'!$B$119:$B$124</c:f>
              <c:strCache>
                <c:ptCount val="6"/>
                <c:pt idx="0">
                  <c:v>H29</c:v>
                </c:pt>
                <c:pt idx="1">
                  <c:v>H30</c:v>
                </c:pt>
                <c:pt idx="2">
                  <c:v>R1</c:v>
                </c:pt>
                <c:pt idx="3">
                  <c:v>R2</c:v>
                </c:pt>
                <c:pt idx="4">
                  <c:v>R3</c:v>
                </c:pt>
                <c:pt idx="5">
                  <c:v>R4</c:v>
                </c:pt>
              </c:strCache>
            </c:strRef>
          </c:cat>
          <c:val>
            <c:numRef>
              <c:f>'データ（コロナ抜き）'!$M$119:$M$124</c:f>
              <c:numCache>
                <c:formatCode>General</c:formatCode>
                <c:ptCount val="6"/>
                <c:pt idx="0" formatCode="#,##0_ ">
                  <c:v>113</c:v>
                </c:pt>
                <c:pt idx="1">
                  <c:v>73</c:v>
                </c:pt>
                <c:pt idx="2">
                  <c:v>75</c:v>
                </c:pt>
                <c:pt idx="3" formatCode="#,##0_ ">
                  <c:v>95</c:v>
                </c:pt>
                <c:pt idx="4" formatCode="#,##0_ ">
                  <c:v>114</c:v>
                </c:pt>
                <c:pt idx="5" formatCode="#,##0_ ">
                  <c:v>84</c:v>
                </c:pt>
              </c:numCache>
            </c:numRef>
          </c:val>
          <c:smooth val="0"/>
          <c:extLst>
            <c:ext xmlns:c16="http://schemas.microsoft.com/office/drawing/2014/chart" uri="{C3380CC4-5D6E-409C-BE32-E72D297353CC}">
              <c16:uniqueId val="{0000000A-C59E-44A7-A9A2-BEFC32AC1160}"/>
            </c:ext>
          </c:extLst>
        </c:ser>
        <c:dLbls>
          <c:showLegendKey val="0"/>
          <c:showVal val="1"/>
          <c:showCatName val="0"/>
          <c:showSerName val="0"/>
          <c:showPercent val="0"/>
          <c:showBubbleSize val="0"/>
        </c:dLbls>
        <c:smooth val="0"/>
        <c:axId val="804625768"/>
        <c:axId val="804626424"/>
      </c:lineChart>
      <c:catAx>
        <c:axId val="804625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04626424"/>
        <c:crosses val="autoZero"/>
        <c:auto val="1"/>
        <c:lblAlgn val="ctr"/>
        <c:lblOffset val="100"/>
        <c:noMultiLvlLbl val="0"/>
      </c:catAx>
      <c:valAx>
        <c:axId val="804626424"/>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04625768"/>
        <c:crosses val="autoZero"/>
        <c:crossBetween val="between"/>
      </c:valAx>
      <c:spPr>
        <a:noFill/>
        <a:ln>
          <a:noFill/>
        </a:ln>
        <a:effectLst/>
      </c:spPr>
    </c:plotArea>
    <c:legend>
      <c:legendPos val="b"/>
      <c:layout>
        <c:manualLayout>
          <c:xMode val="edge"/>
          <c:yMode val="edge"/>
          <c:x val="6.1827758409059026E-2"/>
          <c:y val="0.83256389826271715"/>
          <c:w val="0.9065913325719781"/>
          <c:h val="0.15505624296962878"/>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ja-JP" altLang="ja-JP" sz="1200" b="0" i="0" u="none" strike="noStrike" baseline="0" dirty="0" smtClean="0">
                <a:effectLst/>
                <a:latin typeface="+mj-ea"/>
                <a:ea typeface="+mj-ea"/>
              </a:rPr>
              <a:t>死傷者数の</a:t>
            </a:r>
            <a:r>
              <a:rPr lang="ja-JP" altLang="en-US" sz="1200" b="0" dirty="0" smtClean="0">
                <a:latin typeface="+mj-ea"/>
                <a:ea typeface="+mj-ea"/>
              </a:rPr>
              <a:t>事故</a:t>
            </a:r>
            <a:r>
              <a:rPr lang="ja-JP" altLang="en-US" sz="1200" b="0" dirty="0">
                <a:latin typeface="+mj-ea"/>
                <a:ea typeface="+mj-ea"/>
              </a:rPr>
              <a:t>の型</a:t>
            </a:r>
            <a:r>
              <a:rPr lang="ja-JP" altLang="en-US" sz="1200" b="0" dirty="0" smtClean="0">
                <a:latin typeface="+mj-ea"/>
                <a:ea typeface="+mj-ea"/>
              </a:rPr>
              <a:t>別内訳（令和３年・</a:t>
            </a:r>
            <a:r>
              <a:rPr lang="en-US" altLang="ja-JP" sz="1200" b="0" dirty="0" smtClean="0">
                <a:latin typeface="+mj-ea"/>
                <a:ea typeface="+mj-ea"/>
              </a:rPr>
              <a:t>2,691</a:t>
            </a:r>
            <a:r>
              <a:rPr lang="ja-JP" altLang="en-US" sz="1200" b="0" dirty="0" smtClean="0">
                <a:latin typeface="+mj-ea"/>
                <a:ea typeface="+mj-ea"/>
              </a:rPr>
              <a:t>人）</a:t>
            </a:r>
            <a:endParaRPr lang="ja-JP" altLang="en-US" sz="1200" b="0" dirty="0">
              <a:latin typeface="+mj-ea"/>
              <a:ea typeface="+mj-ea"/>
            </a:endParaRPr>
          </a:p>
        </c:rich>
      </c:tx>
      <c:layout/>
      <c:overlay val="0"/>
    </c:title>
    <c:autoTitleDeleted val="0"/>
    <c:view3D>
      <c:rotX val="20"/>
      <c:rotY val="0"/>
      <c:rAngAx val="0"/>
      <c:perspective val="0"/>
    </c:view3D>
    <c:floor>
      <c:thickness val="0"/>
    </c:floor>
    <c:sideWall>
      <c:thickness val="0"/>
    </c:sideWall>
    <c:backWall>
      <c:thickness val="0"/>
    </c:backWall>
    <c:plotArea>
      <c:layout>
        <c:manualLayout>
          <c:layoutTarget val="inner"/>
          <c:xMode val="edge"/>
          <c:yMode val="edge"/>
          <c:x val="9.5377048457178148E-2"/>
          <c:y val="0.219462609546688"/>
          <c:w val="0.81152223577686589"/>
          <c:h val="0.68562350427350416"/>
        </c:manualLayout>
      </c:layout>
      <c:pie3DChart>
        <c:varyColors val="1"/>
        <c:ser>
          <c:idx val="0"/>
          <c:order val="0"/>
          <c:spPr>
            <a:ln>
              <a:solidFill>
                <a:schemeClr val="accent1"/>
              </a:solidFill>
            </a:ln>
          </c:spPr>
          <c:explosion val="2"/>
          <c:dPt>
            <c:idx val="0"/>
            <c:bubble3D val="0"/>
            <c:spPr>
              <a:solidFill>
                <a:schemeClr val="tx2">
                  <a:lumMod val="60000"/>
                  <a:lumOff val="40000"/>
                </a:schemeClr>
              </a:solidFill>
              <a:ln>
                <a:solidFill>
                  <a:schemeClr val="accent1"/>
                </a:solidFill>
              </a:ln>
            </c:spPr>
            <c:extLst>
              <c:ext xmlns:c16="http://schemas.microsoft.com/office/drawing/2014/chart" uri="{C3380CC4-5D6E-409C-BE32-E72D297353CC}">
                <c16:uniqueId val="{00000001-B063-42E6-9EDF-340A62E8173A}"/>
              </c:ext>
            </c:extLst>
          </c:dPt>
          <c:dPt>
            <c:idx val="1"/>
            <c:bubble3D val="0"/>
            <c:spPr>
              <a:solidFill>
                <a:schemeClr val="accent6">
                  <a:lumMod val="60000"/>
                  <a:lumOff val="40000"/>
                </a:schemeClr>
              </a:solidFill>
              <a:ln>
                <a:solidFill>
                  <a:schemeClr val="accent1"/>
                </a:solidFill>
              </a:ln>
            </c:spPr>
            <c:extLst>
              <c:ext xmlns:c16="http://schemas.microsoft.com/office/drawing/2014/chart" uri="{C3380CC4-5D6E-409C-BE32-E72D297353CC}">
                <c16:uniqueId val="{00000003-B063-42E6-9EDF-340A62E8173A}"/>
              </c:ext>
            </c:extLst>
          </c:dPt>
          <c:dPt>
            <c:idx val="2"/>
            <c:bubble3D val="0"/>
            <c:spPr>
              <a:solidFill>
                <a:schemeClr val="accent3">
                  <a:lumMod val="75000"/>
                </a:schemeClr>
              </a:solidFill>
              <a:ln>
                <a:solidFill>
                  <a:schemeClr val="accent1"/>
                </a:solidFill>
              </a:ln>
            </c:spPr>
            <c:extLst>
              <c:ext xmlns:c16="http://schemas.microsoft.com/office/drawing/2014/chart" uri="{C3380CC4-5D6E-409C-BE32-E72D297353CC}">
                <c16:uniqueId val="{00000005-B063-42E6-9EDF-340A62E8173A}"/>
              </c:ext>
            </c:extLst>
          </c:dPt>
          <c:dPt>
            <c:idx val="3"/>
            <c:bubble3D val="0"/>
            <c:spPr>
              <a:solidFill>
                <a:schemeClr val="accent4">
                  <a:lumMod val="60000"/>
                  <a:lumOff val="40000"/>
                </a:schemeClr>
              </a:solidFill>
              <a:ln>
                <a:solidFill>
                  <a:schemeClr val="accent1"/>
                </a:solidFill>
              </a:ln>
            </c:spPr>
            <c:extLst>
              <c:ext xmlns:c16="http://schemas.microsoft.com/office/drawing/2014/chart" uri="{C3380CC4-5D6E-409C-BE32-E72D297353CC}">
                <c16:uniqueId val="{00000007-B063-42E6-9EDF-340A62E8173A}"/>
              </c:ext>
            </c:extLst>
          </c:dPt>
          <c:dPt>
            <c:idx val="4"/>
            <c:bubble3D val="0"/>
            <c:spPr>
              <a:solidFill>
                <a:schemeClr val="accent6">
                  <a:lumMod val="40000"/>
                  <a:lumOff val="60000"/>
                </a:schemeClr>
              </a:solidFill>
              <a:ln>
                <a:solidFill>
                  <a:schemeClr val="accent1"/>
                </a:solidFill>
              </a:ln>
            </c:spPr>
            <c:extLst>
              <c:ext xmlns:c16="http://schemas.microsoft.com/office/drawing/2014/chart" uri="{C3380CC4-5D6E-409C-BE32-E72D297353CC}">
                <c16:uniqueId val="{00000009-B063-42E6-9EDF-340A62E8173A}"/>
              </c:ext>
            </c:extLst>
          </c:dPt>
          <c:dPt>
            <c:idx val="5"/>
            <c:bubble3D val="0"/>
            <c:extLst>
              <c:ext xmlns:c16="http://schemas.microsoft.com/office/drawing/2014/chart" uri="{C3380CC4-5D6E-409C-BE32-E72D297353CC}">
                <c16:uniqueId val="{0000000A-B063-42E6-9EDF-340A62E8173A}"/>
              </c:ext>
            </c:extLst>
          </c:dPt>
          <c:dPt>
            <c:idx val="6"/>
            <c:bubble3D val="0"/>
            <c:spPr>
              <a:solidFill>
                <a:schemeClr val="accent1">
                  <a:lumMod val="40000"/>
                  <a:lumOff val="60000"/>
                </a:schemeClr>
              </a:solidFill>
              <a:ln>
                <a:solidFill>
                  <a:schemeClr val="accent1"/>
                </a:solidFill>
              </a:ln>
            </c:spPr>
            <c:extLst>
              <c:ext xmlns:c16="http://schemas.microsoft.com/office/drawing/2014/chart" uri="{C3380CC4-5D6E-409C-BE32-E72D297353CC}">
                <c16:uniqueId val="{0000000C-B063-42E6-9EDF-340A62E8173A}"/>
              </c:ext>
            </c:extLst>
          </c:dPt>
          <c:dPt>
            <c:idx val="7"/>
            <c:bubble3D val="0"/>
            <c:extLst>
              <c:ext xmlns:c16="http://schemas.microsoft.com/office/drawing/2014/chart" uri="{C3380CC4-5D6E-409C-BE32-E72D297353CC}">
                <c16:uniqueId val="{0000000D-B063-42E6-9EDF-340A62E8173A}"/>
              </c:ext>
            </c:extLst>
          </c:dPt>
          <c:dPt>
            <c:idx val="8"/>
            <c:bubble3D val="0"/>
            <c:spPr>
              <a:solidFill>
                <a:schemeClr val="accent3">
                  <a:lumMod val="40000"/>
                  <a:lumOff val="60000"/>
                </a:schemeClr>
              </a:solidFill>
              <a:ln>
                <a:solidFill>
                  <a:schemeClr val="accent1"/>
                </a:solidFill>
              </a:ln>
            </c:spPr>
            <c:extLst>
              <c:ext xmlns:c16="http://schemas.microsoft.com/office/drawing/2014/chart" uri="{C3380CC4-5D6E-409C-BE32-E72D297353CC}">
                <c16:uniqueId val="{0000000F-B063-42E6-9EDF-340A62E8173A}"/>
              </c:ext>
            </c:extLst>
          </c:dPt>
          <c:dPt>
            <c:idx val="9"/>
            <c:bubble3D val="0"/>
            <c:extLst>
              <c:ext xmlns:c16="http://schemas.microsoft.com/office/drawing/2014/chart" uri="{C3380CC4-5D6E-409C-BE32-E72D297353CC}">
                <c16:uniqueId val="{00000010-B063-42E6-9EDF-340A62E8173A}"/>
              </c:ext>
            </c:extLst>
          </c:dPt>
          <c:dPt>
            <c:idx val="10"/>
            <c:bubble3D val="0"/>
            <c:spPr>
              <a:solidFill>
                <a:schemeClr val="bg1">
                  <a:lumMod val="75000"/>
                </a:schemeClr>
              </a:solidFill>
              <a:ln>
                <a:solidFill>
                  <a:schemeClr val="accent1"/>
                </a:solidFill>
              </a:ln>
            </c:spPr>
            <c:extLst>
              <c:ext xmlns:c16="http://schemas.microsoft.com/office/drawing/2014/chart" uri="{C3380CC4-5D6E-409C-BE32-E72D297353CC}">
                <c16:uniqueId val="{00000012-B063-42E6-9EDF-340A62E8173A}"/>
              </c:ext>
            </c:extLst>
          </c:dPt>
          <c:dPt>
            <c:idx val="11"/>
            <c:bubble3D val="0"/>
            <c:extLst>
              <c:ext xmlns:c16="http://schemas.microsoft.com/office/drawing/2014/chart" uri="{C3380CC4-5D6E-409C-BE32-E72D297353CC}">
                <c16:uniqueId val="{00000013-B063-42E6-9EDF-340A62E8173A}"/>
              </c:ext>
            </c:extLst>
          </c:dPt>
          <c:dPt>
            <c:idx val="12"/>
            <c:bubble3D val="0"/>
            <c:extLst>
              <c:ext xmlns:c16="http://schemas.microsoft.com/office/drawing/2014/chart" uri="{C3380CC4-5D6E-409C-BE32-E72D297353CC}">
                <c16:uniqueId val="{00000014-B063-42E6-9EDF-340A62E8173A}"/>
              </c:ext>
            </c:extLst>
          </c:dPt>
          <c:dLbls>
            <c:dLbl>
              <c:idx val="3"/>
              <c:layout>
                <c:manualLayout>
                  <c:x val="6.1624649859943981E-2"/>
                  <c:y val="8.4745762711863366E-3"/>
                </c:manualLayout>
              </c:layout>
              <c:numFmt formatCode="0.0%" sourceLinked="0"/>
              <c:spPr>
                <a:noFill/>
                <a:ln w="25400">
                  <a:noFill/>
                </a:ln>
              </c:spPr>
              <c:txPr>
                <a:bodyPr wrap="square" lIns="38100" tIns="19050" rIns="38100" bIns="19050" anchor="ctr">
                  <a:spAutoFit/>
                </a:bodyPr>
                <a:lstStyle/>
                <a:p>
                  <a:pPr>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B063-42E6-9EDF-340A62E8173A}"/>
                </c:ext>
              </c:extLst>
            </c:dLbl>
            <c:dLbl>
              <c:idx val="4"/>
              <c:layout>
                <c:manualLayout>
                  <c:x val="3.9215686274509803E-2"/>
                  <c:y val="0"/>
                </c:manualLayout>
              </c:layout>
              <c:numFmt formatCode="0.0%" sourceLinked="0"/>
              <c:spPr>
                <a:noFill/>
                <a:ln w="25400">
                  <a:noFill/>
                </a:ln>
              </c:spPr>
              <c:txPr>
                <a:bodyPr wrap="square" lIns="38100" tIns="19050" rIns="38100" bIns="19050" anchor="ctr">
                  <a:spAutoFit/>
                </a:bodyPr>
                <a:lstStyle/>
                <a:p>
                  <a:pPr>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B063-42E6-9EDF-340A62E8173A}"/>
                </c:ext>
              </c:extLst>
            </c:dLbl>
            <c:dLbl>
              <c:idx val="5"/>
              <c:layout>
                <c:manualLayout>
                  <c:x val="3.6414565826330535E-2"/>
                  <c:y val="2.5423728813559116E-2"/>
                </c:manualLayout>
              </c:layout>
              <c:numFmt formatCode="0.0%" sourceLinked="0"/>
              <c:spPr>
                <a:noFill/>
                <a:ln w="25400">
                  <a:noFill/>
                </a:ln>
              </c:spPr>
              <c:txPr>
                <a:bodyPr wrap="square" lIns="38100" tIns="19050" rIns="38100" bIns="19050" anchor="ctr">
                  <a:spAutoFit/>
                </a:bodyPr>
                <a:lstStyle/>
                <a:p>
                  <a:pPr>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A-B063-42E6-9EDF-340A62E8173A}"/>
                </c:ext>
              </c:extLst>
            </c:dLbl>
            <c:dLbl>
              <c:idx val="6"/>
              <c:layout>
                <c:manualLayout>
                  <c:x val="3.3613445378151266E-2"/>
                  <c:y val="5.3672316384180789E-2"/>
                </c:manualLayout>
              </c:layout>
              <c:numFmt formatCode="0.0%" sourceLinked="0"/>
              <c:spPr>
                <a:noFill/>
                <a:ln w="25400">
                  <a:noFill/>
                </a:ln>
              </c:spPr>
              <c:txPr>
                <a:bodyPr wrap="square" lIns="38100" tIns="19050" rIns="38100" bIns="19050" anchor="ctr">
                  <a:spAutoFit/>
                </a:bodyPr>
                <a:lstStyle/>
                <a:p>
                  <a:pPr>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C-B063-42E6-9EDF-340A62E8173A}"/>
                </c:ext>
              </c:extLst>
            </c:dLbl>
            <c:dLbl>
              <c:idx val="7"/>
              <c:layout>
                <c:manualLayout>
                  <c:x val="0"/>
                  <c:y val="1.9774011299434926E-2"/>
                </c:manualLayout>
              </c:layout>
              <c:numFmt formatCode="0.0%" sourceLinked="0"/>
              <c:spPr>
                <a:noFill/>
                <a:ln w="25400">
                  <a:noFill/>
                </a:ln>
              </c:spPr>
              <c:txPr>
                <a:bodyPr wrap="square" lIns="38100" tIns="19050" rIns="38100" bIns="19050" anchor="ctr">
                  <a:spAutoFit/>
                </a:bodyPr>
                <a:lstStyle/>
                <a:p>
                  <a:pPr>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D-B063-42E6-9EDF-340A62E8173A}"/>
                </c:ext>
              </c:extLst>
            </c:dLbl>
            <c:dLbl>
              <c:idx val="8"/>
              <c:layout>
                <c:manualLayout>
                  <c:x val="0"/>
                  <c:y val="1.5536723163841757E-2"/>
                </c:manualLayout>
              </c:layout>
              <c:numFmt formatCode="0.0%" sourceLinked="0"/>
              <c:spPr>
                <a:noFill/>
                <a:ln w="25400">
                  <a:noFill/>
                </a:ln>
              </c:spPr>
              <c:txPr>
                <a:bodyPr wrap="square" lIns="38100" tIns="19050" rIns="38100" bIns="19050" anchor="ctr">
                  <a:noAutofit/>
                </a:bodyPr>
                <a:lstStyle/>
                <a:p>
                  <a:pPr>
                    <a:defRPr sz="800"/>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F-B063-42E6-9EDF-340A62E8173A}"/>
                </c:ext>
              </c:extLst>
            </c:dLbl>
            <c:dLbl>
              <c:idx val="9"/>
              <c:layout>
                <c:manualLayout>
                  <c:x val="3.9215686274509803E-2"/>
                  <c:y val="-9.6045197740112997E-2"/>
                </c:manualLayout>
              </c:layout>
              <c:numFmt formatCode="0.0%" sourceLinked="0"/>
              <c:spPr>
                <a:noFill/>
                <a:ln w="25400">
                  <a:noFill/>
                </a:ln>
              </c:spPr>
              <c:txPr>
                <a:bodyPr wrap="square" lIns="38100" tIns="19050" rIns="38100" bIns="19050" anchor="ctr">
                  <a:spAutoFit/>
                </a:bodyPr>
                <a:lstStyle/>
                <a:p>
                  <a:pPr>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0-B063-42E6-9EDF-340A62E8173A}"/>
                </c:ext>
              </c:extLst>
            </c:dLbl>
            <c:dLbl>
              <c:idx val="10"/>
              <c:layout>
                <c:manualLayout>
                  <c:x val="8.9635854341736695E-2"/>
                  <c:y val="-3.6723163841807911E-2"/>
                </c:manualLayout>
              </c:layout>
              <c:numFmt formatCode="0.0%" sourceLinked="0"/>
              <c:spPr>
                <a:noFill/>
                <a:ln w="25400">
                  <a:noFill/>
                </a:ln>
              </c:spPr>
              <c:txPr>
                <a:bodyPr wrap="square" lIns="38100" tIns="19050" rIns="38100" bIns="19050" anchor="ctr">
                  <a:spAutoFit/>
                </a:bodyPr>
                <a:lstStyle/>
                <a:p>
                  <a:pPr>
                    <a:defRPr sz="800"/>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2-B063-42E6-9EDF-340A62E8173A}"/>
                </c:ext>
              </c:extLst>
            </c:dLbl>
            <c:dLbl>
              <c:idx val="12"/>
              <c:layout>
                <c:manualLayout>
                  <c:x val="5.6022408963585381E-2"/>
                  <c:y val="-2.8248587570621985E-3"/>
                </c:manualLayout>
              </c:layout>
              <c:numFmt formatCode="0.0%" sourceLinked="0"/>
              <c:spPr>
                <a:noFill/>
                <a:ln w="25400">
                  <a:noFill/>
                </a:ln>
              </c:spPr>
              <c:txPr>
                <a:bodyPr wrap="square" lIns="38100" tIns="19050" rIns="38100" bIns="19050" anchor="ctr">
                  <a:spAutoFit/>
                </a:bodyPr>
                <a:lstStyle/>
                <a:p>
                  <a:pPr>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4-B063-42E6-9EDF-340A62E8173A}"/>
                </c:ext>
              </c:extLst>
            </c:dLbl>
            <c:numFmt formatCode="0.0%" sourceLinked="0"/>
            <c:spPr>
              <a:noFill/>
              <a:ln w="25400">
                <a:noFill/>
              </a:ln>
            </c:spPr>
            <c:dLblPos val="outEnd"/>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統計グラフデータ!$H$49:$T$49</c:f>
              <c:strCache>
                <c:ptCount val="13"/>
                <c:pt idx="0">
                  <c:v>墜落
・転落</c:v>
                </c:pt>
                <c:pt idx="1">
                  <c:v>転倒</c:v>
                </c:pt>
                <c:pt idx="2">
                  <c:v>激突</c:v>
                </c:pt>
                <c:pt idx="3">
                  <c:v>飛来
・落下</c:v>
                </c:pt>
                <c:pt idx="4">
                  <c:v>崩壊
・倒壊</c:v>
                </c:pt>
                <c:pt idx="5">
                  <c:v>激突され</c:v>
                </c:pt>
                <c:pt idx="6">
                  <c:v>はさまれ、
巻き込まれ</c:v>
                </c:pt>
                <c:pt idx="7">
                  <c:v>切れ
・こすれ</c:v>
                </c:pt>
                <c:pt idx="8">
                  <c:v>高温・低温の物との接触</c:v>
                </c:pt>
                <c:pt idx="9">
                  <c:v>交通事故
(道路)</c:v>
                </c:pt>
                <c:pt idx="10">
                  <c:v>動作の反動・無理な動作</c:v>
                </c:pt>
                <c:pt idx="11">
                  <c:v>その他</c:v>
                </c:pt>
                <c:pt idx="12">
                  <c:v>表示以外</c:v>
                </c:pt>
              </c:strCache>
            </c:strRef>
          </c:cat>
          <c:val>
            <c:numRef>
              <c:f>統計グラフデータ!$H$50:$T$50</c:f>
              <c:numCache>
                <c:formatCode>#,##0_ </c:formatCode>
                <c:ptCount val="13"/>
                <c:pt idx="0">
                  <c:v>438</c:v>
                </c:pt>
                <c:pt idx="1">
                  <c:v>801</c:v>
                </c:pt>
                <c:pt idx="2">
                  <c:v>112</c:v>
                </c:pt>
                <c:pt idx="3">
                  <c:v>118</c:v>
                </c:pt>
                <c:pt idx="4">
                  <c:v>54</c:v>
                </c:pt>
                <c:pt idx="5">
                  <c:v>112</c:v>
                </c:pt>
                <c:pt idx="6">
                  <c:v>240</c:v>
                </c:pt>
                <c:pt idx="7">
                  <c:v>145</c:v>
                </c:pt>
                <c:pt idx="8">
                  <c:v>66</c:v>
                </c:pt>
                <c:pt idx="9">
                  <c:v>175</c:v>
                </c:pt>
                <c:pt idx="10">
                  <c:v>370</c:v>
                </c:pt>
                <c:pt idx="11">
                  <c:v>37</c:v>
                </c:pt>
                <c:pt idx="12">
                  <c:v>23</c:v>
                </c:pt>
              </c:numCache>
            </c:numRef>
          </c:val>
          <c:extLst>
            <c:ext xmlns:c16="http://schemas.microsoft.com/office/drawing/2014/chart" uri="{C3380CC4-5D6E-409C-BE32-E72D297353CC}">
              <c16:uniqueId val="{00000015-B063-42E6-9EDF-340A62E8173A}"/>
            </c:ext>
          </c:extLst>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ja-JP" altLang="ja-JP" sz="1200" b="0" i="0" u="none" strike="noStrike" baseline="0" dirty="0" smtClean="0">
                <a:effectLst/>
                <a:latin typeface="+mj-ea"/>
                <a:ea typeface="+mj-ea"/>
              </a:rPr>
              <a:t>死傷者数</a:t>
            </a:r>
            <a:r>
              <a:rPr lang="ja-JP" altLang="en-US" sz="1200" b="0" i="0" u="none" strike="noStrike" baseline="0" dirty="0" smtClean="0">
                <a:effectLst/>
                <a:latin typeface="+mj-ea"/>
                <a:ea typeface="+mj-ea"/>
              </a:rPr>
              <a:t>の</a:t>
            </a:r>
            <a:r>
              <a:rPr lang="ja-JP" altLang="en-US" sz="1200" b="0" dirty="0" smtClean="0">
                <a:latin typeface="+mj-ea"/>
                <a:ea typeface="+mj-ea"/>
              </a:rPr>
              <a:t>事業場</a:t>
            </a:r>
            <a:r>
              <a:rPr lang="ja-JP" altLang="en-US" sz="1200" b="0" dirty="0">
                <a:latin typeface="+mj-ea"/>
                <a:ea typeface="+mj-ea"/>
              </a:rPr>
              <a:t>規模</a:t>
            </a:r>
            <a:r>
              <a:rPr lang="ja-JP" altLang="en-US" sz="1200" b="0" dirty="0" smtClean="0">
                <a:latin typeface="+mj-ea"/>
                <a:ea typeface="+mj-ea"/>
              </a:rPr>
              <a:t>別内訳（令和３年・</a:t>
            </a:r>
            <a:r>
              <a:rPr lang="en-US" altLang="ja-JP" sz="1200" b="0" dirty="0" smtClean="0">
                <a:latin typeface="+mj-ea"/>
                <a:ea typeface="+mj-ea"/>
              </a:rPr>
              <a:t>2,691</a:t>
            </a:r>
            <a:r>
              <a:rPr lang="ja-JP" altLang="en-US" sz="1200" b="0" dirty="0" smtClean="0">
                <a:latin typeface="+mj-ea"/>
                <a:ea typeface="+mj-ea"/>
              </a:rPr>
              <a:t>人）</a:t>
            </a:r>
            <a:endParaRPr lang="ja-JP" altLang="en-US" sz="1200" b="0" dirty="0">
              <a:latin typeface="+mj-ea"/>
              <a:ea typeface="+mj-ea"/>
            </a:endParaRPr>
          </a:p>
        </c:rich>
      </c:tx>
      <c:layout>
        <c:manualLayout>
          <c:xMode val="edge"/>
          <c:yMode val="edge"/>
          <c:x val="0.19999999999999998"/>
          <c:y val="1.5873015873015872E-2"/>
        </c:manualLayout>
      </c:layout>
      <c:overlay val="0"/>
    </c:title>
    <c:autoTitleDeleted val="0"/>
    <c:view3D>
      <c:rotX val="20"/>
      <c:rotY val="0"/>
      <c:rAngAx val="0"/>
      <c:perspective val="0"/>
    </c:view3D>
    <c:floor>
      <c:thickness val="0"/>
    </c:floor>
    <c:sideWall>
      <c:thickness val="0"/>
    </c:sideWall>
    <c:backWall>
      <c:thickness val="0"/>
    </c:backWall>
    <c:plotArea>
      <c:layout>
        <c:manualLayout>
          <c:layoutTarget val="inner"/>
          <c:xMode val="edge"/>
          <c:yMode val="edge"/>
          <c:x val="0.13750000000000001"/>
          <c:y val="0.25462962962962965"/>
          <c:w val="0.81388888888888888"/>
          <c:h val="0.66296296296296298"/>
        </c:manualLayout>
      </c:layout>
      <c:pie3DChart>
        <c:varyColors val="1"/>
        <c:ser>
          <c:idx val="0"/>
          <c:order val="0"/>
          <c:spPr>
            <a:ln>
              <a:solidFill>
                <a:schemeClr val="accent1"/>
              </a:solidFill>
            </a:ln>
          </c:spPr>
          <c:explosion val="2"/>
          <c:dPt>
            <c:idx val="0"/>
            <c:bubble3D val="0"/>
            <c:spPr>
              <a:solidFill>
                <a:schemeClr val="accent1">
                  <a:lumMod val="60000"/>
                  <a:lumOff val="40000"/>
                </a:schemeClr>
              </a:solidFill>
              <a:ln>
                <a:solidFill>
                  <a:schemeClr val="accent1"/>
                </a:solidFill>
              </a:ln>
            </c:spPr>
            <c:extLst>
              <c:ext xmlns:c16="http://schemas.microsoft.com/office/drawing/2014/chart" uri="{C3380CC4-5D6E-409C-BE32-E72D297353CC}">
                <c16:uniqueId val="{00000001-54BF-4AB2-A050-FD0ACB651842}"/>
              </c:ext>
            </c:extLst>
          </c:dPt>
          <c:dPt>
            <c:idx val="1"/>
            <c:bubble3D val="0"/>
            <c:spPr>
              <a:solidFill>
                <a:schemeClr val="accent6">
                  <a:lumMod val="60000"/>
                  <a:lumOff val="40000"/>
                </a:schemeClr>
              </a:solidFill>
              <a:ln>
                <a:solidFill>
                  <a:schemeClr val="accent1"/>
                </a:solidFill>
              </a:ln>
            </c:spPr>
            <c:extLst>
              <c:ext xmlns:c16="http://schemas.microsoft.com/office/drawing/2014/chart" uri="{C3380CC4-5D6E-409C-BE32-E72D297353CC}">
                <c16:uniqueId val="{00000003-54BF-4AB2-A050-FD0ACB651842}"/>
              </c:ext>
            </c:extLst>
          </c:dPt>
          <c:dPt>
            <c:idx val="2"/>
            <c:bubble3D val="0"/>
            <c:extLst>
              <c:ext xmlns:c16="http://schemas.microsoft.com/office/drawing/2014/chart" uri="{C3380CC4-5D6E-409C-BE32-E72D297353CC}">
                <c16:uniqueId val="{00000004-54BF-4AB2-A050-FD0ACB651842}"/>
              </c:ext>
            </c:extLst>
          </c:dPt>
          <c:dPt>
            <c:idx val="3"/>
            <c:bubble3D val="0"/>
            <c:spPr>
              <a:solidFill>
                <a:schemeClr val="accent4">
                  <a:lumMod val="60000"/>
                  <a:lumOff val="40000"/>
                </a:schemeClr>
              </a:solidFill>
              <a:ln>
                <a:solidFill>
                  <a:schemeClr val="accent1"/>
                </a:solidFill>
              </a:ln>
            </c:spPr>
            <c:extLst>
              <c:ext xmlns:c16="http://schemas.microsoft.com/office/drawing/2014/chart" uri="{C3380CC4-5D6E-409C-BE32-E72D297353CC}">
                <c16:uniqueId val="{00000006-54BF-4AB2-A050-FD0ACB651842}"/>
              </c:ext>
            </c:extLst>
          </c:dPt>
          <c:dPt>
            <c:idx val="4"/>
            <c:bubble3D val="0"/>
            <c:spPr>
              <a:solidFill>
                <a:schemeClr val="accent5">
                  <a:lumMod val="60000"/>
                  <a:lumOff val="40000"/>
                </a:schemeClr>
              </a:solidFill>
              <a:ln>
                <a:solidFill>
                  <a:schemeClr val="accent1"/>
                </a:solidFill>
              </a:ln>
            </c:spPr>
            <c:extLst>
              <c:ext xmlns:c16="http://schemas.microsoft.com/office/drawing/2014/chart" uri="{C3380CC4-5D6E-409C-BE32-E72D297353CC}">
                <c16:uniqueId val="{00000008-54BF-4AB2-A050-FD0ACB651842}"/>
              </c:ext>
            </c:extLst>
          </c:dPt>
          <c:dPt>
            <c:idx val="5"/>
            <c:bubble3D val="0"/>
            <c:extLst>
              <c:ext xmlns:c16="http://schemas.microsoft.com/office/drawing/2014/chart" uri="{C3380CC4-5D6E-409C-BE32-E72D297353CC}">
                <c16:uniqueId val="{00000009-54BF-4AB2-A050-FD0ACB651842}"/>
              </c:ext>
            </c:extLst>
          </c:dPt>
          <c:dLbls>
            <c:numFmt formatCode="0.0%" sourceLinked="0"/>
            <c:spPr>
              <a:noFill/>
              <a:ln w="25400">
                <a:noFill/>
              </a:ln>
            </c:sp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統計グラフデータ!$A$33:$F$33</c:f>
              <c:strCache>
                <c:ptCount val="6"/>
                <c:pt idx="0">
                  <c:v>10人未満</c:v>
                </c:pt>
                <c:pt idx="1">
                  <c:v>10人以上
30人未満</c:v>
                </c:pt>
                <c:pt idx="2">
                  <c:v>30人以上
50人未満</c:v>
                </c:pt>
                <c:pt idx="3">
                  <c:v>50人以上
100人未満</c:v>
                </c:pt>
                <c:pt idx="4">
                  <c:v>100人以上
300人未満</c:v>
                </c:pt>
                <c:pt idx="5">
                  <c:v>300人以上</c:v>
                </c:pt>
              </c:strCache>
            </c:strRef>
          </c:cat>
          <c:val>
            <c:numRef>
              <c:f>統計グラフデータ!$A$34:$F$34</c:f>
              <c:numCache>
                <c:formatCode>#,##0_ </c:formatCode>
                <c:ptCount val="6"/>
                <c:pt idx="0">
                  <c:v>492</c:v>
                </c:pt>
                <c:pt idx="1">
                  <c:v>742</c:v>
                </c:pt>
                <c:pt idx="2">
                  <c:v>413</c:v>
                </c:pt>
                <c:pt idx="3">
                  <c:v>434</c:v>
                </c:pt>
                <c:pt idx="4">
                  <c:v>458</c:v>
                </c:pt>
                <c:pt idx="5">
                  <c:v>152</c:v>
                </c:pt>
              </c:numCache>
            </c:numRef>
          </c:val>
          <c:extLst>
            <c:ext xmlns:c16="http://schemas.microsoft.com/office/drawing/2014/chart" uri="{C3380CC4-5D6E-409C-BE32-E72D297353CC}">
              <c16:uniqueId val="{0000000A-54BF-4AB2-A050-FD0ACB651842}"/>
            </c:ext>
          </c:extLst>
        </c:ser>
        <c:dLbls>
          <c:showLegendKey val="0"/>
          <c:showVal val="0"/>
          <c:showCatName val="0"/>
          <c:showSerName val="0"/>
          <c:showPercent val="0"/>
          <c:showBubbleSize val="0"/>
          <c:showLeaderLines val="1"/>
        </c:dLbls>
      </c:pie3DChart>
      <c:spPr>
        <a:noFill/>
        <a:ln w="25400">
          <a:noFill/>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smtClean="0"/>
              <a:t>死傷者数の事業場規模別推移</a:t>
            </a:r>
            <a:endParaRPr lang="ja-JP" alt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5.5775432762986736E-2"/>
          <c:y val="8.7793143044619423E-2"/>
          <c:w val="0.91585179284496054"/>
          <c:h val="0.67380167322834639"/>
        </c:manualLayout>
      </c:layout>
      <c:lineChart>
        <c:grouping val="standard"/>
        <c:varyColors val="0"/>
        <c:ser>
          <c:idx val="0"/>
          <c:order val="0"/>
          <c:tx>
            <c:strRef>
              <c:f>'データ（コロナ抜き）'!$C$62</c:f>
              <c:strCache>
                <c:ptCount val="1"/>
                <c:pt idx="0">
                  <c:v>10人未満</c:v>
                </c:pt>
              </c:strCache>
            </c:strRef>
          </c:tx>
          <c:spPr>
            <a:ln w="28575" cap="rnd">
              <a:solidFill>
                <a:schemeClr val="accent1"/>
              </a:solidFill>
              <a:round/>
            </a:ln>
            <a:effectLst/>
          </c:spPr>
          <c:marker>
            <c:symbol val="none"/>
          </c:marker>
          <c:dLbls>
            <c:delete val="1"/>
          </c:dLbls>
          <c:cat>
            <c:strRef>
              <c:f>'データ（コロナ抜き）'!$B$63:$B$68</c:f>
              <c:strCache>
                <c:ptCount val="6"/>
                <c:pt idx="0">
                  <c:v>H29</c:v>
                </c:pt>
                <c:pt idx="1">
                  <c:v>H30</c:v>
                </c:pt>
                <c:pt idx="2">
                  <c:v>R1</c:v>
                </c:pt>
                <c:pt idx="3">
                  <c:v>R2</c:v>
                </c:pt>
                <c:pt idx="4">
                  <c:v>R3</c:v>
                </c:pt>
                <c:pt idx="5">
                  <c:v>R4</c:v>
                </c:pt>
              </c:strCache>
            </c:strRef>
          </c:cat>
          <c:val>
            <c:numRef>
              <c:f>'データ（コロナ抜き）'!$C$63:$C$68</c:f>
              <c:numCache>
                <c:formatCode>General</c:formatCode>
                <c:ptCount val="6"/>
                <c:pt idx="0">
                  <c:v>444</c:v>
                </c:pt>
                <c:pt idx="1">
                  <c:v>466</c:v>
                </c:pt>
                <c:pt idx="2">
                  <c:v>418</c:v>
                </c:pt>
                <c:pt idx="3">
                  <c:v>379</c:v>
                </c:pt>
                <c:pt idx="4">
                  <c:v>492</c:v>
                </c:pt>
                <c:pt idx="5">
                  <c:v>415</c:v>
                </c:pt>
              </c:numCache>
            </c:numRef>
          </c:val>
          <c:smooth val="0"/>
          <c:extLst>
            <c:ext xmlns:c16="http://schemas.microsoft.com/office/drawing/2014/chart" uri="{C3380CC4-5D6E-409C-BE32-E72D297353CC}">
              <c16:uniqueId val="{00000000-8C68-48B4-9F09-C7E2E961DEC7}"/>
            </c:ext>
          </c:extLst>
        </c:ser>
        <c:ser>
          <c:idx val="1"/>
          <c:order val="1"/>
          <c:tx>
            <c:strRef>
              <c:f>'データ（コロナ抜き）'!$D$62</c:f>
              <c:strCache>
                <c:ptCount val="1"/>
                <c:pt idx="0">
                  <c:v>10人以上
30人未満</c:v>
                </c:pt>
              </c:strCache>
            </c:strRef>
          </c:tx>
          <c:spPr>
            <a:ln w="28575" cap="rnd">
              <a:solidFill>
                <a:schemeClr val="accent2"/>
              </a:solidFill>
              <a:round/>
            </a:ln>
            <a:effectLst/>
          </c:spPr>
          <c:marker>
            <c:symbol val="none"/>
          </c:marker>
          <c:dLbls>
            <c:delete val="1"/>
          </c:dLbls>
          <c:cat>
            <c:strRef>
              <c:f>'データ（コロナ抜き）'!$B$63:$B$68</c:f>
              <c:strCache>
                <c:ptCount val="6"/>
                <c:pt idx="0">
                  <c:v>H29</c:v>
                </c:pt>
                <c:pt idx="1">
                  <c:v>H30</c:v>
                </c:pt>
                <c:pt idx="2">
                  <c:v>R1</c:v>
                </c:pt>
                <c:pt idx="3">
                  <c:v>R2</c:v>
                </c:pt>
                <c:pt idx="4">
                  <c:v>R3</c:v>
                </c:pt>
                <c:pt idx="5">
                  <c:v>R4</c:v>
                </c:pt>
              </c:strCache>
            </c:strRef>
          </c:cat>
          <c:val>
            <c:numRef>
              <c:f>'データ（コロナ抜き）'!$D$63:$D$68</c:f>
              <c:numCache>
                <c:formatCode>General</c:formatCode>
                <c:ptCount val="6"/>
                <c:pt idx="0">
                  <c:v>689</c:v>
                </c:pt>
                <c:pt idx="1">
                  <c:v>719</c:v>
                </c:pt>
                <c:pt idx="2">
                  <c:v>701</c:v>
                </c:pt>
                <c:pt idx="3">
                  <c:v>727</c:v>
                </c:pt>
                <c:pt idx="4">
                  <c:v>742</c:v>
                </c:pt>
                <c:pt idx="5">
                  <c:v>719</c:v>
                </c:pt>
              </c:numCache>
            </c:numRef>
          </c:val>
          <c:smooth val="0"/>
          <c:extLst>
            <c:ext xmlns:c16="http://schemas.microsoft.com/office/drawing/2014/chart" uri="{C3380CC4-5D6E-409C-BE32-E72D297353CC}">
              <c16:uniqueId val="{00000001-8C68-48B4-9F09-C7E2E961DEC7}"/>
            </c:ext>
          </c:extLst>
        </c:ser>
        <c:ser>
          <c:idx val="2"/>
          <c:order val="2"/>
          <c:tx>
            <c:strRef>
              <c:f>'データ（コロナ抜き）'!$E$62</c:f>
              <c:strCache>
                <c:ptCount val="1"/>
                <c:pt idx="0">
                  <c:v>30人以上
50人未満</c:v>
                </c:pt>
              </c:strCache>
            </c:strRef>
          </c:tx>
          <c:spPr>
            <a:ln w="28575" cap="rnd">
              <a:solidFill>
                <a:schemeClr val="accent3"/>
              </a:solidFill>
              <a:round/>
            </a:ln>
            <a:effectLst/>
          </c:spPr>
          <c:marker>
            <c:symbol val="none"/>
          </c:marker>
          <c:dLbls>
            <c:delete val="1"/>
          </c:dLbls>
          <c:cat>
            <c:strRef>
              <c:f>'データ（コロナ抜き）'!$B$63:$B$68</c:f>
              <c:strCache>
                <c:ptCount val="6"/>
                <c:pt idx="0">
                  <c:v>H29</c:v>
                </c:pt>
                <c:pt idx="1">
                  <c:v>H30</c:v>
                </c:pt>
                <c:pt idx="2">
                  <c:v>R1</c:v>
                </c:pt>
                <c:pt idx="3">
                  <c:v>R2</c:v>
                </c:pt>
                <c:pt idx="4">
                  <c:v>R3</c:v>
                </c:pt>
                <c:pt idx="5">
                  <c:v>R4</c:v>
                </c:pt>
              </c:strCache>
            </c:strRef>
          </c:cat>
          <c:val>
            <c:numRef>
              <c:f>'データ（コロナ抜き）'!$E$63:$E$68</c:f>
              <c:numCache>
                <c:formatCode>General</c:formatCode>
                <c:ptCount val="6"/>
                <c:pt idx="0">
                  <c:v>371</c:v>
                </c:pt>
                <c:pt idx="1">
                  <c:v>406</c:v>
                </c:pt>
                <c:pt idx="2">
                  <c:v>371</c:v>
                </c:pt>
                <c:pt idx="3">
                  <c:v>359</c:v>
                </c:pt>
                <c:pt idx="4">
                  <c:v>413</c:v>
                </c:pt>
                <c:pt idx="5">
                  <c:v>401</c:v>
                </c:pt>
              </c:numCache>
            </c:numRef>
          </c:val>
          <c:smooth val="0"/>
          <c:extLst>
            <c:ext xmlns:c16="http://schemas.microsoft.com/office/drawing/2014/chart" uri="{C3380CC4-5D6E-409C-BE32-E72D297353CC}">
              <c16:uniqueId val="{00000002-8C68-48B4-9F09-C7E2E961DEC7}"/>
            </c:ext>
          </c:extLst>
        </c:ser>
        <c:ser>
          <c:idx val="3"/>
          <c:order val="3"/>
          <c:tx>
            <c:strRef>
              <c:f>'データ（コロナ抜き）'!$F$62</c:f>
              <c:strCache>
                <c:ptCount val="1"/>
                <c:pt idx="0">
                  <c:v>50人以上
100人未満</c:v>
                </c:pt>
              </c:strCache>
            </c:strRef>
          </c:tx>
          <c:spPr>
            <a:ln w="28575" cap="rnd">
              <a:solidFill>
                <a:schemeClr val="accent4"/>
              </a:solidFill>
              <a:round/>
            </a:ln>
            <a:effectLst/>
          </c:spPr>
          <c:marker>
            <c:symbol val="none"/>
          </c:marker>
          <c:dLbls>
            <c:delete val="1"/>
          </c:dLbls>
          <c:cat>
            <c:strRef>
              <c:f>'データ（コロナ抜き）'!$B$63:$B$68</c:f>
              <c:strCache>
                <c:ptCount val="6"/>
                <c:pt idx="0">
                  <c:v>H29</c:v>
                </c:pt>
                <c:pt idx="1">
                  <c:v>H30</c:v>
                </c:pt>
                <c:pt idx="2">
                  <c:v>R1</c:v>
                </c:pt>
                <c:pt idx="3">
                  <c:v>R2</c:v>
                </c:pt>
                <c:pt idx="4">
                  <c:v>R3</c:v>
                </c:pt>
                <c:pt idx="5">
                  <c:v>R4</c:v>
                </c:pt>
              </c:strCache>
            </c:strRef>
          </c:cat>
          <c:val>
            <c:numRef>
              <c:f>'データ（コロナ抜き）'!$F$63:$F$68</c:f>
              <c:numCache>
                <c:formatCode>General</c:formatCode>
                <c:ptCount val="6"/>
                <c:pt idx="0">
                  <c:v>344</c:v>
                </c:pt>
                <c:pt idx="1">
                  <c:v>421</c:v>
                </c:pt>
                <c:pt idx="2">
                  <c:v>430</c:v>
                </c:pt>
                <c:pt idx="3">
                  <c:v>365</c:v>
                </c:pt>
                <c:pt idx="4">
                  <c:v>434</c:v>
                </c:pt>
                <c:pt idx="5">
                  <c:v>431</c:v>
                </c:pt>
              </c:numCache>
            </c:numRef>
          </c:val>
          <c:smooth val="0"/>
          <c:extLst>
            <c:ext xmlns:c16="http://schemas.microsoft.com/office/drawing/2014/chart" uri="{C3380CC4-5D6E-409C-BE32-E72D297353CC}">
              <c16:uniqueId val="{00000003-8C68-48B4-9F09-C7E2E961DEC7}"/>
            </c:ext>
          </c:extLst>
        </c:ser>
        <c:ser>
          <c:idx val="4"/>
          <c:order val="4"/>
          <c:tx>
            <c:strRef>
              <c:f>'データ（コロナ抜き）'!$G$62</c:f>
              <c:strCache>
                <c:ptCount val="1"/>
                <c:pt idx="0">
                  <c:v>100人以上
300人未満</c:v>
                </c:pt>
              </c:strCache>
            </c:strRef>
          </c:tx>
          <c:spPr>
            <a:ln w="28575" cap="rnd">
              <a:solidFill>
                <a:schemeClr val="accent5"/>
              </a:solidFill>
              <a:round/>
            </a:ln>
            <a:effectLst/>
          </c:spPr>
          <c:marker>
            <c:symbol val="none"/>
          </c:marker>
          <c:dLbls>
            <c:delete val="1"/>
          </c:dLbls>
          <c:cat>
            <c:strRef>
              <c:f>'データ（コロナ抜き）'!$B$63:$B$68</c:f>
              <c:strCache>
                <c:ptCount val="6"/>
                <c:pt idx="0">
                  <c:v>H29</c:v>
                </c:pt>
                <c:pt idx="1">
                  <c:v>H30</c:v>
                </c:pt>
                <c:pt idx="2">
                  <c:v>R1</c:v>
                </c:pt>
                <c:pt idx="3">
                  <c:v>R2</c:v>
                </c:pt>
                <c:pt idx="4">
                  <c:v>R3</c:v>
                </c:pt>
                <c:pt idx="5">
                  <c:v>R4</c:v>
                </c:pt>
              </c:strCache>
            </c:strRef>
          </c:cat>
          <c:val>
            <c:numRef>
              <c:f>'データ（コロナ抜き）'!$G$63:$G$68</c:f>
              <c:numCache>
                <c:formatCode>General</c:formatCode>
                <c:ptCount val="6"/>
                <c:pt idx="0">
                  <c:v>334</c:v>
                </c:pt>
                <c:pt idx="1">
                  <c:v>391</c:v>
                </c:pt>
                <c:pt idx="2">
                  <c:v>360</c:v>
                </c:pt>
                <c:pt idx="3">
                  <c:v>377</c:v>
                </c:pt>
                <c:pt idx="4">
                  <c:v>458</c:v>
                </c:pt>
                <c:pt idx="5">
                  <c:v>369</c:v>
                </c:pt>
              </c:numCache>
            </c:numRef>
          </c:val>
          <c:smooth val="0"/>
          <c:extLst>
            <c:ext xmlns:c16="http://schemas.microsoft.com/office/drawing/2014/chart" uri="{C3380CC4-5D6E-409C-BE32-E72D297353CC}">
              <c16:uniqueId val="{00000004-8C68-48B4-9F09-C7E2E961DEC7}"/>
            </c:ext>
          </c:extLst>
        </c:ser>
        <c:ser>
          <c:idx val="5"/>
          <c:order val="5"/>
          <c:tx>
            <c:strRef>
              <c:f>'データ（コロナ抜き）'!$H$62</c:f>
              <c:strCache>
                <c:ptCount val="1"/>
                <c:pt idx="0">
                  <c:v>300人以上</c:v>
                </c:pt>
              </c:strCache>
            </c:strRef>
          </c:tx>
          <c:spPr>
            <a:ln w="28575" cap="rnd">
              <a:solidFill>
                <a:schemeClr val="accent6"/>
              </a:solidFill>
              <a:round/>
            </a:ln>
            <a:effectLst/>
          </c:spPr>
          <c:marker>
            <c:symbol val="none"/>
          </c:marker>
          <c:dLbls>
            <c:delete val="1"/>
          </c:dLbls>
          <c:cat>
            <c:strRef>
              <c:f>'データ（コロナ抜き）'!$B$63:$B$68</c:f>
              <c:strCache>
                <c:ptCount val="6"/>
                <c:pt idx="0">
                  <c:v>H29</c:v>
                </c:pt>
                <c:pt idx="1">
                  <c:v>H30</c:v>
                </c:pt>
                <c:pt idx="2">
                  <c:v>R1</c:v>
                </c:pt>
                <c:pt idx="3">
                  <c:v>R2</c:v>
                </c:pt>
                <c:pt idx="4">
                  <c:v>R3</c:v>
                </c:pt>
                <c:pt idx="5">
                  <c:v>R4</c:v>
                </c:pt>
              </c:strCache>
            </c:strRef>
          </c:cat>
          <c:val>
            <c:numRef>
              <c:f>'データ（コロナ抜き）'!$H$63:$H$68</c:f>
              <c:numCache>
                <c:formatCode>General</c:formatCode>
                <c:ptCount val="6"/>
                <c:pt idx="0">
                  <c:v>195</c:v>
                </c:pt>
                <c:pt idx="1">
                  <c:v>185</c:v>
                </c:pt>
                <c:pt idx="2">
                  <c:v>152</c:v>
                </c:pt>
                <c:pt idx="3">
                  <c:v>163</c:v>
                </c:pt>
                <c:pt idx="4">
                  <c:v>152</c:v>
                </c:pt>
                <c:pt idx="5">
                  <c:v>165</c:v>
                </c:pt>
              </c:numCache>
            </c:numRef>
          </c:val>
          <c:smooth val="0"/>
          <c:extLst>
            <c:ext xmlns:c16="http://schemas.microsoft.com/office/drawing/2014/chart" uri="{C3380CC4-5D6E-409C-BE32-E72D297353CC}">
              <c16:uniqueId val="{00000005-8C68-48B4-9F09-C7E2E961DEC7}"/>
            </c:ext>
          </c:extLst>
        </c:ser>
        <c:ser>
          <c:idx val="6"/>
          <c:order val="6"/>
          <c:tx>
            <c:strRef>
              <c:f>'データ（コロナ抜き）'!$I$62</c:f>
              <c:strCache>
                <c:ptCount val="1"/>
                <c:pt idx="0">
                  <c:v>不明</c:v>
                </c:pt>
              </c:strCache>
            </c:strRef>
          </c:tx>
          <c:spPr>
            <a:ln w="28575" cap="rnd">
              <a:solidFill>
                <a:schemeClr val="accent1">
                  <a:lumMod val="60000"/>
                </a:schemeClr>
              </a:solidFill>
              <a:round/>
            </a:ln>
            <a:effectLst/>
          </c:spPr>
          <c:marker>
            <c:symbol val="none"/>
          </c:marker>
          <c:dLbls>
            <c:delete val="1"/>
          </c:dLbls>
          <c:cat>
            <c:strRef>
              <c:f>'データ（コロナ抜き）'!$B$63:$B$68</c:f>
              <c:strCache>
                <c:ptCount val="6"/>
                <c:pt idx="0">
                  <c:v>H29</c:v>
                </c:pt>
                <c:pt idx="1">
                  <c:v>H30</c:v>
                </c:pt>
                <c:pt idx="2">
                  <c:v>R1</c:v>
                </c:pt>
                <c:pt idx="3">
                  <c:v>R2</c:v>
                </c:pt>
                <c:pt idx="4">
                  <c:v>R3</c:v>
                </c:pt>
                <c:pt idx="5">
                  <c:v>R4</c:v>
                </c:pt>
              </c:strCache>
            </c:strRef>
          </c:cat>
          <c:val>
            <c:numRef>
              <c:f>'データ（コロナ抜き）'!$I$63:$I$68</c:f>
              <c:numCache>
                <c:formatCode>General</c:formatCode>
                <c:ptCount val="6"/>
                <c:pt idx="0">
                  <c:v>8</c:v>
                </c:pt>
                <c:pt idx="1">
                  <c:v>1</c:v>
                </c:pt>
                <c:pt idx="5">
                  <c:v>1</c:v>
                </c:pt>
              </c:numCache>
            </c:numRef>
          </c:val>
          <c:smooth val="0"/>
          <c:extLst>
            <c:ext xmlns:c16="http://schemas.microsoft.com/office/drawing/2014/chart" uri="{C3380CC4-5D6E-409C-BE32-E72D297353CC}">
              <c16:uniqueId val="{00000006-8C68-48B4-9F09-C7E2E961DEC7}"/>
            </c:ext>
          </c:extLst>
        </c:ser>
        <c:dLbls>
          <c:showLegendKey val="0"/>
          <c:showVal val="1"/>
          <c:showCatName val="0"/>
          <c:showSerName val="0"/>
          <c:showPercent val="0"/>
          <c:showBubbleSize val="0"/>
        </c:dLbls>
        <c:smooth val="0"/>
        <c:axId val="790753912"/>
        <c:axId val="790745384"/>
      </c:lineChart>
      <c:catAx>
        <c:axId val="790753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90745384"/>
        <c:crosses val="autoZero"/>
        <c:auto val="1"/>
        <c:lblAlgn val="ctr"/>
        <c:lblOffset val="100"/>
        <c:noMultiLvlLbl val="0"/>
      </c:catAx>
      <c:valAx>
        <c:axId val="790745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90753912"/>
        <c:crosses val="autoZero"/>
        <c:crossBetween val="between"/>
      </c:valAx>
      <c:spPr>
        <a:noFill/>
        <a:ln>
          <a:noFill/>
        </a:ln>
        <a:effectLst/>
      </c:spPr>
    </c:plotArea>
    <c:legend>
      <c:legendPos val="b"/>
      <c:layout>
        <c:manualLayout>
          <c:xMode val="edge"/>
          <c:yMode val="edge"/>
          <c:x val="7.4863608974948176E-2"/>
          <c:y val="0.83725935039370081"/>
          <c:w val="0.90474749022130985"/>
          <c:h val="0.15024064960629924"/>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ja-JP" altLang="ja-JP" sz="1200" b="0" i="0" u="none" strike="noStrike" baseline="0" dirty="0" smtClean="0">
                <a:effectLst/>
                <a:latin typeface="+mj-ea"/>
                <a:ea typeface="+mj-ea"/>
              </a:rPr>
              <a:t>死傷者数</a:t>
            </a:r>
            <a:r>
              <a:rPr lang="ja-JP" altLang="en-US" sz="1200" b="0" i="0" u="none" strike="noStrike" baseline="0" dirty="0" smtClean="0">
                <a:effectLst/>
                <a:latin typeface="+mj-ea"/>
                <a:ea typeface="+mj-ea"/>
              </a:rPr>
              <a:t>の</a:t>
            </a:r>
            <a:r>
              <a:rPr lang="ja-JP" altLang="en-US" sz="1200" b="0" dirty="0" smtClean="0">
                <a:latin typeface="+mj-ea"/>
                <a:ea typeface="+mj-ea"/>
              </a:rPr>
              <a:t>年代別内訳（令和３年・</a:t>
            </a:r>
            <a:r>
              <a:rPr lang="en-US" altLang="ja-JP" sz="1200" b="0" dirty="0" smtClean="0">
                <a:latin typeface="+mj-ea"/>
                <a:ea typeface="+mj-ea"/>
              </a:rPr>
              <a:t>2691</a:t>
            </a:r>
            <a:r>
              <a:rPr lang="ja-JP" altLang="en-US" sz="1200" b="0" dirty="0" smtClean="0">
                <a:latin typeface="+mj-ea"/>
                <a:ea typeface="+mj-ea"/>
              </a:rPr>
              <a:t>人）</a:t>
            </a:r>
            <a:endParaRPr lang="ja-JP" altLang="en-US" sz="1200" b="0" dirty="0">
              <a:latin typeface="+mj-ea"/>
              <a:ea typeface="+mj-ea"/>
            </a:endParaRPr>
          </a:p>
        </c:rich>
      </c:tx>
      <c:layout/>
      <c:overlay val="0"/>
    </c:title>
    <c:autoTitleDeleted val="0"/>
    <c:view3D>
      <c:rotX val="20"/>
      <c:rotY val="0"/>
      <c:rAngAx val="0"/>
      <c:perspective val="0"/>
    </c:view3D>
    <c:floor>
      <c:thickness val="0"/>
    </c:floor>
    <c:sideWall>
      <c:thickness val="0"/>
    </c:sideWall>
    <c:backWall>
      <c:thickness val="0"/>
    </c:backWall>
    <c:plotArea>
      <c:layout>
        <c:manualLayout>
          <c:layoutTarget val="inner"/>
          <c:xMode val="edge"/>
          <c:yMode val="edge"/>
          <c:x val="8.8142160812843456E-2"/>
          <c:y val="0.26208743150970698"/>
          <c:w val="0.81241039426523298"/>
          <c:h val="0.69345817727840198"/>
        </c:manualLayout>
      </c:layout>
      <c:pie3DChart>
        <c:varyColors val="1"/>
        <c:ser>
          <c:idx val="0"/>
          <c:order val="0"/>
          <c:spPr>
            <a:ln>
              <a:solidFill>
                <a:schemeClr val="accent1"/>
              </a:solidFill>
            </a:ln>
          </c:spPr>
          <c:explosion val="2"/>
          <c:dPt>
            <c:idx val="0"/>
            <c:bubble3D val="0"/>
            <c:extLst>
              <c:ext xmlns:c16="http://schemas.microsoft.com/office/drawing/2014/chart" uri="{C3380CC4-5D6E-409C-BE32-E72D297353CC}">
                <c16:uniqueId val="{00000000-7495-4255-8303-BC0398C2FA26}"/>
              </c:ext>
            </c:extLst>
          </c:dPt>
          <c:dPt>
            <c:idx val="1"/>
            <c:bubble3D val="0"/>
            <c:spPr>
              <a:solidFill>
                <a:schemeClr val="accent6">
                  <a:lumMod val="60000"/>
                  <a:lumOff val="40000"/>
                </a:schemeClr>
              </a:solidFill>
              <a:ln>
                <a:solidFill>
                  <a:schemeClr val="accent1"/>
                </a:solidFill>
              </a:ln>
            </c:spPr>
            <c:extLst>
              <c:ext xmlns:c16="http://schemas.microsoft.com/office/drawing/2014/chart" uri="{C3380CC4-5D6E-409C-BE32-E72D297353CC}">
                <c16:uniqueId val="{00000002-7495-4255-8303-BC0398C2FA26}"/>
              </c:ext>
            </c:extLst>
          </c:dPt>
          <c:dPt>
            <c:idx val="2"/>
            <c:bubble3D val="0"/>
            <c:spPr>
              <a:solidFill>
                <a:srgbClr val="FFC000"/>
              </a:solidFill>
              <a:ln>
                <a:solidFill>
                  <a:schemeClr val="accent1"/>
                </a:solidFill>
              </a:ln>
            </c:spPr>
            <c:extLst>
              <c:ext xmlns:c16="http://schemas.microsoft.com/office/drawing/2014/chart" uri="{C3380CC4-5D6E-409C-BE32-E72D297353CC}">
                <c16:uniqueId val="{00000004-7495-4255-8303-BC0398C2FA26}"/>
              </c:ext>
            </c:extLst>
          </c:dPt>
          <c:dPt>
            <c:idx val="3"/>
            <c:bubble3D val="0"/>
            <c:spPr>
              <a:solidFill>
                <a:schemeClr val="accent4">
                  <a:lumMod val="60000"/>
                  <a:lumOff val="40000"/>
                </a:schemeClr>
              </a:solidFill>
              <a:ln>
                <a:solidFill>
                  <a:schemeClr val="accent1"/>
                </a:solidFill>
              </a:ln>
            </c:spPr>
            <c:extLst>
              <c:ext xmlns:c16="http://schemas.microsoft.com/office/drawing/2014/chart" uri="{C3380CC4-5D6E-409C-BE32-E72D297353CC}">
                <c16:uniqueId val="{00000006-7495-4255-8303-BC0398C2FA26}"/>
              </c:ext>
            </c:extLst>
          </c:dPt>
          <c:dPt>
            <c:idx val="4"/>
            <c:bubble3D val="0"/>
            <c:spPr>
              <a:solidFill>
                <a:schemeClr val="accent5">
                  <a:lumMod val="60000"/>
                  <a:lumOff val="40000"/>
                </a:schemeClr>
              </a:solidFill>
              <a:ln>
                <a:solidFill>
                  <a:schemeClr val="accent1"/>
                </a:solidFill>
              </a:ln>
            </c:spPr>
            <c:extLst>
              <c:ext xmlns:c16="http://schemas.microsoft.com/office/drawing/2014/chart" uri="{C3380CC4-5D6E-409C-BE32-E72D297353CC}">
                <c16:uniqueId val="{00000008-7495-4255-8303-BC0398C2FA26}"/>
              </c:ext>
            </c:extLst>
          </c:dPt>
          <c:dPt>
            <c:idx val="5"/>
            <c:bubble3D val="0"/>
            <c:spPr>
              <a:solidFill>
                <a:schemeClr val="accent2">
                  <a:lumMod val="40000"/>
                  <a:lumOff val="60000"/>
                </a:schemeClr>
              </a:solidFill>
              <a:ln>
                <a:solidFill>
                  <a:schemeClr val="accent1"/>
                </a:solidFill>
              </a:ln>
            </c:spPr>
            <c:extLst>
              <c:ext xmlns:c16="http://schemas.microsoft.com/office/drawing/2014/chart" uri="{C3380CC4-5D6E-409C-BE32-E72D297353CC}">
                <c16:uniqueId val="{0000000A-7495-4255-8303-BC0398C2FA26}"/>
              </c:ext>
            </c:extLst>
          </c:dPt>
          <c:dPt>
            <c:idx val="6"/>
            <c:bubble3D val="0"/>
            <c:extLst>
              <c:ext xmlns:c16="http://schemas.microsoft.com/office/drawing/2014/chart" uri="{C3380CC4-5D6E-409C-BE32-E72D297353CC}">
                <c16:uniqueId val="{0000000B-7495-4255-8303-BC0398C2FA26}"/>
              </c:ext>
            </c:extLst>
          </c:dPt>
          <c:dLbls>
            <c:numFmt formatCode="0.0%" sourceLinked="0"/>
            <c:spPr>
              <a:noFill/>
              <a:ln w="25400">
                <a:noFill/>
              </a:ln>
            </c:spPr>
            <c:dLblPos val="outEnd"/>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統計グラフデータ!$A$24:$G$24</c:f>
              <c:strCache>
                <c:ptCount val="7"/>
                <c:pt idx="0">
                  <c:v>20歳未満</c:v>
                </c:pt>
                <c:pt idx="1">
                  <c:v>20歳代</c:v>
                </c:pt>
                <c:pt idx="2">
                  <c:v>30歳代</c:v>
                </c:pt>
                <c:pt idx="3">
                  <c:v>40歳代</c:v>
                </c:pt>
                <c:pt idx="4">
                  <c:v>50歳代</c:v>
                </c:pt>
                <c:pt idx="5">
                  <c:v>60歳以上</c:v>
                </c:pt>
                <c:pt idx="6">
                  <c:v>70歳以上</c:v>
                </c:pt>
              </c:strCache>
            </c:strRef>
          </c:cat>
          <c:val>
            <c:numRef>
              <c:f>統計グラフデータ!$A$25:$G$25</c:f>
              <c:numCache>
                <c:formatCode>#,##0_ </c:formatCode>
                <c:ptCount val="7"/>
                <c:pt idx="0">
                  <c:v>50</c:v>
                </c:pt>
                <c:pt idx="1">
                  <c:v>325</c:v>
                </c:pt>
                <c:pt idx="2">
                  <c:v>346</c:v>
                </c:pt>
                <c:pt idx="3">
                  <c:v>551</c:v>
                </c:pt>
                <c:pt idx="4">
                  <c:v>635</c:v>
                </c:pt>
                <c:pt idx="5">
                  <c:v>623</c:v>
                </c:pt>
                <c:pt idx="6">
                  <c:v>161</c:v>
                </c:pt>
              </c:numCache>
            </c:numRef>
          </c:val>
          <c:extLst>
            <c:ext xmlns:c16="http://schemas.microsoft.com/office/drawing/2014/chart" uri="{C3380CC4-5D6E-409C-BE32-E72D297353CC}">
              <c16:uniqueId val="{0000000C-7495-4255-8303-BC0398C2FA26}"/>
            </c:ext>
          </c:extLst>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400" b="0" i="0" u="none" strike="noStrike" baseline="0" dirty="0" smtClean="0">
                <a:effectLst/>
              </a:rPr>
              <a:t>死傷者数の</a:t>
            </a:r>
            <a:r>
              <a:rPr lang="ja-JP" altLang="en-US" sz="1400" dirty="0" smtClean="0"/>
              <a:t>年代別推移</a:t>
            </a:r>
            <a:endParaRPr lang="ja-JP" altLang="en-US" sz="14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8354042078517641E-2"/>
          <c:y val="7.0229427203952449E-2"/>
          <c:w val="0.91000247885229135"/>
          <c:h val="0.7887254901960784"/>
        </c:manualLayout>
      </c:layout>
      <c:lineChart>
        <c:grouping val="standard"/>
        <c:varyColors val="0"/>
        <c:ser>
          <c:idx val="0"/>
          <c:order val="0"/>
          <c:tx>
            <c:strRef>
              <c:f>'データ（コロナ抜き）'!$C$5</c:f>
              <c:strCache>
                <c:ptCount val="1"/>
                <c:pt idx="0">
                  <c:v>20歳未満</c:v>
                </c:pt>
              </c:strCache>
            </c:strRef>
          </c:tx>
          <c:spPr>
            <a:ln w="28575" cap="rnd">
              <a:solidFill>
                <a:schemeClr val="accent1"/>
              </a:solidFill>
              <a:round/>
            </a:ln>
            <a:effectLst/>
          </c:spPr>
          <c:marker>
            <c:symbol val="none"/>
          </c:marker>
          <c:cat>
            <c:strRef>
              <c:f>'データ（コロナ抜き）'!$B$6:$B$11</c:f>
              <c:strCache>
                <c:ptCount val="6"/>
                <c:pt idx="0">
                  <c:v>H29</c:v>
                </c:pt>
                <c:pt idx="1">
                  <c:v>H30</c:v>
                </c:pt>
                <c:pt idx="2">
                  <c:v>R1</c:v>
                </c:pt>
                <c:pt idx="3">
                  <c:v>R2</c:v>
                </c:pt>
                <c:pt idx="4">
                  <c:v>R3</c:v>
                </c:pt>
                <c:pt idx="5">
                  <c:v>R4</c:v>
                </c:pt>
              </c:strCache>
            </c:strRef>
          </c:cat>
          <c:val>
            <c:numRef>
              <c:f>'データ（コロナ抜き）'!$C$6:$C$11</c:f>
              <c:numCache>
                <c:formatCode>General</c:formatCode>
                <c:ptCount val="6"/>
                <c:pt idx="0">
                  <c:v>60</c:v>
                </c:pt>
                <c:pt idx="1">
                  <c:v>53</c:v>
                </c:pt>
                <c:pt idx="2">
                  <c:v>57</c:v>
                </c:pt>
                <c:pt idx="3">
                  <c:v>39</c:v>
                </c:pt>
                <c:pt idx="4">
                  <c:v>50</c:v>
                </c:pt>
                <c:pt idx="5">
                  <c:v>45</c:v>
                </c:pt>
              </c:numCache>
            </c:numRef>
          </c:val>
          <c:smooth val="0"/>
          <c:extLst>
            <c:ext xmlns:c16="http://schemas.microsoft.com/office/drawing/2014/chart" uri="{C3380CC4-5D6E-409C-BE32-E72D297353CC}">
              <c16:uniqueId val="{00000000-48EA-4930-899B-B430F55F49B2}"/>
            </c:ext>
          </c:extLst>
        </c:ser>
        <c:ser>
          <c:idx val="1"/>
          <c:order val="1"/>
          <c:tx>
            <c:strRef>
              <c:f>'データ（コロナ抜き）'!$D$5</c:f>
              <c:strCache>
                <c:ptCount val="1"/>
                <c:pt idx="0">
                  <c:v>20歳代</c:v>
                </c:pt>
              </c:strCache>
            </c:strRef>
          </c:tx>
          <c:spPr>
            <a:ln w="28575" cap="rnd">
              <a:solidFill>
                <a:schemeClr val="accent2"/>
              </a:solidFill>
              <a:round/>
            </a:ln>
            <a:effectLst/>
          </c:spPr>
          <c:marker>
            <c:symbol val="none"/>
          </c:marker>
          <c:cat>
            <c:strRef>
              <c:f>'データ（コロナ抜き）'!$B$6:$B$11</c:f>
              <c:strCache>
                <c:ptCount val="6"/>
                <c:pt idx="0">
                  <c:v>H29</c:v>
                </c:pt>
                <c:pt idx="1">
                  <c:v>H30</c:v>
                </c:pt>
                <c:pt idx="2">
                  <c:v>R1</c:v>
                </c:pt>
                <c:pt idx="3">
                  <c:v>R2</c:v>
                </c:pt>
                <c:pt idx="4">
                  <c:v>R3</c:v>
                </c:pt>
                <c:pt idx="5">
                  <c:v>R4</c:v>
                </c:pt>
              </c:strCache>
            </c:strRef>
          </c:cat>
          <c:val>
            <c:numRef>
              <c:f>'データ（コロナ抜き）'!$D$6:$D$11</c:f>
              <c:numCache>
                <c:formatCode>General</c:formatCode>
                <c:ptCount val="6"/>
                <c:pt idx="0">
                  <c:v>298</c:v>
                </c:pt>
                <c:pt idx="1">
                  <c:v>312</c:v>
                </c:pt>
                <c:pt idx="2">
                  <c:v>273</c:v>
                </c:pt>
                <c:pt idx="3">
                  <c:v>274</c:v>
                </c:pt>
                <c:pt idx="4">
                  <c:v>325</c:v>
                </c:pt>
                <c:pt idx="5">
                  <c:v>278</c:v>
                </c:pt>
              </c:numCache>
            </c:numRef>
          </c:val>
          <c:smooth val="0"/>
          <c:extLst>
            <c:ext xmlns:c16="http://schemas.microsoft.com/office/drawing/2014/chart" uri="{C3380CC4-5D6E-409C-BE32-E72D297353CC}">
              <c16:uniqueId val="{00000001-48EA-4930-899B-B430F55F49B2}"/>
            </c:ext>
          </c:extLst>
        </c:ser>
        <c:ser>
          <c:idx val="2"/>
          <c:order val="2"/>
          <c:tx>
            <c:strRef>
              <c:f>'データ（コロナ抜き）'!$E$5</c:f>
              <c:strCache>
                <c:ptCount val="1"/>
                <c:pt idx="0">
                  <c:v>30歳代</c:v>
                </c:pt>
              </c:strCache>
            </c:strRef>
          </c:tx>
          <c:spPr>
            <a:ln w="28575" cap="rnd">
              <a:solidFill>
                <a:schemeClr val="accent3"/>
              </a:solidFill>
              <a:round/>
            </a:ln>
            <a:effectLst/>
          </c:spPr>
          <c:marker>
            <c:symbol val="none"/>
          </c:marker>
          <c:cat>
            <c:strRef>
              <c:f>'データ（コロナ抜き）'!$B$6:$B$11</c:f>
              <c:strCache>
                <c:ptCount val="6"/>
                <c:pt idx="0">
                  <c:v>H29</c:v>
                </c:pt>
                <c:pt idx="1">
                  <c:v>H30</c:v>
                </c:pt>
                <c:pt idx="2">
                  <c:v>R1</c:v>
                </c:pt>
                <c:pt idx="3">
                  <c:v>R2</c:v>
                </c:pt>
                <c:pt idx="4">
                  <c:v>R3</c:v>
                </c:pt>
                <c:pt idx="5">
                  <c:v>R4</c:v>
                </c:pt>
              </c:strCache>
            </c:strRef>
          </c:cat>
          <c:val>
            <c:numRef>
              <c:f>'データ（コロナ抜き）'!$E$6:$E$11</c:f>
              <c:numCache>
                <c:formatCode>General</c:formatCode>
                <c:ptCount val="6"/>
                <c:pt idx="0">
                  <c:v>368</c:v>
                </c:pt>
                <c:pt idx="1">
                  <c:v>410</c:v>
                </c:pt>
                <c:pt idx="2">
                  <c:v>384</c:v>
                </c:pt>
                <c:pt idx="3">
                  <c:v>341</c:v>
                </c:pt>
                <c:pt idx="4">
                  <c:v>346</c:v>
                </c:pt>
                <c:pt idx="5">
                  <c:v>288</c:v>
                </c:pt>
              </c:numCache>
            </c:numRef>
          </c:val>
          <c:smooth val="0"/>
          <c:extLst>
            <c:ext xmlns:c16="http://schemas.microsoft.com/office/drawing/2014/chart" uri="{C3380CC4-5D6E-409C-BE32-E72D297353CC}">
              <c16:uniqueId val="{00000002-48EA-4930-899B-B430F55F49B2}"/>
            </c:ext>
          </c:extLst>
        </c:ser>
        <c:ser>
          <c:idx val="3"/>
          <c:order val="3"/>
          <c:tx>
            <c:strRef>
              <c:f>'データ（コロナ抜き）'!$F$5</c:f>
              <c:strCache>
                <c:ptCount val="1"/>
                <c:pt idx="0">
                  <c:v>40歳代</c:v>
                </c:pt>
              </c:strCache>
            </c:strRef>
          </c:tx>
          <c:spPr>
            <a:ln w="28575" cap="rnd">
              <a:solidFill>
                <a:schemeClr val="accent4"/>
              </a:solidFill>
              <a:round/>
            </a:ln>
            <a:effectLst/>
          </c:spPr>
          <c:marker>
            <c:symbol val="none"/>
          </c:marker>
          <c:cat>
            <c:strRef>
              <c:f>'データ（コロナ抜き）'!$B$6:$B$11</c:f>
              <c:strCache>
                <c:ptCount val="6"/>
                <c:pt idx="0">
                  <c:v>H29</c:v>
                </c:pt>
                <c:pt idx="1">
                  <c:v>H30</c:v>
                </c:pt>
                <c:pt idx="2">
                  <c:v>R1</c:v>
                </c:pt>
                <c:pt idx="3">
                  <c:v>R2</c:v>
                </c:pt>
                <c:pt idx="4">
                  <c:v>R3</c:v>
                </c:pt>
                <c:pt idx="5">
                  <c:v>R4</c:v>
                </c:pt>
              </c:strCache>
            </c:strRef>
          </c:cat>
          <c:val>
            <c:numRef>
              <c:f>'データ（コロナ抜き）'!$F$6:$F$11</c:f>
              <c:numCache>
                <c:formatCode>General</c:formatCode>
                <c:ptCount val="6"/>
                <c:pt idx="0">
                  <c:v>476</c:v>
                </c:pt>
                <c:pt idx="1">
                  <c:v>510</c:v>
                </c:pt>
                <c:pt idx="2">
                  <c:v>486</c:v>
                </c:pt>
                <c:pt idx="3">
                  <c:v>494</c:v>
                </c:pt>
                <c:pt idx="4">
                  <c:v>551</c:v>
                </c:pt>
                <c:pt idx="5">
                  <c:v>513</c:v>
                </c:pt>
              </c:numCache>
            </c:numRef>
          </c:val>
          <c:smooth val="0"/>
          <c:extLst>
            <c:ext xmlns:c16="http://schemas.microsoft.com/office/drawing/2014/chart" uri="{C3380CC4-5D6E-409C-BE32-E72D297353CC}">
              <c16:uniqueId val="{00000003-48EA-4930-899B-B430F55F49B2}"/>
            </c:ext>
          </c:extLst>
        </c:ser>
        <c:ser>
          <c:idx val="4"/>
          <c:order val="4"/>
          <c:tx>
            <c:strRef>
              <c:f>'データ（コロナ抜き）'!$G$5</c:f>
              <c:strCache>
                <c:ptCount val="1"/>
                <c:pt idx="0">
                  <c:v>50歳代</c:v>
                </c:pt>
              </c:strCache>
            </c:strRef>
          </c:tx>
          <c:spPr>
            <a:ln w="28575" cap="rnd">
              <a:solidFill>
                <a:schemeClr val="accent5"/>
              </a:solidFill>
              <a:round/>
            </a:ln>
            <a:effectLst/>
          </c:spPr>
          <c:marker>
            <c:symbol val="none"/>
          </c:marker>
          <c:cat>
            <c:strRef>
              <c:f>'データ（コロナ抜き）'!$B$6:$B$11</c:f>
              <c:strCache>
                <c:ptCount val="6"/>
                <c:pt idx="0">
                  <c:v>H29</c:v>
                </c:pt>
                <c:pt idx="1">
                  <c:v>H30</c:v>
                </c:pt>
                <c:pt idx="2">
                  <c:v>R1</c:v>
                </c:pt>
                <c:pt idx="3">
                  <c:v>R2</c:v>
                </c:pt>
                <c:pt idx="4">
                  <c:v>R3</c:v>
                </c:pt>
                <c:pt idx="5">
                  <c:v>R4</c:v>
                </c:pt>
              </c:strCache>
            </c:strRef>
          </c:cat>
          <c:val>
            <c:numRef>
              <c:f>'データ（コロナ抜き）'!$G$6:$G$11</c:f>
              <c:numCache>
                <c:formatCode>General</c:formatCode>
                <c:ptCount val="6"/>
                <c:pt idx="0">
                  <c:v>618</c:v>
                </c:pt>
                <c:pt idx="1">
                  <c:v>597</c:v>
                </c:pt>
                <c:pt idx="2">
                  <c:v>584</c:v>
                </c:pt>
                <c:pt idx="3">
                  <c:v>622</c:v>
                </c:pt>
                <c:pt idx="4">
                  <c:v>635</c:v>
                </c:pt>
                <c:pt idx="5">
                  <c:v>642</c:v>
                </c:pt>
              </c:numCache>
            </c:numRef>
          </c:val>
          <c:smooth val="0"/>
          <c:extLst>
            <c:ext xmlns:c16="http://schemas.microsoft.com/office/drawing/2014/chart" uri="{C3380CC4-5D6E-409C-BE32-E72D297353CC}">
              <c16:uniqueId val="{00000004-48EA-4930-899B-B430F55F49B2}"/>
            </c:ext>
          </c:extLst>
        </c:ser>
        <c:ser>
          <c:idx val="5"/>
          <c:order val="5"/>
          <c:tx>
            <c:strRef>
              <c:f>'データ（コロナ抜き）'!$H$5</c:f>
              <c:strCache>
                <c:ptCount val="1"/>
                <c:pt idx="0">
                  <c:v>60歳以上</c:v>
                </c:pt>
              </c:strCache>
            </c:strRef>
          </c:tx>
          <c:spPr>
            <a:ln w="28575" cap="rnd">
              <a:solidFill>
                <a:schemeClr val="accent6"/>
              </a:solidFill>
              <a:round/>
            </a:ln>
            <a:effectLst/>
          </c:spPr>
          <c:marker>
            <c:symbol val="none"/>
          </c:marker>
          <c:cat>
            <c:strRef>
              <c:f>'データ（コロナ抜き）'!$B$6:$B$11</c:f>
              <c:strCache>
                <c:ptCount val="6"/>
                <c:pt idx="0">
                  <c:v>H29</c:v>
                </c:pt>
                <c:pt idx="1">
                  <c:v>H30</c:v>
                </c:pt>
                <c:pt idx="2">
                  <c:v>R1</c:v>
                </c:pt>
                <c:pt idx="3">
                  <c:v>R2</c:v>
                </c:pt>
                <c:pt idx="4">
                  <c:v>R3</c:v>
                </c:pt>
                <c:pt idx="5">
                  <c:v>R4</c:v>
                </c:pt>
              </c:strCache>
            </c:strRef>
          </c:cat>
          <c:val>
            <c:numRef>
              <c:f>'データ（コロナ抜き）'!$H$6:$H$11</c:f>
              <c:numCache>
                <c:formatCode>General</c:formatCode>
                <c:ptCount val="6"/>
                <c:pt idx="0">
                  <c:v>565</c:v>
                </c:pt>
                <c:pt idx="1">
                  <c:v>707</c:v>
                </c:pt>
                <c:pt idx="2">
                  <c:v>648</c:v>
                </c:pt>
                <c:pt idx="3">
                  <c:v>600</c:v>
                </c:pt>
                <c:pt idx="4">
                  <c:v>784</c:v>
                </c:pt>
                <c:pt idx="5">
                  <c:v>735</c:v>
                </c:pt>
              </c:numCache>
            </c:numRef>
          </c:val>
          <c:smooth val="0"/>
          <c:extLst>
            <c:ext xmlns:c16="http://schemas.microsoft.com/office/drawing/2014/chart" uri="{C3380CC4-5D6E-409C-BE32-E72D297353CC}">
              <c16:uniqueId val="{00000005-48EA-4930-899B-B430F55F49B2}"/>
            </c:ext>
          </c:extLst>
        </c:ser>
        <c:dLbls>
          <c:showLegendKey val="0"/>
          <c:showVal val="0"/>
          <c:showCatName val="0"/>
          <c:showSerName val="0"/>
          <c:showPercent val="0"/>
          <c:showBubbleSize val="0"/>
        </c:dLbls>
        <c:smooth val="0"/>
        <c:axId val="790711928"/>
        <c:axId val="790707336"/>
      </c:lineChart>
      <c:catAx>
        <c:axId val="790711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90707336"/>
        <c:crosses val="autoZero"/>
        <c:auto val="1"/>
        <c:lblAlgn val="ctr"/>
        <c:lblOffset val="100"/>
        <c:noMultiLvlLbl val="0"/>
      </c:catAx>
      <c:valAx>
        <c:axId val="790707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90711928"/>
        <c:crosses val="autoZero"/>
        <c:crossBetween val="between"/>
      </c:valAx>
      <c:spPr>
        <a:noFill/>
        <a:ln>
          <a:noFill/>
        </a:ln>
        <a:effectLst/>
      </c:spPr>
    </c:plotArea>
    <c:legend>
      <c:legendPos val="b"/>
      <c:layout>
        <c:manualLayout>
          <c:xMode val="edge"/>
          <c:yMode val="edge"/>
          <c:x val="0.05"/>
          <c:y val="0.90617600741083837"/>
          <c:w val="0.9"/>
          <c:h val="8.205928670680870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j-ea"/>
                <a:ea typeface="+mj-ea"/>
                <a:cs typeface="+mn-cs"/>
              </a:defRPr>
            </a:pPr>
            <a:r>
              <a:rPr lang="ja-JP" altLang="en-US">
                <a:latin typeface="+mj-ea"/>
                <a:ea typeface="+mj-ea"/>
              </a:rPr>
              <a:t>一般健康診断結果の有所見率の推移</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j-ea"/>
              <a:ea typeface="+mj-ea"/>
              <a:cs typeface="+mn-cs"/>
            </a:defRPr>
          </a:pPr>
          <a:endParaRPr lang="ja-JP"/>
        </a:p>
      </c:txPr>
    </c:title>
    <c:autoTitleDeleted val="0"/>
    <c:plotArea>
      <c:layout>
        <c:manualLayout>
          <c:layoutTarget val="inner"/>
          <c:xMode val="edge"/>
          <c:yMode val="edge"/>
          <c:x val="4.6423578129502548E-2"/>
          <c:y val="0.13919216873499637"/>
          <c:w val="0.92381548107660627"/>
          <c:h val="0.67493102606360256"/>
        </c:manualLayout>
      </c:layout>
      <c:lineChart>
        <c:grouping val="standard"/>
        <c:varyColors val="0"/>
        <c:ser>
          <c:idx val="0"/>
          <c:order val="0"/>
          <c:tx>
            <c:strRef>
              <c:f>'[041011健康診断結果有所見率の推移（R3確定値追加）.xlsx]全体'!$A$2</c:f>
              <c:strCache>
                <c:ptCount val="1"/>
                <c:pt idx="0">
                  <c:v>全体</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'[041011健康診断結果有所見率の推移（R3確定値追加）.xlsx]全体'!$B$1:$L$1</c:f>
              <c:strCache>
                <c:ptCount val="11"/>
                <c:pt idx="0">
                  <c:v>平成23年</c:v>
                </c:pt>
                <c:pt idx="1">
                  <c:v>平成24年</c:v>
                </c:pt>
                <c:pt idx="2">
                  <c:v>平成25年</c:v>
                </c:pt>
                <c:pt idx="3">
                  <c:v>平成26年</c:v>
                </c:pt>
                <c:pt idx="4">
                  <c:v>平成27年</c:v>
                </c:pt>
                <c:pt idx="5">
                  <c:v>平成28年</c:v>
                </c:pt>
                <c:pt idx="6">
                  <c:v>平成29年</c:v>
                </c:pt>
                <c:pt idx="7">
                  <c:v>平成30年</c:v>
                </c:pt>
                <c:pt idx="8">
                  <c:v>令和元年</c:v>
                </c:pt>
                <c:pt idx="9">
                  <c:v>令和２年</c:v>
                </c:pt>
                <c:pt idx="10">
                  <c:v>令和３年</c:v>
                </c:pt>
              </c:strCache>
            </c:strRef>
          </c:cat>
          <c:val>
            <c:numRef>
              <c:f>'[041011健康診断結果有所見率の推移（R3確定値追加）.xlsx]全体'!$B$2:$L$2</c:f>
              <c:numCache>
                <c:formatCode>General</c:formatCode>
                <c:ptCount val="11"/>
              </c:numCache>
            </c:numRef>
          </c:val>
          <c:smooth val="0"/>
          <c:extLst>
            <c:ext xmlns:c16="http://schemas.microsoft.com/office/drawing/2014/chart" uri="{C3380CC4-5D6E-409C-BE32-E72D297353CC}">
              <c16:uniqueId val="{00000000-CD2F-4B65-8D4F-3F0CE883FBD9}"/>
            </c:ext>
          </c:extLst>
        </c:ser>
        <c:ser>
          <c:idx val="1"/>
          <c:order val="1"/>
          <c:tx>
            <c:strRef>
              <c:f>'[041011健康診断結果有所見率の推移（R3確定値追加）.xlsx]全体'!$A$3</c:f>
              <c:strCache>
                <c:ptCount val="1"/>
                <c:pt idx="0">
                  <c:v>宮城県</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'[041011健康診断結果有所見率の推移（R3確定値追加）.xlsx]全体'!$B$1:$L$1</c:f>
              <c:strCache>
                <c:ptCount val="11"/>
                <c:pt idx="0">
                  <c:v>平成23年</c:v>
                </c:pt>
                <c:pt idx="1">
                  <c:v>平成24年</c:v>
                </c:pt>
                <c:pt idx="2">
                  <c:v>平成25年</c:v>
                </c:pt>
                <c:pt idx="3">
                  <c:v>平成26年</c:v>
                </c:pt>
                <c:pt idx="4">
                  <c:v>平成27年</c:v>
                </c:pt>
                <c:pt idx="5">
                  <c:v>平成28年</c:v>
                </c:pt>
                <c:pt idx="6">
                  <c:v>平成29年</c:v>
                </c:pt>
                <c:pt idx="7">
                  <c:v>平成30年</c:v>
                </c:pt>
                <c:pt idx="8">
                  <c:v>令和元年</c:v>
                </c:pt>
                <c:pt idx="9">
                  <c:v>令和２年</c:v>
                </c:pt>
                <c:pt idx="10">
                  <c:v>令和３年</c:v>
                </c:pt>
              </c:strCache>
            </c:strRef>
          </c:cat>
          <c:val>
            <c:numRef>
              <c:f>'[041011健康診断結果有所見率の推移（R3確定値追加）.xlsx]全体'!$B$3:$L$3</c:f>
              <c:numCache>
                <c:formatCode>0.00_);[Red]\(0.00\)</c:formatCode>
                <c:ptCount val="11"/>
                <c:pt idx="0">
                  <c:v>54.66</c:v>
                </c:pt>
                <c:pt idx="1">
                  <c:v>55.19</c:v>
                </c:pt>
                <c:pt idx="2">
                  <c:v>56.36</c:v>
                </c:pt>
                <c:pt idx="3">
                  <c:v>56.71</c:v>
                </c:pt>
                <c:pt idx="4">
                  <c:v>57.4</c:v>
                </c:pt>
                <c:pt idx="5">
                  <c:v>56.86</c:v>
                </c:pt>
                <c:pt idx="6">
                  <c:v>57.67</c:v>
                </c:pt>
                <c:pt idx="7">
                  <c:v>60.73</c:v>
                </c:pt>
                <c:pt idx="8">
                  <c:v>61.61</c:v>
                </c:pt>
                <c:pt idx="9">
                  <c:v>63.55</c:v>
                </c:pt>
                <c:pt idx="10">
                  <c:v>63.96</c:v>
                </c:pt>
              </c:numCache>
            </c:numRef>
          </c:val>
          <c:smooth val="0"/>
          <c:extLst>
            <c:ext xmlns:c16="http://schemas.microsoft.com/office/drawing/2014/chart" uri="{C3380CC4-5D6E-409C-BE32-E72D297353CC}">
              <c16:uniqueId val="{00000001-CD2F-4B65-8D4F-3F0CE883FBD9}"/>
            </c:ext>
          </c:extLst>
        </c:ser>
        <c:ser>
          <c:idx val="2"/>
          <c:order val="2"/>
          <c:tx>
            <c:strRef>
              <c:f>'[041011健康診断結果有所見率の推移（R3確定値追加）.xlsx]全体'!$A$4</c:f>
              <c:strCache>
                <c:ptCount val="1"/>
                <c:pt idx="0">
                  <c:v>全国</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'[041011健康診断結果有所見率の推移（R3確定値追加）.xlsx]全体'!$B$1:$L$1</c:f>
              <c:strCache>
                <c:ptCount val="11"/>
                <c:pt idx="0">
                  <c:v>平成23年</c:v>
                </c:pt>
                <c:pt idx="1">
                  <c:v>平成24年</c:v>
                </c:pt>
                <c:pt idx="2">
                  <c:v>平成25年</c:v>
                </c:pt>
                <c:pt idx="3">
                  <c:v>平成26年</c:v>
                </c:pt>
                <c:pt idx="4">
                  <c:v>平成27年</c:v>
                </c:pt>
                <c:pt idx="5">
                  <c:v>平成28年</c:v>
                </c:pt>
                <c:pt idx="6">
                  <c:v>平成29年</c:v>
                </c:pt>
                <c:pt idx="7">
                  <c:v>平成30年</c:v>
                </c:pt>
                <c:pt idx="8">
                  <c:v>令和元年</c:v>
                </c:pt>
                <c:pt idx="9">
                  <c:v>令和２年</c:v>
                </c:pt>
                <c:pt idx="10">
                  <c:v>令和３年</c:v>
                </c:pt>
              </c:strCache>
            </c:strRef>
          </c:cat>
          <c:val>
            <c:numRef>
              <c:f>'[041011健康診断結果有所見率の推移（R3確定値追加）.xlsx]全体'!$B$4:$L$4</c:f>
              <c:numCache>
                <c:formatCode>0.00_);[Red]\(0.00\)</c:formatCode>
                <c:ptCount val="11"/>
                <c:pt idx="0">
                  <c:v>52.69</c:v>
                </c:pt>
                <c:pt idx="1">
                  <c:v>52.69</c:v>
                </c:pt>
                <c:pt idx="2">
                  <c:v>53.02</c:v>
                </c:pt>
                <c:pt idx="3">
                  <c:v>53.24</c:v>
                </c:pt>
                <c:pt idx="4">
                  <c:v>53.59</c:v>
                </c:pt>
                <c:pt idx="5">
                  <c:v>54.08</c:v>
                </c:pt>
                <c:pt idx="6">
                  <c:v>54.43</c:v>
                </c:pt>
                <c:pt idx="7">
                  <c:v>55.84</c:v>
                </c:pt>
                <c:pt idx="8">
                  <c:v>56.99</c:v>
                </c:pt>
                <c:pt idx="9">
                  <c:v>58.51</c:v>
                </c:pt>
                <c:pt idx="10">
                  <c:v>58.68</c:v>
                </c:pt>
              </c:numCache>
            </c:numRef>
          </c:val>
          <c:smooth val="0"/>
          <c:extLst>
            <c:ext xmlns:c16="http://schemas.microsoft.com/office/drawing/2014/chart" uri="{C3380CC4-5D6E-409C-BE32-E72D297353CC}">
              <c16:uniqueId val="{00000002-CD2F-4B65-8D4F-3F0CE883FBD9}"/>
            </c:ext>
          </c:extLst>
        </c:ser>
        <c:dLbls>
          <c:showLegendKey val="0"/>
          <c:showVal val="0"/>
          <c:showCatName val="0"/>
          <c:showSerName val="0"/>
          <c:showPercent val="0"/>
          <c:showBubbleSize val="0"/>
        </c:dLbls>
        <c:marker val="1"/>
        <c:smooth val="0"/>
        <c:axId val="336334088"/>
        <c:axId val="336327200"/>
      </c:lineChart>
      <c:catAx>
        <c:axId val="336334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0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336327200"/>
        <c:crosses val="autoZero"/>
        <c:auto val="1"/>
        <c:lblAlgn val="ctr"/>
        <c:lblOffset val="100"/>
        <c:noMultiLvlLbl val="0"/>
      </c:catAx>
      <c:valAx>
        <c:axId val="336327200"/>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336334088"/>
        <c:crosses val="autoZero"/>
        <c:crossBetween val="between"/>
        <c:majorUnit val="5"/>
      </c:valAx>
      <c:spPr>
        <a:noFill/>
        <a:ln>
          <a:noFill/>
        </a:ln>
        <a:effectLst/>
      </c:spPr>
    </c:plotArea>
    <c:legend>
      <c:legendPos val="b"/>
      <c:legendEntry>
        <c:idx val="0"/>
        <c:delete val="1"/>
      </c:legendEntry>
      <c:layout>
        <c:manualLayout>
          <c:xMode val="edge"/>
          <c:yMode val="edge"/>
          <c:x val="0.1643830181561193"/>
          <c:y val="0.1624497642758366"/>
          <c:w val="0.29701660904181887"/>
          <c:h val="0.152241853942165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legend>
    <c:plotVisOnly val="1"/>
    <c:dispBlanksAs val="gap"/>
    <c:showDLblsOverMax val="0"/>
  </c:chart>
  <c:spPr>
    <a:solidFill>
      <a:schemeClr val="accent3">
        <a:lumMod val="20000"/>
        <a:lumOff val="80000"/>
      </a:schemeClr>
    </a:solidFill>
    <a:ln>
      <a:solidFill>
        <a:schemeClr val="accent1"/>
      </a:solid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b="0"/>
              <a:t>血圧</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'[041011健康診断結果有所見率の推移（R3確定値追加）.xlsx]血圧'!$A$2</c:f>
              <c:strCache>
                <c:ptCount val="1"/>
                <c:pt idx="0">
                  <c:v>宮城県</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'[041011健康診断結果有所見率の推移（R3確定値追加）.xlsx]血圧'!$I$1:$L$1</c:f>
              <c:strCache>
                <c:ptCount val="4"/>
                <c:pt idx="0">
                  <c:v>平成30年</c:v>
                </c:pt>
                <c:pt idx="1">
                  <c:v>令和元年</c:v>
                </c:pt>
                <c:pt idx="2">
                  <c:v>令和２年</c:v>
                </c:pt>
                <c:pt idx="3">
                  <c:v>令和３年</c:v>
                </c:pt>
              </c:strCache>
            </c:strRef>
          </c:cat>
          <c:val>
            <c:numRef>
              <c:f>'[041011健康診断結果有所見率の推移（R3確定値追加）.xlsx]血圧'!$I$2:$L$2</c:f>
              <c:numCache>
                <c:formatCode>0.00_);[Red]\(0.00\)</c:formatCode>
                <c:ptCount val="4"/>
                <c:pt idx="0">
                  <c:v>17.649999999999999</c:v>
                </c:pt>
                <c:pt idx="1">
                  <c:v>18.45</c:v>
                </c:pt>
                <c:pt idx="2">
                  <c:v>20.420000000000002</c:v>
                </c:pt>
                <c:pt idx="3">
                  <c:v>20.25</c:v>
                </c:pt>
              </c:numCache>
            </c:numRef>
          </c:val>
          <c:smooth val="0"/>
          <c:extLst>
            <c:ext xmlns:c16="http://schemas.microsoft.com/office/drawing/2014/chart" uri="{C3380CC4-5D6E-409C-BE32-E72D297353CC}">
              <c16:uniqueId val="{00000000-B343-4263-9F66-54CABBDBA3A1}"/>
            </c:ext>
          </c:extLst>
        </c:ser>
        <c:ser>
          <c:idx val="1"/>
          <c:order val="1"/>
          <c:tx>
            <c:strRef>
              <c:f>'[041011健康診断結果有所見率の推移（R3確定値追加）.xlsx]血圧'!$A$3</c:f>
              <c:strCache>
                <c:ptCount val="1"/>
                <c:pt idx="0">
                  <c:v>全国</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'[041011健康診断結果有所見率の推移（R3確定値追加）.xlsx]血圧'!$I$1:$L$1</c:f>
              <c:strCache>
                <c:ptCount val="4"/>
                <c:pt idx="0">
                  <c:v>平成30年</c:v>
                </c:pt>
                <c:pt idx="1">
                  <c:v>令和元年</c:v>
                </c:pt>
                <c:pt idx="2">
                  <c:v>令和２年</c:v>
                </c:pt>
                <c:pt idx="3">
                  <c:v>令和３年</c:v>
                </c:pt>
              </c:strCache>
            </c:strRef>
          </c:cat>
          <c:val>
            <c:numRef>
              <c:f>'[041011健康診断結果有所見率の推移（R3確定値追加）.xlsx]血圧'!$I$3:$L$3</c:f>
              <c:numCache>
                <c:formatCode>0.00_);[Red]\(0.00\)</c:formatCode>
                <c:ptCount val="4"/>
                <c:pt idx="0">
                  <c:v>15.73</c:v>
                </c:pt>
                <c:pt idx="1">
                  <c:v>16.18</c:v>
                </c:pt>
                <c:pt idx="2">
                  <c:v>17.87</c:v>
                </c:pt>
                <c:pt idx="3">
                  <c:v>17.8</c:v>
                </c:pt>
              </c:numCache>
            </c:numRef>
          </c:val>
          <c:smooth val="0"/>
          <c:extLst>
            <c:ext xmlns:c16="http://schemas.microsoft.com/office/drawing/2014/chart" uri="{C3380CC4-5D6E-409C-BE32-E72D297353CC}">
              <c16:uniqueId val="{00000001-B343-4263-9F66-54CABBDBA3A1}"/>
            </c:ext>
          </c:extLst>
        </c:ser>
        <c:dLbls>
          <c:dLblPos val="t"/>
          <c:showLegendKey val="0"/>
          <c:showVal val="1"/>
          <c:showCatName val="0"/>
          <c:showSerName val="0"/>
          <c:showPercent val="0"/>
          <c:showBubbleSize val="0"/>
        </c:dLbls>
        <c:marker val="1"/>
        <c:smooth val="0"/>
        <c:axId val="447366096"/>
        <c:axId val="447358224"/>
      </c:lineChart>
      <c:catAx>
        <c:axId val="44736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47358224"/>
        <c:crosses val="autoZero"/>
        <c:auto val="1"/>
        <c:lblAlgn val="ctr"/>
        <c:lblOffset val="100"/>
        <c:noMultiLvlLbl val="0"/>
      </c:catAx>
      <c:valAx>
        <c:axId val="447358224"/>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47366096"/>
        <c:crosses val="autoZero"/>
        <c:crossBetween val="between"/>
        <c:majorUnit val="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accent6">
        <a:lumMod val="90000"/>
      </a:schemeClr>
    </a:solidFill>
    <a:ln>
      <a:solidFill>
        <a:schemeClr val="accent1"/>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275" y="0"/>
            <a:ext cx="4308475" cy="341313"/>
          </a:xfrm>
          <a:prstGeom prst="rect">
            <a:avLst/>
          </a:prstGeom>
        </p:spPr>
        <p:txBody>
          <a:bodyPr vert="horz" lIns="91440" tIns="45720" rIns="91440" bIns="45720" rtlCol="0"/>
          <a:lstStyle>
            <a:lvl1pPr algn="r">
              <a:defRPr sz="1200"/>
            </a:lvl1pPr>
          </a:lstStyle>
          <a:p>
            <a:fld id="{CDBDE694-A75B-43E3-817B-CCA60A96B838}" type="datetimeFigureOut">
              <a:rPr kumimoji="1" lang="ja-JP" altLang="en-US" smtClean="0"/>
              <a:t>2023/3/7</a:t>
            </a:fld>
            <a:endParaRPr kumimoji="1" lang="ja-JP" altLang="en-US"/>
          </a:p>
        </p:txBody>
      </p:sp>
      <p:sp>
        <p:nvSpPr>
          <p:cNvPr id="4" name="フッター プレースホルダー 3"/>
          <p:cNvSpPr>
            <a:spLocks noGrp="1"/>
          </p:cNvSpPr>
          <p:nvPr>
            <p:ph type="ftr" sz="quarter" idx="2"/>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275" y="6465888"/>
            <a:ext cx="4308475" cy="341312"/>
          </a:xfrm>
          <a:prstGeom prst="rect">
            <a:avLst/>
          </a:prstGeom>
        </p:spPr>
        <p:txBody>
          <a:bodyPr vert="horz" lIns="91440" tIns="45720" rIns="91440" bIns="45720" rtlCol="0" anchor="b"/>
          <a:lstStyle>
            <a:lvl1pPr algn="r">
              <a:defRPr sz="1200"/>
            </a:lvl1pPr>
          </a:lstStyle>
          <a:p>
            <a:fld id="{DF9A9C7B-0876-40B0-B7AA-F1E5B57384E7}" type="slidenum">
              <a:rPr kumimoji="1" lang="ja-JP" altLang="en-US" smtClean="0"/>
              <a:t>‹#›</a:t>
            </a:fld>
            <a:endParaRPr kumimoji="1" lang="ja-JP" altLang="en-US"/>
          </a:p>
        </p:txBody>
      </p:sp>
    </p:spTree>
    <p:extLst>
      <p:ext uri="{BB962C8B-B14F-4D97-AF65-F5344CB8AC3E}">
        <p14:creationId xmlns:p14="http://schemas.microsoft.com/office/powerpoint/2010/main" val="1591181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F2C3371-544A-470E-BF2D-E66D522EC985}" type="datetimeFigureOut">
              <a:rPr kumimoji="1" lang="ja-JP" altLang="en-US" smtClean="0"/>
              <a:t>2023/3/7</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1CF402E-1AAD-4C5A-AC63-72E7681F05FE}" type="slidenum">
              <a:rPr kumimoji="1" lang="ja-JP" altLang="en-US" smtClean="0"/>
              <a:t>‹#›</a:t>
            </a:fld>
            <a:endParaRPr kumimoji="1" lang="ja-JP" altLang="en-US"/>
          </a:p>
        </p:txBody>
      </p:sp>
    </p:spTree>
    <p:extLst>
      <p:ext uri="{BB962C8B-B14F-4D97-AF65-F5344CB8AC3E}">
        <p14:creationId xmlns:p14="http://schemas.microsoft.com/office/powerpoint/2010/main" val="25169272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4F3F95-1DE9-F948-9ABE-A8F6E5B8157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4434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ロゴ無し-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0" name="テキスト プレースホルダー 12">
            <a:extLst>
              <a:ext uri="{FF2B5EF4-FFF2-40B4-BE49-F238E27FC236}">
                <a16:creationId xmlns:a16="http://schemas.microsoft.com/office/drawing/2014/main" id="{2B853A86-3EEA-354D-94D1-2263E9AA6352}"/>
              </a:ext>
            </a:extLst>
          </p:cNvPr>
          <p:cNvSpPr>
            <a:spLocks noGrp="1"/>
          </p:cNvSpPr>
          <p:nvPr>
            <p:ph type="body" sz="quarter" idx="13"/>
          </p:nvPr>
        </p:nvSpPr>
        <p:spPr>
          <a:xfrm>
            <a:off x="0" y="828000"/>
            <a:ext cx="9907200" cy="550884"/>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Tree>
    <p:extLst>
      <p:ext uri="{BB962C8B-B14F-4D97-AF65-F5344CB8AC3E}">
        <p14:creationId xmlns:p14="http://schemas.microsoft.com/office/powerpoint/2010/main" val="1709732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扉・目次2">
    <p:spTree>
      <p:nvGrpSpPr>
        <p:cNvPr id="1" name=""/>
        <p:cNvGrpSpPr/>
        <p:nvPr/>
      </p:nvGrpSpPr>
      <p:grpSpPr>
        <a:xfrm>
          <a:off x="0" y="0"/>
          <a:ext cx="0" cy="0"/>
          <a:chOff x="0" y="0"/>
          <a:chExt cx="0" cy="0"/>
        </a:xfrm>
      </p:grpSpPr>
      <p:sp>
        <p:nvSpPr>
          <p:cNvPr id="101"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2"/>
            </a:fgClr>
            <a:bgClr>
              <a:srgbClr val="DF637E"/>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2"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1000">
                <a:schemeClr val="accent4"/>
              </a:gs>
              <a:gs pos="62000">
                <a:schemeClr val="accent2">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grpSp>
        <p:nvGrpSpPr>
          <p:cNvPr id="16" name="グループ化 15"/>
          <p:cNvGrpSpPr/>
          <p:nvPr userDrawn="1"/>
        </p:nvGrpSpPr>
        <p:grpSpPr>
          <a:xfrm rot="16200000">
            <a:off x="-1117606" y="1574806"/>
            <a:ext cx="2819400" cy="126987"/>
            <a:chOff x="900632" y="1414463"/>
            <a:chExt cx="7938089" cy="357535"/>
          </a:xfrm>
          <a:solidFill>
            <a:schemeClr val="bg1">
              <a:alpha val="17000"/>
            </a:schemeClr>
          </a:solidFill>
        </p:grpSpPr>
        <p:sp>
          <p:nvSpPr>
            <p:cNvPr id="17"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97"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dirty="0"/>
              <a:t>マスター テキストの書式設定</a:t>
            </a:r>
          </a:p>
          <a:p>
            <a:pPr marL="0" lvl="0" defTabSz="457200"/>
            <a:r>
              <a:rPr kumimoji="1" lang="ja-JP" altLang="en-US" dirty="0"/>
              <a:t>第 </a:t>
            </a:r>
            <a:r>
              <a:rPr kumimoji="1" lang="en-US" altLang="ja-JP" dirty="0"/>
              <a:t>2 </a:t>
            </a:r>
            <a:r>
              <a:rPr kumimoji="1" lang="ja-JP" altLang="en-US" dirty="0"/>
              <a:t>レベル</a:t>
            </a:r>
          </a:p>
          <a:p>
            <a:pPr marL="0" lvl="0" defTabSz="457200"/>
            <a:r>
              <a:rPr kumimoji="1" lang="ja-JP" altLang="en-US" dirty="0"/>
              <a:t>第 </a:t>
            </a:r>
            <a:r>
              <a:rPr kumimoji="1" lang="en-US" altLang="ja-JP" dirty="0"/>
              <a:t>3 </a:t>
            </a:r>
            <a:r>
              <a:rPr kumimoji="1" lang="ja-JP" altLang="en-US" dirty="0"/>
              <a:t>レベル</a:t>
            </a:r>
          </a:p>
          <a:p>
            <a:pPr marL="0" lvl="0" defTabSz="457200"/>
            <a:r>
              <a:rPr kumimoji="1" lang="ja-JP" altLang="en-US" dirty="0"/>
              <a:t>第 </a:t>
            </a:r>
            <a:r>
              <a:rPr kumimoji="1" lang="en-US" altLang="ja-JP" dirty="0"/>
              <a:t>4 </a:t>
            </a:r>
            <a:r>
              <a:rPr kumimoji="1" lang="ja-JP" altLang="en-US" dirty="0"/>
              <a:t>レベル</a:t>
            </a:r>
          </a:p>
          <a:p>
            <a:pPr marL="0" lvl="0" defTabSz="457200"/>
            <a:r>
              <a:rPr kumimoji="1" lang="ja-JP" altLang="en-US" dirty="0"/>
              <a:t>第 </a:t>
            </a:r>
            <a:r>
              <a:rPr kumimoji="1" lang="en-US" altLang="ja-JP" dirty="0"/>
              <a:t>5 </a:t>
            </a:r>
            <a:r>
              <a:rPr kumimoji="1" lang="ja-JP" altLang="en-US" dirty="0"/>
              <a:t>レベル</a:t>
            </a:r>
          </a:p>
        </p:txBody>
      </p:sp>
      <p:pic>
        <p:nvPicPr>
          <p:cNvPr id="98" name="図 9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05089" y="5715000"/>
            <a:ext cx="1172311" cy="1011490"/>
          </a:xfrm>
          <a:prstGeom prst="rect">
            <a:avLst/>
          </a:prstGeom>
        </p:spPr>
      </p:pic>
    </p:spTree>
    <p:extLst>
      <p:ext uri="{BB962C8B-B14F-4D97-AF65-F5344CB8AC3E}">
        <p14:creationId xmlns:p14="http://schemas.microsoft.com/office/powerpoint/2010/main" val="317653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扉・目次3">
    <p:spTree>
      <p:nvGrpSpPr>
        <p:cNvPr id="1" name=""/>
        <p:cNvGrpSpPr/>
        <p:nvPr/>
      </p:nvGrpSpPr>
      <p:grpSpPr>
        <a:xfrm>
          <a:off x="0" y="0"/>
          <a:ext cx="0" cy="0"/>
          <a:chOff x="0" y="0"/>
          <a:chExt cx="0" cy="0"/>
        </a:xfrm>
      </p:grpSpPr>
      <p:sp>
        <p:nvSpPr>
          <p:cNvPr id="10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3"/>
            </a:fgClr>
            <a:bgClr>
              <a:srgbClr val="7EC4C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6000">
                <a:schemeClr val="accent5"/>
              </a:gs>
              <a:gs pos="67000">
                <a:schemeClr val="accent3">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12" name="テキスト プレースホルダー 13">
            <a:extLst>
              <a:ext uri="{FF2B5EF4-FFF2-40B4-BE49-F238E27FC236}">
                <a16:creationId xmlns:a16="http://schemas.microsoft.com/office/drawing/2014/main" id="{013672E4-8361-284E-8D6A-CC652AA0D4A3}"/>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0" lvl="0" defTabSz="457200"/>
            <a:r>
              <a:rPr kumimoji="1" lang="ja-JP" altLang="en-US"/>
              <a:t>第 </a:t>
            </a:r>
            <a:r>
              <a:rPr kumimoji="1" lang="en-US" altLang="ja-JP" dirty="0"/>
              <a:t>2 </a:t>
            </a:r>
            <a:r>
              <a:rPr kumimoji="1" lang="ja-JP" altLang="en-US"/>
              <a:t>レベル</a:t>
            </a:r>
          </a:p>
          <a:p>
            <a:pPr marL="0" lvl="0" defTabSz="457200"/>
            <a:r>
              <a:rPr kumimoji="1" lang="ja-JP" altLang="en-US"/>
              <a:t>第 </a:t>
            </a:r>
            <a:r>
              <a:rPr kumimoji="1" lang="en-US" altLang="ja-JP" dirty="0"/>
              <a:t>3 </a:t>
            </a:r>
            <a:r>
              <a:rPr kumimoji="1" lang="ja-JP" altLang="en-US"/>
              <a:t>レベル</a:t>
            </a:r>
          </a:p>
          <a:p>
            <a:pPr marL="0" lvl="0" defTabSz="457200"/>
            <a:r>
              <a:rPr kumimoji="1" lang="ja-JP" altLang="en-US"/>
              <a:t>第 </a:t>
            </a:r>
            <a:r>
              <a:rPr kumimoji="1" lang="en-US" altLang="ja-JP" dirty="0"/>
              <a:t>4 </a:t>
            </a:r>
            <a:r>
              <a:rPr kumimoji="1" lang="ja-JP" altLang="en-US"/>
              <a:t>レベル</a:t>
            </a:r>
          </a:p>
          <a:p>
            <a:pPr marL="0" lvl="0" defTabSz="457200"/>
            <a:r>
              <a:rPr kumimoji="1" lang="ja-JP" altLang="en-US"/>
              <a:t>第 </a:t>
            </a:r>
            <a:r>
              <a:rPr kumimoji="1" lang="en-US" altLang="ja-JP" dirty="0"/>
              <a:t>5 </a:t>
            </a:r>
            <a:r>
              <a:rPr kumimoji="1" lang="ja-JP" altLang="en-US"/>
              <a:t>レベル</a:t>
            </a:r>
          </a:p>
        </p:txBody>
      </p:sp>
      <p:grpSp>
        <p:nvGrpSpPr>
          <p:cNvPr id="16" name="グループ化 15"/>
          <p:cNvGrpSpPr/>
          <p:nvPr userDrawn="1"/>
        </p:nvGrpSpPr>
        <p:grpSpPr>
          <a:xfrm rot="16200000">
            <a:off x="-1117606" y="1574806"/>
            <a:ext cx="2819400" cy="126987"/>
            <a:chOff x="900632" y="1414463"/>
            <a:chExt cx="7938089" cy="357535"/>
          </a:xfrm>
          <a:solidFill>
            <a:schemeClr val="bg1">
              <a:alpha val="17000"/>
            </a:schemeClr>
          </a:solidFill>
        </p:grpSpPr>
        <p:sp>
          <p:nvSpPr>
            <p:cNvPr id="17"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97" name="図 9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05089" y="5715000"/>
            <a:ext cx="1172311" cy="1011490"/>
          </a:xfrm>
          <a:prstGeom prst="rect">
            <a:avLst/>
          </a:prstGeom>
        </p:spPr>
      </p:pic>
    </p:spTree>
    <p:extLst>
      <p:ext uri="{BB962C8B-B14F-4D97-AF65-F5344CB8AC3E}">
        <p14:creationId xmlns:p14="http://schemas.microsoft.com/office/powerpoint/2010/main" val="1012302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7"/>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Tree>
    <p:extLst>
      <p:ext uri="{BB962C8B-B14F-4D97-AF65-F5344CB8AC3E}">
        <p14:creationId xmlns:p14="http://schemas.microsoft.com/office/powerpoint/2010/main" val="27863966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ロゴ無し-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789327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ロゴ有-タイトル＆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04203"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6" name="図 5">
            <a:extLst>
              <a:ext uri="{FF2B5EF4-FFF2-40B4-BE49-F238E27FC236}">
                <a16:creationId xmlns:a16="http://schemas.microsoft.com/office/drawing/2014/main" id="{F33F99F1-7032-4F4F-BBFD-0D837F547269}"/>
              </a:ext>
            </a:extLst>
          </p:cNvPr>
          <p:cNvPicPr>
            <a:picLocks noChangeAspect="1"/>
          </p:cNvPicPr>
          <p:nvPr userDrawn="1"/>
        </p:nvPicPr>
        <p:blipFill>
          <a:blip r:embed="rId2"/>
          <a:stretch>
            <a:fillRect/>
          </a:stretch>
        </p:blipFill>
        <p:spPr>
          <a:xfrm>
            <a:off x="360086" y="6534000"/>
            <a:ext cx="2028431" cy="207831"/>
          </a:xfrm>
          <a:prstGeom prst="rect">
            <a:avLst/>
          </a:prstGeom>
        </p:spPr>
      </p:pic>
      <p:sp>
        <p:nvSpPr>
          <p:cNvPr id="12"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3"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5"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6"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Tree>
    <p:extLst>
      <p:ext uri="{BB962C8B-B14F-4D97-AF65-F5344CB8AC3E}">
        <p14:creationId xmlns:p14="http://schemas.microsoft.com/office/powerpoint/2010/main" val="120041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有-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12" name="図 11">
            <a:extLst>
              <a:ext uri="{FF2B5EF4-FFF2-40B4-BE49-F238E27FC236}">
                <a16:creationId xmlns:a16="http://schemas.microsoft.com/office/drawing/2014/main" id="{01BCB77C-208D-B54D-A9E6-6C5D999C55B6}"/>
              </a:ext>
            </a:extLst>
          </p:cNvPr>
          <p:cNvPicPr>
            <a:picLocks noChangeAspect="1"/>
          </p:cNvPicPr>
          <p:nvPr userDrawn="1"/>
        </p:nvPicPr>
        <p:blipFill>
          <a:blip r:embed="rId2"/>
          <a:stretch>
            <a:fillRect/>
          </a:stretch>
        </p:blipFill>
        <p:spPr>
          <a:xfrm>
            <a:off x="360086" y="6534000"/>
            <a:ext cx="2028431" cy="207831"/>
          </a:xfrm>
          <a:prstGeom prst="rect">
            <a:avLst/>
          </a:prstGeom>
        </p:spPr>
      </p:pic>
      <p:sp>
        <p:nvSpPr>
          <p:cNvPr id="11"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5"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6"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7"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Tree>
    <p:extLst>
      <p:ext uri="{BB962C8B-B14F-4D97-AF65-F5344CB8AC3E}">
        <p14:creationId xmlns:p14="http://schemas.microsoft.com/office/powerpoint/2010/main" val="404142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ロゴ有-白紙">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602BD50-DCF9-714C-91DD-D79ACEF746FC}"/>
              </a:ext>
            </a:extLst>
          </p:cNvPr>
          <p:cNvPicPr>
            <a:picLocks noChangeAspect="1"/>
          </p:cNvPicPr>
          <p:nvPr userDrawn="1"/>
        </p:nvPicPr>
        <p:blipFill>
          <a:blip r:embed="rId2"/>
          <a:stretch>
            <a:fillRect/>
          </a:stretch>
        </p:blipFill>
        <p:spPr>
          <a:xfrm>
            <a:off x="360086" y="6534000"/>
            <a:ext cx="2028431" cy="207831"/>
          </a:xfrm>
          <a:prstGeom prst="rect">
            <a:avLst/>
          </a:prstGeom>
        </p:spPr>
      </p:pic>
      <p:sp>
        <p:nvSpPr>
          <p:cNvPr id="3"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3619475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紙1">
    <p:spTree>
      <p:nvGrpSpPr>
        <p:cNvPr id="1" name=""/>
        <p:cNvGrpSpPr/>
        <p:nvPr/>
      </p:nvGrpSpPr>
      <p:grpSpPr>
        <a:xfrm>
          <a:off x="0" y="0"/>
          <a:ext cx="0" cy="0"/>
          <a:chOff x="0" y="0"/>
          <a:chExt cx="0" cy="0"/>
        </a:xfrm>
      </p:grpSpPr>
      <p:sp>
        <p:nvSpPr>
          <p:cNvPr id="6" name="テキスト プレースホルダー 6">
            <a:extLst>
              <a:ext uri="{FF2B5EF4-FFF2-40B4-BE49-F238E27FC236}">
                <a16:creationId xmlns:a16="http://schemas.microsoft.com/office/drawing/2014/main" id="{947288C7-7203-D54E-8629-CD9317DDB283}"/>
              </a:ext>
            </a:extLst>
          </p:cNvPr>
          <p:cNvSpPr txBox="1">
            <a:spLocks/>
          </p:cNvSpPr>
          <p:nvPr userDrawn="1"/>
        </p:nvSpPr>
        <p:spPr>
          <a:xfrm>
            <a:off x="0" y="3886200"/>
            <a:ext cx="9906000" cy="3000118"/>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C430249E-AE45-AB46-9462-F239EA5FB436}"/>
              </a:ext>
            </a:extLst>
          </p:cNvPr>
          <p:cNvSpPr txBox="1">
            <a:spLocks/>
          </p:cNvSpPr>
          <p:nvPr userDrawn="1"/>
        </p:nvSpPr>
        <p:spPr>
          <a:xfrm>
            <a:off x="4165600" y="3886200"/>
            <a:ext cx="5740400" cy="300011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3858857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3858857 w 9907200"/>
              <a:gd name="connsiteY4" fmla="*/ 5588 h 827999"/>
              <a:gd name="connsiteX0" fmla="*/ 5052983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5052983 w 9907200"/>
              <a:gd name="connsiteY4" fmla="*/ 5588 h 827999"/>
              <a:gd name="connsiteX0" fmla="*/ 3331732 w 9907200"/>
              <a:gd name="connsiteY0" fmla="*/ 0 h 828042"/>
              <a:gd name="connsiteX1" fmla="*/ 9907200 w 9907200"/>
              <a:gd name="connsiteY1" fmla="*/ 43 h 828042"/>
              <a:gd name="connsiteX2" fmla="*/ 9907200 w 9907200"/>
              <a:gd name="connsiteY2" fmla="*/ 828042 h 828042"/>
              <a:gd name="connsiteX3" fmla="*/ 0 w 9907200"/>
              <a:gd name="connsiteY3" fmla="*/ 828042 h 828042"/>
              <a:gd name="connsiteX4" fmla="*/ 3331732 w 9907200"/>
              <a:gd name="connsiteY4" fmla="*/ 0 h 828042"/>
              <a:gd name="connsiteX0" fmla="*/ 4732750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4732750 w 11308218"/>
              <a:gd name="connsiteY4" fmla="*/ 0 h 828042"/>
              <a:gd name="connsiteX0" fmla="*/ 5153056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5153056 w 11308218"/>
              <a:gd name="connsiteY4" fmla="*/ 0 h 828042"/>
              <a:gd name="connsiteX0" fmla="*/ 5613390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613390 w 11308218"/>
              <a:gd name="connsiteY4" fmla="*/ 5588 h 827999"/>
              <a:gd name="connsiteX0" fmla="*/ 5702896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702896 w 11308218"/>
              <a:gd name="connsiteY4" fmla="*/ 5588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218" h="827999">
                <a:moveTo>
                  <a:pt x="5702896" y="5588"/>
                </a:moveTo>
                <a:lnTo>
                  <a:pt x="11308218" y="0"/>
                </a:lnTo>
                <a:lnTo>
                  <a:pt x="11308218" y="827999"/>
                </a:lnTo>
                <a:lnTo>
                  <a:pt x="0" y="827999"/>
                </a:lnTo>
                <a:lnTo>
                  <a:pt x="5702896" y="5588"/>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17980" y="0"/>
            <a:ext cx="9923980" cy="3874149"/>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5620281" y="5866857"/>
            <a:ext cx="3913874" cy="340093"/>
          </a:xfrm>
        </p:spPr>
        <p:txBody>
          <a:bodyPr wrap="square" lIns="0" tIns="0" rIns="0" bIns="0" anchor="b">
            <a:spAutoFit/>
          </a:bodyPr>
          <a:lstStyle>
            <a:lvl1pPr marL="0" indent="0">
              <a:spcAft>
                <a:spcPts val="400"/>
              </a:spcAft>
              <a:buNone/>
              <a:defRPr lang="ja-JP" altLang="en-US" sz="1700" spc="150" smtClean="0">
                <a:solidFill>
                  <a:schemeClr val="bg1"/>
                </a:solidFill>
              </a:defRPr>
            </a:lvl1pPr>
            <a:lvl2pPr marL="228600" indent="0">
              <a:spcAft>
                <a:spcPts val="400"/>
              </a:spcAft>
              <a:buNone/>
              <a:defRPr lang="ja-JP" altLang="en-US" sz="1800" smtClean="0">
                <a:latin typeface="+mn-lt"/>
                <a:ea typeface="+mn-ea"/>
              </a:defRPr>
            </a:lvl2pPr>
            <a:lvl3pPr marL="685800" indent="0">
              <a:spcAft>
                <a:spcPts val="400"/>
              </a:spcAft>
              <a:buNone/>
              <a:defRPr lang="ja-JP" altLang="en-US" sz="1800" smtClean="0">
                <a:latin typeface="+mn-lt"/>
                <a:ea typeface="+mn-ea"/>
              </a:defRPr>
            </a:lvl3pPr>
            <a:lvl4pPr marL="1143000" indent="0">
              <a:spcAft>
                <a:spcPts val="400"/>
              </a:spcAft>
              <a:buNone/>
              <a:defRPr lang="ja-JP" altLang="en-US" sz="1800" smtClean="0">
                <a:latin typeface="+mn-lt"/>
                <a:ea typeface="+mn-ea"/>
              </a:defRPr>
            </a:lvl4pPr>
            <a:lvl5pPr marL="1600200" indent="0">
              <a:spcAft>
                <a:spcPts val="400"/>
              </a:spcAft>
              <a:buNone/>
              <a:defRPr lang="ja-JP" altLang="en-US" sz="1800">
                <a:latin typeface="+mn-lt"/>
                <a:ea typeface="+mn-ea"/>
              </a:defRPr>
            </a:lvl5pPr>
          </a:lstStyle>
          <a:p>
            <a:pPr marL="0" lvl="0" defTabSz="457200"/>
            <a:r>
              <a:rPr kumimoji="1" lang="ja-JP" altLang="en-US" dirty="0"/>
              <a:t>マスター テキストの書式設定</a:t>
            </a:r>
          </a:p>
        </p:txBody>
      </p:sp>
      <p:sp>
        <p:nvSpPr>
          <p:cNvPr id="13" name="Date Placeholder 1">
            <a:extLst>
              <a:ext uri="{FF2B5EF4-FFF2-40B4-BE49-F238E27FC236}">
                <a16:creationId xmlns:a16="http://schemas.microsoft.com/office/drawing/2014/main" id="{B4AD2287-6E3C-6647-80BD-596F7E84AFCC}"/>
              </a:ext>
            </a:extLst>
          </p:cNvPr>
          <p:cNvSpPr>
            <a:spLocks noGrp="1"/>
          </p:cNvSpPr>
          <p:nvPr>
            <p:ph type="dt" sz="half" idx="10"/>
          </p:nvPr>
        </p:nvSpPr>
        <p:spPr>
          <a:xfrm>
            <a:off x="5620019" y="4878176"/>
            <a:ext cx="2228850" cy="365125"/>
          </a:xfrm>
        </p:spPr>
        <p:txBody>
          <a:bodyPr/>
          <a:lstStyle>
            <a:lvl1pPr algn="l">
              <a:defRPr/>
            </a:lvl1pPr>
          </a:lstStyle>
          <a:p>
            <a:endParaRPr lang="en-US" dirty="0"/>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377683" y="6469296"/>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0" y="1981200"/>
            <a:ext cx="9897010" cy="1904457"/>
          </a:xfrm>
        </p:spPr>
        <p:txBody>
          <a:bodyPr lIns="288000" tIns="180000" rIns="360000" bIns="72000" anchor="b"/>
          <a:lstStyle>
            <a:lvl1pPr>
              <a:defRPr sz="2400">
                <a:solidFill>
                  <a:schemeClr val="tx1"/>
                </a:solidFill>
              </a:defRPr>
            </a:lvl1pPr>
          </a:lstStyle>
          <a:p>
            <a:r>
              <a:rPr kumimoji="1" lang="ja-JP" altLang="en-US" dirty="0"/>
              <a:t>マスター タイトルの書式設定</a:t>
            </a:r>
          </a:p>
        </p:txBody>
      </p:sp>
      <p:sp>
        <p:nvSpPr>
          <p:cNvPr id="16" name="テキスト プレースホルダー 14">
            <a:extLst>
              <a:ext uri="{FF2B5EF4-FFF2-40B4-BE49-F238E27FC236}">
                <a16:creationId xmlns:a16="http://schemas.microsoft.com/office/drawing/2014/main" id="{D77FD104-BAAE-1E43-B733-8EE9CC9EC49D}"/>
              </a:ext>
            </a:extLst>
          </p:cNvPr>
          <p:cNvSpPr>
            <a:spLocks noGrp="1"/>
          </p:cNvSpPr>
          <p:nvPr>
            <p:ph type="body" sz="quarter" idx="13"/>
          </p:nvPr>
        </p:nvSpPr>
        <p:spPr>
          <a:xfrm>
            <a:off x="-9227" y="3901925"/>
            <a:ext cx="9924453" cy="412805"/>
          </a:xfrm>
        </p:spPr>
        <p:txBody>
          <a:bodyPr wrap="square" lIns="288000">
            <a:spAutoFit/>
          </a:bodyPr>
          <a:lstStyle>
            <a:lvl1pPr marL="0" indent="0">
              <a:buNone/>
              <a:defRPr lang="ja-JP" altLang="en-US" sz="1700" spc="150" smtClean="0">
                <a:solidFill>
                  <a:schemeClr val="bg1"/>
                </a:solidFill>
              </a:defRPr>
            </a:lvl1pPr>
            <a:lvl2pPr marL="228600" indent="0">
              <a:buNone/>
              <a:defRPr lang="ja-JP" altLang="en-US" sz="1700" smtClean="0">
                <a:solidFill>
                  <a:schemeClr val="bg1"/>
                </a:solidFill>
                <a:latin typeface="+mn-lt"/>
                <a:ea typeface="+mn-ea"/>
              </a:defRPr>
            </a:lvl2pPr>
            <a:lvl3pPr marL="685800" indent="0">
              <a:buNone/>
              <a:defRPr lang="ja-JP" altLang="en-US" sz="1700" smtClean="0">
                <a:solidFill>
                  <a:schemeClr val="bg1"/>
                </a:solidFill>
                <a:latin typeface="+mn-lt"/>
                <a:ea typeface="+mn-ea"/>
              </a:defRPr>
            </a:lvl3pPr>
            <a:lvl4pPr marL="1143000" indent="0">
              <a:buNone/>
              <a:defRPr lang="ja-JP" altLang="en-US" sz="1700" smtClean="0">
                <a:solidFill>
                  <a:schemeClr val="bg1"/>
                </a:solidFill>
                <a:latin typeface="+mn-lt"/>
                <a:ea typeface="+mn-ea"/>
              </a:defRPr>
            </a:lvl4pPr>
            <a:lvl5pPr marL="1600200" indent="0">
              <a:buNone/>
              <a:defRPr lang="ja-JP" altLang="en-US" sz="1700">
                <a:solidFill>
                  <a:schemeClr val="bg1"/>
                </a:solidFill>
                <a:latin typeface="+mn-lt"/>
                <a:ea typeface="+mn-ea"/>
              </a:defRPr>
            </a:lvl5pPr>
          </a:lstStyle>
          <a:p>
            <a:pPr marL="0" lvl="0" defTabSz="457200"/>
            <a:r>
              <a:rPr kumimoji="1" lang="ja-JP" altLang="en-US" dirty="0"/>
              <a:t>マスター テキストの</a:t>
            </a:r>
            <a:r>
              <a:rPr kumimoji="1" lang="ja-JP" altLang="en-US"/>
              <a:t>書式設定</a:t>
            </a:r>
            <a:endParaRPr kumimoji="1" lang="ja-JP" altLang="en-US" dirty="0"/>
          </a:p>
        </p:txBody>
      </p:sp>
      <p:grpSp>
        <p:nvGrpSpPr>
          <p:cNvPr id="99" name="グループ化 98"/>
          <p:cNvGrpSpPr/>
          <p:nvPr userDrawn="1"/>
        </p:nvGrpSpPr>
        <p:grpSpPr>
          <a:xfrm>
            <a:off x="5638800" y="6379733"/>
            <a:ext cx="3851369" cy="173467"/>
            <a:chOff x="900632" y="1414463"/>
            <a:chExt cx="7938089" cy="357535"/>
          </a:xfrm>
          <a:solidFill>
            <a:schemeClr val="bg1">
              <a:alpha val="17000"/>
            </a:schemeClr>
          </a:solidFill>
        </p:grpSpPr>
        <p:sp>
          <p:nvSpPr>
            <p:cNvPr id="19"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77173" y="317901"/>
            <a:ext cx="4012995" cy="585603"/>
          </a:xfrm>
          <a:prstGeom prst="rect">
            <a:avLst/>
          </a:prstGeom>
        </p:spPr>
      </p:pic>
    </p:spTree>
    <p:extLst>
      <p:ext uri="{BB962C8B-B14F-4D97-AF65-F5344CB8AC3E}">
        <p14:creationId xmlns:p14="http://schemas.microsoft.com/office/powerpoint/2010/main" val="216815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紙2">
    <p:spTree>
      <p:nvGrpSpPr>
        <p:cNvPr id="1" name=""/>
        <p:cNvGrpSpPr/>
        <p:nvPr/>
      </p:nvGrpSpPr>
      <p:grpSpPr>
        <a:xfrm>
          <a:off x="0" y="0"/>
          <a:ext cx="0" cy="0"/>
          <a:chOff x="0" y="0"/>
          <a:chExt cx="0" cy="0"/>
        </a:xfrm>
      </p:grpSpPr>
      <p:sp>
        <p:nvSpPr>
          <p:cNvPr id="17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7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2371426" y="3027"/>
            <a:ext cx="7543800" cy="6854973"/>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2362200" y="4042659"/>
            <a:ext cx="7534810" cy="412421"/>
          </a:xfrm>
        </p:spPr>
        <p:txBody>
          <a:bodyPr wrap="square" lIns="288000">
            <a:spAutoFit/>
          </a:bodyPr>
          <a:lstStyle>
            <a:lvl1pPr marL="0" indent="0">
              <a:spcAft>
                <a:spcPts val="400"/>
              </a:spcAft>
              <a:buNone/>
              <a:defRPr lang="ja-JP" altLang="en-US" sz="1600" spc="150" smtClean="0">
                <a:solidFill>
                  <a:schemeClr val="tx1"/>
                </a:solidFill>
              </a:defRPr>
            </a:lvl1pPr>
            <a:lvl2pPr marL="228600" indent="0">
              <a:spcAft>
                <a:spcPts val="400"/>
              </a:spcAft>
              <a:buNone/>
              <a:defRPr lang="ja-JP" altLang="en-US" sz="1600" smtClean="0">
                <a:solidFill>
                  <a:schemeClr val="tx1"/>
                </a:solidFill>
                <a:latin typeface="+mn-lt"/>
                <a:ea typeface="+mn-ea"/>
              </a:defRPr>
            </a:lvl2pPr>
            <a:lvl3pPr marL="685800" indent="0">
              <a:spcAft>
                <a:spcPts val="400"/>
              </a:spcAft>
              <a:buNone/>
              <a:defRPr lang="ja-JP" altLang="en-US" sz="1600" smtClean="0">
                <a:solidFill>
                  <a:schemeClr val="tx1"/>
                </a:solidFill>
                <a:latin typeface="+mn-lt"/>
                <a:ea typeface="+mn-ea"/>
              </a:defRPr>
            </a:lvl3pPr>
            <a:lvl4pPr marL="1143000" indent="0">
              <a:spcAft>
                <a:spcPts val="400"/>
              </a:spcAft>
              <a:buNone/>
              <a:defRPr lang="ja-JP" altLang="en-US" sz="1600" smtClean="0">
                <a:solidFill>
                  <a:schemeClr val="tx1"/>
                </a:solidFill>
                <a:latin typeface="+mn-lt"/>
                <a:ea typeface="+mn-ea"/>
              </a:defRPr>
            </a:lvl4pPr>
            <a:lvl5pPr marL="1600200" indent="0">
              <a:spcAft>
                <a:spcPts val="400"/>
              </a:spcAft>
              <a:buNone/>
              <a:defRPr lang="ja-JP" altLang="en-US" sz="1600">
                <a:solidFill>
                  <a:schemeClr val="tx1"/>
                </a:solidFill>
                <a:latin typeface="+mn-lt"/>
                <a:ea typeface="+mn-ea"/>
              </a:defRPr>
            </a:lvl5pPr>
          </a:lstStyle>
          <a:p>
            <a:pPr marL="0" lvl="0" defTabSz="457200"/>
            <a:r>
              <a:rPr kumimoji="1" lang="ja-JP" altLang="en-US"/>
              <a:t>マスター テキストの書式設定</a:t>
            </a:r>
          </a:p>
        </p:txBody>
      </p:sp>
      <p:pic>
        <p:nvPicPr>
          <p:cNvPr id="11" name="図 10">
            <a:extLst>
              <a:ext uri="{FF2B5EF4-FFF2-40B4-BE49-F238E27FC236}">
                <a16:creationId xmlns:a16="http://schemas.microsoft.com/office/drawing/2014/main" id="{CF91CF97-003A-8047-ADC7-81411BD333F3}"/>
              </a:ext>
            </a:extLst>
          </p:cNvPr>
          <p:cNvPicPr>
            <a:picLocks noChangeAspect="1"/>
          </p:cNvPicPr>
          <p:nvPr userDrawn="1"/>
        </p:nvPicPr>
        <p:blipFill>
          <a:blip r:embed="rId2">
            <a:alphaModFix amt="36000"/>
          </a:blip>
          <a:stretch>
            <a:fillRect/>
          </a:stretch>
        </p:blipFill>
        <p:spPr>
          <a:xfrm>
            <a:off x="5715000" y="6469296"/>
            <a:ext cx="3813317" cy="173332"/>
          </a:xfrm>
          <a:prstGeom prst="rect">
            <a:avLst/>
          </a:prstGeom>
        </p:spPr>
      </p:pic>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4450710" y="6379365"/>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2362200" y="1447800"/>
            <a:ext cx="7534810" cy="2304191"/>
          </a:xfrm>
        </p:spPr>
        <p:txBody>
          <a:bodyPr lIns="288000" tIns="180000" rIns="360000" bIns="72000" anchor="b"/>
          <a:lstStyle>
            <a:lvl1pPr>
              <a:defRPr sz="2400">
                <a:solidFill>
                  <a:schemeClr val="tx1"/>
                </a:solidFill>
              </a:defRPr>
            </a:lvl1pPr>
          </a:lstStyle>
          <a:p>
            <a:r>
              <a:rPr kumimoji="1" lang="ja-JP" altLang="en-US" dirty="0"/>
              <a:t>マスター タイトルの書式設定</a:t>
            </a:r>
          </a:p>
        </p:txBody>
      </p:sp>
      <p:grpSp>
        <p:nvGrpSpPr>
          <p:cNvPr id="89" name="グループ化 88"/>
          <p:cNvGrpSpPr/>
          <p:nvPr userDrawn="1"/>
        </p:nvGrpSpPr>
        <p:grpSpPr>
          <a:xfrm rot="16200000">
            <a:off x="-1117606" y="1574806"/>
            <a:ext cx="2819400" cy="126987"/>
            <a:chOff x="900632" y="1414463"/>
            <a:chExt cx="7938089" cy="357535"/>
          </a:xfrm>
          <a:solidFill>
            <a:schemeClr val="bg1">
              <a:alpha val="17000"/>
            </a:schemeClr>
          </a:solidFill>
        </p:grpSpPr>
        <p:sp>
          <p:nvSpPr>
            <p:cNvPr id="90"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1"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5"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05089" y="5715000"/>
            <a:ext cx="1172311" cy="1011490"/>
          </a:xfrm>
          <a:prstGeom prst="rect">
            <a:avLst/>
          </a:prstGeom>
        </p:spPr>
      </p:pic>
    </p:spTree>
    <p:extLst>
      <p:ext uri="{BB962C8B-B14F-4D97-AF65-F5344CB8AC3E}">
        <p14:creationId xmlns:p14="http://schemas.microsoft.com/office/powerpoint/2010/main" val="350644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中扉・目次1">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dirty="0"/>
              <a:t>マスター テキストの書式設定</a:t>
            </a:r>
          </a:p>
          <a:p>
            <a:pPr marL="0" lvl="0" defTabSz="457200"/>
            <a:r>
              <a:rPr kumimoji="1" lang="ja-JP" altLang="en-US" dirty="0"/>
              <a:t>第 </a:t>
            </a:r>
            <a:r>
              <a:rPr kumimoji="1" lang="en-US" altLang="ja-JP" dirty="0"/>
              <a:t>2 </a:t>
            </a:r>
            <a:r>
              <a:rPr kumimoji="1" lang="ja-JP" altLang="en-US" dirty="0"/>
              <a:t>レベル</a:t>
            </a:r>
          </a:p>
          <a:p>
            <a:pPr marL="0" lvl="0" defTabSz="457200"/>
            <a:r>
              <a:rPr kumimoji="1" lang="ja-JP" altLang="en-US" dirty="0"/>
              <a:t>第 </a:t>
            </a:r>
            <a:r>
              <a:rPr kumimoji="1" lang="en-US" altLang="ja-JP" dirty="0"/>
              <a:t>3 </a:t>
            </a:r>
            <a:r>
              <a:rPr kumimoji="1" lang="ja-JP" altLang="en-US" dirty="0"/>
              <a:t>レベル</a:t>
            </a:r>
          </a:p>
          <a:p>
            <a:pPr marL="0" lvl="0" defTabSz="457200"/>
            <a:r>
              <a:rPr kumimoji="1" lang="ja-JP" altLang="en-US" dirty="0"/>
              <a:t>第 </a:t>
            </a:r>
            <a:r>
              <a:rPr kumimoji="1" lang="en-US" altLang="ja-JP" dirty="0"/>
              <a:t>4 </a:t>
            </a:r>
            <a:r>
              <a:rPr kumimoji="1" lang="ja-JP" altLang="en-US" dirty="0"/>
              <a:t>レベル</a:t>
            </a:r>
          </a:p>
          <a:p>
            <a:pPr marL="0" lvl="0" defTabSz="457200"/>
            <a:r>
              <a:rPr kumimoji="1" lang="ja-JP" altLang="en-US" dirty="0"/>
              <a:t>第 </a:t>
            </a:r>
            <a:r>
              <a:rPr kumimoji="1" lang="en-US" altLang="ja-JP" dirty="0"/>
              <a:t>5 </a:t>
            </a:r>
            <a:r>
              <a:rPr kumimoji="1" lang="ja-JP" altLang="en-US" dirty="0"/>
              <a:t>レベル</a:t>
            </a:r>
          </a:p>
        </p:txBody>
      </p:sp>
      <p:grpSp>
        <p:nvGrpSpPr>
          <p:cNvPr id="153" name="グループ化 152"/>
          <p:cNvGrpSpPr/>
          <p:nvPr userDrawn="1"/>
        </p:nvGrpSpPr>
        <p:grpSpPr>
          <a:xfrm rot="16200000">
            <a:off x="-1117606" y="1574806"/>
            <a:ext cx="2819400" cy="126987"/>
            <a:chOff x="900632" y="1414463"/>
            <a:chExt cx="7938089" cy="357535"/>
          </a:xfrm>
          <a:solidFill>
            <a:schemeClr val="bg1">
              <a:alpha val="17000"/>
            </a:schemeClr>
          </a:solidFill>
        </p:grpSpPr>
        <p:sp>
          <p:nvSpPr>
            <p:cNvPr id="154"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5"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0"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1"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2"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3"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4"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5"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6"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7"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8"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9"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0"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1"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2"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3"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4"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5"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6"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7"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8"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9"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5"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6"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7"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8"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9"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1"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2"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3"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4"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6"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7"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8"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9"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0"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1"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2"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3"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89"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pic>
        <p:nvPicPr>
          <p:cNvPr id="88" name="図 8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05089" y="5715000"/>
            <a:ext cx="1172311" cy="1011490"/>
          </a:xfrm>
          <a:prstGeom prst="rect">
            <a:avLst/>
          </a:prstGeom>
        </p:spPr>
      </p:pic>
    </p:spTree>
    <p:extLst>
      <p:ext uri="{BB962C8B-B14F-4D97-AF65-F5344CB8AC3E}">
        <p14:creationId xmlns:p14="http://schemas.microsoft.com/office/powerpoint/2010/main" val="247235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22134301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sldNum="0"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3.xml"/><Relationship Id="rId5" Type="http://schemas.openxmlformats.org/officeDocument/2006/relationships/chart" Target="../charts/chart11.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六角形 14">
            <a:extLst>
              <a:ext uri="{FF2B5EF4-FFF2-40B4-BE49-F238E27FC236}">
                <a16:creationId xmlns:a16="http://schemas.microsoft.com/office/drawing/2014/main" id="{FF391A48-AD3D-4324-A2F6-405B80A9B87E}"/>
              </a:ext>
            </a:extLst>
          </p:cNvPr>
          <p:cNvSpPr/>
          <p:nvPr/>
        </p:nvSpPr>
        <p:spPr>
          <a:xfrm>
            <a:off x="1676400" y="2891578"/>
            <a:ext cx="6571037" cy="3868960"/>
          </a:xfrm>
          <a:prstGeom prst="hexagon">
            <a:avLst/>
          </a:prstGeom>
          <a:solidFill>
            <a:srgbClr val="E4E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marR="0" lvl="0" indent="-174625" algn="l" defTabSz="4572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メイリオ"/>
              <a:ea typeface="メイリオ"/>
              <a:cs typeface="+mn-cs"/>
            </a:endParaRPr>
          </a:p>
        </p:txBody>
      </p:sp>
      <p:sp>
        <p:nvSpPr>
          <p:cNvPr id="40" name="タイトル 1">
            <a:extLst>
              <a:ext uri="{FF2B5EF4-FFF2-40B4-BE49-F238E27FC236}">
                <a16:creationId xmlns:a16="http://schemas.microsoft.com/office/drawing/2014/main" id="{F6866B67-431A-478D-92C9-371B7D297F0A}"/>
              </a:ext>
            </a:extLst>
          </p:cNvPr>
          <p:cNvSpPr>
            <a:spLocks noGrp="1"/>
          </p:cNvSpPr>
          <p:nvPr>
            <p:ph type="title"/>
          </p:nvPr>
        </p:nvSpPr>
        <p:spPr>
          <a:xfrm>
            <a:off x="-27859" y="0"/>
            <a:ext cx="9906000" cy="798207"/>
          </a:xfrm>
        </p:spPr>
        <p:txBody>
          <a:bodyPr/>
          <a:lstStyle/>
          <a:p>
            <a:pPr algn="ctr"/>
            <a:r>
              <a:rPr lang="zh-TW" altLang="en-US" sz="2800" dirty="0">
                <a:latin typeface="ＭＳ ゴシック" panose="020B0609070205080204" pitchFamily="49" charset="-128"/>
                <a:ea typeface="ＭＳ ゴシック" panose="020B0609070205080204" pitchFamily="49" charset="-128"/>
              </a:rPr>
              <a:t>第</a:t>
            </a:r>
            <a:r>
              <a:rPr lang="en-US" altLang="zh-TW" sz="2800" dirty="0">
                <a:latin typeface="ＭＳ ゴシック" panose="020B0609070205080204" pitchFamily="49" charset="-128"/>
                <a:ea typeface="ＭＳ ゴシック" panose="020B0609070205080204" pitchFamily="49" charset="-128"/>
              </a:rPr>
              <a:t>14</a:t>
            </a:r>
            <a:r>
              <a:rPr lang="zh-TW" altLang="en-US" sz="2800" dirty="0">
                <a:latin typeface="ＭＳ ゴシック" panose="020B0609070205080204" pitchFamily="49" charset="-128"/>
                <a:ea typeface="ＭＳ ゴシック" panose="020B0609070205080204" pitchFamily="49" charset="-128"/>
              </a:rPr>
              <a:t>次労働災害防止計画</a:t>
            </a:r>
            <a:r>
              <a:rPr lang="ja-JP" altLang="en-US" sz="2800" dirty="0" smtClean="0">
                <a:latin typeface="ＭＳ ゴシック" panose="020B0609070205080204" pitchFamily="49" charset="-128"/>
                <a:ea typeface="ＭＳ ゴシック" panose="020B0609070205080204" pitchFamily="49" charset="-128"/>
              </a:rPr>
              <a:t>案の概要</a:t>
            </a:r>
            <a:r>
              <a:rPr lang="en-US" altLang="ja-JP" sz="1810" dirty="0" smtClean="0">
                <a:latin typeface="ＭＳ ゴシック" panose="020B0609070205080204" pitchFamily="49" charset="-128"/>
                <a:ea typeface="ＭＳ ゴシック" panose="020B0609070205080204" pitchFamily="49" charset="-128"/>
              </a:rPr>
              <a:t/>
            </a:r>
            <a:br>
              <a:rPr lang="en-US" altLang="ja-JP" sz="1810" dirty="0" smtClean="0">
                <a:latin typeface="ＭＳ ゴシック" panose="020B0609070205080204" pitchFamily="49" charset="-128"/>
                <a:ea typeface="ＭＳ ゴシック" panose="020B0609070205080204" pitchFamily="49" charset="-128"/>
              </a:rPr>
            </a:br>
            <a:r>
              <a:rPr lang="ja-JP" altLang="en-US" sz="1200" dirty="0" smtClean="0">
                <a:latin typeface="ＭＳ ゴシック" panose="020B0609070205080204" pitchFamily="49" charset="-128"/>
                <a:ea typeface="ＭＳ ゴシック" panose="020B0609070205080204" pitchFamily="49" charset="-128"/>
              </a:rPr>
              <a:t>計画期間：令和５年（</a:t>
            </a:r>
            <a:r>
              <a:rPr lang="en-US" altLang="ja-JP" sz="1200" dirty="0" smtClean="0">
                <a:latin typeface="ＭＳ ゴシック" panose="020B0609070205080204" pitchFamily="49" charset="-128"/>
                <a:ea typeface="ＭＳ ゴシック" panose="020B0609070205080204" pitchFamily="49" charset="-128"/>
              </a:rPr>
              <a:t>2023</a:t>
            </a:r>
            <a:r>
              <a:rPr lang="ja-JP" altLang="en-US" sz="1200" dirty="0" smtClean="0">
                <a:latin typeface="ＭＳ ゴシック" panose="020B0609070205080204" pitchFamily="49" charset="-128"/>
                <a:ea typeface="ＭＳ ゴシック" panose="020B0609070205080204" pitchFamily="49" charset="-128"/>
              </a:rPr>
              <a:t>年）４月１日</a:t>
            </a:r>
            <a:r>
              <a:rPr lang="ja-JP" altLang="en-US" sz="1200" dirty="0">
                <a:latin typeface="ＭＳ ゴシック" panose="020B0609070205080204" pitchFamily="49" charset="-128"/>
                <a:ea typeface="ＭＳ ゴシック" panose="020B0609070205080204" pitchFamily="49" charset="-128"/>
              </a:rPr>
              <a:t>～令和</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年（</a:t>
            </a:r>
            <a:r>
              <a:rPr lang="en-US" altLang="ja-JP" sz="1200" dirty="0">
                <a:latin typeface="ＭＳ ゴシック" panose="020B0609070205080204" pitchFamily="49" charset="-128"/>
                <a:ea typeface="ＭＳ ゴシック" panose="020B0609070205080204" pitchFamily="49" charset="-128"/>
              </a:rPr>
              <a:t>2028</a:t>
            </a:r>
            <a:r>
              <a:rPr lang="ja-JP" altLang="en-US" sz="1200" dirty="0">
                <a:latin typeface="ＭＳ ゴシック" panose="020B0609070205080204" pitchFamily="49" charset="-128"/>
                <a:ea typeface="ＭＳ ゴシック" panose="020B0609070205080204" pitchFamily="49" charset="-128"/>
              </a:rPr>
              <a:t>年</a:t>
            </a:r>
            <a:r>
              <a:rPr lang="ja-JP" altLang="en-US" sz="1200" dirty="0" smtClean="0">
                <a:latin typeface="ＭＳ ゴシック" panose="020B0609070205080204" pitchFamily="49" charset="-128"/>
                <a:ea typeface="ＭＳ ゴシック" panose="020B0609070205080204" pitchFamily="49" charset="-128"/>
              </a:rPr>
              <a:t>）３月</a:t>
            </a:r>
            <a:r>
              <a:rPr lang="en-US" altLang="ja-JP" sz="1200" dirty="0">
                <a:latin typeface="ＭＳ ゴシック" panose="020B0609070205080204" pitchFamily="49" charset="-128"/>
                <a:ea typeface="ＭＳ ゴシック" panose="020B0609070205080204" pitchFamily="49" charset="-128"/>
              </a:rPr>
              <a:t>31</a:t>
            </a:r>
            <a:r>
              <a:rPr lang="ja-JP" altLang="en-US" sz="1200" dirty="0">
                <a:latin typeface="ＭＳ ゴシック" panose="020B0609070205080204" pitchFamily="49" charset="-128"/>
                <a:ea typeface="ＭＳ ゴシック" panose="020B0609070205080204" pitchFamily="49" charset="-128"/>
              </a:rPr>
              <a:t>日</a:t>
            </a:r>
          </a:p>
        </p:txBody>
      </p:sp>
      <p:cxnSp>
        <p:nvCxnSpPr>
          <p:cNvPr id="21" name="直線コネクタ 20">
            <a:extLst>
              <a:ext uri="{FF2B5EF4-FFF2-40B4-BE49-F238E27FC236}">
                <a16:creationId xmlns:a16="http://schemas.microsoft.com/office/drawing/2014/main" id="{A2B2D340-E16A-4406-A392-2D6916618F99}"/>
              </a:ext>
            </a:extLst>
          </p:cNvPr>
          <p:cNvCxnSpPr>
            <a:cxnSpLocks/>
          </p:cNvCxnSpPr>
          <p:nvPr/>
        </p:nvCxnSpPr>
        <p:spPr>
          <a:xfrm>
            <a:off x="19664" y="2631896"/>
            <a:ext cx="534522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A7C57DD6-6F9C-48D9-9FE9-733E57BB9535}"/>
              </a:ext>
            </a:extLst>
          </p:cNvPr>
          <p:cNvSpPr/>
          <p:nvPr/>
        </p:nvSpPr>
        <p:spPr>
          <a:xfrm>
            <a:off x="307121" y="2296274"/>
            <a:ext cx="4918132" cy="301621"/>
          </a:xfrm>
          <a:prstGeom prst="rect">
            <a:avLst/>
          </a:prstGeom>
        </p:spPr>
        <p:txBody>
          <a:bodyPr wrap="square" lIns="0" tIns="0" rIns="0" bIns="0">
            <a:spAutoFit/>
          </a:bodyP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600" b="1" i="0" u="none" strike="noStrike" kern="1200" cap="none" spc="239"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Noto Sans CJK JP DemiLight" charset="-128"/>
              </a:rPr>
              <a:t>〇８つの重点対策</a:t>
            </a:r>
          </a:p>
        </p:txBody>
      </p:sp>
      <p:sp>
        <p:nvSpPr>
          <p:cNvPr id="14" name="楕円 13">
            <a:extLst>
              <a:ext uri="{FF2B5EF4-FFF2-40B4-BE49-F238E27FC236}">
                <a16:creationId xmlns:a16="http://schemas.microsoft.com/office/drawing/2014/main" id="{801F4014-FD85-4C9E-BF72-1785F9EE5281}"/>
              </a:ext>
            </a:extLst>
          </p:cNvPr>
          <p:cNvSpPr/>
          <p:nvPr/>
        </p:nvSpPr>
        <p:spPr>
          <a:xfrm>
            <a:off x="6229118" y="2684613"/>
            <a:ext cx="2808000" cy="1188000"/>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t"/>
          <a:lstStyle/>
          <a:p>
            <a:pPr marL="174625" marR="0" lvl="0" indent="-174625"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労働者の作業行動に</a:t>
            </a:r>
            <a:endParaRPr kumimoji="1" lang="en-US" altLang="ja-JP" sz="1400" b="1" i="0" u="none" strike="noStrike" kern="1200" cap="none" spc="0" normalizeH="0" baseline="0" noProof="0" dirty="0">
              <a:ln>
                <a:noFill/>
              </a:ln>
              <a:solidFill>
                <a:srgbClr val="000000"/>
              </a:solidFill>
              <a:effectLst/>
              <a:uLnTx/>
              <a:uFillTx/>
              <a:latin typeface="メイリオ"/>
              <a:ea typeface="メイリオ"/>
              <a:cs typeface="+mn-cs"/>
            </a:endParaRPr>
          </a:p>
          <a:p>
            <a:pPr marL="174625" marR="0" lvl="0" indent="-174625"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起因する労働災害防止対策の推進</a:t>
            </a:r>
          </a:p>
        </p:txBody>
      </p:sp>
      <p:sp>
        <p:nvSpPr>
          <p:cNvPr id="23" name="楕円 22">
            <a:extLst>
              <a:ext uri="{FF2B5EF4-FFF2-40B4-BE49-F238E27FC236}">
                <a16:creationId xmlns:a16="http://schemas.microsoft.com/office/drawing/2014/main" id="{AF025EAE-E44F-48BD-9BD5-00F34731D4D6}"/>
              </a:ext>
            </a:extLst>
          </p:cNvPr>
          <p:cNvSpPr/>
          <p:nvPr/>
        </p:nvSpPr>
        <p:spPr>
          <a:xfrm>
            <a:off x="362102" y="2696539"/>
            <a:ext cx="2808000" cy="1188000"/>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高年齢労働者の</a:t>
            </a:r>
            <a:endParaRPr kumimoji="1" lang="en-US" altLang="ja-JP" sz="1400" b="1" i="0" u="none" strike="noStrike" kern="1200" cap="none" spc="0" normalizeH="0" baseline="0" noProof="0" dirty="0">
              <a:ln>
                <a:noFill/>
              </a:ln>
              <a:solidFill>
                <a:srgbClr val="000000"/>
              </a:solidFill>
              <a:effectLst/>
              <a:uLnTx/>
              <a:uFillTx/>
              <a:latin typeface="メイリオ"/>
              <a:ea typeface="メイリオ"/>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労働災害防止対策</a:t>
            </a:r>
            <a:endParaRPr kumimoji="1" lang="en-US" altLang="ja-JP" sz="1400" b="1" i="0" u="none" strike="noStrike" kern="1200" cap="none" spc="0" normalizeH="0" baseline="0" noProof="0" dirty="0">
              <a:ln>
                <a:noFill/>
              </a:ln>
              <a:solidFill>
                <a:srgbClr val="000000"/>
              </a:solidFill>
              <a:effectLst/>
              <a:uLnTx/>
              <a:uFillTx/>
              <a:latin typeface="メイリオ"/>
              <a:ea typeface="メイリオ"/>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の推進</a:t>
            </a:r>
          </a:p>
        </p:txBody>
      </p:sp>
      <p:sp>
        <p:nvSpPr>
          <p:cNvPr id="24" name="楕円 23">
            <a:extLst>
              <a:ext uri="{FF2B5EF4-FFF2-40B4-BE49-F238E27FC236}">
                <a16:creationId xmlns:a16="http://schemas.microsoft.com/office/drawing/2014/main" id="{D8107FE1-0EDA-4848-B234-CBA7E85F7679}"/>
              </a:ext>
            </a:extLst>
          </p:cNvPr>
          <p:cNvSpPr/>
          <p:nvPr/>
        </p:nvSpPr>
        <p:spPr>
          <a:xfrm>
            <a:off x="6333370" y="4059527"/>
            <a:ext cx="2808000" cy="1188000"/>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業種別の労働災害防止対策の推進</a:t>
            </a:r>
          </a:p>
        </p:txBody>
      </p:sp>
      <p:sp>
        <p:nvSpPr>
          <p:cNvPr id="27" name="楕円 26">
            <a:extLst>
              <a:ext uri="{FF2B5EF4-FFF2-40B4-BE49-F238E27FC236}">
                <a16:creationId xmlns:a16="http://schemas.microsoft.com/office/drawing/2014/main" id="{CFB204C8-82CA-4916-AE15-6CE0B51AB8FC}"/>
              </a:ext>
            </a:extLst>
          </p:cNvPr>
          <p:cNvSpPr/>
          <p:nvPr/>
        </p:nvSpPr>
        <p:spPr>
          <a:xfrm>
            <a:off x="228600" y="4114800"/>
            <a:ext cx="2808000" cy="1188000"/>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多様な働き方への対応や外国人労働者等の労働災害防止対策の推進</a:t>
            </a:r>
          </a:p>
        </p:txBody>
      </p:sp>
      <p:sp>
        <p:nvSpPr>
          <p:cNvPr id="28" name="楕円 27">
            <a:extLst>
              <a:ext uri="{FF2B5EF4-FFF2-40B4-BE49-F238E27FC236}">
                <a16:creationId xmlns:a16="http://schemas.microsoft.com/office/drawing/2014/main" id="{B2EAA36D-4047-41B6-9713-D0D57D72B7D2}"/>
              </a:ext>
            </a:extLst>
          </p:cNvPr>
          <p:cNvSpPr/>
          <p:nvPr/>
        </p:nvSpPr>
        <p:spPr>
          <a:xfrm>
            <a:off x="3310759" y="3042411"/>
            <a:ext cx="2808000" cy="1188000"/>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自発的に安全衛生対策に取り組むための</a:t>
            </a:r>
            <a:endParaRPr kumimoji="1" lang="en-US" altLang="ja-JP" sz="1400" b="1" i="0" u="none" strike="noStrike" kern="1200" cap="none" spc="0" normalizeH="0" baseline="0" noProof="0" dirty="0">
              <a:ln>
                <a:noFill/>
              </a:ln>
              <a:solidFill>
                <a:srgbClr val="000000"/>
              </a:solidFill>
              <a:effectLst/>
              <a:uLnTx/>
              <a:uFillTx/>
              <a:latin typeface="メイリオ"/>
              <a:ea typeface="メイリオ"/>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意識啓発</a:t>
            </a:r>
          </a:p>
        </p:txBody>
      </p:sp>
      <p:sp>
        <p:nvSpPr>
          <p:cNvPr id="29" name="楕円 28">
            <a:extLst>
              <a:ext uri="{FF2B5EF4-FFF2-40B4-BE49-F238E27FC236}">
                <a16:creationId xmlns:a16="http://schemas.microsoft.com/office/drawing/2014/main" id="{20769AF8-F02F-4888-AA3D-CD88BE94E4AA}"/>
              </a:ext>
            </a:extLst>
          </p:cNvPr>
          <p:cNvSpPr/>
          <p:nvPr/>
        </p:nvSpPr>
        <p:spPr>
          <a:xfrm>
            <a:off x="3369460" y="4608261"/>
            <a:ext cx="2808000" cy="1188000"/>
          </a:xfrm>
          <a:prstGeom prst="ellipse">
            <a:avLst/>
          </a:prstGeom>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個人事業者等に対する安全衛生対策の推進</a:t>
            </a:r>
          </a:p>
        </p:txBody>
      </p:sp>
      <p:sp>
        <p:nvSpPr>
          <p:cNvPr id="31" name="楕円 30">
            <a:extLst>
              <a:ext uri="{FF2B5EF4-FFF2-40B4-BE49-F238E27FC236}">
                <a16:creationId xmlns:a16="http://schemas.microsoft.com/office/drawing/2014/main" id="{1665E430-2BF6-4BA4-8942-0E78F5AE2813}"/>
              </a:ext>
            </a:extLst>
          </p:cNvPr>
          <p:cNvSpPr/>
          <p:nvPr/>
        </p:nvSpPr>
        <p:spPr>
          <a:xfrm>
            <a:off x="1414530" y="5528440"/>
            <a:ext cx="2808000" cy="1188000"/>
          </a:xfrm>
          <a:prstGeom prst="ellipse">
            <a:avLst/>
          </a:prstGeom>
          <a:solidFill>
            <a:schemeClr val="accent1">
              <a:lumMod val="20000"/>
              <a:lumOff val="80000"/>
            </a:schemeClr>
          </a:solidFill>
          <a:ln>
            <a:solidFill>
              <a:srgbClr val="EBE9F3"/>
            </a:solidFill>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労働者の健康確保対策の推進</a:t>
            </a:r>
          </a:p>
        </p:txBody>
      </p:sp>
      <p:sp>
        <p:nvSpPr>
          <p:cNvPr id="33" name="正方形/長方形 32">
            <a:extLst>
              <a:ext uri="{FF2B5EF4-FFF2-40B4-BE49-F238E27FC236}">
                <a16:creationId xmlns:a16="http://schemas.microsoft.com/office/drawing/2014/main" id="{39BE1D1F-D281-4501-B5D1-8BE81A9300E4}"/>
              </a:ext>
            </a:extLst>
          </p:cNvPr>
          <p:cNvSpPr/>
          <p:nvPr/>
        </p:nvSpPr>
        <p:spPr>
          <a:xfrm>
            <a:off x="7464970" y="4973927"/>
            <a:ext cx="2362200" cy="578399"/>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陸上貨物運送事業、</a:t>
            </a:r>
            <a:endParaRPr kumimoji="1" lang="en-US" altLang="ja-JP" sz="1400" b="1" i="0" u="none" strike="noStrike" kern="1200" cap="none" spc="0" normalizeH="0" baseline="0" noProof="0" dirty="0">
              <a:ln>
                <a:noFill/>
              </a:ln>
              <a:solidFill>
                <a:srgbClr val="000000"/>
              </a:solidFill>
              <a:effectLst/>
              <a:uLnTx/>
              <a:uFillTx/>
              <a:latin typeface="メイリオ"/>
              <a:ea typeface="メイリオ"/>
              <a:cs typeface="+mn-cs"/>
            </a:endParaRPr>
          </a:p>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建設業、製造業、林業</a:t>
            </a:r>
            <a:endParaRPr kumimoji="1" lang="en-US" altLang="ja-JP" sz="1400" b="1" i="0" u="none" strike="noStrike" kern="1200" cap="none" spc="0" normalizeH="0" baseline="0" noProof="0" dirty="0">
              <a:ln>
                <a:noFill/>
              </a:ln>
              <a:solidFill>
                <a:srgbClr val="000000"/>
              </a:solidFill>
              <a:effectLst/>
              <a:uLnTx/>
              <a:uFillTx/>
              <a:latin typeface="メイリオ"/>
              <a:ea typeface="メイリオ"/>
              <a:cs typeface="+mn-cs"/>
            </a:endParaRPr>
          </a:p>
          <a:p>
            <a:pPr marL="174625" marR="0" lvl="0" indent="-174625" algn="l" defTabSz="4572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endParaRPr>
          </a:p>
        </p:txBody>
      </p:sp>
      <p:sp>
        <p:nvSpPr>
          <p:cNvPr id="34" name="正方形/長方形 33">
            <a:extLst>
              <a:ext uri="{FF2B5EF4-FFF2-40B4-BE49-F238E27FC236}">
                <a16:creationId xmlns:a16="http://schemas.microsoft.com/office/drawing/2014/main" id="{3FABE35E-A8CE-4A36-BB6A-A105EB4102D7}"/>
              </a:ext>
            </a:extLst>
          </p:cNvPr>
          <p:cNvSpPr/>
          <p:nvPr/>
        </p:nvSpPr>
        <p:spPr>
          <a:xfrm>
            <a:off x="86710" y="6248400"/>
            <a:ext cx="2504090" cy="491358"/>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メンタルヘルス、過重労働</a:t>
            </a:r>
            <a:r>
              <a:rPr kumimoji="1" lang="ja-JP" altLang="en-US" sz="1400" b="1" i="0" u="none" strike="noStrike" kern="1200" cap="none" spc="0" normalizeH="0" baseline="0" noProof="0" dirty="0" smtClean="0">
                <a:ln>
                  <a:noFill/>
                </a:ln>
                <a:solidFill>
                  <a:srgbClr val="000000"/>
                </a:solidFill>
                <a:effectLst/>
                <a:uLnTx/>
                <a:uFillTx/>
                <a:latin typeface="メイリオ"/>
                <a:ea typeface="メイリオ"/>
                <a:cs typeface="+mn-cs"/>
              </a:rPr>
              <a:t>、産業保健活動</a:t>
            </a:r>
            <a:endPar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endParaRPr>
          </a:p>
        </p:txBody>
      </p:sp>
      <p:sp>
        <p:nvSpPr>
          <p:cNvPr id="30" name="楕円 29">
            <a:extLst>
              <a:ext uri="{FF2B5EF4-FFF2-40B4-BE49-F238E27FC236}">
                <a16:creationId xmlns:a16="http://schemas.microsoft.com/office/drawing/2014/main" id="{A73F0025-6703-40A8-A638-1557C2FC0DED}"/>
              </a:ext>
            </a:extLst>
          </p:cNvPr>
          <p:cNvSpPr/>
          <p:nvPr/>
        </p:nvSpPr>
        <p:spPr>
          <a:xfrm>
            <a:off x="5223640" y="5552090"/>
            <a:ext cx="2808000" cy="1188000"/>
          </a:xfrm>
          <a:prstGeom prst="ellipse">
            <a:avLst/>
          </a:prstGeom>
          <a:solidFill>
            <a:schemeClr val="accent1">
              <a:lumMod val="20000"/>
              <a:lumOff val="80000"/>
            </a:schemeClr>
          </a:solidFill>
          <a:ln>
            <a:solidFill>
              <a:srgbClr val="EBE9F3"/>
            </a:solidFill>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化学物質等による健康障害防止対策の推進</a:t>
            </a:r>
          </a:p>
        </p:txBody>
      </p:sp>
      <p:sp>
        <p:nvSpPr>
          <p:cNvPr id="35" name="正方形/長方形 34">
            <a:extLst>
              <a:ext uri="{FF2B5EF4-FFF2-40B4-BE49-F238E27FC236}">
                <a16:creationId xmlns:a16="http://schemas.microsoft.com/office/drawing/2014/main" id="{4AC70FC6-33A0-4669-A503-7F5CB4BD67CD}"/>
              </a:ext>
            </a:extLst>
          </p:cNvPr>
          <p:cNvSpPr/>
          <p:nvPr/>
        </p:nvSpPr>
        <p:spPr>
          <a:xfrm>
            <a:off x="7467600" y="6193220"/>
            <a:ext cx="2362200" cy="5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化学物質、石綿、粉じん</a:t>
            </a:r>
            <a:endParaRPr kumimoji="1" lang="en-US" altLang="ja-JP" sz="1400" b="1" i="0" u="none" strike="noStrike" kern="1200" cap="none" spc="0" normalizeH="0" baseline="0" noProof="0" dirty="0">
              <a:ln>
                <a:noFill/>
              </a:ln>
              <a:solidFill>
                <a:srgbClr val="000000"/>
              </a:solidFill>
              <a:effectLst/>
              <a:uLnTx/>
              <a:uFillTx/>
              <a:latin typeface="メイリオ"/>
              <a:ea typeface="メイリオ"/>
              <a:cs typeface="+mn-cs"/>
            </a:endParaRPr>
          </a:p>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熱中症、騒音、電離放射線</a:t>
            </a:r>
            <a:endParaRPr kumimoji="1" lang="en-US" altLang="ja-JP" sz="1400" b="1" i="0" u="none" strike="noStrike" kern="1200" cap="none" spc="0" normalizeH="0" baseline="0" noProof="0" dirty="0">
              <a:ln>
                <a:noFill/>
              </a:ln>
              <a:solidFill>
                <a:srgbClr val="000000"/>
              </a:solidFill>
              <a:effectLst/>
              <a:uLnTx/>
              <a:uFillTx/>
              <a:latin typeface="メイリオ"/>
              <a:ea typeface="メイリオ"/>
              <a:cs typeface="+mn-cs"/>
            </a:endParaRPr>
          </a:p>
        </p:txBody>
      </p:sp>
      <p:sp>
        <p:nvSpPr>
          <p:cNvPr id="36" name="正方形/長方形 35">
            <a:extLst>
              <a:ext uri="{FF2B5EF4-FFF2-40B4-BE49-F238E27FC236}">
                <a16:creationId xmlns:a16="http://schemas.microsoft.com/office/drawing/2014/main" id="{F62C6327-8261-426C-93FE-8948C847B11E}"/>
              </a:ext>
            </a:extLst>
          </p:cNvPr>
          <p:cNvSpPr/>
          <p:nvPr/>
        </p:nvSpPr>
        <p:spPr>
          <a:xfrm>
            <a:off x="3200400" y="4033341"/>
            <a:ext cx="2966550" cy="491358"/>
          </a:xfrm>
          <a:prstGeom prst="rect">
            <a:avLst/>
          </a:prstGeom>
          <a:ln/>
        </p:spPr>
        <p:style>
          <a:lnRef idx="1">
            <a:schemeClr val="accent6"/>
          </a:lnRef>
          <a:fillRef idx="3">
            <a:schemeClr val="accent6"/>
          </a:fillRef>
          <a:effectRef idx="2">
            <a:schemeClr val="accent6"/>
          </a:effectRef>
          <a:fontRef idx="minor">
            <a:schemeClr val="lt1"/>
          </a:fontRef>
        </p:style>
        <p:txBody>
          <a:bodyPr rtlCol="0" anchor="t"/>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社会的に評価される環境整備、</a:t>
            </a:r>
            <a:endParaRPr kumimoji="1" lang="en-US" altLang="ja-JP" sz="1400" b="1" i="0" u="none" strike="noStrike" kern="1200" cap="none" spc="0" normalizeH="0" baseline="0" noProof="0" dirty="0">
              <a:ln>
                <a:noFill/>
              </a:ln>
              <a:solidFill>
                <a:srgbClr val="000000"/>
              </a:solidFill>
              <a:effectLst/>
              <a:uLnTx/>
              <a:uFillTx/>
              <a:latin typeface="メイリオ"/>
              <a:ea typeface="メイリオ"/>
              <a:cs typeface="+mn-cs"/>
            </a:endParaRPr>
          </a:p>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メイリオ"/>
                <a:ea typeface="メイリオ"/>
                <a:cs typeface="+mn-cs"/>
              </a:rPr>
              <a:t>災害情報の分析強化、ＤＸの推進</a:t>
            </a:r>
          </a:p>
        </p:txBody>
      </p:sp>
      <p:cxnSp>
        <p:nvCxnSpPr>
          <p:cNvPr id="25" name="直線コネクタ 24">
            <a:extLst>
              <a:ext uri="{FF2B5EF4-FFF2-40B4-BE49-F238E27FC236}">
                <a16:creationId xmlns:a16="http://schemas.microsoft.com/office/drawing/2014/main" id="{756503AD-D0F0-4CB6-A685-061895D9498B}"/>
              </a:ext>
            </a:extLst>
          </p:cNvPr>
          <p:cNvCxnSpPr>
            <a:cxnSpLocks/>
          </p:cNvCxnSpPr>
          <p:nvPr/>
        </p:nvCxnSpPr>
        <p:spPr>
          <a:xfrm>
            <a:off x="-10274" y="1161827"/>
            <a:ext cx="534522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AD343BD3-A924-4524-A778-7E8BD78689B1}"/>
              </a:ext>
            </a:extLst>
          </p:cNvPr>
          <p:cNvSpPr/>
          <p:nvPr/>
        </p:nvSpPr>
        <p:spPr>
          <a:xfrm>
            <a:off x="277183" y="846753"/>
            <a:ext cx="4918132" cy="301621"/>
          </a:xfrm>
          <a:prstGeom prst="rect">
            <a:avLst/>
          </a:prstGeom>
        </p:spPr>
        <p:txBody>
          <a:bodyPr wrap="square" lIns="0" tIns="0" rIns="0" bIns="0">
            <a:spAutoFit/>
          </a:bodyP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600" b="1" i="0" u="none" strike="noStrike" kern="1200" cap="none" spc="239"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Noto Sans CJK JP DemiLight" charset="-128"/>
              </a:rPr>
              <a:t>〇計画の方向性</a:t>
            </a:r>
          </a:p>
        </p:txBody>
      </p:sp>
      <p:sp>
        <p:nvSpPr>
          <p:cNvPr id="37" name="テキスト ボックス 36">
            <a:extLst>
              <a:ext uri="{FF2B5EF4-FFF2-40B4-BE49-F238E27FC236}">
                <a16:creationId xmlns:a16="http://schemas.microsoft.com/office/drawing/2014/main" id="{CA80AD4E-C824-4D0B-B4FD-7654859791FD}"/>
              </a:ext>
            </a:extLst>
          </p:cNvPr>
          <p:cNvSpPr txBox="1"/>
          <p:nvPr/>
        </p:nvSpPr>
        <p:spPr>
          <a:xfrm>
            <a:off x="48972" y="1252613"/>
            <a:ext cx="9419644" cy="1015663"/>
          </a:xfrm>
          <a:prstGeom prst="rect">
            <a:avLst/>
          </a:prstGeom>
          <a:noFill/>
        </p:spPr>
        <p:txBody>
          <a:bodyPr wrap="square">
            <a:spAutoFit/>
          </a:bodyPr>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　厳しい経営環境等様々な事情について、それらをやむを得ないとせず、</a:t>
            </a:r>
            <a:r>
              <a:rPr kumimoji="0" lang="ja-JP" altLang="en-US" sz="1200" b="1" i="0" u="none" strike="noStrike" kern="1200" cap="none" spc="0" normalizeH="0" baseline="0" noProof="0" dirty="0">
                <a:ln>
                  <a:noFill/>
                </a:ln>
                <a:solidFill>
                  <a:srgbClr val="FF0000"/>
                </a:solidFill>
                <a:effectLst/>
                <a:uLnTx/>
                <a:uFillTx/>
                <a:latin typeface="Segoe UI"/>
                <a:ea typeface="メイリオ"/>
                <a:cs typeface="+mn-cs"/>
              </a:rPr>
              <a:t>安全衛生対策に取り組むこと</a:t>
            </a: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が、</a:t>
            </a:r>
            <a:r>
              <a:rPr kumimoji="0" lang="ja-JP" altLang="en-US" sz="1200" b="1" i="0" u="none" strike="noStrike" kern="1200" cap="none" spc="0" normalizeH="0" baseline="0" noProof="0" dirty="0">
                <a:ln>
                  <a:noFill/>
                </a:ln>
                <a:solidFill>
                  <a:srgbClr val="FF0000"/>
                </a:solidFill>
                <a:effectLst/>
                <a:uLnTx/>
                <a:uFillTx/>
                <a:latin typeface="Segoe UI"/>
                <a:ea typeface="メイリオ"/>
                <a:cs typeface="+mn-cs"/>
              </a:rPr>
              <a:t>事業者にとって経営や人材確保・育成の観点からもプラス</a:t>
            </a: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であると周知する等、</a:t>
            </a:r>
            <a:r>
              <a:rPr kumimoji="0" lang="ja-JP" altLang="en-US" sz="1200" b="1" i="0" u="none" strike="noStrike" kern="1200" cap="none" spc="0" normalizeH="0" baseline="0" noProof="0" dirty="0">
                <a:ln>
                  <a:noFill/>
                </a:ln>
                <a:solidFill>
                  <a:srgbClr val="FF0000"/>
                </a:solidFill>
                <a:effectLst/>
                <a:uLnTx/>
                <a:uFillTx/>
                <a:latin typeface="Segoe UI"/>
                <a:ea typeface="メイリオ"/>
                <a:cs typeface="+mn-cs"/>
              </a:rPr>
              <a:t>事業者による安全衛生対策の促進</a:t>
            </a: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と</a:t>
            </a:r>
            <a:r>
              <a:rPr kumimoji="0" lang="ja-JP" altLang="en-US" sz="1200" b="1" i="0" u="none" strike="noStrike" kern="1200" cap="none" spc="0" normalizeH="0" baseline="0" noProof="0" dirty="0">
                <a:ln>
                  <a:noFill/>
                </a:ln>
                <a:solidFill>
                  <a:srgbClr val="FF0000"/>
                </a:solidFill>
                <a:effectLst/>
                <a:uLnTx/>
                <a:uFillTx/>
                <a:latin typeface="Segoe UI"/>
                <a:ea typeface="メイリオ"/>
                <a:cs typeface="+mn-cs"/>
              </a:rPr>
              <a:t>社会的に評価される環境の整備</a:t>
            </a: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を図って</a:t>
            </a:r>
            <a:r>
              <a:rPr kumimoji="0" lang="ja-JP" altLang="en-US" sz="1200" b="0" i="0" u="none" strike="noStrike" kern="1200" cap="none" spc="0" normalizeH="0" baseline="0" noProof="0" dirty="0" smtClean="0">
                <a:ln>
                  <a:noFill/>
                </a:ln>
                <a:solidFill>
                  <a:srgbClr val="000000"/>
                </a:solidFill>
                <a:effectLst/>
                <a:uLnTx/>
                <a:uFillTx/>
                <a:latin typeface="Segoe UI"/>
                <a:ea typeface="メイリオ"/>
                <a:cs typeface="+mn-cs"/>
              </a:rPr>
              <a:t>いく。</a:t>
            </a:r>
            <a:endParaRPr kumimoji="0" lang="en-US" altLang="ja-JP" sz="1200" b="0" i="0" u="none" strike="noStrike" kern="1200" cap="none" spc="0" normalizeH="0" baseline="0" noProof="0" dirty="0">
              <a:ln>
                <a:noFill/>
              </a:ln>
              <a:solidFill>
                <a:srgbClr val="000000"/>
              </a:solidFill>
              <a:effectLst/>
              <a:uLnTx/>
              <a:uFillTx/>
              <a:latin typeface="Segoe UI"/>
              <a:ea typeface="メイリオ"/>
              <a:cs typeface="+mn-cs"/>
            </a:endParaRPr>
          </a:p>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　引き続き、中小事業者なども含め、事業場の規模、雇用形態や年齢等によらず、</a:t>
            </a:r>
            <a:r>
              <a:rPr kumimoji="0" lang="ja-JP" altLang="en-US" sz="1200" b="1" i="0" u="none" strike="noStrike" kern="1200" cap="none" spc="0" normalizeH="0" baseline="0" noProof="0" dirty="0">
                <a:ln>
                  <a:noFill/>
                </a:ln>
                <a:solidFill>
                  <a:srgbClr val="FF0000"/>
                </a:solidFill>
                <a:effectLst/>
                <a:uLnTx/>
                <a:uFillTx/>
                <a:latin typeface="Segoe UI"/>
                <a:ea typeface="メイリオ"/>
                <a:cs typeface="+mn-cs"/>
              </a:rPr>
              <a:t>どのような働き方においても</a:t>
            </a: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a:t>
            </a:r>
            <a:r>
              <a:rPr kumimoji="0" lang="ja-JP" altLang="en-US" sz="1200" b="1" i="0" u="none" strike="noStrike" kern="1200" cap="none" spc="0" normalizeH="0" baseline="0" noProof="0" dirty="0">
                <a:ln>
                  <a:noFill/>
                </a:ln>
                <a:solidFill>
                  <a:srgbClr val="FF0000"/>
                </a:solidFill>
                <a:effectLst/>
                <a:uLnTx/>
                <a:uFillTx/>
                <a:latin typeface="Segoe UI"/>
                <a:ea typeface="メイリオ"/>
                <a:cs typeface="+mn-cs"/>
              </a:rPr>
              <a:t>労働者の安全と健康を確保する</a:t>
            </a: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とともに、誠実に安全衛生に取り組まず労働災害の発生を繰り返す事業者に対しては厳正に対処する。</a:t>
            </a:r>
          </a:p>
        </p:txBody>
      </p:sp>
    </p:spTree>
    <p:extLst>
      <p:ext uri="{BB962C8B-B14F-4D97-AF65-F5344CB8AC3E}">
        <p14:creationId xmlns:p14="http://schemas.microsoft.com/office/powerpoint/2010/main" val="884982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rot="5400000">
            <a:off x="-390156" y="1533156"/>
            <a:ext cx="6462117" cy="3853006"/>
          </a:xfrm>
          <a:prstGeom prst="rect">
            <a:avLst/>
          </a:prstGeom>
        </p:spPr>
      </p:pic>
      <p:pic>
        <p:nvPicPr>
          <p:cNvPr id="6" name="図 5"/>
          <p:cNvPicPr>
            <a:picLocks noChangeAspect="1"/>
          </p:cNvPicPr>
          <p:nvPr/>
        </p:nvPicPr>
        <p:blipFill>
          <a:blip r:embed="rId3"/>
          <a:stretch>
            <a:fillRect/>
          </a:stretch>
        </p:blipFill>
        <p:spPr>
          <a:xfrm rot="5400000">
            <a:off x="3940525" y="1630860"/>
            <a:ext cx="6462116" cy="3657600"/>
          </a:xfrm>
          <a:prstGeom prst="rect">
            <a:avLst/>
          </a:prstGeom>
        </p:spPr>
      </p:pic>
    </p:spTree>
    <p:extLst>
      <p:ext uri="{BB962C8B-B14F-4D97-AF65-F5344CB8AC3E}">
        <p14:creationId xmlns:p14="http://schemas.microsoft.com/office/powerpoint/2010/main" val="3854598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ext uri="{D42A27DB-BD31-4B8C-83A1-F6EECF244321}">
                <p14:modId xmlns:p14="http://schemas.microsoft.com/office/powerpoint/2010/main" val="673109440"/>
              </p:ext>
            </p:extLst>
          </p:nvPr>
        </p:nvGraphicFramePr>
        <p:xfrm>
          <a:off x="17172" y="457200"/>
          <a:ext cx="9812628"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26831" y="533400"/>
            <a:ext cx="68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ysClr val="windowText" lastClr="000000"/>
                </a:solidFill>
              </a:rPr>
              <a:t>（％）</a:t>
            </a:r>
          </a:p>
        </p:txBody>
      </p:sp>
      <p:graphicFrame>
        <p:nvGraphicFramePr>
          <p:cNvPr id="5" name="グラフ 4"/>
          <p:cNvGraphicFramePr>
            <a:graphicFrameLocks/>
          </p:cNvGraphicFramePr>
          <p:nvPr>
            <p:extLst>
              <p:ext uri="{D42A27DB-BD31-4B8C-83A1-F6EECF244321}">
                <p14:modId xmlns:p14="http://schemas.microsoft.com/office/powerpoint/2010/main" val="2066805434"/>
              </p:ext>
            </p:extLst>
          </p:nvPr>
        </p:nvGraphicFramePr>
        <p:xfrm>
          <a:off x="17172" y="3980645"/>
          <a:ext cx="3276600" cy="27131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2609112162"/>
              </p:ext>
            </p:extLst>
          </p:nvPr>
        </p:nvGraphicFramePr>
        <p:xfrm>
          <a:off x="3324895" y="3967766"/>
          <a:ext cx="3204694" cy="27260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グラフ 6"/>
          <p:cNvGraphicFramePr>
            <a:graphicFrameLocks/>
          </p:cNvGraphicFramePr>
          <p:nvPr>
            <p:extLst>
              <p:ext uri="{D42A27DB-BD31-4B8C-83A1-F6EECF244321}">
                <p14:modId xmlns:p14="http://schemas.microsoft.com/office/powerpoint/2010/main" val="3080885189"/>
              </p:ext>
            </p:extLst>
          </p:nvPr>
        </p:nvGraphicFramePr>
        <p:xfrm>
          <a:off x="6562859" y="3967767"/>
          <a:ext cx="3266941" cy="2726027"/>
        </p:xfrm>
        <a:graphic>
          <a:graphicData uri="http://schemas.openxmlformats.org/drawingml/2006/chart">
            <c:chart xmlns:c="http://schemas.openxmlformats.org/drawingml/2006/chart" xmlns:r="http://schemas.openxmlformats.org/officeDocument/2006/relationships" r:id="rId5"/>
          </a:graphicData>
        </a:graphic>
      </p:graphicFrame>
      <p:sp>
        <p:nvSpPr>
          <p:cNvPr id="9" name="正方形/長方形 8"/>
          <p:cNvSpPr/>
          <p:nvPr/>
        </p:nvSpPr>
        <p:spPr>
          <a:xfrm>
            <a:off x="0" y="4191000"/>
            <a:ext cx="68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ysClr val="windowText" lastClr="000000"/>
                </a:solidFill>
              </a:rPr>
              <a:t>（％）</a:t>
            </a:r>
          </a:p>
        </p:txBody>
      </p:sp>
      <p:sp>
        <p:nvSpPr>
          <p:cNvPr id="10" name="正方形/長方形 9"/>
          <p:cNvSpPr/>
          <p:nvPr/>
        </p:nvSpPr>
        <p:spPr>
          <a:xfrm>
            <a:off x="3352800" y="4381500"/>
            <a:ext cx="68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ysClr val="windowText" lastClr="000000"/>
                </a:solidFill>
              </a:rPr>
              <a:t>（％）</a:t>
            </a:r>
          </a:p>
        </p:txBody>
      </p:sp>
      <p:sp>
        <p:nvSpPr>
          <p:cNvPr id="11" name="正方形/長方形 10"/>
          <p:cNvSpPr/>
          <p:nvPr/>
        </p:nvSpPr>
        <p:spPr>
          <a:xfrm>
            <a:off x="6617594" y="4191000"/>
            <a:ext cx="685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ysClr val="windowText" lastClr="000000"/>
                </a:solidFill>
              </a:rPr>
              <a:t>（％）</a:t>
            </a:r>
          </a:p>
        </p:txBody>
      </p:sp>
    </p:spTree>
    <p:extLst>
      <p:ext uri="{BB962C8B-B14F-4D97-AF65-F5344CB8AC3E}">
        <p14:creationId xmlns:p14="http://schemas.microsoft.com/office/powerpoint/2010/main" val="246362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53F01B6B-3255-F149-B12D-7649D201C5A6}"/>
              </a:ext>
            </a:extLst>
          </p:cNvPr>
          <p:cNvSpPr/>
          <p:nvPr/>
        </p:nvSpPr>
        <p:spPr>
          <a:xfrm>
            <a:off x="-6932" y="152400"/>
            <a:ext cx="1676400" cy="301621"/>
          </a:xfrm>
          <a:prstGeom prst="rect">
            <a:avLst/>
          </a:prstGeom>
          <a:ln w="25400">
            <a:noFill/>
          </a:ln>
        </p:spPr>
        <p:txBody>
          <a:bodyPr wrap="square" lIns="0" tIns="0" rIns="0" bIns="0">
            <a:spAutoFit/>
          </a:bodyP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en-US" altLang="ja-JP" sz="1600" b="1" i="0" u="none" strike="noStrike" kern="1200" cap="none" spc="239"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Noto Sans CJK JP DemiLight" charset="-128"/>
              </a:rPr>
              <a:t>【</a:t>
            </a:r>
            <a:r>
              <a:rPr kumimoji="0" lang="ja-JP" altLang="en-US" sz="1600" b="1" i="0" u="none" strike="noStrike" kern="1200" cap="none" spc="239"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Noto Sans CJK JP DemiLight" charset="-128"/>
              </a:rPr>
              <a:t>計画の目標</a:t>
            </a:r>
            <a:r>
              <a:rPr kumimoji="0" lang="en-US" altLang="ja-JP" sz="1600" b="1" i="0" u="none" strike="noStrike" kern="1200" cap="none" spc="239"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Noto Sans CJK JP DemiLight" charset="-128"/>
              </a:rPr>
              <a:t>】</a:t>
            </a:r>
            <a:endParaRPr kumimoji="0" lang="ja-JP" altLang="en-US" sz="1600" b="1" i="0" u="none" strike="noStrike" kern="1200" cap="none" spc="239"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Noto Sans CJK JP DemiLight" charset="-128"/>
            </a:endParaRPr>
          </a:p>
        </p:txBody>
      </p:sp>
      <p:sp>
        <p:nvSpPr>
          <p:cNvPr id="13" name="正方形/長方形 12">
            <a:extLst>
              <a:ext uri="{FF2B5EF4-FFF2-40B4-BE49-F238E27FC236}">
                <a16:creationId xmlns:a16="http://schemas.microsoft.com/office/drawing/2014/main" id="{BBF3C642-8A86-5746-8D2F-F1857509C015}"/>
              </a:ext>
            </a:extLst>
          </p:cNvPr>
          <p:cNvSpPr/>
          <p:nvPr/>
        </p:nvSpPr>
        <p:spPr>
          <a:xfrm>
            <a:off x="1355705" y="228600"/>
            <a:ext cx="9813362" cy="184666"/>
          </a:xfrm>
          <a:prstGeom prst="rect">
            <a:avLst/>
          </a:prstGeom>
        </p:spPr>
        <p:txBody>
          <a:bodyPr wrap="square" lIns="0" tIns="0" rIns="0" bIns="0">
            <a:spAutoFit/>
          </a:bodyPr>
          <a:lstStyle/>
          <a:p>
            <a:pPr marL="0" marR="0" lvl="0" indent="0" algn="l" defTabSz="457200" rtl="0" eaLnBrk="1" fontAlgn="auto" latinLnBrk="0" hangingPunct="1">
              <a:lnSpc>
                <a:spcPct val="100000"/>
              </a:lnSpc>
              <a:spcBef>
                <a:spcPts val="0"/>
              </a:spcBef>
              <a:spcAft>
                <a:spcPts val="70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重点事項における取組の進捗状況を確認する指標（アウトプット指標）を設定し、アウトカム（達成目標）を定める。</a:t>
            </a:r>
          </a:p>
        </p:txBody>
      </p:sp>
      <p:graphicFrame>
        <p:nvGraphicFramePr>
          <p:cNvPr id="22" name="表 21"/>
          <p:cNvGraphicFramePr>
            <a:graphicFrameLocks noGrp="1"/>
          </p:cNvGraphicFramePr>
          <p:nvPr>
            <p:extLst>
              <p:ext uri="{D42A27DB-BD31-4B8C-83A1-F6EECF244321}">
                <p14:modId xmlns:p14="http://schemas.microsoft.com/office/powerpoint/2010/main" val="1703199776"/>
              </p:ext>
            </p:extLst>
          </p:nvPr>
        </p:nvGraphicFramePr>
        <p:xfrm>
          <a:off x="76200" y="457200"/>
          <a:ext cx="9770854" cy="2091889"/>
        </p:xfrm>
        <a:graphic>
          <a:graphicData uri="http://schemas.openxmlformats.org/drawingml/2006/table">
            <a:tbl>
              <a:tblPr firstRow="1" bandRow="1">
                <a:tableStyleId>{5C22544A-7EE6-4342-B048-85BDC9FD1C3A}</a:tableStyleId>
              </a:tblPr>
              <a:tblGrid>
                <a:gridCol w="5937673">
                  <a:extLst>
                    <a:ext uri="{9D8B030D-6E8A-4147-A177-3AD203B41FA5}">
                      <a16:colId xmlns:a16="http://schemas.microsoft.com/office/drawing/2014/main" val="760536152"/>
                    </a:ext>
                  </a:extLst>
                </a:gridCol>
                <a:gridCol w="3833181">
                  <a:extLst>
                    <a:ext uri="{9D8B030D-6E8A-4147-A177-3AD203B41FA5}">
                      <a16:colId xmlns:a16="http://schemas.microsoft.com/office/drawing/2014/main" val="4061225766"/>
                    </a:ext>
                  </a:extLst>
                </a:gridCol>
              </a:tblGrid>
              <a:tr h="256392">
                <a:tc>
                  <a:txBody>
                    <a:bodyPr/>
                    <a:lstStyle/>
                    <a:p>
                      <a:r>
                        <a:rPr kumimoji="1" lang="ja-JP" altLang="en-US" sz="1000" dirty="0"/>
                        <a:t>主なアウトプット</a:t>
                      </a:r>
                      <a:r>
                        <a:rPr kumimoji="1" lang="ja-JP" altLang="en-US" sz="1000" dirty="0" smtClean="0"/>
                        <a:t>指標（例）</a:t>
                      </a:r>
                      <a:endParaRPr kumimoji="1" lang="ja-JP" altLang="en-US" sz="1000" dirty="0"/>
                    </a:p>
                  </a:txBody>
                  <a:tcPr anchor="ctr"/>
                </a:tc>
                <a:tc>
                  <a:txBody>
                    <a:bodyPr/>
                    <a:lstStyle/>
                    <a:p>
                      <a:r>
                        <a:rPr kumimoji="1" lang="ja-JP" altLang="en-US" sz="1000" dirty="0"/>
                        <a:t>主なアウトカム</a:t>
                      </a:r>
                      <a:r>
                        <a:rPr kumimoji="1" lang="ja-JP" altLang="en-US" sz="1000" dirty="0" smtClean="0"/>
                        <a:t>指標（例）</a:t>
                      </a:r>
                      <a:endParaRPr kumimoji="1" lang="ja-JP" altLang="en-US" sz="1000" dirty="0"/>
                    </a:p>
                  </a:txBody>
                  <a:tcPr anchor="ctr"/>
                </a:tc>
                <a:extLst>
                  <a:ext uri="{0D108BD9-81ED-4DB2-BD59-A6C34878D82A}">
                    <a16:rowId xmlns:a16="http://schemas.microsoft.com/office/drawing/2014/main" val="4250241136"/>
                  </a:ext>
                </a:extLst>
              </a:tr>
              <a:tr h="256392">
                <a:tc gridSpan="2">
                  <a:txBody>
                    <a:bodyPr/>
                    <a:lstStyle/>
                    <a:p>
                      <a:r>
                        <a:rPr kumimoji="1" lang="ja-JP" altLang="en-US" sz="1000" dirty="0"/>
                        <a:t>○労働者（中高年齢の女性を中心に）の作業行動に起因する</a:t>
                      </a:r>
                      <a:r>
                        <a:rPr kumimoji="1" lang="zh-TW" altLang="en-US" sz="1000" dirty="0"/>
                        <a:t>労働災害防止対策</a:t>
                      </a:r>
                      <a:r>
                        <a:rPr kumimoji="1" lang="ja-JP" altLang="en-US" sz="1000" dirty="0"/>
                        <a:t>の推進</a:t>
                      </a:r>
                    </a:p>
                  </a:txBody>
                  <a:tcPr anchor="ctr">
                    <a:solidFill>
                      <a:srgbClr val="E4E2ED"/>
                    </a:solidFill>
                  </a:tcPr>
                </a:tc>
                <a:tc hMerge="1">
                  <a:txBody>
                    <a:bodyPr/>
                    <a:lstStyle/>
                    <a:p>
                      <a:endParaRPr kumimoji="1" lang="ja-JP" altLang="en-US"/>
                    </a:p>
                  </a:txBody>
                  <a:tcPr/>
                </a:tc>
                <a:extLst>
                  <a:ext uri="{0D108BD9-81ED-4DB2-BD59-A6C34878D82A}">
                    <a16:rowId xmlns:a16="http://schemas.microsoft.com/office/drawing/2014/main" val="3894036475"/>
                  </a:ext>
                </a:extLst>
              </a:tr>
              <a:tr h="240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・転倒災害対策（ハード・ソフトの両面からの対策）に取り組む事業場の割合を</a:t>
                      </a:r>
                      <a:r>
                        <a:rPr kumimoji="1" lang="en-US" altLang="ja-JP" sz="900" dirty="0">
                          <a:solidFill>
                            <a:schemeClr val="tx1"/>
                          </a:solidFill>
                        </a:rPr>
                        <a:t>50</a:t>
                      </a:r>
                      <a:r>
                        <a:rPr kumimoji="1" lang="ja-JP" altLang="en-US" sz="900" dirty="0">
                          <a:solidFill>
                            <a:schemeClr val="tx1"/>
                          </a:solidFill>
                        </a:rPr>
                        <a:t>％以上とする。等</a:t>
                      </a:r>
                      <a:endParaRPr kumimoji="1" lang="en-US" altLang="ja-JP" sz="900" dirty="0">
                        <a:solidFill>
                          <a:schemeClr val="tx1"/>
                        </a:solidFill>
                      </a:endParaRPr>
                    </a:p>
                  </a:txBody>
                  <a:tcPr anchor="ctr">
                    <a:lnR w="12700" cap="flat" cmpd="sng" algn="ctr">
                      <a:solidFill>
                        <a:schemeClr val="tx2">
                          <a:lumMod val="20000"/>
                          <a:lumOff val="80000"/>
                        </a:schemeClr>
                      </a:solidFill>
                      <a:prstDash val="solid"/>
                      <a:round/>
                      <a:headEnd type="none" w="med" len="med"/>
                      <a:tailEnd type="none" w="med" len="med"/>
                    </a:lnR>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・転倒の年齢層別死傷年千人率を男女ともその増加に歯止めをかける。</a:t>
                      </a:r>
                      <a:endParaRPr kumimoji="1" lang="en-US" altLang="ja-JP" sz="900" dirty="0">
                        <a:solidFill>
                          <a:schemeClr val="tx1"/>
                        </a:solidFill>
                      </a:endParaRPr>
                    </a:p>
                  </a:txBody>
                  <a:tcPr anchor="ctr">
                    <a:lnL w="12700" cap="flat" cmpd="sng" algn="ctr">
                      <a:solidFill>
                        <a:schemeClr val="tx2">
                          <a:lumMod val="20000"/>
                          <a:lumOff val="80000"/>
                        </a:schemeClr>
                      </a:solidFill>
                      <a:prstDash val="solid"/>
                      <a:round/>
                      <a:headEnd type="none" w="med" len="med"/>
                      <a:tailEnd type="none" w="med" len="med"/>
                    </a:lnL>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666700478"/>
                  </a:ext>
                </a:extLst>
              </a:tr>
              <a:tr h="256392">
                <a:tc gridSpan="2">
                  <a:txBody>
                    <a:bodyPr/>
                    <a:lstStyle/>
                    <a:p>
                      <a:r>
                        <a:rPr kumimoji="1" lang="ja-JP" altLang="en-US" sz="1000" dirty="0">
                          <a:solidFill>
                            <a:schemeClr val="tx1"/>
                          </a:solidFill>
                        </a:rPr>
                        <a:t>○高年齢労働者の労働災害防止対策の推進</a:t>
                      </a:r>
                    </a:p>
                  </a:txBody>
                  <a:tcPr anchor="ctr">
                    <a:lnT w="12700" cap="flat" cmpd="sng" algn="ctr">
                      <a:solidFill>
                        <a:schemeClr val="tx1">
                          <a:lumMod val="50000"/>
                          <a:lumOff val="50000"/>
                        </a:schemeClr>
                      </a:solidFill>
                      <a:prstDash val="solid"/>
                      <a:round/>
                      <a:headEnd type="none" w="med" len="med"/>
                      <a:tailEnd type="none" w="med" len="med"/>
                    </a:lnT>
                    <a:solidFill>
                      <a:srgbClr val="E4E2ED"/>
                    </a:solidFill>
                  </a:tcPr>
                </a:tc>
                <a:tc hMerge="1">
                  <a:txBody>
                    <a:bodyPr/>
                    <a:lstStyle/>
                    <a:p>
                      <a:endParaRPr kumimoji="1" lang="ja-JP" altLang="en-US"/>
                    </a:p>
                  </a:txBody>
                  <a:tcPr/>
                </a:tc>
                <a:extLst>
                  <a:ext uri="{0D108BD9-81ED-4DB2-BD59-A6C34878D82A}">
                    <a16:rowId xmlns:a16="http://schemas.microsoft.com/office/drawing/2014/main" val="850309365"/>
                  </a:ext>
                </a:extLst>
              </a:tr>
              <a:tr h="363222">
                <a:tc>
                  <a:txBody>
                    <a:bodyPr/>
                    <a:lstStyle/>
                    <a:p>
                      <a:pPr marL="177800" marR="0" lvl="0" indent="-177800" algn="l" defTabSz="91440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rPr>
                        <a:t>・ 「エイジフレンドリーガイドライン（高年齢労働者の安全と健康確保のためのガイドライン）」に基づく取組を実施する事業場の割合を</a:t>
                      </a:r>
                      <a:r>
                        <a:rPr kumimoji="1" lang="en-US" altLang="ja-JP" sz="900" dirty="0">
                          <a:solidFill>
                            <a:schemeClr val="tx1"/>
                          </a:solidFill>
                        </a:rPr>
                        <a:t>50</a:t>
                      </a:r>
                      <a:r>
                        <a:rPr kumimoji="1" lang="ja-JP" altLang="en-US" sz="900" dirty="0">
                          <a:solidFill>
                            <a:schemeClr val="tx1"/>
                          </a:solidFill>
                        </a:rPr>
                        <a:t>％以上とする。</a:t>
                      </a:r>
                    </a:p>
                  </a:txBody>
                  <a:tcPr anchor="ctr">
                    <a:lnR w="12700" cap="flat" cmpd="sng" algn="ctr">
                      <a:solidFill>
                        <a:schemeClr val="tx2">
                          <a:lumMod val="20000"/>
                          <a:lumOff val="80000"/>
                        </a:schemeClr>
                      </a:solidFill>
                      <a:prstDash val="solid"/>
                      <a:round/>
                      <a:headEnd type="none" w="med" len="med"/>
                      <a:tailEnd type="none" w="med" len="med"/>
                    </a:lnR>
                    <a:lnB w="12700" cap="flat" cmpd="sng" algn="ctr">
                      <a:solidFill>
                        <a:schemeClr val="tx1">
                          <a:lumMod val="50000"/>
                          <a:lumOff val="50000"/>
                        </a:schemeClr>
                      </a:solidFill>
                      <a:prstDash val="solid"/>
                      <a:round/>
                      <a:headEnd type="none" w="med" len="med"/>
                      <a:tailEnd type="none" w="med" len="med"/>
                    </a:lnB>
                    <a:noFill/>
                  </a:tcPr>
                </a:tc>
                <a:tc>
                  <a:txBody>
                    <a:bodyPr/>
                    <a:lstStyle/>
                    <a:p>
                      <a:pPr marL="87313" marR="0" lvl="0" indent="-87313" algn="l" defTabSz="91440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rPr>
                        <a:t>・</a:t>
                      </a:r>
                      <a:r>
                        <a:rPr kumimoji="1" lang="en-US" altLang="ja-JP" sz="900" dirty="0">
                          <a:solidFill>
                            <a:schemeClr val="tx1"/>
                          </a:solidFill>
                        </a:rPr>
                        <a:t>60</a:t>
                      </a:r>
                      <a:r>
                        <a:rPr kumimoji="1" lang="ja-JP" altLang="en-US" sz="900" dirty="0">
                          <a:solidFill>
                            <a:schemeClr val="tx1"/>
                          </a:solidFill>
                        </a:rPr>
                        <a:t>歳代以上の死傷年千人率を</a:t>
                      </a:r>
                      <a:r>
                        <a:rPr kumimoji="1" lang="en-US" altLang="ja-JP" sz="900" dirty="0">
                          <a:solidFill>
                            <a:schemeClr val="tx1"/>
                          </a:solidFill>
                        </a:rPr>
                        <a:t>2027</a:t>
                      </a:r>
                      <a:r>
                        <a:rPr kumimoji="1" lang="ja-JP" altLang="en-US" sz="900" dirty="0">
                          <a:solidFill>
                            <a:schemeClr val="tx1"/>
                          </a:solidFill>
                        </a:rPr>
                        <a:t>年までに男女ともその増加に歯止めをかける。</a:t>
                      </a:r>
                      <a:endParaRPr kumimoji="1" lang="en-US" altLang="ja-JP" sz="900" kern="1200" dirty="0">
                        <a:solidFill>
                          <a:schemeClr val="tx1"/>
                        </a:solidFill>
                        <a:latin typeface="+mn-lt"/>
                        <a:ea typeface="+mn-ea"/>
                        <a:cs typeface="+mn-cs"/>
                      </a:endParaRPr>
                    </a:p>
                  </a:txBody>
                  <a:tcPr anchor="ctr">
                    <a:lnL w="12700" cap="flat" cmpd="sng" algn="ctr">
                      <a:solidFill>
                        <a:schemeClr val="tx2">
                          <a:lumMod val="20000"/>
                          <a:lumOff val="80000"/>
                        </a:schemeClr>
                      </a:solidFill>
                      <a:prstDash val="solid"/>
                      <a:round/>
                      <a:headEnd type="none" w="med" len="med"/>
                      <a:tailEnd type="none" w="med" len="med"/>
                    </a:lnL>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50016692"/>
                  </a:ext>
                </a:extLst>
              </a:tr>
              <a:tr h="230509">
                <a:tc gridSpan="2">
                  <a:txBody>
                    <a:bodyPr/>
                    <a:lstStyle/>
                    <a:p>
                      <a:pPr marL="177800" marR="0" lvl="0" indent="-177800" algn="l" defTabSz="914400" rtl="0" eaLnBrk="1" fontAlgn="auto" latinLnBrk="0" hangingPunct="1">
                        <a:lnSpc>
                          <a:spcPts val="1000"/>
                        </a:lnSpc>
                        <a:spcBef>
                          <a:spcPts val="0"/>
                        </a:spcBef>
                        <a:spcAft>
                          <a:spcPts val="0"/>
                        </a:spcAft>
                        <a:buClrTx/>
                        <a:buSzTx/>
                        <a:buFontTx/>
                        <a:buNone/>
                        <a:tabLst/>
                        <a:defRPr/>
                      </a:pPr>
                      <a:r>
                        <a:rPr kumimoji="1" lang="ja-JP" altLang="en-US" sz="1000" b="0" dirty="0">
                          <a:solidFill>
                            <a:schemeClr val="tx1"/>
                          </a:solidFill>
                        </a:rPr>
                        <a:t>○労働者の健康確保対策の推進</a:t>
                      </a:r>
                      <a:endParaRPr kumimoji="1" lang="ja-JP" altLang="en-US" sz="900" dirty="0">
                        <a:solidFill>
                          <a:schemeClr val="tx1"/>
                        </a:solidFill>
                      </a:endParaRPr>
                    </a:p>
                  </a:txBody>
                  <a:tcPr anchor="ctr">
                    <a:lnT w="12700" cap="flat" cmpd="sng" algn="ctr">
                      <a:solidFill>
                        <a:schemeClr val="tx1">
                          <a:lumMod val="50000"/>
                          <a:lumOff val="50000"/>
                        </a:schemeClr>
                      </a:solidFill>
                      <a:prstDash val="solid"/>
                      <a:round/>
                      <a:headEnd type="none" w="med" len="med"/>
                      <a:tailEnd type="none" w="med" len="med"/>
                    </a:lnT>
                    <a:solidFill>
                      <a:srgbClr val="E4E2ED"/>
                    </a:solidFill>
                  </a:tcPr>
                </a:tc>
                <a:tc hMerge="1">
                  <a:txBody>
                    <a:bodyPr/>
                    <a:lstStyle/>
                    <a:p>
                      <a:pPr marL="87313" marR="0" lvl="0" indent="-87313" algn="l" defTabSz="914400" rtl="0" eaLnBrk="1" fontAlgn="auto" latinLnBrk="0" hangingPunct="1">
                        <a:lnSpc>
                          <a:spcPts val="1000"/>
                        </a:lnSpc>
                        <a:spcBef>
                          <a:spcPts val="0"/>
                        </a:spcBef>
                        <a:spcAft>
                          <a:spcPts val="0"/>
                        </a:spcAft>
                        <a:buClrTx/>
                        <a:buSzTx/>
                        <a:buFontTx/>
                        <a:buNone/>
                        <a:tabLst/>
                        <a:defRPr/>
                      </a:pPr>
                      <a:endParaRPr kumimoji="1" lang="en-US" altLang="ja-JP" sz="900" kern="1200" dirty="0">
                        <a:solidFill>
                          <a:schemeClr val="tx1"/>
                        </a:solidFill>
                        <a:latin typeface="+mn-lt"/>
                        <a:ea typeface="+mn-ea"/>
                        <a:cs typeface="+mn-cs"/>
                      </a:endParaRPr>
                    </a:p>
                  </a:txBody>
                  <a:tcPr>
                    <a:lnL w="12700" cap="flat" cmpd="sng" algn="ctr">
                      <a:solidFill>
                        <a:schemeClr val="tx2">
                          <a:lumMod val="20000"/>
                          <a:lumOff val="80000"/>
                        </a:schemeClr>
                      </a:solidFill>
                      <a:prstDash val="solid"/>
                      <a:round/>
                      <a:headEnd type="none" w="med" len="med"/>
                      <a:tailEnd type="none" w="med" len="med"/>
                    </a:lnL>
                    <a:noFill/>
                  </a:tcPr>
                </a:tc>
                <a:extLst>
                  <a:ext uri="{0D108BD9-81ED-4DB2-BD59-A6C34878D82A}">
                    <a16:rowId xmlns:a16="http://schemas.microsoft.com/office/drawing/2014/main" val="3502454181"/>
                  </a:ext>
                </a:extLst>
              </a:tr>
              <a:tr h="363222">
                <a:tc>
                  <a:txBody>
                    <a:bodyPr/>
                    <a:lstStyle/>
                    <a:p>
                      <a:pPr marL="177800" marR="0" lvl="0" indent="-177800" algn="l" defTabSz="91440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rPr>
                        <a:t>・メンタルヘルス対策に取り組む事業場の割合を</a:t>
                      </a:r>
                      <a:r>
                        <a:rPr kumimoji="1" lang="en-US" altLang="ja-JP" sz="900" dirty="0">
                          <a:solidFill>
                            <a:schemeClr val="tx1"/>
                          </a:solidFill>
                        </a:rPr>
                        <a:t>2027</a:t>
                      </a:r>
                      <a:r>
                        <a:rPr kumimoji="1" lang="ja-JP" altLang="en-US" sz="900" dirty="0">
                          <a:solidFill>
                            <a:schemeClr val="tx1"/>
                          </a:solidFill>
                        </a:rPr>
                        <a:t>年までに</a:t>
                      </a:r>
                      <a:r>
                        <a:rPr kumimoji="1" lang="en-US" altLang="ja-JP" sz="900" dirty="0">
                          <a:solidFill>
                            <a:schemeClr val="tx1"/>
                          </a:solidFill>
                        </a:rPr>
                        <a:t>80</a:t>
                      </a:r>
                      <a:r>
                        <a:rPr kumimoji="1" lang="ja-JP" altLang="en-US" sz="900" dirty="0">
                          <a:solidFill>
                            <a:schemeClr val="tx1"/>
                          </a:solidFill>
                        </a:rPr>
                        <a:t>％以上とする　等</a:t>
                      </a:r>
                    </a:p>
                  </a:txBody>
                  <a:tcPr anchor="ctr">
                    <a:lnR w="12700" cap="flat" cmpd="sng" algn="ctr">
                      <a:solidFill>
                        <a:schemeClr val="tx2">
                          <a:lumMod val="20000"/>
                          <a:lumOff val="80000"/>
                        </a:schemeClr>
                      </a:solidFill>
                      <a:prstDash val="solid"/>
                      <a:round/>
                      <a:headEnd type="none" w="med" len="med"/>
                      <a:tailEnd type="none" w="med" len="med"/>
                    </a:lnR>
                    <a:noFill/>
                  </a:tcPr>
                </a:tc>
                <a:tc>
                  <a:txBody>
                    <a:bodyPr/>
                    <a:lstStyle/>
                    <a:p>
                      <a:pPr marL="87313" marR="0" lvl="0" indent="-87313" algn="l" defTabSz="914400" rtl="0" eaLnBrk="1" fontAlgn="auto" latinLnBrk="0" hangingPunct="1">
                        <a:lnSpc>
                          <a:spcPts val="1000"/>
                        </a:lnSpc>
                        <a:spcBef>
                          <a:spcPts val="0"/>
                        </a:spcBef>
                        <a:spcAft>
                          <a:spcPts val="0"/>
                        </a:spcAft>
                        <a:buClrTx/>
                        <a:buSzTx/>
                        <a:buFontTx/>
                        <a:buNone/>
                        <a:tabLst/>
                        <a:defRPr/>
                      </a:pPr>
                      <a:r>
                        <a:rPr kumimoji="1" lang="ja-JP" altLang="en-US" sz="900" u="none" dirty="0">
                          <a:solidFill>
                            <a:schemeClr val="tx1"/>
                          </a:solidFill>
                        </a:rPr>
                        <a:t>・仕事等に関する強い不安、ストレス等がある労働者の割合を</a:t>
                      </a:r>
                      <a:r>
                        <a:rPr kumimoji="1" lang="en-US" altLang="ja-JP" sz="900" u="none" dirty="0">
                          <a:solidFill>
                            <a:schemeClr val="tx1"/>
                          </a:solidFill>
                        </a:rPr>
                        <a:t>50</a:t>
                      </a:r>
                      <a:r>
                        <a:rPr kumimoji="1" lang="ja-JP" altLang="en-US" sz="900" u="none" dirty="0">
                          <a:solidFill>
                            <a:schemeClr val="tx1"/>
                          </a:solidFill>
                        </a:rPr>
                        <a:t>％未満とする。</a:t>
                      </a:r>
                      <a:endParaRPr kumimoji="1" lang="en-US" altLang="ja-JP" sz="900" u="none" dirty="0">
                        <a:solidFill>
                          <a:schemeClr val="tx1"/>
                        </a:solidFill>
                      </a:endParaRPr>
                    </a:p>
                  </a:txBody>
                  <a:tcPr anchor="ctr">
                    <a:lnL w="12700" cap="flat" cmpd="sng" algn="ctr">
                      <a:solidFill>
                        <a:schemeClr val="tx2">
                          <a:lumMod val="20000"/>
                          <a:lumOff val="80000"/>
                        </a:schemeClr>
                      </a:solidFill>
                      <a:prstDash val="solid"/>
                      <a:round/>
                      <a:headEnd type="none" w="med" len="med"/>
                      <a:tailEnd type="none" w="med" len="med"/>
                    </a:lnL>
                    <a:noFill/>
                  </a:tcPr>
                </a:tc>
                <a:extLst>
                  <a:ext uri="{0D108BD9-81ED-4DB2-BD59-A6C34878D82A}">
                    <a16:rowId xmlns:a16="http://schemas.microsoft.com/office/drawing/2014/main" val="267270255"/>
                  </a:ext>
                </a:extLst>
              </a:tr>
            </a:tbl>
          </a:graphicData>
        </a:graphic>
      </p:graphicFrame>
      <p:sp>
        <p:nvSpPr>
          <p:cNvPr id="24" name="正方形/長方形 23">
            <a:extLst>
              <a:ext uri="{FF2B5EF4-FFF2-40B4-BE49-F238E27FC236}">
                <a16:creationId xmlns:a16="http://schemas.microsoft.com/office/drawing/2014/main" id="{53F01B6B-3255-F149-B12D-7649D201C5A6}"/>
              </a:ext>
            </a:extLst>
          </p:cNvPr>
          <p:cNvSpPr/>
          <p:nvPr/>
        </p:nvSpPr>
        <p:spPr>
          <a:xfrm>
            <a:off x="990600" y="2776951"/>
            <a:ext cx="8229599" cy="53994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lIns="0" tIns="72000" rIns="0" bIns="36000" anchor="ctr">
            <a:spAutoFit/>
          </a:bodyPr>
          <a:lstStyle/>
          <a:p>
            <a:pPr lvl="4" defTabSz="591055">
              <a:spcAft>
                <a:spcPts val="796"/>
              </a:spcAft>
              <a:defRPr/>
            </a:pPr>
            <a:r>
              <a:rPr kumimoji="0" lang="ja-JP" altLang="en-US" sz="1400" b="1" i="0" u="none" strike="noStrike" kern="1200" cap="none" spc="239"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Noto Sans CJK JP DemiLight" charset="-128"/>
              </a:rPr>
              <a:t>死亡災害：５％以上</a:t>
            </a:r>
            <a:r>
              <a:rPr kumimoji="0" lang="ja-JP" altLang="en-US" sz="1400" b="1" i="0" u="none" strike="noStrike" kern="1200" cap="none" spc="239"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Noto Sans CJK JP DemiLight" charset="-128"/>
              </a:rPr>
              <a:t>減少</a:t>
            </a:r>
            <a:r>
              <a:rPr kumimoji="0" lang="en-US" altLang="ja-JP" sz="1400" b="1" i="0" u="none" strike="noStrike" kern="1200" cap="none" spc="239"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Noto Sans CJK JP DemiLight" charset="-128"/>
              </a:rPr>
              <a:t/>
            </a:r>
            <a:br>
              <a:rPr kumimoji="0" lang="en-US" altLang="ja-JP" sz="1400" b="1" i="0" u="none" strike="noStrike" kern="1200" cap="none" spc="239"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Noto Sans CJK JP DemiLight" charset="-128"/>
              </a:rPr>
            </a:br>
            <a:r>
              <a:rPr kumimoji="0" lang="ja-JP" altLang="en-US" sz="1400" b="1" i="0" u="none" strike="noStrike" kern="1200" cap="none" spc="239"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Noto Sans CJK JP DemiLight" charset="-128"/>
              </a:rPr>
              <a:t>死傷災害：増加傾向に歯止めをかけ</a:t>
            </a:r>
            <a:r>
              <a:rPr kumimoji="0" lang="en-US" altLang="ja-JP" sz="1400" b="1" i="0" u="none" strike="noStrike" kern="1200" cap="none" spc="239"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Noto Sans CJK JP DemiLight" charset="-128"/>
              </a:rPr>
              <a:t>2027</a:t>
            </a:r>
            <a:r>
              <a:rPr kumimoji="0" lang="ja-JP" altLang="en-US" sz="1400" b="1" i="0" u="none" strike="noStrike" kern="1200" cap="none" spc="239"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Noto Sans CJK JP DemiLight" charset="-128"/>
              </a:rPr>
              <a:t>年までに減少</a:t>
            </a:r>
            <a:endParaRPr kumimoji="0" lang="ja-JP" altLang="en-US" sz="1400" b="1" i="0" u="none" strike="noStrike" kern="1200" cap="none" spc="239"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Noto Sans CJK JP DemiLight" charset="-128"/>
            </a:endParaRPr>
          </a:p>
        </p:txBody>
      </p:sp>
      <p:sp>
        <p:nvSpPr>
          <p:cNvPr id="25" name="下矢印 24"/>
          <p:cNvSpPr/>
          <p:nvPr/>
        </p:nvSpPr>
        <p:spPr>
          <a:xfrm>
            <a:off x="3293696" y="2416726"/>
            <a:ext cx="3564304" cy="326474"/>
          </a:xfrm>
          <a:prstGeom prst="downArrow">
            <a:avLst>
              <a:gd name="adj1" fmla="val 50000"/>
              <a:gd name="adj2" fmla="val 6304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ysClr val="windowText" lastClr="000000"/>
              </a:solidFill>
              <a:effectLst/>
              <a:uLnTx/>
              <a:uFillTx/>
              <a:latin typeface="Segoe UI"/>
              <a:ea typeface="メイリオ"/>
              <a:cs typeface="+mn-cs"/>
            </a:endParaRPr>
          </a:p>
        </p:txBody>
      </p:sp>
      <p:sp>
        <p:nvSpPr>
          <p:cNvPr id="34" name="正方形/長方形 33">
            <a:extLst>
              <a:ext uri="{FF2B5EF4-FFF2-40B4-BE49-F238E27FC236}">
                <a16:creationId xmlns:a16="http://schemas.microsoft.com/office/drawing/2014/main" id="{53F01B6B-3255-F149-B12D-7649D201C5A6}"/>
              </a:ext>
            </a:extLst>
          </p:cNvPr>
          <p:cNvSpPr/>
          <p:nvPr/>
        </p:nvSpPr>
        <p:spPr>
          <a:xfrm>
            <a:off x="5853190" y="6515582"/>
            <a:ext cx="4092825" cy="280077"/>
          </a:xfrm>
          <a:prstGeom prst="rect">
            <a:avLst/>
          </a:prstGeom>
          <a:ln w="25400">
            <a:noFill/>
          </a:ln>
        </p:spPr>
        <p:txBody>
          <a:bodyPr wrap="square" lIns="0" tIns="0" rIns="0" bIns="0">
            <a:spAutoFit/>
          </a:bodyP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400" b="1" i="0" u="none" strike="noStrike" kern="1200" cap="none" spc="239"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Noto Sans CJK JP DemiLight" charset="-128"/>
              </a:rPr>
              <a:t>他、計８つの重点を定め対策を推進</a:t>
            </a:r>
          </a:p>
        </p:txBody>
      </p:sp>
      <p:grpSp>
        <p:nvGrpSpPr>
          <p:cNvPr id="4" name="グループ化 3"/>
          <p:cNvGrpSpPr/>
          <p:nvPr/>
        </p:nvGrpSpPr>
        <p:grpSpPr>
          <a:xfrm>
            <a:off x="153573" y="3413711"/>
            <a:ext cx="9600027" cy="3325019"/>
            <a:chOff x="153865" y="3598614"/>
            <a:chExt cx="9752135" cy="3223670"/>
          </a:xfrm>
        </p:grpSpPr>
        <p:sp>
          <p:nvSpPr>
            <p:cNvPr id="38" name="角丸四角形 37">
              <a:extLst>
                <a:ext uri="{FF2B5EF4-FFF2-40B4-BE49-F238E27FC236}">
                  <a16:creationId xmlns:a16="http://schemas.microsoft.com/office/drawing/2014/main" id="{8569347B-8A4C-9646-89AB-DDDCB8E6B339}"/>
                </a:ext>
              </a:extLst>
            </p:cNvPr>
            <p:cNvSpPr/>
            <p:nvPr/>
          </p:nvSpPr>
          <p:spPr>
            <a:xfrm>
              <a:off x="153865" y="3991054"/>
              <a:ext cx="4042710" cy="248735"/>
            </a:xfrm>
            <a:prstGeom prst="roundRect">
              <a:avLst>
                <a:gd name="adj" fmla="val 0"/>
              </a:avLst>
            </a:prstGeom>
            <a:ln/>
          </p:spPr>
          <p:style>
            <a:lnRef idx="1">
              <a:schemeClr val="accent5"/>
            </a:lnRef>
            <a:fillRef idx="2">
              <a:schemeClr val="accent5"/>
            </a:fillRef>
            <a:effectRef idx="1">
              <a:schemeClr val="accent5"/>
            </a:effectRef>
            <a:fontRef idx="minor">
              <a:schemeClr val="dk1"/>
            </a:fontRef>
          </p:style>
          <p:txBody>
            <a:bodyPr anchor="ct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077" b="1" i="0" u="none" strike="noStrike" kern="1200" cap="none" spc="239" normalizeH="0" baseline="0" noProof="0" dirty="0">
                  <a:ln>
                    <a:noFill/>
                  </a:ln>
                  <a:solidFill>
                    <a:srgbClr val="000000"/>
                  </a:solidFill>
                  <a:effectLst/>
                  <a:uLnTx/>
                  <a:uFillTx/>
                  <a:latin typeface="メイリオ"/>
                  <a:ea typeface="メイリオ"/>
                  <a:cs typeface="Noto Sans CJK JP DemiLight" charset="-128"/>
                </a:rPr>
                <a:t> </a:t>
              </a:r>
              <a:r>
                <a:rPr kumimoji="0" lang="ja-JP" altLang="en-US" sz="1077" b="1" i="0" u="none" strike="noStrike" kern="1200" cap="none" spc="239" normalizeH="0" baseline="0" noProof="0" dirty="0">
                  <a:ln>
                    <a:noFill/>
                  </a:ln>
                  <a:solidFill>
                    <a:schemeClr val="tx1"/>
                  </a:solidFill>
                  <a:effectLst/>
                  <a:uLnTx/>
                  <a:uFillTx/>
                  <a:latin typeface="メイリオ"/>
                  <a:ea typeface="メイリオ"/>
                  <a:cs typeface="Noto Sans CJK JP DemiLight" charset="-128"/>
                </a:rPr>
                <a:t>自発的に安全衛生対策に取り組むための意識啓発</a:t>
              </a:r>
            </a:p>
          </p:txBody>
        </p:sp>
        <p:sp>
          <p:nvSpPr>
            <p:cNvPr id="39" name="角丸四角形 38">
              <a:extLst>
                <a:ext uri="{FF2B5EF4-FFF2-40B4-BE49-F238E27FC236}">
                  <a16:creationId xmlns:a16="http://schemas.microsoft.com/office/drawing/2014/main" id="{8569347B-8A4C-9646-89AB-DDDCB8E6B339}"/>
                </a:ext>
              </a:extLst>
            </p:cNvPr>
            <p:cNvSpPr/>
            <p:nvPr/>
          </p:nvSpPr>
          <p:spPr>
            <a:xfrm>
              <a:off x="160797" y="4833084"/>
              <a:ext cx="6544803" cy="278110"/>
            </a:xfrm>
            <a:prstGeom prst="roundRect">
              <a:avLst>
                <a:gd name="adj" fmla="val 0"/>
              </a:avLst>
            </a:prstGeom>
            <a:ln/>
          </p:spPr>
          <p:style>
            <a:lnRef idx="1">
              <a:schemeClr val="accent5"/>
            </a:lnRef>
            <a:fillRef idx="2">
              <a:schemeClr val="accent5"/>
            </a:fillRef>
            <a:effectRef idx="1">
              <a:schemeClr val="accent5"/>
            </a:effectRef>
            <a:fontRef idx="minor">
              <a:schemeClr val="dk1"/>
            </a:fontRef>
          </p:style>
          <p:txBody>
            <a:bodyPr anchor="ct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077" b="1" i="0" u="none" strike="noStrike" kern="1200" cap="none" spc="239" normalizeH="0" baseline="0" noProof="0" dirty="0">
                  <a:ln>
                    <a:noFill/>
                  </a:ln>
                  <a:solidFill>
                    <a:schemeClr val="tx1"/>
                  </a:solidFill>
                  <a:effectLst/>
                  <a:uLnTx/>
                  <a:uFillTx/>
                  <a:latin typeface="メイリオ"/>
                  <a:ea typeface="メイリオ"/>
                  <a:cs typeface="Noto Sans CJK JP DemiLight" charset="-128"/>
                </a:rPr>
                <a:t> 労働者（中高年齢の女性を中心に）の作業行動に起因する労働災害防止対策の推進</a:t>
              </a:r>
            </a:p>
          </p:txBody>
        </p:sp>
        <p:sp>
          <p:nvSpPr>
            <p:cNvPr id="40" name="角丸四角形 39">
              <a:extLst>
                <a:ext uri="{FF2B5EF4-FFF2-40B4-BE49-F238E27FC236}">
                  <a16:creationId xmlns:a16="http://schemas.microsoft.com/office/drawing/2014/main" id="{8569347B-8A4C-9646-89AB-DDDCB8E6B339}"/>
                </a:ext>
              </a:extLst>
            </p:cNvPr>
            <p:cNvSpPr/>
            <p:nvPr/>
          </p:nvSpPr>
          <p:spPr>
            <a:xfrm>
              <a:off x="173209" y="5544764"/>
              <a:ext cx="3385388" cy="258141"/>
            </a:xfrm>
            <a:prstGeom prst="roundRect">
              <a:avLst>
                <a:gd name="adj" fmla="val 0"/>
              </a:avLst>
            </a:prstGeom>
            <a:ln/>
          </p:spPr>
          <p:style>
            <a:lnRef idx="1">
              <a:schemeClr val="accent5"/>
            </a:lnRef>
            <a:fillRef idx="2">
              <a:schemeClr val="accent5"/>
            </a:fillRef>
            <a:effectRef idx="1">
              <a:schemeClr val="accent5"/>
            </a:effectRef>
            <a:fontRef idx="minor">
              <a:schemeClr val="dk1"/>
            </a:fontRef>
          </p:style>
          <p:txBody>
            <a:bodyPr anchor="ct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077" b="1" i="0" u="none" strike="noStrike" kern="1200" cap="none" spc="239" normalizeH="0" baseline="0" noProof="0" dirty="0">
                  <a:ln>
                    <a:noFill/>
                  </a:ln>
                  <a:solidFill>
                    <a:srgbClr val="000000"/>
                  </a:solidFill>
                  <a:effectLst/>
                  <a:uLnTx/>
                  <a:uFillTx/>
                  <a:latin typeface="メイリオ"/>
                  <a:ea typeface="メイリオ"/>
                  <a:cs typeface="Noto Sans CJK JP DemiLight" charset="-128"/>
                </a:rPr>
                <a:t> 高年齢労働者の労働災害防止対策の推進</a:t>
              </a:r>
            </a:p>
          </p:txBody>
        </p:sp>
        <p:sp>
          <p:nvSpPr>
            <p:cNvPr id="41" name="角丸四角形 40">
              <a:extLst>
                <a:ext uri="{FF2B5EF4-FFF2-40B4-BE49-F238E27FC236}">
                  <a16:creationId xmlns:a16="http://schemas.microsoft.com/office/drawing/2014/main" id="{8569347B-8A4C-9646-89AB-DDDCB8E6B339}"/>
                </a:ext>
              </a:extLst>
            </p:cNvPr>
            <p:cNvSpPr/>
            <p:nvPr/>
          </p:nvSpPr>
          <p:spPr>
            <a:xfrm>
              <a:off x="186198" y="6266644"/>
              <a:ext cx="2599865" cy="269514"/>
            </a:xfrm>
            <a:prstGeom prst="roundRect">
              <a:avLst>
                <a:gd name="adj" fmla="val 0"/>
              </a:avLst>
            </a:prstGeom>
            <a:ln/>
          </p:spPr>
          <p:style>
            <a:lnRef idx="1">
              <a:schemeClr val="accent5"/>
            </a:lnRef>
            <a:fillRef idx="2">
              <a:schemeClr val="accent5"/>
            </a:fillRef>
            <a:effectRef idx="1">
              <a:schemeClr val="accent5"/>
            </a:effectRef>
            <a:fontRef idx="minor">
              <a:schemeClr val="dk1"/>
            </a:fontRef>
          </p:style>
          <p:txBody>
            <a:bodyPr anchor="ct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077" b="1" i="0" u="none" strike="noStrike" kern="1200" cap="none" spc="239" normalizeH="0" baseline="0" noProof="0" dirty="0">
                  <a:ln>
                    <a:noFill/>
                  </a:ln>
                  <a:solidFill>
                    <a:srgbClr val="000000"/>
                  </a:solidFill>
                  <a:effectLst/>
                  <a:uLnTx/>
                  <a:uFillTx/>
                  <a:latin typeface="メイリオ"/>
                  <a:ea typeface="メイリオ"/>
                  <a:cs typeface="Noto Sans CJK JP DemiLight" charset="-128"/>
                </a:rPr>
                <a:t> 労働者の健康確保対策の推進</a:t>
              </a:r>
            </a:p>
          </p:txBody>
        </p:sp>
        <p:sp>
          <p:nvSpPr>
            <p:cNvPr id="21" name="テキスト ボックス 20"/>
            <p:cNvSpPr txBox="1"/>
            <p:nvPr/>
          </p:nvSpPr>
          <p:spPr>
            <a:xfrm>
              <a:off x="198576" y="4231360"/>
              <a:ext cx="9707424" cy="630942"/>
            </a:xfrm>
            <a:prstGeom prst="rect">
              <a:avLst/>
            </a:prstGeom>
            <a:noFill/>
          </p:spPr>
          <p:txBody>
            <a:bodyPr wrap="square" rtlCol="0" anchor="ctr">
              <a:spAutoFit/>
            </a:bodyPr>
            <a:lstStyle/>
            <a:p>
              <a:pPr marL="179388" marR="0" lvl="0" indent="-179388" algn="l" defTabSz="457200" rtl="0" eaLnBrk="1" fontAlgn="auto" latinLnBrk="0" hangingPunct="1">
                <a:lnSpc>
                  <a:spcPts val="1400"/>
                </a:lnSpc>
                <a:spcBef>
                  <a:spcPts val="0"/>
                </a:spcBef>
                <a:spcAft>
                  <a:spcPts val="0"/>
                </a:spcAft>
                <a:buClr>
                  <a:srgbClr val="103185"/>
                </a:buClr>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srgbClr val="000000"/>
                  </a:solidFill>
                  <a:effectLst/>
                  <a:uLnTx/>
                  <a:uFillTx/>
                  <a:latin typeface="Segoe UI"/>
                  <a:ea typeface="メイリオ"/>
                  <a:cs typeface="+mn-cs"/>
                </a:rPr>
                <a:t>安全</a:t>
              </a:r>
              <a:r>
                <a:rPr kumimoji="1" lang="ja-JP" altLang="en-US" sz="1100" b="0" i="0" u="none" strike="noStrike" kern="1200" cap="none" spc="0" normalizeH="0" baseline="0" noProof="0" dirty="0">
                  <a:ln>
                    <a:noFill/>
                  </a:ln>
                  <a:solidFill>
                    <a:srgbClr val="000000"/>
                  </a:solidFill>
                  <a:effectLst/>
                  <a:uLnTx/>
                  <a:uFillTx/>
                  <a:latin typeface="Segoe UI"/>
                  <a:ea typeface="メイリオ"/>
                  <a:cs typeface="+mn-cs"/>
                </a:rPr>
                <a:t>衛生対策に取り組む事業者が社会的に評価される環境整備（安全衛生に取り組むことによる経営や人材確保・育成の観点からの実利的なメリット等について周知</a:t>
              </a:r>
              <a:r>
                <a:rPr kumimoji="1" lang="ja-JP" altLang="en-US" sz="1100" b="0" i="0" u="none" strike="noStrike" kern="1200" cap="none" spc="0" normalizeH="0" baseline="0" noProof="0" dirty="0" smtClean="0">
                  <a:ln>
                    <a:noFill/>
                  </a:ln>
                  <a:solidFill>
                    <a:srgbClr val="000000"/>
                  </a:solidFill>
                  <a:effectLst/>
                  <a:uLnTx/>
                  <a:uFillTx/>
                  <a:latin typeface="Segoe UI"/>
                  <a:ea typeface="メイリオ"/>
                  <a:cs typeface="+mn-cs"/>
                </a:rPr>
                <a:t>）</a:t>
              </a:r>
              <a:endParaRPr kumimoji="1" lang="ja-JP" altLang="en-US" sz="1100" b="0" i="0" u="none" strike="noStrike" kern="1200" cap="none" spc="0" normalizeH="0" baseline="0" noProof="0" dirty="0">
                <a:ln>
                  <a:noFill/>
                </a:ln>
                <a:solidFill>
                  <a:srgbClr val="000000"/>
                </a:solidFill>
                <a:effectLst/>
                <a:uLnTx/>
                <a:uFillTx/>
                <a:latin typeface="Segoe UI"/>
                <a:ea typeface="メイリオ"/>
                <a:cs typeface="+mn-cs"/>
              </a:endParaRPr>
            </a:p>
            <a:p>
              <a:pPr marL="179388" marR="0" lvl="0" indent="-179388" algn="l" defTabSz="457200" rtl="0" eaLnBrk="1" fontAlgn="auto" latinLnBrk="0" hangingPunct="1">
                <a:lnSpc>
                  <a:spcPts val="1400"/>
                </a:lnSpc>
                <a:spcBef>
                  <a:spcPts val="0"/>
                </a:spcBef>
                <a:spcAft>
                  <a:spcPts val="0"/>
                </a:spcAft>
                <a:buClr>
                  <a:srgbClr val="103185"/>
                </a:buClr>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srgbClr val="000000"/>
                  </a:solidFill>
                  <a:effectLst/>
                  <a:uLnTx/>
                  <a:uFillTx/>
                  <a:latin typeface="Segoe UI"/>
                  <a:ea typeface="メイリオ"/>
                  <a:cs typeface="+mn-cs"/>
                </a:rPr>
                <a:t>労働</a:t>
              </a:r>
              <a:r>
                <a:rPr kumimoji="1" lang="ja-JP" altLang="en-US" sz="1100" b="0" i="0" u="none" strike="noStrike" kern="1200" cap="none" spc="0" normalizeH="0" baseline="0" noProof="0" dirty="0">
                  <a:ln>
                    <a:noFill/>
                  </a:ln>
                  <a:solidFill>
                    <a:srgbClr val="000000"/>
                  </a:solidFill>
                  <a:effectLst/>
                  <a:uLnTx/>
                  <a:uFillTx/>
                  <a:latin typeface="Segoe UI"/>
                  <a:ea typeface="メイリオ"/>
                  <a:cs typeface="+mn-cs"/>
                </a:rPr>
                <a:t>安全衛生における</a:t>
              </a:r>
              <a:r>
                <a:rPr kumimoji="1" lang="en-US" altLang="ja-JP" sz="1100" b="0" i="0" u="none" strike="noStrike" kern="1200" cap="none" spc="0" normalizeH="0" baseline="0" noProof="0" dirty="0">
                  <a:ln>
                    <a:noFill/>
                  </a:ln>
                  <a:solidFill>
                    <a:srgbClr val="000000"/>
                  </a:solidFill>
                  <a:effectLst/>
                  <a:uLnTx/>
                  <a:uFillTx/>
                  <a:latin typeface="Segoe UI"/>
                  <a:ea typeface="メイリオ"/>
                  <a:cs typeface="+mn-cs"/>
                </a:rPr>
                <a:t>DX</a:t>
              </a:r>
              <a:r>
                <a:rPr kumimoji="1" lang="ja-JP" altLang="en-US" sz="1100" b="0" i="0" u="none" strike="noStrike" kern="1200" cap="none" spc="0" normalizeH="0" baseline="0" noProof="0" dirty="0">
                  <a:ln>
                    <a:noFill/>
                  </a:ln>
                  <a:solidFill>
                    <a:srgbClr val="000000"/>
                  </a:solidFill>
                  <a:effectLst/>
                  <a:uLnTx/>
                  <a:uFillTx/>
                  <a:latin typeface="Segoe UI"/>
                  <a:ea typeface="メイリオ"/>
                  <a:cs typeface="+mn-cs"/>
                </a:rPr>
                <a:t>の推進（ウェアラブル端末等の新技術の活用及びその機能の安全性評価についてエビデンスの収集・検討）　等</a:t>
              </a:r>
              <a:endParaRPr kumimoji="1" lang="en-US" altLang="ja-JP" sz="1100" b="0" i="0" u="none" strike="noStrike" kern="1200" cap="none" spc="0" normalizeH="0" baseline="0" noProof="0" dirty="0">
                <a:ln>
                  <a:noFill/>
                </a:ln>
                <a:solidFill>
                  <a:srgbClr val="000000"/>
                </a:solidFill>
                <a:effectLst/>
                <a:uLnTx/>
                <a:uFillTx/>
                <a:latin typeface="Segoe UI"/>
                <a:ea typeface="メイリオ"/>
                <a:cs typeface="+mn-cs"/>
              </a:endParaRPr>
            </a:p>
          </p:txBody>
        </p:sp>
        <p:sp>
          <p:nvSpPr>
            <p:cNvPr id="35" name="テキスト ボックス 34"/>
            <p:cNvSpPr txBox="1"/>
            <p:nvPr/>
          </p:nvSpPr>
          <p:spPr>
            <a:xfrm>
              <a:off x="198576" y="5111194"/>
              <a:ext cx="9707424" cy="451406"/>
            </a:xfrm>
            <a:prstGeom prst="rect">
              <a:avLst/>
            </a:prstGeom>
            <a:noFill/>
          </p:spPr>
          <p:txBody>
            <a:bodyPr wrap="square" rtlCol="0" anchor="ctr">
              <a:spAutoFit/>
            </a:bodyPr>
            <a:lstStyle/>
            <a:p>
              <a:pPr marL="179388" marR="0" lvl="0" indent="-179388" algn="l" defTabSz="457200" rtl="0" eaLnBrk="1" fontAlgn="auto" latinLnBrk="0" hangingPunct="1">
                <a:lnSpc>
                  <a:spcPts val="1400"/>
                </a:lnSpc>
                <a:spcBef>
                  <a:spcPts val="0"/>
                </a:spcBef>
                <a:spcAft>
                  <a:spcPts val="0"/>
                </a:spcAft>
                <a:buClr>
                  <a:srgbClr val="103185"/>
                </a:buClr>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srgbClr val="000000"/>
                  </a:solidFill>
                  <a:effectLst/>
                  <a:uLnTx/>
                  <a:uFillTx/>
                  <a:latin typeface="Segoe UI"/>
                  <a:ea typeface="メイリオ"/>
                  <a:cs typeface="+mn-cs"/>
                </a:rPr>
                <a:t>中</a:t>
              </a:r>
              <a:r>
                <a:rPr kumimoji="1" lang="ja-JP" altLang="en-US" sz="1100" b="0" i="0" u="none" strike="noStrike" kern="1200" cap="none" spc="0" normalizeH="0" baseline="0" noProof="0" dirty="0">
                  <a:ln>
                    <a:noFill/>
                  </a:ln>
                  <a:solidFill>
                    <a:srgbClr val="000000"/>
                  </a:solidFill>
                  <a:effectLst/>
                  <a:uLnTx/>
                  <a:uFillTx/>
                  <a:latin typeface="Segoe UI"/>
                  <a:ea typeface="メイリオ"/>
                  <a:cs typeface="+mn-cs"/>
                </a:rPr>
                <a:t>高年齢の女性を始めとして高い発生率となっている転倒等につき、災害防止に資する装備や設備等の普及のための補助、開発促進を図る。</a:t>
              </a:r>
              <a:endParaRPr kumimoji="1" lang="en-US" altLang="ja-JP" sz="1100" b="0" i="0" u="none" strike="noStrike" kern="1200" cap="none" spc="0" normalizeH="0" baseline="0" noProof="0" dirty="0">
                <a:ln>
                  <a:noFill/>
                </a:ln>
                <a:solidFill>
                  <a:srgbClr val="000000"/>
                </a:solidFill>
                <a:effectLst/>
                <a:uLnTx/>
                <a:uFillTx/>
                <a:latin typeface="Segoe UI"/>
                <a:ea typeface="メイリオ"/>
                <a:cs typeface="+mn-cs"/>
              </a:endParaRPr>
            </a:p>
            <a:p>
              <a:pPr marL="179388" marR="0" lvl="0" indent="-179388" algn="l" defTabSz="457200" rtl="0" eaLnBrk="1" fontAlgn="auto" latinLnBrk="0" hangingPunct="1">
                <a:lnSpc>
                  <a:spcPts val="1400"/>
                </a:lnSpc>
                <a:spcBef>
                  <a:spcPts val="0"/>
                </a:spcBef>
                <a:spcAft>
                  <a:spcPts val="0"/>
                </a:spcAft>
                <a:buClr>
                  <a:srgbClr val="103185"/>
                </a:buClr>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srgbClr val="000000"/>
                  </a:solidFill>
                  <a:effectLst/>
                  <a:uLnTx/>
                  <a:uFillTx/>
                  <a:latin typeface="Segoe UI"/>
                  <a:ea typeface="メイリオ"/>
                  <a:cs typeface="+mn-cs"/>
                </a:rPr>
                <a:t>介護</a:t>
              </a:r>
              <a:r>
                <a:rPr kumimoji="1" lang="ja-JP" altLang="en-US" sz="1100" b="0" i="0" u="none" strike="noStrike" kern="1200" cap="none" spc="0" normalizeH="0" baseline="0" noProof="0" dirty="0">
                  <a:ln>
                    <a:noFill/>
                  </a:ln>
                  <a:solidFill>
                    <a:srgbClr val="000000"/>
                  </a:solidFill>
                  <a:effectLst/>
                  <a:uLnTx/>
                  <a:uFillTx/>
                  <a:latin typeface="Segoe UI"/>
                  <a:ea typeface="メイリオ"/>
                  <a:cs typeface="+mn-cs"/>
                </a:rPr>
                <a:t>職員の身体の負担軽減のための介護技術（ノーリフトケア）等の腰痛の予防対策の普及を図る。　等　</a:t>
              </a:r>
              <a:endParaRPr kumimoji="1" lang="en-US" altLang="ja-JP" sz="1100" b="0" i="0" u="none" strike="noStrike" kern="1200" cap="none" spc="0" normalizeH="0" baseline="0" noProof="0" dirty="0">
                <a:ln>
                  <a:noFill/>
                </a:ln>
                <a:solidFill>
                  <a:srgbClr val="000000"/>
                </a:solidFill>
                <a:effectLst/>
                <a:uLnTx/>
                <a:uFillTx/>
                <a:latin typeface="Segoe UI"/>
                <a:ea typeface="メイリオ"/>
                <a:cs typeface="+mn-cs"/>
              </a:endParaRPr>
            </a:p>
          </p:txBody>
        </p:sp>
        <p:sp>
          <p:nvSpPr>
            <p:cNvPr id="36" name="テキスト ボックス 35"/>
            <p:cNvSpPr txBox="1"/>
            <p:nvPr/>
          </p:nvSpPr>
          <p:spPr>
            <a:xfrm>
              <a:off x="183826" y="5829215"/>
              <a:ext cx="9707424" cy="430887"/>
            </a:xfrm>
            <a:prstGeom prst="rect">
              <a:avLst/>
            </a:prstGeom>
            <a:noFill/>
          </p:spPr>
          <p:txBody>
            <a:bodyPr wrap="square" rtlCol="0" anchor="ctr">
              <a:spAutoFit/>
            </a:bodyPr>
            <a:lstStyle/>
            <a:p>
              <a:pPr marL="171450" marR="0" lvl="0" indent="-171450" algn="l" defTabSz="457200" rtl="0" eaLnBrk="1" fontAlgn="auto" latinLnBrk="0" hangingPunct="1">
                <a:lnSpc>
                  <a:spcPct val="100000"/>
                </a:lnSpc>
                <a:spcBef>
                  <a:spcPts val="0"/>
                </a:spcBef>
                <a:spcAft>
                  <a:spcPts val="0"/>
                </a:spcAft>
                <a:buClr>
                  <a:srgbClr val="103185"/>
                </a:buClr>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srgbClr val="000000"/>
                  </a:solidFill>
                  <a:effectLst/>
                  <a:uLnTx/>
                  <a:uFillTx/>
                  <a:latin typeface="Segoe UI"/>
                  <a:ea typeface="メイリオ"/>
                  <a:cs typeface="+mn-cs"/>
                </a:rPr>
                <a:t>「</a:t>
              </a:r>
              <a:r>
                <a:rPr kumimoji="1" lang="ja-JP" altLang="en-US" sz="1100" b="0" i="0" u="none" strike="noStrike" kern="1200" cap="none" spc="0" normalizeH="0" baseline="0" noProof="0" dirty="0">
                  <a:ln>
                    <a:noFill/>
                  </a:ln>
                  <a:solidFill>
                    <a:srgbClr val="000000"/>
                  </a:solidFill>
                  <a:effectLst/>
                  <a:uLnTx/>
                  <a:uFillTx/>
                  <a:latin typeface="Segoe UI"/>
                  <a:ea typeface="メイリオ"/>
                  <a:cs typeface="+mn-cs"/>
                </a:rPr>
                <a:t>エイジフレンドリーガイドライン（高年齢労働者の安全と健康確保のためのガイドライン）」に基づく対策の促進（エッセンス版の作成等による周知啓発）</a:t>
              </a:r>
              <a:endParaRPr kumimoji="1" lang="en-US" altLang="ja-JP" sz="1100" b="0" i="0" u="none" strike="noStrike" kern="1200" cap="none" spc="0" normalizeH="0" baseline="0" noProof="0" dirty="0">
                <a:ln>
                  <a:noFill/>
                </a:ln>
                <a:solidFill>
                  <a:srgbClr val="000000"/>
                </a:solidFill>
                <a:effectLst/>
                <a:uLnTx/>
                <a:uFillTx/>
                <a:latin typeface="Segoe UI"/>
                <a:ea typeface="メイリオ"/>
                <a:cs typeface="+mn-cs"/>
              </a:endParaRPr>
            </a:p>
          </p:txBody>
        </p:sp>
        <p:sp>
          <p:nvSpPr>
            <p:cNvPr id="37" name="テキスト ボックス 36"/>
            <p:cNvSpPr txBox="1"/>
            <p:nvPr/>
          </p:nvSpPr>
          <p:spPr>
            <a:xfrm>
              <a:off x="198576" y="6550415"/>
              <a:ext cx="9707424" cy="271869"/>
            </a:xfrm>
            <a:prstGeom prst="rect">
              <a:avLst/>
            </a:prstGeom>
            <a:noFill/>
          </p:spPr>
          <p:txBody>
            <a:bodyPr wrap="square" rtlCol="0" anchor="ctr">
              <a:spAutoFit/>
            </a:bodyPr>
            <a:lstStyle/>
            <a:p>
              <a:pPr marL="179388" marR="0" lvl="0" indent="-179388" algn="l" defTabSz="457200" rtl="0" eaLnBrk="1" fontAlgn="auto" latinLnBrk="0" hangingPunct="1">
                <a:lnSpc>
                  <a:spcPts val="1400"/>
                </a:lnSpc>
                <a:spcBef>
                  <a:spcPts val="0"/>
                </a:spcBef>
                <a:spcAft>
                  <a:spcPts val="0"/>
                </a:spcAft>
                <a:buClr>
                  <a:srgbClr val="103185"/>
                </a:buClr>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srgbClr val="000000"/>
                  </a:solidFill>
                  <a:effectLst/>
                  <a:uLnTx/>
                  <a:uFillTx/>
                  <a:latin typeface="Segoe UI"/>
                  <a:ea typeface="メイリオ"/>
                  <a:cs typeface="+mn-cs"/>
                </a:rPr>
                <a:t>メンタルヘルス</a:t>
              </a:r>
              <a:r>
                <a:rPr kumimoji="1" lang="ja-JP" altLang="en-US" sz="1100" b="0" i="0" u="none" strike="noStrike" kern="1200" cap="none" spc="0" normalizeH="0" baseline="0" noProof="0" dirty="0">
                  <a:ln>
                    <a:noFill/>
                  </a:ln>
                  <a:solidFill>
                    <a:srgbClr val="000000"/>
                  </a:solidFill>
                  <a:effectLst/>
                  <a:uLnTx/>
                  <a:uFillTx/>
                  <a:latin typeface="Segoe UI"/>
                  <a:ea typeface="メイリオ"/>
                  <a:cs typeface="+mn-cs"/>
                </a:rPr>
                <a:t>対策・過重労働対策の推進　等</a:t>
              </a:r>
              <a:endParaRPr kumimoji="1" lang="en-US" altLang="ja-JP" sz="1100" b="0" i="0" u="none" strike="noStrike" kern="1200" cap="none" spc="0" normalizeH="0" baseline="0" noProof="0" dirty="0">
                <a:ln>
                  <a:noFill/>
                </a:ln>
                <a:solidFill>
                  <a:srgbClr val="000000"/>
                </a:solidFill>
                <a:effectLst/>
                <a:uLnTx/>
                <a:uFillTx/>
                <a:latin typeface="Segoe UI"/>
                <a:ea typeface="メイリオ"/>
                <a:cs typeface="+mn-cs"/>
              </a:endParaRPr>
            </a:p>
          </p:txBody>
        </p:sp>
        <p:sp>
          <p:nvSpPr>
            <p:cNvPr id="15" name="正方形/長方形 14">
              <a:extLst>
                <a:ext uri="{FF2B5EF4-FFF2-40B4-BE49-F238E27FC236}">
                  <a16:creationId xmlns:a16="http://schemas.microsoft.com/office/drawing/2014/main" id="{53F01B6B-3255-F149-B12D-7649D201C5A6}"/>
                </a:ext>
              </a:extLst>
            </p:cNvPr>
            <p:cNvSpPr/>
            <p:nvPr/>
          </p:nvSpPr>
          <p:spPr>
            <a:xfrm>
              <a:off x="153865" y="3598614"/>
              <a:ext cx="2632197" cy="310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en-US" altLang="ja-JP" sz="1600" b="1"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 </a:t>
              </a:r>
              <a:r>
                <a:rPr kumimoji="0" lang="ja-JP" altLang="en-US" sz="1600" b="1"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計画の</a:t>
              </a:r>
              <a:r>
                <a:rPr kumimoji="0" lang="ja-JP" altLang="en-US" sz="1600" b="1" i="0" u="none" strike="noStrike" kern="1200" cap="none" spc="239"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重点事項</a:t>
              </a:r>
              <a:endParaRPr kumimoji="0" lang="ja-JP" altLang="en-US" sz="1600" b="1"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endParaRPr>
            </a:p>
          </p:txBody>
        </p:sp>
      </p:grpSp>
    </p:spTree>
    <p:extLst>
      <p:ext uri="{BB962C8B-B14F-4D97-AF65-F5344CB8AC3E}">
        <p14:creationId xmlns:p14="http://schemas.microsoft.com/office/powerpoint/2010/main" val="1330361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05122444"/>
              </p:ext>
            </p:extLst>
          </p:nvPr>
        </p:nvGraphicFramePr>
        <p:xfrm>
          <a:off x="36444" y="457198"/>
          <a:ext cx="9829800" cy="6380724"/>
        </p:xfrm>
        <a:graphic>
          <a:graphicData uri="http://schemas.openxmlformats.org/drawingml/2006/table">
            <a:tbl>
              <a:tblPr firstRow="1" bandRow="1">
                <a:tableStyleId>{5C22544A-7EE6-4342-B048-85BDC9FD1C3A}</a:tableStyleId>
              </a:tblPr>
              <a:tblGrid>
                <a:gridCol w="5665305">
                  <a:extLst>
                    <a:ext uri="{9D8B030D-6E8A-4147-A177-3AD203B41FA5}">
                      <a16:colId xmlns:a16="http://schemas.microsoft.com/office/drawing/2014/main" val="760536152"/>
                    </a:ext>
                  </a:extLst>
                </a:gridCol>
                <a:gridCol w="4164495">
                  <a:extLst>
                    <a:ext uri="{9D8B030D-6E8A-4147-A177-3AD203B41FA5}">
                      <a16:colId xmlns:a16="http://schemas.microsoft.com/office/drawing/2014/main" val="2089348675"/>
                    </a:ext>
                  </a:extLst>
                </a:gridCol>
              </a:tblGrid>
              <a:tr h="256314">
                <a:tc>
                  <a:txBody>
                    <a:bodyPr/>
                    <a:lstStyle/>
                    <a:p>
                      <a:pPr>
                        <a:lnSpc>
                          <a:spcPts val="1300"/>
                        </a:lnSpc>
                      </a:pPr>
                      <a:r>
                        <a:rPr kumimoji="1" lang="ja-JP" altLang="en-US" sz="900" dirty="0">
                          <a:latin typeface="+mn-ea"/>
                          <a:ea typeface="+mn-ea"/>
                        </a:rPr>
                        <a:t>アウトプット</a:t>
                      </a:r>
                      <a:r>
                        <a:rPr kumimoji="1" lang="ja-JP" altLang="en-US" sz="900" dirty="0" smtClean="0">
                          <a:latin typeface="+mn-ea"/>
                          <a:ea typeface="+mn-ea"/>
                        </a:rPr>
                        <a:t>指標（事業者において実施される事項）</a:t>
                      </a:r>
                      <a:endParaRPr kumimoji="1" lang="ja-JP" altLang="en-US" sz="900" dirty="0">
                        <a:latin typeface="+mn-ea"/>
                        <a:ea typeface="+mn-ea"/>
                      </a:endParaRPr>
                    </a:p>
                  </a:txBody>
                  <a:tcPr anchor="ctr"/>
                </a:tc>
                <a:tc>
                  <a:txBody>
                    <a:bodyPr/>
                    <a:lstStyle/>
                    <a:p>
                      <a:pPr>
                        <a:lnSpc>
                          <a:spcPts val="1300"/>
                        </a:lnSpc>
                      </a:pPr>
                      <a:r>
                        <a:rPr kumimoji="1" lang="ja-JP" altLang="en-US" sz="900" dirty="0">
                          <a:latin typeface="+mn-ea"/>
                          <a:ea typeface="+mn-ea"/>
                        </a:rPr>
                        <a:t>アウトカム</a:t>
                      </a:r>
                      <a:r>
                        <a:rPr kumimoji="1" lang="ja-JP" altLang="en-US" sz="900" dirty="0" smtClean="0">
                          <a:latin typeface="+mn-ea"/>
                          <a:ea typeface="+mn-ea"/>
                        </a:rPr>
                        <a:t>指標（アウトプット指標達成により期待される事項）</a:t>
                      </a:r>
                      <a:endParaRPr kumimoji="1" lang="ja-JP" altLang="en-US" sz="900" dirty="0">
                        <a:latin typeface="+mn-ea"/>
                        <a:ea typeface="+mn-ea"/>
                      </a:endParaRPr>
                    </a:p>
                  </a:txBody>
                  <a:tcPr anchor="ctr"/>
                </a:tc>
                <a:extLst>
                  <a:ext uri="{0D108BD9-81ED-4DB2-BD59-A6C34878D82A}">
                    <a16:rowId xmlns:a16="http://schemas.microsoft.com/office/drawing/2014/main" val="4250241136"/>
                  </a:ext>
                </a:extLst>
              </a:tr>
              <a:tr h="252984">
                <a:tc gridSpan="2">
                  <a:txBody>
                    <a:bodyPr/>
                    <a:lstStyle/>
                    <a:p>
                      <a:pPr>
                        <a:lnSpc>
                          <a:spcPts val="1300"/>
                        </a:lnSpc>
                      </a:pPr>
                      <a:r>
                        <a:rPr kumimoji="1" lang="ja-JP" altLang="en-US" sz="900" dirty="0">
                          <a:solidFill>
                            <a:schemeClr val="tx1"/>
                          </a:solidFill>
                          <a:latin typeface="+mn-ea"/>
                          <a:ea typeface="+mn-ea"/>
                        </a:rPr>
                        <a:t>（ア）</a:t>
                      </a:r>
                      <a:r>
                        <a:rPr kumimoji="1" lang="ja-JP" altLang="en-US" sz="900" b="1" dirty="0">
                          <a:solidFill>
                            <a:schemeClr val="tx1"/>
                          </a:solidFill>
                          <a:latin typeface="+mn-ea"/>
                          <a:ea typeface="+mn-ea"/>
                        </a:rPr>
                        <a:t>労働者（中高年齢の女性を中心に）の作業行動に起因する</a:t>
                      </a:r>
                      <a:r>
                        <a:rPr kumimoji="1" lang="zh-TW" altLang="en-US" sz="900" b="1" dirty="0">
                          <a:solidFill>
                            <a:schemeClr val="tx1"/>
                          </a:solidFill>
                          <a:latin typeface="+mn-ea"/>
                          <a:ea typeface="+mn-ea"/>
                        </a:rPr>
                        <a:t>労働災害防止対策</a:t>
                      </a:r>
                      <a:r>
                        <a:rPr kumimoji="1" lang="ja-JP" altLang="en-US" sz="900" b="1" dirty="0">
                          <a:solidFill>
                            <a:schemeClr val="tx1"/>
                          </a:solidFill>
                          <a:latin typeface="+mn-ea"/>
                          <a:ea typeface="+mn-ea"/>
                        </a:rPr>
                        <a:t>の推進</a:t>
                      </a:r>
                    </a:p>
                  </a:txBody>
                  <a:tcPr anchor="ctr"/>
                </a:tc>
                <a:tc hMerge="1">
                  <a:txBody>
                    <a:bodyPr/>
                    <a:lstStyle/>
                    <a:p>
                      <a:endParaRPr kumimoji="1" lang="ja-JP" altLang="en-US"/>
                    </a:p>
                  </a:txBody>
                  <a:tcPr/>
                </a:tc>
                <a:extLst>
                  <a:ext uri="{0D108BD9-81ED-4DB2-BD59-A6C34878D82A}">
                    <a16:rowId xmlns:a16="http://schemas.microsoft.com/office/drawing/2014/main" val="3894036475"/>
                  </a:ext>
                </a:extLst>
              </a:tr>
              <a:tr h="1704584">
                <a:tc>
                  <a:txBody>
                    <a:bodyPr/>
                    <a:lstStyle/>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転倒</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災害対策</a:t>
                      </a:r>
                      <a:r>
                        <a:rPr kumimoji="1" lang="ja-JP" altLang="en-US" sz="900" u="none" dirty="0">
                          <a:solidFill>
                            <a:schemeClr val="tx1"/>
                          </a:solidFill>
                          <a:latin typeface="+mn-ea"/>
                          <a:ea typeface="+mn-ea"/>
                        </a:rPr>
                        <a:t>（ハード・ソフト</a:t>
                      </a:r>
                      <a:r>
                        <a:rPr kumimoji="1" lang="ja-JP" altLang="en-US" sz="900" u="none" dirty="0" smtClean="0">
                          <a:solidFill>
                            <a:schemeClr val="tx1"/>
                          </a:solidFill>
                          <a:latin typeface="+mn-ea"/>
                          <a:ea typeface="+mn-ea"/>
                        </a:rPr>
                        <a:t>両面からの対策）</a:t>
                      </a:r>
                      <a:r>
                        <a:rPr kumimoji="1" lang="ja-JP" altLang="en-US" sz="900" u="none" dirty="0">
                          <a:solidFill>
                            <a:schemeClr val="tx1"/>
                          </a:solidFill>
                          <a:latin typeface="+mn-ea"/>
                          <a:ea typeface="+mn-ea"/>
                        </a:rPr>
                        <a:t>に</a:t>
                      </a:r>
                      <a:r>
                        <a:rPr kumimoji="1" lang="ja-JP" altLang="en-US" sz="900" u="none" dirty="0" smtClean="0">
                          <a:solidFill>
                            <a:schemeClr val="tx1"/>
                          </a:solidFill>
                          <a:latin typeface="+mn-ea"/>
                          <a:ea typeface="+mn-ea"/>
                        </a:rPr>
                        <a:t>取り組む</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事業場</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の</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割合</a:t>
                      </a:r>
                      <a:r>
                        <a:rPr kumimoji="1" lang="ja-JP" altLang="en-US" sz="900" b="0" u="none" dirty="0" smtClean="0">
                          <a:solidFill>
                            <a:schemeClr val="tx1"/>
                          </a:solidFill>
                          <a:effectLst/>
                          <a:latin typeface="+mn-ea"/>
                          <a:ea typeface="+mn-ea"/>
                        </a:rPr>
                        <a:t>を</a:t>
                      </a:r>
                      <a:r>
                        <a:rPr kumimoji="1" lang="en-US" altLang="ja-JP" sz="900" b="0" u="none" dirty="0" smtClean="0">
                          <a:solidFill>
                            <a:schemeClr val="tx1"/>
                          </a:solidFill>
                          <a:effectLst/>
                          <a:latin typeface="+mn-ea"/>
                          <a:ea typeface="+mn-ea"/>
                        </a:rPr>
                        <a:t>2027</a:t>
                      </a:r>
                      <a:r>
                        <a:rPr kumimoji="1" lang="ja-JP" altLang="en-US" sz="900" b="0" u="none" dirty="0">
                          <a:solidFill>
                            <a:schemeClr val="tx1"/>
                          </a:solidFill>
                          <a:effectLst/>
                          <a:latin typeface="+mn-ea"/>
                          <a:ea typeface="+mn-ea"/>
                        </a:rPr>
                        <a:t>年まで</a:t>
                      </a:r>
                      <a:r>
                        <a:rPr kumimoji="1" lang="ja-JP" altLang="en-US" sz="900" b="0" u="none" dirty="0" smtClean="0">
                          <a:solidFill>
                            <a:schemeClr val="tx1"/>
                          </a:solidFill>
                          <a:effectLst/>
                          <a:latin typeface="+mn-ea"/>
                          <a:ea typeface="+mn-ea"/>
                        </a:rPr>
                        <a:t>に</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50</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以上</a:t>
                      </a:r>
                      <a:r>
                        <a:rPr kumimoji="1" lang="ja-JP" altLang="en-US" sz="900" u="none" dirty="0">
                          <a:solidFill>
                            <a:schemeClr val="tx1"/>
                          </a:solidFill>
                          <a:latin typeface="+mn-ea"/>
                          <a:ea typeface="+mn-ea"/>
                        </a:rPr>
                        <a:t>とする</a:t>
                      </a:r>
                      <a:r>
                        <a:rPr kumimoji="1" lang="ja-JP" altLang="en-US" sz="900" u="none" dirty="0" smtClean="0">
                          <a:solidFill>
                            <a:schemeClr val="tx1"/>
                          </a:solidFill>
                          <a:latin typeface="+mn-ea"/>
                          <a:ea typeface="+mn-ea"/>
                        </a:rPr>
                        <a:t>。（労働者数</a:t>
                      </a:r>
                      <a:r>
                        <a:rPr kumimoji="1" lang="en-US" altLang="ja-JP" sz="900" u="none" dirty="0" smtClean="0">
                          <a:solidFill>
                            <a:schemeClr val="tx1"/>
                          </a:solidFill>
                          <a:latin typeface="+mn-ea"/>
                          <a:ea typeface="+mn-ea"/>
                        </a:rPr>
                        <a:t>10</a:t>
                      </a:r>
                      <a:r>
                        <a:rPr kumimoji="1" lang="ja-JP" altLang="en-US" sz="900" u="none" dirty="0" smtClean="0">
                          <a:solidFill>
                            <a:schemeClr val="tx1"/>
                          </a:solidFill>
                          <a:latin typeface="+mn-ea"/>
                          <a:ea typeface="+mn-ea"/>
                        </a:rPr>
                        <a:t>人以上の商業及び保健衛生業について進捗を把握）</a:t>
                      </a:r>
                      <a:endParaRPr kumimoji="1" lang="en-US" altLang="ja-JP" sz="900" u="none" dirty="0" smtClean="0">
                        <a:solidFill>
                          <a:schemeClr val="tx1"/>
                        </a:solidFill>
                        <a:latin typeface="+mn-ea"/>
                        <a:ea typeface="+mn-ea"/>
                      </a:endParaRPr>
                    </a:p>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卸売業</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・小売業／医療・福祉の事業場</a:t>
                      </a:r>
                      <a:r>
                        <a:rPr kumimoji="1" lang="ja-JP" altLang="en-US" sz="900" u="none" dirty="0">
                          <a:solidFill>
                            <a:schemeClr val="tx1"/>
                          </a:solidFill>
                          <a:latin typeface="+mn-ea"/>
                          <a:ea typeface="+mn-ea"/>
                        </a:rPr>
                        <a:t>における</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正社員</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以外の労働者への</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安全衛生教育の実施率</a:t>
                      </a:r>
                      <a:r>
                        <a:rPr kumimoji="1" lang="ja-JP" altLang="en-US" sz="900" u="none" dirty="0">
                          <a:solidFill>
                            <a:schemeClr val="tx1"/>
                          </a:solidFill>
                          <a:latin typeface="+mn-ea"/>
                          <a:ea typeface="+mn-ea"/>
                        </a:rPr>
                        <a:t>を</a:t>
                      </a:r>
                      <a:r>
                        <a:rPr kumimoji="1" lang="en-US" altLang="ja-JP" sz="900" b="0" u="none" dirty="0">
                          <a:solidFill>
                            <a:schemeClr val="tx1"/>
                          </a:solidFill>
                          <a:latin typeface="+mn-ea"/>
                          <a:ea typeface="+mn-ea"/>
                        </a:rPr>
                        <a:t>2027</a:t>
                      </a:r>
                      <a:r>
                        <a:rPr kumimoji="1" lang="ja-JP" altLang="en-US" sz="900" b="0" u="none" dirty="0">
                          <a:solidFill>
                            <a:schemeClr val="tx1"/>
                          </a:solidFill>
                          <a:latin typeface="+mn-ea"/>
                          <a:ea typeface="+mn-ea"/>
                        </a:rPr>
                        <a:t>年までに</a:t>
                      </a:r>
                      <a:r>
                        <a:rPr kumimoji="1" lang="en-US" altLang="ja-JP" sz="900" b="1" u="none" dirty="0">
                          <a:solidFill>
                            <a:schemeClr val="tx1"/>
                          </a:solidFill>
                          <a:effectLst>
                            <a:outerShdw blurRad="38100" dist="38100" dir="2700000" algn="tl">
                              <a:srgbClr val="000000">
                                <a:alpha val="43137"/>
                              </a:srgbClr>
                            </a:outerShdw>
                          </a:effectLst>
                          <a:latin typeface="+mn-ea"/>
                          <a:ea typeface="+mn-ea"/>
                        </a:rPr>
                        <a:t>80</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％以上</a:t>
                      </a:r>
                      <a:r>
                        <a:rPr kumimoji="1" lang="ja-JP" altLang="en-US" sz="900" u="none" dirty="0">
                          <a:solidFill>
                            <a:schemeClr val="tx1"/>
                          </a:solidFill>
                          <a:latin typeface="+mn-ea"/>
                          <a:ea typeface="+mn-ea"/>
                        </a:rPr>
                        <a:t>とする</a:t>
                      </a:r>
                      <a:r>
                        <a:rPr kumimoji="1" lang="ja-JP" altLang="en-US" sz="900" u="none" dirty="0" smtClean="0">
                          <a:solidFill>
                            <a:schemeClr val="tx1"/>
                          </a:solidFill>
                          <a:latin typeface="+mn-ea"/>
                          <a:ea typeface="+mn-ea"/>
                        </a:rPr>
                        <a:t>。（労働者数</a:t>
                      </a:r>
                      <a:r>
                        <a:rPr kumimoji="1" lang="en-US" altLang="ja-JP" sz="900" u="none" dirty="0" smtClean="0">
                          <a:solidFill>
                            <a:schemeClr val="tx1"/>
                          </a:solidFill>
                          <a:latin typeface="+mn-ea"/>
                          <a:ea typeface="+mn-ea"/>
                        </a:rPr>
                        <a:t>10</a:t>
                      </a:r>
                      <a:r>
                        <a:rPr kumimoji="1" lang="ja-JP" altLang="en-US" sz="900" u="none" dirty="0" smtClean="0">
                          <a:solidFill>
                            <a:schemeClr val="tx1"/>
                          </a:solidFill>
                          <a:latin typeface="+mn-ea"/>
                          <a:ea typeface="+mn-ea"/>
                        </a:rPr>
                        <a:t>人以上の商業及び保健衛生業について進捗を把握）</a:t>
                      </a:r>
                      <a:endParaRPr kumimoji="1" lang="en-US" altLang="ja-JP" sz="900" u="none" dirty="0" smtClean="0">
                        <a:solidFill>
                          <a:schemeClr val="tx1"/>
                        </a:solidFill>
                        <a:latin typeface="+mn-ea"/>
                        <a:ea typeface="+mn-ea"/>
                      </a:endParaRPr>
                    </a:p>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endParaRPr kumimoji="1" lang="en-US" altLang="ja-JP" sz="900" u="none" dirty="0" smtClean="0">
                        <a:solidFill>
                          <a:schemeClr val="tx1"/>
                        </a:solidFill>
                        <a:latin typeface="+mn-ea"/>
                        <a:ea typeface="+mn-ea"/>
                      </a:endParaRPr>
                    </a:p>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endParaRPr kumimoji="1" lang="en-US" altLang="ja-JP" sz="900" u="none" dirty="0" smtClean="0">
                        <a:solidFill>
                          <a:schemeClr val="tx1"/>
                        </a:solidFill>
                        <a:latin typeface="+mn-ea"/>
                        <a:ea typeface="+mn-ea"/>
                      </a:endParaRPr>
                    </a:p>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介護・看護作業</a:t>
                      </a:r>
                      <a:r>
                        <a:rPr kumimoji="1" lang="ja-JP" altLang="en-US" sz="900" u="none" dirty="0" smtClean="0">
                          <a:solidFill>
                            <a:schemeClr val="tx1"/>
                          </a:solidFill>
                          <a:latin typeface="+mn-ea"/>
                          <a:ea typeface="+mn-ea"/>
                        </a:rPr>
                        <a:t>において、</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ノーリフトケアを導入している事業場の割合</a:t>
                      </a:r>
                      <a:r>
                        <a:rPr kumimoji="1" lang="ja-JP" altLang="en-US" sz="900" u="none" dirty="0" smtClean="0">
                          <a:solidFill>
                            <a:schemeClr val="tx1"/>
                          </a:solidFill>
                          <a:latin typeface="+mn-ea"/>
                          <a:ea typeface="+mn-ea"/>
                        </a:rPr>
                        <a:t>を</a:t>
                      </a:r>
                      <a:r>
                        <a:rPr kumimoji="1" lang="en-US" altLang="ja-JP" sz="900" b="0" u="none" dirty="0" smtClean="0">
                          <a:solidFill>
                            <a:schemeClr val="tx1"/>
                          </a:solidFill>
                          <a:latin typeface="+mn-ea"/>
                          <a:ea typeface="+mn-ea"/>
                        </a:rPr>
                        <a:t>2023</a:t>
                      </a:r>
                      <a:r>
                        <a:rPr kumimoji="1" lang="ja-JP" altLang="en-US" sz="900" b="0" u="none" dirty="0" smtClean="0">
                          <a:solidFill>
                            <a:schemeClr val="tx1"/>
                          </a:solidFill>
                          <a:latin typeface="+mn-ea"/>
                          <a:ea typeface="+mn-ea"/>
                        </a:rPr>
                        <a:t>年と比較して</a:t>
                      </a:r>
                      <a:r>
                        <a:rPr kumimoji="1" lang="en-US" altLang="ja-JP" sz="900" b="0" u="none" dirty="0" smtClean="0">
                          <a:solidFill>
                            <a:schemeClr val="tx1"/>
                          </a:solidFill>
                          <a:latin typeface="+mn-ea"/>
                          <a:ea typeface="+mn-ea"/>
                        </a:rPr>
                        <a:t>2027</a:t>
                      </a:r>
                      <a:r>
                        <a:rPr kumimoji="1" lang="ja-JP" altLang="en-US" sz="900" b="0" u="none" dirty="0" smtClean="0">
                          <a:solidFill>
                            <a:schemeClr val="tx1"/>
                          </a:solidFill>
                          <a:latin typeface="+mn-ea"/>
                          <a:ea typeface="+mn-ea"/>
                        </a:rPr>
                        <a:t>年までに</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増加</a:t>
                      </a:r>
                      <a:r>
                        <a:rPr kumimoji="1" lang="ja-JP" altLang="en-US" sz="900" u="none" dirty="0" smtClean="0">
                          <a:solidFill>
                            <a:schemeClr val="tx1"/>
                          </a:solidFill>
                          <a:latin typeface="+mn-ea"/>
                          <a:ea typeface="+mn-ea"/>
                        </a:rPr>
                        <a:t>させる</a:t>
                      </a:r>
                      <a:r>
                        <a:rPr kumimoji="1" lang="ja-JP" altLang="en-US" sz="900" dirty="0" smtClean="0">
                          <a:solidFill>
                            <a:schemeClr val="tx1"/>
                          </a:solidFill>
                          <a:latin typeface="+mn-ea"/>
                          <a:ea typeface="+mn-ea"/>
                        </a:rPr>
                        <a:t>。</a:t>
                      </a:r>
                      <a:r>
                        <a:rPr kumimoji="1" lang="ja-JP" altLang="en-US" sz="900" u="none" dirty="0" smtClean="0">
                          <a:solidFill>
                            <a:schemeClr val="tx1"/>
                          </a:solidFill>
                          <a:latin typeface="+mn-ea"/>
                          <a:ea typeface="+mn-ea"/>
                        </a:rPr>
                        <a:t>（労働者数</a:t>
                      </a:r>
                      <a:r>
                        <a:rPr kumimoji="1" lang="en-US" altLang="ja-JP" sz="900" u="none" dirty="0" smtClean="0">
                          <a:solidFill>
                            <a:schemeClr val="tx1"/>
                          </a:solidFill>
                          <a:latin typeface="+mn-ea"/>
                          <a:ea typeface="+mn-ea"/>
                        </a:rPr>
                        <a:t>10</a:t>
                      </a:r>
                      <a:r>
                        <a:rPr kumimoji="1" lang="ja-JP" altLang="en-US" sz="900" u="none" dirty="0" smtClean="0">
                          <a:solidFill>
                            <a:schemeClr val="tx1"/>
                          </a:solidFill>
                          <a:latin typeface="+mn-ea"/>
                          <a:ea typeface="+mn-ea"/>
                        </a:rPr>
                        <a:t>人以上の事業場について進捗を把握）</a:t>
                      </a:r>
                      <a:endParaRPr kumimoji="1" lang="en-US" altLang="ja-JP" sz="900" u="none" dirty="0" smtClean="0">
                        <a:solidFill>
                          <a:schemeClr val="tx1"/>
                        </a:solidFill>
                        <a:latin typeface="+mn-ea"/>
                        <a:ea typeface="+mn-ea"/>
                      </a:endParaRPr>
                    </a:p>
                  </a:txBody>
                  <a:tcPr>
                    <a:lnR w="12700" cap="flat" cmpd="sng" algn="ctr">
                      <a:solidFill>
                        <a:schemeClr val="tx2">
                          <a:lumMod val="20000"/>
                          <a:lumOff val="80000"/>
                        </a:schemeClr>
                      </a:solidFill>
                      <a:prstDash val="solid"/>
                      <a:round/>
                      <a:headEnd type="none" w="med" len="med"/>
                      <a:tailEnd type="none" w="med" len="med"/>
                    </a:lnR>
                    <a:lnB w="12700" cap="flat" cmpd="sng" algn="ctr">
                      <a:solidFill>
                        <a:schemeClr val="tx2">
                          <a:lumMod val="20000"/>
                          <a:lumOff val="80000"/>
                        </a:schemeClr>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増加が見込まれる転倒の年齢層別死傷年千人率</a:t>
                      </a:r>
                      <a:r>
                        <a:rPr kumimoji="1" lang="ja-JP" altLang="en-US" sz="900" dirty="0" smtClean="0">
                          <a:solidFill>
                            <a:schemeClr val="tx1"/>
                          </a:solidFill>
                          <a:latin typeface="+mn-ea"/>
                          <a:ea typeface="+mn-ea"/>
                        </a:rPr>
                        <a:t>を</a:t>
                      </a:r>
                      <a:r>
                        <a:rPr kumimoji="1" lang="en-US" altLang="ja-JP" sz="900" dirty="0" smtClean="0">
                          <a:solidFill>
                            <a:schemeClr val="tx1"/>
                          </a:solidFill>
                          <a:latin typeface="+mn-ea"/>
                          <a:ea typeface="+mn-ea"/>
                        </a:rPr>
                        <a:t>2022</a:t>
                      </a:r>
                      <a:r>
                        <a:rPr kumimoji="1" lang="ja-JP" altLang="en-US" sz="900" dirty="0" smtClean="0">
                          <a:solidFill>
                            <a:schemeClr val="tx1"/>
                          </a:solidFill>
                          <a:latin typeface="+mn-ea"/>
                          <a:ea typeface="+mn-ea"/>
                        </a:rPr>
                        <a:t>年と比較して</a:t>
                      </a:r>
                      <a:r>
                        <a:rPr kumimoji="1" lang="en-US" altLang="ja-JP" sz="900" dirty="0" smtClean="0">
                          <a:solidFill>
                            <a:schemeClr val="tx1"/>
                          </a:solidFill>
                          <a:latin typeface="+mn-ea"/>
                          <a:ea typeface="+mn-ea"/>
                        </a:rPr>
                        <a:t>2027</a:t>
                      </a:r>
                      <a:r>
                        <a:rPr kumimoji="1" lang="ja-JP" altLang="en-US" sz="900" dirty="0" smtClean="0">
                          <a:solidFill>
                            <a:schemeClr val="tx1"/>
                          </a:solidFill>
                          <a:latin typeface="+mn-ea"/>
                          <a:ea typeface="+mn-ea"/>
                        </a:rPr>
                        <a:t>年までに男女ともその</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増加</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に歯止め</a:t>
                      </a:r>
                      <a:r>
                        <a:rPr kumimoji="1" lang="ja-JP" altLang="en-US" sz="900" dirty="0">
                          <a:solidFill>
                            <a:schemeClr val="tx1"/>
                          </a:solidFill>
                          <a:latin typeface="+mn-ea"/>
                          <a:ea typeface="+mn-ea"/>
                        </a:rPr>
                        <a:t>をかける</a:t>
                      </a:r>
                      <a:r>
                        <a:rPr kumimoji="1" lang="ja-JP" altLang="en-US" sz="900" dirty="0" smtClean="0">
                          <a:solidFill>
                            <a:schemeClr val="tx1"/>
                          </a:solidFill>
                          <a:latin typeface="+mn-ea"/>
                          <a:ea typeface="+mn-ea"/>
                        </a:rPr>
                        <a:t>。</a:t>
                      </a:r>
                      <a:r>
                        <a:rPr kumimoji="1" lang="ja-JP" altLang="en-US" sz="900" u="none" dirty="0" smtClean="0">
                          <a:solidFill>
                            <a:schemeClr val="tx1"/>
                          </a:solidFill>
                          <a:latin typeface="+mn-ea"/>
                          <a:ea typeface="+mn-ea"/>
                        </a:rPr>
                        <a:t>（</a:t>
                      </a:r>
                      <a:r>
                        <a:rPr kumimoji="1" lang="ja-JP" altLang="en-US" sz="900" u="sng" dirty="0" smtClean="0">
                          <a:solidFill>
                            <a:srgbClr val="FF0000"/>
                          </a:solidFill>
                          <a:latin typeface="+mn-ea"/>
                          <a:ea typeface="+mn-ea"/>
                        </a:rPr>
                        <a:t>年齢層別等年千人率算出不可につき、全年齢で評価。</a:t>
                      </a:r>
                      <a:r>
                        <a:rPr kumimoji="1" lang="en-US" altLang="ja-JP" sz="900" u="none" dirty="0" smtClean="0">
                          <a:solidFill>
                            <a:schemeClr val="tx1"/>
                          </a:solidFill>
                          <a:latin typeface="+mn-ea"/>
                          <a:ea typeface="+mn-ea"/>
                        </a:rPr>
                        <a:t>2017</a:t>
                      </a:r>
                      <a:r>
                        <a:rPr kumimoji="1" lang="ja-JP" altLang="en-US" sz="900" u="none" dirty="0" smtClean="0">
                          <a:solidFill>
                            <a:schemeClr val="tx1"/>
                          </a:solidFill>
                          <a:latin typeface="+mn-ea"/>
                          <a:ea typeface="+mn-ea"/>
                        </a:rPr>
                        <a:t>年</a:t>
                      </a:r>
                      <a:r>
                        <a:rPr kumimoji="1" lang="en-US" altLang="ja-JP" sz="900" u="none" dirty="0" smtClean="0">
                          <a:solidFill>
                            <a:schemeClr val="tx1"/>
                          </a:solidFill>
                          <a:latin typeface="+mn-ea"/>
                          <a:ea typeface="+mn-ea"/>
                        </a:rPr>
                        <a:t>0.50</a:t>
                      </a:r>
                      <a:r>
                        <a:rPr kumimoji="1" lang="ja-JP" altLang="en-US" sz="900" u="none" dirty="0" smtClean="0">
                          <a:solidFill>
                            <a:schemeClr val="tx1"/>
                          </a:solidFill>
                          <a:latin typeface="+mn-ea"/>
                          <a:ea typeface="+mn-ea"/>
                        </a:rPr>
                        <a:t>人→</a:t>
                      </a:r>
                      <a:r>
                        <a:rPr kumimoji="1" lang="en-US" altLang="ja-JP" sz="900" u="none" dirty="0" smtClean="0">
                          <a:solidFill>
                            <a:schemeClr val="tx1"/>
                          </a:solidFill>
                          <a:latin typeface="+mn-ea"/>
                          <a:ea typeface="+mn-ea"/>
                        </a:rPr>
                        <a:t>2021</a:t>
                      </a:r>
                      <a:r>
                        <a:rPr kumimoji="1" lang="ja-JP" altLang="en-US" sz="900" u="none" dirty="0" smtClean="0">
                          <a:solidFill>
                            <a:schemeClr val="tx1"/>
                          </a:solidFill>
                          <a:latin typeface="+mn-ea"/>
                          <a:ea typeface="+mn-ea"/>
                        </a:rPr>
                        <a:t>年</a:t>
                      </a:r>
                      <a:r>
                        <a:rPr kumimoji="1" lang="en-US" altLang="ja-JP" sz="900" u="none" dirty="0" smtClean="0">
                          <a:solidFill>
                            <a:schemeClr val="tx1"/>
                          </a:solidFill>
                          <a:latin typeface="+mn-ea"/>
                          <a:ea typeface="+mn-ea"/>
                        </a:rPr>
                        <a:t>0.66</a:t>
                      </a:r>
                      <a:r>
                        <a:rPr kumimoji="1" lang="ja-JP" altLang="en-US" sz="900" u="none" dirty="0" smtClean="0">
                          <a:solidFill>
                            <a:schemeClr val="tx1"/>
                          </a:solidFill>
                          <a:latin typeface="+mn-ea"/>
                          <a:ea typeface="+mn-ea"/>
                        </a:rPr>
                        <a:t>人。併せて、計画期間の実数で評価。</a:t>
                      </a:r>
                      <a:r>
                        <a:rPr kumimoji="1" lang="en-US" altLang="ja-JP" sz="900" u="none" dirty="0" smtClean="0">
                          <a:solidFill>
                            <a:schemeClr val="tx1"/>
                          </a:solidFill>
                          <a:latin typeface="+mn-ea"/>
                          <a:ea typeface="+mn-ea"/>
                        </a:rPr>
                        <a:t>12</a:t>
                      </a:r>
                      <a:r>
                        <a:rPr kumimoji="1" lang="ja-JP" altLang="en-US" sz="900" u="none" dirty="0" smtClean="0">
                          <a:solidFill>
                            <a:schemeClr val="tx1"/>
                          </a:solidFill>
                          <a:latin typeface="+mn-ea"/>
                          <a:ea typeface="+mn-ea"/>
                        </a:rPr>
                        <a:t>次</a:t>
                      </a:r>
                      <a:r>
                        <a:rPr kumimoji="1" lang="en-US" altLang="ja-JP" sz="900" u="none" dirty="0" smtClean="0">
                          <a:solidFill>
                            <a:schemeClr val="tx1"/>
                          </a:solidFill>
                          <a:latin typeface="+mn-ea"/>
                          <a:ea typeface="+mn-ea"/>
                        </a:rPr>
                        <a:t>2,816</a:t>
                      </a:r>
                      <a:r>
                        <a:rPr kumimoji="1" lang="ja-JP" altLang="en-US" sz="900" u="none" dirty="0" smtClean="0">
                          <a:solidFill>
                            <a:schemeClr val="tx1"/>
                          </a:solidFill>
                          <a:latin typeface="+mn-ea"/>
                          <a:ea typeface="+mn-ea"/>
                        </a:rPr>
                        <a:t>人→</a:t>
                      </a:r>
                      <a:r>
                        <a:rPr kumimoji="1" lang="en-US" altLang="ja-JP" sz="900" u="none" dirty="0" smtClean="0">
                          <a:solidFill>
                            <a:schemeClr val="tx1"/>
                          </a:solidFill>
                          <a:latin typeface="+mn-ea"/>
                          <a:ea typeface="+mn-ea"/>
                        </a:rPr>
                        <a:t>13</a:t>
                      </a:r>
                      <a:r>
                        <a:rPr kumimoji="1" lang="ja-JP" altLang="en-US" sz="900" u="none" dirty="0" smtClean="0">
                          <a:solidFill>
                            <a:schemeClr val="tx1"/>
                          </a:solidFill>
                          <a:latin typeface="+mn-ea"/>
                          <a:ea typeface="+mn-ea"/>
                        </a:rPr>
                        <a:t>次</a:t>
                      </a:r>
                      <a:r>
                        <a:rPr kumimoji="1" lang="en-US" altLang="ja-JP" sz="900" u="none" dirty="0" smtClean="0">
                          <a:solidFill>
                            <a:schemeClr val="tx1"/>
                          </a:solidFill>
                          <a:latin typeface="+mn-ea"/>
                          <a:ea typeface="+mn-ea"/>
                        </a:rPr>
                        <a:t>3,599</a:t>
                      </a:r>
                      <a:r>
                        <a:rPr kumimoji="1" lang="ja-JP" altLang="en-US" sz="900" u="none" dirty="0" smtClean="0">
                          <a:solidFill>
                            <a:schemeClr val="tx1"/>
                          </a:solidFill>
                          <a:latin typeface="+mn-ea"/>
                          <a:ea typeface="+mn-ea"/>
                        </a:rPr>
                        <a:t>人）</a:t>
                      </a:r>
                      <a:endParaRPr kumimoji="1" lang="en-US" altLang="ja-JP" sz="900" u="none" dirty="0">
                        <a:solidFill>
                          <a:schemeClr val="tx1"/>
                        </a:solidFill>
                        <a:latin typeface="+mn-ea"/>
                        <a:ea typeface="+mn-ea"/>
                      </a:endParaRPr>
                    </a:p>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転倒</a:t>
                      </a:r>
                      <a:r>
                        <a:rPr kumimoji="1" lang="ja-JP" altLang="en-US" sz="900" u="none" dirty="0">
                          <a:solidFill>
                            <a:schemeClr val="tx1"/>
                          </a:solidFill>
                          <a:latin typeface="+mn-ea"/>
                          <a:ea typeface="+mn-ea"/>
                        </a:rPr>
                        <a:t>による平均</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休業見込日数</a:t>
                      </a:r>
                      <a:r>
                        <a:rPr kumimoji="1" lang="ja-JP" altLang="en-US" sz="900" u="none" dirty="0">
                          <a:solidFill>
                            <a:schemeClr val="tx1"/>
                          </a:solidFill>
                          <a:latin typeface="+mn-ea"/>
                          <a:ea typeface="+mn-ea"/>
                        </a:rPr>
                        <a:t>を</a:t>
                      </a:r>
                      <a:r>
                        <a:rPr kumimoji="1" lang="en-US" altLang="ja-JP" sz="900" u="none" dirty="0">
                          <a:solidFill>
                            <a:schemeClr val="tx1"/>
                          </a:solidFill>
                          <a:latin typeface="+mn-ea"/>
                          <a:ea typeface="+mn-ea"/>
                        </a:rPr>
                        <a:t>2027</a:t>
                      </a:r>
                      <a:r>
                        <a:rPr kumimoji="1" lang="ja-JP" altLang="en-US" sz="900" u="none" dirty="0">
                          <a:solidFill>
                            <a:schemeClr val="tx1"/>
                          </a:solidFill>
                          <a:latin typeface="+mn-ea"/>
                          <a:ea typeface="+mn-ea"/>
                        </a:rPr>
                        <a:t>年までに</a:t>
                      </a:r>
                      <a:r>
                        <a:rPr kumimoji="1" lang="en-US" altLang="ja-JP" sz="900" b="1" u="none" dirty="0">
                          <a:solidFill>
                            <a:schemeClr val="tx1"/>
                          </a:solidFill>
                          <a:effectLst>
                            <a:outerShdw blurRad="38100" dist="38100" dir="2700000" algn="tl">
                              <a:srgbClr val="000000">
                                <a:alpha val="43137"/>
                              </a:srgbClr>
                            </a:outerShdw>
                          </a:effectLst>
                          <a:latin typeface="+mn-ea"/>
                          <a:ea typeface="+mn-ea"/>
                        </a:rPr>
                        <a:t>40</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日以下</a:t>
                      </a:r>
                      <a:r>
                        <a:rPr kumimoji="1" lang="ja-JP" altLang="en-US" sz="900" u="none" dirty="0">
                          <a:solidFill>
                            <a:schemeClr val="tx1"/>
                          </a:solidFill>
                          <a:latin typeface="+mn-ea"/>
                          <a:ea typeface="+mn-ea"/>
                        </a:rPr>
                        <a:t>とする</a:t>
                      </a:r>
                      <a:r>
                        <a:rPr kumimoji="1" lang="ja-JP" altLang="en-US" sz="900" u="none" dirty="0" smtClean="0">
                          <a:solidFill>
                            <a:schemeClr val="tx1"/>
                          </a:solidFill>
                          <a:latin typeface="+mn-ea"/>
                          <a:ea typeface="+mn-ea"/>
                        </a:rPr>
                        <a:t>。（</a:t>
                      </a:r>
                      <a:r>
                        <a:rPr kumimoji="1" lang="ja-JP" altLang="en-US" sz="900" u="sng" dirty="0" smtClean="0">
                          <a:solidFill>
                            <a:srgbClr val="FF0000"/>
                          </a:solidFill>
                          <a:latin typeface="+mn-ea"/>
                          <a:ea typeface="+mn-ea"/>
                        </a:rPr>
                        <a:t>全国</a:t>
                      </a:r>
                      <a:r>
                        <a:rPr kumimoji="1" lang="en-US" altLang="ja-JP" sz="900" u="sng" dirty="0" smtClean="0">
                          <a:solidFill>
                            <a:srgbClr val="FF0000"/>
                          </a:solidFill>
                          <a:latin typeface="+mn-ea"/>
                          <a:ea typeface="+mn-ea"/>
                        </a:rPr>
                        <a:t>47</a:t>
                      </a:r>
                      <a:r>
                        <a:rPr kumimoji="1" lang="ja-JP" altLang="en-US" sz="900" u="sng" dirty="0" smtClean="0">
                          <a:solidFill>
                            <a:srgbClr val="FF0000"/>
                          </a:solidFill>
                          <a:latin typeface="+mn-ea"/>
                          <a:ea typeface="+mn-ea"/>
                        </a:rPr>
                        <a:t>日→</a:t>
                      </a:r>
                      <a:r>
                        <a:rPr kumimoji="1" lang="en-US" altLang="ja-JP" sz="900" u="sng" dirty="0" smtClean="0">
                          <a:solidFill>
                            <a:srgbClr val="FF0000"/>
                          </a:solidFill>
                          <a:latin typeface="+mn-ea"/>
                          <a:ea typeface="+mn-ea"/>
                        </a:rPr>
                        <a:t>40</a:t>
                      </a:r>
                      <a:r>
                        <a:rPr kumimoji="1" lang="ja-JP" altLang="en-US" sz="900" u="sng" dirty="0" smtClean="0">
                          <a:solidFill>
                            <a:srgbClr val="FF0000"/>
                          </a:solidFill>
                          <a:latin typeface="+mn-ea"/>
                          <a:ea typeface="+mn-ea"/>
                        </a:rPr>
                        <a:t>日につき、</a:t>
                      </a:r>
                      <a:r>
                        <a:rPr kumimoji="1" lang="en-US" altLang="ja-JP" sz="900" u="sng" dirty="0" smtClean="0">
                          <a:solidFill>
                            <a:srgbClr val="FF0000"/>
                          </a:solidFill>
                          <a:latin typeface="+mn-ea"/>
                          <a:ea typeface="+mn-ea"/>
                        </a:rPr>
                        <a:t>2021</a:t>
                      </a:r>
                      <a:r>
                        <a:rPr kumimoji="1" lang="ja-JP" altLang="en-US" sz="900" u="sng" dirty="0" smtClean="0">
                          <a:solidFill>
                            <a:srgbClr val="FF0000"/>
                          </a:solidFill>
                          <a:latin typeface="+mn-ea"/>
                          <a:ea typeface="+mn-ea"/>
                        </a:rPr>
                        <a:t>年</a:t>
                      </a:r>
                      <a:r>
                        <a:rPr kumimoji="1" lang="en-US" altLang="ja-JP" sz="900" u="sng" dirty="0" smtClean="0">
                          <a:solidFill>
                            <a:srgbClr val="FF0000"/>
                          </a:solidFill>
                          <a:latin typeface="+mn-ea"/>
                          <a:ea typeface="+mn-ea"/>
                        </a:rPr>
                        <a:t>38</a:t>
                      </a:r>
                      <a:r>
                        <a:rPr kumimoji="1" lang="ja-JP" altLang="en-US" sz="900" u="sng" dirty="0" smtClean="0">
                          <a:solidFill>
                            <a:srgbClr val="FF0000"/>
                          </a:solidFill>
                          <a:latin typeface="+mn-ea"/>
                          <a:ea typeface="+mn-ea"/>
                        </a:rPr>
                        <a:t>日→</a:t>
                      </a:r>
                      <a:r>
                        <a:rPr kumimoji="1" lang="en-US" altLang="ja-JP" sz="900" b="1" u="sng" dirty="0" smtClean="0">
                          <a:solidFill>
                            <a:srgbClr val="FF0000"/>
                          </a:solidFill>
                          <a:effectLst>
                            <a:outerShdw blurRad="38100" dist="38100" dir="2700000" algn="tl">
                              <a:srgbClr val="000000">
                                <a:alpha val="43137"/>
                              </a:srgbClr>
                            </a:outerShdw>
                          </a:effectLst>
                          <a:latin typeface="+mn-ea"/>
                          <a:ea typeface="+mn-ea"/>
                        </a:rPr>
                        <a:t>32</a:t>
                      </a:r>
                      <a:r>
                        <a:rPr kumimoji="1" lang="ja-JP" altLang="en-US" sz="900" b="1" u="sng" dirty="0" smtClean="0">
                          <a:solidFill>
                            <a:srgbClr val="FF0000"/>
                          </a:solidFill>
                          <a:effectLst>
                            <a:outerShdw blurRad="38100" dist="38100" dir="2700000" algn="tl">
                              <a:srgbClr val="000000">
                                <a:alpha val="43137"/>
                              </a:srgbClr>
                            </a:outerShdw>
                          </a:effectLst>
                          <a:latin typeface="+mn-ea"/>
                          <a:ea typeface="+mn-ea"/>
                        </a:rPr>
                        <a:t>日</a:t>
                      </a:r>
                      <a:r>
                        <a:rPr kumimoji="1" lang="ja-JP" altLang="en-US" sz="900" u="sng" dirty="0" smtClean="0">
                          <a:solidFill>
                            <a:srgbClr val="FF0000"/>
                          </a:solidFill>
                          <a:latin typeface="+mn-ea"/>
                          <a:ea typeface="+mn-ea"/>
                        </a:rPr>
                        <a:t>に設定</a:t>
                      </a:r>
                      <a:r>
                        <a:rPr kumimoji="1" lang="ja-JP" altLang="en-US" sz="900" u="none" dirty="0" smtClean="0">
                          <a:solidFill>
                            <a:schemeClr val="tx1"/>
                          </a:solidFill>
                          <a:latin typeface="+mn-ea"/>
                          <a:ea typeface="+mn-ea"/>
                        </a:rPr>
                        <a:t>）</a:t>
                      </a:r>
                      <a:endParaRPr kumimoji="1" lang="en-US" altLang="ja-JP" sz="900" u="none" dirty="0" smtClean="0">
                        <a:solidFill>
                          <a:schemeClr val="tx1"/>
                        </a:solidFill>
                        <a:latin typeface="+mn-ea"/>
                        <a:ea typeface="+mn-ea"/>
                      </a:endParaRPr>
                    </a:p>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増加が見込まれる社会福祉施設</a:t>
                      </a:r>
                      <a:r>
                        <a:rPr kumimoji="1" lang="ja-JP" altLang="en-US" sz="900" u="none" dirty="0" smtClean="0">
                          <a:solidFill>
                            <a:schemeClr val="tx1"/>
                          </a:solidFill>
                          <a:latin typeface="+mn-ea"/>
                          <a:ea typeface="+mn-ea"/>
                        </a:rPr>
                        <a:t>における</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腰痛の死傷年千人率</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2022</a:t>
                      </a:r>
                      <a:r>
                        <a:rPr kumimoji="1" lang="ja-JP" altLang="en-US" sz="900" u="none" dirty="0" smtClean="0">
                          <a:solidFill>
                            <a:schemeClr val="tx1"/>
                          </a:solidFill>
                          <a:latin typeface="+mn-ea"/>
                          <a:ea typeface="+mn-ea"/>
                        </a:rPr>
                        <a:t>年と比較して</a:t>
                      </a:r>
                      <a:r>
                        <a:rPr kumimoji="1" lang="en-US" altLang="ja-JP" sz="900" u="none" dirty="0" smtClean="0">
                          <a:solidFill>
                            <a:schemeClr val="tx1"/>
                          </a:solidFill>
                          <a:latin typeface="+mn-ea"/>
                          <a:ea typeface="+mn-ea"/>
                        </a:rPr>
                        <a:t>2027</a:t>
                      </a:r>
                      <a:r>
                        <a:rPr kumimoji="1" lang="ja-JP" altLang="en-US" sz="900" u="none" dirty="0" smtClean="0">
                          <a:solidFill>
                            <a:schemeClr val="tx1"/>
                          </a:solidFill>
                          <a:latin typeface="+mn-ea"/>
                          <a:ea typeface="+mn-ea"/>
                        </a:rPr>
                        <a:t>年までに</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減少</a:t>
                      </a:r>
                      <a:r>
                        <a:rPr kumimoji="1" lang="ja-JP" altLang="en-US" sz="900" u="none" dirty="0" smtClean="0">
                          <a:solidFill>
                            <a:schemeClr val="tx1"/>
                          </a:solidFill>
                          <a:latin typeface="+mn-ea"/>
                          <a:ea typeface="+mn-ea"/>
                        </a:rPr>
                        <a:t>させる。（</a:t>
                      </a:r>
                      <a:r>
                        <a:rPr kumimoji="1" lang="ja-JP" altLang="en-US" sz="900" u="sng" dirty="0" smtClean="0">
                          <a:solidFill>
                            <a:srgbClr val="FF0000"/>
                          </a:solidFill>
                          <a:latin typeface="+mn-ea"/>
                          <a:ea typeface="+mn-ea"/>
                        </a:rPr>
                        <a:t>業種別千人率算出不可につき実数で評価。</a:t>
                      </a:r>
                      <a:r>
                        <a:rPr kumimoji="1" lang="en-US" altLang="ja-JP" sz="900" u="none" dirty="0" smtClean="0">
                          <a:solidFill>
                            <a:schemeClr val="tx1"/>
                          </a:solidFill>
                          <a:latin typeface="+mn-ea"/>
                          <a:ea typeface="+mn-ea"/>
                        </a:rPr>
                        <a:t>2017</a:t>
                      </a:r>
                      <a:r>
                        <a:rPr kumimoji="1" lang="ja-JP" altLang="en-US" sz="900" u="none" dirty="0" smtClean="0">
                          <a:solidFill>
                            <a:schemeClr val="tx1"/>
                          </a:solidFill>
                          <a:latin typeface="+mn-ea"/>
                          <a:ea typeface="+mn-ea"/>
                        </a:rPr>
                        <a:t>年</a:t>
                      </a:r>
                      <a:r>
                        <a:rPr kumimoji="1" lang="en-US" altLang="ja-JP" sz="900" u="none" dirty="0" smtClean="0">
                          <a:solidFill>
                            <a:schemeClr val="tx1"/>
                          </a:solidFill>
                          <a:latin typeface="+mn-ea"/>
                          <a:ea typeface="+mn-ea"/>
                        </a:rPr>
                        <a:t>34</a:t>
                      </a:r>
                      <a:r>
                        <a:rPr kumimoji="1" lang="ja-JP" altLang="en-US" sz="900" u="none" dirty="0" smtClean="0">
                          <a:solidFill>
                            <a:schemeClr val="tx1"/>
                          </a:solidFill>
                          <a:latin typeface="+mn-ea"/>
                          <a:ea typeface="+mn-ea"/>
                        </a:rPr>
                        <a:t>人→</a:t>
                      </a:r>
                      <a:r>
                        <a:rPr kumimoji="1" lang="en-US" altLang="ja-JP" sz="900" u="none" dirty="0" smtClean="0">
                          <a:solidFill>
                            <a:schemeClr val="tx1"/>
                          </a:solidFill>
                          <a:latin typeface="+mn-ea"/>
                          <a:ea typeface="+mn-ea"/>
                        </a:rPr>
                        <a:t>2021</a:t>
                      </a:r>
                      <a:r>
                        <a:rPr kumimoji="1" lang="ja-JP" altLang="en-US" sz="900" u="none" dirty="0" smtClean="0">
                          <a:solidFill>
                            <a:schemeClr val="tx1"/>
                          </a:solidFill>
                          <a:latin typeface="+mn-ea"/>
                          <a:ea typeface="+mn-ea"/>
                        </a:rPr>
                        <a:t>年</a:t>
                      </a:r>
                      <a:r>
                        <a:rPr kumimoji="1" lang="en-US" altLang="ja-JP" sz="900" u="none" dirty="0" smtClean="0">
                          <a:solidFill>
                            <a:schemeClr val="tx1"/>
                          </a:solidFill>
                          <a:latin typeface="+mn-ea"/>
                          <a:ea typeface="+mn-ea"/>
                        </a:rPr>
                        <a:t>38</a:t>
                      </a:r>
                      <a:r>
                        <a:rPr kumimoji="1" lang="ja-JP" altLang="en-US" sz="900" u="none" dirty="0" smtClean="0">
                          <a:solidFill>
                            <a:schemeClr val="tx1"/>
                          </a:solidFill>
                          <a:latin typeface="+mn-ea"/>
                          <a:ea typeface="+mn-ea"/>
                        </a:rPr>
                        <a:t>人）</a:t>
                      </a:r>
                      <a:endParaRPr kumimoji="1" lang="en-US" altLang="ja-JP" sz="900" u="none" kern="1200" dirty="0" smtClean="0">
                        <a:solidFill>
                          <a:schemeClr val="tx1"/>
                        </a:solidFill>
                        <a:latin typeface="+mn-ea"/>
                        <a:ea typeface="+mn-ea"/>
                        <a:cs typeface="+mn-cs"/>
                      </a:endParaRPr>
                    </a:p>
                  </a:txBody>
                  <a:tcPr>
                    <a:lnL w="12700" cap="flat" cmpd="sng" algn="ctr">
                      <a:solidFill>
                        <a:schemeClr val="tx2">
                          <a:lumMod val="20000"/>
                          <a:lumOff val="80000"/>
                        </a:schemeClr>
                      </a:solidFill>
                      <a:prstDash val="solid"/>
                      <a:round/>
                      <a:headEnd type="none" w="med" len="med"/>
                      <a:tailEnd type="none" w="med" len="med"/>
                    </a:lnL>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3666700478"/>
                  </a:ext>
                </a:extLst>
              </a:tr>
              <a:tr h="252984">
                <a:tc gridSpan="2">
                  <a:txBody>
                    <a:bodyPr/>
                    <a:lstStyle/>
                    <a:p>
                      <a:pPr>
                        <a:lnSpc>
                          <a:spcPts val="1300"/>
                        </a:lnSpc>
                      </a:pPr>
                      <a:r>
                        <a:rPr kumimoji="1" lang="ja-JP" altLang="en-US" sz="900" dirty="0">
                          <a:solidFill>
                            <a:schemeClr val="tx1"/>
                          </a:solidFill>
                          <a:latin typeface="+mn-ea"/>
                          <a:ea typeface="+mn-ea"/>
                        </a:rPr>
                        <a:t>（イ）</a:t>
                      </a:r>
                      <a:r>
                        <a:rPr kumimoji="1" lang="ja-JP" altLang="en-US" sz="900" b="1" dirty="0">
                          <a:solidFill>
                            <a:schemeClr val="tx1"/>
                          </a:solidFill>
                          <a:latin typeface="+mn-ea"/>
                          <a:ea typeface="+mn-ea"/>
                        </a:rPr>
                        <a:t>高年齢労働者の労働災害防止対策の推進</a:t>
                      </a:r>
                    </a:p>
                  </a:txBody>
                  <a:tcPr anchor="ctr">
                    <a:lnT w="12700" cap="flat" cmpd="sng" algn="ctr">
                      <a:solidFill>
                        <a:schemeClr val="tx2">
                          <a:lumMod val="20000"/>
                          <a:lumOff val="80000"/>
                        </a:schemeClr>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850309365"/>
                  </a:ext>
                </a:extLst>
              </a:tr>
              <a:tr h="623126">
                <a:tc>
                  <a:txBody>
                    <a:bodyPr/>
                    <a:lstStyle/>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a:t>
                      </a:r>
                      <a:r>
                        <a:rPr kumimoji="1" lang="ja-JP" altLang="en-US" sz="900" b="1" dirty="0">
                          <a:solidFill>
                            <a:schemeClr val="tx1"/>
                          </a:solidFill>
                          <a:effectLst>
                            <a:outerShdw blurRad="38100" dist="38100" dir="2700000" algn="tl">
                              <a:srgbClr val="000000">
                                <a:alpha val="43137"/>
                              </a:srgbClr>
                            </a:outerShdw>
                          </a:effectLst>
                          <a:latin typeface="+mn-ea"/>
                          <a:ea typeface="+mn-ea"/>
                        </a:rPr>
                        <a:t>高年齢労働者の安全と健康確保のための</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ガイドライン」</a:t>
                      </a:r>
                      <a:r>
                        <a:rPr kumimoji="1" lang="ja-JP" altLang="en-US" sz="900" b="1" dirty="0">
                          <a:solidFill>
                            <a:schemeClr val="tx1"/>
                          </a:solidFill>
                          <a:effectLst>
                            <a:outerShdw blurRad="38100" dist="38100" dir="2700000" algn="tl">
                              <a:srgbClr val="000000">
                                <a:alpha val="43137"/>
                              </a:srgbClr>
                            </a:outerShdw>
                          </a:effectLst>
                          <a:latin typeface="+mn-ea"/>
                          <a:ea typeface="+mn-ea"/>
                        </a:rPr>
                        <a:t>に基づく高年齢労働者の安全衛生確保の</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取組</a:t>
                      </a:r>
                      <a:r>
                        <a:rPr kumimoji="1" lang="ja-JP" altLang="en-US" sz="900" dirty="0" smtClean="0">
                          <a:solidFill>
                            <a:schemeClr val="tx1"/>
                          </a:solidFill>
                          <a:latin typeface="+mn-ea"/>
                          <a:ea typeface="+mn-ea"/>
                        </a:rPr>
                        <a:t>（管理体制の確立、職場環境の改善等）を</a:t>
                      </a:r>
                      <a:r>
                        <a:rPr kumimoji="1" lang="ja-JP" altLang="en-US" sz="900" dirty="0">
                          <a:solidFill>
                            <a:schemeClr val="tx1"/>
                          </a:solidFill>
                          <a:latin typeface="+mn-ea"/>
                          <a:ea typeface="+mn-ea"/>
                        </a:rPr>
                        <a:t>実施</a:t>
                      </a:r>
                      <a:r>
                        <a:rPr kumimoji="1" lang="ja-JP" altLang="en-US" sz="900" dirty="0" smtClean="0">
                          <a:solidFill>
                            <a:schemeClr val="tx1"/>
                          </a:solidFill>
                          <a:latin typeface="+mn-ea"/>
                          <a:ea typeface="+mn-ea"/>
                        </a:rPr>
                        <a:t>する</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事業場</a:t>
                      </a:r>
                      <a:r>
                        <a:rPr kumimoji="1" lang="ja-JP" altLang="en-US" sz="900" b="1" dirty="0">
                          <a:solidFill>
                            <a:schemeClr val="tx1"/>
                          </a:solidFill>
                          <a:effectLst>
                            <a:outerShdw blurRad="38100" dist="38100" dir="2700000" algn="tl">
                              <a:srgbClr val="000000">
                                <a:alpha val="43137"/>
                              </a:srgbClr>
                            </a:outerShdw>
                          </a:effectLst>
                          <a:latin typeface="+mn-ea"/>
                          <a:ea typeface="+mn-ea"/>
                        </a:rPr>
                        <a:t>の割合</a:t>
                      </a:r>
                      <a:r>
                        <a:rPr kumimoji="1" lang="ja-JP" altLang="en-US" sz="900" dirty="0">
                          <a:solidFill>
                            <a:schemeClr val="tx1"/>
                          </a:solidFill>
                          <a:latin typeface="+mn-ea"/>
                          <a:ea typeface="+mn-ea"/>
                        </a:rPr>
                        <a:t>を</a:t>
                      </a:r>
                      <a:r>
                        <a:rPr kumimoji="1" lang="en-US" altLang="ja-JP" sz="900" dirty="0">
                          <a:solidFill>
                            <a:schemeClr val="tx1"/>
                          </a:solidFill>
                          <a:latin typeface="+mn-ea"/>
                          <a:ea typeface="+mn-ea"/>
                        </a:rPr>
                        <a:t>2027</a:t>
                      </a:r>
                      <a:r>
                        <a:rPr kumimoji="1" lang="ja-JP" altLang="en-US" sz="900" dirty="0">
                          <a:solidFill>
                            <a:schemeClr val="tx1"/>
                          </a:solidFill>
                          <a:latin typeface="+mn-ea"/>
                          <a:ea typeface="+mn-ea"/>
                        </a:rPr>
                        <a:t>年までに</a:t>
                      </a:r>
                      <a:r>
                        <a:rPr kumimoji="1" lang="en-US" altLang="ja-JP" sz="900" b="1" dirty="0">
                          <a:solidFill>
                            <a:schemeClr val="tx1"/>
                          </a:solidFill>
                          <a:effectLst>
                            <a:outerShdw blurRad="38100" dist="38100" dir="2700000" algn="tl">
                              <a:srgbClr val="000000">
                                <a:alpha val="43137"/>
                              </a:srgbClr>
                            </a:outerShdw>
                          </a:effectLst>
                          <a:latin typeface="+mn-ea"/>
                          <a:ea typeface="+mn-ea"/>
                        </a:rPr>
                        <a:t>50</a:t>
                      </a:r>
                      <a:r>
                        <a:rPr kumimoji="1" lang="ja-JP" altLang="en-US" sz="900" b="1" dirty="0">
                          <a:solidFill>
                            <a:schemeClr val="tx1"/>
                          </a:solidFill>
                          <a:effectLst>
                            <a:outerShdw blurRad="38100" dist="38100" dir="2700000" algn="tl">
                              <a:srgbClr val="000000">
                                <a:alpha val="43137"/>
                              </a:srgbClr>
                            </a:outerShdw>
                          </a:effectLst>
                          <a:latin typeface="+mn-ea"/>
                          <a:ea typeface="+mn-ea"/>
                        </a:rPr>
                        <a:t>％以上</a:t>
                      </a:r>
                      <a:r>
                        <a:rPr kumimoji="1" lang="ja-JP" altLang="en-US" sz="900" dirty="0">
                          <a:solidFill>
                            <a:schemeClr val="tx1"/>
                          </a:solidFill>
                          <a:latin typeface="+mn-ea"/>
                          <a:ea typeface="+mn-ea"/>
                        </a:rPr>
                        <a:t>とする</a:t>
                      </a:r>
                      <a:r>
                        <a:rPr kumimoji="1" lang="ja-JP" altLang="en-US" sz="900" dirty="0" smtClean="0">
                          <a:solidFill>
                            <a:schemeClr val="tx1"/>
                          </a:solidFill>
                          <a:latin typeface="+mn-ea"/>
                          <a:ea typeface="+mn-ea"/>
                        </a:rPr>
                        <a:t>。（労働者数</a:t>
                      </a:r>
                      <a:r>
                        <a:rPr kumimoji="1" lang="en-US" altLang="ja-JP" sz="900" dirty="0" smtClean="0">
                          <a:solidFill>
                            <a:schemeClr val="tx1"/>
                          </a:solidFill>
                          <a:latin typeface="+mn-ea"/>
                          <a:ea typeface="+mn-ea"/>
                        </a:rPr>
                        <a:t>31</a:t>
                      </a:r>
                      <a:r>
                        <a:rPr kumimoji="1" lang="ja-JP" altLang="en-US" sz="900" dirty="0" smtClean="0">
                          <a:solidFill>
                            <a:schemeClr val="tx1"/>
                          </a:solidFill>
                          <a:latin typeface="+mn-ea"/>
                          <a:ea typeface="+mn-ea"/>
                        </a:rPr>
                        <a:t>人以上の事業場について進捗を把握）</a:t>
                      </a:r>
                      <a:endParaRPr kumimoji="1" lang="en-US" altLang="ja-JP" sz="900" dirty="0" smtClean="0">
                        <a:solidFill>
                          <a:schemeClr val="tx1"/>
                        </a:solidFill>
                        <a:latin typeface="+mn-ea"/>
                        <a:ea typeface="+mn-ea"/>
                      </a:endParaRPr>
                    </a:p>
                  </a:txBody>
                  <a:tcPr>
                    <a:lnR w="12700" cap="flat" cmpd="sng" algn="ctr">
                      <a:solidFill>
                        <a:schemeClr val="tx2">
                          <a:lumMod val="20000"/>
                          <a:lumOff val="80000"/>
                        </a:schemeClr>
                      </a:solidFill>
                      <a:prstDash val="solid"/>
                      <a:round/>
                      <a:headEnd type="none" w="med" len="med"/>
                      <a:tailEnd type="none" w="med" len="med"/>
                    </a:lnR>
                    <a:noFill/>
                  </a:tcPr>
                </a:tc>
                <a:tc>
                  <a:txBody>
                    <a:bodyPr/>
                    <a:lstStyle/>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増加が見込まれる</a:t>
                      </a:r>
                      <a:r>
                        <a:rPr kumimoji="1" lang="en-US" altLang="ja-JP" sz="900" b="1" dirty="0" smtClean="0">
                          <a:solidFill>
                            <a:schemeClr val="tx1"/>
                          </a:solidFill>
                          <a:effectLst>
                            <a:outerShdw blurRad="38100" dist="38100" dir="2700000" algn="tl">
                              <a:srgbClr val="000000">
                                <a:alpha val="43137"/>
                              </a:srgbClr>
                            </a:outerShdw>
                          </a:effectLst>
                          <a:latin typeface="+mn-ea"/>
                          <a:ea typeface="+mn-ea"/>
                        </a:rPr>
                        <a:t>60</a:t>
                      </a:r>
                      <a:r>
                        <a:rPr kumimoji="1" lang="ja-JP" altLang="en-US" sz="900" b="1" dirty="0">
                          <a:solidFill>
                            <a:schemeClr val="tx1"/>
                          </a:solidFill>
                          <a:effectLst>
                            <a:outerShdw blurRad="38100" dist="38100" dir="2700000" algn="tl">
                              <a:srgbClr val="000000">
                                <a:alpha val="43137"/>
                              </a:srgbClr>
                            </a:outerShdw>
                          </a:effectLst>
                          <a:latin typeface="+mn-ea"/>
                          <a:ea typeface="+mn-ea"/>
                        </a:rPr>
                        <a:t>歳代以上の</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死傷年千人率</a:t>
                      </a:r>
                      <a:r>
                        <a:rPr kumimoji="1" lang="ja-JP" altLang="en-US" sz="900" dirty="0" smtClean="0">
                          <a:solidFill>
                            <a:schemeClr val="tx1"/>
                          </a:solidFill>
                          <a:latin typeface="+mn-ea"/>
                          <a:ea typeface="+mn-ea"/>
                        </a:rPr>
                        <a:t>を</a:t>
                      </a:r>
                      <a:r>
                        <a:rPr kumimoji="1" lang="en-US" altLang="ja-JP" sz="900" dirty="0" smtClean="0">
                          <a:solidFill>
                            <a:schemeClr val="tx1"/>
                          </a:solidFill>
                          <a:latin typeface="+mn-ea"/>
                          <a:ea typeface="+mn-ea"/>
                        </a:rPr>
                        <a:t>2022</a:t>
                      </a:r>
                      <a:r>
                        <a:rPr kumimoji="1" lang="ja-JP" altLang="en-US" sz="900" dirty="0">
                          <a:solidFill>
                            <a:schemeClr val="tx1"/>
                          </a:solidFill>
                          <a:latin typeface="+mn-ea"/>
                          <a:ea typeface="+mn-ea"/>
                        </a:rPr>
                        <a:t>年と比較して</a:t>
                      </a:r>
                      <a:r>
                        <a:rPr kumimoji="1" lang="en-US" altLang="ja-JP" sz="900" dirty="0">
                          <a:solidFill>
                            <a:schemeClr val="tx1"/>
                          </a:solidFill>
                          <a:latin typeface="+mn-ea"/>
                          <a:ea typeface="+mn-ea"/>
                        </a:rPr>
                        <a:t>2027</a:t>
                      </a:r>
                      <a:r>
                        <a:rPr kumimoji="1" lang="ja-JP" altLang="en-US" sz="900" dirty="0">
                          <a:solidFill>
                            <a:schemeClr val="tx1"/>
                          </a:solidFill>
                          <a:latin typeface="+mn-ea"/>
                          <a:ea typeface="+mn-ea"/>
                        </a:rPr>
                        <a:t>年まで</a:t>
                      </a:r>
                      <a:r>
                        <a:rPr kumimoji="1" lang="ja-JP" altLang="en-US" sz="900" dirty="0" smtClean="0">
                          <a:solidFill>
                            <a:schemeClr val="tx1"/>
                          </a:solidFill>
                          <a:latin typeface="+mn-ea"/>
                          <a:ea typeface="+mn-ea"/>
                        </a:rPr>
                        <a:t>に男女ともその</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増加</a:t>
                      </a:r>
                      <a:r>
                        <a:rPr kumimoji="1" lang="ja-JP" altLang="en-US" sz="900" b="1" dirty="0">
                          <a:solidFill>
                            <a:schemeClr val="tx1"/>
                          </a:solidFill>
                          <a:effectLst>
                            <a:outerShdw blurRad="38100" dist="38100" dir="2700000" algn="tl">
                              <a:srgbClr val="000000">
                                <a:alpha val="43137"/>
                              </a:srgbClr>
                            </a:outerShdw>
                          </a:effectLst>
                          <a:latin typeface="+mn-ea"/>
                          <a:ea typeface="+mn-ea"/>
                        </a:rPr>
                        <a:t>に歯止め</a:t>
                      </a:r>
                      <a:r>
                        <a:rPr kumimoji="1" lang="ja-JP" altLang="en-US" sz="900" dirty="0">
                          <a:solidFill>
                            <a:schemeClr val="tx1"/>
                          </a:solidFill>
                          <a:latin typeface="+mn-ea"/>
                          <a:ea typeface="+mn-ea"/>
                        </a:rPr>
                        <a:t>をかける</a:t>
                      </a:r>
                      <a:r>
                        <a:rPr kumimoji="1" lang="ja-JP" altLang="en-US" sz="900" dirty="0" smtClean="0">
                          <a:solidFill>
                            <a:schemeClr val="tx1"/>
                          </a:solidFill>
                          <a:latin typeface="+mn-ea"/>
                          <a:ea typeface="+mn-ea"/>
                        </a:rPr>
                        <a:t>。（</a:t>
                      </a:r>
                      <a:r>
                        <a:rPr kumimoji="1" lang="ja-JP" altLang="en-US" sz="900" u="sng" dirty="0" smtClean="0">
                          <a:solidFill>
                            <a:srgbClr val="FF0000"/>
                          </a:solidFill>
                          <a:latin typeface="+mn-ea"/>
                          <a:ea typeface="+mn-ea"/>
                        </a:rPr>
                        <a:t>年代別千人率算出不可につき、実数で評価。</a:t>
                      </a:r>
                      <a:r>
                        <a:rPr kumimoji="1" lang="en-US" altLang="ja-JP" sz="900" u="none" dirty="0" smtClean="0">
                          <a:solidFill>
                            <a:schemeClr val="tx1"/>
                          </a:solidFill>
                          <a:latin typeface="+mn-ea"/>
                          <a:ea typeface="+mn-ea"/>
                        </a:rPr>
                        <a:t>2017</a:t>
                      </a:r>
                      <a:r>
                        <a:rPr kumimoji="1" lang="ja-JP" altLang="en-US" sz="900" u="none" dirty="0" smtClean="0">
                          <a:solidFill>
                            <a:schemeClr val="tx1"/>
                          </a:solidFill>
                          <a:latin typeface="+mn-ea"/>
                          <a:ea typeface="+mn-ea"/>
                        </a:rPr>
                        <a:t>年</a:t>
                      </a:r>
                      <a:r>
                        <a:rPr kumimoji="1" lang="en-US" altLang="ja-JP" sz="900" u="none" dirty="0" smtClean="0">
                          <a:solidFill>
                            <a:schemeClr val="tx1"/>
                          </a:solidFill>
                          <a:latin typeface="+mn-ea"/>
                          <a:ea typeface="+mn-ea"/>
                        </a:rPr>
                        <a:t>565</a:t>
                      </a:r>
                      <a:r>
                        <a:rPr kumimoji="1" lang="ja-JP" altLang="en-US" sz="900" u="none" dirty="0" smtClean="0">
                          <a:solidFill>
                            <a:schemeClr val="tx1"/>
                          </a:solidFill>
                          <a:latin typeface="+mn-ea"/>
                          <a:ea typeface="+mn-ea"/>
                        </a:rPr>
                        <a:t>人→</a:t>
                      </a:r>
                      <a:r>
                        <a:rPr kumimoji="1" lang="en-US" altLang="ja-JP" sz="900" u="none" dirty="0" smtClean="0">
                          <a:solidFill>
                            <a:schemeClr val="tx1"/>
                          </a:solidFill>
                          <a:latin typeface="+mn-ea"/>
                          <a:ea typeface="+mn-ea"/>
                        </a:rPr>
                        <a:t>2021</a:t>
                      </a:r>
                      <a:r>
                        <a:rPr kumimoji="1" lang="ja-JP" altLang="en-US" sz="900" u="none" dirty="0" smtClean="0">
                          <a:solidFill>
                            <a:schemeClr val="tx1"/>
                          </a:solidFill>
                          <a:latin typeface="+mn-ea"/>
                          <a:ea typeface="+mn-ea"/>
                        </a:rPr>
                        <a:t>年</a:t>
                      </a:r>
                      <a:r>
                        <a:rPr kumimoji="1" lang="en-US" altLang="ja-JP" sz="900" u="none" dirty="0" smtClean="0">
                          <a:solidFill>
                            <a:schemeClr val="tx1"/>
                          </a:solidFill>
                          <a:latin typeface="+mn-ea"/>
                          <a:ea typeface="+mn-ea"/>
                        </a:rPr>
                        <a:t>875</a:t>
                      </a:r>
                      <a:r>
                        <a:rPr kumimoji="1" lang="ja-JP" altLang="en-US" sz="900" u="none" dirty="0" smtClean="0">
                          <a:solidFill>
                            <a:schemeClr val="tx1"/>
                          </a:solidFill>
                          <a:latin typeface="+mn-ea"/>
                          <a:ea typeface="+mn-ea"/>
                        </a:rPr>
                        <a:t>人</a:t>
                      </a:r>
                      <a:r>
                        <a:rPr kumimoji="1" lang="ja-JP" altLang="en-US" sz="900" dirty="0" smtClean="0">
                          <a:solidFill>
                            <a:schemeClr val="tx1"/>
                          </a:solidFill>
                          <a:latin typeface="+mn-ea"/>
                          <a:ea typeface="+mn-ea"/>
                        </a:rPr>
                        <a:t>）</a:t>
                      </a:r>
                      <a:endParaRPr kumimoji="1" lang="en-US" altLang="ja-JP" sz="900" kern="1200" dirty="0">
                        <a:solidFill>
                          <a:schemeClr val="tx1"/>
                        </a:solidFill>
                        <a:latin typeface="+mn-ea"/>
                        <a:ea typeface="+mn-ea"/>
                        <a:cs typeface="+mn-cs"/>
                      </a:endParaRPr>
                    </a:p>
                  </a:txBody>
                  <a:tcPr>
                    <a:lnL w="12700" cap="flat" cmpd="sng" algn="ctr">
                      <a:solidFill>
                        <a:schemeClr val="tx2">
                          <a:lumMod val="20000"/>
                          <a:lumOff val="80000"/>
                        </a:schemeClr>
                      </a:solidFill>
                      <a:prstDash val="solid"/>
                      <a:round/>
                      <a:headEnd type="none" w="med" len="med"/>
                      <a:tailEnd type="none" w="med" len="med"/>
                    </a:lnL>
                    <a:noFill/>
                  </a:tcPr>
                </a:tc>
                <a:extLst>
                  <a:ext uri="{0D108BD9-81ED-4DB2-BD59-A6C34878D82A}">
                    <a16:rowId xmlns:a16="http://schemas.microsoft.com/office/drawing/2014/main" val="550016692"/>
                  </a:ext>
                </a:extLst>
              </a:tr>
              <a:tr h="252984">
                <a:tc gridSpan="2">
                  <a:txBody>
                    <a:bodyPr/>
                    <a:lstStyle/>
                    <a:p>
                      <a:pPr>
                        <a:lnSpc>
                          <a:spcPts val="1300"/>
                        </a:lnSpc>
                      </a:pPr>
                      <a:r>
                        <a:rPr kumimoji="1" lang="ja-JP" altLang="en-US" sz="900" dirty="0">
                          <a:solidFill>
                            <a:schemeClr val="tx1"/>
                          </a:solidFill>
                          <a:latin typeface="+mn-ea"/>
                          <a:ea typeface="+mn-ea"/>
                        </a:rPr>
                        <a:t>（ウ）</a:t>
                      </a:r>
                      <a:r>
                        <a:rPr kumimoji="1" lang="ja-JP" altLang="en-US" sz="900" b="1" dirty="0">
                          <a:solidFill>
                            <a:schemeClr val="tx1"/>
                          </a:solidFill>
                          <a:latin typeface="+mn-ea"/>
                          <a:ea typeface="+mn-ea"/>
                        </a:rPr>
                        <a:t>多様な働き方への</a:t>
                      </a:r>
                      <a:r>
                        <a:rPr kumimoji="1" lang="ja-JP" altLang="en-US" sz="900" b="1" dirty="0" smtClean="0">
                          <a:solidFill>
                            <a:schemeClr val="tx1"/>
                          </a:solidFill>
                          <a:latin typeface="+mn-ea"/>
                          <a:ea typeface="+mn-ea"/>
                        </a:rPr>
                        <a:t>対応や外国人</a:t>
                      </a:r>
                      <a:r>
                        <a:rPr kumimoji="1" lang="ja-JP" altLang="en-US" sz="900" b="1" dirty="0">
                          <a:solidFill>
                            <a:schemeClr val="tx1"/>
                          </a:solidFill>
                          <a:latin typeface="+mn-ea"/>
                          <a:ea typeface="+mn-ea"/>
                        </a:rPr>
                        <a:t>労働者等の労働災害防止対策の推進</a:t>
                      </a:r>
                    </a:p>
                  </a:txBody>
                  <a:tcPr anchor="ctr"/>
                </a:tc>
                <a:tc hMerge="1">
                  <a:txBody>
                    <a:bodyPr/>
                    <a:lstStyle/>
                    <a:p>
                      <a:endParaRPr kumimoji="1" lang="ja-JP" altLang="en-US"/>
                    </a:p>
                  </a:txBody>
                  <a:tcPr/>
                </a:tc>
                <a:extLst>
                  <a:ext uri="{0D108BD9-81ED-4DB2-BD59-A6C34878D82A}">
                    <a16:rowId xmlns:a16="http://schemas.microsoft.com/office/drawing/2014/main" val="2492004895"/>
                  </a:ext>
                </a:extLst>
              </a:tr>
              <a:tr h="623126">
                <a:tc>
                  <a:txBody>
                    <a:bodyPr/>
                    <a:lstStyle/>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dirty="0" smtClean="0">
                          <a:solidFill>
                            <a:schemeClr val="tx1"/>
                          </a:solidFill>
                          <a:latin typeface="+mn-ea"/>
                          <a:ea typeface="+mn-ea"/>
                        </a:rPr>
                        <a:t>母国語</a:t>
                      </a:r>
                      <a:r>
                        <a:rPr kumimoji="1" lang="ja-JP" altLang="en-US" sz="900" dirty="0">
                          <a:solidFill>
                            <a:schemeClr val="tx1"/>
                          </a:solidFill>
                          <a:latin typeface="+mn-ea"/>
                          <a:ea typeface="+mn-ea"/>
                        </a:rPr>
                        <a:t>に翻訳された</a:t>
                      </a:r>
                      <a:r>
                        <a:rPr kumimoji="1" lang="ja-JP" altLang="en-US" sz="900" dirty="0" smtClean="0">
                          <a:solidFill>
                            <a:schemeClr val="tx1"/>
                          </a:solidFill>
                          <a:latin typeface="+mn-ea"/>
                          <a:ea typeface="+mn-ea"/>
                        </a:rPr>
                        <a:t>教材や視聴覚</a:t>
                      </a:r>
                      <a:r>
                        <a:rPr kumimoji="1" lang="ja-JP" altLang="en-US" sz="900" dirty="0">
                          <a:solidFill>
                            <a:schemeClr val="tx1"/>
                          </a:solidFill>
                          <a:latin typeface="+mn-ea"/>
                          <a:ea typeface="+mn-ea"/>
                        </a:rPr>
                        <a:t>教材を</a:t>
                      </a:r>
                      <a:r>
                        <a:rPr kumimoji="1" lang="ja-JP" altLang="en-US" sz="900" dirty="0" smtClean="0">
                          <a:solidFill>
                            <a:schemeClr val="tx1"/>
                          </a:solidFill>
                          <a:latin typeface="+mn-ea"/>
                          <a:ea typeface="+mn-ea"/>
                        </a:rPr>
                        <a:t>用いる</a:t>
                      </a:r>
                      <a:r>
                        <a:rPr kumimoji="1" lang="ja-JP" altLang="en-US" sz="900" b="0" dirty="0" smtClean="0">
                          <a:solidFill>
                            <a:schemeClr val="tx1"/>
                          </a:solidFill>
                          <a:effectLst/>
                          <a:latin typeface="+mn-ea"/>
                          <a:ea typeface="+mn-ea"/>
                        </a:rPr>
                        <a:t>等</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外</a:t>
                      </a:r>
                      <a:r>
                        <a:rPr kumimoji="1" lang="ja-JP" altLang="en-US" sz="900" b="1" dirty="0">
                          <a:solidFill>
                            <a:schemeClr val="tx1"/>
                          </a:solidFill>
                          <a:effectLst>
                            <a:outerShdw blurRad="38100" dist="38100" dir="2700000" algn="tl">
                              <a:srgbClr val="000000">
                                <a:alpha val="43137"/>
                              </a:srgbClr>
                            </a:outerShdw>
                          </a:effectLst>
                          <a:latin typeface="+mn-ea"/>
                          <a:ea typeface="+mn-ea"/>
                        </a:rPr>
                        <a:t>国人労働者に分かりやすい方法</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で労働災害</a:t>
                      </a:r>
                      <a:r>
                        <a:rPr kumimoji="1" lang="ja-JP" altLang="en-US" sz="900" b="1" dirty="0">
                          <a:solidFill>
                            <a:schemeClr val="tx1"/>
                          </a:solidFill>
                          <a:effectLst>
                            <a:outerShdw blurRad="38100" dist="38100" dir="2700000" algn="tl">
                              <a:srgbClr val="000000">
                                <a:alpha val="43137"/>
                              </a:srgbClr>
                            </a:outerShdw>
                          </a:effectLst>
                          <a:latin typeface="+mn-ea"/>
                          <a:ea typeface="+mn-ea"/>
                        </a:rPr>
                        <a:t>防止の教育</a:t>
                      </a:r>
                      <a:r>
                        <a:rPr kumimoji="1" lang="ja-JP" altLang="en-US" sz="900" dirty="0">
                          <a:solidFill>
                            <a:schemeClr val="tx1"/>
                          </a:solidFill>
                          <a:latin typeface="+mn-ea"/>
                          <a:ea typeface="+mn-ea"/>
                        </a:rPr>
                        <a:t>を行って</a:t>
                      </a:r>
                      <a:r>
                        <a:rPr kumimoji="1" lang="ja-JP" altLang="en-US" sz="900" dirty="0" smtClean="0">
                          <a:solidFill>
                            <a:schemeClr val="tx1"/>
                          </a:solidFill>
                          <a:latin typeface="+mn-ea"/>
                          <a:ea typeface="+mn-ea"/>
                        </a:rPr>
                        <a:t>いる</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事業場</a:t>
                      </a:r>
                      <a:r>
                        <a:rPr kumimoji="1" lang="ja-JP" altLang="en-US" sz="900" b="1" dirty="0">
                          <a:solidFill>
                            <a:schemeClr val="tx1"/>
                          </a:solidFill>
                          <a:effectLst>
                            <a:outerShdw blurRad="38100" dist="38100" dir="2700000" algn="tl">
                              <a:srgbClr val="000000">
                                <a:alpha val="43137"/>
                              </a:srgbClr>
                            </a:outerShdw>
                          </a:effectLst>
                          <a:latin typeface="+mn-ea"/>
                          <a:ea typeface="+mn-ea"/>
                        </a:rPr>
                        <a:t>の割合</a:t>
                      </a:r>
                      <a:r>
                        <a:rPr kumimoji="1" lang="ja-JP" altLang="en-US" sz="900" dirty="0">
                          <a:solidFill>
                            <a:schemeClr val="tx1"/>
                          </a:solidFill>
                          <a:latin typeface="+mn-ea"/>
                          <a:ea typeface="+mn-ea"/>
                        </a:rPr>
                        <a:t>を</a:t>
                      </a:r>
                      <a:r>
                        <a:rPr kumimoji="1" lang="en-US" altLang="ja-JP" sz="900" dirty="0">
                          <a:solidFill>
                            <a:schemeClr val="tx1"/>
                          </a:solidFill>
                          <a:latin typeface="+mn-ea"/>
                          <a:ea typeface="+mn-ea"/>
                        </a:rPr>
                        <a:t>2027</a:t>
                      </a:r>
                      <a:r>
                        <a:rPr kumimoji="1" lang="ja-JP" altLang="en-US" sz="900" dirty="0">
                          <a:solidFill>
                            <a:schemeClr val="tx1"/>
                          </a:solidFill>
                          <a:latin typeface="+mn-ea"/>
                          <a:ea typeface="+mn-ea"/>
                        </a:rPr>
                        <a:t>年までに</a:t>
                      </a:r>
                      <a:r>
                        <a:rPr kumimoji="1" lang="en-US" altLang="ja-JP" sz="900" b="1" dirty="0">
                          <a:solidFill>
                            <a:schemeClr val="tx1"/>
                          </a:solidFill>
                          <a:effectLst>
                            <a:outerShdw blurRad="38100" dist="38100" dir="2700000" algn="tl">
                              <a:srgbClr val="000000">
                                <a:alpha val="43137"/>
                              </a:srgbClr>
                            </a:outerShdw>
                          </a:effectLst>
                          <a:latin typeface="+mn-ea"/>
                          <a:ea typeface="+mn-ea"/>
                        </a:rPr>
                        <a:t>50</a:t>
                      </a:r>
                      <a:r>
                        <a:rPr kumimoji="1" lang="ja-JP" altLang="en-US" sz="900" b="1" dirty="0">
                          <a:solidFill>
                            <a:schemeClr val="tx1"/>
                          </a:solidFill>
                          <a:effectLst>
                            <a:outerShdw blurRad="38100" dist="38100" dir="2700000" algn="tl">
                              <a:srgbClr val="000000">
                                <a:alpha val="43137"/>
                              </a:srgbClr>
                            </a:outerShdw>
                          </a:effectLst>
                          <a:latin typeface="+mn-ea"/>
                          <a:ea typeface="+mn-ea"/>
                        </a:rPr>
                        <a:t>％以上</a:t>
                      </a:r>
                      <a:r>
                        <a:rPr kumimoji="1" lang="ja-JP" altLang="en-US" sz="900" dirty="0">
                          <a:solidFill>
                            <a:schemeClr val="tx1"/>
                          </a:solidFill>
                          <a:latin typeface="+mn-ea"/>
                          <a:ea typeface="+mn-ea"/>
                        </a:rPr>
                        <a:t>とする</a:t>
                      </a:r>
                      <a:r>
                        <a:rPr kumimoji="1" lang="ja-JP" altLang="en-US" sz="900" dirty="0" smtClean="0">
                          <a:solidFill>
                            <a:schemeClr val="tx1"/>
                          </a:solidFill>
                          <a:latin typeface="+mn-ea"/>
                          <a:ea typeface="+mn-ea"/>
                        </a:rPr>
                        <a:t>。（労働者数</a:t>
                      </a:r>
                      <a:r>
                        <a:rPr kumimoji="1" lang="en-US" altLang="ja-JP" sz="900" dirty="0" smtClean="0">
                          <a:solidFill>
                            <a:schemeClr val="tx1"/>
                          </a:solidFill>
                          <a:latin typeface="+mn-ea"/>
                          <a:ea typeface="+mn-ea"/>
                        </a:rPr>
                        <a:t>30</a:t>
                      </a:r>
                      <a:r>
                        <a:rPr kumimoji="1" lang="ja-JP" altLang="en-US" sz="900" dirty="0" smtClean="0">
                          <a:solidFill>
                            <a:schemeClr val="tx1"/>
                          </a:solidFill>
                          <a:latin typeface="+mn-ea"/>
                          <a:ea typeface="+mn-ea"/>
                        </a:rPr>
                        <a:t>人以上の事業場について進捗を把握）</a:t>
                      </a:r>
                      <a:endParaRPr kumimoji="1" lang="en-US" altLang="ja-JP" sz="900" dirty="0" smtClean="0">
                        <a:solidFill>
                          <a:schemeClr val="tx1"/>
                        </a:solidFill>
                        <a:latin typeface="+mn-ea"/>
                        <a:ea typeface="+mn-ea"/>
                      </a:endParaRPr>
                    </a:p>
                  </a:txBody>
                  <a:tcPr>
                    <a:lnR w="12700" cap="flat" cmpd="sng" algn="ctr">
                      <a:solidFill>
                        <a:schemeClr val="tx2">
                          <a:lumMod val="20000"/>
                          <a:lumOff val="80000"/>
                        </a:schemeClr>
                      </a:solidFill>
                      <a:prstDash val="solid"/>
                      <a:round/>
                      <a:headEnd type="none" w="med" len="med"/>
                      <a:tailEnd type="none" w="med" len="med"/>
                    </a:lnR>
                    <a:noFill/>
                  </a:tcPr>
                </a:tc>
                <a:tc>
                  <a:txBody>
                    <a:bodyPr/>
                    <a:lstStyle/>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外国人</a:t>
                      </a:r>
                      <a:r>
                        <a:rPr kumimoji="1" lang="ja-JP" altLang="en-US" sz="900" b="1" dirty="0">
                          <a:solidFill>
                            <a:schemeClr val="tx1"/>
                          </a:solidFill>
                          <a:effectLst>
                            <a:outerShdw blurRad="38100" dist="38100" dir="2700000" algn="tl">
                              <a:srgbClr val="000000">
                                <a:alpha val="43137"/>
                              </a:srgbClr>
                            </a:outerShdw>
                          </a:effectLst>
                          <a:latin typeface="+mn-ea"/>
                          <a:ea typeface="+mn-ea"/>
                        </a:rPr>
                        <a:t>労働者</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の死傷年千人率</a:t>
                      </a:r>
                      <a:r>
                        <a:rPr kumimoji="1" lang="ja-JP" altLang="en-US" sz="900" b="0" dirty="0" smtClean="0">
                          <a:solidFill>
                            <a:schemeClr val="tx1"/>
                          </a:solidFill>
                          <a:effectLst/>
                          <a:latin typeface="+mn-ea"/>
                          <a:ea typeface="+mn-ea"/>
                        </a:rPr>
                        <a:t>を</a:t>
                      </a:r>
                      <a:r>
                        <a:rPr kumimoji="1" lang="en-US" altLang="ja-JP" sz="900" b="0" dirty="0" smtClean="0">
                          <a:solidFill>
                            <a:schemeClr val="tx1"/>
                          </a:solidFill>
                          <a:effectLst/>
                          <a:latin typeface="+mn-ea"/>
                          <a:ea typeface="+mn-ea"/>
                        </a:rPr>
                        <a:t>2027</a:t>
                      </a:r>
                      <a:r>
                        <a:rPr kumimoji="1" lang="ja-JP" altLang="en-US" sz="900" b="0" dirty="0">
                          <a:solidFill>
                            <a:schemeClr val="tx1"/>
                          </a:solidFill>
                          <a:effectLst/>
                          <a:latin typeface="+mn-ea"/>
                          <a:ea typeface="+mn-ea"/>
                        </a:rPr>
                        <a:t>年まで</a:t>
                      </a:r>
                      <a:r>
                        <a:rPr kumimoji="1" lang="ja-JP" altLang="en-US" sz="900" b="0" dirty="0" smtClean="0">
                          <a:solidFill>
                            <a:schemeClr val="tx1"/>
                          </a:solidFill>
                          <a:effectLst/>
                          <a:latin typeface="+mn-ea"/>
                          <a:ea typeface="+mn-ea"/>
                        </a:rPr>
                        <a:t>に全体平均以下とする。（</a:t>
                      </a:r>
                      <a:r>
                        <a:rPr kumimoji="1" lang="ja-JP" altLang="en-US" sz="900" b="0" u="sng" dirty="0" smtClean="0">
                          <a:solidFill>
                            <a:srgbClr val="FF0000"/>
                          </a:solidFill>
                          <a:effectLst/>
                          <a:latin typeface="+mn-ea"/>
                          <a:ea typeface="+mn-ea"/>
                        </a:rPr>
                        <a:t>外国人雇用状況届による数値で算定して評価。</a:t>
                      </a:r>
                      <a:r>
                        <a:rPr kumimoji="1" lang="en-US" altLang="ja-JP" sz="900" b="0" u="none" dirty="0" smtClean="0">
                          <a:solidFill>
                            <a:schemeClr val="tx1"/>
                          </a:solidFill>
                          <a:effectLst/>
                          <a:latin typeface="+mn-ea"/>
                          <a:ea typeface="+mn-ea"/>
                        </a:rPr>
                        <a:t>2021</a:t>
                      </a:r>
                      <a:r>
                        <a:rPr kumimoji="1" lang="ja-JP" altLang="en-US" sz="900" b="0" u="none" dirty="0" smtClean="0">
                          <a:solidFill>
                            <a:schemeClr val="tx1"/>
                          </a:solidFill>
                          <a:effectLst/>
                          <a:latin typeface="+mn-ea"/>
                          <a:ea typeface="+mn-ea"/>
                        </a:rPr>
                        <a:t>年</a:t>
                      </a:r>
                      <a:r>
                        <a:rPr kumimoji="1" lang="en-US" altLang="ja-JP" sz="900" b="0" u="none" dirty="0" smtClean="0">
                          <a:solidFill>
                            <a:schemeClr val="tx1"/>
                          </a:solidFill>
                          <a:effectLst/>
                          <a:latin typeface="+mn-ea"/>
                          <a:ea typeface="+mn-ea"/>
                        </a:rPr>
                        <a:t>4.32</a:t>
                      </a:r>
                      <a:r>
                        <a:rPr kumimoji="1" lang="ja-JP" altLang="en-US" sz="900" b="0" u="none" dirty="0" smtClean="0">
                          <a:solidFill>
                            <a:schemeClr val="tx1"/>
                          </a:solidFill>
                          <a:effectLst/>
                          <a:latin typeface="+mn-ea"/>
                          <a:ea typeface="+mn-ea"/>
                        </a:rPr>
                        <a:t>人⇔全体平均</a:t>
                      </a:r>
                      <a:r>
                        <a:rPr kumimoji="1" lang="en-US" altLang="ja-JP" sz="900" b="0" u="none" dirty="0" smtClean="0">
                          <a:solidFill>
                            <a:schemeClr val="tx1"/>
                          </a:solidFill>
                          <a:effectLst/>
                          <a:latin typeface="+mn-ea"/>
                          <a:ea typeface="+mn-ea"/>
                        </a:rPr>
                        <a:t>2.22</a:t>
                      </a:r>
                      <a:r>
                        <a:rPr kumimoji="1" lang="ja-JP" altLang="en-US" sz="900" b="0" u="none" dirty="0" smtClean="0">
                          <a:solidFill>
                            <a:schemeClr val="tx1"/>
                          </a:solidFill>
                          <a:effectLst/>
                          <a:latin typeface="+mn-ea"/>
                          <a:ea typeface="+mn-ea"/>
                        </a:rPr>
                        <a:t>人</a:t>
                      </a:r>
                      <a:r>
                        <a:rPr kumimoji="1" lang="ja-JP" altLang="en-US" sz="900" b="0" dirty="0" smtClean="0">
                          <a:solidFill>
                            <a:schemeClr val="tx1"/>
                          </a:solidFill>
                          <a:effectLst/>
                          <a:latin typeface="+mn-ea"/>
                          <a:ea typeface="+mn-ea"/>
                        </a:rPr>
                        <a:t>）</a:t>
                      </a:r>
                      <a:endParaRPr kumimoji="1" lang="en-US" altLang="ja-JP" sz="900" b="0" kern="1200" dirty="0">
                        <a:solidFill>
                          <a:schemeClr val="tx1"/>
                        </a:solidFill>
                        <a:effectLst/>
                        <a:latin typeface="+mn-ea"/>
                        <a:ea typeface="+mn-ea"/>
                        <a:cs typeface="+mn-cs"/>
                      </a:endParaRPr>
                    </a:p>
                  </a:txBody>
                  <a:tcPr>
                    <a:lnL w="12700" cap="flat" cmpd="sng" algn="ctr">
                      <a:solidFill>
                        <a:schemeClr val="tx2">
                          <a:lumMod val="20000"/>
                          <a:lumOff val="80000"/>
                        </a:schemeClr>
                      </a:solidFill>
                      <a:prstDash val="solid"/>
                      <a:round/>
                      <a:headEnd type="none" w="med" len="med"/>
                      <a:tailEnd type="none" w="med" len="med"/>
                    </a:lnL>
                    <a:noFill/>
                  </a:tcPr>
                </a:tc>
                <a:extLst>
                  <a:ext uri="{0D108BD9-81ED-4DB2-BD59-A6C34878D82A}">
                    <a16:rowId xmlns:a16="http://schemas.microsoft.com/office/drawing/2014/main" val="359052703"/>
                  </a:ext>
                </a:extLst>
              </a:tr>
              <a:tr h="252984">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900" dirty="0">
                          <a:solidFill>
                            <a:schemeClr val="tx1"/>
                          </a:solidFill>
                          <a:latin typeface="+mn-ea"/>
                          <a:ea typeface="+mn-ea"/>
                        </a:rPr>
                        <a:t>（エ）</a:t>
                      </a:r>
                      <a:r>
                        <a:rPr kumimoji="1" lang="ja-JP" altLang="en-US" sz="900" b="1" dirty="0">
                          <a:solidFill>
                            <a:schemeClr val="tx1"/>
                          </a:solidFill>
                          <a:latin typeface="+mn-ea"/>
                          <a:ea typeface="+mn-ea"/>
                        </a:rPr>
                        <a:t>業種別の</a:t>
                      </a:r>
                      <a:r>
                        <a:rPr kumimoji="1" lang="zh-TW" altLang="en-US" sz="900" b="1" dirty="0">
                          <a:solidFill>
                            <a:schemeClr val="tx1"/>
                          </a:solidFill>
                          <a:latin typeface="+mn-ea"/>
                          <a:ea typeface="+mn-ea"/>
                        </a:rPr>
                        <a:t>労働災害防止対策</a:t>
                      </a:r>
                      <a:r>
                        <a:rPr kumimoji="1" lang="ja-JP" altLang="en-US" sz="900" b="1" dirty="0">
                          <a:solidFill>
                            <a:schemeClr val="tx1"/>
                          </a:solidFill>
                          <a:latin typeface="+mn-ea"/>
                          <a:ea typeface="+mn-ea"/>
                        </a:rPr>
                        <a:t>の推進</a:t>
                      </a:r>
                    </a:p>
                  </a:txBody>
                  <a:tcPr anchor="ctr">
                    <a:lnR w="12700" cap="flat" cmpd="sng" algn="ctr">
                      <a:solidFill>
                        <a:schemeClr val="tx2">
                          <a:lumMod val="20000"/>
                          <a:lumOff val="80000"/>
                        </a:schemeClr>
                      </a:solidFill>
                      <a:prstDash val="solid"/>
                      <a:round/>
                      <a:headEnd type="none" w="med" len="med"/>
                      <a:tailEnd type="none" w="med" len="med"/>
                    </a:lnR>
                  </a:tcPr>
                </a:tc>
                <a:tc>
                  <a:txBody>
                    <a:bodyPr/>
                    <a:lstStyle/>
                    <a:p>
                      <a:endParaRPr kumimoji="1" lang="ja-JP" altLang="en-US" sz="900"/>
                    </a:p>
                  </a:txBody>
                  <a:tcPr anchor="ctr">
                    <a:lnL w="12700" cap="flat" cmpd="sng" algn="ctr">
                      <a:solidFill>
                        <a:schemeClr val="tx2">
                          <a:lumMod val="20000"/>
                          <a:lumOff val="80000"/>
                        </a:schemeClr>
                      </a:solidFill>
                      <a:prstDash val="solid"/>
                      <a:round/>
                      <a:headEnd type="none" w="med" len="med"/>
                      <a:tailEnd type="none" w="med" len="med"/>
                    </a:lnL>
                  </a:tcPr>
                </a:tc>
                <a:extLst>
                  <a:ext uri="{0D108BD9-81ED-4DB2-BD59-A6C34878D82A}">
                    <a16:rowId xmlns:a16="http://schemas.microsoft.com/office/drawing/2014/main" val="1451603914"/>
                  </a:ext>
                </a:extLst>
              </a:tr>
              <a:tr h="623126">
                <a:tc>
                  <a:txBody>
                    <a:bodyPr/>
                    <a:lstStyle/>
                    <a:p>
                      <a:pPr marL="219075" marR="0" lvl="0" indent="-219075"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kern="1200" dirty="0" smtClean="0">
                          <a:solidFill>
                            <a:schemeClr val="tx1"/>
                          </a:solidFill>
                          <a:effectLst>
                            <a:outerShdw blurRad="38100" dist="38100" dir="2700000" algn="tl">
                              <a:srgbClr val="000000">
                                <a:alpha val="43137"/>
                              </a:srgbClr>
                            </a:outerShdw>
                          </a:effectLst>
                          <a:latin typeface="+mn-ea"/>
                          <a:ea typeface="+mn-ea"/>
                          <a:cs typeface="+mn-cs"/>
                        </a:rPr>
                        <a:t>「</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陸上貨物運送事業における荷役作業の安全対策ガイドライン」に基づく措置</a:t>
                      </a:r>
                      <a:r>
                        <a:rPr kumimoji="1" lang="ja-JP" altLang="en-US" sz="900" b="0" kern="1200" dirty="0">
                          <a:solidFill>
                            <a:schemeClr val="tx1"/>
                          </a:solidFill>
                          <a:effectLst/>
                          <a:latin typeface="+mn-ea"/>
                          <a:ea typeface="+mn-ea"/>
                          <a:cs typeface="+mn-cs"/>
                        </a:rPr>
                        <a:t>を実施</a:t>
                      </a:r>
                      <a:r>
                        <a:rPr kumimoji="1" lang="ja-JP" altLang="en-US" sz="900" kern="1200" dirty="0">
                          <a:solidFill>
                            <a:schemeClr val="tx1"/>
                          </a:solidFill>
                          <a:latin typeface="+mn-ea"/>
                          <a:ea typeface="+mn-ea"/>
                          <a:cs typeface="+mn-cs"/>
                        </a:rPr>
                        <a:t>する陸上貨物運送業等の</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事業場（荷主となる事業場を含む。）の割合</a:t>
                      </a:r>
                      <a:r>
                        <a:rPr kumimoji="1" lang="ja-JP" altLang="en-US" sz="900" kern="1200" dirty="0">
                          <a:solidFill>
                            <a:schemeClr val="tx1"/>
                          </a:solidFill>
                          <a:latin typeface="+mn-ea"/>
                          <a:ea typeface="+mn-ea"/>
                          <a:cs typeface="+mn-cs"/>
                        </a:rPr>
                        <a:t>を</a:t>
                      </a:r>
                      <a:r>
                        <a:rPr kumimoji="1" lang="en-US" altLang="ja-JP" sz="900" kern="1200" dirty="0">
                          <a:solidFill>
                            <a:schemeClr val="tx1"/>
                          </a:solidFill>
                          <a:latin typeface="+mn-ea"/>
                          <a:ea typeface="+mn-ea"/>
                          <a:cs typeface="+mn-cs"/>
                        </a:rPr>
                        <a:t>2027</a:t>
                      </a:r>
                      <a:r>
                        <a:rPr kumimoji="1" lang="ja-JP" altLang="en-US" sz="900" kern="1200" dirty="0">
                          <a:solidFill>
                            <a:schemeClr val="tx1"/>
                          </a:solidFill>
                          <a:latin typeface="+mn-ea"/>
                          <a:ea typeface="+mn-ea"/>
                          <a:cs typeface="+mn-cs"/>
                        </a:rPr>
                        <a:t>年までに</a:t>
                      </a:r>
                      <a:r>
                        <a:rPr kumimoji="1" lang="en-US" altLang="ja-JP" sz="900" b="1" kern="1200" dirty="0">
                          <a:solidFill>
                            <a:schemeClr val="tx1"/>
                          </a:solidFill>
                          <a:effectLst>
                            <a:outerShdw blurRad="38100" dist="38100" dir="2700000" algn="tl">
                              <a:srgbClr val="000000">
                                <a:alpha val="43137"/>
                              </a:srgbClr>
                            </a:outerShdw>
                          </a:effectLst>
                          <a:latin typeface="+mn-ea"/>
                          <a:ea typeface="+mn-ea"/>
                          <a:cs typeface="+mn-cs"/>
                        </a:rPr>
                        <a:t>45</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％以上</a:t>
                      </a:r>
                      <a:r>
                        <a:rPr kumimoji="1" lang="ja-JP" altLang="en-US" sz="900" kern="1200" dirty="0">
                          <a:solidFill>
                            <a:schemeClr val="tx1"/>
                          </a:solidFill>
                          <a:latin typeface="+mn-ea"/>
                          <a:ea typeface="+mn-ea"/>
                          <a:cs typeface="+mn-cs"/>
                        </a:rPr>
                        <a:t>とする</a:t>
                      </a:r>
                      <a:r>
                        <a:rPr kumimoji="1" lang="ja-JP" altLang="en-US" sz="900" kern="1200" dirty="0" smtClean="0">
                          <a:solidFill>
                            <a:schemeClr val="tx1"/>
                          </a:solidFill>
                          <a:latin typeface="+mn-ea"/>
                          <a:ea typeface="+mn-ea"/>
                          <a:cs typeface="+mn-cs"/>
                        </a:rPr>
                        <a:t>。</a:t>
                      </a:r>
                      <a:r>
                        <a:rPr kumimoji="1" lang="ja-JP" altLang="en-US" sz="900" dirty="0" smtClean="0">
                          <a:solidFill>
                            <a:schemeClr val="tx1"/>
                          </a:solidFill>
                          <a:latin typeface="+mn-ea"/>
                          <a:ea typeface="+mn-ea"/>
                        </a:rPr>
                        <a:t>（陸災防と連携して進捗を把握）</a:t>
                      </a:r>
                      <a:endParaRPr kumimoji="1" lang="en-US" altLang="ja-JP" sz="900" kern="1200" dirty="0">
                        <a:solidFill>
                          <a:schemeClr val="tx1"/>
                        </a:solidFill>
                        <a:latin typeface="+mn-ea"/>
                        <a:ea typeface="+mn-ea"/>
                        <a:cs typeface="+mn-cs"/>
                      </a:endParaRPr>
                    </a:p>
                  </a:txBody>
                  <a:tcPr>
                    <a:lnR w="12700" cap="flat" cmpd="sng" algn="ctr">
                      <a:solidFill>
                        <a:schemeClr val="tx2">
                          <a:lumMod val="20000"/>
                          <a:lumOff val="80000"/>
                        </a:schemeClr>
                      </a:solidFill>
                      <a:prstDash val="solid"/>
                      <a:round/>
                      <a:headEnd type="none" w="med" len="med"/>
                      <a:tailEnd type="none" w="med" len="med"/>
                    </a:lnR>
                    <a:lnB w="12700" cap="flat" cmpd="sng" algn="ctr">
                      <a:solidFill>
                        <a:schemeClr val="tx2">
                          <a:lumMod val="20000"/>
                          <a:lumOff val="80000"/>
                        </a:schemeClr>
                      </a:solidFill>
                      <a:prstDash val="solid"/>
                      <a:round/>
                      <a:headEnd type="none" w="med" len="med"/>
                      <a:tailEnd type="none" w="med" len="med"/>
                    </a:lnB>
                    <a:noFill/>
                  </a:tcPr>
                </a:tc>
                <a:tc>
                  <a:txBody>
                    <a:bodyPr/>
                    <a:lstStyle/>
                    <a:p>
                      <a:pPr marL="179388" indent="-179388">
                        <a:lnSpc>
                          <a:spcPts val="1400"/>
                        </a:lnSpc>
                        <a:buFont typeface="Wingdings" panose="05000000000000000000" pitchFamily="2" charset="2"/>
                        <a:buChar char="l"/>
                      </a:pP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陸上</a:t>
                      </a:r>
                      <a:r>
                        <a:rPr kumimoji="1" lang="ja-JP" altLang="en-US" sz="900" b="1" dirty="0">
                          <a:solidFill>
                            <a:schemeClr val="tx1"/>
                          </a:solidFill>
                          <a:effectLst>
                            <a:outerShdw blurRad="38100" dist="38100" dir="2700000" algn="tl">
                              <a:srgbClr val="000000">
                                <a:alpha val="43137"/>
                              </a:srgbClr>
                            </a:outerShdw>
                          </a:effectLst>
                          <a:latin typeface="+mn-ea"/>
                          <a:ea typeface="+mn-ea"/>
                        </a:rPr>
                        <a:t>貨物運送</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事業における死傷者数</a:t>
                      </a:r>
                      <a:r>
                        <a:rPr kumimoji="1" lang="ja-JP" altLang="en-US" sz="900" b="0" dirty="0" smtClean="0">
                          <a:solidFill>
                            <a:schemeClr val="tx1"/>
                          </a:solidFill>
                          <a:effectLst/>
                          <a:latin typeface="+mn-ea"/>
                          <a:ea typeface="+mn-ea"/>
                        </a:rPr>
                        <a:t>を</a:t>
                      </a:r>
                      <a:r>
                        <a:rPr kumimoji="1" lang="en-US" altLang="ja-JP" sz="900" b="0" dirty="0" smtClean="0">
                          <a:solidFill>
                            <a:schemeClr val="tx1"/>
                          </a:solidFill>
                          <a:effectLst/>
                          <a:latin typeface="+mn-ea"/>
                          <a:ea typeface="+mn-ea"/>
                        </a:rPr>
                        <a:t>2022</a:t>
                      </a:r>
                      <a:r>
                        <a:rPr kumimoji="1" lang="ja-JP" altLang="en-US" sz="900" b="0" dirty="0" smtClean="0">
                          <a:solidFill>
                            <a:schemeClr val="tx1"/>
                          </a:solidFill>
                          <a:effectLst/>
                          <a:latin typeface="+mn-ea"/>
                          <a:ea typeface="+mn-ea"/>
                        </a:rPr>
                        <a:t>年と比較して</a:t>
                      </a:r>
                      <a:r>
                        <a:rPr kumimoji="1" lang="en-US" altLang="ja-JP" sz="900" b="0" dirty="0" smtClean="0">
                          <a:solidFill>
                            <a:schemeClr val="tx1"/>
                          </a:solidFill>
                          <a:effectLst/>
                          <a:latin typeface="+mn-ea"/>
                          <a:ea typeface="+mn-ea"/>
                        </a:rPr>
                        <a:t>2027</a:t>
                      </a:r>
                      <a:r>
                        <a:rPr kumimoji="1" lang="ja-JP" altLang="en-US" sz="900" b="0" dirty="0">
                          <a:solidFill>
                            <a:schemeClr val="tx1"/>
                          </a:solidFill>
                          <a:effectLst/>
                          <a:latin typeface="+mn-ea"/>
                          <a:ea typeface="+mn-ea"/>
                        </a:rPr>
                        <a:t>年まで</a:t>
                      </a:r>
                      <a:r>
                        <a:rPr kumimoji="1" lang="ja-JP" altLang="en-US" sz="900" b="0" dirty="0" smtClean="0">
                          <a:solidFill>
                            <a:schemeClr val="tx1"/>
                          </a:solidFill>
                          <a:effectLst/>
                          <a:latin typeface="+mn-ea"/>
                          <a:ea typeface="+mn-ea"/>
                        </a:rPr>
                        <a:t>に</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５％</a:t>
                      </a:r>
                      <a:r>
                        <a:rPr kumimoji="1" lang="ja-JP" altLang="en-US" sz="900" b="1" dirty="0">
                          <a:solidFill>
                            <a:schemeClr val="tx1"/>
                          </a:solidFill>
                          <a:effectLst>
                            <a:outerShdw blurRad="38100" dist="38100" dir="2700000" algn="tl">
                              <a:srgbClr val="000000">
                                <a:alpha val="43137"/>
                              </a:srgbClr>
                            </a:outerShdw>
                          </a:effectLst>
                          <a:latin typeface="+mn-ea"/>
                          <a:ea typeface="+mn-ea"/>
                        </a:rPr>
                        <a:t>以上減少</a:t>
                      </a:r>
                      <a:r>
                        <a:rPr kumimoji="1" lang="ja-JP" altLang="en-US" sz="900" dirty="0">
                          <a:solidFill>
                            <a:schemeClr val="tx1"/>
                          </a:solidFill>
                          <a:latin typeface="+mn-ea"/>
                          <a:ea typeface="+mn-ea"/>
                        </a:rPr>
                        <a:t>させる</a:t>
                      </a:r>
                      <a:r>
                        <a:rPr kumimoji="1" lang="ja-JP" altLang="en-US" sz="900" dirty="0" smtClean="0">
                          <a:solidFill>
                            <a:schemeClr val="tx1"/>
                          </a:solidFill>
                          <a:latin typeface="+mn-ea"/>
                          <a:ea typeface="+mn-ea"/>
                        </a:rPr>
                        <a:t>。（</a:t>
                      </a:r>
                      <a:r>
                        <a:rPr kumimoji="1" lang="en-US" altLang="ja-JP" sz="900" dirty="0" smtClean="0">
                          <a:solidFill>
                            <a:schemeClr val="tx1"/>
                          </a:solidFill>
                          <a:latin typeface="+mn-ea"/>
                          <a:ea typeface="+mn-ea"/>
                        </a:rPr>
                        <a:t>2021</a:t>
                      </a:r>
                      <a:r>
                        <a:rPr kumimoji="1" lang="ja-JP" altLang="en-US" sz="900" dirty="0" smtClean="0">
                          <a:solidFill>
                            <a:schemeClr val="tx1"/>
                          </a:solidFill>
                          <a:latin typeface="+mn-ea"/>
                          <a:ea typeface="+mn-ea"/>
                        </a:rPr>
                        <a:t>年</a:t>
                      </a:r>
                      <a:r>
                        <a:rPr kumimoji="1" lang="en-US" altLang="ja-JP" sz="900" dirty="0" smtClean="0">
                          <a:solidFill>
                            <a:schemeClr val="tx1"/>
                          </a:solidFill>
                          <a:latin typeface="+mn-ea"/>
                          <a:ea typeface="+mn-ea"/>
                        </a:rPr>
                        <a:t>388</a:t>
                      </a:r>
                      <a:r>
                        <a:rPr kumimoji="1" lang="ja-JP" altLang="en-US" sz="900" dirty="0" smtClean="0">
                          <a:solidFill>
                            <a:schemeClr val="tx1"/>
                          </a:solidFill>
                          <a:latin typeface="+mn-ea"/>
                          <a:ea typeface="+mn-ea"/>
                        </a:rPr>
                        <a:t>人）</a:t>
                      </a:r>
                      <a:endParaRPr kumimoji="1" lang="en-US" altLang="ja-JP" sz="900" kern="1200" dirty="0">
                        <a:solidFill>
                          <a:schemeClr val="tx1"/>
                        </a:solidFill>
                        <a:latin typeface="+mn-ea"/>
                        <a:ea typeface="+mn-ea"/>
                        <a:cs typeface="+mn-cs"/>
                      </a:endParaRPr>
                    </a:p>
                  </a:txBody>
                  <a:tcPr>
                    <a:lnL w="12700" cap="flat" cmpd="sng" algn="ctr">
                      <a:solidFill>
                        <a:schemeClr val="tx2">
                          <a:lumMod val="20000"/>
                          <a:lumOff val="80000"/>
                        </a:schemeClr>
                      </a:solidFill>
                      <a:prstDash val="solid"/>
                      <a:round/>
                      <a:headEnd type="none" w="med" len="med"/>
                      <a:tailEnd type="none" w="med" len="med"/>
                    </a:lnL>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873011963"/>
                  </a:ext>
                </a:extLst>
              </a:tr>
              <a:tr h="442883">
                <a:tc>
                  <a:txBody>
                    <a:bodyPr/>
                    <a:lstStyle/>
                    <a:p>
                      <a:pPr marL="219075" marR="0" lvl="0" indent="-219075"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kern="1200" dirty="0" smtClean="0">
                          <a:solidFill>
                            <a:schemeClr val="tx1"/>
                          </a:solidFill>
                          <a:effectLst>
                            <a:outerShdw blurRad="38100" dist="38100" dir="2700000" algn="tl">
                              <a:srgbClr val="000000">
                                <a:alpha val="43137"/>
                              </a:srgbClr>
                            </a:outerShdw>
                          </a:effectLst>
                          <a:latin typeface="+mn-ea"/>
                          <a:ea typeface="+mn-ea"/>
                          <a:cs typeface="+mn-cs"/>
                        </a:rPr>
                        <a:t>墜落</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・転落災害の防止に関するリスクアセスメント</a:t>
                      </a:r>
                      <a:r>
                        <a:rPr kumimoji="1" lang="ja-JP" altLang="en-US" sz="900" kern="1200" dirty="0">
                          <a:solidFill>
                            <a:schemeClr val="tx1"/>
                          </a:solidFill>
                          <a:latin typeface="+mn-ea"/>
                          <a:ea typeface="+mn-ea"/>
                          <a:cs typeface="+mn-cs"/>
                        </a:rPr>
                        <a:t>に取り組む建設業の</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事業場の割合</a:t>
                      </a:r>
                      <a:r>
                        <a:rPr kumimoji="1" lang="ja-JP" altLang="en-US" sz="900" kern="1200" dirty="0">
                          <a:solidFill>
                            <a:schemeClr val="tx1"/>
                          </a:solidFill>
                          <a:latin typeface="+mn-ea"/>
                          <a:ea typeface="+mn-ea"/>
                          <a:cs typeface="+mn-cs"/>
                        </a:rPr>
                        <a:t>を</a:t>
                      </a:r>
                      <a:r>
                        <a:rPr kumimoji="1" lang="en-US" altLang="ja-JP" sz="900" kern="1200" dirty="0">
                          <a:solidFill>
                            <a:schemeClr val="tx1"/>
                          </a:solidFill>
                          <a:latin typeface="+mn-ea"/>
                          <a:ea typeface="+mn-ea"/>
                          <a:cs typeface="+mn-cs"/>
                        </a:rPr>
                        <a:t>2027</a:t>
                      </a:r>
                      <a:r>
                        <a:rPr kumimoji="1" lang="ja-JP" altLang="en-US" sz="900" kern="1200" dirty="0">
                          <a:solidFill>
                            <a:schemeClr val="tx1"/>
                          </a:solidFill>
                          <a:latin typeface="+mn-ea"/>
                          <a:ea typeface="+mn-ea"/>
                          <a:cs typeface="+mn-cs"/>
                        </a:rPr>
                        <a:t>年までに</a:t>
                      </a:r>
                      <a:r>
                        <a:rPr kumimoji="1" lang="en-US" altLang="ja-JP" sz="900" b="1" kern="1200" dirty="0">
                          <a:solidFill>
                            <a:schemeClr val="tx1"/>
                          </a:solidFill>
                          <a:effectLst>
                            <a:outerShdw blurRad="38100" dist="38100" dir="2700000" algn="tl">
                              <a:srgbClr val="000000">
                                <a:alpha val="43137"/>
                              </a:srgbClr>
                            </a:outerShdw>
                          </a:effectLst>
                          <a:latin typeface="+mn-ea"/>
                          <a:ea typeface="+mn-ea"/>
                          <a:cs typeface="+mn-cs"/>
                        </a:rPr>
                        <a:t>85</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％以上</a:t>
                      </a:r>
                      <a:r>
                        <a:rPr kumimoji="1" lang="ja-JP" altLang="en-US" sz="900" kern="1200" dirty="0">
                          <a:solidFill>
                            <a:schemeClr val="tx1"/>
                          </a:solidFill>
                          <a:latin typeface="+mn-ea"/>
                          <a:ea typeface="+mn-ea"/>
                          <a:cs typeface="+mn-cs"/>
                        </a:rPr>
                        <a:t>とする</a:t>
                      </a:r>
                      <a:r>
                        <a:rPr kumimoji="1" lang="ja-JP" altLang="en-US" sz="900" kern="1200" dirty="0" smtClean="0">
                          <a:solidFill>
                            <a:schemeClr val="tx1"/>
                          </a:solidFill>
                          <a:latin typeface="+mn-ea"/>
                          <a:ea typeface="+mn-ea"/>
                          <a:cs typeface="+mn-cs"/>
                        </a:rPr>
                        <a:t>。</a:t>
                      </a:r>
                      <a:r>
                        <a:rPr kumimoji="1" lang="ja-JP" altLang="en-US" sz="900" dirty="0" smtClean="0">
                          <a:solidFill>
                            <a:schemeClr val="tx1"/>
                          </a:solidFill>
                          <a:latin typeface="+mn-ea"/>
                          <a:ea typeface="+mn-ea"/>
                        </a:rPr>
                        <a:t>（建災防と連携して進捗を把握）</a:t>
                      </a:r>
                      <a:endParaRPr kumimoji="1" lang="en-US" altLang="ja-JP" sz="900" kern="1200" dirty="0">
                        <a:solidFill>
                          <a:schemeClr val="tx1"/>
                        </a:solidFill>
                        <a:latin typeface="+mn-ea"/>
                        <a:ea typeface="+mn-ea"/>
                        <a:cs typeface="+mn-cs"/>
                      </a:endParaRPr>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pPr marL="179388" indent="-179388">
                        <a:lnSpc>
                          <a:spcPts val="1400"/>
                        </a:lnSpc>
                        <a:buFont typeface="Wingdings" panose="05000000000000000000" pitchFamily="2" charset="2"/>
                        <a:buChar char="l"/>
                      </a:pP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建設業における死亡者数</a:t>
                      </a:r>
                      <a:r>
                        <a:rPr kumimoji="1" lang="ja-JP" altLang="en-US" sz="900" dirty="0" smtClean="0">
                          <a:solidFill>
                            <a:schemeClr val="tx1"/>
                          </a:solidFill>
                          <a:latin typeface="+mn-ea"/>
                          <a:ea typeface="+mn-ea"/>
                        </a:rPr>
                        <a:t>を</a:t>
                      </a:r>
                      <a:r>
                        <a:rPr kumimoji="1" lang="en-US" altLang="ja-JP" sz="900" dirty="0" smtClean="0">
                          <a:solidFill>
                            <a:schemeClr val="tx1"/>
                          </a:solidFill>
                          <a:latin typeface="+mn-ea"/>
                          <a:ea typeface="+mn-ea"/>
                        </a:rPr>
                        <a:t>2022</a:t>
                      </a:r>
                      <a:r>
                        <a:rPr kumimoji="1" lang="ja-JP" altLang="en-US" sz="900" dirty="0" smtClean="0">
                          <a:solidFill>
                            <a:schemeClr val="tx1"/>
                          </a:solidFill>
                          <a:latin typeface="+mn-ea"/>
                          <a:ea typeface="+mn-ea"/>
                        </a:rPr>
                        <a:t>年と比較して</a:t>
                      </a:r>
                      <a:r>
                        <a:rPr kumimoji="1" lang="en-US" altLang="ja-JP" sz="900" dirty="0" smtClean="0">
                          <a:solidFill>
                            <a:schemeClr val="tx1"/>
                          </a:solidFill>
                          <a:latin typeface="+mn-ea"/>
                          <a:ea typeface="+mn-ea"/>
                        </a:rPr>
                        <a:t>2027</a:t>
                      </a:r>
                      <a:r>
                        <a:rPr kumimoji="1" lang="ja-JP" altLang="en-US" sz="900" dirty="0">
                          <a:solidFill>
                            <a:schemeClr val="tx1"/>
                          </a:solidFill>
                          <a:latin typeface="+mn-ea"/>
                          <a:ea typeface="+mn-ea"/>
                        </a:rPr>
                        <a:t>年まで</a:t>
                      </a:r>
                      <a:r>
                        <a:rPr kumimoji="1" lang="ja-JP" altLang="en-US" sz="900" dirty="0" smtClean="0">
                          <a:solidFill>
                            <a:schemeClr val="tx1"/>
                          </a:solidFill>
                          <a:latin typeface="+mn-ea"/>
                          <a:ea typeface="+mn-ea"/>
                        </a:rPr>
                        <a:t>に</a:t>
                      </a:r>
                      <a:r>
                        <a:rPr kumimoji="1" lang="en-US" altLang="ja-JP" sz="900" b="1" dirty="0" smtClean="0">
                          <a:solidFill>
                            <a:schemeClr val="tx1"/>
                          </a:solidFill>
                          <a:effectLst>
                            <a:outerShdw blurRad="38100" dist="38100" dir="2700000" algn="tl">
                              <a:srgbClr val="000000">
                                <a:alpha val="43137"/>
                              </a:srgbClr>
                            </a:outerShdw>
                          </a:effectLst>
                          <a:latin typeface="+mn-ea"/>
                          <a:ea typeface="+mn-ea"/>
                        </a:rPr>
                        <a:t>15</a:t>
                      </a:r>
                      <a:r>
                        <a:rPr kumimoji="1" lang="ja-JP" altLang="en-US" sz="900" b="1" dirty="0">
                          <a:solidFill>
                            <a:schemeClr val="tx1"/>
                          </a:solidFill>
                          <a:effectLst>
                            <a:outerShdw blurRad="38100" dist="38100" dir="2700000" algn="tl">
                              <a:srgbClr val="000000">
                                <a:alpha val="43137"/>
                              </a:srgbClr>
                            </a:outerShdw>
                          </a:effectLst>
                          <a:latin typeface="+mn-ea"/>
                          <a:ea typeface="+mn-ea"/>
                        </a:rPr>
                        <a:t>％以上減少</a:t>
                      </a:r>
                      <a:r>
                        <a:rPr kumimoji="1" lang="ja-JP" altLang="en-US" sz="900" dirty="0">
                          <a:solidFill>
                            <a:schemeClr val="tx1"/>
                          </a:solidFill>
                          <a:latin typeface="+mn-ea"/>
                          <a:ea typeface="+mn-ea"/>
                        </a:rPr>
                        <a:t>させる</a:t>
                      </a:r>
                      <a:r>
                        <a:rPr kumimoji="1" lang="ja-JP" altLang="en-US" sz="900" dirty="0" smtClean="0">
                          <a:solidFill>
                            <a:schemeClr val="tx1"/>
                          </a:solidFill>
                          <a:latin typeface="+mn-ea"/>
                          <a:ea typeface="+mn-ea"/>
                        </a:rPr>
                        <a:t>。（</a:t>
                      </a:r>
                      <a:r>
                        <a:rPr kumimoji="1" lang="en-US" altLang="ja-JP" sz="900" dirty="0" smtClean="0">
                          <a:solidFill>
                            <a:schemeClr val="tx1"/>
                          </a:solidFill>
                          <a:latin typeface="+mn-ea"/>
                          <a:ea typeface="+mn-ea"/>
                        </a:rPr>
                        <a:t>2022</a:t>
                      </a:r>
                      <a:r>
                        <a:rPr kumimoji="1" lang="ja-JP" altLang="en-US" sz="900" dirty="0" smtClean="0">
                          <a:solidFill>
                            <a:schemeClr val="tx1"/>
                          </a:solidFill>
                          <a:latin typeface="+mn-ea"/>
                          <a:ea typeface="+mn-ea"/>
                        </a:rPr>
                        <a:t>年５人）</a:t>
                      </a:r>
                      <a:endParaRPr kumimoji="1" lang="en-US" altLang="ja-JP" sz="900" kern="1200" dirty="0">
                        <a:solidFill>
                          <a:schemeClr val="tx1"/>
                        </a:solidFill>
                        <a:latin typeface="+mn-ea"/>
                        <a:ea typeface="+mn-ea"/>
                        <a:cs typeface="+mn-cs"/>
                      </a:endParaRPr>
                    </a:p>
                  </a:txBody>
                  <a:tcPr>
                    <a:lnL w="12700" cap="flat" cmpd="sng" algn="ctr">
                      <a:solidFill>
                        <a:schemeClr val="tx2">
                          <a:lumMod val="20000"/>
                          <a:lumOff val="80000"/>
                        </a:schemeClr>
                      </a:solidFill>
                      <a:prstDash val="solid"/>
                      <a:round/>
                      <a:headEnd type="none" w="med" len="med"/>
                      <a:tailEnd type="none" w="med" len="med"/>
                    </a:lnL>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3476252105"/>
                  </a:ext>
                </a:extLst>
              </a:tr>
              <a:tr h="442883">
                <a:tc>
                  <a:txBody>
                    <a:bodyPr/>
                    <a:lstStyle/>
                    <a:p>
                      <a:pPr marL="219075" marR="0" lvl="0" indent="-219075"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kern="1200" dirty="0" smtClean="0">
                          <a:solidFill>
                            <a:schemeClr val="tx1"/>
                          </a:solidFill>
                          <a:effectLst>
                            <a:outerShdw blurRad="38100" dist="38100" dir="2700000" algn="tl">
                              <a:srgbClr val="000000">
                                <a:alpha val="43137"/>
                              </a:srgbClr>
                            </a:outerShdw>
                          </a:effectLst>
                          <a:latin typeface="+mn-ea"/>
                          <a:ea typeface="+mn-ea"/>
                          <a:cs typeface="+mn-cs"/>
                        </a:rPr>
                        <a:t>機械</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による「</a:t>
                      </a:r>
                      <a:r>
                        <a:rPr kumimoji="1" lang="ja-JP" altLang="en-US" sz="900" b="1" kern="1200" dirty="0" smtClean="0">
                          <a:solidFill>
                            <a:schemeClr val="tx1"/>
                          </a:solidFill>
                          <a:effectLst>
                            <a:outerShdw blurRad="38100" dist="38100" dir="2700000" algn="tl">
                              <a:srgbClr val="000000">
                                <a:alpha val="43137"/>
                              </a:srgbClr>
                            </a:outerShdw>
                          </a:effectLst>
                          <a:latin typeface="+mn-ea"/>
                          <a:ea typeface="+mn-ea"/>
                          <a:cs typeface="+mn-cs"/>
                        </a:rPr>
                        <a:t>はさまれ・巻き込まれ</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」防止対策</a:t>
                      </a:r>
                      <a:r>
                        <a:rPr kumimoji="1" lang="ja-JP" altLang="en-US" sz="900" kern="1200" dirty="0">
                          <a:solidFill>
                            <a:schemeClr val="tx1"/>
                          </a:solidFill>
                          <a:latin typeface="+mn-ea"/>
                          <a:ea typeface="+mn-ea"/>
                          <a:cs typeface="+mn-cs"/>
                        </a:rPr>
                        <a:t>に</a:t>
                      </a:r>
                      <a:r>
                        <a:rPr kumimoji="1" lang="ja-JP" altLang="en-US" sz="900" kern="1200" dirty="0" smtClean="0">
                          <a:solidFill>
                            <a:schemeClr val="tx1"/>
                          </a:solidFill>
                          <a:latin typeface="+mn-ea"/>
                          <a:ea typeface="+mn-ea"/>
                          <a:cs typeface="+mn-cs"/>
                        </a:rPr>
                        <a:t>取り組む製造業</a:t>
                      </a:r>
                      <a:r>
                        <a:rPr kumimoji="1" lang="ja-JP" altLang="en-US" sz="900" kern="1200" dirty="0">
                          <a:solidFill>
                            <a:schemeClr val="tx1"/>
                          </a:solidFill>
                          <a:latin typeface="+mn-ea"/>
                          <a:ea typeface="+mn-ea"/>
                          <a:cs typeface="+mn-cs"/>
                        </a:rPr>
                        <a:t>の</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事業場の割合</a:t>
                      </a:r>
                      <a:r>
                        <a:rPr kumimoji="1" lang="ja-JP" altLang="en-US" sz="900" kern="1200" dirty="0">
                          <a:solidFill>
                            <a:schemeClr val="tx1"/>
                          </a:solidFill>
                          <a:latin typeface="+mn-ea"/>
                          <a:ea typeface="+mn-ea"/>
                          <a:cs typeface="+mn-cs"/>
                        </a:rPr>
                        <a:t>を</a:t>
                      </a:r>
                      <a:r>
                        <a:rPr kumimoji="1" lang="en-US" altLang="ja-JP" sz="900" kern="1200" dirty="0">
                          <a:solidFill>
                            <a:schemeClr val="tx1"/>
                          </a:solidFill>
                          <a:latin typeface="+mn-ea"/>
                          <a:ea typeface="+mn-ea"/>
                          <a:cs typeface="+mn-cs"/>
                        </a:rPr>
                        <a:t>2027</a:t>
                      </a:r>
                      <a:r>
                        <a:rPr kumimoji="1" lang="ja-JP" altLang="en-US" sz="900" kern="1200" dirty="0">
                          <a:solidFill>
                            <a:schemeClr val="tx1"/>
                          </a:solidFill>
                          <a:latin typeface="+mn-ea"/>
                          <a:ea typeface="+mn-ea"/>
                          <a:cs typeface="+mn-cs"/>
                        </a:rPr>
                        <a:t>年までに</a:t>
                      </a:r>
                      <a:r>
                        <a:rPr kumimoji="1" lang="en-US" altLang="ja-JP" sz="900" b="1" kern="1200" dirty="0">
                          <a:solidFill>
                            <a:schemeClr val="tx1"/>
                          </a:solidFill>
                          <a:effectLst>
                            <a:outerShdw blurRad="38100" dist="38100" dir="2700000" algn="tl">
                              <a:srgbClr val="000000">
                                <a:alpha val="43137"/>
                              </a:srgbClr>
                            </a:outerShdw>
                          </a:effectLst>
                          <a:latin typeface="+mn-ea"/>
                          <a:ea typeface="+mn-ea"/>
                          <a:cs typeface="+mn-cs"/>
                        </a:rPr>
                        <a:t>60</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％以上</a:t>
                      </a:r>
                      <a:r>
                        <a:rPr kumimoji="1" lang="ja-JP" altLang="en-US" sz="900" kern="1200" dirty="0">
                          <a:solidFill>
                            <a:schemeClr val="tx1"/>
                          </a:solidFill>
                          <a:latin typeface="+mn-ea"/>
                          <a:ea typeface="+mn-ea"/>
                          <a:cs typeface="+mn-cs"/>
                        </a:rPr>
                        <a:t>とする</a:t>
                      </a:r>
                      <a:r>
                        <a:rPr kumimoji="1" lang="ja-JP" altLang="en-US" sz="900" kern="1200" dirty="0" smtClean="0">
                          <a:solidFill>
                            <a:schemeClr val="tx1"/>
                          </a:solidFill>
                          <a:latin typeface="+mn-ea"/>
                          <a:ea typeface="+mn-ea"/>
                          <a:cs typeface="+mn-cs"/>
                        </a:rPr>
                        <a:t>。（労働者数</a:t>
                      </a:r>
                      <a:r>
                        <a:rPr kumimoji="1" lang="en-US" altLang="ja-JP" sz="900" kern="1200" dirty="0" smtClean="0">
                          <a:solidFill>
                            <a:schemeClr val="tx1"/>
                          </a:solidFill>
                          <a:latin typeface="+mn-ea"/>
                          <a:ea typeface="+mn-ea"/>
                          <a:cs typeface="+mn-cs"/>
                        </a:rPr>
                        <a:t>10</a:t>
                      </a:r>
                      <a:r>
                        <a:rPr kumimoji="1" lang="ja-JP" altLang="en-US" sz="900" kern="1200" dirty="0" smtClean="0">
                          <a:solidFill>
                            <a:schemeClr val="tx1"/>
                          </a:solidFill>
                          <a:latin typeface="+mn-ea"/>
                          <a:ea typeface="+mn-ea"/>
                          <a:cs typeface="+mn-cs"/>
                        </a:rPr>
                        <a:t>人以上の事業場について進捗を把握）</a:t>
                      </a:r>
                      <a:endParaRPr kumimoji="1" lang="en-US" altLang="ja-JP" sz="900" kern="1200" dirty="0">
                        <a:solidFill>
                          <a:schemeClr val="tx1"/>
                        </a:solidFill>
                        <a:latin typeface="+mn-ea"/>
                        <a:ea typeface="+mn-ea"/>
                        <a:cs typeface="+mn-cs"/>
                      </a:endParaRPr>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pPr marL="179388" indent="-179388">
                        <a:lnSpc>
                          <a:spcPts val="1400"/>
                        </a:lnSpc>
                        <a:buFont typeface="Wingdings" panose="05000000000000000000" pitchFamily="2" charset="2"/>
                        <a:buChar char="l"/>
                      </a:pP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製造業における機械</a:t>
                      </a:r>
                      <a:r>
                        <a:rPr kumimoji="1" lang="ja-JP" altLang="en-US" sz="900" b="1" dirty="0">
                          <a:solidFill>
                            <a:schemeClr val="tx1"/>
                          </a:solidFill>
                          <a:effectLst>
                            <a:outerShdw blurRad="38100" dist="38100" dir="2700000" algn="tl">
                              <a:srgbClr val="000000">
                                <a:alpha val="43137"/>
                              </a:srgbClr>
                            </a:outerShdw>
                          </a:effectLst>
                          <a:latin typeface="+mn-ea"/>
                          <a:ea typeface="+mn-ea"/>
                        </a:rPr>
                        <a:t>に</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よる「はさまれ</a:t>
                      </a:r>
                      <a:r>
                        <a:rPr kumimoji="1" lang="ja-JP" altLang="en-US" sz="900" b="1" dirty="0">
                          <a:solidFill>
                            <a:schemeClr val="tx1"/>
                          </a:solidFill>
                          <a:effectLst>
                            <a:outerShdw blurRad="38100" dist="38100" dir="2700000" algn="tl">
                              <a:srgbClr val="000000">
                                <a:alpha val="43137"/>
                              </a:srgbClr>
                            </a:outerShdw>
                          </a:effectLst>
                          <a:latin typeface="+mn-ea"/>
                          <a:ea typeface="+mn-ea"/>
                        </a:rPr>
                        <a:t>・</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巻き込まれ」の死傷者数</a:t>
                      </a:r>
                      <a:r>
                        <a:rPr kumimoji="1" lang="ja-JP" altLang="en-US" sz="900" dirty="0" smtClean="0">
                          <a:solidFill>
                            <a:schemeClr val="tx1"/>
                          </a:solidFill>
                          <a:latin typeface="+mn-ea"/>
                          <a:ea typeface="+mn-ea"/>
                        </a:rPr>
                        <a:t>を</a:t>
                      </a:r>
                      <a:r>
                        <a:rPr kumimoji="1" lang="en-US" altLang="ja-JP" sz="900" dirty="0" smtClean="0">
                          <a:solidFill>
                            <a:schemeClr val="tx1"/>
                          </a:solidFill>
                          <a:latin typeface="+mn-ea"/>
                          <a:ea typeface="+mn-ea"/>
                        </a:rPr>
                        <a:t>2022</a:t>
                      </a:r>
                      <a:r>
                        <a:rPr kumimoji="1" lang="ja-JP" altLang="en-US" sz="900" dirty="0" smtClean="0">
                          <a:solidFill>
                            <a:schemeClr val="tx1"/>
                          </a:solidFill>
                          <a:latin typeface="+mn-ea"/>
                          <a:ea typeface="+mn-ea"/>
                        </a:rPr>
                        <a:t>年と比較して</a:t>
                      </a:r>
                      <a:r>
                        <a:rPr kumimoji="1" lang="en-US" altLang="ja-JP" sz="900" dirty="0" smtClean="0">
                          <a:solidFill>
                            <a:schemeClr val="tx1"/>
                          </a:solidFill>
                          <a:latin typeface="+mn-ea"/>
                          <a:ea typeface="+mn-ea"/>
                        </a:rPr>
                        <a:t>2027</a:t>
                      </a:r>
                      <a:r>
                        <a:rPr kumimoji="1" lang="ja-JP" altLang="en-US" sz="900" dirty="0">
                          <a:solidFill>
                            <a:schemeClr val="tx1"/>
                          </a:solidFill>
                          <a:latin typeface="+mn-ea"/>
                          <a:ea typeface="+mn-ea"/>
                        </a:rPr>
                        <a:t>年まで</a:t>
                      </a:r>
                      <a:r>
                        <a:rPr kumimoji="1" lang="ja-JP" altLang="en-US" sz="900" dirty="0" smtClean="0">
                          <a:solidFill>
                            <a:schemeClr val="tx1"/>
                          </a:solidFill>
                          <a:latin typeface="+mn-ea"/>
                          <a:ea typeface="+mn-ea"/>
                        </a:rPr>
                        <a:t>に</a:t>
                      </a: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５％</a:t>
                      </a:r>
                      <a:r>
                        <a:rPr kumimoji="1" lang="ja-JP" altLang="en-US" sz="900" b="1" dirty="0">
                          <a:solidFill>
                            <a:schemeClr val="tx1"/>
                          </a:solidFill>
                          <a:effectLst>
                            <a:outerShdw blurRad="38100" dist="38100" dir="2700000" algn="tl">
                              <a:srgbClr val="000000">
                                <a:alpha val="43137"/>
                              </a:srgbClr>
                            </a:outerShdw>
                          </a:effectLst>
                          <a:latin typeface="+mn-ea"/>
                          <a:ea typeface="+mn-ea"/>
                        </a:rPr>
                        <a:t>以上減少</a:t>
                      </a:r>
                      <a:r>
                        <a:rPr kumimoji="1" lang="ja-JP" altLang="en-US" sz="900" dirty="0">
                          <a:solidFill>
                            <a:schemeClr val="tx1"/>
                          </a:solidFill>
                          <a:latin typeface="+mn-ea"/>
                          <a:ea typeface="+mn-ea"/>
                        </a:rPr>
                        <a:t>させる</a:t>
                      </a:r>
                      <a:r>
                        <a:rPr kumimoji="1" lang="ja-JP" altLang="en-US" sz="900" dirty="0" smtClean="0">
                          <a:solidFill>
                            <a:schemeClr val="tx1"/>
                          </a:solidFill>
                          <a:latin typeface="+mn-ea"/>
                          <a:ea typeface="+mn-ea"/>
                        </a:rPr>
                        <a:t>。（</a:t>
                      </a:r>
                      <a:r>
                        <a:rPr kumimoji="1" lang="en-US" altLang="ja-JP" sz="900" u="none" dirty="0" smtClean="0">
                          <a:solidFill>
                            <a:schemeClr val="tx1"/>
                          </a:solidFill>
                          <a:latin typeface="+mn-ea"/>
                          <a:ea typeface="+mn-ea"/>
                        </a:rPr>
                        <a:t>2021</a:t>
                      </a:r>
                      <a:r>
                        <a:rPr kumimoji="1" lang="ja-JP" altLang="en-US" sz="900" u="none" dirty="0" smtClean="0">
                          <a:solidFill>
                            <a:schemeClr val="tx1"/>
                          </a:solidFill>
                          <a:latin typeface="+mn-ea"/>
                          <a:ea typeface="+mn-ea"/>
                        </a:rPr>
                        <a:t>年</a:t>
                      </a:r>
                      <a:r>
                        <a:rPr kumimoji="1" lang="en-US" altLang="ja-JP" sz="900" u="none" dirty="0" smtClean="0">
                          <a:solidFill>
                            <a:schemeClr val="tx1"/>
                          </a:solidFill>
                          <a:latin typeface="+mn-ea"/>
                          <a:ea typeface="+mn-ea"/>
                        </a:rPr>
                        <a:t>87</a:t>
                      </a:r>
                      <a:r>
                        <a:rPr kumimoji="1" lang="ja-JP" altLang="en-US" sz="900" u="none" dirty="0" smtClean="0">
                          <a:solidFill>
                            <a:schemeClr val="tx1"/>
                          </a:solidFill>
                          <a:latin typeface="+mn-ea"/>
                          <a:ea typeface="+mn-ea"/>
                        </a:rPr>
                        <a:t>人</a:t>
                      </a:r>
                      <a:r>
                        <a:rPr kumimoji="1" lang="ja-JP" altLang="en-US" sz="900" dirty="0" smtClean="0">
                          <a:solidFill>
                            <a:schemeClr val="tx1"/>
                          </a:solidFill>
                          <a:latin typeface="+mn-ea"/>
                          <a:ea typeface="+mn-ea"/>
                        </a:rPr>
                        <a:t>）</a:t>
                      </a:r>
                      <a:endParaRPr kumimoji="1" lang="en-US" altLang="ja-JP" sz="900" kern="1200" dirty="0">
                        <a:solidFill>
                          <a:schemeClr val="tx1"/>
                        </a:solidFill>
                        <a:latin typeface="+mn-ea"/>
                        <a:ea typeface="+mn-ea"/>
                        <a:cs typeface="+mn-cs"/>
                      </a:endParaRPr>
                    </a:p>
                  </a:txBody>
                  <a:tcPr>
                    <a:lnL w="12700" cap="flat" cmpd="sng" algn="ctr">
                      <a:solidFill>
                        <a:schemeClr val="tx2">
                          <a:lumMod val="20000"/>
                          <a:lumOff val="80000"/>
                        </a:schemeClr>
                      </a:solidFill>
                      <a:prstDash val="solid"/>
                      <a:round/>
                      <a:headEnd type="none" w="med" len="med"/>
                      <a:tailEnd type="none" w="med" len="med"/>
                    </a:lnL>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3970816203"/>
                  </a:ext>
                </a:extLst>
              </a:tr>
              <a:tr h="623126">
                <a:tc>
                  <a:txBody>
                    <a:bodyPr/>
                    <a:lstStyle/>
                    <a:p>
                      <a:pPr marL="219075" marR="0" lvl="0" indent="-219075"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kern="1200" dirty="0" smtClean="0">
                          <a:solidFill>
                            <a:schemeClr val="tx1"/>
                          </a:solidFill>
                          <a:effectLst>
                            <a:outerShdw blurRad="38100" dist="38100" dir="2700000" algn="tl">
                              <a:srgbClr val="000000">
                                <a:alpha val="43137"/>
                              </a:srgbClr>
                            </a:outerShdw>
                          </a:effectLst>
                          <a:latin typeface="+mn-ea"/>
                          <a:ea typeface="+mn-ea"/>
                          <a:cs typeface="+mn-cs"/>
                        </a:rPr>
                        <a:t>「</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チェーンソーによる伐木等作業の安全に関するガイドライン」に基づく措置</a:t>
                      </a:r>
                      <a:r>
                        <a:rPr kumimoji="1" lang="ja-JP" altLang="en-US" sz="900" kern="1200" dirty="0">
                          <a:solidFill>
                            <a:schemeClr val="tx1"/>
                          </a:solidFill>
                          <a:latin typeface="+mn-ea"/>
                          <a:ea typeface="+mn-ea"/>
                          <a:cs typeface="+mn-cs"/>
                        </a:rPr>
                        <a:t>を実施する林業の</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事業場の割合</a:t>
                      </a:r>
                      <a:r>
                        <a:rPr kumimoji="1" lang="ja-JP" altLang="en-US" sz="900" kern="1200" dirty="0">
                          <a:solidFill>
                            <a:schemeClr val="tx1"/>
                          </a:solidFill>
                          <a:latin typeface="+mn-ea"/>
                          <a:ea typeface="+mn-ea"/>
                          <a:cs typeface="+mn-cs"/>
                        </a:rPr>
                        <a:t>を</a:t>
                      </a:r>
                      <a:r>
                        <a:rPr kumimoji="1" lang="en-US" altLang="ja-JP" sz="900" kern="1200" dirty="0">
                          <a:solidFill>
                            <a:schemeClr val="tx1"/>
                          </a:solidFill>
                          <a:latin typeface="+mn-ea"/>
                          <a:ea typeface="+mn-ea"/>
                          <a:cs typeface="+mn-cs"/>
                        </a:rPr>
                        <a:t>2027</a:t>
                      </a:r>
                      <a:r>
                        <a:rPr kumimoji="1" lang="ja-JP" altLang="en-US" sz="900" kern="1200" dirty="0">
                          <a:solidFill>
                            <a:schemeClr val="tx1"/>
                          </a:solidFill>
                          <a:latin typeface="+mn-ea"/>
                          <a:ea typeface="+mn-ea"/>
                          <a:cs typeface="+mn-cs"/>
                        </a:rPr>
                        <a:t>年までに</a:t>
                      </a:r>
                      <a:r>
                        <a:rPr kumimoji="1" lang="en-US" altLang="ja-JP" sz="900" b="1" kern="1200" dirty="0">
                          <a:solidFill>
                            <a:schemeClr val="tx1"/>
                          </a:solidFill>
                          <a:effectLst>
                            <a:outerShdw blurRad="38100" dist="38100" dir="2700000" algn="tl">
                              <a:srgbClr val="000000">
                                <a:alpha val="43137"/>
                              </a:srgbClr>
                            </a:outerShdw>
                          </a:effectLst>
                          <a:latin typeface="+mn-ea"/>
                          <a:ea typeface="+mn-ea"/>
                          <a:cs typeface="+mn-cs"/>
                        </a:rPr>
                        <a:t>50</a:t>
                      </a:r>
                      <a:r>
                        <a:rPr kumimoji="1" lang="ja-JP" altLang="en-US" sz="900" b="1" kern="1200" dirty="0">
                          <a:solidFill>
                            <a:schemeClr val="tx1"/>
                          </a:solidFill>
                          <a:effectLst>
                            <a:outerShdw blurRad="38100" dist="38100" dir="2700000" algn="tl">
                              <a:srgbClr val="000000">
                                <a:alpha val="43137"/>
                              </a:srgbClr>
                            </a:outerShdw>
                          </a:effectLst>
                          <a:latin typeface="+mn-ea"/>
                          <a:ea typeface="+mn-ea"/>
                          <a:cs typeface="+mn-cs"/>
                        </a:rPr>
                        <a:t>％以上</a:t>
                      </a:r>
                      <a:r>
                        <a:rPr kumimoji="1" lang="ja-JP" altLang="en-US" sz="900" kern="1200" dirty="0">
                          <a:solidFill>
                            <a:schemeClr val="tx1"/>
                          </a:solidFill>
                          <a:latin typeface="+mn-ea"/>
                          <a:ea typeface="+mn-ea"/>
                          <a:cs typeface="+mn-cs"/>
                        </a:rPr>
                        <a:t>とする</a:t>
                      </a:r>
                      <a:r>
                        <a:rPr kumimoji="1" lang="ja-JP" altLang="en-US" sz="900" kern="1200" dirty="0" smtClean="0">
                          <a:solidFill>
                            <a:schemeClr val="tx1"/>
                          </a:solidFill>
                          <a:latin typeface="+mn-ea"/>
                          <a:ea typeface="+mn-ea"/>
                          <a:cs typeface="+mn-cs"/>
                        </a:rPr>
                        <a:t>。</a:t>
                      </a:r>
                      <a:r>
                        <a:rPr kumimoji="1" lang="ja-JP" altLang="en-US" sz="900" dirty="0" smtClean="0">
                          <a:solidFill>
                            <a:schemeClr val="tx1"/>
                          </a:solidFill>
                          <a:latin typeface="+mn-ea"/>
                          <a:ea typeface="+mn-ea"/>
                        </a:rPr>
                        <a:t>（林災防と連携して進捗を把握）</a:t>
                      </a:r>
                      <a:endParaRPr kumimoji="1" lang="en-US" altLang="ja-JP" sz="900" kern="1200" dirty="0">
                        <a:solidFill>
                          <a:schemeClr val="tx1"/>
                        </a:solidFill>
                        <a:latin typeface="+mn-ea"/>
                        <a:ea typeface="+mn-ea"/>
                        <a:cs typeface="+mn-cs"/>
                      </a:endParaRPr>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tc>
                  <a:txBody>
                    <a:bodyPr/>
                    <a:lstStyle/>
                    <a:p>
                      <a:pPr marL="179388" marR="0" lvl="0" indent="-179388" algn="l" defTabSz="914400" rtl="0" eaLnBrk="1" fontAlgn="auto" latinLnBrk="0" hangingPunct="1">
                        <a:lnSpc>
                          <a:spcPts val="1400"/>
                        </a:lnSpc>
                        <a:spcBef>
                          <a:spcPts val="0"/>
                        </a:spcBef>
                        <a:spcAft>
                          <a:spcPts val="0"/>
                        </a:spcAft>
                        <a:buClrTx/>
                        <a:buSzTx/>
                        <a:buFont typeface="Wingdings" panose="05000000000000000000" pitchFamily="2" charset="2"/>
                        <a:buChar char="l"/>
                        <a:tabLst/>
                        <a:defRPr/>
                      </a:pPr>
                      <a:r>
                        <a:rPr kumimoji="1" lang="ja-JP" altLang="en-US" sz="900" b="1" dirty="0" smtClean="0">
                          <a:solidFill>
                            <a:schemeClr val="tx1"/>
                          </a:solidFill>
                          <a:effectLst>
                            <a:outerShdw blurRad="38100" dist="38100" dir="2700000" algn="tl">
                              <a:srgbClr val="000000">
                                <a:alpha val="43137"/>
                              </a:srgbClr>
                            </a:outerShdw>
                          </a:effectLst>
                          <a:latin typeface="+mn-ea"/>
                          <a:ea typeface="+mn-ea"/>
                        </a:rPr>
                        <a:t>林業における死亡者数</a:t>
                      </a:r>
                      <a:r>
                        <a:rPr kumimoji="1" lang="ja-JP" altLang="en-US" sz="900" dirty="0" smtClean="0">
                          <a:solidFill>
                            <a:schemeClr val="tx1"/>
                          </a:solidFill>
                          <a:latin typeface="+mn-ea"/>
                          <a:ea typeface="+mn-ea"/>
                        </a:rPr>
                        <a:t>を、伐木作業の災害防止を重点としつつ、労働災害の大幅な削減に向けて取り組み、</a:t>
                      </a:r>
                      <a:r>
                        <a:rPr kumimoji="1" lang="en-US" altLang="ja-JP" sz="900" dirty="0" smtClean="0">
                          <a:solidFill>
                            <a:schemeClr val="tx1"/>
                          </a:solidFill>
                          <a:latin typeface="+mn-ea"/>
                          <a:ea typeface="+mn-ea"/>
                        </a:rPr>
                        <a:t>2022</a:t>
                      </a:r>
                      <a:r>
                        <a:rPr kumimoji="1" lang="ja-JP" altLang="en-US" sz="900" dirty="0" smtClean="0">
                          <a:solidFill>
                            <a:schemeClr val="tx1"/>
                          </a:solidFill>
                          <a:latin typeface="+mn-ea"/>
                          <a:ea typeface="+mn-ea"/>
                        </a:rPr>
                        <a:t>年と比較して</a:t>
                      </a:r>
                      <a:r>
                        <a:rPr kumimoji="1" lang="en-US" altLang="ja-JP" sz="900" dirty="0" smtClean="0">
                          <a:solidFill>
                            <a:schemeClr val="tx1"/>
                          </a:solidFill>
                          <a:latin typeface="+mn-ea"/>
                          <a:ea typeface="+mn-ea"/>
                        </a:rPr>
                        <a:t>2027</a:t>
                      </a:r>
                      <a:r>
                        <a:rPr kumimoji="1" lang="ja-JP" altLang="en-US" sz="900" dirty="0">
                          <a:solidFill>
                            <a:schemeClr val="tx1"/>
                          </a:solidFill>
                          <a:latin typeface="+mn-ea"/>
                          <a:ea typeface="+mn-ea"/>
                        </a:rPr>
                        <a:t>年まで</a:t>
                      </a:r>
                      <a:r>
                        <a:rPr kumimoji="1" lang="ja-JP" altLang="en-US" sz="900" dirty="0" smtClean="0">
                          <a:solidFill>
                            <a:schemeClr val="tx1"/>
                          </a:solidFill>
                          <a:latin typeface="+mn-ea"/>
                          <a:ea typeface="+mn-ea"/>
                        </a:rPr>
                        <a:t>に</a:t>
                      </a:r>
                      <a:r>
                        <a:rPr kumimoji="1" lang="en-US" altLang="ja-JP" sz="900" b="1" dirty="0" smtClean="0">
                          <a:solidFill>
                            <a:schemeClr val="tx1"/>
                          </a:solidFill>
                          <a:effectLst>
                            <a:outerShdw blurRad="38100" dist="38100" dir="2700000" algn="tl">
                              <a:srgbClr val="000000">
                                <a:alpha val="43137"/>
                              </a:srgbClr>
                            </a:outerShdw>
                          </a:effectLst>
                          <a:latin typeface="+mn-ea"/>
                          <a:ea typeface="+mn-ea"/>
                        </a:rPr>
                        <a:t>15</a:t>
                      </a:r>
                      <a:r>
                        <a:rPr kumimoji="1" lang="ja-JP" altLang="en-US" sz="900" b="1" dirty="0">
                          <a:solidFill>
                            <a:schemeClr val="tx1"/>
                          </a:solidFill>
                          <a:effectLst>
                            <a:outerShdw blurRad="38100" dist="38100" dir="2700000" algn="tl">
                              <a:srgbClr val="000000">
                                <a:alpha val="43137"/>
                              </a:srgbClr>
                            </a:outerShdw>
                          </a:effectLst>
                          <a:latin typeface="+mn-ea"/>
                          <a:ea typeface="+mn-ea"/>
                        </a:rPr>
                        <a:t>％以上減少</a:t>
                      </a:r>
                      <a:r>
                        <a:rPr kumimoji="1" lang="ja-JP" altLang="en-US" sz="900" dirty="0">
                          <a:solidFill>
                            <a:schemeClr val="tx1"/>
                          </a:solidFill>
                          <a:latin typeface="+mn-ea"/>
                          <a:ea typeface="+mn-ea"/>
                        </a:rPr>
                        <a:t>させる</a:t>
                      </a:r>
                      <a:r>
                        <a:rPr kumimoji="1" lang="ja-JP" altLang="en-US" sz="900" dirty="0" smtClean="0">
                          <a:solidFill>
                            <a:schemeClr val="tx1"/>
                          </a:solidFill>
                          <a:latin typeface="+mn-ea"/>
                          <a:ea typeface="+mn-ea"/>
                        </a:rPr>
                        <a:t>。（</a:t>
                      </a:r>
                      <a:r>
                        <a:rPr kumimoji="1" lang="en-US" altLang="ja-JP" sz="900" u="none" dirty="0" smtClean="0">
                          <a:solidFill>
                            <a:schemeClr val="tx1"/>
                          </a:solidFill>
                          <a:latin typeface="+mn-ea"/>
                          <a:ea typeface="+mn-ea"/>
                        </a:rPr>
                        <a:t>2022</a:t>
                      </a:r>
                      <a:r>
                        <a:rPr kumimoji="1" lang="ja-JP" altLang="en-US" sz="900" u="none" dirty="0" smtClean="0">
                          <a:solidFill>
                            <a:schemeClr val="tx1"/>
                          </a:solidFill>
                          <a:latin typeface="+mn-ea"/>
                          <a:ea typeface="+mn-ea"/>
                        </a:rPr>
                        <a:t>年０人</a:t>
                      </a:r>
                      <a:r>
                        <a:rPr kumimoji="1" lang="ja-JP" altLang="en-US" sz="900" dirty="0" smtClean="0">
                          <a:solidFill>
                            <a:schemeClr val="tx1"/>
                          </a:solidFill>
                          <a:latin typeface="+mn-ea"/>
                          <a:ea typeface="+mn-ea"/>
                        </a:rPr>
                        <a:t>）</a:t>
                      </a:r>
                      <a:endParaRPr kumimoji="1" lang="en-US" altLang="ja-JP" sz="900" kern="1200" dirty="0" smtClean="0">
                        <a:solidFill>
                          <a:schemeClr val="tx1"/>
                        </a:solidFill>
                        <a:latin typeface="+mn-ea"/>
                        <a:ea typeface="+mn-ea"/>
                        <a:cs typeface="+mn-cs"/>
                      </a:endParaRPr>
                    </a:p>
                  </a:txBody>
                  <a:tcPr>
                    <a:lnL w="12700" cap="flat" cmpd="sng" algn="ctr">
                      <a:solidFill>
                        <a:schemeClr val="tx2">
                          <a:lumMod val="20000"/>
                          <a:lumOff val="80000"/>
                        </a:schemeClr>
                      </a:solidFill>
                      <a:prstDash val="solid"/>
                      <a:round/>
                      <a:headEnd type="none" w="med" len="med"/>
                      <a:tailEnd type="none" w="med" len="med"/>
                    </a:lnL>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536793268"/>
                  </a:ext>
                </a:extLst>
              </a:tr>
            </a:tbl>
          </a:graphicData>
        </a:graphic>
      </p:graphicFrame>
      <p:sp>
        <p:nvSpPr>
          <p:cNvPr id="3" name="正方形/長方形 2"/>
          <p:cNvSpPr/>
          <p:nvPr/>
        </p:nvSpPr>
        <p:spPr>
          <a:xfrm>
            <a:off x="36444" y="46383"/>
            <a:ext cx="98298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ＤＦ特太ゴシック体" panose="020B0509000000000000" pitchFamily="49" charset="-128"/>
                <a:ea typeface="ＤＦ特太ゴシック体" panose="020B0509000000000000" pitchFamily="49" charset="-128"/>
              </a:rPr>
              <a:t>宮城労働局</a:t>
            </a:r>
            <a:r>
              <a:rPr lang="zh-TW" altLang="en-US" sz="1600" dirty="0">
                <a:solidFill>
                  <a:schemeClr val="bg1"/>
                </a:solidFill>
                <a:latin typeface="ＤＦ特太ゴシック体" panose="020B0509000000000000" pitchFamily="49" charset="-128"/>
                <a:ea typeface="ＤＦ特太ゴシック体" panose="020B0509000000000000" pitchFamily="49" charset="-128"/>
              </a:rPr>
              <a:t>第</a:t>
            </a:r>
            <a:r>
              <a:rPr lang="en-US" altLang="zh-TW" sz="1600" dirty="0">
                <a:solidFill>
                  <a:schemeClr val="bg1"/>
                </a:solidFill>
                <a:latin typeface="ＤＦ特太ゴシック体" panose="020B0509000000000000" pitchFamily="49" charset="-128"/>
                <a:ea typeface="ＤＦ特太ゴシック体" panose="020B0509000000000000" pitchFamily="49" charset="-128"/>
              </a:rPr>
              <a:t>14</a:t>
            </a:r>
            <a:r>
              <a:rPr lang="zh-TW" altLang="en-US" sz="1600" dirty="0">
                <a:solidFill>
                  <a:schemeClr val="bg1"/>
                </a:solidFill>
                <a:latin typeface="ＤＦ特太ゴシック体" panose="020B0509000000000000" pitchFamily="49" charset="-128"/>
                <a:ea typeface="ＤＦ特太ゴシック体" panose="020B0509000000000000" pitchFamily="49" charset="-128"/>
              </a:rPr>
              <a:t>次労働災害防止</a:t>
            </a:r>
            <a:r>
              <a:rPr lang="ja-JP" altLang="en-US" sz="1600" dirty="0">
                <a:solidFill>
                  <a:schemeClr val="bg1"/>
                </a:solidFill>
                <a:latin typeface="ＤＦ特太ゴシック体" panose="020B0509000000000000" pitchFamily="49" charset="-128"/>
                <a:ea typeface="ＤＦ特太ゴシック体" panose="020B0509000000000000" pitchFamily="49" charset="-128"/>
              </a:rPr>
              <a:t>推進</a:t>
            </a:r>
            <a:r>
              <a:rPr lang="zh-TW" altLang="en-US" sz="1600" dirty="0">
                <a:solidFill>
                  <a:schemeClr val="bg1"/>
                </a:solidFill>
                <a:latin typeface="ＤＦ特太ゴシック体" panose="020B0509000000000000" pitchFamily="49" charset="-128"/>
                <a:ea typeface="ＤＦ特太ゴシック体" panose="020B0509000000000000" pitchFamily="49" charset="-128"/>
              </a:rPr>
              <a:t>計画案</a:t>
            </a:r>
            <a:r>
              <a:rPr lang="ja-JP" altLang="en-US" sz="1600" dirty="0">
                <a:solidFill>
                  <a:schemeClr val="bg1"/>
                </a:solidFill>
                <a:latin typeface="ＤＦ特太ゴシック体" panose="020B0509000000000000" pitchFamily="49" charset="-128"/>
                <a:ea typeface="ＤＦ特太ゴシック体" panose="020B0509000000000000" pitchFamily="49" charset="-128"/>
              </a:rPr>
              <a:t>（アウトプット指標とアウトカム指標）</a:t>
            </a:r>
            <a:endParaRPr kumimoji="1" lang="ja-JP" altLang="en-US" sz="1600" dirty="0" smtClean="0">
              <a:solidFill>
                <a:sysClr val="windowText" lastClr="000000"/>
              </a:solidFill>
            </a:endParaRPr>
          </a:p>
        </p:txBody>
      </p:sp>
    </p:spTree>
    <p:extLst>
      <p:ext uri="{BB962C8B-B14F-4D97-AF65-F5344CB8AC3E}">
        <p14:creationId xmlns:p14="http://schemas.microsoft.com/office/powerpoint/2010/main" val="2486088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86069494"/>
              </p:ext>
            </p:extLst>
          </p:nvPr>
        </p:nvGraphicFramePr>
        <p:xfrm>
          <a:off x="39756" y="69296"/>
          <a:ext cx="9829800" cy="5295201"/>
        </p:xfrm>
        <a:graphic>
          <a:graphicData uri="http://schemas.openxmlformats.org/drawingml/2006/table">
            <a:tbl>
              <a:tblPr firstRow="1" bandRow="1">
                <a:tableStyleId>{5C22544A-7EE6-4342-B048-85BDC9FD1C3A}</a:tableStyleId>
              </a:tblPr>
              <a:tblGrid>
                <a:gridCol w="5675244">
                  <a:extLst>
                    <a:ext uri="{9D8B030D-6E8A-4147-A177-3AD203B41FA5}">
                      <a16:colId xmlns:a16="http://schemas.microsoft.com/office/drawing/2014/main" val="760536152"/>
                    </a:ext>
                  </a:extLst>
                </a:gridCol>
                <a:gridCol w="4154556">
                  <a:extLst>
                    <a:ext uri="{9D8B030D-6E8A-4147-A177-3AD203B41FA5}">
                      <a16:colId xmlns:a16="http://schemas.microsoft.com/office/drawing/2014/main" val="2526265619"/>
                    </a:ext>
                  </a:extLst>
                </a:gridCol>
              </a:tblGrid>
              <a:tr h="273621">
                <a:tc>
                  <a:txBody>
                    <a:bodyPr/>
                    <a:lstStyle/>
                    <a:p>
                      <a:pPr>
                        <a:lnSpc>
                          <a:spcPts val="1300"/>
                        </a:lnSpc>
                      </a:pPr>
                      <a:r>
                        <a:rPr kumimoji="1" lang="ja-JP" altLang="en-US" sz="900" dirty="0" smtClean="0">
                          <a:latin typeface="+mn-ea"/>
                          <a:ea typeface="+mn-ea"/>
                        </a:rPr>
                        <a:t>アウトプット指標（事業者において実施される事項）</a:t>
                      </a:r>
                      <a:endParaRPr kumimoji="1" lang="ja-JP" altLang="en-US" sz="900" dirty="0">
                        <a:latin typeface="+mn-ea"/>
                        <a:ea typeface="+mn-ea"/>
                      </a:endParaRPr>
                    </a:p>
                  </a:txBody>
                  <a:tcPr/>
                </a:tc>
                <a:tc>
                  <a:txBody>
                    <a:bodyPr/>
                    <a:lstStyle/>
                    <a:p>
                      <a:pPr>
                        <a:lnSpc>
                          <a:spcPts val="1300"/>
                        </a:lnSpc>
                      </a:pPr>
                      <a:r>
                        <a:rPr kumimoji="1" lang="ja-JP" altLang="en-US" sz="900" dirty="0" smtClean="0">
                          <a:latin typeface="+mn-ea"/>
                          <a:ea typeface="+mn-ea"/>
                        </a:rPr>
                        <a:t>アウトカム指標（アウトプット指標達成により期待される事項）</a:t>
                      </a:r>
                      <a:endParaRPr kumimoji="1" lang="ja-JP" altLang="en-US" sz="900" dirty="0">
                        <a:latin typeface="+mn-ea"/>
                        <a:ea typeface="+mn-ea"/>
                      </a:endParaRPr>
                    </a:p>
                  </a:txBody>
                  <a:tcPr/>
                </a:tc>
                <a:extLst>
                  <a:ext uri="{0D108BD9-81ED-4DB2-BD59-A6C34878D82A}">
                    <a16:rowId xmlns:a16="http://schemas.microsoft.com/office/drawing/2014/main" val="4250241136"/>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n-ea"/>
                          <a:ea typeface="+mn-ea"/>
                        </a:rPr>
                        <a:t>（オ）</a:t>
                      </a:r>
                      <a:r>
                        <a:rPr kumimoji="1" lang="ja-JP" altLang="en-US" sz="900" b="1" dirty="0">
                          <a:solidFill>
                            <a:schemeClr val="tx1"/>
                          </a:solidFill>
                          <a:latin typeface="+mn-ea"/>
                          <a:ea typeface="+mn-ea"/>
                        </a:rPr>
                        <a:t>労働者の健康確保対策の推進</a:t>
                      </a:r>
                    </a:p>
                  </a:txBody>
                  <a:tcPr anchor="ctr"/>
                </a:tc>
                <a:tc hMerge="1">
                  <a:txBody>
                    <a:bodyPr/>
                    <a:lstStyle/>
                    <a:p>
                      <a:endParaRPr kumimoji="1" lang="ja-JP" altLang="en-US"/>
                    </a:p>
                  </a:txBody>
                  <a:tcPr/>
                </a:tc>
                <a:extLst>
                  <a:ext uri="{0D108BD9-81ED-4DB2-BD59-A6C34878D82A}">
                    <a16:rowId xmlns:a16="http://schemas.microsoft.com/office/drawing/2014/main" val="3923176973"/>
                  </a:ext>
                </a:extLst>
              </a:tr>
              <a:tr h="2203817">
                <a:tc>
                  <a:txBody>
                    <a:bodyPr/>
                    <a:lstStyle/>
                    <a:p>
                      <a:pPr marL="179388" marR="0" lvl="0" indent="-179388"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u="none" dirty="0" smtClean="0">
                          <a:solidFill>
                            <a:schemeClr val="tx1"/>
                          </a:solidFill>
                          <a:latin typeface="+mn-ea"/>
                          <a:ea typeface="+mn-ea"/>
                        </a:rPr>
                        <a:t>企業</a:t>
                      </a:r>
                      <a:r>
                        <a:rPr kumimoji="1" lang="ja-JP" altLang="en-US" sz="900" u="none" dirty="0">
                          <a:solidFill>
                            <a:schemeClr val="tx1"/>
                          </a:solidFill>
                          <a:latin typeface="+mn-ea"/>
                          <a:ea typeface="+mn-ea"/>
                        </a:rPr>
                        <a:t>における</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年次有給休暇の取得率</a:t>
                      </a:r>
                      <a:r>
                        <a:rPr kumimoji="1" lang="ja-JP" altLang="en-US" sz="900" u="none" dirty="0">
                          <a:solidFill>
                            <a:schemeClr val="tx1"/>
                          </a:solidFill>
                          <a:latin typeface="+mn-ea"/>
                          <a:ea typeface="+mn-ea"/>
                        </a:rPr>
                        <a:t>を</a:t>
                      </a:r>
                      <a:r>
                        <a:rPr kumimoji="1" lang="en-US" altLang="ja-JP" sz="900" u="none" dirty="0">
                          <a:solidFill>
                            <a:schemeClr val="tx1"/>
                          </a:solidFill>
                          <a:latin typeface="+mn-ea"/>
                          <a:ea typeface="+mn-ea"/>
                        </a:rPr>
                        <a:t>2025</a:t>
                      </a:r>
                      <a:r>
                        <a:rPr kumimoji="1" lang="ja-JP" altLang="en-US" sz="900" u="none" dirty="0">
                          <a:solidFill>
                            <a:schemeClr val="tx1"/>
                          </a:solidFill>
                          <a:latin typeface="+mn-ea"/>
                          <a:ea typeface="+mn-ea"/>
                        </a:rPr>
                        <a:t>年までに</a:t>
                      </a:r>
                      <a:r>
                        <a:rPr kumimoji="1" lang="en-US" altLang="ja-JP" sz="900" b="1" u="none" dirty="0">
                          <a:solidFill>
                            <a:schemeClr val="tx1"/>
                          </a:solidFill>
                          <a:effectLst>
                            <a:outerShdw blurRad="38100" dist="38100" dir="2700000" algn="tl">
                              <a:srgbClr val="000000">
                                <a:alpha val="43137"/>
                              </a:srgbClr>
                            </a:outerShdw>
                          </a:effectLst>
                          <a:latin typeface="+mn-ea"/>
                          <a:ea typeface="+mn-ea"/>
                        </a:rPr>
                        <a:t>70</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a:t>
                      </a:r>
                      <a:r>
                        <a:rPr kumimoji="1" lang="ja-JP" altLang="en-US" sz="900" u="none" dirty="0">
                          <a:solidFill>
                            <a:schemeClr val="tx1"/>
                          </a:solidFill>
                          <a:latin typeface="+mn-ea"/>
                          <a:ea typeface="+mn-ea"/>
                        </a:rPr>
                        <a:t>以上とする</a:t>
                      </a:r>
                      <a:r>
                        <a:rPr kumimoji="1" lang="ja-JP" altLang="en-US" sz="900" u="none" dirty="0" smtClean="0">
                          <a:solidFill>
                            <a:schemeClr val="tx1"/>
                          </a:solidFill>
                          <a:latin typeface="+mn-ea"/>
                          <a:ea typeface="+mn-ea"/>
                        </a:rPr>
                        <a:t>。</a:t>
                      </a:r>
                      <a:r>
                        <a:rPr kumimoji="1" lang="ja-JP" altLang="en-US" sz="900" b="0" u="none" dirty="0" smtClean="0">
                          <a:solidFill>
                            <a:schemeClr val="tx1"/>
                          </a:solidFill>
                          <a:latin typeface="+mn-ea"/>
                          <a:ea typeface="+mn-ea"/>
                        </a:rPr>
                        <a:t>（厚生労働省特別集計</a:t>
                      </a:r>
                      <a:r>
                        <a:rPr kumimoji="1" lang="en-US" altLang="ja-JP" sz="900" b="0" u="none" dirty="0" smtClean="0">
                          <a:solidFill>
                            <a:schemeClr val="tx1"/>
                          </a:solidFill>
                          <a:latin typeface="+mn-ea"/>
                          <a:ea typeface="+mn-ea"/>
                        </a:rPr>
                        <a:t>2021</a:t>
                      </a:r>
                      <a:r>
                        <a:rPr kumimoji="1" lang="ja-JP" altLang="en-US" sz="900" b="0" u="none" dirty="0" smtClean="0">
                          <a:solidFill>
                            <a:schemeClr val="tx1"/>
                          </a:solidFill>
                          <a:latin typeface="+mn-ea"/>
                          <a:ea typeface="+mn-ea"/>
                        </a:rPr>
                        <a:t>年</a:t>
                      </a:r>
                      <a:r>
                        <a:rPr kumimoji="1" lang="en-US" altLang="ja-JP" sz="900" b="0" u="none" dirty="0" smtClean="0">
                          <a:solidFill>
                            <a:schemeClr val="tx1"/>
                          </a:solidFill>
                          <a:latin typeface="+mn-ea"/>
                          <a:ea typeface="+mn-ea"/>
                        </a:rPr>
                        <a:t>58.2</a:t>
                      </a:r>
                      <a:r>
                        <a:rPr kumimoji="1" lang="ja-JP" altLang="en-US" sz="900" b="0" u="none" dirty="0" smtClean="0">
                          <a:solidFill>
                            <a:schemeClr val="tx1"/>
                          </a:solidFill>
                          <a:latin typeface="+mn-ea"/>
                          <a:ea typeface="+mn-ea"/>
                        </a:rPr>
                        <a:t>％）</a:t>
                      </a:r>
                      <a:endParaRPr kumimoji="1" lang="en-US" altLang="ja-JP" sz="900" b="0" u="none" dirty="0" smtClean="0">
                        <a:solidFill>
                          <a:schemeClr val="tx1"/>
                        </a:solidFill>
                        <a:latin typeface="+mn-ea"/>
                        <a:ea typeface="+mn-ea"/>
                      </a:endParaRPr>
                    </a:p>
                    <a:p>
                      <a:pPr marL="179388" marR="0" lvl="0" indent="-179388"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勤務間</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インターバル制度</a:t>
                      </a:r>
                      <a:r>
                        <a:rPr kumimoji="1" lang="ja-JP" altLang="en-US" sz="900" u="none" dirty="0">
                          <a:solidFill>
                            <a:schemeClr val="tx1"/>
                          </a:solidFill>
                          <a:latin typeface="+mn-ea"/>
                          <a:ea typeface="+mn-ea"/>
                        </a:rPr>
                        <a:t>を導入して</a:t>
                      </a:r>
                      <a:r>
                        <a:rPr kumimoji="1" lang="ja-JP" altLang="en-US" sz="900" u="none" dirty="0" smtClean="0">
                          <a:solidFill>
                            <a:schemeClr val="tx1"/>
                          </a:solidFill>
                          <a:latin typeface="+mn-ea"/>
                          <a:ea typeface="+mn-ea"/>
                        </a:rPr>
                        <a:t>いる</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企業の</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割合</a:t>
                      </a:r>
                      <a:r>
                        <a:rPr kumimoji="1" lang="ja-JP" altLang="en-US" sz="900" u="none" dirty="0">
                          <a:solidFill>
                            <a:schemeClr val="tx1"/>
                          </a:solidFill>
                          <a:latin typeface="+mn-ea"/>
                          <a:ea typeface="+mn-ea"/>
                        </a:rPr>
                        <a:t>を</a:t>
                      </a:r>
                      <a:r>
                        <a:rPr kumimoji="1" lang="en-US" altLang="ja-JP" sz="900" u="none" dirty="0">
                          <a:solidFill>
                            <a:schemeClr val="tx1"/>
                          </a:solidFill>
                          <a:latin typeface="+mn-ea"/>
                          <a:ea typeface="+mn-ea"/>
                        </a:rPr>
                        <a:t>2025</a:t>
                      </a:r>
                      <a:r>
                        <a:rPr kumimoji="1" lang="ja-JP" altLang="en-US" sz="900" u="none" dirty="0">
                          <a:solidFill>
                            <a:schemeClr val="tx1"/>
                          </a:solidFill>
                          <a:latin typeface="+mn-ea"/>
                          <a:ea typeface="+mn-ea"/>
                        </a:rPr>
                        <a:t>年まで</a:t>
                      </a:r>
                      <a:r>
                        <a:rPr kumimoji="1" lang="ja-JP" altLang="en-US" sz="900" u="none" dirty="0" smtClean="0">
                          <a:solidFill>
                            <a:schemeClr val="tx1"/>
                          </a:solidFill>
                          <a:latin typeface="+mn-ea"/>
                          <a:ea typeface="+mn-ea"/>
                        </a:rPr>
                        <a:t>に</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15</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％以上</a:t>
                      </a:r>
                      <a:r>
                        <a:rPr kumimoji="1" lang="ja-JP" altLang="en-US" sz="900" u="none" dirty="0" smtClean="0">
                          <a:solidFill>
                            <a:schemeClr val="tx1"/>
                          </a:solidFill>
                          <a:latin typeface="+mn-ea"/>
                          <a:ea typeface="+mn-ea"/>
                        </a:rPr>
                        <a:t>とする。（令和３年就労条件総合調査</a:t>
                      </a:r>
                      <a:r>
                        <a:rPr kumimoji="1" lang="en-US" altLang="ja-JP" sz="900" u="none" dirty="0" smtClean="0">
                          <a:solidFill>
                            <a:schemeClr val="tx1"/>
                          </a:solidFill>
                          <a:latin typeface="+mn-ea"/>
                          <a:ea typeface="+mn-ea"/>
                        </a:rPr>
                        <a:t>4.2</a:t>
                      </a:r>
                      <a:r>
                        <a:rPr kumimoji="1" lang="ja-JP" altLang="en-US" sz="900" u="none" dirty="0" smtClean="0">
                          <a:solidFill>
                            <a:schemeClr val="tx1"/>
                          </a:solidFill>
                          <a:latin typeface="+mn-ea"/>
                          <a:ea typeface="+mn-ea"/>
                        </a:rPr>
                        <a:t>％→１５％。</a:t>
                      </a:r>
                      <a:r>
                        <a:rPr kumimoji="1" lang="ja-JP" altLang="en-US" sz="900" u="sng" dirty="0" smtClean="0">
                          <a:solidFill>
                            <a:srgbClr val="FF0000"/>
                          </a:solidFill>
                          <a:latin typeface="+mn-ea"/>
                          <a:ea typeface="+mn-ea"/>
                        </a:rPr>
                        <a:t>令和３年宮城県労働実態調査</a:t>
                      </a:r>
                      <a:r>
                        <a:rPr kumimoji="1" lang="en-US" altLang="ja-JP" sz="900" u="sng" dirty="0" smtClean="0">
                          <a:solidFill>
                            <a:srgbClr val="FF0000"/>
                          </a:solidFill>
                          <a:latin typeface="+mn-ea"/>
                          <a:ea typeface="+mn-ea"/>
                        </a:rPr>
                        <a:t>19.7</a:t>
                      </a:r>
                      <a:r>
                        <a:rPr kumimoji="1" lang="ja-JP" altLang="en-US" sz="900" u="sng" dirty="0" smtClean="0">
                          <a:solidFill>
                            <a:srgbClr val="FF0000"/>
                          </a:solidFill>
                          <a:latin typeface="+mn-ea"/>
                          <a:ea typeface="+mn-ea"/>
                        </a:rPr>
                        <a:t>％（予定を含む）のため、予定している企業を含めて</a:t>
                      </a:r>
                      <a:r>
                        <a:rPr kumimoji="1" lang="en-US" altLang="ja-JP" sz="900" b="1" u="sng" dirty="0" smtClean="0">
                          <a:solidFill>
                            <a:srgbClr val="FF0000"/>
                          </a:solidFill>
                          <a:effectLst>
                            <a:outerShdw blurRad="38100" dist="38100" dir="2700000" algn="tl">
                              <a:srgbClr val="000000">
                                <a:alpha val="43137"/>
                              </a:srgbClr>
                            </a:outerShdw>
                          </a:effectLst>
                          <a:latin typeface="+mn-ea"/>
                          <a:ea typeface="+mn-ea"/>
                        </a:rPr>
                        <a:t>30</a:t>
                      </a:r>
                      <a:r>
                        <a:rPr kumimoji="1" lang="ja-JP" altLang="en-US" sz="900" b="1" u="sng" dirty="0" smtClean="0">
                          <a:solidFill>
                            <a:srgbClr val="FF0000"/>
                          </a:solidFill>
                          <a:effectLst>
                            <a:outerShdw blurRad="38100" dist="38100" dir="2700000" algn="tl">
                              <a:srgbClr val="000000">
                                <a:alpha val="43137"/>
                              </a:srgbClr>
                            </a:outerShdw>
                          </a:effectLst>
                          <a:latin typeface="+mn-ea"/>
                          <a:ea typeface="+mn-ea"/>
                        </a:rPr>
                        <a:t>％以上</a:t>
                      </a:r>
                      <a:r>
                        <a:rPr kumimoji="1" lang="ja-JP" altLang="en-US" sz="900" b="1" u="sng" dirty="0" smtClean="0">
                          <a:solidFill>
                            <a:srgbClr val="FF0000"/>
                          </a:solidFill>
                          <a:effectLst/>
                          <a:latin typeface="+mn-ea"/>
                          <a:ea typeface="+mn-ea"/>
                        </a:rPr>
                        <a:t>に</a:t>
                      </a:r>
                      <a:r>
                        <a:rPr kumimoji="1" lang="ja-JP" altLang="en-US" sz="900" u="sng" dirty="0" smtClean="0">
                          <a:solidFill>
                            <a:srgbClr val="FF0000"/>
                          </a:solidFill>
                          <a:effectLst/>
                          <a:latin typeface="+mn-ea"/>
                          <a:ea typeface="+mn-ea"/>
                        </a:rPr>
                        <a:t>設定。</a:t>
                      </a:r>
                      <a:r>
                        <a:rPr kumimoji="1" lang="ja-JP" altLang="en-US" sz="900" u="none" dirty="0" smtClean="0">
                          <a:solidFill>
                            <a:schemeClr val="tx1"/>
                          </a:solidFill>
                          <a:latin typeface="+mn-ea"/>
                          <a:ea typeface="+mn-ea"/>
                        </a:rPr>
                        <a:t>）</a:t>
                      </a:r>
                      <a:endParaRPr kumimoji="1" lang="en-US" altLang="ja-JP" sz="900" u="none" dirty="0" smtClean="0">
                        <a:solidFill>
                          <a:schemeClr val="tx1"/>
                        </a:solidFill>
                        <a:latin typeface="+mn-ea"/>
                        <a:ea typeface="+mn-ea"/>
                      </a:endParaRPr>
                    </a:p>
                    <a:p>
                      <a:pPr marL="179388" marR="0" lvl="0" indent="-179388"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メンタルヘルス対策</a:t>
                      </a:r>
                      <a:r>
                        <a:rPr kumimoji="1" lang="ja-JP" altLang="en-US" sz="900" u="none" dirty="0" smtClean="0">
                          <a:solidFill>
                            <a:schemeClr val="tx1"/>
                          </a:solidFill>
                          <a:latin typeface="+mn-ea"/>
                          <a:ea typeface="+mn-ea"/>
                        </a:rPr>
                        <a:t>に取り組む</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事業場の割合</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2027</a:t>
                      </a:r>
                      <a:r>
                        <a:rPr kumimoji="1" lang="ja-JP" altLang="en-US" sz="900" u="none" dirty="0" smtClean="0">
                          <a:solidFill>
                            <a:schemeClr val="tx1"/>
                          </a:solidFill>
                          <a:latin typeface="+mn-ea"/>
                          <a:ea typeface="+mn-ea"/>
                        </a:rPr>
                        <a:t>年までに</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80</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％以上</a:t>
                      </a:r>
                      <a:r>
                        <a:rPr kumimoji="1" lang="ja-JP" altLang="en-US" sz="900" u="none" dirty="0" smtClean="0">
                          <a:solidFill>
                            <a:schemeClr val="tx1"/>
                          </a:solidFill>
                          <a:latin typeface="+mn-ea"/>
                          <a:ea typeface="+mn-ea"/>
                        </a:rPr>
                        <a:t>とする。（令和３年安全衛生調査</a:t>
                      </a:r>
                      <a:r>
                        <a:rPr kumimoji="1" lang="en-US" altLang="ja-JP" sz="900" u="none" dirty="0" smtClean="0">
                          <a:solidFill>
                            <a:schemeClr val="tx1"/>
                          </a:solidFill>
                          <a:latin typeface="+mn-ea"/>
                          <a:ea typeface="+mn-ea"/>
                        </a:rPr>
                        <a:t>68.7</a:t>
                      </a:r>
                      <a:r>
                        <a:rPr kumimoji="1" lang="ja-JP" altLang="en-US" sz="900" u="none" dirty="0" smtClean="0">
                          <a:solidFill>
                            <a:schemeClr val="tx1"/>
                          </a:solidFill>
                          <a:latin typeface="+mn-ea"/>
                          <a:ea typeface="+mn-ea"/>
                        </a:rPr>
                        <a:t>％（特別集計））</a:t>
                      </a:r>
                      <a:endParaRPr kumimoji="1" lang="en-US" altLang="ja-JP" sz="900" u="none" dirty="0" smtClean="0">
                        <a:solidFill>
                          <a:schemeClr val="tx1"/>
                        </a:solidFill>
                        <a:latin typeface="+mn-ea"/>
                        <a:ea typeface="+mn-ea"/>
                      </a:endParaRPr>
                    </a:p>
                    <a:p>
                      <a:pPr marL="179388" marR="0" lvl="0" indent="-179388"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u="none" dirty="0" smtClean="0">
                          <a:solidFill>
                            <a:schemeClr val="tx1"/>
                          </a:solidFill>
                          <a:latin typeface="+mn-ea"/>
                          <a:ea typeface="+mn-ea"/>
                        </a:rPr>
                        <a:t>使用する</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労働者数</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50</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人未満の小規模事業場</a:t>
                      </a:r>
                      <a:r>
                        <a:rPr kumimoji="1" lang="ja-JP" altLang="en-US" sz="900" u="none" dirty="0" smtClean="0">
                          <a:solidFill>
                            <a:schemeClr val="tx1"/>
                          </a:solidFill>
                          <a:latin typeface="+mn-ea"/>
                          <a:ea typeface="+mn-ea"/>
                        </a:rPr>
                        <a:t>における</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ストレスチェック実施の割合</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2027</a:t>
                      </a:r>
                      <a:r>
                        <a:rPr kumimoji="1" lang="ja-JP" altLang="en-US" sz="900" u="none" dirty="0" smtClean="0">
                          <a:solidFill>
                            <a:schemeClr val="tx1"/>
                          </a:solidFill>
                          <a:latin typeface="+mn-ea"/>
                          <a:ea typeface="+mn-ea"/>
                        </a:rPr>
                        <a:t>年までに</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50</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％以上</a:t>
                      </a:r>
                      <a:r>
                        <a:rPr kumimoji="1" lang="ja-JP" altLang="en-US" sz="900" u="none" dirty="0" smtClean="0">
                          <a:solidFill>
                            <a:schemeClr val="tx1"/>
                          </a:solidFill>
                          <a:latin typeface="+mn-ea"/>
                          <a:ea typeface="+mn-ea"/>
                        </a:rPr>
                        <a:t>とする。</a:t>
                      </a:r>
                      <a:r>
                        <a:rPr kumimoji="1" lang="ja-JP" altLang="en-US" sz="900" kern="1200" dirty="0" smtClean="0">
                          <a:solidFill>
                            <a:schemeClr val="tx1"/>
                          </a:solidFill>
                          <a:latin typeface="+mn-ea"/>
                          <a:ea typeface="+mn-ea"/>
                          <a:cs typeface="+mn-cs"/>
                        </a:rPr>
                        <a:t>（労働者数</a:t>
                      </a:r>
                      <a:r>
                        <a:rPr kumimoji="1" lang="en-US" altLang="ja-JP" sz="900" kern="1200" dirty="0" smtClean="0">
                          <a:solidFill>
                            <a:schemeClr val="tx1"/>
                          </a:solidFill>
                          <a:latin typeface="+mn-ea"/>
                          <a:ea typeface="+mn-ea"/>
                          <a:cs typeface="+mn-cs"/>
                        </a:rPr>
                        <a:t>10</a:t>
                      </a:r>
                      <a:r>
                        <a:rPr kumimoji="1" lang="ja-JP" altLang="en-US" sz="900" kern="1200" dirty="0" smtClean="0">
                          <a:solidFill>
                            <a:schemeClr val="tx1"/>
                          </a:solidFill>
                          <a:latin typeface="+mn-ea"/>
                          <a:ea typeface="+mn-ea"/>
                          <a:cs typeface="+mn-cs"/>
                        </a:rPr>
                        <a:t>人以上の事業場について進捗を把握）</a:t>
                      </a:r>
                      <a:endParaRPr kumimoji="1" lang="en-US" altLang="ja-JP" sz="900" kern="1200" dirty="0" smtClean="0">
                        <a:solidFill>
                          <a:schemeClr val="tx1"/>
                        </a:solidFill>
                        <a:latin typeface="+mn-ea"/>
                        <a:ea typeface="+mn-ea"/>
                        <a:cs typeface="+mn-cs"/>
                      </a:endParaRPr>
                    </a:p>
                    <a:p>
                      <a:pPr marL="179388" marR="0" lvl="0" indent="-179388"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u="none" dirty="0" smtClean="0">
                          <a:solidFill>
                            <a:schemeClr val="tx1"/>
                          </a:solidFill>
                          <a:latin typeface="+mn-ea"/>
                          <a:ea typeface="+mn-ea"/>
                        </a:rPr>
                        <a:t>各事業場において必要な</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産業保健サービス</a:t>
                      </a:r>
                      <a:r>
                        <a:rPr kumimoji="1" lang="ja-JP" altLang="en-US" sz="900" u="none" dirty="0" smtClean="0">
                          <a:solidFill>
                            <a:schemeClr val="tx1"/>
                          </a:solidFill>
                          <a:latin typeface="+mn-ea"/>
                          <a:ea typeface="+mn-ea"/>
                        </a:rPr>
                        <a:t>（健診結果に基づく保健指導、メンタルヘルス対策、治療と仕事の両立支援等を想定）を提供している</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事業場の割合</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2027</a:t>
                      </a:r>
                      <a:r>
                        <a:rPr kumimoji="1" lang="ja-JP" altLang="en-US" sz="900" u="none" dirty="0" smtClean="0">
                          <a:solidFill>
                            <a:schemeClr val="tx1"/>
                          </a:solidFill>
                          <a:latin typeface="+mn-ea"/>
                          <a:ea typeface="+mn-ea"/>
                        </a:rPr>
                        <a:t>年までに</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80</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％以上</a:t>
                      </a:r>
                      <a:r>
                        <a:rPr kumimoji="1" lang="ja-JP" altLang="en-US" sz="900" u="none" dirty="0" smtClean="0">
                          <a:solidFill>
                            <a:schemeClr val="tx1"/>
                          </a:solidFill>
                          <a:latin typeface="+mn-ea"/>
                          <a:ea typeface="+mn-ea"/>
                        </a:rPr>
                        <a:t>とする。</a:t>
                      </a:r>
                      <a:r>
                        <a:rPr kumimoji="1" lang="ja-JP" altLang="en-US" sz="900" kern="1200" dirty="0" smtClean="0">
                          <a:solidFill>
                            <a:schemeClr val="tx1"/>
                          </a:solidFill>
                          <a:latin typeface="+mn-ea"/>
                          <a:ea typeface="+mn-ea"/>
                          <a:cs typeface="+mn-cs"/>
                        </a:rPr>
                        <a:t>（労働者数</a:t>
                      </a:r>
                      <a:r>
                        <a:rPr kumimoji="1" lang="en-US" altLang="ja-JP" sz="900" kern="1200" dirty="0" smtClean="0">
                          <a:solidFill>
                            <a:schemeClr val="tx1"/>
                          </a:solidFill>
                          <a:latin typeface="+mn-ea"/>
                          <a:ea typeface="+mn-ea"/>
                          <a:cs typeface="+mn-cs"/>
                        </a:rPr>
                        <a:t>10</a:t>
                      </a:r>
                      <a:r>
                        <a:rPr kumimoji="1" lang="ja-JP" altLang="en-US" sz="900" kern="1200" dirty="0" smtClean="0">
                          <a:solidFill>
                            <a:schemeClr val="tx1"/>
                          </a:solidFill>
                          <a:latin typeface="+mn-ea"/>
                          <a:ea typeface="+mn-ea"/>
                          <a:cs typeface="+mn-cs"/>
                        </a:rPr>
                        <a:t>人以上の事業場について進捗を把握）</a:t>
                      </a:r>
                      <a:endParaRPr kumimoji="1" lang="en-US" altLang="ja-JP" sz="900" kern="1200" dirty="0" smtClean="0">
                        <a:solidFill>
                          <a:schemeClr val="tx1"/>
                        </a:solidFill>
                        <a:latin typeface="+mn-ea"/>
                        <a:ea typeface="+mn-ea"/>
                        <a:cs typeface="+mn-cs"/>
                      </a:endParaRPr>
                    </a:p>
                  </a:txBody>
                  <a:tcPr>
                    <a:lnR w="12700" cap="flat" cmpd="sng" algn="ctr">
                      <a:solidFill>
                        <a:schemeClr val="tx2">
                          <a:lumMod val="20000"/>
                          <a:lumOff val="80000"/>
                        </a:schemeClr>
                      </a:solidFill>
                      <a:prstDash val="solid"/>
                      <a:round/>
                      <a:headEnd type="none" w="med" len="med"/>
                      <a:tailEnd type="none" w="med" len="med"/>
                    </a:lnR>
                    <a:lnB w="12700" cap="flat" cmpd="sng" algn="ctr">
                      <a:solidFill>
                        <a:schemeClr val="tx2">
                          <a:lumMod val="20000"/>
                          <a:lumOff val="80000"/>
                        </a:schemeClr>
                      </a:solidFill>
                      <a:prstDash val="solid"/>
                      <a:round/>
                      <a:headEnd type="none" w="med" len="med"/>
                      <a:tailEnd type="none" w="med" len="med"/>
                    </a:lnB>
                    <a:noFill/>
                  </a:tcPr>
                </a:tc>
                <a:tc>
                  <a:txBody>
                    <a:bodyPr/>
                    <a:lstStyle/>
                    <a:p>
                      <a:pPr marL="238125" marR="0" lvl="0" indent="-238125"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u="none" dirty="0" smtClean="0">
                          <a:solidFill>
                            <a:schemeClr val="tx1"/>
                          </a:solidFill>
                          <a:latin typeface="+mn-ea"/>
                          <a:ea typeface="+mn-ea"/>
                        </a:rPr>
                        <a:t>週所定労働時間</a:t>
                      </a:r>
                      <a:r>
                        <a:rPr kumimoji="1" lang="en-US" altLang="ja-JP" sz="900" u="none" dirty="0" smtClean="0">
                          <a:solidFill>
                            <a:schemeClr val="tx1"/>
                          </a:solidFill>
                          <a:latin typeface="+mn-ea"/>
                          <a:ea typeface="+mn-ea"/>
                        </a:rPr>
                        <a:t>40</a:t>
                      </a:r>
                      <a:r>
                        <a:rPr kumimoji="1" lang="ja-JP" altLang="en-US" sz="900" u="none" dirty="0" smtClean="0">
                          <a:solidFill>
                            <a:schemeClr val="tx1"/>
                          </a:solidFill>
                          <a:latin typeface="+mn-ea"/>
                          <a:ea typeface="+mn-ea"/>
                        </a:rPr>
                        <a:t>時間以上である雇用者のうち、</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週労働時間</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60</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時間以上の雇用者の割合</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2025</a:t>
                      </a:r>
                      <a:r>
                        <a:rPr kumimoji="1" lang="ja-JP" altLang="en-US" sz="900" u="none" dirty="0" smtClean="0">
                          <a:solidFill>
                            <a:schemeClr val="tx1"/>
                          </a:solidFill>
                          <a:latin typeface="+mn-ea"/>
                          <a:ea typeface="+mn-ea"/>
                        </a:rPr>
                        <a:t>年までに</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５％以下</a:t>
                      </a:r>
                      <a:r>
                        <a:rPr kumimoji="1" lang="ja-JP" altLang="en-US" sz="900" u="none" dirty="0" smtClean="0">
                          <a:solidFill>
                            <a:schemeClr val="tx1"/>
                          </a:solidFill>
                          <a:latin typeface="+mn-ea"/>
                          <a:ea typeface="+mn-ea"/>
                        </a:rPr>
                        <a:t>とする。（</a:t>
                      </a:r>
                      <a:r>
                        <a:rPr kumimoji="1" lang="ja-JP" altLang="en-US" sz="900" u="sng" dirty="0" smtClean="0">
                          <a:solidFill>
                            <a:srgbClr val="FF0000"/>
                          </a:solidFill>
                          <a:latin typeface="+mn-ea"/>
                          <a:ea typeface="+mn-ea"/>
                        </a:rPr>
                        <a:t>令和</a:t>
                      </a:r>
                      <a:r>
                        <a:rPr kumimoji="1" lang="en-US" altLang="ja-JP" sz="900" u="sng" dirty="0" smtClean="0">
                          <a:solidFill>
                            <a:srgbClr val="FF0000"/>
                          </a:solidFill>
                          <a:latin typeface="+mn-ea"/>
                          <a:ea typeface="+mn-ea"/>
                        </a:rPr>
                        <a:t>3</a:t>
                      </a:r>
                      <a:r>
                        <a:rPr kumimoji="1" lang="ja-JP" altLang="en-US" sz="900" u="sng" dirty="0" smtClean="0">
                          <a:solidFill>
                            <a:srgbClr val="FF0000"/>
                          </a:solidFill>
                          <a:latin typeface="+mn-ea"/>
                          <a:ea typeface="+mn-ea"/>
                        </a:rPr>
                        <a:t>年労働力調査</a:t>
                      </a:r>
                      <a:r>
                        <a:rPr kumimoji="1" lang="en-US" altLang="ja-JP" sz="900" u="sng" dirty="0" smtClean="0">
                          <a:solidFill>
                            <a:srgbClr val="FF0000"/>
                          </a:solidFill>
                          <a:latin typeface="+mn-ea"/>
                          <a:ea typeface="+mn-ea"/>
                        </a:rPr>
                        <a:t>8.8</a:t>
                      </a:r>
                      <a:r>
                        <a:rPr kumimoji="1" lang="ja-JP" altLang="en-US" sz="900" u="sng" dirty="0" smtClean="0">
                          <a:solidFill>
                            <a:srgbClr val="FF0000"/>
                          </a:solidFill>
                          <a:latin typeface="+mn-ea"/>
                          <a:ea typeface="+mn-ea"/>
                        </a:rPr>
                        <a:t>％→５％につき、令和３年宮城県労働実態調査による所定外労働時間</a:t>
                      </a:r>
                      <a:r>
                        <a:rPr kumimoji="1" lang="ja-JP" altLang="en-US" sz="900" b="1" u="sng" dirty="0" smtClean="0">
                          <a:solidFill>
                            <a:srgbClr val="FF0000"/>
                          </a:solidFill>
                          <a:effectLst>
                            <a:outerShdw blurRad="38100" dist="38100" dir="2700000" algn="tl">
                              <a:srgbClr val="000000">
                                <a:alpha val="43137"/>
                              </a:srgbClr>
                            </a:outerShdw>
                          </a:effectLst>
                          <a:latin typeface="+mn-ea"/>
                          <a:ea typeface="+mn-ea"/>
                        </a:rPr>
                        <a:t>１か月</a:t>
                      </a:r>
                      <a:r>
                        <a:rPr kumimoji="1" lang="en-US" altLang="ja-JP" sz="900" b="1" u="sng" dirty="0" smtClean="0">
                          <a:solidFill>
                            <a:srgbClr val="FF0000"/>
                          </a:solidFill>
                          <a:effectLst>
                            <a:outerShdw blurRad="38100" dist="38100" dir="2700000" algn="tl">
                              <a:srgbClr val="000000">
                                <a:alpha val="43137"/>
                              </a:srgbClr>
                            </a:outerShdw>
                          </a:effectLst>
                          <a:latin typeface="+mn-ea"/>
                          <a:ea typeface="+mn-ea"/>
                        </a:rPr>
                        <a:t>30</a:t>
                      </a:r>
                      <a:r>
                        <a:rPr kumimoji="1" lang="ja-JP" altLang="en-US" sz="900" b="1" u="sng" dirty="0" smtClean="0">
                          <a:solidFill>
                            <a:srgbClr val="FF0000"/>
                          </a:solidFill>
                          <a:effectLst>
                            <a:outerShdw blurRad="38100" dist="38100" dir="2700000" algn="tl">
                              <a:srgbClr val="000000">
                                <a:alpha val="43137"/>
                              </a:srgbClr>
                            </a:outerShdw>
                          </a:effectLst>
                          <a:latin typeface="+mn-ea"/>
                          <a:ea typeface="+mn-ea"/>
                        </a:rPr>
                        <a:t>時間以上の割合</a:t>
                      </a:r>
                      <a:r>
                        <a:rPr kumimoji="1" lang="en-US" altLang="ja-JP" sz="900" u="sng" dirty="0" smtClean="0">
                          <a:solidFill>
                            <a:srgbClr val="FF0000"/>
                          </a:solidFill>
                          <a:latin typeface="+mn-ea"/>
                          <a:ea typeface="+mn-ea"/>
                        </a:rPr>
                        <a:t>11.9</a:t>
                      </a:r>
                      <a:r>
                        <a:rPr kumimoji="1" lang="ja-JP" altLang="en-US" sz="900" u="sng" dirty="0" smtClean="0">
                          <a:solidFill>
                            <a:srgbClr val="FF0000"/>
                          </a:solidFill>
                          <a:latin typeface="+mn-ea"/>
                          <a:ea typeface="+mn-ea"/>
                        </a:rPr>
                        <a:t>％→</a:t>
                      </a:r>
                      <a:r>
                        <a:rPr kumimoji="1" lang="ja-JP" altLang="en-US" sz="900" b="1" u="sng" dirty="0" smtClean="0">
                          <a:solidFill>
                            <a:srgbClr val="FF0000"/>
                          </a:solidFill>
                          <a:effectLst>
                            <a:outerShdw blurRad="38100" dist="38100" dir="2700000" algn="tl">
                              <a:srgbClr val="000000">
                                <a:alpha val="43137"/>
                              </a:srgbClr>
                            </a:outerShdw>
                          </a:effectLst>
                          <a:latin typeface="+mn-ea"/>
                          <a:ea typeface="+mn-ea"/>
                        </a:rPr>
                        <a:t>７％</a:t>
                      </a:r>
                      <a:r>
                        <a:rPr kumimoji="1" lang="ja-JP" altLang="en-US" sz="900" b="0" u="sng" dirty="0" smtClean="0">
                          <a:solidFill>
                            <a:srgbClr val="FF0000"/>
                          </a:solidFill>
                          <a:effectLst/>
                          <a:latin typeface="+mn-ea"/>
                          <a:ea typeface="+mn-ea"/>
                        </a:rPr>
                        <a:t>以下</a:t>
                      </a:r>
                      <a:r>
                        <a:rPr kumimoji="1" lang="ja-JP" altLang="en-US" sz="900" u="sng" dirty="0" smtClean="0">
                          <a:solidFill>
                            <a:srgbClr val="FF0000"/>
                          </a:solidFill>
                          <a:latin typeface="+mn-ea"/>
                          <a:ea typeface="+mn-ea"/>
                        </a:rPr>
                        <a:t>に設定。</a:t>
                      </a:r>
                      <a:r>
                        <a:rPr kumimoji="1" lang="ja-JP" altLang="en-US" sz="900" u="none" dirty="0" smtClean="0">
                          <a:solidFill>
                            <a:schemeClr val="tx1"/>
                          </a:solidFill>
                          <a:latin typeface="+mn-ea"/>
                          <a:ea typeface="+mn-ea"/>
                        </a:rPr>
                        <a:t>）</a:t>
                      </a:r>
                      <a:endParaRPr kumimoji="1" lang="en-US" altLang="ja-JP" sz="900" u="none" dirty="0" smtClean="0">
                        <a:solidFill>
                          <a:schemeClr val="tx1"/>
                        </a:solidFill>
                        <a:latin typeface="+mn-ea"/>
                        <a:ea typeface="+mn-ea"/>
                      </a:endParaRPr>
                    </a:p>
                    <a:p>
                      <a:pPr marL="238125" marR="0" lvl="0" indent="-238125"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b="0" u="none" dirty="0" smtClean="0">
                          <a:solidFill>
                            <a:schemeClr val="tx1"/>
                          </a:solidFill>
                          <a:effectLst/>
                          <a:latin typeface="+mn-ea"/>
                          <a:ea typeface="+mn-ea"/>
                        </a:rPr>
                        <a:t>自分の仕事や職業生活に関することで</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強い不安、悩み、ストレスがあるとする労働者の割合</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2027</a:t>
                      </a:r>
                      <a:r>
                        <a:rPr kumimoji="1" lang="ja-JP" altLang="en-US" sz="900" u="none" dirty="0" smtClean="0">
                          <a:solidFill>
                            <a:schemeClr val="tx1"/>
                          </a:solidFill>
                          <a:latin typeface="+mn-ea"/>
                          <a:ea typeface="+mn-ea"/>
                        </a:rPr>
                        <a:t>年までに</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50</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％未満</a:t>
                      </a:r>
                      <a:r>
                        <a:rPr kumimoji="1" lang="ja-JP" altLang="en-US" sz="900" u="none" dirty="0" smtClean="0">
                          <a:solidFill>
                            <a:schemeClr val="tx1"/>
                          </a:solidFill>
                          <a:latin typeface="+mn-ea"/>
                          <a:ea typeface="+mn-ea"/>
                        </a:rPr>
                        <a:t>とする。（</a:t>
                      </a:r>
                      <a:r>
                        <a:rPr kumimoji="1" lang="ja-JP" altLang="en-US" sz="900" u="sng" dirty="0" smtClean="0">
                          <a:solidFill>
                            <a:srgbClr val="FF0000"/>
                          </a:solidFill>
                          <a:latin typeface="+mn-ea"/>
                          <a:ea typeface="+mn-ea"/>
                        </a:rPr>
                        <a:t>令和３年安全衛生調査</a:t>
                      </a:r>
                      <a:r>
                        <a:rPr kumimoji="1" lang="en-US" altLang="ja-JP" sz="900" u="sng" dirty="0" smtClean="0">
                          <a:solidFill>
                            <a:srgbClr val="FF0000"/>
                          </a:solidFill>
                          <a:latin typeface="+mn-ea"/>
                          <a:ea typeface="+mn-ea"/>
                        </a:rPr>
                        <a:t>53.3</a:t>
                      </a:r>
                      <a:r>
                        <a:rPr kumimoji="1" lang="ja-JP" altLang="en-US" sz="900" u="sng" dirty="0" smtClean="0">
                          <a:solidFill>
                            <a:srgbClr val="FF0000"/>
                          </a:solidFill>
                          <a:latin typeface="+mn-ea"/>
                          <a:ea typeface="+mn-ea"/>
                        </a:rPr>
                        <a:t>％（全国）→同調査特別集計や宮城県県民健康調査等で評価</a:t>
                      </a:r>
                      <a:r>
                        <a:rPr kumimoji="1" lang="ja-JP" altLang="en-US" sz="900" u="none" dirty="0" smtClean="0">
                          <a:solidFill>
                            <a:schemeClr val="tx1"/>
                          </a:solidFill>
                          <a:latin typeface="+mn-ea"/>
                          <a:ea typeface="+mn-ea"/>
                        </a:rPr>
                        <a:t>）</a:t>
                      </a:r>
                      <a:endParaRPr kumimoji="1" lang="en-US" altLang="ja-JP" sz="900" u="none" dirty="0" smtClean="0">
                        <a:solidFill>
                          <a:schemeClr val="tx1"/>
                        </a:solidFill>
                        <a:latin typeface="+mn-ea"/>
                        <a:ea typeface="+mn-ea"/>
                      </a:endParaRPr>
                    </a:p>
                    <a:p>
                      <a:pPr marL="268288" marR="0" lvl="0" indent="-268288"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b="0" u="none" dirty="0" smtClean="0">
                          <a:solidFill>
                            <a:schemeClr val="tx1"/>
                          </a:solidFill>
                          <a:latin typeface="+mn-ea"/>
                          <a:ea typeface="+mn-ea"/>
                        </a:rPr>
                        <a:t>（独自指標）</a:t>
                      </a:r>
                      <a:r>
                        <a:rPr kumimoji="1" lang="en-US" altLang="ja-JP" sz="900" b="0" u="none" dirty="0" smtClean="0">
                          <a:solidFill>
                            <a:schemeClr val="tx1"/>
                          </a:solidFill>
                          <a:latin typeface="+mn-ea"/>
                          <a:ea typeface="+mn-ea"/>
                        </a:rPr>
                        <a:t/>
                      </a:r>
                      <a:br>
                        <a:rPr kumimoji="1" lang="en-US" altLang="ja-JP" sz="900" b="0" u="none" dirty="0" smtClean="0">
                          <a:solidFill>
                            <a:schemeClr val="tx1"/>
                          </a:solidFill>
                          <a:latin typeface="+mn-ea"/>
                          <a:ea typeface="+mn-ea"/>
                        </a:rPr>
                      </a:br>
                      <a:r>
                        <a:rPr kumimoji="1" lang="ja-JP" altLang="en-US" sz="900" b="0" u="sng" dirty="0" smtClean="0">
                          <a:solidFill>
                            <a:srgbClr val="FF0000"/>
                          </a:solidFill>
                          <a:latin typeface="+mn-ea"/>
                          <a:ea typeface="+mn-ea"/>
                        </a:rPr>
                        <a:t>労働者数</a:t>
                      </a:r>
                      <a:r>
                        <a:rPr kumimoji="1" lang="en-US" altLang="ja-JP" sz="900" b="0" u="sng" dirty="0" smtClean="0">
                          <a:solidFill>
                            <a:srgbClr val="FF0000"/>
                          </a:solidFill>
                          <a:latin typeface="+mn-ea"/>
                          <a:ea typeface="+mn-ea"/>
                        </a:rPr>
                        <a:t>50</a:t>
                      </a:r>
                      <a:r>
                        <a:rPr kumimoji="1" lang="ja-JP" altLang="en-US" sz="900" b="0" u="sng" dirty="0" smtClean="0">
                          <a:solidFill>
                            <a:srgbClr val="FF0000"/>
                          </a:solidFill>
                          <a:latin typeface="+mn-ea"/>
                          <a:ea typeface="+mn-ea"/>
                        </a:rPr>
                        <a:t>人以上の事業場における</a:t>
                      </a:r>
                      <a:r>
                        <a:rPr kumimoji="1" lang="ja-JP" altLang="en-US" sz="900" b="1" u="sng" dirty="0" smtClean="0">
                          <a:solidFill>
                            <a:srgbClr val="FF0000"/>
                          </a:solidFill>
                          <a:effectLst>
                            <a:outerShdw blurRad="38100" dist="38100" dir="2700000" algn="tl">
                              <a:srgbClr val="000000">
                                <a:alpha val="43137"/>
                              </a:srgbClr>
                            </a:outerShdw>
                          </a:effectLst>
                          <a:latin typeface="+mn-ea"/>
                          <a:ea typeface="+mn-ea"/>
                        </a:rPr>
                        <a:t>定期健康診断（一般健康診断）の結果</a:t>
                      </a:r>
                      <a:r>
                        <a:rPr kumimoji="1" lang="ja-JP" altLang="en-US" sz="900" b="0" u="sng" dirty="0" smtClean="0">
                          <a:solidFill>
                            <a:srgbClr val="FF0000"/>
                          </a:solidFill>
                          <a:latin typeface="+mn-ea"/>
                          <a:ea typeface="+mn-ea"/>
                        </a:rPr>
                        <a:t>について、</a:t>
                      </a:r>
                      <a:r>
                        <a:rPr kumimoji="1" lang="en-US" altLang="ja-JP" sz="900" u="sng" dirty="0" smtClean="0">
                          <a:solidFill>
                            <a:srgbClr val="FF0000"/>
                          </a:solidFill>
                          <a:latin typeface="+mn-ea"/>
                          <a:ea typeface="+mn-ea"/>
                        </a:rPr>
                        <a:t>2027</a:t>
                      </a:r>
                      <a:r>
                        <a:rPr kumimoji="1" lang="ja-JP" altLang="en-US" sz="900" u="sng" dirty="0" smtClean="0">
                          <a:solidFill>
                            <a:srgbClr val="FF0000"/>
                          </a:solidFill>
                          <a:latin typeface="+mn-ea"/>
                          <a:ea typeface="+mn-ea"/>
                        </a:rPr>
                        <a:t>年までに</a:t>
                      </a:r>
                      <a:r>
                        <a:rPr kumimoji="1" lang="ja-JP" altLang="en-US" sz="900" b="1" u="sng" dirty="0" smtClean="0">
                          <a:solidFill>
                            <a:srgbClr val="FF0000"/>
                          </a:solidFill>
                          <a:effectLst>
                            <a:outerShdw blurRad="38100" dist="38100" dir="2700000" algn="tl">
                              <a:srgbClr val="000000">
                                <a:alpha val="43137"/>
                              </a:srgbClr>
                            </a:outerShdw>
                          </a:effectLst>
                          <a:latin typeface="+mn-ea"/>
                          <a:ea typeface="+mn-ea"/>
                        </a:rPr>
                        <a:t>有所見率を全国平均に近づける</a:t>
                      </a:r>
                      <a:r>
                        <a:rPr kumimoji="1" lang="ja-JP" altLang="en-US" sz="900" b="0" u="sng" dirty="0" smtClean="0">
                          <a:solidFill>
                            <a:srgbClr val="FF0000"/>
                          </a:solidFill>
                          <a:latin typeface="+mn-ea"/>
                          <a:ea typeface="+mn-ea"/>
                        </a:rPr>
                        <a:t>。（</a:t>
                      </a:r>
                      <a:r>
                        <a:rPr kumimoji="1" lang="en-US" altLang="ja-JP" sz="900" b="0" u="sng" dirty="0" smtClean="0">
                          <a:solidFill>
                            <a:srgbClr val="FF0000"/>
                          </a:solidFill>
                          <a:latin typeface="+mn-ea"/>
                          <a:ea typeface="+mn-ea"/>
                        </a:rPr>
                        <a:t>2021</a:t>
                      </a:r>
                      <a:r>
                        <a:rPr kumimoji="1" lang="ja-JP" altLang="en-US" sz="900" b="0" u="sng" dirty="0" smtClean="0">
                          <a:solidFill>
                            <a:srgbClr val="FF0000"/>
                          </a:solidFill>
                          <a:latin typeface="+mn-ea"/>
                          <a:ea typeface="+mn-ea"/>
                        </a:rPr>
                        <a:t>年全国</a:t>
                      </a:r>
                      <a:r>
                        <a:rPr kumimoji="1" lang="en-US" altLang="ja-JP" sz="900" b="0" u="sng" dirty="0" smtClean="0">
                          <a:solidFill>
                            <a:srgbClr val="FF0000"/>
                          </a:solidFill>
                          <a:latin typeface="+mn-ea"/>
                          <a:ea typeface="+mn-ea"/>
                        </a:rPr>
                        <a:t>58.7</a:t>
                      </a:r>
                      <a:r>
                        <a:rPr kumimoji="1" lang="ja-JP" altLang="en-US" sz="900" b="0" u="sng" dirty="0" smtClean="0">
                          <a:solidFill>
                            <a:srgbClr val="FF0000"/>
                          </a:solidFill>
                          <a:latin typeface="+mn-ea"/>
                          <a:ea typeface="+mn-ea"/>
                        </a:rPr>
                        <a:t>％。宮城県</a:t>
                      </a:r>
                      <a:r>
                        <a:rPr kumimoji="1" lang="en-US" altLang="ja-JP" sz="900" b="0" u="sng" dirty="0" smtClean="0">
                          <a:solidFill>
                            <a:srgbClr val="FF0000"/>
                          </a:solidFill>
                          <a:latin typeface="+mn-ea"/>
                          <a:ea typeface="+mn-ea"/>
                        </a:rPr>
                        <a:t>64.0</a:t>
                      </a:r>
                      <a:r>
                        <a:rPr kumimoji="1" lang="ja-JP" altLang="en-US" sz="900" b="0" u="sng" dirty="0" smtClean="0">
                          <a:solidFill>
                            <a:srgbClr val="FF0000"/>
                          </a:solidFill>
                          <a:latin typeface="+mn-ea"/>
                          <a:ea typeface="+mn-ea"/>
                        </a:rPr>
                        <a:t>％）</a:t>
                      </a:r>
                      <a:endParaRPr kumimoji="1" lang="en-US" altLang="ja-JP" sz="900" b="0" u="sng" dirty="0" smtClean="0">
                        <a:solidFill>
                          <a:srgbClr val="FF0000"/>
                        </a:solidFill>
                        <a:latin typeface="+mn-ea"/>
                        <a:ea typeface="+mn-ea"/>
                      </a:endParaRPr>
                    </a:p>
                  </a:txBody>
                  <a:tcPr>
                    <a:lnL w="12700" cap="flat" cmpd="sng" algn="ctr">
                      <a:solidFill>
                        <a:schemeClr val="tx2">
                          <a:lumMod val="20000"/>
                          <a:lumOff val="80000"/>
                        </a:schemeClr>
                      </a:solidFill>
                      <a:prstDash val="solid"/>
                      <a:round/>
                      <a:headEnd type="none" w="med" len="med"/>
                      <a:tailEnd type="none" w="med" len="med"/>
                    </a:lnL>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772776857"/>
                  </a:ext>
                </a:extLst>
              </a:tr>
              <a:tr h="0">
                <a:tc>
                  <a:txBody>
                    <a:bodyPr/>
                    <a:lstStyle/>
                    <a:p>
                      <a:pPr>
                        <a:lnSpc>
                          <a:spcPct val="100000"/>
                        </a:lnSpc>
                      </a:pPr>
                      <a:r>
                        <a:rPr kumimoji="1" lang="ja-JP" altLang="en-US" sz="900" u="none" dirty="0">
                          <a:solidFill>
                            <a:schemeClr val="tx1"/>
                          </a:solidFill>
                          <a:latin typeface="+mn-ea"/>
                          <a:ea typeface="+mn-ea"/>
                        </a:rPr>
                        <a:t>（カ）</a:t>
                      </a:r>
                      <a:r>
                        <a:rPr kumimoji="1" lang="ja-JP" altLang="en-US" sz="900" b="1" u="none" dirty="0">
                          <a:solidFill>
                            <a:schemeClr val="tx1"/>
                          </a:solidFill>
                          <a:latin typeface="+mn-ea"/>
                          <a:ea typeface="+mn-ea"/>
                        </a:rPr>
                        <a:t>化学物質等による健康障害防止対策の推進</a:t>
                      </a:r>
                    </a:p>
                  </a:txBody>
                  <a:tcPr anchor="ctr">
                    <a:lnT w="12700" cap="flat" cmpd="sng" algn="ctr">
                      <a:solidFill>
                        <a:schemeClr val="tx2">
                          <a:lumMod val="20000"/>
                          <a:lumOff val="80000"/>
                        </a:schemeClr>
                      </a:solidFill>
                      <a:prstDash val="solid"/>
                      <a:round/>
                      <a:headEnd type="none" w="med" len="med"/>
                      <a:tailEnd type="none" w="med" len="med"/>
                    </a:lnT>
                    <a:solidFill>
                      <a:srgbClr val="CBD2E3"/>
                    </a:solidFill>
                  </a:tcPr>
                </a:tc>
                <a:tc>
                  <a:txBody>
                    <a:bodyPr/>
                    <a:lstStyle/>
                    <a:p>
                      <a:endParaRPr kumimoji="1" lang="ja-JP" altLang="en-US" sz="900" dirty="0"/>
                    </a:p>
                  </a:txBody>
                  <a:tcPr>
                    <a:lnT w="12700" cap="flat" cmpd="sng" algn="ctr">
                      <a:solidFill>
                        <a:schemeClr val="tx2">
                          <a:lumMod val="20000"/>
                          <a:lumOff val="80000"/>
                        </a:schemeClr>
                      </a:solidFill>
                      <a:prstDash val="solid"/>
                      <a:round/>
                      <a:headEnd type="none" w="med" len="med"/>
                      <a:tailEnd type="none" w="med" len="med"/>
                    </a:lnT>
                  </a:tcPr>
                </a:tc>
                <a:extLst>
                  <a:ext uri="{0D108BD9-81ED-4DB2-BD59-A6C34878D82A}">
                    <a16:rowId xmlns:a16="http://schemas.microsoft.com/office/drawing/2014/main" val="2405576556"/>
                  </a:ext>
                </a:extLst>
              </a:tr>
              <a:tr h="1991708">
                <a:tc>
                  <a:txBody>
                    <a:bodyPr/>
                    <a:lstStyle/>
                    <a:p>
                      <a:pPr marL="179388" marR="0" lvl="0" indent="-179388"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u="none" dirty="0" smtClean="0">
                          <a:solidFill>
                            <a:schemeClr val="tx1"/>
                          </a:solidFill>
                          <a:latin typeface="+mn-ea"/>
                          <a:ea typeface="+mn-ea"/>
                        </a:rPr>
                        <a:t>労働</a:t>
                      </a:r>
                      <a:r>
                        <a:rPr kumimoji="1" lang="ja-JP" altLang="en-US" sz="900" u="none" dirty="0">
                          <a:solidFill>
                            <a:schemeClr val="tx1"/>
                          </a:solidFill>
                          <a:latin typeface="+mn-ea"/>
                          <a:ea typeface="+mn-ea"/>
                        </a:rPr>
                        <a:t>安全衛生法第</a:t>
                      </a:r>
                      <a:r>
                        <a:rPr kumimoji="1" lang="en-US" altLang="ja-JP" sz="900" u="none" dirty="0">
                          <a:solidFill>
                            <a:schemeClr val="tx1"/>
                          </a:solidFill>
                          <a:latin typeface="+mn-ea"/>
                          <a:ea typeface="+mn-ea"/>
                        </a:rPr>
                        <a:t>57</a:t>
                      </a:r>
                      <a:r>
                        <a:rPr kumimoji="1" lang="ja-JP" altLang="en-US" sz="900" u="none" dirty="0">
                          <a:solidFill>
                            <a:schemeClr val="tx1"/>
                          </a:solidFill>
                          <a:latin typeface="+mn-ea"/>
                          <a:ea typeface="+mn-ea"/>
                        </a:rPr>
                        <a:t>条及び第</a:t>
                      </a:r>
                      <a:r>
                        <a:rPr kumimoji="1" lang="en-US" altLang="ja-JP" sz="900" u="none" dirty="0">
                          <a:solidFill>
                            <a:schemeClr val="tx1"/>
                          </a:solidFill>
                          <a:latin typeface="+mn-ea"/>
                          <a:ea typeface="+mn-ea"/>
                        </a:rPr>
                        <a:t>57</a:t>
                      </a:r>
                      <a:r>
                        <a:rPr kumimoji="1" lang="ja-JP" altLang="en-US" sz="900" u="none" dirty="0">
                          <a:solidFill>
                            <a:schemeClr val="tx1"/>
                          </a:solidFill>
                          <a:latin typeface="+mn-ea"/>
                          <a:ea typeface="+mn-ea"/>
                        </a:rPr>
                        <a:t>条の２に基づくラベル表示・ＳＤＳの交付の義務対象となっていないが、</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危険性又は有害性</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が把握されている化学物質について、ラベル</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表示・ＳＤＳ</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の交付を行っている事業場の割合</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2025</a:t>
                      </a:r>
                      <a:r>
                        <a:rPr kumimoji="1" lang="ja-JP" altLang="en-US" sz="900" u="none" dirty="0" smtClean="0">
                          <a:solidFill>
                            <a:schemeClr val="tx1"/>
                          </a:solidFill>
                          <a:latin typeface="+mn-ea"/>
                          <a:ea typeface="+mn-ea"/>
                        </a:rPr>
                        <a:t>年までに、それぞれ、</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80</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％以上</a:t>
                      </a:r>
                      <a:r>
                        <a:rPr kumimoji="1" lang="ja-JP" altLang="en-US" sz="900" u="none" dirty="0" smtClean="0">
                          <a:solidFill>
                            <a:schemeClr val="tx1"/>
                          </a:solidFill>
                          <a:latin typeface="+mn-ea"/>
                          <a:ea typeface="+mn-ea"/>
                        </a:rPr>
                        <a:t>とする。</a:t>
                      </a:r>
                      <a:r>
                        <a:rPr kumimoji="1" lang="ja-JP" altLang="en-US" sz="900" kern="1200" dirty="0" smtClean="0">
                          <a:solidFill>
                            <a:schemeClr val="tx1"/>
                          </a:solidFill>
                          <a:latin typeface="+mn-ea"/>
                          <a:ea typeface="+mn-ea"/>
                          <a:cs typeface="+mn-cs"/>
                        </a:rPr>
                        <a:t>（労働者数</a:t>
                      </a:r>
                      <a:r>
                        <a:rPr kumimoji="1" lang="en-US" altLang="ja-JP" sz="900" kern="1200" dirty="0" smtClean="0">
                          <a:solidFill>
                            <a:schemeClr val="tx1"/>
                          </a:solidFill>
                          <a:latin typeface="+mn-ea"/>
                          <a:ea typeface="+mn-ea"/>
                          <a:cs typeface="+mn-cs"/>
                        </a:rPr>
                        <a:t>10</a:t>
                      </a:r>
                      <a:r>
                        <a:rPr kumimoji="1" lang="ja-JP" altLang="en-US" sz="900" kern="1200" dirty="0" smtClean="0">
                          <a:solidFill>
                            <a:schemeClr val="tx1"/>
                          </a:solidFill>
                          <a:latin typeface="+mn-ea"/>
                          <a:ea typeface="+mn-ea"/>
                          <a:cs typeface="+mn-cs"/>
                        </a:rPr>
                        <a:t>人以上の事業場について進捗を把握）</a:t>
                      </a:r>
                      <a:endParaRPr kumimoji="1" lang="en-US" altLang="ja-JP" sz="900" kern="1200" dirty="0" smtClean="0">
                        <a:solidFill>
                          <a:schemeClr val="tx1"/>
                        </a:solidFill>
                        <a:latin typeface="+mn-ea"/>
                        <a:ea typeface="+mn-ea"/>
                        <a:cs typeface="+mn-cs"/>
                      </a:endParaRPr>
                    </a:p>
                    <a:p>
                      <a:pPr marL="179388" marR="0" lvl="0" indent="-179388"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u="none" dirty="0" smtClean="0">
                          <a:solidFill>
                            <a:schemeClr val="tx1"/>
                          </a:solidFill>
                          <a:latin typeface="+mn-ea"/>
                          <a:ea typeface="+mn-ea"/>
                        </a:rPr>
                        <a:t>労働</a:t>
                      </a:r>
                      <a:r>
                        <a:rPr kumimoji="1" lang="ja-JP" altLang="en-US" sz="900" u="none" dirty="0">
                          <a:solidFill>
                            <a:schemeClr val="tx1"/>
                          </a:solidFill>
                          <a:latin typeface="+mn-ea"/>
                          <a:ea typeface="+mn-ea"/>
                        </a:rPr>
                        <a:t>安全衛生法第</a:t>
                      </a:r>
                      <a:r>
                        <a:rPr kumimoji="1" lang="en-US" altLang="ja-JP" sz="900" u="none" dirty="0">
                          <a:solidFill>
                            <a:schemeClr val="tx1"/>
                          </a:solidFill>
                          <a:latin typeface="+mn-ea"/>
                          <a:ea typeface="+mn-ea"/>
                        </a:rPr>
                        <a:t>57</a:t>
                      </a:r>
                      <a:r>
                        <a:rPr kumimoji="1" lang="ja-JP" altLang="en-US" sz="900" u="none" dirty="0">
                          <a:solidFill>
                            <a:schemeClr val="tx1"/>
                          </a:solidFill>
                          <a:latin typeface="+mn-ea"/>
                          <a:ea typeface="+mn-ea"/>
                        </a:rPr>
                        <a:t>条の３に基づくリスクアセスメントの実施の義務対象となっていないが、</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危険性又は有害性が把握されている化学物質</a:t>
                      </a:r>
                      <a:r>
                        <a:rPr kumimoji="1" lang="ja-JP" altLang="en-US" sz="900" u="none" dirty="0">
                          <a:solidFill>
                            <a:schemeClr val="tx1"/>
                          </a:solidFill>
                          <a:latin typeface="+mn-ea"/>
                          <a:ea typeface="+mn-ea"/>
                        </a:rPr>
                        <a:t>に</a:t>
                      </a:r>
                      <a:r>
                        <a:rPr kumimoji="1" lang="ja-JP" altLang="en-US" sz="900" u="none" dirty="0" smtClean="0">
                          <a:solidFill>
                            <a:schemeClr val="tx1"/>
                          </a:solidFill>
                          <a:latin typeface="+mn-ea"/>
                          <a:ea typeface="+mn-ea"/>
                        </a:rPr>
                        <a:t>ついて、</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リスクアセスメント</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を行っている</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事業場の割合</a:t>
                      </a:r>
                      <a:r>
                        <a:rPr kumimoji="1" lang="ja-JP" altLang="en-US" sz="900" b="0" u="none" dirty="0" smtClean="0">
                          <a:solidFill>
                            <a:schemeClr val="tx1"/>
                          </a:solidFill>
                          <a:effectLst/>
                          <a:latin typeface="+mn-ea"/>
                          <a:ea typeface="+mn-ea"/>
                        </a:rPr>
                        <a:t>を</a:t>
                      </a:r>
                      <a:r>
                        <a:rPr kumimoji="1" lang="en-US" altLang="ja-JP" sz="900" b="0" u="none" dirty="0" smtClean="0">
                          <a:solidFill>
                            <a:schemeClr val="tx1"/>
                          </a:solidFill>
                          <a:effectLst/>
                          <a:latin typeface="+mn-ea"/>
                          <a:ea typeface="+mn-ea"/>
                        </a:rPr>
                        <a:t>2025</a:t>
                      </a:r>
                      <a:r>
                        <a:rPr kumimoji="1" lang="ja-JP" altLang="en-US" sz="900" b="0" u="none" dirty="0" smtClean="0">
                          <a:solidFill>
                            <a:schemeClr val="tx1"/>
                          </a:solidFill>
                          <a:effectLst/>
                          <a:latin typeface="+mn-ea"/>
                          <a:ea typeface="+mn-ea"/>
                        </a:rPr>
                        <a:t>年までに</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80</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％以上</a:t>
                      </a:r>
                      <a:r>
                        <a:rPr kumimoji="1" lang="ja-JP" altLang="en-US" sz="900" b="0" u="none" dirty="0" smtClean="0">
                          <a:solidFill>
                            <a:schemeClr val="tx1"/>
                          </a:solidFill>
                          <a:effectLst/>
                          <a:latin typeface="+mn-ea"/>
                          <a:ea typeface="+mn-ea"/>
                        </a:rPr>
                        <a:t>とするとともに、</a:t>
                      </a:r>
                      <a:r>
                        <a:rPr kumimoji="1" lang="ja-JP" altLang="en-US" sz="900" u="none" dirty="0" smtClean="0">
                          <a:solidFill>
                            <a:schemeClr val="tx1"/>
                          </a:solidFill>
                          <a:latin typeface="+mn-ea"/>
                          <a:ea typeface="+mn-ea"/>
                        </a:rPr>
                        <a:t>リスクアセスメント</a:t>
                      </a:r>
                      <a:r>
                        <a:rPr kumimoji="1" lang="ja-JP" altLang="en-US" sz="900" u="none" dirty="0">
                          <a:solidFill>
                            <a:schemeClr val="tx1"/>
                          </a:solidFill>
                          <a:latin typeface="+mn-ea"/>
                          <a:ea typeface="+mn-ea"/>
                        </a:rPr>
                        <a:t>結果に</a:t>
                      </a:r>
                      <a:r>
                        <a:rPr kumimoji="1" lang="ja-JP" altLang="en-US" sz="900" u="none" dirty="0" smtClean="0">
                          <a:solidFill>
                            <a:schemeClr val="tx1"/>
                          </a:solidFill>
                          <a:latin typeface="+mn-ea"/>
                          <a:ea typeface="+mn-ea"/>
                        </a:rPr>
                        <a:t>基づいて、</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労働者</a:t>
                      </a:r>
                      <a:r>
                        <a:rPr kumimoji="1" lang="ja-JP" altLang="en-US" sz="900" b="1" u="none" dirty="0">
                          <a:solidFill>
                            <a:schemeClr val="tx1"/>
                          </a:solidFill>
                          <a:effectLst>
                            <a:outerShdw blurRad="38100" dist="38100" dir="2700000" algn="tl">
                              <a:srgbClr val="000000">
                                <a:alpha val="43137"/>
                              </a:srgbClr>
                            </a:outerShdw>
                          </a:effectLst>
                          <a:latin typeface="+mn-ea"/>
                          <a:ea typeface="+mn-ea"/>
                        </a:rPr>
                        <a:t>の危険又は健康障害を防止するため必要な措置を実施している事業場の割合</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2027</a:t>
                      </a:r>
                      <a:r>
                        <a:rPr kumimoji="1" lang="ja-JP" altLang="en-US" sz="900" u="none" dirty="0" smtClean="0">
                          <a:solidFill>
                            <a:schemeClr val="tx1"/>
                          </a:solidFill>
                          <a:latin typeface="+mn-ea"/>
                          <a:ea typeface="+mn-ea"/>
                        </a:rPr>
                        <a:t>年までに</a:t>
                      </a:r>
                      <a:r>
                        <a:rPr kumimoji="1" lang="en-US" altLang="ja-JP" sz="900" b="1" u="none" dirty="0" smtClean="0">
                          <a:solidFill>
                            <a:schemeClr val="tx1"/>
                          </a:solidFill>
                          <a:effectLst>
                            <a:outerShdw blurRad="38100" dist="38100" dir="2700000" algn="tl">
                              <a:srgbClr val="000000">
                                <a:alpha val="43137"/>
                              </a:srgbClr>
                            </a:outerShdw>
                          </a:effectLst>
                          <a:latin typeface="+mn-ea"/>
                          <a:ea typeface="+mn-ea"/>
                        </a:rPr>
                        <a:t>80</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％以上</a:t>
                      </a:r>
                      <a:r>
                        <a:rPr kumimoji="1" lang="ja-JP" altLang="en-US" sz="900" u="none" dirty="0" smtClean="0">
                          <a:solidFill>
                            <a:schemeClr val="tx1"/>
                          </a:solidFill>
                          <a:latin typeface="+mn-ea"/>
                          <a:ea typeface="+mn-ea"/>
                        </a:rPr>
                        <a:t>とする。</a:t>
                      </a:r>
                      <a:r>
                        <a:rPr kumimoji="1" lang="ja-JP" altLang="en-US" sz="900" kern="1200" dirty="0" smtClean="0">
                          <a:solidFill>
                            <a:schemeClr val="tx1"/>
                          </a:solidFill>
                          <a:latin typeface="+mn-ea"/>
                          <a:ea typeface="+mn-ea"/>
                          <a:cs typeface="+mn-cs"/>
                        </a:rPr>
                        <a:t>（労働者数</a:t>
                      </a:r>
                      <a:r>
                        <a:rPr kumimoji="1" lang="en-US" altLang="ja-JP" sz="900" kern="1200" dirty="0" smtClean="0">
                          <a:solidFill>
                            <a:schemeClr val="tx1"/>
                          </a:solidFill>
                          <a:latin typeface="+mn-ea"/>
                          <a:ea typeface="+mn-ea"/>
                          <a:cs typeface="+mn-cs"/>
                        </a:rPr>
                        <a:t>10</a:t>
                      </a:r>
                      <a:r>
                        <a:rPr kumimoji="1" lang="ja-JP" altLang="en-US" sz="900" kern="1200" dirty="0" smtClean="0">
                          <a:solidFill>
                            <a:schemeClr val="tx1"/>
                          </a:solidFill>
                          <a:latin typeface="+mn-ea"/>
                          <a:ea typeface="+mn-ea"/>
                          <a:cs typeface="+mn-cs"/>
                        </a:rPr>
                        <a:t>人以上の事業場について進捗を把握）</a:t>
                      </a:r>
                      <a:endParaRPr kumimoji="1" lang="en-US" altLang="ja-JP" sz="900" kern="1200" dirty="0" smtClean="0">
                        <a:solidFill>
                          <a:schemeClr val="tx1"/>
                        </a:solidFill>
                        <a:latin typeface="+mn-ea"/>
                        <a:ea typeface="+mn-ea"/>
                        <a:cs typeface="+mn-cs"/>
                      </a:endParaRPr>
                    </a:p>
                    <a:p>
                      <a:pPr marL="179388" marR="0" lvl="0" indent="-179388" algn="l" defTabSz="914400" rtl="0" eaLnBrk="1" fontAlgn="auto" latinLnBrk="0" hangingPunct="1">
                        <a:lnSpc>
                          <a:spcPts val="1500"/>
                        </a:lnSpc>
                        <a:spcBef>
                          <a:spcPts val="0"/>
                        </a:spcBef>
                        <a:spcAft>
                          <a:spcPts val="0"/>
                        </a:spcAft>
                        <a:buClrTx/>
                        <a:buSzTx/>
                        <a:buFont typeface="Wingdings" panose="05000000000000000000" pitchFamily="2" charset="2"/>
                        <a:buChar char="l"/>
                        <a:tabLst/>
                        <a:defRPr/>
                      </a:pPr>
                      <a:r>
                        <a:rPr kumimoji="1" lang="ja-JP" altLang="en-US" sz="900" u="none" dirty="0" smtClean="0">
                          <a:solidFill>
                            <a:schemeClr val="tx1"/>
                          </a:solidFill>
                          <a:latin typeface="+mn-ea"/>
                          <a:ea typeface="+mn-ea"/>
                        </a:rPr>
                        <a:t>熱中症災害防止のために</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暑さ指数を把握し活用</a:t>
                      </a:r>
                      <a:r>
                        <a:rPr kumimoji="1" lang="ja-JP" altLang="en-US" sz="900" u="none" dirty="0" smtClean="0">
                          <a:solidFill>
                            <a:schemeClr val="tx1"/>
                          </a:solidFill>
                          <a:latin typeface="+mn-ea"/>
                          <a:ea typeface="+mn-ea"/>
                        </a:rPr>
                        <a:t>している</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事業場の割合</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2023</a:t>
                      </a:r>
                      <a:r>
                        <a:rPr kumimoji="1" lang="ja-JP" altLang="en-US" sz="900" u="none" dirty="0" smtClean="0">
                          <a:solidFill>
                            <a:schemeClr val="tx1"/>
                          </a:solidFill>
                          <a:latin typeface="+mn-ea"/>
                          <a:ea typeface="+mn-ea"/>
                        </a:rPr>
                        <a:t>年と比較して</a:t>
                      </a:r>
                      <a:r>
                        <a:rPr kumimoji="1" lang="en-US" altLang="ja-JP" sz="900" u="none" dirty="0" smtClean="0">
                          <a:solidFill>
                            <a:schemeClr val="tx1"/>
                          </a:solidFill>
                          <a:latin typeface="+mn-ea"/>
                          <a:ea typeface="+mn-ea"/>
                        </a:rPr>
                        <a:t>2027</a:t>
                      </a:r>
                      <a:r>
                        <a:rPr kumimoji="1" lang="ja-JP" altLang="en-US" sz="900" u="none" dirty="0" smtClean="0">
                          <a:solidFill>
                            <a:schemeClr val="tx1"/>
                          </a:solidFill>
                          <a:latin typeface="+mn-ea"/>
                          <a:ea typeface="+mn-ea"/>
                        </a:rPr>
                        <a:t>年までに</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増加</a:t>
                      </a:r>
                      <a:r>
                        <a:rPr kumimoji="1" lang="ja-JP" altLang="en-US" sz="900" u="none" dirty="0" smtClean="0">
                          <a:solidFill>
                            <a:schemeClr val="tx1"/>
                          </a:solidFill>
                          <a:latin typeface="+mn-ea"/>
                          <a:ea typeface="+mn-ea"/>
                        </a:rPr>
                        <a:t>させる。（労働者数</a:t>
                      </a:r>
                      <a:r>
                        <a:rPr kumimoji="1" lang="en-US" altLang="ja-JP" sz="900" u="none" dirty="0" smtClean="0">
                          <a:solidFill>
                            <a:schemeClr val="tx1"/>
                          </a:solidFill>
                          <a:latin typeface="+mn-ea"/>
                          <a:ea typeface="+mn-ea"/>
                        </a:rPr>
                        <a:t>10</a:t>
                      </a:r>
                      <a:r>
                        <a:rPr kumimoji="1" lang="ja-JP" altLang="en-US" sz="900" u="none" dirty="0" smtClean="0">
                          <a:solidFill>
                            <a:schemeClr val="tx1"/>
                          </a:solidFill>
                          <a:latin typeface="+mn-ea"/>
                          <a:ea typeface="+mn-ea"/>
                        </a:rPr>
                        <a:t>人以上の製造業及び建設業について進捗を把握）</a:t>
                      </a:r>
                    </a:p>
                  </a:txBody>
                  <a:tcPr>
                    <a:lnR w="12700" cap="flat" cmpd="sng" algn="ctr">
                      <a:solidFill>
                        <a:schemeClr val="tx2">
                          <a:lumMod val="20000"/>
                          <a:lumOff val="80000"/>
                        </a:schemeClr>
                      </a:solidFill>
                      <a:prstDash val="solid"/>
                      <a:round/>
                      <a:headEnd type="none" w="med" len="med"/>
                      <a:tailEnd type="none" w="med" len="med"/>
                    </a:lnR>
                    <a:lnB w="12700" cap="flat" cmpd="sng" algn="ctr">
                      <a:solidFill>
                        <a:schemeClr val="tx2">
                          <a:lumMod val="20000"/>
                          <a:lumOff val="80000"/>
                        </a:schemeClr>
                      </a:solidFill>
                      <a:prstDash val="solid"/>
                      <a:round/>
                      <a:headEnd type="none" w="med" len="med"/>
                      <a:tailEnd type="none" w="med" len="med"/>
                    </a:lnB>
                    <a:noFill/>
                  </a:tcPr>
                </a:tc>
                <a:tc>
                  <a:txBody>
                    <a:bodyPr/>
                    <a:lstStyle/>
                    <a:p>
                      <a:pPr marL="249238" indent="-249238">
                        <a:lnSpc>
                          <a:spcPts val="1500"/>
                        </a:lnSpc>
                        <a:buFont typeface="Wingdings" panose="05000000000000000000" pitchFamily="2" charset="2"/>
                        <a:buChar char="l"/>
                      </a:pP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化学物質の性状に関連の強い死傷災害（有害物等との接触、爆発、火災によるもの）の件数</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13</a:t>
                      </a:r>
                      <a:r>
                        <a:rPr kumimoji="1" lang="ja-JP" altLang="en-US" sz="900" u="none" dirty="0" smtClean="0">
                          <a:solidFill>
                            <a:schemeClr val="tx1"/>
                          </a:solidFill>
                          <a:latin typeface="+mn-ea"/>
                          <a:ea typeface="+mn-ea"/>
                        </a:rPr>
                        <a:t>次防期間と比較して、</a:t>
                      </a:r>
                      <a:r>
                        <a:rPr kumimoji="1" lang="en-US" altLang="ja-JP" sz="900" u="none" dirty="0" smtClean="0">
                          <a:solidFill>
                            <a:schemeClr val="tx1"/>
                          </a:solidFill>
                          <a:latin typeface="+mn-ea"/>
                          <a:ea typeface="+mn-ea"/>
                        </a:rPr>
                        <a:t>14</a:t>
                      </a:r>
                      <a:r>
                        <a:rPr kumimoji="1" lang="ja-JP" altLang="en-US" sz="900" u="none" dirty="0" smtClean="0">
                          <a:solidFill>
                            <a:schemeClr val="tx1"/>
                          </a:solidFill>
                          <a:latin typeface="+mn-ea"/>
                          <a:ea typeface="+mn-ea"/>
                        </a:rPr>
                        <a:t>次防期間で</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５％以上減少</a:t>
                      </a:r>
                      <a:r>
                        <a:rPr kumimoji="1" lang="ja-JP" altLang="en-US" sz="900" u="none" dirty="0" smtClean="0">
                          <a:solidFill>
                            <a:schemeClr val="tx1"/>
                          </a:solidFill>
                          <a:latin typeface="+mn-ea"/>
                          <a:ea typeface="+mn-ea"/>
                        </a:rPr>
                        <a:t>させる。（</a:t>
                      </a:r>
                      <a:r>
                        <a:rPr kumimoji="1" lang="en-US" altLang="ja-JP" sz="900" u="none" dirty="0" smtClean="0">
                          <a:solidFill>
                            <a:schemeClr val="tx1"/>
                          </a:solidFill>
                          <a:latin typeface="+mn-ea"/>
                          <a:ea typeface="+mn-ea"/>
                        </a:rPr>
                        <a:t>13</a:t>
                      </a:r>
                      <a:r>
                        <a:rPr kumimoji="1" lang="ja-JP" altLang="en-US" sz="900" u="none" dirty="0" smtClean="0">
                          <a:solidFill>
                            <a:schemeClr val="tx1"/>
                          </a:solidFill>
                          <a:latin typeface="+mn-ea"/>
                          <a:ea typeface="+mn-ea"/>
                        </a:rPr>
                        <a:t>次防期間</a:t>
                      </a:r>
                      <a:r>
                        <a:rPr kumimoji="1" lang="en-US" altLang="ja-JP" sz="900" u="none" dirty="0" smtClean="0">
                          <a:solidFill>
                            <a:schemeClr val="tx1"/>
                          </a:solidFill>
                          <a:latin typeface="+mn-ea"/>
                          <a:ea typeface="+mn-ea"/>
                        </a:rPr>
                        <a:t>21</a:t>
                      </a:r>
                      <a:r>
                        <a:rPr kumimoji="1" lang="ja-JP" altLang="en-US" sz="900" u="none" dirty="0" smtClean="0">
                          <a:solidFill>
                            <a:schemeClr val="tx1"/>
                          </a:solidFill>
                          <a:latin typeface="+mn-ea"/>
                          <a:ea typeface="+mn-ea"/>
                        </a:rPr>
                        <a:t>件）</a:t>
                      </a:r>
                      <a:endParaRPr kumimoji="1" lang="en-US" altLang="ja-JP" sz="900" u="none" dirty="0" smtClean="0">
                        <a:solidFill>
                          <a:schemeClr val="tx1"/>
                        </a:solidFill>
                        <a:latin typeface="+mn-ea"/>
                        <a:ea typeface="+mn-ea"/>
                      </a:endParaRPr>
                    </a:p>
                    <a:p>
                      <a:pPr marL="249238" indent="-249238">
                        <a:lnSpc>
                          <a:spcPts val="1500"/>
                        </a:lnSpc>
                        <a:buFont typeface="Wingdings" panose="05000000000000000000" pitchFamily="2" charset="2"/>
                        <a:buChar char="l"/>
                      </a:pPr>
                      <a:endParaRPr kumimoji="1" lang="en-US" altLang="ja-JP" sz="900" u="none" dirty="0" smtClean="0">
                        <a:solidFill>
                          <a:schemeClr val="tx1"/>
                        </a:solidFill>
                        <a:latin typeface="+mn-ea"/>
                        <a:ea typeface="+mn-ea"/>
                      </a:endParaRPr>
                    </a:p>
                    <a:p>
                      <a:pPr marL="249238" indent="-249238">
                        <a:lnSpc>
                          <a:spcPts val="1500"/>
                        </a:lnSpc>
                        <a:buFont typeface="Wingdings" panose="05000000000000000000" pitchFamily="2" charset="2"/>
                        <a:buChar char="l"/>
                      </a:pPr>
                      <a:endParaRPr kumimoji="1" lang="en-US" altLang="ja-JP" sz="900" u="none" dirty="0" smtClean="0">
                        <a:solidFill>
                          <a:schemeClr val="tx1"/>
                        </a:solidFill>
                        <a:latin typeface="+mn-ea"/>
                        <a:ea typeface="+mn-ea"/>
                      </a:endParaRPr>
                    </a:p>
                    <a:p>
                      <a:pPr marL="249238" indent="-249238">
                        <a:lnSpc>
                          <a:spcPts val="1500"/>
                        </a:lnSpc>
                        <a:buFont typeface="Wingdings" panose="05000000000000000000" pitchFamily="2" charset="2"/>
                        <a:buChar char="l"/>
                      </a:pPr>
                      <a:endParaRPr kumimoji="1" lang="en-US" altLang="ja-JP" sz="900" u="none" dirty="0" smtClean="0">
                        <a:solidFill>
                          <a:schemeClr val="tx1"/>
                        </a:solidFill>
                        <a:latin typeface="+mn-ea"/>
                        <a:ea typeface="+mn-ea"/>
                      </a:endParaRPr>
                    </a:p>
                    <a:p>
                      <a:pPr marL="249238" indent="-249238">
                        <a:lnSpc>
                          <a:spcPts val="1500"/>
                        </a:lnSpc>
                        <a:buFont typeface="Wingdings" panose="05000000000000000000" pitchFamily="2" charset="2"/>
                        <a:buChar char="l"/>
                      </a:pPr>
                      <a:endParaRPr kumimoji="1" lang="en-US" altLang="ja-JP" sz="900" u="none" dirty="0" smtClean="0">
                        <a:solidFill>
                          <a:schemeClr val="tx1"/>
                        </a:solidFill>
                        <a:latin typeface="+mn-ea"/>
                        <a:ea typeface="+mn-ea"/>
                      </a:endParaRPr>
                    </a:p>
                    <a:p>
                      <a:pPr marL="249238" indent="-249238">
                        <a:lnSpc>
                          <a:spcPts val="1500"/>
                        </a:lnSpc>
                        <a:buFont typeface="Wingdings" panose="05000000000000000000" pitchFamily="2" charset="2"/>
                        <a:buChar char="l"/>
                      </a:pPr>
                      <a:endParaRPr kumimoji="1" lang="en-US" altLang="ja-JP" sz="900" u="none" dirty="0" smtClean="0">
                        <a:solidFill>
                          <a:schemeClr val="tx1"/>
                        </a:solidFill>
                        <a:latin typeface="+mn-ea"/>
                        <a:ea typeface="+mn-ea"/>
                      </a:endParaRPr>
                    </a:p>
                    <a:p>
                      <a:pPr marL="268288" indent="-268288">
                        <a:lnSpc>
                          <a:spcPts val="1500"/>
                        </a:lnSpc>
                        <a:buFont typeface="Wingdings" panose="05000000000000000000" pitchFamily="2" charset="2"/>
                        <a:buChar char="l"/>
                      </a:pP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増加が見込まれる熱中症による死亡者数の増加率</a:t>
                      </a:r>
                      <a:r>
                        <a:rPr kumimoji="1" lang="en-US" altLang="ja-JP" sz="900" u="none" baseline="30000" dirty="0" smtClean="0">
                          <a:solidFill>
                            <a:schemeClr val="tx1"/>
                          </a:solidFill>
                          <a:latin typeface="+mn-ea"/>
                          <a:ea typeface="+mn-ea"/>
                        </a:rPr>
                        <a:t>※</a:t>
                      </a:r>
                      <a:r>
                        <a:rPr kumimoji="1" lang="ja-JP" altLang="en-US" sz="900" u="none" dirty="0" smtClean="0">
                          <a:solidFill>
                            <a:schemeClr val="tx1"/>
                          </a:solidFill>
                          <a:latin typeface="+mn-ea"/>
                          <a:ea typeface="+mn-ea"/>
                        </a:rPr>
                        <a:t>を</a:t>
                      </a:r>
                      <a:r>
                        <a:rPr kumimoji="1" lang="en-US" altLang="ja-JP" sz="900" u="none" dirty="0" smtClean="0">
                          <a:solidFill>
                            <a:schemeClr val="tx1"/>
                          </a:solidFill>
                          <a:latin typeface="+mn-ea"/>
                          <a:ea typeface="+mn-ea"/>
                        </a:rPr>
                        <a:t>13</a:t>
                      </a:r>
                      <a:r>
                        <a:rPr kumimoji="1" lang="ja-JP" altLang="en-US" sz="900" u="none" dirty="0" smtClean="0">
                          <a:solidFill>
                            <a:schemeClr val="tx1"/>
                          </a:solidFill>
                          <a:latin typeface="+mn-ea"/>
                          <a:ea typeface="+mn-ea"/>
                        </a:rPr>
                        <a:t>次防期間と比較して</a:t>
                      </a:r>
                      <a:r>
                        <a:rPr kumimoji="1" lang="ja-JP" altLang="en-US" sz="900" b="1" u="none" dirty="0" smtClean="0">
                          <a:solidFill>
                            <a:schemeClr val="tx1"/>
                          </a:solidFill>
                          <a:effectLst>
                            <a:outerShdw blurRad="38100" dist="38100" dir="2700000" algn="tl">
                              <a:srgbClr val="000000">
                                <a:alpha val="43137"/>
                              </a:srgbClr>
                            </a:outerShdw>
                          </a:effectLst>
                          <a:latin typeface="+mn-ea"/>
                          <a:ea typeface="+mn-ea"/>
                        </a:rPr>
                        <a:t>減少</a:t>
                      </a:r>
                      <a:r>
                        <a:rPr kumimoji="1" lang="ja-JP" altLang="en-US" sz="900" u="none" dirty="0" smtClean="0">
                          <a:solidFill>
                            <a:schemeClr val="tx1"/>
                          </a:solidFill>
                          <a:latin typeface="+mn-ea"/>
                          <a:ea typeface="+mn-ea"/>
                        </a:rPr>
                        <a:t>させる。（参考：</a:t>
                      </a:r>
                      <a:r>
                        <a:rPr kumimoji="1" lang="en-US" altLang="ja-JP" sz="900" u="none" dirty="0" smtClean="0">
                          <a:solidFill>
                            <a:schemeClr val="tx1"/>
                          </a:solidFill>
                          <a:latin typeface="+mn-ea"/>
                          <a:ea typeface="+mn-ea"/>
                        </a:rPr>
                        <a:t>12</a:t>
                      </a:r>
                      <a:r>
                        <a:rPr kumimoji="1" lang="ja-JP" altLang="en-US" sz="900" u="none" dirty="0" smtClean="0">
                          <a:solidFill>
                            <a:schemeClr val="tx1"/>
                          </a:solidFill>
                          <a:latin typeface="+mn-ea"/>
                          <a:ea typeface="+mn-ea"/>
                        </a:rPr>
                        <a:t>次防期間１人→</a:t>
                      </a:r>
                      <a:r>
                        <a:rPr kumimoji="1" lang="en-US" altLang="ja-JP" sz="900" u="none" dirty="0" smtClean="0">
                          <a:solidFill>
                            <a:schemeClr val="tx1"/>
                          </a:solidFill>
                          <a:latin typeface="+mn-ea"/>
                          <a:ea typeface="+mn-ea"/>
                        </a:rPr>
                        <a:t>13</a:t>
                      </a:r>
                      <a:r>
                        <a:rPr kumimoji="1" lang="ja-JP" altLang="en-US" sz="900" u="none" dirty="0" smtClean="0">
                          <a:solidFill>
                            <a:schemeClr val="tx1"/>
                          </a:solidFill>
                          <a:latin typeface="+mn-ea"/>
                          <a:ea typeface="+mn-ea"/>
                        </a:rPr>
                        <a:t>次防期間２人）</a:t>
                      </a:r>
                      <a:endParaRPr kumimoji="1" lang="en-US" altLang="ja-JP" sz="900" u="none" dirty="0" smtClean="0">
                        <a:solidFill>
                          <a:schemeClr val="tx1"/>
                        </a:solidFill>
                        <a:latin typeface="+mn-ea"/>
                        <a:ea typeface="+mn-ea"/>
                      </a:endParaRPr>
                    </a:p>
                    <a:p>
                      <a:pPr marL="179388" lvl="1" indent="88900">
                        <a:lnSpc>
                          <a:spcPts val="1500"/>
                        </a:lnSpc>
                        <a:buFont typeface="Wingdings" panose="05000000000000000000" pitchFamily="2" charset="2"/>
                        <a:buNone/>
                      </a:pPr>
                      <a:r>
                        <a:rPr kumimoji="1" lang="en-US" altLang="ja-JP" sz="900" u="none" dirty="0" smtClean="0">
                          <a:solidFill>
                            <a:schemeClr val="tx1"/>
                          </a:solidFill>
                          <a:latin typeface="+mn-ea"/>
                          <a:ea typeface="+mn-ea"/>
                        </a:rPr>
                        <a:t>※</a:t>
                      </a:r>
                      <a:r>
                        <a:rPr kumimoji="1" lang="ja-JP" altLang="en-US" sz="900" u="none" dirty="0" smtClean="0">
                          <a:solidFill>
                            <a:schemeClr val="tx1"/>
                          </a:solidFill>
                          <a:latin typeface="+mn-ea"/>
                          <a:ea typeface="+mn-ea"/>
                        </a:rPr>
                        <a:t>　当期計画期間中の総数を前期の同計画期間中の総数で除したもの</a:t>
                      </a:r>
                    </a:p>
                  </a:txBody>
                  <a:tcPr>
                    <a:lnL w="12700" cap="flat" cmpd="sng" algn="ctr">
                      <a:solidFill>
                        <a:schemeClr val="tx2">
                          <a:lumMod val="20000"/>
                          <a:lumOff val="80000"/>
                        </a:schemeClr>
                      </a:solidFill>
                      <a:prstDash val="solid"/>
                      <a:round/>
                      <a:headEnd type="none" w="med" len="med"/>
                      <a:tailEnd type="none" w="med" len="med"/>
                    </a:lnL>
                    <a:lnB w="12700" cap="flat" cmpd="sng" algn="ctr">
                      <a:solidFill>
                        <a:schemeClr val="tx2">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2230179267"/>
                  </a:ext>
                </a:extLst>
              </a:tr>
            </a:tbl>
          </a:graphicData>
        </a:graphic>
      </p:graphicFrame>
      <p:sp>
        <p:nvSpPr>
          <p:cNvPr id="5" name="テキスト ボックス 4"/>
          <p:cNvSpPr txBox="1"/>
          <p:nvPr/>
        </p:nvSpPr>
        <p:spPr>
          <a:xfrm>
            <a:off x="124240" y="5521006"/>
            <a:ext cx="7162799" cy="1177245"/>
          </a:xfrm>
          <a:prstGeom prst="rect">
            <a:avLst/>
          </a:prstGeom>
          <a:solidFill>
            <a:schemeClr val="tx2">
              <a:lumMod val="40000"/>
              <a:lumOff val="60000"/>
            </a:schemeClr>
          </a:solidFill>
        </p:spPr>
        <p:txBody>
          <a:bodyPr wrap="square" rtlCol="0">
            <a:spAutoFit/>
          </a:bodyPr>
          <a:lstStyle/>
          <a:p>
            <a:pPr defTabSz="457200" fontAlgn="base" hangingPunct="0">
              <a:lnSpc>
                <a:spcPct val="150000"/>
              </a:lnSpc>
              <a:defRPr/>
            </a:pPr>
            <a:r>
              <a:rPr kumimoji="0" lang="en-US" altLang="ja-JP" sz="1400" b="0" i="0" u="none" strike="noStrike" kern="1200" cap="none" spc="0" normalizeH="0" baseline="0" noProof="0" dirty="0" smtClean="0">
                <a:ln>
                  <a:noFill/>
                </a:ln>
                <a:effectLst/>
                <a:uLnTx/>
                <a:uFillTx/>
                <a:latin typeface="+mn-ea"/>
              </a:rPr>
              <a:t>【</a:t>
            </a:r>
            <a:r>
              <a:rPr kumimoji="0" lang="ja-JP" altLang="en-US" sz="1400" dirty="0">
                <a:latin typeface="+mn-ea"/>
              </a:rPr>
              <a:t>総括</a:t>
            </a:r>
            <a:r>
              <a:rPr kumimoji="0" lang="ja-JP" altLang="en-US" sz="1400" dirty="0" smtClean="0">
                <a:latin typeface="+mn-ea"/>
              </a:rPr>
              <a:t>指標</a:t>
            </a:r>
            <a:r>
              <a:rPr kumimoji="0" lang="en-US" altLang="ja-JP" sz="1400" b="0" i="0" u="none" strike="noStrike" kern="1200" cap="none" spc="0" normalizeH="0" baseline="0" noProof="0" dirty="0" smtClean="0">
                <a:ln>
                  <a:noFill/>
                </a:ln>
                <a:effectLst/>
                <a:uLnTx/>
                <a:uFillTx/>
                <a:latin typeface="+mn-ea"/>
              </a:rPr>
              <a:t>】</a:t>
            </a:r>
            <a:r>
              <a:rPr kumimoji="0" lang="ja-JP" altLang="en-US" sz="1000" b="0" i="0" u="none" strike="noStrike" kern="1200" cap="none" spc="0" normalizeH="0" baseline="0" noProof="0" dirty="0" smtClean="0">
                <a:ln>
                  <a:noFill/>
                </a:ln>
                <a:effectLst/>
                <a:uLnTx/>
                <a:uFillTx/>
                <a:latin typeface="+mn-ea"/>
              </a:rPr>
              <a:t>（各指標達成により期待する事項）</a:t>
            </a:r>
            <a:endParaRPr kumimoji="0" lang="en-US" altLang="ja-JP" sz="1000" b="0" i="0" u="none" strike="noStrike" kern="1200" cap="none" spc="0" normalizeH="0" baseline="0" noProof="0" dirty="0" smtClean="0">
              <a:ln>
                <a:noFill/>
              </a:ln>
              <a:effectLst/>
              <a:uLnTx/>
              <a:uFillTx/>
              <a:latin typeface="+mn-ea"/>
            </a:endParaRPr>
          </a:p>
          <a:p>
            <a:pPr marL="268288" indent="-268288" defTabSz="457200" fontAlgn="base" hangingPunct="0">
              <a:lnSpc>
                <a:spcPct val="150000"/>
              </a:lnSpc>
              <a:buFont typeface="Wingdings" panose="05000000000000000000" pitchFamily="2" charset="2"/>
              <a:buChar char="l"/>
              <a:defRPr/>
            </a:pPr>
            <a:r>
              <a:rPr kumimoji="0" lang="ja-JP" altLang="en-US" sz="1100" b="0" i="0" strike="noStrike" kern="1200" cap="none" spc="0" normalizeH="0" baseline="0" noProof="0" dirty="0" smtClean="0">
                <a:ln>
                  <a:noFill/>
                </a:ln>
                <a:effectLst/>
                <a:uLnTx/>
                <a:uFillTx/>
                <a:latin typeface="+mn-ea"/>
              </a:rPr>
              <a:t>死亡災害は、</a:t>
            </a:r>
            <a:r>
              <a:rPr kumimoji="0" lang="en-US" altLang="ja-JP" sz="1100" dirty="0" smtClean="0">
                <a:latin typeface="+mn-ea"/>
              </a:rPr>
              <a:t>2022</a:t>
            </a:r>
            <a:r>
              <a:rPr kumimoji="0" lang="ja-JP" altLang="en-US" sz="1100" dirty="0">
                <a:latin typeface="+mn-ea"/>
              </a:rPr>
              <a:t>年と比較</a:t>
            </a:r>
            <a:r>
              <a:rPr kumimoji="0" lang="ja-JP" altLang="en-US" sz="1100" dirty="0" smtClean="0">
                <a:latin typeface="+mn-ea"/>
              </a:rPr>
              <a:t>して</a:t>
            </a:r>
            <a:r>
              <a:rPr kumimoji="0" lang="en-US" altLang="ja-JP" sz="1100" dirty="0">
                <a:latin typeface="+mn-ea"/>
              </a:rPr>
              <a:t>2027</a:t>
            </a:r>
            <a:r>
              <a:rPr kumimoji="0" lang="ja-JP" altLang="en-US" sz="1100" dirty="0" smtClean="0">
                <a:latin typeface="+mn-ea"/>
              </a:rPr>
              <a:t>年までに５％</a:t>
            </a:r>
            <a:r>
              <a:rPr kumimoji="0" lang="ja-JP" altLang="en-US" sz="1100" b="0" i="0" strike="noStrike" kern="1200" cap="none" spc="0" normalizeH="0" baseline="0" noProof="0" dirty="0">
                <a:ln>
                  <a:noFill/>
                </a:ln>
                <a:effectLst/>
                <a:uLnTx/>
                <a:uFillTx/>
                <a:latin typeface="+mn-ea"/>
              </a:rPr>
              <a:t>以上減少</a:t>
            </a:r>
            <a:r>
              <a:rPr kumimoji="0" lang="ja-JP" altLang="en-US" sz="1100" b="0" i="0" strike="noStrike" kern="1200" cap="none" spc="0" normalizeH="0" baseline="0" noProof="0" dirty="0" smtClean="0">
                <a:ln>
                  <a:noFill/>
                </a:ln>
                <a:effectLst/>
                <a:uLnTx/>
                <a:uFillTx/>
                <a:latin typeface="+mn-ea"/>
              </a:rPr>
              <a:t>する。（</a:t>
            </a:r>
            <a:r>
              <a:rPr kumimoji="0" lang="en-US" altLang="ja-JP" sz="1100" b="0" i="0" strike="noStrike" kern="1200" cap="none" spc="0" normalizeH="0" baseline="0" noProof="0" dirty="0" smtClean="0">
                <a:ln>
                  <a:noFill/>
                </a:ln>
                <a:effectLst/>
                <a:uLnTx/>
                <a:uFillTx/>
                <a:latin typeface="+mn-ea"/>
              </a:rPr>
              <a:t>2022</a:t>
            </a:r>
            <a:r>
              <a:rPr kumimoji="0" lang="ja-JP" altLang="en-US" sz="1100" b="0" i="0" strike="noStrike" kern="1200" cap="none" spc="0" normalizeH="0" baseline="0" noProof="0" dirty="0" smtClean="0">
                <a:ln>
                  <a:noFill/>
                </a:ln>
                <a:effectLst/>
                <a:uLnTx/>
                <a:uFillTx/>
                <a:latin typeface="+mn-ea"/>
              </a:rPr>
              <a:t>年</a:t>
            </a:r>
            <a:r>
              <a:rPr kumimoji="0" lang="en-US" altLang="ja-JP" sz="1100" b="0" i="0" strike="noStrike" kern="1200" cap="none" spc="0" normalizeH="0" baseline="0" noProof="0" dirty="0" smtClean="0">
                <a:ln>
                  <a:noFill/>
                </a:ln>
                <a:effectLst/>
                <a:uLnTx/>
                <a:uFillTx/>
                <a:latin typeface="+mn-ea"/>
              </a:rPr>
              <a:t>15</a:t>
            </a:r>
            <a:r>
              <a:rPr kumimoji="0" lang="ja-JP" altLang="en-US" sz="1100" b="0" i="0" strike="noStrike" kern="1200" cap="none" spc="0" normalizeH="0" baseline="0" noProof="0" dirty="0" smtClean="0">
                <a:ln>
                  <a:noFill/>
                </a:ln>
                <a:effectLst/>
                <a:uLnTx/>
                <a:uFillTx/>
                <a:latin typeface="+mn-ea"/>
              </a:rPr>
              <a:t>人→</a:t>
            </a:r>
            <a:r>
              <a:rPr kumimoji="0" lang="en-US" altLang="ja-JP" sz="1100" b="0" i="0" strike="noStrike" kern="1200" cap="none" spc="0" normalizeH="0" baseline="0" noProof="0" dirty="0" smtClean="0">
                <a:ln>
                  <a:noFill/>
                </a:ln>
                <a:effectLst/>
                <a:uLnTx/>
                <a:uFillTx/>
                <a:latin typeface="+mn-ea"/>
              </a:rPr>
              <a:t>14</a:t>
            </a:r>
            <a:r>
              <a:rPr kumimoji="0" lang="ja-JP" altLang="en-US" sz="1100" b="0" i="0" strike="noStrike" kern="1200" cap="none" spc="0" normalizeH="0" baseline="0" noProof="0" dirty="0" smtClean="0">
                <a:ln>
                  <a:noFill/>
                </a:ln>
                <a:effectLst/>
                <a:uLnTx/>
                <a:uFillTx/>
                <a:latin typeface="+mn-ea"/>
              </a:rPr>
              <a:t>人以下）</a:t>
            </a:r>
            <a:endParaRPr kumimoji="0" lang="en-US" altLang="ja-JP" sz="1100" dirty="0">
              <a:latin typeface="+mn-ea"/>
            </a:endParaRPr>
          </a:p>
          <a:p>
            <a:pPr marL="268288" indent="-268288" defTabSz="457200" fontAlgn="base" hangingPunct="0">
              <a:lnSpc>
                <a:spcPct val="150000"/>
              </a:lnSpc>
              <a:buFont typeface="Wingdings" panose="05000000000000000000" pitchFamily="2" charset="2"/>
              <a:buChar char="l"/>
              <a:defRPr/>
            </a:pPr>
            <a:r>
              <a:rPr kumimoji="0" lang="ja-JP" altLang="en-US" sz="1100" b="0" i="0" strike="noStrike" kern="1200" cap="none" spc="0" normalizeH="0" baseline="0" noProof="0" dirty="0" smtClean="0">
                <a:ln>
                  <a:noFill/>
                </a:ln>
                <a:effectLst/>
                <a:uLnTx/>
                <a:uFillTx/>
                <a:latin typeface="+mn-ea"/>
              </a:rPr>
              <a:t>死傷災害は、</a:t>
            </a:r>
            <a:r>
              <a:rPr kumimoji="0" lang="en-US" altLang="ja-JP" sz="1100" b="0" i="0" strike="noStrike" kern="1200" cap="none" spc="0" normalizeH="0" baseline="0" noProof="0" dirty="0" smtClean="0">
                <a:ln>
                  <a:noFill/>
                </a:ln>
                <a:effectLst/>
                <a:uLnTx/>
                <a:uFillTx/>
                <a:latin typeface="+mn-ea"/>
              </a:rPr>
              <a:t>2021</a:t>
            </a:r>
            <a:r>
              <a:rPr kumimoji="0" lang="ja-JP" altLang="en-US" sz="1100" b="0" i="0" strike="noStrike" kern="1200" cap="none" spc="0" normalizeH="0" baseline="0" noProof="0" dirty="0" smtClean="0">
                <a:ln>
                  <a:noFill/>
                </a:ln>
                <a:effectLst/>
                <a:uLnTx/>
                <a:uFillTx/>
                <a:latin typeface="+mn-ea"/>
              </a:rPr>
              <a:t>年までの増加傾向に歯止めをかけ、死傷者数が</a:t>
            </a:r>
            <a:r>
              <a:rPr kumimoji="0" lang="en-US" altLang="ja-JP" sz="1100" b="0" i="0" strike="noStrike" kern="1200" cap="none" spc="0" normalizeH="0" baseline="0" noProof="0" dirty="0" smtClean="0">
                <a:ln>
                  <a:noFill/>
                </a:ln>
                <a:effectLst/>
                <a:uLnTx/>
                <a:uFillTx/>
                <a:latin typeface="+mn-ea"/>
              </a:rPr>
              <a:t>2022</a:t>
            </a:r>
            <a:r>
              <a:rPr kumimoji="0" lang="ja-JP" altLang="en-US" sz="1100" b="0" i="0" strike="noStrike" kern="1200" cap="none" spc="0" normalizeH="0" baseline="0" noProof="0" dirty="0">
                <a:ln>
                  <a:noFill/>
                </a:ln>
                <a:effectLst/>
                <a:uLnTx/>
                <a:uFillTx/>
                <a:latin typeface="+mn-ea"/>
              </a:rPr>
              <a:t>年と比較</a:t>
            </a:r>
            <a:r>
              <a:rPr kumimoji="0" lang="ja-JP" altLang="en-US" sz="1100" b="0" i="0" strike="noStrike" kern="1200" cap="none" spc="0" normalizeH="0" baseline="0" noProof="0" dirty="0" smtClean="0">
                <a:ln>
                  <a:noFill/>
                </a:ln>
                <a:effectLst/>
                <a:uLnTx/>
                <a:uFillTx/>
                <a:latin typeface="+mn-ea"/>
              </a:rPr>
              <a:t>して</a:t>
            </a:r>
            <a:r>
              <a:rPr kumimoji="0" lang="en-US" altLang="ja-JP" sz="1100" dirty="0">
                <a:latin typeface="+mn-ea"/>
              </a:rPr>
              <a:t>2027</a:t>
            </a:r>
            <a:r>
              <a:rPr kumimoji="0" lang="ja-JP" altLang="en-US" sz="1100" dirty="0">
                <a:latin typeface="+mn-ea"/>
              </a:rPr>
              <a:t>年まで</a:t>
            </a:r>
            <a:r>
              <a:rPr kumimoji="0" lang="ja-JP" altLang="en-US" sz="1100" dirty="0" smtClean="0">
                <a:latin typeface="+mn-ea"/>
              </a:rPr>
              <a:t>に減少に転じる</a:t>
            </a:r>
            <a:r>
              <a:rPr kumimoji="0" lang="ja-JP" altLang="en-US" sz="1100" b="0" i="0" strike="noStrike" kern="1200" cap="none" spc="0" normalizeH="0" baseline="0" noProof="0" dirty="0" err="1" smtClean="0">
                <a:ln>
                  <a:noFill/>
                </a:ln>
                <a:effectLst/>
                <a:uLnTx/>
                <a:uFillTx/>
                <a:latin typeface="+mn-ea"/>
              </a:rPr>
              <a:t>。</a:t>
            </a:r>
            <a:r>
              <a:rPr kumimoji="0" lang="ja-JP" altLang="en-US" sz="1100" b="0" i="0" strike="noStrike" kern="1200" cap="none" spc="0" normalizeH="0" baseline="0" noProof="0" dirty="0" smtClean="0">
                <a:ln>
                  <a:noFill/>
                </a:ln>
                <a:effectLst/>
                <a:uLnTx/>
                <a:uFillTx/>
                <a:latin typeface="+mn-ea"/>
              </a:rPr>
              <a:t>（</a:t>
            </a:r>
            <a:r>
              <a:rPr kumimoji="0" lang="en-US" altLang="ja-JP" sz="1100" b="0" i="0" strike="noStrike" kern="1200" cap="none" spc="0" normalizeH="0" baseline="0" noProof="0" dirty="0" smtClean="0">
                <a:ln>
                  <a:noFill/>
                </a:ln>
                <a:effectLst/>
                <a:uLnTx/>
                <a:uFillTx/>
                <a:latin typeface="+mn-ea"/>
              </a:rPr>
              <a:t>2021</a:t>
            </a:r>
            <a:r>
              <a:rPr kumimoji="0" lang="ja-JP" altLang="en-US" sz="1100" b="0" i="0" strike="noStrike" kern="1200" cap="none" spc="0" normalizeH="0" baseline="0" noProof="0" dirty="0" smtClean="0">
                <a:ln>
                  <a:noFill/>
                </a:ln>
                <a:effectLst/>
                <a:uLnTx/>
                <a:uFillTx/>
                <a:latin typeface="+mn-ea"/>
              </a:rPr>
              <a:t>年</a:t>
            </a:r>
            <a:r>
              <a:rPr kumimoji="0" lang="en-US" altLang="ja-JP" sz="1100" b="0" i="0" strike="noStrike" kern="1200" cap="none" spc="0" normalizeH="0" baseline="0" noProof="0" dirty="0" smtClean="0">
                <a:ln>
                  <a:noFill/>
                </a:ln>
                <a:effectLst/>
                <a:uLnTx/>
                <a:uFillTx/>
                <a:latin typeface="+mn-ea"/>
              </a:rPr>
              <a:t>2,691</a:t>
            </a:r>
            <a:r>
              <a:rPr kumimoji="0" lang="ja-JP" altLang="en-US" sz="1100" b="0" i="0" strike="noStrike" kern="1200" cap="none" spc="0" normalizeH="0" baseline="0" noProof="0" dirty="0" smtClean="0">
                <a:ln>
                  <a:noFill/>
                </a:ln>
                <a:effectLst/>
                <a:uLnTx/>
                <a:uFillTx/>
                <a:latin typeface="+mn-ea"/>
              </a:rPr>
              <a:t>人（新型コロナウイルス感染症によるものを除く。））</a:t>
            </a:r>
            <a:endParaRPr kumimoji="0" lang="en-US" altLang="ja-JP" sz="1100" b="0" i="0" strike="noStrike" kern="1200" cap="none" spc="0" normalizeH="0" baseline="0" noProof="0" dirty="0">
              <a:ln>
                <a:noFill/>
              </a:ln>
              <a:effectLst/>
              <a:uLnTx/>
              <a:uFillTx/>
              <a:latin typeface="+mn-ea"/>
            </a:endParaRPr>
          </a:p>
        </p:txBody>
      </p:sp>
      <p:pic>
        <p:nvPicPr>
          <p:cNvPr id="1026" name="図 2" descr="ロゴマーク 19621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0517" y="5521006"/>
            <a:ext cx="1893272" cy="117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816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グラフ 4"/>
          <p:cNvGraphicFramePr>
            <a:graphicFrameLocks/>
          </p:cNvGraphicFramePr>
          <p:nvPr>
            <p:extLst>
              <p:ext uri="{D42A27DB-BD31-4B8C-83A1-F6EECF244321}">
                <p14:modId xmlns:p14="http://schemas.microsoft.com/office/powerpoint/2010/main" val="242448222"/>
              </p:ext>
            </p:extLst>
          </p:nvPr>
        </p:nvGraphicFramePr>
        <p:xfrm>
          <a:off x="533400" y="609600"/>
          <a:ext cx="8839200" cy="5486399"/>
        </p:xfrm>
        <a:graphic>
          <a:graphicData uri="http://schemas.openxmlformats.org/drawingml/2006/chart">
            <c:chart xmlns:c="http://schemas.openxmlformats.org/drawingml/2006/chart" xmlns:r="http://schemas.openxmlformats.org/officeDocument/2006/relationships" r:id="rId2"/>
          </a:graphicData>
        </a:graphic>
      </p:graphicFrame>
      <p:sp>
        <p:nvSpPr>
          <p:cNvPr id="2" name="正方形/長方形 1"/>
          <p:cNvSpPr/>
          <p:nvPr/>
        </p:nvSpPr>
        <p:spPr>
          <a:xfrm>
            <a:off x="685800" y="927815"/>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rPr>
              <a:t>（人）</a:t>
            </a:r>
          </a:p>
        </p:txBody>
      </p:sp>
      <p:sp>
        <p:nvSpPr>
          <p:cNvPr id="7" name="正方形/長方形 6"/>
          <p:cNvSpPr/>
          <p:nvPr/>
        </p:nvSpPr>
        <p:spPr>
          <a:xfrm>
            <a:off x="8829261" y="927815"/>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rPr>
              <a:t>（人）</a:t>
            </a:r>
          </a:p>
        </p:txBody>
      </p:sp>
      <p:sp>
        <p:nvSpPr>
          <p:cNvPr id="3" name="正方形/長方形 2"/>
          <p:cNvSpPr/>
          <p:nvPr/>
        </p:nvSpPr>
        <p:spPr>
          <a:xfrm>
            <a:off x="4724400" y="6248400"/>
            <a:ext cx="4267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ysClr val="windowText" lastClr="000000"/>
                </a:solidFill>
              </a:rPr>
              <a:t>※</a:t>
            </a:r>
            <a:r>
              <a:rPr kumimoji="1" lang="ja-JP" altLang="en-US" sz="1200" dirty="0" smtClean="0">
                <a:solidFill>
                  <a:sysClr val="windowText" lastClr="000000"/>
                </a:solidFill>
              </a:rPr>
              <a:t>　令和４年は、令和５年１月末速報値。以下同じ。</a:t>
            </a:r>
          </a:p>
        </p:txBody>
      </p:sp>
      <p:cxnSp>
        <p:nvCxnSpPr>
          <p:cNvPr id="10" name="直線矢印コネクタ 9"/>
          <p:cNvCxnSpPr/>
          <p:nvPr/>
        </p:nvCxnSpPr>
        <p:spPr>
          <a:xfrm>
            <a:off x="1219200" y="2286000"/>
            <a:ext cx="3810000" cy="1600200"/>
          </a:xfrm>
          <a:prstGeom prst="straightConnector1">
            <a:avLst/>
          </a:prstGeom>
          <a:ln w="63500">
            <a:solidFill>
              <a:srgbClr val="92D050"/>
            </a:solidFill>
            <a:prstDash val="sysDash"/>
            <a:tailEnd type="triangle"/>
          </a:ln>
        </p:spPr>
        <p:style>
          <a:lnRef idx="2">
            <a:schemeClr val="accent3"/>
          </a:lnRef>
          <a:fillRef idx="0">
            <a:schemeClr val="accent3"/>
          </a:fillRef>
          <a:effectRef idx="1">
            <a:schemeClr val="accent3"/>
          </a:effectRef>
          <a:fontRef idx="minor">
            <a:schemeClr val="tx1"/>
          </a:fontRef>
        </p:style>
      </p:cxnSp>
      <p:cxnSp>
        <p:nvCxnSpPr>
          <p:cNvPr id="11" name="直線矢印コネクタ 10"/>
          <p:cNvCxnSpPr/>
          <p:nvPr/>
        </p:nvCxnSpPr>
        <p:spPr>
          <a:xfrm flipV="1">
            <a:off x="5029200" y="3309870"/>
            <a:ext cx="3604592" cy="609600"/>
          </a:xfrm>
          <a:prstGeom prst="straightConnector1">
            <a:avLst/>
          </a:prstGeom>
          <a:ln w="63500">
            <a:solidFill>
              <a:srgbClr val="92D050"/>
            </a:solidFill>
            <a:prstDash val="sysDash"/>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574482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721951172"/>
              </p:ext>
            </p:extLst>
          </p:nvPr>
        </p:nvGraphicFramePr>
        <p:xfrm>
          <a:off x="4762500" y="381000"/>
          <a:ext cx="4991100" cy="640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p:cNvGraphicFramePr>
            <a:graphicFrameLocks/>
          </p:cNvGraphicFramePr>
          <p:nvPr>
            <p:extLst>
              <p:ext uri="{D42A27DB-BD31-4B8C-83A1-F6EECF244321}">
                <p14:modId xmlns:p14="http://schemas.microsoft.com/office/powerpoint/2010/main" val="1848009047"/>
              </p:ext>
            </p:extLst>
          </p:nvPr>
        </p:nvGraphicFramePr>
        <p:xfrm>
          <a:off x="228600" y="1210679"/>
          <a:ext cx="45339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正方形/長方形 3"/>
          <p:cNvSpPr/>
          <p:nvPr/>
        </p:nvSpPr>
        <p:spPr>
          <a:xfrm>
            <a:off x="4876800" y="6096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rPr>
              <a:t>（人）</a:t>
            </a:r>
          </a:p>
        </p:txBody>
      </p:sp>
      <p:sp>
        <p:nvSpPr>
          <p:cNvPr id="5" name="正方形/長方形 4"/>
          <p:cNvSpPr/>
          <p:nvPr/>
        </p:nvSpPr>
        <p:spPr>
          <a:xfrm>
            <a:off x="47625" y="6102149"/>
            <a:ext cx="48958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ysClr val="windowText" lastClr="000000"/>
                </a:solidFill>
              </a:rPr>
              <a:t>※</a:t>
            </a:r>
            <a:r>
              <a:rPr kumimoji="1" lang="ja-JP" altLang="en-US" sz="1200" dirty="0" smtClean="0">
                <a:solidFill>
                  <a:sysClr val="windowText" lastClr="000000"/>
                </a:solidFill>
              </a:rPr>
              <a:t>　新型コロナウイルス感染症によるものを除く。以下同じ。</a:t>
            </a:r>
          </a:p>
        </p:txBody>
      </p:sp>
    </p:spTree>
    <p:extLst>
      <p:ext uri="{BB962C8B-B14F-4D97-AF65-F5344CB8AC3E}">
        <p14:creationId xmlns:p14="http://schemas.microsoft.com/office/powerpoint/2010/main" val="1110700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rot="5400000">
            <a:off x="-545117" y="1512287"/>
            <a:ext cx="6405872" cy="3828362"/>
          </a:xfrm>
          <a:prstGeom prst="rect">
            <a:avLst/>
          </a:prstGeom>
        </p:spPr>
      </p:pic>
      <p:pic>
        <p:nvPicPr>
          <p:cNvPr id="9" name="図 8"/>
          <p:cNvPicPr>
            <a:picLocks noChangeAspect="1"/>
          </p:cNvPicPr>
          <p:nvPr/>
        </p:nvPicPr>
        <p:blipFill>
          <a:blip r:embed="rId3"/>
          <a:stretch>
            <a:fillRect/>
          </a:stretch>
        </p:blipFill>
        <p:spPr>
          <a:xfrm rot="5400000">
            <a:off x="3871185" y="1533948"/>
            <a:ext cx="6405871" cy="3785041"/>
          </a:xfrm>
          <a:prstGeom prst="rect">
            <a:avLst/>
          </a:prstGeom>
        </p:spPr>
      </p:pic>
    </p:spTree>
    <p:extLst>
      <p:ext uri="{BB962C8B-B14F-4D97-AF65-F5344CB8AC3E}">
        <p14:creationId xmlns:p14="http://schemas.microsoft.com/office/powerpoint/2010/main" val="2044747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a:graphicFrameLocks/>
          </p:cNvGraphicFramePr>
          <p:nvPr>
            <p:extLst>
              <p:ext uri="{D42A27DB-BD31-4B8C-83A1-F6EECF244321}">
                <p14:modId xmlns:p14="http://schemas.microsoft.com/office/powerpoint/2010/main" val="3106148182"/>
              </p:ext>
            </p:extLst>
          </p:nvPr>
        </p:nvGraphicFramePr>
        <p:xfrm>
          <a:off x="76200" y="1066800"/>
          <a:ext cx="4953000" cy="4800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p:cNvGraphicFramePr>
            <a:graphicFrameLocks/>
          </p:cNvGraphicFramePr>
          <p:nvPr>
            <p:extLst>
              <p:ext uri="{D42A27DB-BD31-4B8C-83A1-F6EECF244321}">
                <p14:modId xmlns:p14="http://schemas.microsoft.com/office/powerpoint/2010/main" val="2241772908"/>
              </p:ext>
            </p:extLst>
          </p:nvPr>
        </p:nvGraphicFramePr>
        <p:xfrm>
          <a:off x="4876800" y="304800"/>
          <a:ext cx="4895850" cy="6096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p:cNvSpPr/>
          <p:nvPr/>
        </p:nvSpPr>
        <p:spPr>
          <a:xfrm>
            <a:off x="4800600" y="5334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rPr>
              <a:t>（人）</a:t>
            </a:r>
          </a:p>
        </p:txBody>
      </p:sp>
    </p:spTree>
    <p:extLst>
      <p:ext uri="{BB962C8B-B14F-4D97-AF65-F5344CB8AC3E}">
        <p14:creationId xmlns:p14="http://schemas.microsoft.com/office/powerpoint/2010/main" val="1660622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1220329421"/>
              </p:ext>
            </p:extLst>
          </p:nvPr>
        </p:nvGraphicFramePr>
        <p:xfrm>
          <a:off x="304800" y="1219200"/>
          <a:ext cx="4762500" cy="4724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p:cNvGraphicFramePr>
            <a:graphicFrameLocks/>
          </p:cNvGraphicFramePr>
          <p:nvPr>
            <p:extLst>
              <p:ext uri="{D42A27DB-BD31-4B8C-83A1-F6EECF244321}">
                <p14:modId xmlns:p14="http://schemas.microsoft.com/office/powerpoint/2010/main" val="3472204954"/>
              </p:ext>
            </p:extLst>
          </p:nvPr>
        </p:nvGraphicFramePr>
        <p:xfrm>
          <a:off x="5067300" y="228600"/>
          <a:ext cx="4686300" cy="6477000"/>
        </p:xfrm>
        <a:graphic>
          <a:graphicData uri="http://schemas.openxmlformats.org/drawingml/2006/chart">
            <c:chart xmlns:c="http://schemas.openxmlformats.org/drawingml/2006/chart" xmlns:r="http://schemas.openxmlformats.org/officeDocument/2006/relationships" r:id="rId3"/>
          </a:graphicData>
        </a:graphic>
      </p:graphicFrame>
      <p:sp>
        <p:nvSpPr>
          <p:cNvPr id="4" name="正方形/長方形 3"/>
          <p:cNvSpPr/>
          <p:nvPr/>
        </p:nvSpPr>
        <p:spPr>
          <a:xfrm>
            <a:off x="4953000" y="3429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ysClr val="windowText" lastClr="000000"/>
                </a:solidFill>
              </a:rPr>
              <a:t>（人）</a:t>
            </a:r>
          </a:p>
        </p:txBody>
      </p:sp>
    </p:spTree>
    <p:extLst>
      <p:ext uri="{BB962C8B-B14F-4D97-AF65-F5344CB8AC3E}">
        <p14:creationId xmlns:p14="http://schemas.microsoft.com/office/powerpoint/2010/main" val="3038481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1_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tlCol="0" anchor="ctr"/>
      <a:lstStyle>
        <a:defPPr algn="ctr">
          <a:defRPr kumimoji="1" sz="12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16480</TotalTime>
  <Words>2761</Words>
  <Application>Microsoft Office PowerPoint</Application>
  <PresentationFormat>A4 210 x 297 mm</PresentationFormat>
  <Paragraphs>135</Paragraphs>
  <Slides>11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ＤＦ特太ゴシック体</vt:lpstr>
      <vt:lpstr>ＭＳ ゴシック</vt:lpstr>
      <vt:lpstr>Noto Sans CJK JP DemiLight</vt:lpstr>
      <vt:lpstr>メイリオ</vt:lpstr>
      <vt:lpstr>メイリオ</vt:lpstr>
      <vt:lpstr>游ゴシック</vt:lpstr>
      <vt:lpstr>Arial</vt:lpstr>
      <vt:lpstr>Segoe UI</vt:lpstr>
      <vt:lpstr>Times New Roman</vt:lpstr>
      <vt:lpstr>Wingdings</vt:lpstr>
      <vt:lpstr>11_Office テーマ</vt:lpstr>
      <vt:lpstr>第14次労働災害防止計画案の概要 計画期間：令和５年（2023年）４月１日～令和10年（2028年）３月31日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revision>1019</cp:revision>
  <cp:lastPrinted>2023-03-03T06:44:47Z</cp:lastPrinted>
  <dcterms:created xsi:type="dcterms:W3CDTF">2018-05-24T12:49:31Z</dcterms:created>
  <dcterms:modified xsi:type="dcterms:W3CDTF">2023-03-07T01:20:21Z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2011-09-05T00:00:00Z</vt:filetime>
  </property>
  <property fmtid="{D5CDD505-2E9C-101B-9397-08002B2CF9AE}" pid="3" name="Creator">
    <vt:lpwstr>Microsoft® Office PowerPoint® 2007</vt:lpwstr>
  </property>
  <property fmtid="{D5CDD505-2E9C-101B-9397-08002B2CF9AE}" pid="4" name="LastSaved">
    <vt:filetime>2018-05-24T00:00:00Z</vt:filetime>
  </property>
</Properties>
</file>