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8.xml" ContentType="application/vnd.openxmlformats-officedocument.drawingml.chartshapes+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9.xml" ContentType="application/vnd.openxmlformats-officedocument.drawingml.chartshapes+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xml" ContentType="application/vnd.openxmlformats-officedocument.themeOverr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10.xml" ContentType="application/vnd.openxmlformats-officedocument.drawingml.chartshapes+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11.xml" ContentType="application/vnd.openxmlformats-officedocument.drawingml.chartshapes+xml"/>
  <Override PartName="/ppt/charts/chart16.xml" ContentType="application/vnd.openxmlformats-officedocument.drawingml.chart+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2.xml" ContentType="application/vnd.openxmlformats-officedocument.themeOverr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drawings/drawing12.xml" ContentType="application/vnd.openxmlformats-officedocument.drawingml.chartshapes+xml"/>
  <Override PartName="/ppt/charts/chart26.xml" ContentType="application/vnd.openxmlformats-officedocument.drawingml.chart+xml"/>
  <Override PartName="/ppt/charts/style23.xml" ContentType="application/vnd.ms-office.chartstyle+xml"/>
  <Override PartName="/ppt/charts/colors23.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3"/>
  </p:notesMasterIdLst>
  <p:handoutMasterIdLst>
    <p:handoutMasterId r:id="rId24"/>
  </p:handoutMasterIdLst>
  <p:sldIdLst>
    <p:sldId id="302" r:id="rId2"/>
    <p:sldId id="295" r:id="rId3"/>
    <p:sldId id="296" r:id="rId4"/>
    <p:sldId id="297" r:id="rId5"/>
    <p:sldId id="298" r:id="rId6"/>
    <p:sldId id="273" r:id="rId7"/>
    <p:sldId id="303" r:id="rId8"/>
    <p:sldId id="329" r:id="rId9"/>
    <p:sldId id="331" r:id="rId10"/>
    <p:sldId id="306" r:id="rId11"/>
    <p:sldId id="308" r:id="rId12"/>
    <p:sldId id="310" r:id="rId13"/>
    <p:sldId id="313" r:id="rId14"/>
    <p:sldId id="315" r:id="rId15"/>
    <p:sldId id="333" r:id="rId16"/>
    <p:sldId id="319" r:id="rId17"/>
    <p:sldId id="334" r:id="rId18"/>
    <p:sldId id="335" r:id="rId19"/>
    <p:sldId id="347" r:id="rId20"/>
    <p:sldId id="348" r:id="rId21"/>
    <p:sldId id="349" r:id="rId22"/>
  </p:sldIdLst>
  <p:sldSz cx="7559675" cy="10691813"/>
  <p:notesSz cx="9939338" cy="6807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F3D1"/>
    <a:srgbClr val="FFB9B9"/>
    <a:srgbClr val="009900"/>
    <a:srgbClr val="0000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6353" autoAdjust="0"/>
  </p:normalViewPr>
  <p:slideViewPr>
    <p:cSldViewPr snapToGrid="0">
      <p:cViewPr>
        <p:scale>
          <a:sx n="80" d="100"/>
          <a:sy n="80" d="100"/>
        </p:scale>
        <p:origin x="3042" y="-480"/>
      </p:cViewPr>
      <p:guideLst>
        <p:guide orient="horz" pos="3367"/>
        <p:guide pos="238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5" d="100"/>
          <a:sy n="115" d="100"/>
        </p:scale>
        <p:origin x="212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片山 静香(katayama-shizuka.40i)" userId="321e3550-90ca-45ee-a565-509f550c526f" providerId="ADAL" clId="{E04275D7-DD37-480D-A41A-B5850D95F573}"/>
    <pc:docChg chg="custSel modSld">
      <pc:chgData name="片山 静香(katayama-shizuka.40i)" userId="321e3550-90ca-45ee-a565-509f550c526f" providerId="ADAL" clId="{E04275D7-DD37-480D-A41A-B5850D95F573}" dt="2023-02-28T00:58:56.527" v="12" actId="207"/>
      <pc:docMkLst>
        <pc:docMk/>
      </pc:docMkLst>
      <pc:sldChg chg="addSp delSp modSp mod">
        <pc:chgData name="片山 静香(katayama-shizuka.40i)" userId="321e3550-90ca-45ee-a565-509f550c526f" providerId="ADAL" clId="{E04275D7-DD37-480D-A41A-B5850D95F573}" dt="2023-02-28T00:54:18.180" v="2" actId="207"/>
        <pc:sldMkLst>
          <pc:docMk/>
          <pc:sldMk cId="2880230269" sldId="273"/>
        </pc:sldMkLst>
        <pc:spChg chg="del">
          <ac:chgData name="片山 静香(katayama-shizuka.40i)" userId="321e3550-90ca-45ee-a565-509f550c526f" providerId="ADAL" clId="{E04275D7-DD37-480D-A41A-B5850D95F573}" dt="2023-02-28T00:54:05.018" v="0" actId="478"/>
          <ac:spMkLst>
            <pc:docMk/>
            <pc:sldMk cId="2880230269" sldId="273"/>
            <ac:spMk id="18" creationId="{5491A301-C05F-4C2D-AC09-84833A8073DF}"/>
          </ac:spMkLst>
        </pc:spChg>
        <pc:spChg chg="del">
          <ac:chgData name="片山 静香(katayama-shizuka.40i)" userId="321e3550-90ca-45ee-a565-509f550c526f" providerId="ADAL" clId="{E04275D7-DD37-480D-A41A-B5850D95F573}" dt="2023-02-28T00:54:05.018" v="0" actId="478"/>
          <ac:spMkLst>
            <pc:docMk/>
            <pc:sldMk cId="2880230269" sldId="273"/>
            <ac:spMk id="19" creationId="{130BA4C3-226A-459F-B4B7-9E7025FF7AA5}"/>
          </ac:spMkLst>
        </pc:spChg>
        <pc:spChg chg="del">
          <ac:chgData name="片山 静香(katayama-shizuka.40i)" userId="321e3550-90ca-45ee-a565-509f550c526f" providerId="ADAL" clId="{E04275D7-DD37-480D-A41A-B5850D95F573}" dt="2023-02-28T00:54:05.018" v="0" actId="478"/>
          <ac:spMkLst>
            <pc:docMk/>
            <pc:sldMk cId="2880230269" sldId="273"/>
            <ac:spMk id="20" creationId="{F600B050-8D1E-4D51-B43F-AEF5E4D61B0C}"/>
          </ac:spMkLst>
        </pc:spChg>
        <pc:spChg chg="del">
          <ac:chgData name="片山 静香(katayama-shizuka.40i)" userId="321e3550-90ca-45ee-a565-509f550c526f" providerId="ADAL" clId="{E04275D7-DD37-480D-A41A-B5850D95F573}" dt="2023-02-28T00:54:05.018" v="0" actId="478"/>
          <ac:spMkLst>
            <pc:docMk/>
            <pc:sldMk cId="2880230269" sldId="273"/>
            <ac:spMk id="21" creationId="{1F2D111F-DE06-4B28-9381-412AC1E95F5B}"/>
          </ac:spMkLst>
        </pc:spChg>
        <pc:spChg chg="del">
          <ac:chgData name="片山 静香(katayama-shizuka.40i)" userId="321e3550-90ca-45ee-a565-509f550c526f" providerId="ADAL" clId="{E04275D7-DD37-480D-A41A-B5850D95F573}" dt="2023-02-28T00:54:05.018" v="0" actId="478"/>
          <ac:spMkLst>
            <pc:docMk/>
            <pc:sldMk cId="2880230269" sldId="273"/>
            <ac:spMk id="22" creationId="{F61E3DF3-81D2-4863-8AD9-2AFB965E5AE0}"/>
          </ac:spMkLst>
        </pc:spChg>
        <pc:spChg chg="del">
          <ac:chgData name="片山 静香(katayama-shizuka.40i)" userId="321e3550-90ca-45ee-a565-509f550c526f" providerId="ADAL" clId="{E04275D7-DD37-480D-A41A-B5850D95F573}" dt="2023-02-28T00:54:05.018" v="0" actId="478"/>
          <ac:spMkLst>
            <pc:docMk/>
            <pc:sldMk cId="2880230269" sldId="273"/>
            <ac:spMk id="26" creationId="{FB8C156D-0449-45A4-B9D5-F53656752514}"/>
          </ac:spMkLst>
        </pc:spChg>
        <pc:spChg chg="del">
          <ac:chgData name="片山 静香(katayama-shizuka.40i)" userId="321e3550-90ca-45ee-a565-509f550c526f" providerId="ADAL" clId="{E04275D7-DD37-480D-A41A-B5850D95F573}" dt="2023-02-28T00:54:05.018" v="0" actId="478"/>
          <ac:spMkLst>
            <pc:docMk/>
            <pc:sldMk cId="2880230269" sldId="273"/>
            <ac:spMk id="27" creationId="{10DE14F9-41A9-4CE6-B0B0-9EC71A055C50}"/>
          </ac:spMkLst>
        </pc:spChg>
        <pc:spChg chg="del">
          <ac:chgData name="片山 静香(katayama-shizuka.40i)" userId="321e3550-90ca-45ee-a565-509f550c526f" providerId="ADAL" clId="{E04275D7-DD37-480D-A41A-B5850D95F573}" dt="2023-02-28T00:54:05.018" v="0" actId="478"/>
          <ac:spMkLst>
            <pc:docMk/>
            <pc:sldMk cId="2880230269" sldId="273"/>
            <ac:spMk id="32" creationId="{876B900B-8E6D-4635-B18F-D82FC7AEB986}"/>
          </ac:spMkLst>
        </pc:spChg>
        <pc:spChg chg="del">
          <ac:chgData name="片山 静香(katayama-shizuka.40i)" userId="321e3550-90ca-45ee-a565-509f550c526f" providerId="ADAL" clId="{E04275D7-DD37-480D-A41A-B5850D95F573}" dt="2023-02-28T00:54:05.018" v="0" actId="478"/>
          <ac:spMkLst>
            <pc:docMk/>
            <pc:sldMk cId="2880230269" sldId="273"/>
            <ac:spMk id="33" creationId="{F27628E8-9D73-483F-A800-DC9688F3FAF2}"/>
          </ac:spMkLst>
        </pc:spChg>
        <pc:spChg chg="add mod">
          <ac:chgData name="片山 静香(katayama-shizuka.40i)" userId="321e3550-90ca-45ee-a565-509f550c526f" providerId="ADAL" clId="{E04275D7-DD37-480D-A41A-B5850D95F573}" dt="2023-02-28T00:54:11.875" v="1"/>
          <ac:spMkLst>
            <pc:docMk/>
            <pc:sldMk cId="2880230269" sldId="273"/>
            <ac:spMk id="36" creationId="{855C7A7D-AA8E-4D85-9D19-6A21E535B9B6}"/>
          </ac:spMkLst>
        </pc:spChg>
        <pc:spChg chg="add mod">
          <ac:chgData name="片山 静香(katayama-shizuka.40i)" userId="321e3550-90ca-45ee-a565-509f550c526f" providerId="ADAL" clId="{E04275D7-DD37-480D-A41A-B5850D95F573}" dt="2023-02-28T00:54:11.875" v="1"/>
          <ac:spMkLst>
            <pc:docMk/>
            <pc:sldMk cId="2880230269" sldId="273"/>
            <ac:spMk id="37" creationId="{5E9E621C-2EF1-4C97-8167-601A1DEDEC59}"/>
          </ac:spMkLst>
        </pc:spChg>
        <pc:spChg chg="add mod">
          <ac:chgData name="片山 静香(katayama-shizuka.40i)" userId="321e3550-90ca-45ee-a565-509f550c526f" providerId="ADAL" clId="{E04275D7-DD37-480D-A41A-B5850D95F573}" dt="2023-02-28T00:54:11.875" v="1"/>
          <ac:spMkLst>
            <pc:docMk/>
            <pc:sldMk cId="2880230269" sldId="273"/>
            <ac:spMk id="38" creationId="{E82046FE-52E9-45D4-A5D2-C842399E2960}"/>
          </ac:spMkLst>
        </pc:spChg>
        <pc:spChg chg="add mod">
          <ac:chgData name="片山 静香(katayama-shizuka.40i)" userId="321e3550-90ca-45ee-a565-509f550c526f" providerId="ADAL" clId="{E04275D7-DD37-480D-A41A-B5850D95F573}" dt="2023-02-28T00:54:11.875" v="1"/>
          <ac:spMkLst>
            <pc:docMk/>
            <pc:sldMk cId="2880230269" sldId="273"/>
            <ac:spMk id="40" creationId="{207309A6-50AB-464C-BFCF-BB95F5290A15}"/>
          </ac:spMkLst>
        </pc:spChg>
        <pc:spChg chg="add mod">
          <ac:chgData name="片山 静香(katayama-shizuka.40i)" userId="321e3550-90ca-45ee-a565-509f550c526f" providerId="ADAL" clId="{E04275D7-DD37-480D-A41A-B5850D95F573}" dt="2023-02-28T00:54:11.875" v="1"/>
          <ac:spMkLst>
            <pc:docMk/>
            <pc:sldMk cId="2880230269" sldId="273"/>
            <ac:spMk id="52" creationId="{37BBEFD9-04DD-4401-A0D5-D7E90C9408DB}"/>
          </ac:spMkLst>
        </pc:spChg>
        <pc:spChg chg="mod">
          <ac:chgData name="片山 静香(katayama-shizuka.40i)" userId="321e3550-90ca-45ee-a565-509f550c526f" providerId="ADAL" clId="{E04275D7-DD37-480D-A41A-B5850D95F573}" dt="2023-02-28T00:54:11.875" v="1"/>
          <ac:spMkLst>
            <pc:docMk/>
            <pc:sldMk cId="2880230269" sldId="273"/>
            <ac:spMk id="54" creationId="{5E0B18A8-4658-4AB2-8571-D4323BC1F2B6}"/>
          </ac:spMkLst>
        </pc:spChg>
        <pc:spChg chg="mod">
          <ac:chgData name="片山 静香(katayama-shizuka.40i)" userId="321e3550-90ca-45ee-a565-509f550c526f" providerId="ADAL" clId="{E04275D7-DD37-480D-A41A-B5850D95F573}" dt="2023-02-28T00:54:11.875" v="1"/>
          <ac:spMkLst>
            <pc:docMk/>
            <pc:sldMk cId="2880230269" sldId="273"/>
            <ac:spMk id="55" creationId="{E09E2535-DA3B-4ADA-AD2B-0A8C9B0AB3E6}"/>
          </ac:spMkLst>
        </pc:spChg>
        <pc:spChg chg="add mod">
          <ac:chgData name="片山 静香(katayama-shizuka.40i)" userId="321e3550-90ca-45ee-a565-509f550c526f" providerId="ADAL" clId="{E04275D7-DD37-480D-A41A-B5850D95F573}" dt="2023-02-28T00:54:11.875" v="1"/>
          <ac:spMkLst>
            <pc:docMk/>
            <pc:sldMk cId="2880230269" sldId="273"/>
            <ac:spMk id="56" creationId="{FFEC7394-CF77-4BCC-9F29-5D0F2AFC1DEE}"/>
          </ac:spMkLst>
        </pc:spChg>
        <pc:spChg chg="add mod">
          <ac:chgData name="片山 静香(katayama-shizuka.40i)" userId="321e3550-90ca-45ee-a565-509f550c526f" providerId="ADAL" clId="{E04275D7-DD37-480D-A41A-B5850D95F573}" dt="2023-02-28T00:54:18.180" v="2" actId="207"/>
          <ac:spMkLst>
            <pc:docMk/>
            <pc:sldMk cId="2880230269" sldId="273"/>
            <ac:spMk id="57" creationId="{F6DCD553-BE65-4ED9-B920-58D07E0351A7}"/>
          </ac:spMkLst>
        </pc:spChg>
        <pc:spChg chg="mod">
          <ac:chgData name="片山 静香(katayama-shizuka.40i)" userId="321e3550-90ca-45ee-a565-509f550c526f" providerId="ADAL" clId="{E04275D7-DD37-480D-A41A-B5850D95F573}" dt="2023-02-28T00:54:11.875" v="1"/>
          <ac:spMkLst>
            <pc:docMk/>
            <pc:sldMk cId="2880230269" sldId="273"/>
            <ac:spMk id="59" creationId="{68212A4B-6942-49BE-AD40-0D716E9ADC4A}"/>
          </ac:spMkLst>
        </pc:spChg>
        <pc:spChg chg="mod">
          <ac:chgData name="片山 静香(katayama-shizuka.40i)" userId="321e3550-90ca-45ee-a565-509f550c526f" providerId="ADAL" clId="{E04275D7-DD37-480D-A41A-B5850D95F573}" dt="2023-02-28T00:54:11.875" v="1"/>
          <ac:spMkLst>
            <pc:docMk/>
            <pc:sldMk cId="2880230269" sldId="273"/>
            <ac:spMk id="60" creationId="{7689C5E7-668A-456B-A38A-4B190AF2AFEC}"/>
          </ac:spMkLst>
        </pc:spChg>
        <pc:spChg chg="add mod">
          <ac:chgData name="片山 静香(katayama-shizuka.40i)" userId="321e3550-90ca-45ee-a565-509f550c526f" providerId="ADAL" clId="{E04275D7-DD37-480D-A41A-B5850D95F573}" dt="2023-02-28T00:54:11.875" v="1"/>
          <ac:spMkLst>
            <pc:docMk/>
            <pc:sldMk cId="2880230269" sldId="273"/>
            <ac:spMk id="62" creationId="{1485E5F2-A14C-4602-87C1-D2320383FDC5}"/>
          </ac:spMkLst>
        </pc:spChg>
        <pc:spChg chg="add mod">
          <ac:chgData name="片山 静香(katayama-shizuka.40i)" userId="321e3550-90ca-45ee-a565-509f550c526f" providerId="ADAL" clId="{E04275D7-DD37-480D-A41A-B5850D95F573}" dt="2023-02-28T00:54:11.875" v="1"/>
          <ac:spMkLst>
            <pc:docMk/>
            <pc:sldMk cId="2880230269" sldId="273"/>
            <ac:spMk id="63" creationId="{DD884437-5B34-4D9B-A532-B54A00EEA869}"/>
          </ac:spMkLst>
        </pc:spChg>
        <pc:grpChg chg="del">
          <ac:chgData name="片山 静香(katayama-shizuka.40i)" userId="321e3550-90ca-45ee-a565-509f550c526f" providerId="ADAL" clId="{E04275D7-DD37-480D-A41A-B5850D95F573}" dt="2023-02-28T00:54:05.018" v="0" actId="478"/>
          <ac:grpSpMkLst>
            <pc:docMk/>
            <pc:sldMk cId="2880230269" sldId="273"/>
            <ac:grpSpMk id="23" creationId="{64E13234-3F60-4A56-B0AC-C5FCA8FC5935}"/>
          </ac:grpSpMkLst>
        </pc:grpChg>
        <pc:grpChg chg="del">
          <ac:chgData name="片山 静香(katayama-shizuka.40i)" userId="321e3550-90ca-45ee-a565-509f550c526f" providerId="ADAL" clId="{E04275D7-DD37-480D-A41A-B5850D95F573}" dt="2023-02-28T00:54:05.018" v="0" actId="478"/>
          <ac:grpSpMkLst>
            <pc:docMk/>
            <pc:sldMk cId="2880230269" sldId="273"/>
            <ac:grpSpMk id="28" creationId="{7C937DAB-E6A4-4620-BD32-3C7F3135A18C}"/>
          </ac:grpSpMkLst>
        </pc:grpChg>
        <pc:grpChg chg="add mod">
          <ac:chgData name="片山 静香(katayama-shizuka.40i)" userId="321e3550-90ca-45ee-a565-509f550c526f" providerId="ADAL" clId="{E04275D7-DD37-480D-A41A-B5850D95F573}" dt="2023-02-28T00:54:11.875" v="1"/>
          <ac:grpSpMkLst>
            <pc:docMk/>
            <pc:sldMk cId="2880230269" sldId="273"/>
            <ac:grpSpMk id="53" creationId="{F196D839-DC6A-4E44-BE6E-501D262BCB61}"/>
          </ac:grpSpMkLst>
        </pc:grpChg>
        <pc:grpChg chg="add mod">
          <ac:chgData name="片山 静香(katayama-shizuka.40i)" userId="321e3550-90ca-45ee-a565-509f550c526f" providerId="ADAL" clId="{E04275D7-DD37-480D-A41A-B5850D95F573}" dt="2023-02-28T00:54:11.875" v="1"/>
          <ac:grpSpMkLst>
            <pc:docMk/>
            <pc:sldMk cId="2880230269" sldId="273"/>
            <ac:grpSpMk id="58" creationId="{35EF698F-9986-42BB-BCE2-058A58711999}"/>
          </ac:grpSpMkLst>
        </pc:grpChg>
        <pc:graphicFrameChg chg="del">
          <ac:chgData name="片山 静香(katayama-shizuka.40i)" userId="321e3550-90ca-45ee-a565-509f550c526f" providerId="ADAL" clId="{E04275D7-DD37-480D-A41A-B5850D95F573}" dt="2023-02-28T00:54:05.018" v="0" actId="478"/>
          <ac:graphicFrameMkLst>
            <pc:docMk/>
            <pc:sldMk cId="2880230269" sldId="273"/>
            <ac:graphicFrameMk id="31" creationId="{4F7DE23A-5207-49C7-8D0E-1D0C60920E9A}"/>
          </ac:graphicFrameMkLst>
        </pc:graphicFrameChg>
        <pc:graphicFrameChg chg="add mod">
          <ac:chgData name="片山 静香(katayama-shizuka.40i)" userId="321e3550-90ca-45ee-a565-509f550c526f" providerId="ADAL" clId="{E04275D7-DD37-480D-A41A-B5850D95F573}" dt="2023-02-28T00:54:11.875" v="1"/>
          <ac:graphicFrameMkLst>
            <pc:docMk/>
            <pc:sldMk cId="2880230269" sldId="273"/>
            <ac:graphicFrameMk id="61" creationId="{7B63075A-2B2C-4A37-9FE0-BDCC770DECF4}"/>
          </ac:graphicFrameMkLst>
        </pc:graphicFrameChg>
      </pc:sldChg>
      <pc:sldChg chg="addSp delSp modSp mod">
        <pc:chgData name="片山 静香(katayama-shizuka.40i)" userId="321e3550-90ca-45ee-a565-509f550c526f" providerId="ADAL" clId="{E04275D7-DD37-480D-A41A-B5850D95F573}" dt="2023-02-28T00:58:56.527" v="12" actId="207"/>
        <pc:sldMkLst>
          <pc:docMk/>
          <pc:sldMk cId="2479326300" sldId="306"/>
        </pc:sldMkLst>
        <pc:spChg chg="del">
          <ac:chgData name="片山 静香(katayama-shizuka.40i)" userId="321e3550-90ca-45ee-a565-509f550c526f" providerId="ADAL" clId="{E04275D7-DD37-480D-A41A-B5850D95F573}" dt="2023-02-28T00:58:41.730" v="10" actId="478"/>
          <ac:spMkLst>
            <pc:docMk/>
            <pc:sldMk cId="2479326300" sldId="306"/>
            <ac:spMk id="16" creationId="{39D5994D-F2B4-43BB-A334-C8BBF0FEB41B}"/>
          </ac:spMkLst>
        </pc:spChg>
        <pc:spChg chg="del">
          <ac:chgData name="片山 静香(katayama-shizuka.40i)" userId="321e3550-90ca-45ee-a565-509f550c526f" providerId="ADAL" clId="{E04275D7-DD37-480D-A41A-B5850D95F573}" dt="2023-02-28T00:58:41.730" v="10" actId="478"/>
          <ac:spMkLst>
            <pc:docMk/>
            <pc:sldMk cId="2479326300" sldId="306"/>
            <ac:spMk id="17" creationId="{E9F3460A-6629-449F-AA16-F60D4A7C77AE}"/>
          </ac:spMkLst>
        </pc:spChg>
        <pc:spChg chg="del">
          <ac:chgData name="片山 静香(katayama-shizuka.40i)" userId="321e3550-90ca-45ee-a565-509f550c526f" providerId="ADAL" clId="{E04275D7-DD37-480D-A41A-B5850D95F573}" dt="2023-02-28T00:58:41.730" v="10" actId="478"/>
          <ac:spMkLst>
            <pc:docMk/>
            <pc:sldMk cId="2479326300" sldId="306"/>
            <ac:spMk id="18" creationId="{04A21E8D-0099-46EE-94D5-DCE46A342D1D}"/>
          </ac:spMkLst>
        </pc:spChg>
        <pc:spChg chg="del">
          <ac:chgData name="片山 静香(katayama-shizuka.40i)" userId="321e3550-90ca-45ee-a565-509f550c526f" providerId="ADAL" clId="{E04275D7-DD37-480D-A41A-B5850D95F573}" dt="2023-02-28T00:58:41.730" v="10" actId="478"/>
          <ac:spMkLst>
            <pc:docMk/>
            <pc:sldMk cId="2479326300" sldId="306"/>
            <ac:spMk id="22" creationId="{4EAC0039-21A8-470D-8985-B1181519E372}"/>
          </ac:spMkLst>
        </pc:spChg>
        <pc:spChg chg="del">
          <ac:chgData name="片山 静香(katayama-shizuka.40i)" userId="321e3550-90ca-45ee-a565-509f550c526f" providerId="ADAL" clId="{E04275D7-DD37-480D-A41A-B5850D95F573}" dt="2023-02-28T00:58:41.730" v="10" actId="478"/>
          <ac:spMkLst>
            <pc:docMk/>
            <pc:sldMk cId="2479326300" sldId="306"/>
            <ac:spMk id="23" creationId="{94C377CA-54B6-4483-B204-EDC851E8BBC3}"/>
          </ac:spMkLst>
        </pc:spChg>
        <pc:spChg chg="del">
          <ac:chgData name="片山 静香(katayama-shizuka.40i)" userId="321e3550-90ca-45ee-a565-509f550c526f" providerId="ADAL" clId="{E04275D7-DD37-480D-A41A-B5850D95F573}" dt="2023-02-28T00:58:41.730" v="10" actId="478"/>
          <ac:spMkLst>
            <pc:docMk/>
            <pc:sldMk cId="2479326300" sldId="306"/>
            <ac:spMk id="28" creationId="{93CBDA85-46EB-4FA7-BAC4-2AECD4B49576}"/>
          </ac:spMkLst>
        </pc:spChg>
        <pc:spChg chg="del">
          <ac:chgData name="片山 静香(katayama-shizuka.40i)" userId="321e3550-90ca-45ee-a565-509f550c526f" providerId="ADAL" clId="{E04275D7-DD37-480D-A41A-B5850D95F573}" dt="2023-02-28T00:58:41.730" v="10" actId="478"/>
          <ac:spMkLst>
            <pc:docMk/>
            <pc:sldMk cId="2479326300" sldId="306"/>
            <ac:spMk id="30" creationId="{EFBF26F8-6810-43D5-B2CC-DC54C194AA98}"/>
          </ac:spMkLst>
        </pc:spChg>
        <pc:spChg chg="del">
          <ac:chgData name="片山 静香(katayama-shizuka.40i)" userId="321e3550-90ca-45ee-a565-509f550c526f" providerId="ADAL" clId="{E04275D7-DD37-480D-A41A-B5850D95F573}" dt="2023-02-28T00:58:41.730" v="10" actId="478"/>
          <ac:spMkLst>
            <pc:docMk/>
            <pc:sldMk cId="2479326300" sldId="306"/>
            <ac:spMk id="31" creationId="{BC7F3480-ABB3-46B5-9A5D-81FD95E65D21}"/>
          </ac:spMkLst>
        </pc:spChg>
        <pc:spChg chg="del">
          <ac:chgData name="片山 静香(katayama-shizuka.40i)" userId="321e3550-90ca-45ee-a565-509f550c526f" providerId="ADAL" clId="{E04275D7-DD37-480D-A41A-B5850D95F573}" dt="2023-02-28T00:58:41.730" v="10" actId="478"/>
          <ac:spMkLst>
            <pc:docMk/>
            <pc:sldMk cId="2479326300" sldId="306"/>
            <ac:spMk id="32" creationId="{E4242B25-FD8A-4F5A-8FF1-6A0E18CAF3E2}"/>
          </ac:spMkLst>
        </pc:spChg>
        <pc:spChg chg="del">
          <ac:chgData name="片山 静香(katayama-shizuka.40i)" userId="321e3550-90ca-45ee-a565-509f550c526f" providerId="ADAL" clId="{E04275D7-DD37-480D-A41A-B5850D95F573}" dt="2023-02-28T00:58:41.730" v="10" actId="478"/>
          <ac:spMkLst>
            <pc:docMk/>
            <pc:sldMk cId="2479326300" sldId="306"/>
            <ac:spMk id="33" creationId="{2D587503-DDF7-4F16-9993-D43DF83973B5}"/>
          </ac:spMkLst>
        </pc:spChg>
        <pc:spChg chg="add mod">
          <ac:chgData name="片山 静香(katayama-shizuka.40i)" userId="321e3550-90ca-45ee-a565-509f550c526f" providerId="ADAL" clId="{E04275D7-DD37-480D-A41A-B5850D95F573}" dt="2023-02-28T00:58:46.849" v="11"/>
          <ac:spMkLst>
            <pc:docMk/>
            <pc:sldMk cId="2479326300" sldId="306"/>
            <ac:spMk id="36" creationId="{467EAF39-4F6D-4F48-AEEB-8A5DC23DA351}"/>
          </ac:spMkLst>
        </pc:spChg>
        <pc:spChg chg="add mod">
          <ac:chgData name="片山 静香(katayama-shizuka.40i)" userId="321e3550-90ca-45ee-a565-509f550c526f" providerId="ADAL" clId="{E04275D7-DD37-480D-A41A-B5850D95F573}" dt="2023-02-28T00:58:46.849" v="11"/>
          <ac:spMkLst>
            <pc:docMk/>
            <pc:sldMk cId="2479326300" sldId="306"/>
            <ac:spMk id="37" creationId="{A338D683-4C91-48FE-BBC5-9AA9051C0E93}"/>
          </ac:spMkLst>
        </pc:spChg>
        <pc:spChg chg="add mod">
          <ac:chgData name="片山 静香(katayama-shizuka.40i)" userId="321e3550-90ca-45ee-a565-509f550c526f" providerId="ADAL" clId="{E04275D7-DD37-480D-A41A-B5850D95F573}" dt="2023-02-28T00:58:46.849" v="11"/>
          <ac:spMkLst>
            <pc:docMk/>
            <pc:sldMk cId="2479326300" sldId="306"/>
            <ac:spMk id="38" creationId="{1DF3DB90-E4B4-4E89-91CB-E49E3AA8BFA0}"/>
          </ac:spMkLst>
        </pc:spChg>
        <pc:spChg chg="del">
          <ac:chgData name="片山 静香(katayama-shizuka.40i)" userId="321e3550-90ca-45ee-a565-509f550c526f" providerId="ADAL" clId="{E04275D7-DD37-480D-A41A-B5850D95F573}" dt="2023-02-28T00:58:41.730" v="10" actId="478"/>
          <ac:spMkLst>
            <pc:docMk/>
            <pc:sldMk cId="2479326300" sldId="306"/>
            <ac:spMk id="41" creationId="{8DAA58C9-BD0E-4FA0-A57C-D4BDB5574C31}"/>
          </ac:spMkLst>
        </pc:spChg>
        <pc:spChg chg="del">
          <ac:chgData name="片山 静香(katayama-shizuka.40i)" userId="321e3550-90ca-45ee-a565-509f550c526f" providerId="ADAL" clId="{E04275D7-DD37-480D-A41A-B5850D95F573}" dt="2023-02-28T00:58:41.730" v="10" actId="478"/>
          <ac:spMkLst>
            <pc:docMk/>
            <pc:sldMk cId="2479326300" sldId="306"/>
            <ac:spMk id="45" creationId="{394EC9E5-D948-4C8E-9424-D781569F389C}"/>
          </ac:spMkLst>
        </pc:spChg>
        <pc:spChg chg="del">
          <ac:chgData name="片山 静香(katayama-shizuka.40i)" userId="321e3550-90ca-45ee-a565-509f550c526f" providerId="ADAL" clId="{E04275D7-DD37-480D-A41A-B5850D95F573}" dt="2023-02-28T00:58:41.730" v="10" actId="478"/>
          <ac:spMkLst>
            <pc:docMk/>
            <pc:sldMk cId="2479326300" sldId="306"/>
            <ac:spMk id="46" creationId="{E48F2A5F-CB6D-4125-B0A8-7CA60766C10C}"/>
          </ac:spMkLst>
        </pc:spChg>
        <pc:spChg chg="mod">
          <ac:chgData name="片山 静香(katayama-shizuka.40i)" userId="321e3550-90ca-45ee-a565-509f550c526f" providerId="ADAL" clId="{E04275D7-DD37-480D-A41A-B5850D95F573}" dt="2023-02-28T00:58:46.849" v="11"/>
          <ac:spMkLst>
            <pc:docMk/>
            <pc:sldMk cId="2479326300" sldId="306"/>
            <ac:spMk id="48" creationId="{08338CD3-A796-4FED-AC2D-66E822345A3F}"/>
          </ac:spMkLst>
        </pc:spChg>
        <pc:spChg chg="mod">
          <ac:chgData name="片山 静香(katayama-shizuka.40i)" userId="321e3550-90ca-45ee-a565-509f550c526f" providerId="ADAL" clId="{E04275D7-DD37-480D-A41A-B5850D95F573}" dt="2023-02-28T00:58:46.849" v="11"/>
          <ac:spMkLst>
            <pc:docMk/>
            <pc:sldMk cId="2479326300" sldId="306"/>
            <ac:spMk id="49" creationId="{0AF65618-C5FE-4658-8673-B2CD95B978B9}"/>
          </ac:spMkLst>
        </pc:spChg>
        <pc:spChg chg="add mod">
          <ac:chgData name="片山 静香(katayama-shizuka.40i)" userId="321e3550-90ca-45ee-a565-509f550c526f" providerId="ADAL" clId="{E04275D7-DD37-480D-A41A-B5850D95F573}" dt="2023-02-28T00:58:56.527" v="12" actId="207"/>
          <ac:spMkLst>
            <pc:docMk/>
            <pc:sldMk cId="2479326300" sldId="306"/>
            <ac:spMk id="50" creationId="{4384F98F-879B-4962-8875-86BF22C0BFF4}"/>
          </ac:spMkLst>
        </pc:spChg>
        <pc:spChg chg="add mod">
          <ac:chgData name="片山 静香(katayama-shizuka.40i)" userId="321e3550-90ca-45ee-a565-509f550c526f" providerId="ADAL" clId="{E04275D7-DD37-480D-A41A-B5850D95F573}" dt="2023-02-28T00:58:46.849" v="11"/>
          <ac:spMkLst>
            <pc:docMk/>
            <pc:sldMk cId="2479326300" sldId="306"/>
            <ac:spMk id="51" creationId="{638ED646-C57D-4D78-9087-49BE1C616D08}"/>
          </ac:spMkLst>
        </pc:spChg>
        <pc:spChg chg="mod">
          <ac:chgData name="片山 静香(katayama-shizuka.40i)" userId="321e3550-90ca-45ee-a565-509f550c526f" providerId="ADAL" clId="{E04275D7-DD37-480D-A41A-B5850D95F573}" dt="2023-02-28T00:58:46.849" v="11"/>
          <ac:spMkLst>
            <pc:docMk/>
            <pc:sldMk cId="2479326300" sldId="306"/>
            <ac:spMk id="53" creationId="{65F16008-FFB5-40FD-A996-FA715C2A5694}"/>
          </ac:spMkLst>
        </pc:spChg>
        <pc:spChg chg="mod">
          <ac:chgData name="片山 静香(katayama-shizuka.40i)" userId="321e3550-90ca-45ee-a565-509f550c526f" providerId="ADAL" clId="{E04275D7-DD37-480D-A41A-B5850D95F573}" dt="2023-02-28T00:58:46.849" v="11"/>
          <ac:spMkLst>
            <pc:docMk/>
            <pc:sldMk cId="2479326300" sldId="306"/>
            <ac:spMk id="54" creationId="{E1C4AF3C-F2C7-4E29-AD63-B626765A9D91}"/>
          </ac:spMkLst>
        </pc:spChg>
        <pc:spChg chg="add mod">
          <ac:chgData name="片山 静香(katayama-shizuka.40i)" userId="321e3550-90ca-45ee-a565-509f550c526f" providerId="ADAL" clId="{E04275D7-DD37-480D-A41A-B5850D95F573}" dt="2023-02-28T00:58:46.849" v="11"/>
          <ac:spMkLst>
            <pc:docMk/>
            <pc:sldMk cId="2479326300" sldId="306"/>
            <ac:spMk id="55" creationId="{77AFE003-44FA-477A-9D3E-29B30271571D}"/>
          </ac:spMkLst>
        </pc:spChg>
        <pc:spChg chg="add mod">
          <ac:chgData name="片山 静香(katayama-shizuka.40i)" userId="321e3550-90ca-45ee-a565-509f550c526f" providerId="ADAL" clId="{E04275D7-DD37-480D-A41A-B5850D95F573}" dt="2023-02-28T00:58:46.849" v="11"/>
          <ac:spMkLst>
            <pc:docMk/>
            <pc:sldMk cId="2479326300" sldId="306"/>
            <ac:spMk id="57" creationId="{32A1423F-1DE7-4AC5-B872-7576F212CDDE}"/>
          </ac:spMkLst>
        </pc:spChg>
        <pc:spChg chg="add mod">
          <ac:chgData name="片山 静香(katayama-shizuka.40i)" userId="321e3550-90ca-45ee-a565-509f550c526f" providerId="ADAL" clId="{E04275D7-DD37-480D-A41A-B5850D95F573}" dt="2023-02-28T00:58:46.849" v="11"/>
          <ac:spMkLst>
            <pc:docMk/>
            <pc:sldMk cId="2479326300" sldId="306"/>
            <ac:spMk id="58" creationId="{A08DF95C-7B5C-4896-95BB-7007CF17F1CD}"/>
          </ac:spMkLst>
        </pc:spChg>
        <pc:spChg chg="add mod">
          <ac:chgData name="片山 静香(katayama-shizuka.40i)" userId="321e3550-90ca-45ee-a565-509f550c526f" providerId="ADAL" clId="{E04275D7-DD37-480D-A41A-B5850D95F573}" dt="2023-02-28T00:58:46.849" v="11"/>
          <ac:spMkLst>
            <pc:docMk/>
            <pc:sldMk cId="2479326300" sldId="306"/>
            <ac:spMk id="59" creationId="{4E1ACE36-CFA1-4283-BE84-CAE86135207D}"/>
          </ac:spMkLst>
        </pc:spChg>
        <pc:spChg chg="add mod">
          <ac:chgData name="片山 静香(katayama-shizuka.40i)" userId="321e3550-90ca-45ee-a565-509f550c526f" providerId="ADAL" clId="{E04275D7-DD37-480D-A41A-B5850D95F573}" dt="2023-02-28T00:58:46.849" v="11"/>
          <ac:spMkLst>
            <pc:docMk/>
            <pc:sldMk cId="2479326300" sldId="306"/>
            <ac:spMk id="60" creationId="{02DD89F8-F6E5-4987-B0BC-E707371B4ACA}"/>
          </ac:spMkLst>
        </pc:spChg>
        <pc:spChg chg="mod">
          <ac:chgData name="片山 静香(katayama-shizuka.40i)" userId="321e3550-90ca-45ee-a565-509f550c526f" providerId="ADAL" clId="{E04275D7-DD37-480D-A41A-B5850D95F573}" dt="2023-02-28T00:58:46.849" v="11"/>
          <ac:spMkLst>
            <pc:docMk/>
            <pc:sldMk cId="2479326300" sldId="306"/>
            <ac:spMk id="62" creationId="{C20166A6-1121-4117-8289-473DE8C76716}"/>
          </ac:spMkLst>
        </pc:spChg>
        <pc:spChg chg="mod">
          <ac:chgData name="片山 静香(katayama-shizuka.40i)" userId="321e3550-90ca-45ee-a565-509f550c526f" providerId="ADAL" clId="{E04275D7-DD37-480D-A41A-B5850D95F573}" dt="2023-02-28T00:58:46.849" v="11"/>
          <ac:spMkLst>
            <pc:docMk/>
            <pc:sldMk cId="2479326300" sldId="306"/>
            <ac:spMk id="63" creationId="{C0E6A356-9B50-40A9-9895-C455DA315604}"/>
          </ac:spMkLst>
        </pc:spChg>
        <pc:spChg chg="add mod">
          <ac:chgData name="片山 静香(katayama-shizuka.40i)" userId="321e3550-90ca-45ee-a565-509f550c526f" providerId="ADAL" clId="{E04275D7-DD37-480D-A41A-B5850D95F573}" dt="2023-02-28T00:58:46.849" v="11"/>
          <ac:spMkLst>
            <pc:docMk/>
            <pc:sldMk cId="2479326300" sldId="306"/>
            <ac:spMk id="64" creationId="{3865EB9B-83FA-4551-A704-07B6DBE0A287}"/>
          </ac:spMkLst>
        </pc:spChg>
        <pc:spChg chg="mod">
          <ac:chgData name="片山 静香(katayama-shizuka.40i)" userId="321e3550-90ca-45ee-a565-509f550c526f" providerId="ADAL" clId="{E04275D7-DD37-480D-A41A-B5850D95F573}" dt="2023-02-28T00:58:46.849" v="11"/>
          <ac:spMkLst>
            <pc:docMk/>
            <pc:sldMk cId="2479326300" sldId="306"/>
            <ac:spMk id="66" creationId="{1A499669-A46A-42B3-A2A0-10095D51C190}"/>
          </ac:spMkLst>
        </pc:spChg>
        <pc:spChg chg="mod">
          <ac:chgData name="片山 静香(katayama-shizuka.40i)" userId="321e3550-90ca-45ee-a565-509f550c526f" providerId="ADAL" clId="{E04275D7-DD37-480D-A41A-B5850D95F573}" dt="2023-02-28T00:58:46.849" v="11"/>
          <ac:spMkLst>
            <pc:docMk/>
            <pc:sldMk cId="2479326300" sldId="306"/>
            <ac:spMk id="67" creationId="{A2C5B637-7018-4F81-B3D5-C841BD8FF2C1}"/>
          </ac:spMkLst>
        </pc:spChg>
        <pc:spChg chg="add mod">
          <ac:chgData name="片山 静香(katayama-shizuka.40i)" userId="321e3550-90ca-45ee-a565-509f550c526f" providerId="ADAL" clId="{E04275D7-DD37-480D-A41A-B5850D95F573}" dt="2023-02-28T00:58:46.849" v="11"/>
          <ac:spMkLst>
            <pc:docMk/>
            <pc:sldMk cId="2479326300" sldId="306"/>
            <ac:spMk id="68" creationId="{AB972B3A-45B0-4642-86D6-6B92A86A01D4}"/>
          </ac:spMkLst>
        </pc:spChg>
        <pc:spChg chg="add mod">
          <ac:chgData name="片山 静香(katayama-shizuka.40i)" userId="321e3550-90ca-45ee-a565-509f550c526f" providerId="ADAL" clId="{E04275D7-DD37-480D-A41A-B5850D95F573}" dt="2023-02-28T00:58:46.849" v="11"/>
          <ac:spMkLst>
            <pc:docMk/>
            <pc:sldMk cId="2479326300" sldId="306"/>
            <ac:spMk id="69" creationId="{9DB84149-EB25-418D-B3D2-0AA050C64963}"/>
          </ac:spMkLst>
        </pc:spChg>
        <pc:grpChg chg="del">
          <ac:chgData name="片山 静香(katayama-shizuka.40i)" userId="321e3550-90ca-45ee-a565-509f550c526f" providerId="ADAL" clId="{E04275D7-DD37-480D-A41A-B5850D95F573}" dt="2023-02-28T00:58:41.730" v="10" actId="478"/>
          <ac:grpSpMkLst>
            <pc:docMk/>
            <pc:sldMk cId="2479326300" sldId="306"/>
            <ac:grpSpMk id="19" creationId="{78D7EB55-720B-4518-AE2E-FEDD8EDA95F2}"/>
          </ac:grpSpMkLst>
        </pc:grpChg>
        <pc:grpChg chg="del">
          <ac:chgData name="片山 静香(katayama-shizuka.40i)" userId="321e3550-90ca-45ee-a565-509f550c526f" providerId="ADAL" clId="{E04275D7-DD37-480D-A41A-B5850D95F573}" dt="2023-02-28T00:58:41.730" v="10" actId="478"/>
          <ac:grpSpMkLst>
            <pc:docMk/>
            <pc:sldMk cId="2479326300" sldId="306"/>
            <ac:grpSpMk id="25" creationId="{E7BBB516-F7ED-4B78-9B4F-27EE55B2DCD9}"/>
          </ac:grpSpMkLst>
        </pc:grpChg>
        <pc:grpChg chg="del">
          <ac:chgData name="片山 静香(katayama-shizuka.40i)" userId="321e3550-90ca-45ee-a565-509f550c526f" providerId="ADAL" clId="{E04275D7-DD37-480D-A41A-B5850D95F573}" dt="2023-02-28T00:58:41.730" v="10" actId="478"/>
          <ac:grpSpMkLst>
            <pc:docMk/>
            <pc:sldMk cId="2479326300" sldId="306"/>
            <ac:grpSpMk id="34" creationId="{45179298-0DB9-46FE-BA77-FABE0560A6EC}"/>
          </ac:grpSpMkLst>
        </pc:grpChg>
        <pc:grpChg chg="add mod">
          <ac:chgData name="片山 静香(katayama-shizuka.40i)" userId="321e3550-90ca-45ee-a565-509f550c526f" providerId="ADAL" clId="{E04275D7-DD37-480D-A41A-B5850D95F573}" dt="2023-02-28T00:58:46.849" v="11"/>
          <ac:grpSpMkLst>
            <pc:docMk/>
            <pc:sldMk cId="2479326300" sldId="306"/>
            <ac:grpSpMk id="40" creationId="{6E7BDD86-0D3D-4C8E-B622-2367AE00FEAF}"/>
          </ac:grpSpMkLst>
        </pc:grpChg>
        <pc:grpChg chg="del">
          <ac:chgData name="片山 静香(katayama-shizuka.40i)" userId="321e3550-90ca-45ee-a565-509f550c526f" providerId="ADAL" clId="{E04275D7-DD37-480D-A41A-B5850D95F573}" dt="2023-02-28T00:58:41.730" v="10" actId="478"/>
          <ac:grpSpMkLst>
            <pc:docMk/>
            <pc:sldMk cId="2479326300" sldId="306"/>
            <ac:grpSpMk id="42" creationId="{B65136E7-1F77-4825-91AC-5D98074D62E9}"/>
          </ac:grpSpMkLst>
        </pc:grpChg>
        <pc:grpChg chg="add mod">
          <ac:chgData name="片山 静香(katayama-shizuka.40i)" userId="321e3550-90ca-45ee-a565-509f550c526f" providerId="ADAL" clId="{E04275D7-DD37-480D-A41A-B5850D95F573}" dt="2023-02-28T00:58:46.849" v="11"/>
          <ac:grpSpMkLst>
            <pc:docMk/>
            <pc:sldMk cId="2479326300" sldId="306"/>
            <ac:grpSpMk id="52" creationId="{90358D51-EB6E-48B4-8679-3A0C3F878F59}"/>
          </ac:grpSpMkLst>
        </pc:grpChg>
        <pc:grpChg chg="add mod">
          <ac:chgData name="片山 静香(katayama-shizuka.40i)" userId="321e3550-90ca-45ee-a565-509f550c526f" providerId="ADAL" clId="{E04275D7-DD37-480D-A41A-B5850D95F573}" dt="2023-02-28T00:58:46.849" v="11"/>
          <ac:grpSpMkLst>
            <pc:docMk/>
            <pc:sldMk cId="2479326300" sldId="306"/>
            <ac:grpSpMk id="61" creationId="{8D34ADD5-44AB-4A1F-811C-9B2B734DA706}"/>
          </ac:grpSpMkLst>
        </pc:grpChg>
        <pc:grpChg chg="add mod">
          <ac:chgData name="片山 静香(katayama-shizuka.40i)" userId="321e3550-90ca-45ee-a565-509f550c526f" providerId="ADAL" clId="{E04275D7-DD37-480D-A41A-B5850D95F573}" dt="2023-02-28T00:58:46.849" v="11"/>
          <ac:grpSpMkLst>
            <pc:docMk/>
            <pc:sldMk cId="2479326300" sldId="306"/>
            <ac:grpSpMk id="65" creationId="{ADE373CB-0E9B-4CFE-B079-3CF3542788F1}"/>
          </ac:grpSpMkLst>
        </pc:grpChg>
        <pc:graphicFrameChg chg="del">
          <ac:chgData name="片山 静香(katayama-shizuka.40i)" userId="321e3550-90ca-45ee-a565-509f550c526f" providerId="ADAL" clId="{E04275D7-DD37-480D-A41A-B5850D95F573}" dt="2023-02-28T00:58:41.730" v="10" actId="478"/>
          <ac:graphicFrameMkLst>
            <pc:docMk/>
            <pc:sldMk cId="2479326300" sldId="306"/>
            <ac:graphicFrameMk id="29" creationId="{526B9C16-0EFF-4F98-AB7D-DEF34733EA0E}"/>
          </ac:graphicFrameMkLst>
        </pc:graphicFrameChg>
        <pc:graphicFrameChg chg="del">
          <ac:chgData name="片山 静香(katayama-shizuka.40i)" userId="321e3550-90ca-45ee-a565-509f550c526f" providerId="ADAL" clId="{E04275D7-DD37-480D-A41A-B5850D95F573}" dt="2023-02-28T00:58:41.730" v="10" actId="478"/>
          <ac:graphicFrameMkLst>
            <pc:docMk/>
            <pc:sldMk cId="2479326300" sldId="306"/>
            <ac:graphicFrameMk id="47" creationId="{E466A923-2888-4E70-897E-2290D23A27EB}"/>
          </ac:graphicFrameMkLst>
        </pc:graphicFrameChg>
        <pc:graphicFrameChg chg="add mod">
          <ac:chgData name="片山 静香(katayama-shizuka.40i)" userId="321e3550-90ca-45ee-a565-509f550c526f" providerId="ADAL" clId="{E04275D7-DD37-480D-A41A-B5850D95F573}" dt="2023-02-28T00:58:46.849" v="11"/>
          <ac:graphicFrameMkLst>
            <pc:docMk/>
            <pc:sldMk cId="2479326300" sldId="306"/>
            <ac:graphicFrameMk id="56" creationId="{B71D488E-07B7-4679-B9EE-689E9A951F6D}"/>
          </ac:graphicFrameMkLst>
        </pc:graphicFrameChg>
        <pc:graphicFrameChg chg="add mod">
          <ac:chgData name="片山 静香(katayama-shizuka.40i)" userId="321e3550-90ca-45ee-a565-509f550c526f" providerId="ADAL" clId="{E04275D7-DD37-480D-A41A-B5850D95F573}" dt="2023-02-28T00:58:46.849" v="11"/>
          <ac:graphicFrameMkLst>
            <pc:docMk/>
            <pc:sldMk cId="2479326300" sldId="306"/>
            <ac:graphicFrameMk id="70" creationId="{EDE62FA7-B86E-4017-BF88-71E7917DD1B8}"/>
          </ac:graphicFrameMkLst>
        </pc:graphicFrameChg>
      </pc:sldChg>
      <pc:sldChg chg="addSp delSp modSp mod">
        <pc:chgData name="片山 静香(katayama-shizuka.40i)" userId="321e3550-90ca-45ee-a565-509f550c526f" providerId="ADAL" clId="{E04275D7-DD37-480D-A41A-B5850D95F573}" dt="2023-02-28T00:57:21.240" v="6" actId="207"/>
        <pc:sldMkLst>
          <pc:docMk/>
          <pc:sldMk cId="93426401" sldId="329"/>
        </pc:sldMkLst>
        <pc:spChg chg="del">
          <ac:chgData name="片山 静香(katayama-shizuka.40i)" userId="321e3550-90ca-45ee-a565-509f550c526f" providerId="ADAL" clId="{E04275D7-DD37-480D-A41A-B5850D95F573}" dt="2023-02-28T00:56:54.665" v="3" actId="478"/>
          <ac:spMkLst>
            <pc:docMk/>
            <pc:sldMk cId="93426401" sldId="329"/>
            <ac:spMk id="16" creationId="{700C31CB-DC05-4B00-AC5E-A7429F1006ED}"/>
          </ac:spMkLst>
        </pc:spChg>
        <pc:spChg chg="del">
          <ac:chgData name="片山 静香(katayama-shizuka.40i)" userId="321e3550-90ca-45ee-a565-509f550c526f" providerId="ADAL" clId="{E04275D7-DD37-480D-A41A-B5850D95F573}" dt="2023-02-28T00:56:54.665" v="3" actId="478"/>
          <ac:spMkLst>
            <pc:docMk/>
            <pc:sldMk cId="93426401" sldId="329"/>
            <ac:spMk id="17" creationId="{84666D4F-7671-455E-8C2C-BC30219EC953}"/>
          </ac:spMkLst>
        </pc:spChg>
        <pc:spChg chg="del">
          <ac:chgData name="片山 静香(katayama-shizuka.40i)" userId="321e3550-90ca-45ee-a565-509f550c526f" providerId="ADAL" clId="{E04275D7-DD37-480D-A41A-B5850D95F573}" dt="2023-02-28T00:56:54.665" v="3" actId="478"/>
          <ac:spMkLst>
            <pc:docMk/>
            <pc:sldMk cId="93426401" sldId="329"/>
            <ac:spMk id="18" creationId="{61D18423-8301-411A-B87C-5CB38A1AAF87}"/>
          </ac:spMkLst>
        </pc:spChg>
        <pc:spChg chg="del">
          <ac:chgData name="片山 静香(katayama-shizuka.40i)" userId="321e3550-90ca-45ee-a565-509f550c526f" providerId="ADAL" clId="{E04275D7-DD37-480D-A41A-B5850D95F573}" dt="2023-02-28T00:56:54.665" v="3" actId="478"/>
          <ac:spMkLst>
            <pc:docMk/>
            <pc:sldMk cId="93426401" sldId="329"/>
            <ac:spMk id="19" creationId="{D2571066-9514-4367-9CB6-5449A7261E2E}"/>
          </ac:spMkLst>
        </pc:spChg>
        <pc:spChg chg="del">
          <ac:chgData name="片山 静香(katayama-shizuka.40i)" userId="321e3550-90ca-45ee-a565-509f550c526f" providerId="ADAL" clId="{E04275D7-DD37-480D-A41A-B5850D95F573}" dt="2023-02-28T00:56:54.665" v="3" actId="478"/>
          <ac:spMkLst>
            <pc:docMk/>
            <pc:sldMk cId="93426401" sldId="329"/>
            <ac:spMk id="23" creationId="{727EF647-6338-4F30-9588-10B6CD85C4A0}"/>
          </ac:spMkLst>
        </pc:spChg>
        <pc:spChg chg="del">
          <ac:chgData name="片山 静香(katayama-shizuka.40i)" userId="321e3550-90ca-45ee-a565-509f550c526f" providerId="ADAL" clId="{E04275D7-DD37-480D-A41A-B5850D95F573}" dt="2023-02-28T00:56:54.665" v="3" actId="478"/>
          <ac:spMkLst>
            <pc:docMk/>
            <pc:sldMk cId="93426401" sldId="329"/>
            <ac:spMk id="27" creationId="{C8209181-BE60-4753-91AC-D421E5FD879A}"/>
          </ac:spMkLst>
        </pc:spChg>
        <pc:spChg chg="del">
          <ac:chgData name="片山 静香(katayama-shizuka.40i)" userId="321e3550-90ca-45ee-a565-509f550c526f" providerId="ADAL" clId="{E04275D7-DD37-480D-A41A-B5850D95F573}" dt="2023-02-28T00:56:54.665" v="3" actId="478"/>
          <ac:spMkLst>
            <pc:docMk/>
            <pc:sldMk cId="93426401" sldId="329"/>
            <ac:spMk id="28" creationId="{E925D541-9744-4586-8A35-A4417BE03D70}"/>
          </ac:spMkLst>
        </pc:spChg>
        <pc:spChg chg="del">
          <ac:chgData name="片山 静香(katayama-shizuka.40i)" userId="321e3550-90ca-45ee-a565-509f550c526f" providerId="ADAL" clId="{E04275D7-DD37-480D-A41A-B5850D95F573}" dt="2023-02-28T00:56:54.665" v="3" actId="478"/>
          <ac:spMkLst>
            <pc:docMk/>
            <pc:sldMk cId="93426401" sldId="329"/>
            <ac:spMk id="30" creationId="{7903591C-37D1-4C12-9945-187CA8B55926}"/>
          </ac:spMkLst>
        </pc:spChg>
        <pc:spChg chg="del">
          <ac:chgData name="片山 静香(katayama-shizuka.40i)" userId="321e3550-90ca-45ee-a565-509f550c526f" providerId="ADAL" clId="{E04275D7-DD37-480D-A41A-B5850D95F573}" dt="2023-02-28T00:56:54.665" v="3" actId="478"/>
          <ac:spMkLst>
            <pc:docMk/>
            <pc:sldMk cId="93426401" sldId="329"/>
            <ac:spMk id="31" creationId="{4334545A-C9F0-436D-A939-459C3CFD53F5}"/>
          </ac:spMkLst>
        </pc:spChg>
        <pc:spChg chg="del">
          <ac:chgData name="片山 静香(katayama-shizuka.40i)" userId="321e3550-90ca-45ee-a565-509f550c526f" providerId="ADAL" clId="{E04275D7-DD37-480D-A41A-B5850D95F573}" dt="2023-02-28T00:56:54.665" v="3" actId="478"/>
          <ac:spMkLst>
            <pc:docMk/>
            <pc:sldMk cId="93426401" sldId="329"/>
            <ac:spMk id="32" creationId="{1BA045FF-94D7-4ABA-8874-B9F41B15A81C}"/>
          </ac:spMkLst>
        </pc:spChg>
        <pc:spChg chg="add mod">
          <ac:chgData name="片山 静香(katayama-shizuka.40i)" userId="321e3550-90ca-45ee-a565-509f550c526f" providerId="ADAL" clId="{E04275D7-DD37-480D-A41A-B5850D95F573}" dt="2023-02-28T00:56:59.453" v="4"/>
          <ac:spMkLst>
            <pc:docMk/>
            <pc:sldMk cId="93426401" sldId="329"/>
            <ac:spMk id="36" creationId="{0F62E0E0-9927-4DB5-ABC1-04CF08AADDEC}"/>
          </ac:spMkLst>
        </pc:spChg>
        <pc:spChg chg="add mod">
          <ac:chgData name="片山 静香(katayama-shizuka.40i)" userId="321e3550-90ca-45ee-a565-509f550c526f" providerId="ADAL" clId="{E04275D7-DD37-480D-A41A-B5850D95F573}" dt="2023-02-28T00:56:59.453" v="4"/>
          <ac:spMkLst>
            <pc:docMk/>
            <pc:sldMk cId="93426401" sldId="329"/>
            <ac:spMk id="37" creationId="{449720A4-FBEB-43C6-88CC-1EF307C2AB2B}"/>
          </ac:spMkLst>
        </pc:spChg>
        <pc:spChg chg="add mod">
          <ac:chgData name="片山 静香(katayama-shizuka.40i)" userId="321e3550-90ca-45ee-a565-509f550c526f" providerId="ADAL" clId="{E04275D7-DD37-480D-A41A-B5850D95F573}" dt="2023-02-28T00:56:59.453" v="4"/>
          <ac:spMkLst>
            <pc:docMk/>
            <pc:sldMk cId="93426401" sldId="329"/>
            <ac:spMk id="38" creationId="{4A16B689-561E-430C-81D3-CCE607FAEE53}"/>
          </ac:spMkLst>
        </pc:spChg>
        <pc:spChg chg="add mod">
          <ac:chgData name="片山 静香(katayama-shizuka.40i)" userId="321e3550-90ca-45ee-a565-509f550c526f" providerId="ADAL" clId="{E04275D7-DD37-480D-A41A-B5850D95F573}" dt="2023-02-28T00:56:59.453" v="4"/>
          <ac:spMkLst>
            <pc:docMk/>
            <pc:sldMk cId="93426401" sldId="329"/>
            <ac:spMk id="40" creationId="{C906593F-5EB1-40AB-9EED-887133941A3E}"/>
          </ac:spMkLst>
        </pc:spChg>
        <pc:spChg chg="del">
          <ac:chgData name="片山 静香(katayama-shizuka.40i)" userId="321e3550-90ca-45ee-a565-509f550c526f" providerId="ADAL" clId="{E04275D7-DD37-480D-A41A-B5850D95F573}" dt="2023-02-28T00:56:54.665" v="3" actId="478"/>
          <ac:spMkLst>
            <pc:docMk/>
            <pc:sldMk cId="93426401" sldId="329"/>
            <ac:spMk id="43" creationId="{B15CB2B9-F95F-46CB-B904-A2467859F040}"/>
          </ac:spMkLst>
        </pc:spChg>
        <pc:spChg chg="del">
          <ac:chgData name="片山 静香(katayama-shizuka.40i)" userId="321e3550-90ca-45ee-a565-509f550c526f" providerId="ADAL" clId="{E04275D7-DD37-480D-A41A-B5850D95F573}" dt="2023-02-28T00:56:54.665" v="3" actId="478"/>
          <ac:spMkLst>
            <pc:docMk/>
            <pc:sldMk cId="93426401" sldId="329"/>
            <ac:spMk id="44" creationId="{C2983C79-0EBF-47FC-BE48-021D9BE8D32A}"/>
          </ac:spMkLst>
        </pc:spChg>
        <pc:spChg chg="mod">
          <ac:chgData name="片山 静香(katayama-shizuka.40i)" userId="321e3550-90ca-45ee-a565-509f550c526f" providerId="ADAL" clId="{E04275D7-DD37-480D-A41A-B5850D95F573}" dt="2023-02-28T00:56:59.453" v="4"/>
          <ac:spMkLst>
            <pc:docMk/>
            <pc:sldMk cId="93426401" sldId="329"/>
            <ac:spMk id="47" creationId="{0BF37F25-6397-47CC-AEA5-4E20BF65C39B}"/>
          </ac:spMkLst>
        </pc:spChg>
        <pc:spChg chg="mod">
          <ac:chgData name="片山 静香(katayama-shizuka.40i)" userId="321e3550-90ca-45ee-a565-509f550c526f" providerId="ADAL" clId="{E04275D7-DD37-480D-A41A-B5850D95F573}" dt="2023-02-28T00:56:59.453" v="4"/>
          <ac:spMkLst>
            <pc:docMk/>
            <pc:sldMk cId="93426401" sldId="329"/>
            <ac:spMk id="48" creationId="{25C400BD-CEE5-444C-BDBE-6EEA3BEB2F79}"/>
          </ac:spMkLst>
        </pc:spChg>
        <pc:spChg chg="add mod">
          <ac:chgData name="片山 静香(katayama-shizuka.40i)" userId="321e3550-90ca-45ee-a565-509f550c526f" providerId="ADAL" clId="{E04275D7-DD37-480D-A41A-B5850D95F573}" dt="2023-02-28T00:56:59.453" v="4"/>
          <ac:spMkLst>
            <pc:docMk/>
            <pc:sldMk cId="93426401" sldId="329"/>
            <ac:spMk id="49" creationId="{FB0E1EC1-74E6-44E7-8316-3005FFC95745}"/>
          </ac:spMkLst>
        </pc:spChg>
        <pc:spChg chg="mod">
          <ac:chgData name="片山 静香(katayama-shizuka.40i)" userId="321e3550-90ca-45ee-a565-509f550c526f" providerId="ADAL" clId="{E04275D7-DD37-480D-A41A-B5850D95F573}" dt="2023-02-28T00:56:59.453" v="4"/>
          <ac:spMkLst>
            <pc:docMk/>
            <pc:sldMk cId="93426401" sldId="329"/>
            <ac:spMk id="51" creationId="{E44F5876-7672-4521-AB5F-162F941D1BC0}"/>
          </ac:spMkLst>
        </pc:spChg>
        <pc:spChg chg="mod">
          <ac:chgData name="片山 静香(katayama-shizuka.40i)" userId="321e3550-90ca-45ee-a565-509f550c526f" providerId="ADAL" clId="{E04275D7-DD37-480D-A41A-B5850D95F573}" dt="2023-02-28T00:56:59.453" v="4"/>
          <ac:spMkLst>
            <pc:docMk/>
            <pc:sldMk cId="93426401" sldId="329"/>
            <ac:spMk id="52" creationId="{2974F628-2833-4B44-A854-215E156F0AA1}"/>
          </ac:spMkLst>
        </pc:spChg>
        <pc:spChg chg="add mod">
          <ac:chgData name="片山 静香(katayama-shizuka.40i)" userId="321e3550-90ca-45ee-a565-509f550c526f" providerId="ADAL" clId="{E04275D7-DD37-480D-A41A-B5850D95F573}" dt="2023-02-28T00:56:59.453" v="4"/>
          <ac:spMkLst>
            <pc:docMk/>
            <pc:sldMk cId="93426401" sldId="329"/>
            <ac:spMk id="53" creationId="{4C232311-0BC9-4908-915A-2A515ADADCDE}"/>
          </ac:spMkLst>
        </pc:spChg>
        <pc:spChg chg="add mod">
          <ac:chgData name="片山 静香(katayama-shizuka.40i)" userId="321e3550-90ca-45ee-a565-509f550c526f" providerId="ADAL" clId="{E04275D7-DD37-480D-A41A-B5850D95F573}" dt="2023-02-28T00:56:59.453" v="4"/>
          <ac:spMkLst>
            <pc:docMk/>
            <pc:sldMk cId="93426401" sldId="329"/>
            <ac:spMk id="54" creationId="{0CC418A6-408C-44CA-A5FC-6660FA08F570}"/>
          </ac:spMkLst>
        </pc:spChg>
        <pc:spChg chg="add mod">
          <ac:chgData name="片山 静香(katayama-shizuka.40i)" userId="321e3550-90ca-45ee-a565-509f550c526f" providerId="ADAL" clId="{E04275D7-DD37-480D-A41A-B5850D95F573}" dt="2023-02-28T00:56:59.453" v="4"/>
          <ac:spMkLst>
            <pc:docMk/>
            <pc:sldMk cId="93426401" sldId="329"/>
            <ac:spMk id="56" creationId="{C04985E1-A056-4DE9-80B1-B3F0F932F576}"/>
          </ac:spMkLst>
        </pc:spChg>
        <pc:spChg chg="add mod">
          <ac:chgData name="片山 静香(katayama-shizuka.40i)" userId="321e3550-90ca-45ee-a565-509f550c526f" providerId="ADAL" clId="{E04275D7-DD37-480D-A41A-B5850D95F573}" dt="2023-02-28T00:56:59.453" v="4"/>
          <ac:spMkLst>
            <pc:docMk/>
            <pc:sldMk cId="93426401" sldId="329"/>
            <ac:spMk id="57" creationId="{C3B2473F-1C3D-4E76-A9F6-53B2A5B91CF0}"/>
          </ac:spMkLst>
        </pc:spChg>
        <pc:spChg chg="add mod">
          <ac:chgData name="片山 静香(katayama-shizuka.40i)" userId="321e3550-90ca-45ee-a565-509f550c526f" providerId="ADAL" clId="{E04275D7-DD37-480D-A41A-B5850D95F573}" dt="2023-02-28T00:57:18.453" v="5" actId="207"/>
          <ac:spMkLst>
            <pc:docMk/>
            <pc:sldMk cId="93426401" sldId="329"/>
            <ac:spMk id="58" creationId="{5D94A424-37C2-40DE-968B-47A333941135}"/>
          </ac:spMkLst>
        </pc:spChg>
        <pc:spChg chg="mod">
          <ac:chgData name="片山 静香(katayama-shizuka.40i)" userId="321e3550-90ca-45ee-a565-509f550c526f" providerId="ADAL" clId="{E04275D7-DD37-480D-A41A-B5850D95F573}" dt="2023-02-28T00:56:59.453" v="4"/>
          <ac:spMkLst>
            <pc:docMk/>
            <pc:sldMk cId="93426401" sldId="329"/>
            <ac:spMk id="60" creationId="{B34DFA02-B81E-4F17-9EFB-28A30C8081B3}"/>
          </ac:spMkLst>
        </pc:spChg>
        <pc:spChg chg="mod">
          <ac:chgData name="片山 静香(katayama-shizuka.40i)" userId="321e3550-90ca-45ee-a565-509f550c526f" providerId="ADAL" clId="{E04275D7-DD37-480D-A41A-B5850D95F573}" dt="2023-02-28T00:56:59.453" v="4"/>
          <ac:spMkLst>
            <pc:docMk/>
            <pc:sldMk cId="93426401" sldId="329"/>
            <ac:spMk id="61" creationId="{5A9867E9-FDDF-420E-B000-31D2766E9A0C}"/>
          </ac:spMkLst>
        </pc:spChg>
        <pc:spChg chg="mod">
          <ac:chgData name="片山 静香(katayama-shizuka.40i)" userId="321e3550-90ca-45ee-a565-509f550c526f" providerId="ADAL" clId="{E04275D7-DD37-480D-A41A-B5850D95F573}" dt="2023-02-28T00:56:59.453" v="4"/>
          <ac:spMkLst>
            <pc:docMk/>
            <pc:sldMk cId="93426401" sldId="329"/>
            <ac:spMk id="63" creationId="{D3844898-ED40-4605-81DD-9A4B6427210D}"/>
          </ac:spMkLst>
        </pc:spChg>
        <pc:spChg chg="mod">
          <ac:chgData name="片山 静香(katayama-shizuka.40i)" userId="321e3550-90ca-45ee-a565-509f550c526f" providerId="ADAL" clId="{E04275D7-DD37-480D-A41A-B5850D95F573}" dt="2023-02-28T00:56:59.453" v="4"/>
          <ac:spMkLst>
            <pc:docMk/>
            <pc:sldMk cId="93426401" sldId="329"/>
            <ac:spMk id="64" creationId="{3FA0ED34-9EA2-460E-8B08-1B647DCE2BD1}"/>
          </ac:spMkLst>
        </pc:spChg>
        <pc:spChg chg="add mod">
          <ac:chgData name="片山 静香(katayama-shizuka.40i)" userId="321e3550-90ca-45ee-a565-509f550c526f" providerId="ADAL" clId="{E04275D7-DD37-480D-A41A-B5850D95F573}" dt="2023-02-28T00:56:59.453" v="4"/>
          <ac:spMkLst>
            <pc:docMk/>
            <pc:sldMk cId="93426401" sldId="329"/>
            <ac:spMk id="65" creationId="{4A5DCAC0-3139-413D-A9C6-CEE3ADE14C4D}"/>
          </ac:spMkLst>
        </pc:spChg>
        <pc:spChg chg="add mod">
          <ac:chgData name="片山 静香(katayama-shizuka.40i)" userId="321e3550-90ca-45ee-a565-509f550c526f" providerId="ADAL" clId="{E04275D7-DD37-480D-A41A-B5850D95F573}" dt="2023-02-28T00:57:21.240" v="6" actId="207"/>
          <ac:spMkLst>
            <pc:docMk/>
            <pc:sldMk cId="93426401" sldId="329"/>
            <ac:spMk id="66" creationId="{D7A01B52-C472-4C3C-8DE0-DFEB92BC2889}"/>
          </ac:spMkLst>
        </pc:spChg>
        <pc:grpChg chg="del">
          <ac:chgData name="片山 静香(katayama-shizuka.40i)" userId="321e3550-90ca-45ee-a565-509f550c526f" providerId="ADAL" clId="{E04275D7-DD37-480D-A41A-B5850D95F573}" dt="2023-02-28T00:56:54.665" v="3" actId="478"/>
          <ac:grpSpMkLst>
            <pc:docMk/>
            <pc:sldMk cId="93426401" sldId="329"/>
            <ac:grpSpMk id="20" creationId="{5F51CBC9-D3DF-4F0E-86C4-C25F752DE93B}"/>
          </ac:grpSpMkLst>
        </pc:grpChg>
        <pc:grpChg chg="del">
          <ac:chgData name="片山 静香(katayama-shizuka.40i)" userId="321e3550-90ca-45ee-a565-509f550c526f" providerId="ADAL" clId="{E04275D7-DD37-480D-A41A-B5850D95F573}" dt="2023-02-28T00:56:54.665" v="3" actId="478"/>
          <ac:grpSpMkLst>
            <pc:docMk/>
            <pc:sldMk cId="93426401" sldId="329"/>
            <ac:grpSpMk id="24" creationId="{2B574F5C-65F7-40B6-AF5A-B69605DF2827}"/>
          </ac:grpSpMkLst>
        </pc:grpChg>
        <pc:grpChg chg="del">
          <ac:chgData name="片山 静香(katayama-shizuka.40i)" userId="321e3550-90ca-45ee-a565-509f550c526f" providerId="ADAL" clId="{E04275D7-DD37-480D-A41A-B5850D95F573}" dt="2023-02-28T00:56:54.665" v="3" actId="478"/>
          <ac:grpSpMkLst>
            <pc:docMk/>
            <pc:sldMk cId="93426401" sldId="329"/>
            <ac:grpSpMk id="33" creationId="{56EE84A7-4860-45B2-84C2-3E3E268E2911}"/>
          </ac:grpSpMkLst>
        </pc:grpChg>
        <pc:grpChg chg="del">
          <ac:chgData name="片山 静香(katayama-shizuka.40i)" userId="321e3550-90ca-45ee-a565-509f550c526f" providerId="ADAL" clId="{E04275D7-DD37-480D-A41A-B5850D95F573}" dt="2023-02-28T00:56:54.665" v="3" actId="478"/>
          <ac:grpSpMkLst>
            <pc:docMk/>
            <pc:sldMk cId="93426401" sldId="329"/>
            <ac:grpSpMk id="39" creationId="{CA09F8EC-3F7C-4D01-985A-57CA24783EE3}"/>
          </ac:grpSpMkLst>
        </pc:grpChg>
        <pc:grpChg chg="add mod">
          <ac:chgData name="片山 静香(katayama-shizuka.40i)" userId="321e3550-90ca-45ee-a565-509f550c526f" providerId="ADAL" clId="{E04275D7-DD37-480D-A41A-B5850D95F573}" dt="2023-02-28T00:56:59.453" v="4"/>
          <ac:grpSpMkLst>
            <pc:docMk/>
            <pc:sldMk cId="93426401" sldId="329"/>
            <ac:grpSpMk id="46" creationId="{6BFB51BE-55BC-48E1-BE9B-727B461C4C8C}"/>
          </ac:grpSpMkLst>
        </pc:grpChg>
        <pc:grpChg chg="add mod">
          <ac:chgData name="片山 静香(katayama-shizuka.40i)" userId="321e3550-90ca-45ee-a565-509f550c526f" providerId="ADAL" clId="{E04275D7-DD37-480D-A41A-B5850D95F573}" dt="2023-02-28T00:56:59.453" v="4"/>
          <ac:grpSpMkLst>
            <pc:docMk/>
            <pc:sldMk cId="93426401" sldId="329"/>
            <ac:grpSpMk id="50" creationId="{10EF932F-0B27-4E2E-A3BE-C1855A61E0A8}"/>
          </ac:grpSpMkLst>
        </pc:grpChg>
        <pc:grpChg chg="add mod">
          <ac:chgData name="片山 静香(katayama-shizuka.40i)" userId="321e3550-90ca-45ee-a565-509f550c526f" providerId="ADAL" clId="{E04275D7-DD37-480D-A41A-B5850D95F573}" dt="2023-02-28T00:56:59.453" v="4"/>
          <ac:grpSpMkLst>
            <pc:docMk/>
            <pc:sldMk cId="93426401" sldId="329"/>
            <ac:grpSpMk id="59" creationId="{46109123-22D8-47B2-94D4-8AF61407F8DA}"/>
          </ac:grpSpMkLst>
        </pc:grpChg>
        <pc:grpChg chg="add mod">
          <ac:chgData name="片山 静香(katayama-shizuka.40i)" userId="321e3550-90ca-45ee-a565-509f550c526f" providerId="ADAL" clId="{E04275D7-DD37-480D-A41A-B5850D95F573}" dt="2023-02-28T00:56:59.453" v="4"/>
          <ac:grpSpMkLst>
            <pc:docMk/>
            <pc:sldMk cId="93426401" sldId="329"/>
            <ac:grpSpMk id="62" creationId="{5177D609-68B6-498A-8B3D-6B4936E935C4}"/>
          </ac:grpSpMkLst>
        </pc:grpChg>
        <pc:graphicFrameChg chg="del">
          <ac:chgData name="片山 静香(katayama-shizuka.40i)" userId="321e3550-90ca-45ee-a565-509f550c526f" providerId="ADAL" clId="{E04275D7-DD37-480D-A41A-B5850D95F573}" dt="2023-02-28T00:56:54.665" v="3" actId="478"/>
          <ac:graphicFrameMkLst>
            <pc:docMk/>
            <pc:sldMk cId="93426401" sldId="329"/>
            <ac:graphicFrameMk id="29" creationId="{FB6E5AE9-8E31-4E62-AE9F-C47AEB38419E}"/>
          </ac:graphicFrameMkLst>
        </pc:graphicFrameChg>
        <pc:graphicFrameChg chg="del">
          <ac:chgData name="片山 静香(katayama-shizuka.40i)" userId="321e3550-90ca-45ee-a565-509f550c526f" providerId="ADAL" clId="{E04275D7-DD37-480D-A41A-B5850D95F573}" dt="2023-02-28T00:56:54.665" v="3" actId="478"/>
          <ac:graphicFrameMkLst>
            <pc:docMk/>
            <pc:sldMk cId="93426401" sldId="329"/>
            <ac:graphicFrameMk id="45" creationId="{65733E4A-A22B-4621-A3C3-579452AFAA2E}"/>
          </ac:graphicFrameMkLst>
        </pc:graphicFrameChg>
        <pc:graphicFrameChg chg="add mod">
          <ac:chgData name="片山 静香(katayama-shizuka.40i)" userId="321e3550-90ca-45ee-a565-509f550c526f" providerId="ADAL" clId="{E04275D7-DD37-480D-A41A-B5850D95F573}" dt="2023-02-28T00:56:59.453" v="4"/>
          <ac:graphicFrameMkLst>
            <pc:docMk/>
            <pc:sldMk cId="93426401" sldId="329"/>
            <ac:graphicFrameMk id="55" creationId="{7078D38F-5DFB-4E94-B13E-D7B75E35FDE0}"/>
          </ac:graphicFrameMkLst>
        </pc:graphicFrameChg>
        <pc:graphicFrameChg chg="add mod">
          <ac:chgData name="片山 静香(katayama-shizuka.40i)" userId="321e3550-90ca-45ee-a565-509f550c526f" providerId="ADAL" clId="{E04275D7-DD37-480D-A41A-B5850D95F573}" dt="2023-02-28T00:56:59.453" v="4"/>
          <ac:graphicFrameMkLst>
            <pc:docMk/>
            <pc:sldMk cId="93426401" sldId="329"/>
            <ac:graphicFrameMk id="67" creationId="{48C2B9F7-57F7-4B49-BBCD-B8DA59683AC3}"/>
          </ac:graphicFrameMkLst>
        </pc:graphicFrameChg>
      </pc:sldChg>
      <pc:sldChg chg="addSp delSp modSp mod">
        <pc:chgData name="片山 静香(katayama-shizuka.40i)" userId="321e3550-90ca-45ee-a565-509f550c526f" providerId="ADAL" clId="{E04275D7-DD37-480D-A41A-B5850D95F573}" dt="2023-02-28T00:58:09.714" v="9" actId="207"/>
        <pc:sldMkLst>
          <pc:docMk/>
          <pc:sldMk cId="511662697" sldId="331"/>
        </pc:sldMkLst>
        <pc:spChg chg="del">
          <ac:chgData name="片山 静香(katayama-shizuka.40i)" userId="321e3550-90ca-45ee-a565-509f550c526f" providerId="ADAL" clId="{E04275D7-DD37-480D-A41A-B5850D95F573}" dt="2023-02-28T00:57:57.877" v="7" actId="478"/>
          <ac:spMkLst>
            <pc:docMk/>
            <pc:sldMk cId="511662697" sldId="331"/>
            <ac:spMk id="16" creationId="{49012A46-9226-49B6-B531-0769BE750F04}"/>
          </ac:spMkLst>
        </pc:spChg>
        <pc:spChg chg="del">
          <ac:chgData name="片山 静香(katayama-shizuka.40i)" userId="321e3550-90ca-45ee-a565-509f550c526f" providerId="ADAL" clId="{E04275D7-DD37-480D-A41A-B5850D95F573}" dt="2023-02-28T00:57:57.877" v="7" actId="478"/>
          <ac:spMkLst>
            <pc:docMk/>
            <pc:sldMk cId="511662697" sldId="331"/>
            <ac:spMk id="17" creationId="{794DA132-4227-4EBD-AFB6-5323DC37AB8D}"/>
          </ac:spMkLst>
        </pc:spChg>
        <pc:spChg chg="del">
          <ac:chgData name="片山 静香(katayama-shizuka.40i)" userId="321e3550-90ca-45ee-a565-509f550c526f" providerId="ADAL" clId="{E04275D7-DD37-480D-A41A-B5850D95F573}" dt="2023-02-28T00:57:57.877" v="7" actId="478"/>
          <ac:spMkLst>
            <pc:docMk/>
            <pc:sldMk cId="511662697" sldId="331"/>
            <ac:spMk id="18" creationId="{B6E6B00F-A89B-4974-A716-65199191C4EA}"/>
          </ac:spMkLst>
        </pc:spChg>
        <pc:spChg chg="del">
          <ac:chgData name="片山 静香(katayama-shizuka.40i)" userId="321e3550-90ca-45ee-a565-509f550c526f" providerId="ADAL" clId="{E04275D7-DD37-480D-A41A-B5850D95F573}" dt="2023-02-28T00:57:57.877" v="7" actId="478"/>
          <ac:spMkLst>
            <pc:docMk/>
            <pc:sldMk cId="511662697" sldId="331"/>
            <ac:spMk id="19" creationId="{3DB45F9F-88A4-4AFF-BADE-30097ADEE087}"/>
          </ac:spMkLst>
        </pc:spChg>
        <pc:spChg chg="del">
          <ac:chgData name="片山 静香(katayama-shizuka.40i)" userId="321e3550-90ca-45ee-a565-509f550c526f" providerId="ADAL" clId="{E04275D7-DD37-480D-A41A-B5850D95F573}" dt="2023-02-28T00:57:57.877" v="7" actId="478"/>
          <ac:spMkLst>
            <pc:docMk/>
            <pc:sldMk cId="511662697" sldId="331"/>
            <ac:spMk id="24" creationId="{DCD32B0A-890D-4E84-8EC6-D0938597B173}"/>
          </ac:spMkLst>
        </pc:spChg>
        <pc:spChg chg="del">
          <ac:chgData name="片山 静香(katayama-shizuka.40i)" userId="321e3550-90ca-45ee-a565-509f550c526f" providerId="ADAL" clId="{E04275D7-DD37-480D-A41A-B5850D95F573}" dt="2023-02-28T00:57:57.877" v="7" actId="478"/>
          <ac:spMkLst>
            <pc:docMk/>
            <pc:sldMk cId="511662697" sldId="331"/>
            <ac:spMk id="28" creationId="{9C07D3FD-EA8A-48D6-BE59-3AC753ED8F72}"/>
          </ac:spMkLst>
        </pc:spChg>
        <pc:spChg chg="add mod">
          <ac:chgData name="片山 静香(katayama-shizuka.40i)" userId="321e3550-90ca-45ee-a565-509f550c526f" providerId="ADAL" clId="{E04275D7-DD37-480D-A41A-B5850D95F573}" dt="2023-02-28T00:58:01.981" v="8"/>
          <ac:spMkLst>
            <pc:docMk/>
            <pc:sldMk cId="511662697" sldId="331"/>
            <ac:spMk id="29" creationId="{577E4EAF-42F5-40D8-BEB7-1FB31EA7FE66}"/>
          </ac:spMkLst>
        </pc:spChg>
        <pc:spChg chg="del">
          <ac:chgData name="片山 静香(katayama-shizuka.40i)" userId="321e3550-90ca-45ee-a565-509f550c526f" providerId="ADAL" clId="{E04275D7-DD37-480D-A41A-B5850D95F573}" dt="2023-02-28T00:57:57.877" v="7" actId="478"/>
          <ac:spMkLst>
            <pc:docMk/>
            <pc:sldMk cId="511662697" sldId="331"/>
            <ac:spMk id="31" creationId="{1F6DD294-4088-4109-BB2F-6EB165479FA7}"/>
          </ac:spMkLst>
        </pc:spChg>
        <pc:spChg chg="del">
          <ac:chgData name="片山 静香(katayama-shizuka.40i)" userId="321e3550-90ca-45ee-a565-509f550c526f" providerId="ADAL" clId="{E04275D7-DD37-480D-A41A-B5850D95F573}" dt="2023-02-28T00:57:57.877" v="7" actId="478"/>
          <ac:spMkLst>
            <pc:docMk/>
            <pc:sldMk cId="511662697" sldId="331"/>
            <ac:spMk id="32" creationId="{41C429B5-E440-460E-B57D-0BB42E82AA94}"/>
          </ac:spMkLst>
        </pc:spChg>
        <pc:spChg chg="del">
          <ac:chgData name="片山 静香(katayama-shizuka.40i)" userId="321e3550-90ca-45ee-a565-509f550c526f" providerId="ADAL" clId="{E04275D7-DD37-480D-A41A-B5850D95F573}" dt="2023-02-28T00:57:57.877" v="7" actId="478"/>
          <ac:spMkLst>
            <pc:docMk/>
            <pc:sldMk cId="511662697" sldId="331"/>
            <ac:spMk id="33" creationId="{01B0D841-A1B7-4659-AAAE-458FFA000100}"/>
          </ac:spMkLst>
        </pc:spChg>
        <pc:spChg chg="del">
          <ac:chgData name="片山 静香(katayama-shizuka.40i)" userId="321e3550-90ca-45ee-a565-509f550c526f" providerId="ADAL" clId="{E04275D7-DD37-480D-A41A-B5850D95F573}" dt="2023-02-28T00:57:57.877" v="7" actId="478"/>
          <ac:spMkLst>
            <pc:docMk/>
            <pc:sldMk cId="511662697" sldId="331"/>
            <ac:spMk id="34" creationId="{7E2C3B69-69DF-4A33-9042-D69969CE24AF}"/>
          </ac:spMkLst>
        </pc:spChg>
        <pc:spChg chg="del">
          <ac:chgData name="片山 静香(katayama-shizuka.40i)" userId="321e3550-90ca-45ee-a565-509f550c526f" providerId="ADAL" clId="{E04275D7-DD37-480D-A41A-B5850D95F573}" dt="2023-02-28T00:57:57.877" v="7" actId="478"/>
          <ac:spMkLst>
            <pc:docMk/>
            <pc:sldMk cId="511662697" sldId="331"/>
            <ac:spMk id="36" creationId="{7DA19717-58B0-4AD9-8C11-6F3402DB1A7B}"/>
          </ac:spMkLst>
        </pc:spChg>
        <pc:spChg chg="del">
          <ac:chgData name="片山 静香(katayama-shizuka.40i)" userId="321e3550-90ca-45ee-a565-509f550c526f" providerId="ADAL" clId="{E04275D7-DD37-480D-A41A-B5850D95F573}" dt="2023-02-28T00:57:57.877" v="7" actId="478"/>
          <ac:spMkLst>
            <pc:docMk/>
            <pc:sldMk cId="511662697" sldId="331"/>
            <ac:spMk id="37" creationId="{E1EF1087-882D-4878-B98D-F454952FB7AD}"/>
          </ac:spMkLst>
        </pc:spChg>
        <pc:spChg chg="add mod">
          <ac:chgData name="片山 静香(katayama-shizuka.40i)" userId="321e3550-90ca-45ee-a565-509f550c526f" providerId="ADAL" clId="{E04275D7-DD37-480D-A41A-B5850D95F573}" dt="2023-02-28T00:58:01.981" v="8"/>
          <ac:spMkLst>
            <pc:docMk/>
            <pc:sldMk cId="511662697" sldId="331"/>
            <ac:spMk id="38" creationId="{084D2171-CA88-45E5-80B0-22794076456C}"/>
          </ac:spMkLst>
        </pc:spChg>
        <pc:spChg chg="add mod">
          <ac:chgData name="片山 静香(katayama-shizuka.40i)" userId="321e3550-90ca-45ee-a565-509f550c526f" providerId="ADAL" clId="{E04275D7-DD37-480D-A41A-B5850D95F573}" dt="2023-02-28T00:58:01.981" v="8"/>
          <ac:spMkLst>
            <pc:docMk/>
            <pc:sldMk cId="511662697" sldId="331"/>
            <ac:spMk id="40" creationId="{1126C548-12EB-4132-9DFC-A7823CA2CDF5}"/>
          </ac:spMkLst>
        </pc:spChg>
        <pc:spChg chg="add mod">
          <ac:chgData name="片山 静香(katayama-shizuka.40i)" userId="321e3550-90ca-45ee-a565-509f550c526f" providerId="ADAL" clId="{E04275D7-DD37-480D-A41A-B5850D95F573}" dt="2023-02-28T00:58:01.981" v="8"/>
          <ac:spMkLst>
            <pc:docMk/>
            <pc:sldMk cId="511662697" sldId="331"/>
            <ac:spMk id="42" creationId="{C73D8A9C-FF39-4E4B-BA9D-5C49B654DD40}"/>
          </ac:spMkLst>
        </pc:spChg>
        <pc:spChg chg="del">
          <ac:chgData name="片山 静香(katayama-shizuka.40i)" userId="321e3550-90ca-45ee-a565-509f550c526f" providerId="ADAL" clId="{E04275D7-DD37-480D-A41A-B5850D95F573}" dt="2023-02-28T00:57:57.877" v="7" actId="478"/>
          <ac:spMkLst>
            <pc:docMk/>
            <pc:sldMk cId="511662697" sldId="331"/>
            <ac:spMk id="43" creationId="{0404780A-F6CB-4DD9-8CA0-D2F04E7DD0FC}"/>
          </ac:spMkLst>
        </pc:spChg>
        <pc:spChg chg="mod">
          <ac:chgData name="片山 静香(katayama-shizuka.40i)" userId="321e3550-90ca-45ee-a565-509f550c526f" providerId="ADAL" clId="{E04275D7-DD37-480D-A41A-B5850D95F573}" dt="2023-02-28T00:58:01.981" v="8"/>
          <ac:spMkLst>
            <pc:docMk/>
            <pc:sldMk cId="511662697" sldId="331"/>
            <ac:spMk id="49" creationId="{4D4E9C84-BF40-41AA-86F0-F9A68FA8344C}"/>
          </ac:spMkLst>
        </pc:spChg>
        <pc:spChg chg="mod">
          <ac:chgData name="片山 静香(katayama-shizuka.40i)" userId="321e3550-90ca-45ee-a565-509f550c526f" providerId="ADAL" clId="{E04275D7-DD37-480D-A41A-B5850D95F573}" dt="2023-02-28T00:58:01.981" v="8"/>
          <ac:spMkLst>
            <pc:docMk/>
            <pc:sldMk cId="511662697" sldId="331"/>
            <ac:spMk id="50" creationId="{B5AB71D5-200C-422D-964E-73D36130AC7A}"/>
          </ac:spMkLst>
        </pc:spChg>
        <pc:spChg chg="mod">
          <ac:chgData name="片山 静香(katayama-shizuka.40i)" userId="321e3550-90ca-45ee-a565-509f550c526f" providerId="ADAL" clId="{E04275D7-DD37-480D-A41A-B5850D95F573}" dt="2023-02-28T00:58:01.981" v="8"/>
          <ac:spMkLst>
            <pc:docMk/>
            <pc:sldMk cId="511662697" sldId="331"/>
            <ac:spMk id="52" creationId="{7394B2DA-803A-4DD4-9E4A-25B2592D04F3}"/>
          </ac:spMkLst>
        </pc:spChg>
        <pc:spChg chg="mod">
          <ac:chgData name="片山 静香(katayama-shizuka.40i)" userId="321e3550-90ca-45ee-a565-509f550c526f" providerId="ADAL" clId="{E04275D7-DD37-480D-A41A-B5850D95F573}" dt="2023-02-28T00:58:01.981" v="8"/>
          <ac:spMkLst>
            <pc:docMk/>
            <pc:sldMk cId="511662697" sldId="331"/>
            <ac:spMk id="53" creationId="{A0D04EF9-6B78-48CA-A322-4285229AF3AD}"/>
          </ac:spMkLst>
        </pc:spChg>
        <pc:spChg chg="add mod">
          <ac:chgData name="片山 静香(katayama-shizuka.40i)" userId="321e3550-90ca-45ee-a565-509f550c526f" providerId="ADAL" clId="{E04275D7-DD37-480D-A41A-B5850D95F573}" dt="2023-02-28T00:58:01.981" v="8"/>
          <ac:spMkLst>
            <pc:docMk/>
            <pc:sldMk cId="511662697" sldId="331"/>
            <ac:spMk id="54" creationId="{4715805A-2549-4DBE-8D91-1DCD0DA90A7A}"/>
          </ac:spMkLst>
        </pc:spChg>
        <pc:spChg chg="add mod">
          <ac:chgData name="片山 静香(katayama-shizuka.40i)" userId="321e3550-90ca-45ee-a565-509f550c526f" providerId="ADAL" clId="{E04275D7-DD37-480D-A41A-B5850D95F573}" dt="2023-02-28T00:58:01.981" v="8"/>
          <ac:spMkLst>
            <pc:docMk/>
            <pc:sldMk cId="511662697" sldId="331"/>
            <ac:spMk id="55" creationId="{23BAD390-4436-4493-8B83-2E7E74EF4019}"/>
          </ac:spMkLst>
        </pc:spChg>
        <pc:spChg chg="add mod">
          <ac:chgData name="片山 静香(katayama-shizuka.40i)" userId="321e3550-90ca-45ee-a565-509f550c526f" providerId="ADAL" clId="{E04275D7-DD37-480D-A41A-B5850D95F573}" dt="2023-02-28T00:58:01.981" v="8"/>
          <ac:spMkLst>
            <pc:docMk/>
            <pc:sldMk cId="511662697" sldId="331"/>
            <ac:spMk id="56" creationId="{86078E30-A804-4300-8B60-32672E3EF5C5}"/>
          </ac:spMkLst>
        </pc:spChg>
        <pc:spChg chg="add mod">
          <ac:chgData name="片山 静香(katayama-shizuka.40i)" userId="321e3550-90ca-45ee-a565-509f550c526f" providerId="ADAL" clId="{E04275D7-DD37-480D-A41A-B5850D95F573}" dt="2023-02-28T00:58:01.981" v="8"/>
          <ac:spMkLst>
            <pc:docMk/>
            <pc:sldMk cId="511662697" sldId="331"/>
            <ac:spMk id="57" creationId="{07504CF7-8ACB-4D90-839E-4EE273006F4F}"/>
          </ac:spMkLst>
        </pc:spChg>
        <pc:spChg chg="mod">
          <ac:chgData name="片山 静香(katayama-shizuka.40i)" userId="321e3550-90ca-45ee-a565-509f550c526f" providerId="ADAL" clId="{E04275D7-DD37-480D-A41A-B5850D95F573}" dt="2023-02-28T00:58:01.981" v="8"/>
          <ac:spMkLst>
            <pc:docMk/>
            <pc:sldMk cId="511662697" sldId="331"/>
            <ac:spMk id="59" creationId="{7F95FA65-6794-4C1D-92C7-FF7A82442EA2}"/>
          </ac:spMkLst>
        </pc:spChg>
        <pc:spChg chg="mod">
          <ac:chgData name="片山 静香(katayama-shizuka.40i)" userId="321e3550-90ca-45ee-a565-509f550c526f" providerId="ADAL" clId="{E04275D7-DD37-480D-A41A-B5850D95F573}" dt="2023-02-28T00:58:01.981" v="8"/>
          <ac:spMkLst>
            <pc:docMk/>
            <pc:sldMk cId="511662697" sldId="331"/>
            <ac:spMk id="60" creationId="{055E1D04-8EC1-4196-95D6-40CA66E48972}"/>
          </ac:spMkLst>
        </pc:spChg>
        <pc:spChg chg="add mod">
          <ac:chgData name="片山 静香(katayama-shizuka.40i)" userId="321e3550-90ca-45ee-a565-509f550c526f" providerId="ADAL" clId="{E04275D7-DD37-480D-A41A-B5850D95F573}" dt="2023-02-28T00:58:01.981" v="8"/>
          <ac:spMkLst>
            <pc:docMk/>
            <pc:sldMk cId="511662697" sldId="331"/>
            <ac:spMk id="61" creationId="{39FB9E04-0E48-43D2-8A64-4D3099500F90}"/>
          </ac:spMkLst>
        </pc:spChg>
        <pc:spChg chg="mod">
          <ac:chgData name="片山 静香(katayama-shizuka.40i)" userId="321e3550-90ca-45ee-a565-509f550c526f" providerId="ADAL" clId="{E04275D7-DD37-480D-A41A-B5850D95F573}" dt="2023-02-28T00:58:01.981" v="8"/>
          <ac:spMkLst>
            <pc:docMk/>
            <pc:sldMk cId="511662697" sldId="331"/>
            <ac:spMk id="63" creationId="{B2BA1DE6-A25C-44FB-9FDB-22568A6EBA1E}"/>
          </ac:spMkLst>
        </pc:spChg>
        <pc:spChg chg="mod">
          <ac:chgData name="片山 静香(katayama-shizuka.40i)" userId="321e3550-90ca-45ee-a565-509f550c526f" providerId="ADAL" clId="{E04275D7-DD37-480D-A41A-B5850D95F573}" dt="2023-02-28T00:58:01.981" v="8"/>
          <ac:spMkLst>
            <pc:docMk/>
            <pc:sldMk cId="511662697" sldId="331"/>
            <ac:spMk id="64" creationId="{5EBC4EA2-40FF-4199-B13D-6B0705AA30AF}"/>
          </ac:spMkLst>
        </pc:spChg>
        <pc:spChg chg="add mod">
          <ac:chgData name="片山 静香(katayama-shizuka.40i)" userId="321e3550-90ca-45ee-a565-509f550c526f" providerId="ADAL" clId="{E04275D7-DD37-480D-A41A-B5850D95F573}" dt="2023-02-28T00:58:01.981" v="8"/>
          <ac:spMkLst>
            <pc:docMk/>
            <pc:sldMk cId="511662697" sldId="331"/>
            <ac:spMk id="65" creationId="{AE4BEB72-BF66-40A5-B535-8426C658A17D}"/>
          </ac:spMkLst>
        </pc:spChg>
        <pc:spChg chg="add mod">
          <ac:chgData name="片山 静香(katayama-shizuka.40i)" userId="321e3550-90ca-45ee-a565-509f550c526f" providerId="ADAL" clId="{E04275D7-DD37-480D-A41A-B5850D95F573}" dt="2023-02-28T00:58:09.714" v="9" actId="207"/>
          <ac:spMkLst>
            <pc:docMk/>
            <pc:sldMk cId="511662697" sldId="331"/>
            <ac:spMk id="66" creationId="{9FC8EC6B-76C0-4A57-B4F3-62A5D6377AEC}"/>
          </ac:spMkLst>
        </pc:spChg>
        <pc:spChg chg="add mod">
          <ac:chgData name="片山 静香(katayama-shizuka.40i)" userId="321e3550-90ca-45ee-a565-509f550c526f" providerId="ADAL" clId="{E04275D7-DD37-480D-A41A-B5850D95F573}" dt="2023-02-28T00:58:01.981" v="8"/>
          <ac:spMkLst>
            <pc:docMk/>
            <pc:sldMk cId="511662697" sldId="331"/>
            <ac:spMk id="67" creationId="{A658427D-1D28-4D80-AA96-E11DB27203BF}"/>
          </ac:spMkLst>
        </pc:spChg>
        <pc:spChg chg="add mod">
          <ac:chgData name="片山 静香(katayama-shizuka.40i)" userId="321e3550-90ca-45ee-a565-509f550c526f" providerId="ADAL" clId="{E04275D7-DD37-480D-A41A-B5850D95F573}" dt="2023-02-28T00:58:01.981" v="8"/>
          <ac:spMkLst>
            <pc:docMk/>
            <pc:sldMk cId="511662697" sldId="331"/>
            <ac:spMk id="68" creationId="{125BE60A-4B7B-459A-844C-D4D17A92B09C}"/>
          </ac:spMkLst>
        </pc:spChg>
        <pc:grpChg chg="del">
          <ac:chgData name="片山 静香(katayama-shizuka.40i)" userId="321e3550-90ca-45ee-a565-509f550c526f" providerId="ADAL" clId="{E04275D7-DD37-480D-A41A-B5850D95F573}" dt="2023-02-28T00:57:57.877" v="7" actId="478"/>
          <ac:grpSpMkLst>
            <pc:docMk/>
            <pc:sldMk cId="511662697" sldId="331"/>
            <ac:grpSpMk id="21" creationId="{F51F7A35-146E-4DA9-8451-FCFF06A56495}"/>
          </ac:grpSpMkLst>
        </pc:grpChg>
        <pc:grpChg chg="del">
          <ac:chgData name="片山 静香(katayama-shizuka.40i)" userId="321e3550-90ca-45ee-a565-509f550c526f" providerId="ADAL" clId="{E04275D7-DD37-480D-A41A-B5850D95F573}" dt="2023-02-28T00:57:57.877" v="7" actId="478"/>
          <ac:grpSpMkLst>
            <pc:docMk/>
            <pc:sldMk cId="511662697" sldId="331"/>
            <ac:grpSpMk id="25" creationId="{DA38C0B3-9F8D-4512-9EE3-36C2583EEC1E}"/>
          </ac:grpSpMkLst>
        </pc:grpChg>
        <pc:grpChg chg="del">
          <ac:chgData name="片山 静香(katayama-shizuka.40i)" userId="321e3550-90ca-45ee-a565-509f550c526f" providerId="ADAL" clId="{E04275D7-DD37-480D-A41A-B5850D95F573}" dt="2023-02-28T00:57:57.877" v="7" actId="478"/>
          <ac:grpSpMkLst>
            <pc:docMk/>
            <pc:sldMk cId="511662697" sldId="331"/>
            <ac:grpSpMk id="35" creationId="{C23A91AD-56EB-41E5-B022-E2006C6434B0}"/>
          </ac:grpSpMkLst>
        </pc:grpChg>
        <pc:grpChg chg="del">
          <ac:chgData name="片山 静香(katayama-shizuka.40i)" userId="321e3550-90ca-45ee-a565-509f550c526f" providerId="ADAL" clId="{E04275D7-DD37-480D-A41A-B5850D95F573}" dt="2023-02-28T00:57:57.877" v="7" actId="478"/>
          <ac:grpSpMkLst>
            <pc:docMk/>
            <pc:sldMk cId="511662697" sldId="331"/>
            <ac:grpSpMk id="44" creationId="{05838E21-AA14-4C82-ADC6-03A5E2E36242}"/>
          </ac:grpSpMkLst>
        </pc:grpChg>
        <pc:grpChg chg="add mod">
          <ac:chgData name="片山 静香(katayama-shizuka.40i)" userId="321e3550-90ca-45ee-a565-509f550c526f" providerId="ADAL" clId="{E04275D7-DD37-480D-A41A-B5850D95F573}" dt="2023-02-28T00:58:01.981" v="8"/>
          <ac:grpSpMkLst>
            <pc:docMk/>
            <pc:sldMk cId="511662697" sldId="331"/>
            <ac:grpSpMk id="48" creationId="{67DAA861-B962-4B99-9607-9239022CDBD5}"/>
          </ac:grpSpMkLst>
        </pc:grpChg>
        <pc:grpChg chg="add mod">
          <ac:chgData name="片山 静香(katayama-shizuka.40i)" userId="321e3550-90ca-45ee-a565-509f550c526f" providerId="ADAL" clId="{E04275D7-DD37-480D-A41A-B5850D95F573}" dt="2023-02-28T00:58:01.981" v="8"/>
          <ac:grpSpMkLst>
            <pc:docMk/>
            <pc:sldMk cId="511662697" sldId="331"/>
            <ac:grpSpMk id="51" creationId="{C7DB827D-A79A-4400-A894-4CBAAF1E47BD}"/>
          </ac:grpSpMkLst>
        </pc:grpChg>
        <pc:grpChg chg="add mod">
          <ac:chgData name="片山 静香(katayama-shizuka.40i)" userId="321e3550-90ca-45ee-a565-509f550c526f" providerId="ADAL" clId="{E04275D7-DD37-480D-A41A-B5850D95F573}" dt="2023-02-28T00:58:01.981" v="8"/>
          <ac:grpSpMkLst>
            <pc:docMk/>
            <pc:sldMk cId="511662697" sldId="331"/>
            <ac:grpSpMk id="58" creationId="{B5C3855B-9B70-4EB3-9157-BD589ED5C55C}"/>
          </ac:grpSpMkLst>
        </pc:grpChg>
        <pc:grpChg chg="add mod">
          <ac:chgData name="片山 静香(katayama-shizuka.40i)" userId="321e3550-90ca-45ee-a565-509f550c526f" providerId="ADAL" clId="{E04275D7-DD37-480D-A41A-B5850D95F573}" dt="2023-02-28T00:58:01.981" v="8"/>
          <ac:grpSpMkLst>
            <pc:docMk/>
            <pc:sldMk cId="511662697" sldId="331"/>
            <ac:grpSpMk id="62" creationId="{AD7C6122-9F0E-45D7-A9EA-97B29D7C8B74}"/>
          </ac:grpSpMkLst>
        </pc:grpChg>
        <pc:graphicFrameChg chg="del">
          <ac:chgData name="片山 静香(katayama-shizuka.40i)" userId="321e3550-90ca-45ee-a565-509f550c526f" providerId="ADAL" clId="{E04275D7-DD37-480D-A41A-B5850D95F573}" dt="2023-02-28T00:57:57.877" v="7" actId="478"/>
          <ac:graphicFrameMkLst>
            <pc:docMk/>
            <pc:sldMk cId="511662697" sldId="331"/>
            <ac:graphicFrameMk id="30" creationId="{F77780AB-ECFE-42D6-9BA9-74ED58B9F495}"/>
          </ac:graphicFrameMkLst>
        </pc:graphicFrameChg>
        <pc:graphicFrameChg chg="add mod">
          <ac:chgData name="片山 静香(katayama-shizuka.40i)" userId="321e3550-90ca-45ee-a565-509f550c526f" providerId="ADAL" clId="{E04275D7-DD37-480D-A41A-B5850D95F573}" dt="2023-02-28T00:58:01.981" v="8"/>
          <ac:graphicFrameMkLst>
            <pc:docMk/>
            <pc:sldMk cId="511662697" sldId="331"/>
            <ac:graphicFrameMk id="69" creationId="{F2BD98ED-F089-415A-802B-3986D9ADED54}"/>
          </ac:graphicFrameMkLst>
        </pc:graphicFrameChg>
        <pc:picChg chg="del">
          <ac:chgData name="片山 静香(katayama-shizuka.40i)" userId="321e3550-90ca-45ee-a565-509f550c526f" providerId="ADAL" clId="{E04275D7-DD37-480D-A41A-B5850D95F573}" dt="2023-02-28T00:57:57.877" v="7" actId="478"/>
          <ac:picMkLst>
            <pc:docMk/>
            <pc:sldMk cId="511662697" sldId="331"/>
            <ac:picMk id="47" creationId="{2D93CB7A-2220-4E15-AB39-63A052B18BDB}"/>
          </ac:picMkLst>
        </pc:picChg>
        <pc:picChg chg="add mod">
          <ac:chgData name="片山 静香(katayama-shizuka.40i)" userId="321e3550-90ca-45ee-a565-509f550c526f" providerId="ADAL" clId="{E04275D7-DD37-480D-A41A-B5850D95F573}" dt="2023-02-28T00:58:01.981" v="8"/>
          <ac:picMkLst>
            <pc:docMk/>
            <pc:sldMk cId="511662697" sldId="331"/>
            <ac:picMk id="70" creationId="{087B1E2B-BBD3-49BF-8F4B-D50C834EB9A7}"/>
          </ac:picMkLst>
        </pc:picChg>
      </pc:sldChg>
    </pc:docChg>
  </pc:docChgLst>
  <pc:docChgLst>
    <pc:chgData name="片山 静香(katayama-shizuka.40i)" userId="321e3550-90ca-45ee-a565-509f550c526f" providerId="ADAL" clId="{AD5D31E9-4BD8-440F-B28F-702A1F2ACFD2}"/>
    <pc:docChg chg="custSel modSld">
      <pc:chgData name="片山 静香(katayama-shizuka.40i)" userId="321e3550-90ca-45ee-a565-509f550c526f" providerId="ADAL" clId="{AD5D31E9-4BD8-440F-B28F-702A1F2ACFD2}" dt="2023-03-01T01:41:55.683" v="41" actId="1038"/>
      <pc:docMkLst>
        <pc:docMk/>
      </pc:docMkLst>
      <pc:sldChg chg="modSp mod">
        <pc:chgData name="片山 静香(katayama-shizuka.40i)" userId="321e3550-90ca-45ee-a565-509f550c526f" providerId="ADAL" clId="{AD5D31E9-4BD8-440F-B28F-702A1F2ACFD2}" dt="2023-03-01T01:34:22.178" v="16"/>
        <pc:sldMkLst>
          <pc:docMk/>
          <pc:sldMk cId="1727076984" sldId="333"/>
        </pc:sldMkLst>
        <pc:spChg chg="mod">
          <ac:chgData name="片山 静香(katayama-shizuka.40i)" userId="321e3550-90ca-45ee-a565-509f550c526f" providerId="ADAL" clId="{AD5D31E9-4BD8-440F-B28F-702A1F2ACFD2}" dt="2023-03-01T01:34:22.178" v="16"/>
          <ac:spMkLst>
            <pc:docMk/>
            <pc:sldMk cId="1727076984" sldId="333"/>
            <ac:spMk id="40" creationId="{AA789375-427E-4B5C-92AB-6D544A33A3AB}"/>
          </ac:spMkLst>
        </pc:spChg>
      </pc:sldChg>
      <pc:sldChg chg="addSp delSp modSp mod">
        <pc:chgData name="片山 静香(katayama-shizuka.40i)" userId="321e3550-90ca-45ee-a565-509f550c526f" providerId="ADAL" clId="{AD5D31E9-4BD8-440F-B28F-702A1F2ACFD2}" dt="2023-03-01T01:01:09.578" v="1"/>
        <pc:sldMkLst>
          <pc:docMk/>
          <pc:sldMk cId="1861765761" sldId="334"/>
        </pc:sldMkLst>
        <pc:spChg chg="add mod">
          <ac:chgData name="片山 静香(katayama-shizuka.40i)" userId="321e3550-90ca-45ee-a565-509f550c526f" providerId="ADAL" clId="{AD5D31E9-4BD8-440F-B28F-702A1F2ACFD2}" dt="2023-03-01T01:01:09.578" v="1"/>
          <ac:spMkLst>
            <pc:docMk/>
            <pc:sldMk cId="1861765761" sldId="334"/>
            <ac:spMk id="22" creationId="{DE12AD77-C64B-4E48-888F-A6AD78BC2E93}"/>
          </ac:spMkLst>
        </pc:spChg>
        <pc:spChg chg="add mod">
          <ac:chgData name="片山 静香(katayama-shizuka.40i)" userId="321e3550-90ca-45ee-a565-509f550c526f" providerId="ADAL" clId="{AD5D31E9-4BD8-440F-B28F-702A1F2ACFD2}" dt="2023-03-01T01:01:09.578" v="1"/>
          <ac:spMkLst>
            <pc:docMk/>
            <pc:sldMk cId="1861765761" sldId="334"/>
            <ac:spMk id="23" creationId="{7ED1023A-F20F-4CC4-B608-51089DCD215F}"/>
          </ac:spMkLst>
        </pc:spChg>
        <pc:spChg chg="add mod">
          <ac:chgData name="片山 静香(katayama-shizuka.40i)" userId="321e3550-90ca-45ee-a565-509f550c526f" providerId="ADAL" clId="{AD5D31E9-4BD8-440F-B28F-702A1F2ACFD2}" dt="2023-03-01T01:01:09.578" v="1"/>
          <ac:spMkLst>
            <pc:docMk/>
            <pc:sldMk cId="1861765761" sldId="334"/>
            <ac:spMk id="24" creationId="{54068069-DE65-476A-AE96-0CC83F639A46}"/>
          </ac:spMkLst>
        </pc:spChg>
        <pc:spChg chg="add mod">
          <ac:chgData name="片山 静香(katayama-shizuka.40i)" userId="321e3550-90ca-45ee-a565-509f550c526f" providerId="ADAL" clId="{AD5D31E9-4BD8-440F-B28F-702A1F2ACFD2}" dt="2023-03-01T01:01:09.578" v="1"/>
          <ac:spMkLst>
            <pc:docMk/>
            <pc:sldMk cId="1861765761" sldId="334"/>
            <ac:spMk id="25" creationId="{7FD354FC-F078-45B8-9C48-C0FB5BE66318}"/>
          </ac:spMkLst>
        </pc:spChg>
        <pc:spChg chg="mod">
          <ac:chgData name="片山 静香(katayama-shizuka.40i)" userId="321e3550-90ca-45ee-a565-509f550c526f" providerId="ADAL" clId="{AD5D31E9-4BD8-440F-B28F-702A1F2ACFD2}" dt="2023-03-01T01:01:09.578" v="1"/>
          <ac:spMkLst>
            <pc:docMk/>
            <pc:sldMk cId="1861765761" sldId="334"/>
            <ac:spMk id="28" creationId="{9AD2E94C-5196-4262-AC85-916A44061A6E}"/>
          </ac:spMkLst>
        </pc:spChg>
        <pc:spChg chg="add mod">
          <ac:chgData name="片山 静香(katayama-shizuka.40i)" userId="321e3550-90ca-45ee-a565-509f550c526f" providerId="ADAL" clId="{AD5D31E9-4BD8-440F-B28F-702A1F2ACFD2}" dt="2023-03-01T01:01:09.578" v="1"/>
          <ac:spMkLst>
            <pc:docMk/>
            <pc:sldMk cId="1861765761" sldId="334"/>
            <ac:spMk id="30" creationId="{0AA630D6-72E0-4DB2-9480-A1EF50DE6F0E}"/>
          </ac:spMkLst>
        </pc:spChg>
        <pc:spChg chg="add mod">
          <ac:chgData name="片山 静香(katayama-shizuka.40i)" userId="321e3550-90ca-45ee-a565-509f550c526f" providerId="ADAL" clId="{AD5D31E9-4BD8-440F-B28F-702A1F2ACFD2}" dt="2023-03-01T01:01:09.578" v="1"/>
          <ac:spMkLst>
            <pc:docMk/>
            <pc:sldMk cId="1861765761" sldId="334"/>
            <ac:spMk id="31" creationId="{80C61C8B-90FA-4A4F-BB35-2D9FE88C145A}"/>
          </ac:spMkLst>
        </pc:spChg>
        <pc:spChg chg="add mod">
          <ac:chgData name="片山 静香(katayama-shizuka.40i)" userId="321e3550-90ca-45ee-a565-509f550c526f" providerId="ADAL" clId="{AD5D31E9-4BD8-440F-B28F-702A1F2ACFD2}" dt="2023-03-01T01:01:09.578" v="1"/>
          <ac:spMkLst>
            <pc:docMk/>
            <pc:sldMk cId="1861765761" sldId="334"/>
            <ac:spMk id="32" creationId="{0381FCDA-9453-44CD-AF0E-BBCD59818321}"/>
          </ac:spMkLst>
        </pc:spChg>
        <pc:spChg chg="mod">
          <ac:chgData name="片山 静香(katayama-shizuka.40i)" userId="321e3550-90ca-45ee-a565-509f550c526f" providerId="ADAL" clId="{AD5D31E9-4BD8-440F-B28F-702A1F2ACFD2}" dt="2023-03-01T01:01:09.578" v="1"/>
          <ac:spMkLst>
            <pc:docMk/>
            <pc:sldMk cId="1861765761" sldId="334"/>
            <ac:spMk id="35" creationId="{D103DE84-5738-423E-9AC6-57456CD9C2B5}"/>
          </ac:spMkLst>
        </pc:spChg>
        <pc:spChg chg="del">
          <ac:chgData name="片山 静香(katayama-shizuka.40i)" userId="321e3550-90ca-45ee-a565-509f550c526f" providerId="ADAL" clId="{AD5D31E9-4BD8-440F-B28F-702A1F2ACFD2}" dt="2023-03-01T01:01:02.067" v="0" actId="478"/>
          <ac:spMkLst>
            <pc:docMk/>
            <pc:sldMk cId="1861765761" sldId="334"/>
            <ac:spMk id="36" creationId="{5292F8A4-5DC4-4B9D-AFDE-7E3A8B4C2A69}"/>
          </ac:spMkLst>
        </pc:spChg>
        <pc:spChg chg="mod">
          <ac:chgData name="片山 静香(katayama-shizuka.40i)" userId="321e3550-90ca-45ee-a565-509f550c526f" providerId="ADAL" clId="{AD5D31E9-4BD8-440F-B28F-702A1F2ACFD2}" dt="2023-03-01T01:01:09.578" v="1"/>
          <ac:spMkLst>
            <pc:docMk/>
            <pc:sldMk cId="1861765761" sldId="334"/>
            <ac:spMk id="37" creationId="{A967CF7E-C7BB-429A-9FF8-6B2614AA63B3}"/>
          </ac:spMkLst>
        </pc:spChg>
        <pc:spChg chg="del">
          <ac:chgData name="片山 静香(katayama-shizuka.40i)" userId="321e3550-90ca-45ee-a565-509f550c526f" providerId="ADAL" clId="{AD5D31E9-4BD8-440F-B28F-702A1F2ACFD2}" dt="2023-03-01T01:01:02.067" v="0" actId="478"/>
          <ac:spMkLst>
            <pc:docMk/>
            <pc:sldMk cId="1861765761" sldId="334"/>
            <ac:spMk id="38" creationId="{56B19B5F-F1CF-4D0A-B2B5-CDF4DA81B5B1}"/>
          </ac:spMkLst>
        </pc:spChg>
        <pc:spChg chg="del">
          <ac:chgData name="片山 静香(katayama-shizuka.40i)" userId="321e3550-90ca-45ee-a565-509f550c526f" providerId="ADAL" clId="{AD5D31E9-4BD8-440F-B28F-702A1F2ACFD2}" dt="2023-03-01T01:01:02.067" v="0" actId="478"/>
          <ac:spMkLst>
            <pc:docMk/>
            <pc:sldMk cId="1861765761" sldId="334"/>
            <ac:spMk id="39" creationId="{BF546455-6939-4079-A643-BBB4CC06CEF5}"/>
          </ac:spMkLst>
        </pc:spChg>
        <pc:spChg chg="del">
          <ac:chgData name="片山 静香(katayama-shizuka.40i)" userId="321e3550-90ca-45ee-a565-509f550c526f" providerId="ADAL" clId="{AD5D31E9-4BD8-440F-B28F-702A1F2ACFD2}" dt="2023-03-01T01:01:02.067" v="0" actId="478"/>
          <ac:spMkLst>
            <pc:docMk/>
            <pc:sldMk cId="1861765761" sldId="334"/>
            <ac:spMk id="40" creationId="{30E46A4C-F178-414E-84E3-CB5B26579A57}"/>
          </ac:spMkLst>
        </pc:spChg>
        <pc:spChg chg="del">
          <ac:chgData name="片山 静香(katayama-shizuka.40i)" userId="321e3550-90ca-45ee-a565-509f550c526f" providerId="ADAL" clId="{AD5D31E9-4BD8-440F-B28F-702A1F2ACFD2}" dt="2023-03-01T01:01:02.067" v="0" actId="478"/>
          <ac:spMkLst>
            <pc:docMk/>
            <pc:sldMk cId="1861765761" sldId="334"/>
            <ac:spMk id="45" creationId="{9F967D41-CB43-433A-9712-9F3C2C1AED4F}"/>
          </ac:spMkLst>
        </pc:spChg>
        <pc:spChg chg="del">
          <ac:chgData name="片山 静香(katayama-shizuka.40i)" userId="321e3550-90ca-45ee-a565-509f550c526f" providerId="ADAL" clId="{AD5D31E9-4BD8-440F-B28F-702A1F2ACFD2}" dt="2023-03-01T01:01:02.067" v="0" actId="478"/>
          <ac:spMkLst>
            <pc:docMk/>
            <pc:sldMk cId="1861765761" sldId="334"/>
            <ac:spMk id="46" creationId="{71A3B933-F881-4011-A804-1FD7CD48E869}"/>
          </ac:spMkLst>
        </pc:spChg>
        <pc:spChg chg="del">
          <ac:chgData name="片山 静香(katayama-shizuka.40i)" userId="321e3550-90ca-45ee-a565-509f550c526f" providerId="ADAL" clId="{AD5D31E9-4BD8-440F-B28F-702A1F2ACFD2}" dt="2023-03-01T01:01:02.067" v="0" actId="478"/>
          <ac:spMkLst>
            <pc:docMk/>
            <pc:sldMk cId="1861765761" sldId="334"/>
            <ac:spMk id="47" creationId="{6A139508-BACA-4E49-B12A-A30E90207564}"/>
          </ac:spMkLst>
        </pc:spChg>
        <pc:spChg chg="del">
          <ac:chgData name="片山 静香(katayama-shizuka.40i)" userId="321e3550-90ca-45ee-a565-509f550c526f" providerId="ADAL" clId="{AD5D31E9-4BD8-440F-B28F-702A1F2ACFD2}" dt="2023-03-01T01:01:02.067" v="0" actId="478"/>
          <ac:spMkLst>
            <pc:docMk/>
            <pc:sldMk cId="1861765761" sldId="334"/>
            <ac:spMk id="55" creationId="{6890B0C2-47BF-48F3-A090-FBAC7B1575A8}"/>
          </ac:spMkLst>
        </pc:spChg>
        <pc:spChg chg="mod">
          <ac:chgData name="片山 静香(katayama-shizuka.40i)" userId="321e3550-90ca-45ee-a565-509f550c526f" providerId="ADAL" clId="{AD5D31E9-4BD8-440F-B28F-702A1F2ACFD2}" dt="2023-03-01T01:01:09.578" v="1"/>
          <ac:spMkLst>
            <pc:docMk/>
            <pc:sldMk cId="1861765761" sldId="334"/>
            <ac:spMk id="57" creationId="{362D3B4B-31AC-438A-9A23-8BD8E147BC2C}"/>
          </ac:spMkLst>
        </pc:spChg>
        <pc:spChg chg="mod">
          <ac:chgData name="片山 静香(katayama-shizuka.40i)" userId="321e3550-90ca-45ee-a565-509f550c526f" providerId="ADAL" clId="{AD5D31E9-4BD8-440F-B28F-702A1F2ACFD2}" dt="2023-03-01T01:01:09.578" v="1"/>
          <ac:spMkLst>
            <pc:docMk/>
            <pc:sldMk cId="1861765761" sldId="334"/>
            <ac:spMk id="58" creationId="{2AFEC08B-3C7D-4B30-BAD9-631EA2D71F4B}"/>
          </ac:spMkLst>
        </pc:spChg>
        <pc:spChg chg="add mod">
          <ac:chgData name="片山 静香(katayama-shizuka.40i)" userId="321e3550-90ca-45ee-a565-509f550c526f" providerId="ADAL" clId="{AD5D31E9-4BD8-440F-B28F-702A1F2ACFD2}" dt="2023-03-01T01:01:09.578" v="1"/>
          <ac:spMkLst>
            <pc:docMk/>
            <pc:sldMk cId="1861765761" sldId="334"/>
            <ac:spMk id="59" creationId="{4E7A27C2-81DA-4248-B274-1EC14D31FDEE}"/>
          </ac:spMkLst>
        </pc:spChg>
        <pc:grpChg chg="add mod">
          <ac:chgData name="片山 静香(katayama-shizuka.40i)" userId="321e3550-90ca-45ee-a565-509f550c526f" providerId="ADAL" clId="{AD5D31E9-4BD8-440F-B28F-702A1F2ACFD2}" dt="2023-03-01T01:01:09.578" v="1"/>
          <ac:grpSpMkLst>
            <pc:docMk/>
            <pc:sldMk cId="1861765761" sldId="334"/>
            <ac:grpSpMk id="26" creationId="{CFFBF28F-C07D-46B5-BDFC-DB99FB5F883B}"/>
          </ac:grpSpMkLst>
        </pc:grpChg>
        <pc:grpChg chg="add mod">
          <ac:chgData name="片山 静香(katayama-shizuka.40i)" userId="321e3550-90ca-45ee-a565-509f550c526f" providerId="ADAL" clId="{AD5D31E9-4BD8-440F-B28F-702A1F2ACFD2}" dt="2023-03-01T01:01:09.578" v="1"/>
          <ac:grpSpMkLst>
            <pc:docMk/>
            <pc:sldMk cId="1861765761" sldId="334"/>
            <ac:grpSpMk id="34" creationId="{2947014F-ED6C-4062-9AEF-3D5D839577E6}"/>
          </ac:grpSpMkLst>
        </pc:grpChg>
        <pc:grpChg chg="del">
          <ac:chgData name="片山 静香(katayama-shizuka.40i)" userId="321e3550-90ca-45ee-a565-509f550c526f" providerId="ADAL" clId="{AD5D31E9-4BD8-440F-B28F-702A1F2ACFD2}" dt="2023-03-01T01:01:02.067" v="0" actId="478"/>
          <ac:grpSpMkLst>
            <pc:docMk/>
            <pc:sldMk cId="1861765761" sldId="334"/>
            <ac:grpSpMk id="41" creationId="{799D7E4B-BF88-4CA2-BCEB-2CF93AFA3CD9}"/>
          </ac:grpSpMkLst>
        </pc:grpChg>
        <pc:grpChg chg="del">
          <ac:chgData name="片山 静香(katayama-shizuka.40i)" userId="321e3550-90ca-45ee-a565-509f550c526f" providerId="ADAL" clId="{AD5D31E9-4BD8-440F-B28F-702A1F2ACFD2}" dt="2023-03-01T01:01:02.067" v="0" actId="478"/>
          <ac:grpSpMkLst>
            <pc:docMk/>
            <pc:sldMk cId="1861765761" sldId="334"/>
            <ac:grpSpMk id="49" creationId="{C60A8C43-77E6-4F2C-88E4-47F7E428465B}"/>
          </ac:grpSpMkLst>
        </pc:grpChg>
        <pc:grpChg chg="del">
          <ac:chgData name="片山 静香(katayama-shizuka.40i)" userId="321e3550-90ca-45ee-a565-509f550c526f" providerId="ADAL" clId="{AD5D31E9-4BD8-440F-B28F-702A1F2ACFD2}" dt="2023-03-01T01:01:02.067" v="0" actId="478"/>
          <ac:grpSpMkLst>
            <pc:docMk/>
            <pc:sldMk cId="1861765761" sldId="334"/>
            <ac:grpSpMk id="52" creationId="{51578824-F6DC-47A6-9189-7E43AFE960B8}"/>
          </ac:grpSpMkLst>
        </pc:grpChg>
        <pc:grpChg chg="add mod">
          <ac:chgData name="片山 静香(katayama-shizuka.40i)" userId="321e3550-90ca-45ee-a565-509f550c526f" providerId="ADAL" clId="{AD5D31E9-4BD8-440F-B28F-702A1F2ACFD2}" dt="2023-03-01T01:01:09.578" v="1"/>
          <ac:grpSpMkLst>
            <pc:docMk/>
            <pc:sldMk cId="1861765761" sldId="334"/>
            <ac:grpSpMk id="56" creationId="{D595917C-907D-4EB9-B028-01F54C0863CD}"/>
          </ac:grpSpMkLst>
        </pc:grpChg>
        <pc:graphicFrameChg chg="mod">
          <ac:chgData name="片山 静香(katayama-shizuka.40i)" userId="321e3550-90ca-45ee-a565-509f550c526f" providerId="ADAL" clId="{AD5D31E9-4BD8-440F-B28F-702A1F2ACFD2}" dt="2023-03-01T01:01:09.578" v="1"/>
          <ac:graphicFrameMkLst>
            <pc:docMk/>
            <pc:sldMk cId="1861765761" sldId="334"/>
            <ac:graphicFrameMk id="27" creationId="{8BC1B67A-0D48-4C31-8EC4-B6C207123651}"/>
          </ac:graphicFrameMkLst>
        </pc:graphicFrameChg>
        <pc:graphicFrameChg chg="add mod">
          <ac:chgData name="片山 静香(katayama-shizuka.40i)" userId="321e3550-90ca-45ee-a565-509f550c526f" providerId="ADAL" clId="{AD5D31E9-4BD8-440F-B28F-702A1F2ACFD2}" dt="2023-03-01T01:01:09.578" v="1"/>
          <ac:graphicFrameMkLst>
            <pc:docMk/>
            <pc:sldMk cId="1861765761" sldId="334"/>
            <ac:graphicFrameMk id="29" creationId="{010BBAE5-00B9-4C50-9C14-8C21B1B5262D}"/>
          </ac:graphicFrameMkLst>
        </pc:graphicFrameChg>
        <pc:graphicFrameChg chg="add mod">
          <ac:chgData name="片山 静香(katayama-shizuka.40i)" userId="321e3550-90ca-45ee-a565-509f550c526f" providerId="ADAL" clId="{AD5D31E9-4BD8-440F-B28F-702A1F2ACFD2}" dt="2023-03-01T01:01:09.578" v="1"/>
          <ac:graphicFrameMkLst>
            <pc:docMk/>
            <pc:sldMk cId="1861765761" sldId="334"/>
            <ac:graphicFrameMk id="33" creationId="{9F64D881-4735-4A18-9697-6608900F02A9}"/>
          </ac:graphicFrameMkLst>
        </pc:graphicFrameChg>
        <pc:graphicFrameChg chg="del">
          <ac:chgData name="片山 静香(katayama-shizuka.40i)" userId="321e3550-90ca-45ee-a565-509f550c526f" providerId="ADAL" clId="{AD5D31E9-4BD8-440F-B28F-702A1F2ACFD2}" dt="2023-03-01T01:01:02.067" v="0" actId="478"/>
          <ac:graphicFrameMkLst>
            <pc:docMk/>
            <pc:sldMk cId="1861765761" sldId="334"/>
            <ac:graphicFrameMk id="44" creationId="{D683C00D-8B4A-4F7A-8BD8-788134058A10}"/>
          </ac:graphicFrameMkLst>
        </pc:graphicFrameChg>
        <pc:graphicFrameChg chg="del">
          <ac:chgData name="片山 静香(katayama-shizuka.40i)" userId="321e3550-90ca-45ee-a565-509f550c526f" providerId="ADAL" clId="{AD5D31E9-4BD8-440F-B28F-702A1F2ACFD2}" dt="2023-03-01T01:01:02.067" v="0" actId="478"/>
          <ac:graphicFrameMkLst>
            <pc:docMk/>
            <pc:sldMk cId="1861765761" sldId="334"/>
            <ac:graphicFrameMk id="48" creationId="{D70D87AE-6DC9-428E-A228-EDFE95FA3309}"/>
          </ac:graphicFrameMkLst>
        </pc:graphicFrameChg>
      </pc:sldChg>
      <pc:sldChg chg="addSp delSp modSp mod">
        <pc:chgData name="片山 静香(katayama-shizuka.40i)" userId="321e3550-90ca-45ee-a565-509f550c526f" providerId="ADAL" clId="{AD5D31E9-4BD8-440F-B28F-702A1F2ACFD2}" dt="2023-03-01T01:17:59.534" v="3"/>
        <pc:sldMkLst>
          <pc:docMk/>
          <pc:sldMk cId="2300405105" sldId="335"/>
        </pc:sldMkLst>
        <pc:spChg chg="del">
          <ac:chgData name="片山 静香(katayama-shizuka.40i)" userId="321e3550-90ca-45ee-a565-509f550c526f" providerId="ADAL" clId="{AD5D31E9-4BD8-440F-B28F-702A1F2ACFD2}" dt="2023-03-01T01:17:50.863" v="2" actId="478"/>
          <ac:spMkLst>
            <pc:docMk/>
            <pc:sldMk cId="2300405105" sldId="335"/>
            <ac:spMk id="29" creationId="{D52501CA-8F5E-45AD-9CFB-A47076216EB3}"/>
          </ac:spMkLst>
        </pc:spChg>
        <pc:spChg chg="del">
          <ac:chgData name="片山 静香(katayama-shizuka.40i)" userId="321e3550-90ca-45ee-a565-509f550c526f" providerId="ADAL" clId="{AD5D31E9-4BD8-440F-B28F-702A1F2ACFD2}" dt="2023-03-01T01:17:50.863" v="2" actId="478"/>
          <ac:spMkLst>
            <pc:docMk/>
            <pc:sldMk cId="2300405105" sldId="335"/>
            <ac:spMk id="30" creationId="{A97CC4EB-45A3-4BC4-944B-E20D723D650F}"/>
          </ac:spMkLst>
        </pc:spChg>
        <pc:spChg chg="del">
          <ac:chgData name="片山 静香(katayama-shizuka.40i)" userId="321e3550-90ca-45ee-a565-509f550c526f" providerId="ADAL" clId="{AD5D31E9-4BD8-440F-B28F-702A1F2ACFD2}" dt="2023-03-01T01:17:50.863" v="2" actId="478"/>
          <ac:spMkLst>
            <pc:docMk/>
            <pc:sldMk cId="2300405105" sldId="335"/>
            <ac:spMk id="31" creationId="{E68A465B-7A7D-4AF0-8970-F98CE8F7AC79}"/>
          </ac:spMkLst>
        </pc:spChg>
        <pc:spChg chg="del">
          <ac:chgData name="片山 静香(katayama-shizuka.40i)" userId="321e3550-90ca-45ee-a565-509f550c526f" providerId="ADAL" clId="{AD5D31E9-4BD8-440F-B28F-702A1F2ACFD2}" dt="2023-03-01T01:17:50.863" v="2" actId="478"/>
          <ac:spMkLst>
            <pc:docMk/>
            <pc:sldMk cId="2300405105" sldId="335"/>
            <ac:spMk id="32" creationId="{71AA5512-85D5-42B0-A579-7274B439456B}"/>
          </ac:spMkLst>
        </pc:spChg>
        <pc:spChg chg="add mod">
          <ac:chgData name="片山 静香(katayama-shizuka.40i)" userId="321e3550-90ca-45ee-a565-509f550c526f" providerId="ADAL" clId="{AD5D31E9-4BD8-440F-B28F-702A1F2ACFD2}" dt="2023-03-01T01:17:59.534" v="3"/>
          <ac:spMkLst>
            <pc:docMk/>
            <pc:sldMk cId="2300405105" sldId="335"/>
            <ac:spMk id="33" creationId="{CE9142CB-751F-47EF-8B35-CBF6FC13F1DC}"/>
          </ac:spMkLst>
        </pc:spChg>
        <pc:spChg chg="add mod">
          <ac:chgData name="片山 静香(katayama-shizuka.40i)" userId="321e3550-90ca-45ee-a565-509f550c526f" providerId="ADAL" clId="{AD5D31E9-4BD8-440F-B28F-702A1F2ACFD2}" dt="2023-03-01T01:17:59.534" v="3"/>
          <ac:spMkLst>
            <pc:docMk/>
            <pc:sldMk cId="2300405105" sldId="335"/>
            <ac:spMk id="34" creationId="{1F88A64C-8FA6-4B2B-9588-FAE354ECCEE3}"/>
          </ac:spMkLst>
        </pc:spChg>
        <pc:spChg chg="add mod">
          <ac:chgData name="片山 静香(katayama-shizuka.40i)" userId="321e3550-90ca-45ee-a565-509f550c526f" providerId="ADAL" clId="{AD5D31E9-4BD8-440F-B28F-702A1F2ACFD2}" dt="2023-03-01T01:17:59.534" v="3"/>
          <ac:spMkLst>
            <pc:docMk/>
            <pc:sldMk cId="2300405105" sldId="335"/>
            <ac:spMk id="35" creationId="{CE8C52DE-E852-4666-9BFD-4D95DF346C18}"/>
          </ac:spMkLst>
        </pc:spChg>
        <pc:spChg chg="add mod">
          <ac:chgData name="片山 静香(katayama-shizuka.40i)" userId="321e3550-90ca-45ee-a565-509f550c526f" providerId="ADAL" clId="{AD5D31E9-4BD8-440F-B28F-702A1F2ACFD2}" dt="2023-03-01T01:17:59.534" v="3"/>
          <ac:spMkLst>
            <pc:docMk/>
            <pc:sldMk cId="2300405105" sldId="335"/>
            <ac:spMk id="36" creationId="{4A47C847-881B-4DED-8985-7B46DD0A780C}"/>
          </ac:spMkLst>
        </pc:spChg>
        <pc:spChg chg="add mod">
          <ac:chgData name="片山 静香(katayama-shizuka.40i)" userId="321e3550-90ca-45ee-a565-509f550c526f" providerId="ADAL" clId="{AD5D31E9-4BD8-440F-B28F-702A1F2ACFD2}" dt="2023-03-01T01:17:59.534" v="3"/>
          <ac:spMkLst>
            <pc:docMk/>
            <pc:sldMk cId="2300405105" sldId="335"/>
            <ac:spMk id="37" creationId="{990BB1BF-DD7E-4D98-A95B-4D0A92F78306}"/>
          </ac:spMkLst>
        </pc:spChg>
        <pc:spChg chg="add mod">
          <ac:chgData name="片山 静香(katayama-shizuka.40i)" userId="321e3550-90ca-45ee-a565-509f550c526f" providerId="ADAL" clId="{AD5D31E9-4BD8-440F-B28F-702A1F2ACFD2}" dt="2023-03-01T01:17:59.534" v="3"/>
          <ac:spMkLst>
            <pc:docMk/>
            <pc:sldMk cId="2300405105" sldId="335"/>
            <ac:spMk id="38" creationId="{9BE8B3D2-331E-4355-8D39-FA03D95927E4}"/>
          </ac:spMkLst>
        </pc:spChg>
        <pc:spChg chg="mod">
          <ac:chgData name="片山 静香(katayama-shizuka.40i)" userId="321e3550-90ca-45ee-a565-509f550c526f" providerId="ADAL" clId="{AD5D31E9-4BD8-440F-B28F-702A1F2ACFD2}" dt="2023-03-01T01:17:59.534" v="3"/>
          <ac:spMkLst>
            <pc:docMk/>
            <pc:sldMk cId="2300405105" sldId="335"/>
            <ac:spMk id="40" creationId="{BFE50A94-5A1F-4C7B-B0F8-3CC85931846B}"/>
          </ac:spMkLst>
        </pc:spChg>
        <pc:spChg chg="mod">
          <ac:chgData name="片山 静香(katayama-shizuka.40i)" userId="321e3550-90ca-45ee-a565-509f550c526f" providerId="ADAL" clId="{AD5D31E9-4BD8-440F-B28F-702A1F2ACFD2}" dt="2023-03-01T01:17:59.534" v="3"/>
          <ac:spMkLst>
            <pc:docMk/>
            <pc:sldMk cId="2300405105" sldId="335"/>
            <ac:spMk id="41" creationId="{B05F0C0B-0D0C-46D8-A0FD-9D24C40D90B4}"/>
          </ac:spMkLst>
        </pc:spChg>
        <pc:spChg chg="mod">
          <ac:chgData name="片山 静香(katayama-shizuka.40i)" userId="321e3550-90ca-45ee-a565-509f550c526f" providerId="ADAL" clId="{AD5D31E9-4BD8-440F-B28F-702A1F2ACFD2}" dt="2023-03-01T01:17:59.534" v="3"/>
          <ac:spMkLst>
            <pc:docMk/>
            <pc:sldMk cId="2300405105" sldId="335"/>
            <ac:spMk id="43" creationId="{94D34886-82CE-4604-BC24-ED8E78D94D21}"/>
          </ac:spMkLst>
        </pc:spChg>
        <pc:spChg chg="mod">
          <ac:chgData name="片山 静香(katayama-shizuka.40i)" userId="321e3550-90ca-45ee-a565-509f550c526f" providerId="ADAL" clId="{AD5D31E9-4BD8-440F-B28F-702A1F2ACFD2}" dt="2023-03-01T01:17:59.534" v="3"/>
          <ac:spMkLst>
            <pc:docMk/>
            <pc:sldMk cId="2300405105" sldId="335"/>
            <ac:spMk id="44" creationId="{B18AE254-F390-4C95-8BA9-82C863A9D67C}"/>
          </ac:spMkLst>
        </pc:spChg>
        <pc:spChg chg="add mod">
          <ac:chgData name="片山 静香(katayama-shizuka.40i)" userId="321e3550-90ca-45ee-a565-509f550c526f" providerId="ADAL" clId="{AD5D31E9-4BD8-440F-B28F-702A1F2ACFD2}" dt="2023-03-01T01:17:59.534" v="3"/>
          <ac:spMkLst>
            <pc:docMk/>
            <pc:sldMk cId="2300405105" sldId="335"/>
            <ac:spMk id="46" creationId="{47720425-8FC6-4FAC-87FE-4A102D95F06C}"/>
          </ac:spMkLst>
        </pc:spChg>
        <pc:spChg chg="mod">
          <ac:chgData name="片山 静香(katayama-shizuka.40i)" userId="321e3550-90ca-45ee-a565-509f550c526f" providerId="ADAL" clId="{AD5D31E9-4BD8-440F-B28F-702A1F2ACFD2}" dt="2023-03-01T01:17:59.534" v="3"/>
          <ac:spMkLst>
            <pc:docMk/>
            <pc:sldMk cId="2300405105" sldId="335"/>
            <ac:spMk id="50" creationId="{598B41EB-3495-4350-99E4-DF402C8F29A4}"/>
          </ac:spMkLst>
        </pc:spChg>
        <pc:spChg chg="add mod">
          <ac:chgData name="片山 静香(katayama-shizuka.40i)" userId="321e3550-90ca-45ee-a565-509f550c526f" providerId="ADAL" clId="{AD5D31E9-4BD8-440F-B28F-702A1F2ACFD2}" dt="2023-03-01T01:17:59.534" v="3"/>
          <ac:spMkLst>
            <pc:docMk/>
            <pc:sldMk cId="2300405105" sldId="335"/>
            <ac:spMk id="51" creationId="{2314DAAD-91A4-4910-97FA-93311F1F9778}"/>
          </ac:spMkLst>
        </pc:spChg>
        <pc:spChg chg="add mod">
          <ac:chgData name="片山 静香(katayama-shizuka.40i)" userId="321e3550-90ca-45ee-a565-509f550c526f" providerId="ADAL" clId="{AD5D31E9-4BD8-440F-B28F-702A1F2ACFD2}" dt="2023-03-01T01:17:59.534" v="3"/>
          <ac:spMkLst>
            <pc:docMk/>
            <pc:sldMk cId="2300405105" sldId="335"/>
            <ac:spMk id="52" creationId="{54767931-5FCC-4C1D-8703-76E1E3D3C38C}"/>
          </ac:spMkLst>
        </pc:spChg>
        <pc:spChg chg="add mod">
          <ac:chgData name="片山 静香(katayama-shizuka.40i)" userId="321e3550-90ca-45ee-a565-509f550c526f" providerId="ADAL" clId="{AD5D31E9-4BD8-440F-B28F-702A1F2ACFD2}" dt="2023-03-01T01:17:59.534" v="3"/>
          <ac:spMkLst>
            <pc:docMk/>
            <pc:sldMk cId="2300405105" sldId="335"/>
            <ac:spMk id="53" creationId="{5A17BD14-ABFC-4693-9A24-AF0E2907DAC8}"/>
          </ac:spMkLst>
        </pc:spChg>
        <pc:spChg chg="add mod">
          <ac:chgData name="片山 静香(katayama-shizuka.40i)" userId="321e3550-90ca-45ee-a565-509f550c526f" providerId="ADAL" clId="{AD5D31E9-4BD8-440F-B28F-702A1F2ACFD2}" dt="2023-03-01T01:17:59.534" v="3"/>
          <ac:spMkLst>
            <pc:docMk/>
            <pc:sldMk cId="2300405105" sldId="335"/>
            <ac:spMk id="54" creationId="{542C9D52-82BD-4EC1-A94E-3FF07ABA46D1}"/>
          </ac:spMkLst>
        </pc:spChg>
        <pc:spChg chg="add mod">
          <ac:chgData name="片山 静香(katayama-shizuka.40i)" userId="321e3550-90ca-45ee-a565-509f550c526f" providerId="ADAL" clId="{AD5D31E9-4BD8-440F-B28F-702A1F2ACFD2}" dt="2023-03-01T01:17:59.534" v="3"/>
          <ac:spMkLst>
            <pc:docMk/>
            <pc:sldMk cId="2300405105" sldId="335"/>
            <ac:spMk id="55" creationId="{DA562EC7-9B0E-4FB2-987A-48338DDA0C59}"/>
          </ac:spMkLst>
        </pc:spChg>
        <pc:spChg chg="del">
          <ac:chgData name="片山 静香(katayama-shizuka.40i)" userId="321e3550-90ca-45ee-a565-509f550c526f" providerId="ADAL" clId="{AD5D31E9-4BD8-440F-B28F-702A1F2ACFD2}" dt="2023-03-01T01:17:50.863" v="2" actId="478"/>
          <ac:spMkLst>
            <pc:docMk/>
            <pc:sldMk cId="2300405105" sldId="335"/>
            <ac:spMk id="56" creationId="{88FC7DB9-B7BB-42D8-B953-D67954A026BE}"/>
          </ac:spMkLst>
        </pc:spChg>
        <pc:spChg chg="del">
          <ac:chgData name="片山 静香(katayama-shizuka.40i)" userId="321e3550-90ca-45ee-a565-509f550c526f" providerId="ADAL" clId="{AD5D31E9-4BD8-440F-B28F-702A1F2ACFD2}" dt="2023-03-01T01:17:50.863" v="2" actId="478"/>
          <ac:spMkLst>
            <pc:docMk/>
            <pc:sldMk cId="2300405105" sldId="335"/>
            <ac:spMk id="57" creationId="{53E92B38-0B66-4058-8708-672B710CAB20}"/>
          </ac:spMkLst>
        </pc:spChg>
        <pc:spChg chg="add mod">
          <ac:chgData name="片山 静香(katayama-shizuka.40i)" userId="321e3550-90ca-45ee-a565-509f550c526f" providerId="ADAL" clId="{AD5D31E9-4BD8-440F-B28F-702A1F2ACFD2}" dt="2023-03-01T01:17:59.534" v="3"/>
          <ac:spMkLst>
            <pc:docMk/>
            <pc:sldMk cId="2300405105" sldId="335"/>
            <ac:spMk id="58" creationId="{C0A1E506-FE29-4A2D-998E-8811B7CA274E}"/>
          </ac:spMkLst>
        </pc:spChg>
        <pc:spChg chg="add mod">
          <ac:chgData name="片山 静香(katayama-shizuka.40i)" userId="321e3550-90ca-45ee-a565-509f550c526f" providerId="ADAL" clId="{AD5D31E9-4BD8-440F-B28F-702A1F2ACFD2}" dt="2023-03-01T01:17:59.534" v="3"/>
          <ac:spMkLst>
            <pc:docMk/>
            <pc:sldMk cId="2300405105" sldId="335"/>
            <ac:spMk id="59" creationId="{5C407ADF-56CE-4DCE-B22D-0F46E2639834}"/>
          </ac:spMkLst>
        </pc:spChg>
        <pc:spChg chg="add mod">
          <ac:chgData name="片山 静香(katayama-shizuka.40i)" userId="321e3550-90ca-45ee-a565-509f550c526f" providerId="ADAL" clId="{AD5D31E9-4BD8-440F-B28F-702A1F2ACFD2}" dt="2023-03-01T01:17:59.534" v="3"/>
          <ac:spMkLst>
            <pc:docMk/>
            <pc:sldMk cId="2300405105" sldId="335"/>
            <ac:spMk id="61" creationId="{9E09B8B2-6342-498B-BD99-2E947758C30D}"/>
          </ac:spMkLst>
        </pc:spChg>
        <pc:spChg chg="del">
          <ac:chgData name="片山 静香(katayama-shizuka.40i)" userId="321e3550-90ca-45ee-a565-509f550c526f" providerId="ADAL" clId="{AD5D31E9-4BD8-440F-B28F-702A1F2ACFD2}" dt="2023-03-01T01:17:50.863" v="2" actId="478"/>
          <ac:spMkLst>
            <pc:docMk/>
            <pc:sldMk cId="2300405105" sldId="335"/>
            <ac:spMk id="68" creationId="{7CB12089-2263-440D-9DF8-0F6E90092152}"/>
          </ac:spMkLst>
        </pc:spChg>
        <pc:spChg chg="del">
          <ac:chgData name="片山 静香(katayama-shizuka.40i)" userId="321e3550-90ca-45ee-a565-509f550c526f" providerId="ADAL" clId="{AD5D31E9-4BD8-440F-B28F-702A1F2ACFD2}" dt="2023-03-01T01:17:50.863" v="2" actId="478"/>
          <ac:spMkLst>
            <pc:docMk/>
            <pc:sldMk cId="2300405105" sldId="335"/>
            <ac:spMk id="73" creationId="{7E1D968C-8877-4269-9C97-2CB3FC15515E}"/>
          </ac:spMkLst>
        </pc:spChg>
        <pc:spChg chg="del">
          <ac:chgData name="片山 静香(katayama-shizuka.40i)" userId="321e3550-90ca-45ee-a565-509f550c526f" providerId="ADAL" clId="{AD5D31E9-4BD8-440F-B28F-702A1F2ACFD2}" dt="2023-03-01T01:17:50.863" v="2" actId="478"/>
          <ac:spMkLst>
            <pc:docMk/>
            <pc:sldMk cId="2300405105" sldId="335"/>
            <ac:spMk id="74" creationId="{2DE85668-DC46-4D5B-A33A-3A50B80BB8F8}"/>
          </ac:spMkLst>
        </pc:spChg>
        <pc:spChg chg="del">
          <ac:chgData name="片山 静香(katayama-shizuka.40i)" userId="321e3550-90ca-45ee-a565-509f550c526f" providerId="ADAL" clId="{AD5D31E9-4BD8-440F-B28F-702A1F2ACFD2}" dt="2023-03-01T01:17:50.863" v="2" actId="478"/>
          <ac:spMkLst>
            <pc:docMk/>
            <pc:sldMk cId="2300405105" sldId="335"/>
            <ac:spMk id="75" creationId="{E12AF7C2-C96C-4BE1-A83F-2E6A365CF133}"/>
          </ac:spMkLst>
        </pc:spChg>
        <pc:spChg chg="del">
          <ac:chgData name="片山 静香(katayama-shizuka.40i)" userId="321e3550-90ca-45ee-a565-509f550c526f" providerId="ADAL" clId="{AD5D31E9-4BD8-440F-B28F-702A1F2ACFD2}" dt="2023-03-01T01:17:50.863" v="2" actId="478"/>
          <ac:spMkLst>
            <pc:docMk/>
            <pc:sldMk cId="2300405105" sldId="335"/>
            <ac:spMk id="76" creationId="{B1A7CA40-60F7-4D21-AEB2-3FD8CA30EB88}"/>
          </ac:spMkLst>
        </pc:spChg>
        <pc:spChg chg="del">
          <ac:chgData name="片山 静香(katayama-shizuka.40i)" userId="321e3550-90ca-45ee-a565-509f550c526f" providerId="ADAL" clId="{AD5D31E9-4BD8-440F-B28F-702A1F2ACFD2}" dt="2023-03-01T01:17:50.863" v="2" actId="478"/>
          <ac:spMkLst>
            <pc:docMk/>
            <pc:sldMk cId="2300405105" sldId="335"/>
            <ac:spMk id="77" creationId="{B2ADBECF-0026-461A-90AB-C11D51A6F192}"/>
          </ac:spMkLst>
        </pc:spChg>
        <pc:spChg chg="del">
          <ac:chgData name="片山 静香(katayama-shizuka.40i)" userId="321e3550-90ca-45ee-a565-509f550c526f" providerId="ADAL" clId="{AD5D31E9-4BD8-440F-B28F-702A1F2ACFD2}" dt="2023-03-01T01:17:50.863" v="2" actId="478"/>
          <ac:spMkLst>
            <pc:docMk/>
            <pc:sldMk cId="2300405105" sldId="335"/>
            <ac:spMk id="78" creationId="{27AF0FB7-6042-4D7D-92CE-A51BC25B1921}"/>
          </ac:spMkLst>
        </pc:spChg>
        <pc:spChg chg="del">
          <ac:chgData name="片山 静香(katayama-shizuka.40i)" userId="321e3550-90ca-45ee-a565-509f550c526f" providerId="ADAL" clId="{AD5D31E9-4BD8-440F-B28F-702A1F2ACFD2}" dt="2023-03-01T01:17:50.863" v="2" actId="478"/>
          <ac:spMkLst>
            <pc:docMk/>
            <pc:sldMk cId="2300405105" sldId="335"/>
            <ac:spMk id="79" creationId="{1FB53E43-1914-4955-BF8F-403E3DE2B9EF}"/>
          </ac:spMkLst>
        </pc:spChg>
        <pc:spChg chg="del">
          <ac:chgData name="片山 静香(katayama-shizuka.40i)" userId="321e3550-90ca-45ee-a565-509f550c526f" providerId="ADAL" clId="{AD5D31E9-4BD8-440F-B28F-702A1F2ACFD2}" dt="2023-03-01T01:17:50.863" v="2" actId="478"/>
          <ac:spMkLst>
            <pc:docMk/>
            <pc:sldMk cId="2300405105" sldId="335"/>
            <ac:spMk id="80" creationId="{134C9EC5-4EAA-41D9-A22C-24A20602B06A}"/>
          </ac:spMkLst>
        </pc:spChg>
        <pc:grpChg chg="add mod">
          <ac:chgData name="片山 静香(katayama-shizuka.40i)" userId="321e3550-90ca-45ee-a565-509f550c526f" providerId="ADAL" clId="{AD5D31E9-4BD8-440F-B28F-702A1F2ACFD2}" dt="2023-03-01T01:17:59.534" v="3"/>
          <ac:grpSpMkLst>
            <pc:docMk/>
            <pc:sldMk cId="2300405105" sldId="335"/>
            <ac:grpSpMk id="39" creationId="{6F64C6EC-371C-407C-8D7D-8DA38E1FB582}"/>
          </ac:grpSpMkLst>
        </pc:grpChg>
        <pc:grpChg chg="add mod">
          <ac:chgData name="片山 静香(katayama-shizuka.40i)" userId="321e3550-90ca-45ee-a565-509f550c526f" providerId="ADAL" clId="{AD5D31E9-4BD8-440F-B28F-702A1F2ACFD2}" dt="2023-03-01T01:17:59.534" v="3"/>
          <ac:grpSpMkLst>
            <pc:docMk/>
            <pc:sldMk cId="2300405105" sldId="335"/>
            <ac:grpSpMk id="42" creationId="{E1943E5B-FA00-4D09-BE74-8B1E99F59976}"/>
          </ac:grpSpMkLst>
        </pc:grpChg>
        <pc:grpChg chg="add mod">
          <ac:chgData name="片山 静香(katayama-shizuka.40i)" userId="321e3550-90ca-45ee-a565-509f550c526f" providerId="ADAL" clId="{AD5D31E9-4BD8-440F-B28F-702A1F2ACFD2}" dt="2023-03-01T01:17:59.534" v="3"/>
          <ac:grpSpMkLst>
            <pc:docMk/>
            <pc:sldMk cId="2300405105" sldId="335"/>
            <ac:grpSpMk id="48" creationId="{6409BE5C-EED6-412B-B4B8-4E51566076C1}"/>
          </ac:grpSpMkLst>
        </pc:grpChg>
        <pc:grpChg chg="del">
          <ac:chgData name="片山 静香(katayama-shizuka.40i)" userId="321e3550-90ca-45ee-a565-509f550c526f" providerId="ADAL" clId="{AD5D31E9-4BD8-440F-B28F-702A1F2ACFD2}" dt="2023-03-01T01:17:50.863" v="2" actId="478"/>
          <ac:grpSpMkLst>
            <pc:docMk/>
            <pc:sldMk cId="2300405105" sldId="335"/>
            <ac:grpSpMk id="60" creationId="{FDB61702-3361-4AC4-A8F8-D98075C3B5D4}"/>
          </ac:grpSpMkLst>
        </pc:grpChg>
        <pc:grpChg chg="del">
          <ac:chgData name="片山 静香(katayama-shizuka.40i)" userId="321e3550-90ca-45ee-a565-509f550c526f" providerId="ADAL" clId="{AD5D31E9-4BD8-440F-B28F-702A1F2ACFD2}" dt="2023-03-01T01:17:50.863" v="2" actId="478"/>
          <ac:grpSpMkLst>
            <pc:docMk/>
            <pc:sldMk cId="2300405105" sldId="335"/>
            <ac:grpSpMk id="64" creationId="{746EBF71-BCA9-4D6C-BC44-817F00B68F44}"/>
          </ac:grpSpMkLst>
        </pc:grpChg>
        <pc:grpChg chg="del">
          <ac:chgData name="片山 静香(katayama-shizuka.40i)" userId="321e3550-90ca-45ee-a565-509f550c526f" providerId="ADAL" clId="{AD5D31E9-4BD8-440F-B28F-702A1F2ACFD2}" dt="2023-03-01T01:17:50.863" v="2" actId="478"/>
          <ac:grpSpMkLst>
            <pc:docMk/>
            <pc:sldMk cId="2300405105" sldId="335"/>
            <ac:grpSpMk id="70" creationId="{A70E825B-AF76-442F-B1C6-9D83957BF03F}"/>
          </ac:grpSpMkLst>
        </pc:grpChg>
        <pc:graphicFrameChg chg="add mod">
          <ac:chgData name="片山 静香(katayama-shizuka.40i)" userId="321e3550-90ca-45ee-a565-509f550c526f" providerId="ADAL" clId="{AD5D31E9-4BD8-440F-B28F-702A1F2ACFD2}" dt="2023-03-01T01:17:59.534" v="3"/>
          <ac:graphicFrameMkLst>
            <pc:docMk/>
            <pc:sldMk cId="2300405105" sldId="335"/>
            <ac:graphicFrameMk id="45" creationId="{B2BF9EC3-AD92-40DE-8469-49EAA9A75A1B}"/>
          </ac:graphicFrameMkLst>
        </pc:graphicFrameChg>
        <pc:graphicFrameChg chg="add mod">
          <ac:chgData name="片山 静香(katayama-shizuka.40i)" userId="321e3550-90ca-45ee-a565-509f550c526f" providerId="ADAL" clId="{AD5D31E9-4BD8-440F-B28F-702A1F2ACFD2}" dt="2023-03-01T01:17:59.534" v="3"/>
          <ac:graphicFrameMkLst>
            <pc:docMk/>
            <pc:sldMk cId="2300405105" sldId="335"/>
            <ac:graphicFrameMk id="47" creationId="{55B455F9-08A0-4F9F-A0E8-26566744268E}"/>
          </ac:graphicFrameMkLst>
        </pc:graphicFrameChg>
        <pc:graphicFrameChg chg="mod">
          <ac:chgData name="片山 静香(katayama-shizuka.40i)" userId="321e3550-90ca-45ee-a565-509f550c526f" providerId="ADAL" clId="{AD5D31E9-4BD8-440F-B28F-702A1F2ACFD2}" dt="2023-03-01T01:17:59.534" v="3"/>
          <ac:graphicFrameMkLst>
            <pc:docMk/>
            <pc:sldMk cId="2300405105" sldId="335"/>
            <ac:graphicFrameMk id="49" creationId="{9E7A07DB-9758-4061-A268-BBA2FBFC9E3D}"/>
          </ac:graphicFrameMkLst>
        </pc:graphicFrameChg>
        <pc:graphicFrameChg chg="del">
          <ac:chgData name="片山 静香(katayama-shizuka.40i)" userId="321e3550-90ca-45ee-a565-509f550c526f" providerId="ADAL" clId="{AD5D31E9-4BD8-440F-B28F-702A1F2ACFD2}" dt="2023-03-01T01:17:50.863" v="2" actId="478"/>
          <ac:graphicFrameMkLst>
            <pc:docMk/>
            <pc:sldMk cId="2300405105" sldId="335"/>
            <ac:graphicFrameMk id="67" creationId="{808CCF04-DB74-4293-9EA6-8596CFEC9D6A}"/>
          </ac:graphicFrameMkLst>
        </pc:graphicFrameChg>
        <pc:graphicFrameChg chg="del">
          <ac:chgData name="片山 静香(katayama-shizuka.40i)" userId="321e3550-90ca-45ee-a565-509f550c526f" providerId="ADAL" clId="{AD5D31E9-4BD8-440F-B28F-702A1F2ACFD2}" dt="2023-03-01T01:17:50.863" v="2" actId="478"/>
          <ac:graphicFrameMkLst>
            <pc:docMk/>
            <pc:sldMk cId="2300405105" sldId="335"/>
            <ac:graphicFrameMk id="69" creationId="{E054731A-F0A0-4432-9CCE-1EFF16D9CD70}"/>
          </ac:graphicFrameMkLst>
        </pc:graphicFrameChg>
      </pc:sldChg>
      <pc:sldChg chg="addSp delSp modSp mod">
        <pc:chgData name="片山 静香(katayama-shizuka.40i)" userId="321e3550-90ca-45ee-a565-509f550c526f" providerId="ADAL" clId="{AD5D31E9-4BD8-440F-B28F-702A1F2ACFD2}" dt="2023-03-01T01:27:56.658" v="5"/>
        <pc:sldMkLst>
          <pc:docMk/>
          <pc:sldMk cId="2912103757" sldId="347"/>
        </pc:sldMkLst>
        <pc:spChg chg="del">
          <ac:chgData name="片山 静香(katayama-shizuka.40i)" userId="321e3550-90ca-45ee-a565-509f550c526f" providerId="ADAL" clId="{AD5D31E9-4BD8-440F-B28F-702A1F2ACFD2}" dt="2023-03-01T01:27:50.163" v="4" actId="478"/>
          <ac:spMkLst>
            <pc:docMk/>
            <pc:sldMk cId="2912103757" sldId="347"/>
            <ac:spMk id="21" creationId="{8021A6C2-5AF3-4340-BF5D-6D36B88A4E37}"/>
          </ac:spMkLst>
        </pc:spChg>
        <pc:spChg chg="add mod">
          <ac:chgData name="片山 静香(katayama-shizuka.40i)" userId="321e3550-90ca-45ee-a565-509f550c526f" providerId="ADAL" clId="{AD5D31E9-4BD8-440F-B28F-702A1F2ACFD2}" dt="2023-03-01T01:27:56.658" v="5"/>
          <ac:spMkLst>
            <pc:docMk/>
            <pc:sldMk cId="2912103757" sldId="347"/>
            <ac:spMk id="22" creationId="{58448964-FEA7-4B09-BD61-F0E4EC1281FF}"/>
          </ac:spMkLst>
        </pc:spChg>
        <pc:spChg chg="del">
          <ac:chgData name="片山 静香(katayama-shizuka.40i)" userId="321e3550-90ca-45ee-a565-509f550c526f" providerId="ADAL" clId="{AD5D31E9-4BD8-440F-B28F-702A1F2ACFD2}" dt="2023-03-01T01:27:50.163" v="4" actId="478"/>
          <ac:spMkLst>
            <pc:docMk/>
            <pc:sldMk cId="2912103757" sldId="347"/>
            <ac:spMk id="23" creationId="{B40AF04F-3D99-4AB5-AB5F-D55D03493D83}"/>
          </ac:spMkLst>
        </pc:spChg>
        <pc:spChg chg="add mod">
          <ac:chgData name="片山 静香(katayama-shizuka.40i)" userId="321e3550-90ca-45ee-a565-509f550c526f" providerId="ADAL" clId="{AD5D31E9-4BD8-440F-B28F-702A1F2ACFD2}" dt="2023-03-01T01:27:56.658" v="5"/>
          <ac:spMkLst>
            <pc:docMk/>
            <pc:sldMk cId="2912103757" sldId="347"/>
            <ac:spMk id="24" creationId="{2DFEEF0B-68B5-474C-BB88-CAFE53443D3C}"/>
          </ac:spMkLst>
        </pc:spChg>
        <pc:spChg chg="del">
          <ac:chgData name="片山 静香(katayama-shizuka.40i)" userId="321e3550-90ca-45ee-a565-509f550c526f" providerId="ADAL" clId="{AD5D31E9-4BD8-440F-B28F-702A1F2ACFD2}" dt="2023-03-01T01:27:50.163" v="4" actId="478"/>
          <ac:spMkLst>
            <pc:docMk/>
            <pc:sldMk cId="2912103757" sldId="347"/>
            <ac:spMk id="25" creationId="{91C4C445-3304-46E1-8B24-9653A4CAC351}"/>
          </ac:spMkLst>
        </pc:spChg>
        <pc:spChg chg="del">
          <ac:chgData name="片山 静香(katayama-shizuka.40i)" userId="321e3550-90ca-45ee-a565-509f550c526f" providerId="ADAL" clId="{AD5D31E9-4BD8-440F-B28F-702A1F2ACFD2}" dt="2023-03-01T01:27:50.163" v="4" actId="478"/>
          <ac:spMkLst>
            <pc:docMk/>
            <pc:sldMk cId="2912103757" sldId="347"/>
            <ac:spMk id="29" creationId="{D5563B99-45CD-468D-BA8A-D053F4044CEA}"/>
          </ac:spMkLst>
        </pc:spChg>
        <pc:spChg chg="del">
          <ac:chgData name="片山 静香(katayama-shizuka.40i)" userId="321e3550-90ca-45ee-a565-509f550c526f" providerId="ADAL" clId="{AD5D31E9-4BD8-440F-B28F-702A1F2ACFD2}" dt="2023-03-01T01:27:50.163" v="4" actId="478"/>
          <ac:spMkLst>
            <pc:docMk/>
            <pc:sldMk cId="2912103757" sldId="347"/>
            <ac:spMk id="30" creationId="{2CD63B5B-5EFE-4FAE-AC8D-F2BEA76B679A}"/>
          </ac:spMkLst>
        </pc:spChg>
        <pc:spChg chg="del">
          <ac:chgData name="片山 静香(katayama-shizuka.40i)" userId="321e3550-90ca-45ee-a565-509f550c526f" providerId="ADAL" clId="{AD5D31E9-4BD8-440F-B28F-702A1F2ACFD2}" dt="2023-03-01T01:27:50.163" v="4" actId="478"/>
          <ac:spMkLst>
            <pc:docMk/>
            <pc:sldMk cId="2912103757" sldId="347"/>
            <ac:spMk id="35" creationId="{9B8642DD-6DA7-4E76-8B32-A389F78F81DD}"/>
          </ac:spMkLst>
        </pc:spChg>
        <pc:spChg chg="add mod">
          <ac:chgData name="片山 静香(katayama-shizuka.40i)" userId="321e3550-90ca-45ee-a565-509f550c526f" providerId="ADAL" clId="{AD5D31E9-4BD8-440F-B28F-702A1F2ACFD2}" dt="2023-03-01T01:27:56.658" v="5"/>
          <ac:spMkLst>
            <pc:docMk/>
            <pc:sldMk cId="2912103757" sldId="347"/>
            <ac:spMk id="36" creationId="{5FCBCD69-95E9-4AF4-9C5E-C6228389225A}"/>
          </ac:spMkLst>
        </pc:spChg>
        <pc:spChg chg="mod">
          <ac:chgData name="片山 静香(katayama-shizuka.40i)" userId="321e3550-90ca-45ee-a565-509f550c526f" providerId="ADAL" clId="{AD5D31E9-4BD8-440F-B28F-702A1F2ACFD2}" dt="2023-03-01T01:27:56.658" v="5"/>
          <ac:spMkLst>
            <pc:docMk/>
            <pc:sldMk cId="2912103757" sldId="347"/>
            <ac:spMk id="38" creationId="{62226E94-6875-4280-85F4-6C73BBBA1E3A}"/>
          </ac:spMkLst>
        </pc:spChg>
        <pc:spChg chg="del">
          <ac:chgData name="片山 静香(katayama-shizuka.40i)" userId="321e3550-90ca-45ee-a565-509f550c526f" providerId="ADAL" clId="{AD5D31E9-4BD8-440F-B28F-702A1F2ACFD2}" dt="2023-03-01T01:27:50.163" v="4" actId="478"/>
          <ac:spMkLst>
            <pc:docMk/>
            <pc:sldMk cId="2912103757" sldId="347"/>
            <ac:spMk id="40" creationId="{2ADA2DAD-415E-4959-A264-9D6046F96484}"/>
          </ac:spMkLst>
        </pc:spChg>
        <pc:spChg chg="del">
          <ac:chgData name="片山 静香(katayama-shizuka.40i)" userId="321e3550-90ca-45ee-a565-509f550c526f" providerId="ADAL" clId="{AD5D31E9-4BD8-440F-B28F-702A1F2ACFD2}" dt="2023-03-01T01:27:50.163" v="4" actId="478"/>
          <ac:spMkLst>
            <pc:docMk/>
            <pc:sldMk cId="2912103757" sldId="347"/>
            <ac:spMk id="41" creationId="{A5776F55-5A00-4A14-92D0-0991E913930C}"/>
          </ac:spMkLst>
        </pc:spChg>
        <pc:spChg chg="del">
          <ac:chgData name="片山 静香(katayama-shizuka.40i)" userId="321e3550-90ca-45ee-a565-509f550c526f" providerId="ADAL" clId="{AD5D31E9-4BD8-440F-B28F-702A1F2ACFD2}" dt="2023-03-01T01:27:50.163" v="4" actId="478"/>
          <ac:spMkLst>
            <pc:docMk/>
            <pc:sldMk cId="2912103757" sldId="347"/>
            <ac:spMk id="43" creationId="{9F21D4DC-2828-4A73-9A5F-EDEDF812A834}"/>
          </ac:spMkLst>
        </pc:spChg>
        <pc:spChg chg="mod">
          <ac:chgData name="片山 静香(katayama-shizuka.40i)" userId="321e3550-90ca-45ee-a565-509f550c526f" providerId="ADAL" clId="{AD5D31E9-4BD8-440F-B28F-702A1F2ACFD2}" dt="2023-03-01T01:27:56.658" v="5"/>
          <ac:spMkLst>
            <pc:docMk/>
            <pc:sldMk cId="2912103757" sldId="347"/>
            <ac:spMk id="44" creationId="{4C845EE6-2142-4BF6-9DB7-CE05B08F8A7D}"/>
          </ac:spMkLst>
        </pc:spChg>
        <pc:spChg chg="add mod">
          <ac:chgData name="片山 静香(katayama-shizuka.40i)" userId="321e3550-90ca-45ee-a565-509f550c526f" providerId="ADAL" clId="{AD5D31E9-4BD8-440F-B28F-702A1F2ACFD2}" dt="2023-03-01T01:27:56.658" v="5"/>
          <ac:spMkLst>
            <pc:docMk/>
            <pc:sldMk cId="2912103757" sldId="347"/>
            <ac:spMk id="45" creationId="{0DD82346-1D98-4B92-BDF1-BA9A4AAE9D84}"/>
          </ac:spMkLst>
        </pc:spChg>
        <pc:spChg chg="add mod">
          <ac:chgData name="片山 静香(katayama-shizuka.40i)" userId="321e3550-90ca-45ee-a565-509f550c526f" providerId="ADAL" clId="{AD5D31E9-4BD8-440F-B28F-702A1F2ACFD2}" dt="2023-03-01T01:27:56.658" v="5"/>
          <ac:spMkLst>
            <pc:docMk/>
            <pc:sldMk cId="2912103757" sldId="347"/>
            <ac:spMk id="46" creationId="{6EFB617E-4806-4E32-A103-DD63AA3264F7}"/>
          </ac:spMkLst>
        </pc:spChg>
        <pc:spChg chg="mod">
          <ac:chgData name="片山 静香(katayama-shizuka.40i)" userId="321e3550-90ca-45ee-a565-509f550c526f" providerId="ADAL" clId="{AD5D31E9-4BD8-440F-B28F-702A1F2ACFD2}" dt="2023-03-01T01:27:56.658" v="5"/>
          <ac:spMkLst>
            <pc:docMk/>
            <pc:sldMk cId="2912103757" sldId="347"/>
            <ac:spMk id="48" creationId="{F1423329-2450-40BB-A881-8E417E99E63E}"/>
          </ac:spMkLst>
        </pc:spChg>
        <pc:spChg chg="mod">
          <ac:chgData name="片山 静香(katayama-shizuka.40i)" userId="321e3550-90ca-45ee-a565-509f550c526f" providerId="ADAL" clId="{AD5D31E9-4BD8-440F-B28F-702A1F2ACFD2}" dt="2023-03-01T01:27:56.658" v="5"/>
          <ac:spMkLst>
            <pc:docMk/>
            <pc:sldMk cId="2912103757" sldId="347"/>
            <ac:spMk id="49" creationId="{5109749A-99CC-4F52-913D-38E505EB469B}"/>
          </ac:spMkLst>
        </pc:spChg>
        <pc:spChg chg="add mod">
          <ac:chgData name="片山 静香(katayama-shizuka.40i)" userId="321e3550-90ca-45ee-a565-509f550c526f" providerId="ADAL" clId="{AD5D31E9-4BD8-440F-B28F-702A1F2ACFD2}" dt="2023-03-01T01:27:56.658" v="5"/>
          <ac:spMkLst>
            <pc:docMk/>
            <pc:sldMk cId="2912103757" sldId="347"/>
            <ac:spMk id="51" creationId="{9335A54B-31DB-414D-9665-EDAA2E75F252}"/>
          </ac:spMkLst>
        </pc:spChg>
        <pc:spChg chg="add mod">
          <ac:chgData name="片山 静香(katayama-shizuka.40i)" userId="321e3550-90ca-45ee-a565-509f550c526f" providerId="ADAL" clId="{AD5D31E9-4BD8-440F-B28F-702A1F2ACFD2}" dt="2023-03-01T01:27:56.658" v="5"/>
          <ac:spMkLst>
            <pc:docMk/>
            <pc:sldMk cId="2912103757" sldId="347"/>
            <ac:spMk id="53" creationId="{3626C54A-75BA-4C79-951D-2C1D56B46B75}"/>
          </ac:spMkLst>
        </pc:spChg>
        <pc:spChg chg="add mod">
          <ac:chgData name="片山 静香(katayama-shizuka.40i)" userId="321e3550-90ca-45ee-a565-509f550c526f" providerId="ADAL" clId="{AD5D31E9-4BD8-440F-B28F-702A1F2ACFD2}" dt="2023-03-01T01:27:56.658" v="5"/>
          <ac:spMkLst>
            <pc:docMk/>
            <pc:sldMk cId="2912103757" sldId="347"/>
            <ac:spMk id="54" creationId="{25C26A8E-6B31-40D7-8E99-E1F65D9882A2}"/>
          </ac:spMkLst>
        </pc:spChg>
        <pc:spChg chg="add mod">
          <ac:chgData name="片山 静香(katayama-shizuka.40i)" userId="321e3550-90ca-45ee-a565-509f550c526f" providerId="ADAL" clId="{AD5D31E9-4BD8-440F-B28F-702A1F2ACFD2}" dt="2023-03-01T01:27:56.658" v="5"/>
          <ac:spMkLst>
            <pc:docMk/>
            <pc:sldMk cId="2912103757" sldId="347"/>
            <ac:spMk id="57" creationId="{7CF0E115-0339-4BE7-AB0C-4AF3BA5279EC}"/>
          </ac:spMkLst>
        </pc:spChg>
        <pc:grpChg chg="del">
          <ac:chgData name="片山 静香(katayama-shizuka.40i)" userId="321e3550-90ca-45ee-a565-509f550c526f" providerId="ADAL" clId="{AD5D31E9-4BD8-440F-B28F-702A1F2ACFD2}" dt="2023-03-01T01:27:50.163" v="4" actId="478"/>
          <ac:grpSpMkLst>
            <pc:docMk/>
            <pc:sldMk cId="2912103757" sldId="347"/>
            <ac:grpSpMk id="26" creationId="{E109A5E7-F36B-41C8-B1BF-C5F3D8D46AA1}"/>
          </ac:grpSpMkLst>
        </pc:grpChg>
        <pc:grpChg chg="del">
          <ac:chgData name="片山 静香(katayama-shizuka.40i)" userId="321e3550-90ca-45ee-a565-509f550c526f" providerId="ADAL" clId="{AD5D31E9-4BD8-440F-B28F-702A1F2ACFD2}" dt="2023-03-01T01:27:50.163" v="4" actId="478"/>
          <ac:grpSpMkLst>
            <pc:docMk/>
            <pc:sldMk cId="2912103757" sldId="347"/>
            <ac:grpSpMk id="31" creationId="{744DF764-3570-4C38-A3F3-DB6F547FE559}"/>
          </ac:grpSpMkLst>
        </pc:grpChg>
        <pc:grpChg chg="add mod">
          <ac:chgData name="片山 静香(katayama-shizuka.40i)" userId="321e3550-90ca-45ee-a565-509f550c526f" providerId="ADAL" clId="{AD5D31E9-4BD8-440F-B28F-702A1F2ACFD2}" dt="2023-03-01T01:27:56.658" v="5"/>
          <ac:grpSpMkLst>
            <pc:docMk/>
            <pc:sldMk cId="2912103757" sldId="347"/>
            <ac:grpSpMk id="37" creationId="{863ED641-9A89-41B4-88FC-749D2A1AB7C6}"/>
          </ac:grpSpMkLst>
        </pc:grpChg>
        <pc:grpChg chg="add mod">
          <ac:chgData name="片山 静香(katayama-shizuka.40i)" userId="321e3550-90ca-45ee-a565-509f550c526f" providerId="ADAL" clId="{AD5D31E9-4BD8-440F-B28F-702A1F2ACFD2}" dt="2023-03-01T01:27:56.658" v="5"/>
          <ac:grpSpMkLst>
            <pc:docMk/>
            <pc:sldMk cId="2912103757" sldId="347"/>
            <ac:grpSpMk id="47" creationId="{7D4B1227-5EB0-4FD2-AA43-789955A2B5EE}"/>
          </ac:grpSpMkLst>
        </pc:grpChg>
        <pc:graphicFrameChg chg="del">
          <ac:chgData name="片山 静香(katayama-shizuka.40i)" userId="321e3550-90ca-45ee-a565-509f550c526f" providerId="ADAL" clId="{AD5D31E9-4BD8-440F-B28F-702A1F2ACFD2}" dt="2023-03-01T01:27:50.163" v="4" actId="478"/>
          <ac:graphicFrameMkLst>
            <pc:docMk/>
            <pc:sldMk cId="2912103757" sldId="347"/>
            <ac:graphicFrameMk id="39" creationId="{272CE1DB-81E6-459B-895B-6B5B4F698B97}"/>
          </ac:graphicFrameMkLst>
        </pc:graphicFrameChg>
        <pc:graphicFrameChg chg="del">
          <ac:chgData name="片山 静香(katayama-shizuka.40i)" userId="321e3550-90ca-45ee-a565-509f550c526f" providerId="ADAL" clId="{AD5D31E9-4BD8-440F-B28F-702A1F2ACFD2}" dt="2023-03-01T01:27:50.163" v="4" actId="478"/>
          <ac:graphicFrameMkLst>
            <pc:docMk/>
            <pc:sldMk cId="2912103757" sldId="347"/>
            <ac:graphicFrameMk id="42" creationId="{0E05C992-C6DB-4109-B7B2-126C61295BA3}"/>
          </ac:graphicFrameMkLst>
        </pc:graphicFrameChg>
        <pc:graphicFrameChg chg="add mod">
          <ac:chgData name="片山 静香(katayama-shizuka.40i)" userId="321e3550-90ca-45ee-a565-509f550c526f" providerId="ADAL" clId="{AD5D31E9-4BD8-440F-B28F-702A1F2ACFD2}" dt="2023-03-01T01:27:56.658" v="5"/>
          <ac:graphicFrameMkLst>
            <pc:docMk/>
            <pc:sldMk cId="2912103757" sldId="347"/>
            <ac:graphicFrameMk id="52" creationId="{1FB8901A-B0F5-4D6F-970B-BAAF341658A4}"/>
          </ac:graphicFrameMkLst>
        </pc:graphicFrameChg>
        <pc:graphicFrameChg chg="add mod">
          <ac:chgData name="片山 静香(katayama-shizuka.40i)" userId="321e3550-90ca-45ee-a565-509f550c526f" providerId="ADAL" clId="{AD5D31E9-4BD8-440F-B28F-702A1F2ACFD2}" dt="2023-03-01T01:27:56.658" v="5"/>
          <ac:graphicFrameMkLst>
            <pc:docMk/>
            <pc:sldMk cId="2912103757" sldId="347"/>
            <ac:graphicFrameMk id="56" creationId="{6A2DBCDB-6006-464E-847C-5DBE8B630E50}"/>
          </ac:graphicFrameMkLst>
        </pc:graphicFrameChg>
        <pc:picChg chg="del">
          <ac:chgData name="片山 静香(katayama-shizuka.40i)" userId="321e3550-90ca-45ee-a565-509f550c526f" providerId="ADAL" clId="{AD5D31E9-4BD8-440F-B28F-702A1F2ACFD2}" dt="2023-03-01T01:27:50.163" v="4" actId="478"/>
          <ac:picMkLst>
            <pc:docMk/>
            <pc:sldMk cId="2912103757" sldId="347"/>
            <ac:picMk id="34" creationId="{7184B63E-5063-4834-8FAA-6C64856FB888}"/>
          </ac:picMkLst>
        </pc:picChg>
        <pc:picChg chg="add mod">
          <ac:chgData name="片山 静香(katayama-shizuka.40i)" userId="321e3550-90ca-45ee-a565-509f550c526f" providerId="ADAL" clId="{AD5D31E9-4BD8-440F-B28F-702A1F2ACFD2}" dt="2023-03-01T01:27:56.658" v="5"/>
          <ac:picMkLst>
            <pc:docMk/>
            <pc:sldMk cId="2912103757" sldId="347"/>
            <ac:picMk id="50" creationId="{6011EB1A-CE13-4AB3-AB6E-31B3590D84EE}"/>
          </ac:picMkLst>
        </pc:picChg>
      </pc:sldChg>
      <pc:sldChg chg="modSp mod">
        <pc:chgData name="片山 静香(katayama-shizuka.40i)" userId="321e3550-90ca-45ee-a565-509f550c526f" providerId="ADAL" clId="{AD5D31E9-4BD8-440F-B28F-702A1F2ACFD2}" dt="2023-03-01T01:41:55.683" v="41" actId="1038"/>
        <pc:sldMkLst>
          <pc:docMk/>
          <pc:sldMk cId="3184264230" sldId="349"/>
        </pc:sldMkLst>
        <pc:spChg chg="mod">
          <ac:chgData name="片山 静香(katayama-shizuka.40i)" userId="321e3550-90ca-45ee-a565-509f550c526f" providerId="ADAL" clId="{AD5D31E9-4BD8-440F-B28F-702A1F2ACFD2}" dt="2023-03-01T01:41:55.683" v="41" actId="1038"/>
          <ac:spMkLst>
            <pc:docMk/>
            <pc:sldMk cId="3184264230" sldId="349"/>
            <ac:spMk id="39" creationId="{73F43808-13AF-4473-9B3B-699ED20918F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9.xml"/></Relationships>
</file>

<file path=ppt/charts/_rels/chart12.xml.rels><?xml version="1.0" encoding="UTF-8" standalone="yes"?>
<Relationships xmlns="http://schemas.openxmlformats.org/package/2006/relationships"><Relationship Id="rId3" Type="http://schemas.openxmlformats.org/officeDocument/2006/relationships/oleObject" Target="https://mhlwlan-my.sharepoint.com/personal/nswoh_lansys_mhlw_go_jp/Documents/PassageDrive/PCfolder/Desktop/R5%20.&#34892;&#25919;&#36939;&#21942;&#26041;&#37341;.xlsx" TargetMode="External"/><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11.xml"/></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file2.inside.mhlw.go.jp\&#20491;&#20154;&#38936;&#22495;2\STHGD\2021&#20581;&#24247;&#23433;&#20840;&#35506;\R4\040518&#21332;&#20250;&#12369;&#12435;&#12413;\041011&#20581;&#24247;&#35386;&#26029;&#32080;&#26524;&#26377;&#25152;&#35211;&#29575;&#12398;&#25512;&#31227;&#65288;R3&#30906;&#23450;&#20516;&#36861;&#21152;&#65289;.xlsx"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file:///\\file2.inside.mhlw.go.jp\&#20491;&#20154;&#38936;&#22495;2\STHGD\2021&#20581;&#24247;&#23433;&#20840;&#35506;\R4\0000&#20196;&#21644;&#65301;&#24180;&#24230;&#34892;&#25919;&#36939;&#21942;&#26041;&#37341;&#31561;&#12398;&#20316;&#25104;\0412&#12467;&#12525;&#12490;&#12539;&#26376;&#21029;&#12539;&#26989;&#31278;&#21029;&#30330;&#29983;&#29366;&#27841;.xlsx"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0.xlsx"/></Relationships>
</file>

<file path=ppt/charts/_rels/chart26.xml.rels><?xml version="1.0" encoding="UTF-8" standalone="yes"?>
<Relationships xmlns="http://schemas.openxmlformats.org/package/2006/relationships"><Relationship Id="rId3" Type="http://schemas.openxmlformats.org/officeDocument/2006/relationships/oleObject" Target="https://mhlwlan-my.sharepoint.com/personal/mtqnk_lansys_mhlw_go_jp/Documents/PassageDrive/PCfolder/Desktop/R4&#34892;&#25919;&#36939;&#21942;&#26041;&#37341;&#12464;&#12521;&#12501;.xlsx" TargetMode="External"/><Relationship Id="rId2" Type="http://schemas.microsoft.com/office/2011/relationships/chartColorStyle" Target="colors23.xml"/><Relationship Id="rId1" Type="http://schemas.microsoft.com/office/2011/relationships/chartStyle" Target="style2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2168887975008"/>
          <c:y val="0.10484925677449182"/>
          <c:w val="0.81987637493608201"/>
          <c:h val="0.62704979869967559"/>
        </c:manualLayout>
      </c:layout>
      <c:barChart>
        <c:barDir val="col"/>
        <c:grouping val="clustered"/>
        <c:varyColors val="0"/>
        <c:ser>
          <c:idx val="1"/>
          <c:order val="1"/>
          <c:tx>
            <c:strRef>
              <c:f>Sheet1!$A$4</c:f>
              <c:strCache>
                <c:ptCount val="1"/>
                <c:pt idx="0">
                  <c:v>平成27年</c:v>
                </c:pt>
              </c:strCache>
            </c:strRef>
          </c:tx>
          <c:spPr>
            <a:solidFill>
              <a:srgbClr val="FF6600">
                <a:tint val="66000"/>
                <a:satMod val="160000"/>
              </a:srgbClr>
            </a:solidFill>
            <a:ln>
              <a:solidFill>
                <a:srgbClr val="FF66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Sheet1!$B$2:$D$2</c:f>
              <c:strCache>
                <c:ptCount val="3"/>
                <c:pt idx="0">
                  <c:v>増加</c:v>
                </c:pt>
                <c:pt idx="1">
                  <c:v>減少</c:v>
                </c:pt>
                <c:pt idx="2">
                  <c:v>変化なし</c:v>
                </c:pt>
              </c:strCache>
            </c:strRef>
          </c:cat>
          <c:val>
            <c:numRef>
              <c:f>Sheet1!$B$4:$D$4</c:f>
              <c:numCache>
                <c:formatCode>#,##0.0;[Red]\-#,##0.0</c:formatCode>
                <c:ptCount val="3"/>
                <c:pt idx="0">
                  <c:v>40.200000000000003</c:v>
                </c:pt>
                <c:pt idx="1">
                  <c:v>36.1</c:v>
                </c:pt>
                <c:pt idx="2">
                  <c:v>22.2</c:v>
                </c:pt>
              </c:numCache>
            </c:numRef>
          </c:val>
          <c:extLst>
            <c:ext xmlns:c16="http://schemas.microsoft.com/office/drawing/2014/chart" uri="{C3380CC4-5D6E-409C-BE32-E72D297353CC}">
              <c16:uniqueId val="{00000000-4950-4231-9594-C10BDECEBA50}"/>
            </c:ext>
          </c:extLst>
        </c:ser>
        <c:ser>
          <c:idx val="2"/>
          <c:order val="2"/>
          <c:tx>
            <c:strRef>
              <c:f>Sheet1!$A$5</c:f>
              <c:strCache>
                <c:ptCount val="1"/>
                <c:pt idx="0">
                  <c:v>令和2年</c:v>
                </c:pt>
              </c:strCache>
            </c:strRef>
          </c:tx>
          <c:spPr>
            <a:pattFill prst="dkUpDiag">
              <a:fgClr>
                <a:srgbClr val="0070C0"/>
              </a:fgClr>
              <a:bgClr>
                <a:schemeClr val="bg1"/>
              </a:bgClr>
            </a:pattFill>
            <a:ln>
              <a:solidFill>
                <a:srgbClr val="0070C0"/>
              </a:solidFill>
            </a:ln>
            <a:effectLst/>
          </c:spPr>
          <c:invertIfNegative val="0"/>
          <c:dLbls>
            <c:dLbl>
              <c:idx val="0"/>
              <c:layout>
                <c:manualLayout>
                  <c:x val="8.6185338516668892E-3"/>
                  <c:y val="-3.6154916129135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950-4231-9594-C10BDECEBA5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Sheet1!$B$2:$D$2</c:f>
              <c:strCache>
                <c:ptCount val="3"/>
                <c:pt idx="0">
                  <c:v>増加</c:v>
                </c:pt>
                <c:pt idx="1">
                  <c:v>減少</c:v>
                </c:pt>
                <c:pt idx="2">
                  <c:v>変化なし</c:v>
                </c:pt>
              </c:strCache>
            </c:strRef>
          </c:cat>
          <c:val>
            <c:numRef>
              <c:f>Sheet1!$B$5:$D$5</c:f>
              <c:numCache>
                <c:formatCode>#,##0.0;[Red]\-#,##0.0</c:formatCode>
                <c:ptCount val="3"/>
                <c:pt idx="0">
                  <c:v>39</c:v>
                </c:pt>
                <c:pt idx="1">
                  <c:v>40.1</c:v>
                </c:pt>
                <c:pt idx="2">
                  <c:v>20.2</c:v>
                </c:pt>
              </c:numCache>
            </c:numRef>
          </c:val>
          <c:extLst>
            <c:ext xmlns:c16="http://schemas.microsoft.com/office/drawing/2014/chart" uri="{C3380CC4-5D6E-409C-BE32-E72D297353CC}">
              <c16:uniqueId val="{00000002-4950-4231-9594-C10BDECEBA50}"/>
            </c:ext>
          </c:extLst>
        </c:ser>
        <c:dLbls>
          <c:showLegendKey val="0"/>
          <c:showVal val="0"/>
          <c:showCatName val="0"/>
          <c:showSerName val="0"/>
          <c:showPercent val="0"/>
          <c:showBubbleSize val="0"/>
        </c:dLbls>
        <c:gapWidth val="219"/>
        <c:overlap val="-27"/>
        <c:axId val="297610175"/>
        <c:axId val="297612255"/>
        <c:extLst>
          <c:ext xmlns:c15="http://schemas.microsoft.com/office/drawing/2012/chart" uri="{02D57815-91ED-43cb-92C2-25804820EDAC}">
            <c15:filteredBarSeries>
              <c15:ser>
                <c:idx val="0"/>
                <c:order val="0"/>
                <c:tx>
                  <c:strRef>
                    <c:extLst>
                      <c:ext uri="{02D57815-91ED-43cb-92C2-25804820EDAC}">
                        <c15:formulaRef>
                          <c15:sqref>Sheet1!$A$3</c15:sqref>
                        </c15:formulaRef>
                      </c:ext>
                    </c:extLst>
                    <c:strCache>
                      <c:ptCount val="1"/>
                    </c:strCache>
                  </c:strRef>
                </c:tx>
                <c:spPr>
                  <a:solidFill>
                    <a:schemeClr val="accent1"/>
                  </a:solidFill>
                  <a:ln>
                    <a:noFill/>
                  </a:ln>
                  <a:effectLst/>
                </c:spPr>
                <c:invertIfNegative val="0"/>
                <c:cat>
                  <c:strRef>
                    <c:extLst>
                      <c:ext uri="{02D57815-91ED-43cb-92C2-25804820EDAC}">
                        <c15:formulaRef>
                          <c15:sqref>Sheet1!$B$2:$D$2</c15:sqref>
                        </c15:formulaRef>
                      </c:ext>
                    </c:extLst>
                    <c:strCache>
                      <c:ptCount val="3"/>
                      <c:pt idx="0">
                        <c:v>増加</c:v>
                      </c:pt>
                      <c:pt idx="1">
                        <c:v>減少</c:v>
                      </c:pt>
                      <c:pt idx="2">
                        <c:v>変化なし</c:v>
                      </c:pt>
                    </c:strCache>
                  </c:strRef>
                </c:cat>
                <c:val>
                  <c:numRef>
                    <c:extLst>
                      <c:ext uri="{02D57815-91ED-43cb-92C2-25804820EDAC}">
                        <c15:formulaRef>
                          <c15:sqref>Sheet1!$B$3:$D$3</c15:sqref>
                        </c15:formulaRef>
                      </c:ext>
                    </c:extLst>
                    <c:numCache>
                      <c:formatCode>General</c:formatCode>
                      <c:ptCount val="3"/>
                    </c:numCache>
                  </c:numRef>
                </c:val>
                <c:extLst>
                  <c:ext xmlns:c16="http://schemas.microsoft.com/office/drawing/2014/chart" uri="{C3380CC4-5D6E-409C-BE32-E72D297353CC}">
                    <c16:uniqueId val="{00000003-4950-4231-9594-C10BDECEBA50}"/>
                  </c:ext>
                </c:extLst>
              </c15:ser>
            </c15:filteredBarSeries>
          </c:ext>
        </c:extLst>
      </c:barChart>
      <c:catAx>
        <c:axId val="29761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7612255"/>
        <c:crosses val="autoZero"/>
        <c:auto val="1"/>
        <c:lblAlgn val="ctr"/>
        <c:lblOffset val="100"/>
        <c:noMultiLvlLbl val="0"/>
      </c:catAx>
      <c:valAx>
        <c:axId val="297612255"/>
        <c:scaling>
          <c:orientation val="minMax"/>
        </c:scaling>
        <c:delete val="0"/>
        <c:axPos val="l"/>
        <c:majorGridlines>
          <c:spPr>
            <a:ln w="9525" cap="flat" cmpd="sng" algn="ctr">
              <a:solidFill>
                <a:schemeClr val="tx1">
                  <a:lumMod val="15000"/>
                  <a:lumOff val="85000"/>
                </a:schemeClr>
              </a:solidFill>
              <a:round/>
            </a:ln>
            <a:effectLst/>
          </c:spPr>
        </c:majorGridlines>
        <c:numFmt formatCode="#,##0.0;[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7610175"/>
        <c:crosses val="autoZero"/>
        <c:crossBetween val="between"/>
      </c:valAx>
      <c:spPr>
        <a:noFill/>
        <a:ln>
          <a:noFill/>
        </a:ln>
        <a:effectLst/>
      </c:spPr>
    </c:plotArea>
    <c:legend>
      <c:legendPos val="b"/>
      <c:layout>
        <c:manualLayout>
          <c:xMode val="edge"/>
          <c:yMode val="edge"/>
          <c:x val="6.2084999781143527E-2"/>
          <c:y val="0.80732475826025951"/>
          <c:w val="0.92498704873786075"/>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男性(県)</c:v>
                </c:pt>
              </c:strCache>
            </c:strRef>
          </c:tx>
          <c:spPr>
            <a:pattFill prst="pct70">
              <a:fgClr>
                <a:schemeClr val="accent1"/>
              </a:fgClr>
              <a:bgClr>
                <a:schemeClr val="bg1"/>
              </a:bgClr>
            </a:pattFill>
            <a:ln>
              <a:noFill/>
            </a:ln>
            <a:effectLst/>
          </c:spPr>
          <c:invertIfNegative val="0"/>
          <c:cat>
            <c:strRef>
              <c:f>Sheet1!$A$2:$A$4</c:f>
              <c:strCache>
                <c:ptCount val="3"/>
                <c:pt idx="0">
                  <c:v>平成27年</c:v>
                </c:pt>
                <c:pt idx="1">
                  <c:v>平成30年</c:v>
                </c:pt>
                <c:pt idx="2">
                  <c:v>令和3年</c:v>
                </c:pt>
              </c:strCache>
            </c:strRef>
          </c:cat>
          <c:val>
            <c:numRef>
              <c:f>Sheet1!$B$2:$B$4</c:f>
              <c:numCache>
                <c:formatCode>General</c:formatCode>
                <c:ptCount val="3"/>
                <c:pt idx="0">
                  <c:v>307.89999999999998</c:v>
                </c:pt>
                <c:pt idx="1">
                  <c:v>310.60000000000002</c:v>
                </c:pt>
                <c:pt idx="2">
                  <c:v>307.2</c:v>
                </c:pt>
              </c:numCache>
            </c:numRef>
          </c:val>
          <c:extLst>
            <c:ext xmlns:c16="http://schemas.microsoft.com/office/drawing/2014/chart" uri="{C3380CC4-5D6E-409C-BE32-E72D297353CC}">
              <c16:uniqueId val="{00000000-D95D-405E-805B-98DB79559FC5}"/>
            </c:ext>
          </c:extLst>
        </c:ser>
        <c:ser>
          <c:idx val="1"/>
          <c:order val="1"/>
          <c:tx>
            <c:strRef>
              <c:f>Sheet1!$C$1</c:f>
              <c:strCache>
                <c:ptCount val="1"/>
                <c:pt idx="0">
                  <c:v>女性(県)</c:v>
                </c:pt>
              </c:strCache>
            </c:strRef>
          </c:tx>
          <c:spPr>
            <a:solidFill>
              <a:schemeClr val="accent2"/>
            </a:solidFill>
            <a:ln>
              <a:noFill/>
            </a:ln>
            <a:effectLst/>
          </c:spPr>
          <c:invertIfNegative val="0"/>
          <c:cat>
            <c:strRef>
              <c:f>Sheet1!$A$2:$A$4</c:f>
              <c:strCache>
                <c:ptCount val="3"/>
                <c:pt idx="0">
                  <c:v>平成27年</c:v>
                </c:pt>
                <c:pt idx="1">
                  <c:v>平成30年</c:v>
                </c:pt>
                <c:pt idx="2">
                  <c:v>令和3年</c:v>
                </c:pt>
              </c:strCache>
            </c:strRef>
          </c:cat>
          <c:val>
            <c:numRef>
              <c:f>Sheet1!$C$2:$C$4</c:f>
              <c:numCache>
                <c:formatCode>General</c:formatCode>
                <c:ptCount val="3"/>
                <c:pt idx="0">
                  <c:v>227.5</c:v>
                </c:pt>
                <c:pt idx="1">
                  <c:v>225.6</c:v>
                </c:pt>
                <c:pt idx="2">
                  <c:v>231.3</c:v>
                </c:pt>
              </c:numCache>
            </c:numRef>
          </c:val>
          <c:extLst>
            <c:ext xmlns:c16="http://schemas.microsoft.com/office/drawing/2014/chart" uri="{C3380CC4-5D6E-409C-BE32-E72D297353CC}">
              <c16:uniqueId val="{00000001-D95D-405E-805B-98DB79559FC5}"/>
            </c:ext>
          </c:extLst>
        </c:ser>
        <c:dLbls>
          <c:showLegendKey val="0"/>
          <c:showVal val="0"/>
          <c:showCatName val="0"/>
          <c:showSerName val="0"/>
          <c:showPercent val="0"/>
          <c:showBubbleSize val="0"/>
        </c:dLbls>
        <c:gapWidth val="219"/>
        <c:overlap val="-27"/>
        <c:axId val="57466287"/>
        <c:axId val="57461295"/>
      </c:barChart>
      <c:lineChart>
        <c:grouping val="standard"/>
        <c:varyColors val="0"/>
        <c:ser>
          <c:idx val="2"/>
          <c:order val="2"/>
          <c:tx>
            <c:strRef>
              <c:f>Sheet1!$D$1</c:f>
              <c:strCache>
                <c:ptCount val="1"/>
                <c:pt idx="0">
                  <c:v>男女間格差(県)</c:v>
                </c:pt>
              </c:strCache>
            </c:strRef>
          </c:tx>
          <c:spPr>
            <a:ln w="22225" cap="rnd" cmpd="dbl">
              <a:solidFill>
                <a:schemeClr val="tx1"/>
              </a:solidFill>
              <a:round/>
            </a:ln>
            <a:effectLst/>
          </c:spPr>
          <c:marker>
            <c:symbol val="none"/>
          </c:marker>
          <c:cat>
            <c:strRef>
              <c:f>Sheet1!$A$2:$A$4</c:f>
              <c:strCache>
                <c:ptCount val="3"/>
                <c:pt idx="0">
                  <c:v>平成27年</c:v>
                </c:pt>
                <c:pt idx="1">
                  <c:v>平成30年</c:v>
                </c:pt>
                <c:pt idx="2">
                  <c:v>令和3年</c:v>
                </c:pt>
              </c:strCache>
            </c:strRef>
          </c:cat>
          <c:val>
            <c:numRef>
              <c:f>Sheet1!$D$2:$D$4</c:f>
              <c:numCache>
                <c:formatCode>General</c:formatCode>
                <c:ptCount val="3"/>
                <c:pt idx="0">
                  <c:v>73.900000000000006</c:v>
                </c:pt>
                <c:pt idx="1">
                  <c:v>72.599999999999994</c:v>
                </c:pt>
                <c:pt idx="2">
                  <c:v>75.3</c:v>
                </c:pt>
              </c:numCache>
            </c:numRef>
          </c:val>
          <c:smooth val="0"/>
          <c:extLst>
            <c:ext xmlns:c16="http://schemas.microsoft.com/office/drawing/2014/chart" uri="{C3380CC4-5D6E-409C-BE32-E72D297353CC}">
              <c16:uniqueId val="{00000002-D95D-405E-805B-98DB79559FC5}"/>
            </c:ext>
          </c:extLst>
        </c:ser>
        <c:ser>
          <c:idx val="3"/>
          <c:order val="3"/>
          <c:tx>
            <c:strRef>
              <c:f>Sheet1!$E$1</c:f>
              <c:strCache>
                <c:ptCount val="1"/>
                <c:pt idx="0">
                  <c:v>男女間格差(全国)</c:v>
                </c:pt>
              </c:strCache>
            </c:strRef>
          </c:tx>
          <c:spPr>
            <a:ln w="25400" cap="rnd">
              <a:solidFill>
                <a:schemeClr val="accent4"/>
              </a:solidFill>
              <a:round/>
            </a:ln>
            <a:effectLst/>
          </c:spPr>
          <c:marker>
            <c:symbol val="none"/>
          </c:marker>
          <c:cat>
            <c:strRef>
              <c:f>Sheet1!$A$2:$A$4</c:f>
              <c:strCache>
                <c:ptCount val="3"/>
                <c:pt idx="0">
                  <c:v>平成27年</c:v>
                </c:pt>
                <c:pt idx="1">
                  <c:v>平成30年</c:v>
                </c:pt>
                <c:pt idx="2">
                  <c:v>令和3年</c:v>
                </c:pt>
              </c:strCache>
            </c:strRef>
          </c:cat>
          <c:val>
            <c:numRef>
              <c:f>Sheet1!$E$2:$E$4</c:f>
              <c:numCache>
                <c:formatCode>General</c:formatCode>
                <c:ptCount val="3"/>
                <c:pt idx="0">
                  <c:v>72.2</c:v>
                </c:pt>
                <c:pt idx="1">
                  <c:v>73.3</c:v>
                </c:pt>
                <c:pt idx="2">
                  <c:v>75.2</c:v>
                </c:pt>
              </c:numCache>
            </c:numRef>
          </c:val>
          <c:smooth val="0"/>
          <c:extLst>
            <c:ext xmlns:c16="http://schemas.microsoft.com/office/drawing/2014/chart" uri="{C3380CC4-5D6E-409C-BE32-E72D297353CC}">
              <c16:uniqueId val="{00000003-D95D-405E-805B-98DB79559FC5}"/>
            </c:ext>
          </c:extLst>
        </c:ser>
        <c:dLbls>
          <c:showLegendKey val="0"/>
          <c:showVal val="0"/>
          <c:showCatName val="0"/>
          <c:showSerName val="0"/>
          <c:showPercent val="0"/>
          <c:showBubbleSize val="0"/>
        </c:dLbls>
        <c:marker val="1"/>
        <c:smooth val="0"/>
        <c:axId val="2167519"/>
        <c:axId val="2172095"/>
      </c:lineChart>
      <c:catAx>
        <c:axId val="57466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461295"/>
        <c:crosses val="autoZero"/>
        <c:auto val="1"/>
        <c:lblAlgn val="ctr"/>
        <c:lblOffset val="100"/>
        <c:noMultiLvlLbl val="0"/>
      </c:catAx>
      <c:valAx>
        <c:axId val="57461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5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57466287"/>
        <c:crosses val="autoZero"/>
        <c:crossBetween val="between"/>
      </c:valAx>
      <c:valAx>
        <c:axId val="2172095"/>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550" b="0" i="0" u="none" strike="noStrike" kern="1200" baseline="0">
                <a:solidFill>
                  <a:schemeClr val="tx1">
                    <a:lumMod val="65000"/>
                    <a:lumOff val="35000"/>
                  </a:schemeClr>
                </a:solidFill>
                <a:latin typeface="メイリオ" panose="020B0604030504040204" pitchFamily="50" charset="-128"/>
                <a:ea typeface="+mn-ea"/>
                <a:cs typeface="+mn-cs"/>
              </a:defRPr>
            </a:pPr>
            <a:endParaRPr lang="ja-JP"/>
          </a:p>
        </c:txPr>
        <c:crossAx val="2167519"/>
        <c:crosses val="max"/>
        <c:crossBetween val="between"/>
        <c:majorUnit val="1"/>
        <c:minorUnit val="0.5"/>
      </c:valAx>
      <c:catAx>
        <c:axId val="2167519"/>
        <c:scaling>
          <c:orientation val="minMax"/>
        </c:scaling>
        <c:delete val="1"/>
        <c:axPos val="b"/>
        <c:numFmt formatCode="General" sourceLinked="1"/>
        <c:majorTickMark val="out"/>
        <c:minorTickMark val="none"/>
        <c:tickLblPos val="nextTo"/>
        <c:crossAx val="2172095"/>
        <c:crosses val="autoZero"/>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6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359683455661212E-2"/>
          <c:y val="4.441444352686319E-2"/>
          <c:w val="0.83591057928031409"/>
          <c:h val="0.62481038350841944"/>
        </c:manualLayout>
      </c:layout>
      <c:lineChart>
        <c:grouping val="standard"/>
        <c:varyColors val="0"/>
        <c:ser>
          <c:idx val="0"/>
          <c:order val="0"/>
          <c:tx>
            <c:strRef>
              <c:f>Sheet1!$B$1</c:f>
              <c:strCache>
                <c:ptCount val="1"/>
                <c:pt idx="0">
                  <c:v>正社員</c:v>
                </c:pt>
              </c:strCache>
            </c:strRef>
          </c:tx>
          <c:spPr>
            <a:ln w="15875" cap="rnd">
              <a:solidFill>
                <a:schemeClr val="tx1"/>
              </a:solidFill>
              <a:round/>
            </a:ln>
            <a:effectLst/>
          </c:spPr>
          <c:marker>
            <c:symbol val="circle"/>
            <c:size val="5"/>
            <c:spPr>
              <a:solidFill>
                <a:srgbClr val="FD5C03"/>
              </a:solidFill>
              <a:ln w="9525">
                <a:solidFill>
                  <a:srgbClr val="FFC000"/>
                </a:solidFill>
                <a:bevel/>
                <a:headEnd w="sm" len="sm"/>
                <a:tailEnd w="sm" len="sm"/>
              </a:ln>
              <a:effectLst/>
            </c:spPr>
          </c:marker>
          <c:cat>
            <c:strRef>
              <c:f>Sheet1!$A$2:$A$13</c:f>
              <c:strCache>
                <c:ptCount val="12"/>
                <c:pt idx="0">
                  <c:v>~19</c:v>
                </c:pt>
                <c:pt idx="1">
                  <c:v>20~24</c:v>
                </c:pt>
                <c:pt idx="2">
                  <c:v>25~29</c:v>
                </c:pt>
                <c:pt idx="3">
                  <c:v>30~34</c:v>
                </c:pt>
                <c:pt idx="4">
                  <c:v>35~39</c:v>
                </c:pt>
                <c:pt idx="5">
                  <c:v>40~44</c:v>
                </c:pt>
                <c:pt idx="6">
                  <c:v>45~49</c:v>
                </c:pt>
                <c:pt idx="7">
                  <c:v>50~54</c:v>
                </c:pt>
                <c:pt idx="8">
                  <c:v>55~59</c:v>
                </c:pt>
                <c:pt idx="9">
                  <c:v>60~64</c:v>
                </c:pt>
                <c:pt idx="10">
                  <c:v>65~60</c:v>
                </c:pt>
                <c:pt idx="11">
                  <c:v>70~</c:v>
                </c:pt>
              </c:strCache>
            </c:strRef>
          </c:cat>
          <c:val>
            <c:numRef>
              <c:f>Sheet1!$B$2:$B$13</c:f>
              <c:numCache>
                <c:formatCode>General</c:formatCode>
                <c:ptCount val="12"/>
                <c:pt idx="0">
                  <c:v>183.9</c:v>
                </c:pt>
                <c:pt idx="1">
                  <c:v>216.6</c:v>
                </c:pt>
                <c:pt idx="2">
                  <c:v>250.9</c:v>
                </c:pt>
                <c:pt idx="3">
                  <c:v>283.7</c:v>
                </c:pt>
                <c:pt idx="4">
                  <c:v>315.89999999999998</c:v>
                </c:pt>
                <c:pt idx="5">
                  <c:v>341.8</c:v>
                </c:pt>
                <c:pt idx="6">
                  <c:v>361.3</c:v>
                </c:pt>
                <c:pt idx="7">
                  <c:v>388.4</c:v>
                </c:pt>
                <c:pt idx="8" formatCode="0.0_ ">
                  <c:v>393</c:v>
                </c:pt>
                <c:pt idx="9">
                  <c:v>329.8</c:v>
                </c:pt>
                <c:pt idx="10">
                  <c:v>299.2</c:v>
                </c:pt>
                <c:pt idx="11">
                  <c:v>280.10000000000002</c:v>
                </c:pt>
              </c:numCache>
            </c:numRef>
          </c:val>
          <c:smooth val="0"/>
          <c:extLst>
            <c:ext xmlns:c16="http://schemas.microsoft.com/office/drawing/2014/chart" uri="{C3380CC4-5D6E-409C-BE32-E72D297353CC}">
              <c16:uniqueId val="{00000000-CDC5-42BC-AD99-EAFF37E9F45A}"/>
            </c:ext>
          </c:extLst>
        </c:ser>
        <c:ser>
          <c:idx val="1"/>
          <c:order val="1"/>
          <c:tx>
            <c:strRef>
              <c:f>Sheet1!$C$1</c:f>
              <c:strCache>
                <c:ptCount val="1"/>
                <c:pt idx="0">
                  <c:v>正社員以外</c:v>
                </c:pt>
              </c:strCache>
            </c:strRef>
          </c:tx>
          <c:spPr>
            <a:ln w="15875" cap="rnd">
              <a:solidFill>
                <a:schemeClr val="tx1"/>
              </a:solidFill>
              <a:prstDash val="sysDash"/>
              <a:round/>
              <a:headEnd w="sm" len="sm"/>
              <a:tailEnd w="sm" len="sm"/>
            </a:ln>
            <a:effectLst/>
          </c:spPr>
          <c:marker>
            <c:symbol val="circle"/>
            <c:size val="5"/>
            <c:spPr>
              <a:solidFill>
                <a:schemeClr val="accent2"/>
              </a:solidFill>
              <a:ln w="3175">
                <a:solidFill>
                  <a:schemeClr val="accent2"/>
                </a:solidFill>
              </a:ln>
              <a:effectLst/>
            </c:spPr>
          </c:marker>
          <c:dPt>
            <c:idx val="9"/>
            <c:marker>
              <c:symbol val="circle"/>
              <c:size val="5"/>
              <c:spPr>
                <a:solidFill>
                  <a:schemeClr val="accent2"/>
                </a:solidFill>
                <a:ln w="3175">
                  <a:solidFill>
                    <a:schemeClr val="accent2"/>
                  </a:solidFill>
                  <a:headEnd w="sm" len="sm"/>
                </a:ln>
                <a:effectLst/>
              </c:spPr>
            </c:marker>
            <c:bubble3D val="0"/>
            <c:extLst>
              <c:ext xmlns:c16="http://schemas.microsoft.com/office/drawing/2014/chart" uri="{C3380CC4-5D6E-409C-BE32-E72D297353CC}">
                <c16:uniqueId val="{00000001-CDC5-42BC-AD99-EAFF37E9F45A}"/>
              </c:ext>
            </c:extLst>
          </c:dPt>
          <c:cat>
            <c:strRef>
              <c:f>Sheet1!$A$2:$A$13</c:f>
              <c:strCache>
                <c:ptCount val="12"/>
                <c:pt idx="0">
                  <c:v>~19</c:v>
                </c:pt>
                <c:pt idx="1">
                  <c:v>20~24</c:v>
                </c:pt>
                <c:pt idx="2">
                  <c:v>25~29</c:v>
                </c:pt>
                <c:pt idx="3">
                  <c:v>30~34</c:v>
                </c:pt>
                <c:pt idx="4">
                  <c:v>35~39</c:v>
                </c:pt>
                <c:pt idx="5">
                  <c:v>40~44</c:v>
                </c:pt>
                <c:pt idx="6">
                  <c:v>45~49</c:v>
                </c:pt>
                <c:pt idx="7">
                  <c:v>50~54</c:v>
                </c:pt>
                <c:pt idx="8">
                  <c:v>55~59</c:v>
                </c:pt>
                <c:pt idx="9">
                  <c:v>60~64</c:v>
                </c:pt>
                <c:pt idx="10">
                  <c:v>65~60</c:v>
                </c:pt>
                <c:pt idx="11">
                  <c:v>70~</c:v>
                </c:pt>
              </c:strCache>
            </c:strRef>
          </c:cat>
          <c:val>
            <c:numRef>
              <c:f>Sheet1!$C$2:$C$13</c:f>
              <c:numCache>
                <c:formatCode>0.0_ </c:formatCode>
                <c:ptCount val="12"/>
                <c:pt idx="0" formatCode="General">
                  <c:v>167.9</c:v>
                </c:pt>
                <c:pt idx="1">
                  <c:v>183</c:v>
                </c:pt>
                <c:pt idx="2" formatCode="General">
                  <c:v>204.9</c:v>
                </c:pt>
                <c:pt idx="3" formatCode="General">
                  <c:v>207.6</c:v>
                </c:pt>
                <c:pt idx="4" formatCode="General">
                  <c:v>208.3</c:v>
                </c:pt>
                <c:pt idx="5" formatCode="General">
                  <c:v>210.2</c:v>
                </c:pt>
                <c:pt idx="6" formatCode="General">
                  <c:v>209.9</c:v>
                </c:pt>
                <c:pt idx="7">
                  <c:v>212</c:v>
                </c:pt>
                <c:pt idx="8" formatCode="General">
                  <c:v>210.5</c:v>
                </c:pt>
                <c:pt idx="9" formatCode="General">
                  <c:v>248.8</c:v>
                </c:pt>
                <c:pt idx="10" formatCode="General">
                  <c:v>224.2</c:v>
                </c:pt>
                <c:pt idx="11" formatCode="General">
                  <c:v>205.6</c:v>
                </c:pt>
              </c:numCache>
            </c:numRef>
          </c:val>
          <c:smooth val="0"/>
          <c:extLst>
            <c:ext xmlns:c16="http://schemas.microsoft.com/office/drawing/2014/chart" uri="{C3380CC4-5D6E-409C-BE32-E72D297353CC}">
              <c16:uniqueId val="{00000002-CDC5-42BC-AD99-EAFF37E9F45A}"/>
            </c:ext>
          </c:extLst>
        </c:ser>
        <c:dLbls>
          <c:showLegendKey val="0"/>
          <c:showVal val="0"/>
          <c:showCatName val="0"/>
          <c:showSerName val="0"/>
          <c:showPercent val="0"/>
          <c:showBubbleSize val="0"/>
        </c:dLbls>
        <c:marker val="1"/>
        <c:smooth val="0"/>
        <c:axId val="360250784"/>
        <c:axId val="360249144"/>
      </c:lineChart>
      <c:catAx>
        <c:axId val="36025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crossAx val="360249144"/>
        <c:crosses val="autoZero"/>
        <c:auto val="1"/>
        <c:lblAlgn val="ctr"/>
        <c:lblOffset val="100"/>
        <c:noMultiLvlLbl val="0"/>
      </c:catAx>
      <c:valAx>
        <c:axId val="360249144"/>
        <c:scaling>
          <c:orientation val="minMax"/>
          <c:max val="4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3175">
            <a:solidFill>
              <a:schemeClr val="bg1">
                <a:lumMod val="65000"/>
              </a:schemeClr>
            </a:solidFill>
          </a:ln>
          <a:effectLst/>
        </c:spPr>
        <c:txPr>
          <a:bodyPr rot="-60000000" spcFirstLastPara="1" vertOverflow="ellipsis" vert="horz" wrap="square" anchor="ctr" anchorCtr="1"/>
          <a:lstStyle/>
          <a:p>
            <a:pPr>
              <a:defRPr sz="900" b="0" i="0" u="none" strike="noStrike" kern="1200" baseline="0">
                <a:solidFill>
                  <a:schemeClr val="tx1"/>
                </a:solidFill>
                <a:latin typeface="メイリオ" panose="020B0604030504040204" pitchFamily="50" charset="-128"/>
                <a:ea typeface="+mn-ea"/>
                <a:cs typeface="+mn-cs"/>
              </a:defRPr>
            </a:pPr>
            <a:endParaRPr lang="ja-JP"/>
          </a:p>
        </c:txPr>
        <c:crossAx val="360250784"/>
        <c:crosses val="autoZero"/>
        <c:crossBetween val="between"/>
        <c:majorUnit val="100"/>
      </c:valAx>
      <c:spPr>
        <a:noFill/>
        <a:ln>
          <a:noFill/>
        </a:ln>
        <a:effectLst/>
      </c:spPr>
    </c:plotArea>
    <c:legend>
      <c:legendPos val="b"/>
      <c:layout>
        <c:manualLayout>
          <c:xMode val="edge"/>
          <c:yMode val="edge"/>
          <c:x val="2.2981240904375665E-2"/>
          <c:y val="0.87034717167394038"/>
          <c:w val="0.7025185361226467"/>
          <c:h val="9.564570468160273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メイリオ"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800" dirty="0"/>
              <a:t>不妊治療と仕事との</a:t>
            </a:r>
            <a:endParaRPr lang="en-US" altLang="ja-JP" sz="800" dirty="0"/>
          </a:p>
          <a:p>
            <a:pPr>
              <a:defRPr/>
            </a:pPr>
            <a:r>
              <a:rPr lang="ja-JP" altLang="en-US" sz="800" dirty="0"/>
              <a:t>両立支援制度の有無</a:t>
            </a:r>
          </a:p>
        </c:rich>
      </c:tx>
      <c:layout>
        <c:manualLayout>
          <c:xMode val="edge"/>
          <c:yMode val="edge"/>
          <c:x val="0.15432833081077579"/>
          <c:y val="0.1067721547551071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8.219653272815948E-2"/>
          <c:y val="0.26741230419656575"/>
          <c:w val="0.58419148281391442"/>
          <c:h val="0.5095573071496828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8A-454F-8ADC-578BEA7D82FF}"/>
              </c:ext>
            </c:extLst>
          </c:dPt>
          <c:dPt>
            <c:idx val="1"/>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3-628A-454F-8ADC-578BEA7D82FF}"/>
              </c:ext>
            </c:extLst>
          </c:dPt>
          <c:dLbls>
            <c:dLbl>
              <c:idx val="0"/>
              <c:layout>
                <c:manualLayout>
                  <c:x val="-0.25305226463278346"/>
                  <c:y val="-0.10770655631231234"/>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8A-454F-8ADC-578BEA7D82FF}"/>
                </c:ext>
              </c:extLst>
            </c:dLbl>
            <c:dLbl>
              <c:idx val="1"/>
              <c:layout>
                <c:manualLayout>
                  <c:x val="0.12961325517463243"/>
                  <c:y val="6.3058683337072513E-2"/>
                </c:manualLayout>
              </c:layout>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8A-454F-8ADC-578BEA7D82F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Sheet1!$O$9:$O$10</c:f>
              <c:strCache>
                <c:ptCount val="2"/>
                <c:pt idx="0">
                  <c:v>取り組んでいない</c:v>
                </c:pt>
                <c:pt idx="1">
                  <c:v>取り組んでいる</c:v>
                </c:pt>
              </c:strCache>
            </c:strRef>
          </c:cat>
          <c:val>
            <c:numRef>
              <c:f>Sheet1!$P$9:$P$10</c:f>
              <c:numCache>
                <c:formatCode>0.00%</c:formatCode>
                <c:ptCount val="2"/>
                <c:pt idx="0">
                  <c:v>0.65800000000000003</c:v>
                </c:pt>
                <c:pt idx="1">
                  <c:v>0.34200000000000003</c:v>
                </c:pt>
              </c:numCache>
            </c:numRef>
          </c:val>
          <c:extLst>
            <c:ext xmlns:c16="http://schemas.microsoft.com/office/drawing/2014/chart" uri="{C3380CC4-5D6E-409C-BE32-E72D297353CC}">
              <c16:uniqueId val="{00000004-628A-454F-8ADC-578BEA7D82F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78380749993622834"/>
          <c:w val="0.82972106692486125"/>
          <c:h val="7.1656576443678704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900" dirty="0"/>
              <a:t>テレワーク導入に向けての課題（複数回答）</a:t>
            </a:r>
          </a:p>
        </c:rich>
      </c:tx>
      <c:layout>
        <c:manualLayout>
          <c:xMode val="edge"/>
          <c:yMode val="edge"/>
          <c:x val="9.9646777717634555E-2"/>
          <c:y val="2.194522851117176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40958023780814151"/>
          <c:y val="0.16331440341377901"/>
          <c:w val="0.54710651793525811"/>
          <c:h val="0.66042468649752106"/>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Sheet1!$B$25:$B$34</c:f>
              <c:strCache>
                <c:ptCount val="10"/>
                <c:pt idx="0">
                  <c:v>適した仕事がない</c:v>
                </c:pt>
                <c:pt idx="1">
                  <c:v>業務に支障をきたす恐れがある</c:v>
                </c:pt>
                <c:pt idx="2">
                  <c:v>業務の切り出しが難しい</c:v>
                </c:pt>
                <c:pt idx="3">
                  <c:v>環境が整備されていない</c:v>
                </c:pt>
                <c:pt idx="4">
                  <c:v>外部への対応に支障がある</c:v>
                </c:pt>
                <c:pt idx="5">
                  <c:v>情報漏洩のリスク</c:v>
                </c:pt>
                <c:pt idx="6">
                  <c:v>社内コミュニケーション</c:v>
                </c:pt>
                <c:pt idx="7">
                  <c:v>導入するメリットがない</c:v>
                </c:pt>
                <c:pt idx="8">
                  <c:v>導入の進め方がわからない</c:v>
                </c:pt>
                <c:pt idx="9">
                  <c:v>その他</c:v>
                </c:pt>
              </c:strCache>
            </c:strRef>
          </c:cat>
          <c:val>
            <c:numRef>
              <c:f>Sheet1!$C$25:$C$34</c:f>
              <c:numCache>
                <c:formatCode>0.0%</c:formatCode>
                <c:ptCount val="10"/>
                <c:pt idx="0">
                  <c:v>0.60399999999999998</c:v>
                </c:pt>
                <c:pt idx="1">
                  <c:v>0.371</c:v>
                </c:pt>
                <c:pt idx="2">
                  <c:v>0.159</c:v>
                </c:pt>
                <c:pt idx="3">
                  <c:v>0.247</c:v>
                </c:pt>
                <c:pt idx="4">
                  <c:v>0.216</c:v>
                </c:pt>
                <c:pt idx="5">
                  <c:v>0.15</c:v>
                </c:pt>
                <c:pt idx="6">
                  <c:v>0.10299999999999999</c:v>
                </c:pt>
                <c:pt idx="7">
                  <c:v>0.14000000000000001</c:v>
                </c:pt>
                <c:pt idx="8">
                  <c:v>3.3000000000000002E-2</c:v>
                </c:pt>
                <c:pt idx="9">
                  <c:v>1.6E-2</c:v>
                </c:pt>
              </c:numCache>
            </c:numRef>
          </c:val>
          <c:extLst>
            <c:ext xmlns:c16="http://schemas.microsoft.com/office/drawing/2014/chart" uri="{C3380CC4-5D6E-409C-BE32-E72D297353CC}">
              <c16:uniqueId val="{00000000-8A49-49F8-B0EB-6262386A5FCA}"/>
            </c:ext>
          </c:extLst>
        </c:ser>
        <c:dLbls>
          <c:dLblPos val="outEnd"/>
          <c:showLegendKey val="0"/>
          <c:showVal val="1"/>
          <c:showCatName val="0"/>
          <c:showSerName val="0"/>
          <c:showPercent val="0"/>
          <c:showBubbleSize val="0"/>
        </c:dLbls>
        <c:gapWidth val="182"/>
        <c:axId val="154756127"/>
        <c:axId val="49873887"/>
      </c:barChart>
      <c:catAx>
        <c:axId val="154756127"/>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50" b="0" i="0" u="none" strike="noStrike" kern="1200" baseline="0">
                <a:solidFill>
                  <a:schemeClr val="tx1">
                    <a:lumMod val="65000"/>
                    <a:lumOff val="35000"/>
                  </a:schemeClr>
                </a:solidFill>
                <a:latin typeface="+mn-lt"/>
                <a:ea typeface="+mn-ea"/>
                <a:cs typeface="+mn-cs"/>
              </a:defRPr>
            </a:pPr>
            <a:endParaRPr lang="ja-JP"/>
          </a:p>
        </c:txPr>
        <c:crossAx val="49873887"/>
        <c:crosses val="autoZero"/>
        <c:auto val="1"/>
        <c:lblAlgn val="ctr"/>
        <c:lblOffset val="100"/>
        <c:noMultiLvlLbl val="0"/>
      </c:catAx>
      <c:valAx>
        <c:axId val="49873887"/>
        <c:scaling>
          <c:orientation val="minMax"/>
          <c:max val="0.70000000000000007"/>
          <c:min val="0"/>
        </c:scaling>
        <c:delete val="0"/>
        <c:axPos val="b"/>
        <c:majorGridlines>
          <c:spPr>
            <a:ln w="9525" cap="flat" cmpd="sng" algn="ctr">
              <a:solidFill>
                <a:schemeClr val="tx1">
                  <a:lumMod val="15000"/>
                  <a:lumOff val="85000"/>
                </a:schemeClr>
              </a:solidFill>
              <a:round/>
            </a:ln>
            <a:effectLst/>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4756127"/>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1100">
                <a:latin typeface="メイリオ" panose="020B0604030504040204" pitchFamily="50" charset="-128"/>
                <a:ea typeface="メイリオ" panose="020B0604030504040204" pitchFamily="50" charset="-128"/>
              </a:rPr>
              <a:t>年次有給休暇取得率の推移</a:t>
            </a:r>
            <a:endParaRPr lang="en-US" altLang="ja-JP" sz="1100" dirty="0">
              <a:latin typeface="メイリオ" panose="020B0604030504040204" pitchFamily="50" charset="-128"/>
              <a:ea typeface="メイリオ" panose="020B0604030504040204" pitchFamily="50" charset="-128"/>
            </a:endParaRPr>
          </a:p>
        </c:rich>
      </c:tx>
      <c:layout>
        <c:manualLayout>
          <c:xMode val="edge"/>
          <c:yMode val="edge"/>
          <c:x val="0.2019639159689931"/>
          <c:y val="3.3896912596291712E-2"/>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6.6580927384076991E-2"/>
          <c:y val="0.18981481481481483"/>
          <c:w val="0.90286351706036749"/>
          <c:h val="0.70278579760863213"/>
        </c:manualLayout>
      </c:layout>
      <c:lineChart>
        <c:grouping val="standard"/>
        <c:varyColors val="0"/>
        <c:ser>
          <c:idx val="0"/>
          <c:order val="0"/>
          <c:tx>
            <c:strRef>
              <c:f>Sheet1!$A$2</c:f>
              <c:strCache>
                <c:ptCount val="1"/>
                <c:pt idx="0">
                  <c:v>県</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3"/>
              <c:layout>
                <c:manualLayout>
                  <c:x val="-5.0161571281560756E-2"/>
                  <c:y val="5.21672445265329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D7E-4FE2-93EF-733DBCEDBDB3}"/>
                </c:ext>
              </c:extLst>
            </c:dLbl>
            <c:dLbl>
              <c:idx val="5"/>
              <c:layout>
                <c:manualLayout>
                  <c:x val="-4.7291101566485388E-2"/>
                  <c:y val="-4.1111219122301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D7E-4FE2-93EF-733DBCEDBDB3}"/>
                </c:ext>
              </c:extLst>
            </c:dLbl>
            <c:dLbl>
              <c:idx val="10"/>
              <c:layout>
                <c:manualLayout>
                  <c:x val="-1.2172442596680504E-3"/>
                  <c:y val="-5.6596965482163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D7E-4FE2-93EF-733DBCEDBD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H23</c:v>
                </c:pt>
                <c:pt idx="1">
                  <c:v>H24</c:v>
                </c:pt>
                <c:pt idx="2">
                  <c:v>H25</c:v>
                </c:pt>
                <c:pt idx="3">
                  <c:v>H26</c:v>
                </c:pt>
                <c:pt idx="4">
                  <c:v>H27</c:v>
                </c:pt>
                <c:pt idx="5">
                  <c:v>H28</c:v>
                </c:pt>
                <c:pt idx="6">
                  <c:v>H29</c:v>
                </c:pt>
                <c:pt idx="7">
                  <c:v>H30</c:v>
                </c:pt>
                <c:pt idx="8">
                  <c:v>H31</c:v>
                </c:pt>
                <c:pt idx="9">
                  <c:v>R2</c:v>
                </c:pt>
                <c:pt idx="10">
                  <c:v>R3</c:v>
                </c:pt>
              </c:strCache>
            </c:strRef>
          </c:cat>
          <c:val>
            <c:numRef>
              <c:f>Sheet1!$B$2:$L$2</c:f>
              <c:numCache>
                <c:formatCode>General</c:formatCode>
                <c:ptCount val="11"/>
                <c:pt idx="0">
                  <c:v>42.4</c:v>
                </c:pt>
                <c:pt idx="1">
                  <c:v>41.4</c:v>
                </c:pt>
                <c:pt idx="2">
                  <c:v>37.700000000000003</c:v>
                </c:pt>
                <c:pt idx="3">
                  <c:v>45.5</c:v>
                </c:pt>
                <c:pt idx="4">
                  <c:v>37</c:v>
                </c:pt>
                <c:pt idx="5">
                  <c:v>45.2</c:v>
                </c:pt>
                <c:pt idx="6">
                  <c:v>40.799999999999997</c:v>
                </c:pt>
                <c:pt idx="7">
                  <c:v>44.9</c:v>
                </c:pt>
                <c:pt idx="8">
                  <c:v>47.4</c:v>
                </c:pt>
                <c:pt idx="9">
                  <c:v>51</c:v>
                </c:pt>
                <c:pt idx="10">
                  <c:v>58.2</c:v>
                </c:pt>
              </c:numCache>
            </c:numRef>
          </c:val>
          <c:smooth val="0"/>
          <c:extLst>
            <c:ext xmlns:c16="http://schemas.microsoft.com/office/drawing/2014/chart" uri="{C3380CC4-5D6E-409C-BE32-E72D297353CC}">
              <c16:uniqueId val="{00000003-6D7E-4FE2-93EF-733DBCEDBDB3}"/>
            </c:ext>
          </c:extLst>
        </c:ser>
        <c:ser>
          <c:idx val="1"/>
          <c:order val="1"/>
          <c:tx>
            <c:strRef>
              <c:f>Sheet1!$A$3</c:f>
              <c:strCache>
                <c:ptCount val="1"/>
                <c:pt idx="0">
                  <c:v>全国平均</c:v>
                </c:pt>
              </c:strCache>
            </c:strRef>
          </c:tx>
          <c:spPr>
            <a:ln w="28575" cap="rnd">
              <a:solidFill>
                <a:schemeClr val="accent2"/>
              </a:solidFill>
              <a:prstDash val="sysDash"/>
              <a:round/>
            </a:ln>
            <a:effectLst/>
          </c:spPr>
          <c:marker>
            <c:symbol val="circle"/>
            <c:size val="5"/>
            <c:spPr>
              <a:solidFill>
                <a:schemeClr val="accent2"/>
              </a:solidFill>
              <a:ln w="9525">
                <a:solidFill>
                  <a:schemeClr val="accent2"/>
                </a:solidFill>
                <a:prstDash val="sysDash"/>
              </a:ln>
              <a:effectLst/>
            </c:spPr>
          </c:marker>
          <c:dLbls>
            <c:dLbl>
              <c:idx val="10"/>
              <c:layout>
                <c:manualLayout>
                  <c:x val="-4.0091647091343996E-2"/>
                  <c:y val="4.668027607660153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D7E-4FE2-93EF-733DBCEDBDB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Sheet1!$B$3:$L$3</c:f>
              <c:numCache>
                <c:formatCode>General</c:formatCode>
                <c:ptCount val="11"/>
                <c:pt idx="0">
                  <c:v>48.1</c:v>
                </c:pt>
                <c:pt idx="1">
                  <c:v>49.3</c:v>
                </c:pt>
                <c:pt idx="2">
                  <c:v>47.1</c:v>
                </c:pt>
                <c:pt idx="3">
                  <c:v>48.8</c:v>
                </c:pt>
                <c:pt idx="4">
                  <c:v>47.6</c:v>
                </c:pt>
                <c:pt idx="5">
                  <c:v>48.7</c:v>
                </c:pt>
                <c:pt idx="6">
                  <c:v>49.4</c:v>
                </c:pt>
                <c:pt idx="7">
                  <c:v>51.1</c:v>
                </c:pt>
                <c:pt idx="8">
                  <c:v>52.4</c:v>
                </c:pt>
                <c:pt idx="9">
                  <c:v>56.3</c:v>
                </c:pt>
                <c:pt idx="10">
                  <c:v>56.6</c:v>
                </c:pt>
              </c:numCache>
            </c:numRef>
          </c:val>
          <c:smooth val="0"/>
          <c:extLst>
            <c:ext xmlns:c16="http://schemas.microsoft.com/office/drawing/2014/chart" uri="{C3380CC4-5D6E-409C-BE32-E72D297353CC}">
              <c16:uniqueId val="{00000005-6D7E-4FE2-93EF-733DBCEDBDB3}"/>
            </c:ext>
          </c:extLst>
        </c:ser>
        <c:dLbls>
          <c:showLegendKey val="0"/>
          <c:showVal val="0"/>
          <c:showCatName val="0"/>
          <c:showSerName val="0"/>
          <c:showPercent val="0"/>
          <c:showBubbleSize val="0"/>
        </c:dLbls>
        <c:marker val="1"/>
        <c:smooth val="0"/>
        <c:axId val="499775128"/>
        <c:axId val="499771520"/>
      </c:lineChart>
      <c:catAx>
        <c:axId val="499775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9771520"/>
        <c:crosses val="autoZero"/>
        <c:auto val="1"/>
        <c:lblAlgn val="ctr"/>
        <c:lblOffset val="100"/>
        <c:noMultiLvlLbl val="0"/>
      </c:catAx>
      <c:valAx>
        <c:axId val="499771520"/>
        <c:scaling>
          <c:orientation val="minMax"/>
          <c:max val="60"/>
          <c:min val="3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499775128"/>
        <c:crosses val="autoZero"/>
        <c:crossBetween val="between"/>
      </c:valAx>
      <c:spPr>
        <a:noFill/>
        <a:ln>
          <a:noFill/>
        </a:ln>
        <a:effectLst/>
      </c:spPr>
    </c:plotArea>
    <c:legend>
      <c:legendPos val="r"/>
      <c:layout>
        <c:manualLayout>
          <c:xMode val="edge"/>
          <c:yMode val="edge"/>
          <c:x val="0.65661059883383988"/>
          <c:y val="0.69577949274976392"/>
          <c:w val="0.31747321994607258"/>
          <c:h val="0.1769583564012340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ja-JP" altLang="en-US" sz="1200" baseline="0" dirty="0">
                <a:latin typeface="メイリオ" panose="020B0604030504040204" pitchFamily="50" charset="-128"/>
                <a:ea typeface="メイリオ" panose="020B0604030504040204" pitchFamily="50" charset="-128"/>
              </a:rPr>
              <a:t>ハラスメント防止対策</a:t>
            </a:r>
            <a:endParaRPr lang="en-US" altLang="ja-JP" sz="1200" baseline="0" dirty="0">
              <a:latin typeface="メイリオ" panose="020B0604030504040204" pitchFamily="50" charset="-128"/>
              <a:ea typeface="メイリオ" panose="020B0604030504040204" pitchFamily="50" charset="-128"/>
            </a:endParaRPr>
          </a:p>
        </c:rich>
      </c:tx>
      <c:layout>
        <c:manualLayout>
          <c:xMode val="edge"/>
          <c:yMode val="edge"/>
          <c:x val="0.2368195089016383"/>
          <c:y val="3.3585207699386825E-2"/>
        </c:manualLayout>
      </c:layout>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Sheet1!$B$1</c:f>
              <c:strCache>
                <c:ptCount val="1"/>
                <c:pt idx="0">
                  <c:v>パワハラ</c:v>
                </c:pt>
              </c:strCache>
            </c:strRef>
          </c:tx>
          <c:spPr>
            <a:pattFill prst="narVert">
              <a:fgClr>
                <a:srgbClr val="002060"/>
              </a:fgClr>
              <a:bgClr>
                <a:schemeClr val="bg1"/>
              </a:bgClr>
            </a:pattFill>
            <a:ln>
              <a:noFill/>
            </a:ln>
            <a:effectLst/>
          </c:spPr>
          <c:invertIfNegative val="0"/>
          <c:cat>
            <c:strRef>
              <c:f>Sheet1!$A$2:$A$5</c:f>
              <c:strCache>
                <c:ptCount val="4"/>
                <c:pt idx="0">
                  <c:v>研修等の実施</c:v>
                </c:pt>
                <c:pt idx="1">
                  <c:v>相談窓口の設置</c:v>
                </c:pt>
                <c:pt idx="2">
                  <c:v>防止措置の規定</c:v>
                </c:pt>
                <c:pt idx="3">
                  <c:v>方針の明確化等</c:v>
                </c:pt>
              </c:strCache>
            </c:strRef>
          </c:cat>
          <c:val>
            <c:numRef>
              <c:f>Sheet1!$B$2:$B$5</c:f>
              <c:numCache>
                <c:formatCode>General</c:formatCode>
                <c:ptCount val="4"/>
                <c:pt idx="0">
                  <c:v>58.7</c:v>
                </c:pt>
                <c:pt idx="1">
                  <c:v>71.8</c:v>
                </c:pt>
                <c:pt idx="2">
                  <c:v>79.8</c:v>
                </c:pt>
                <c:pt idx="3">
                  <c:v>84.7</c:v>
                </c:pt>
              </c:numCache>
            </c:numRef>
          </c:val>
          <c:extLst>
            <c:ext xmlns:c16="http://schemas.microsoft.com/office/drawing/2014/chart" uri="{C3380CC4-5D6E-409C-BE32-E72D297353CC}">
              <c16:uniqueId val="{00000000-373E-4839-98EF-BF47648705E8}"/>
            </c:ext>
          </c:extLst>
        </c:ser>
        <c:ser>
          <c:idx val="1"/>
          <c:order val="1"/>
          <c:tx>
            <c:strRef>
              <c:f>Sheet1!$C$1</c:f>
              <c:strCache>
                <c:ptCount val="1"/>
                <c:pt idx="0">
                  <c:v>マタハラ</c:v>
                </c:pt>
              </c:strCache>
            </c:strRef>
          </c:tx>
          <c:spPr>
            <a:solidFill>
              <a:srgbClr val="FFFF00"/>
            </a:solidFill>
            <a:ln>
              <a:noFill/>
            </a:ln>
            <a:effectLst/>
          </c:spPr>
          <c:invertIfNegative val="0"/>
          <c:cat>
            <c:strRef>
              <c:f>Sheet1!$A$2:$A$5</c:f>
              <c:strCache>
                <c:ptCount val="4"/>
                <c:pt idx="0">
                  <c:v>研修等の実施</c:v>
                </c:pt>
                <c:pt idx="1">
                  <c:v>相談窓口の設置</c:v>
                </c:pt>
                <c:pt idx="2">
                  <c:v>防止措置の規定</c:v>
                </c:pt>
                <c:pt idx="3">
                  <c:v>方針の明確化等</c:v>
                </c:pt>
              </c:strCache>
            </c:strRef>
          </c:cat>
          <c:val>
            <c:numRef>
              <c:f>Sheet1!$C$2:$C$5</c:f>
              <c:numCache>
                <c:formatCode>General</c:formatCode>
                <c:ptCount val="4"/>
                <c:pt idx="0">
                  <c:v>56.4</c:v>
                </c:pt>
                <c:pt idx="1">
                  <c:v>69.3</c:v>
                </c:pt>
                <c:pt idx="2">
                  <c:v>76.099999999999994</c:v>
                </c:pt>
                <c:pt idx="3">
                  <c:v>81.2</c:v>
                </c:pt>
              </c:numCache>
            </c:numRef>
          </c:val>
          <c:extLst>
            <c:ext xmlns:c16="http://schemas.microsoft.com/office/drawing/2014/chart" uri="{C3380CC4-5D6E-409C-BE32-E72D297353CC}">
              <c16:uniqueId val="{00000001-373E-4839-98EF-BF47648705E8}"/>
            </c:ext>
          </c:extLst>
        </c:ser>
        <c:ser>
          <c:idx val="2"/>
          <c:order val="2"/>
          <c:tx>
            <c:strRef>
              <c:f>Sheet1!$D$1</c:f>
              <c:strCache>
                <c:ptCount val="1"/>
                <c:pt idx="0">
                  <c:v>セクハラ</c:v>
                </c:pt>
              </c:strCache>
            </c:strRef>
          </c:tx>
          <c:spPr>
            <a:pattFill prst="dkDnDiag">
              <a:fgClr>
                <a:srgbClr val="FF0066"/>
              </a:fgClr>
              <a:bgClr>
                <a:schemeClr val="bg1"/>
              </a:bgClr>
            </a:pattFill>
            <a:ln>
              <a:noFill/>
            </a:ln>
            <a:effectLst/>
          </c:spPr>
          <c:invertIfNegative val="0"/>
          <c:cat>
            <c:strRef>
              <c:f>Sheet1!$A$2:$A$5</c:f>
              <c:strCache>
                <c:ptCount val="4"/>
                <c:pt idx="0">
                  <c:v>研修等の実施</c:v>
                </c:pt>
                <c:pt idx="1">
                  <c:v>相談窓口の設置</c:v>
                </c:pt>
                <c:pt idx="2">
                  <c:v>防止措置の規定</c:v>
                </c:pt>
                <c:pt idx="3">
                  <c:v>方針の明確化等</c:v>
                </c:pt>
              </c:strCache>
            </c:strRef>
          </c:cat>
          <c:val>
            <c:numRef>
              <c:f>Sheet1!$D$2:$D$5</c:f>
              <c:numCache>
                <c:formatCode>General</c:formatCode>
                <c:ptCount val="4"/>
                <c:pt idx="0">
                  <c:v>59.1</c:v>
                </c:pt>
                <c:pt idx="1">
                  <c:v>73</c:v>
                </c:pt>
                <c:pt idx="2">
                  <c:v>82.8</c:v>
                </c:pt>
                <c:pt idx="3">
                  <c:v>86.1</c:v>
                </c:pt>
              </c:numCache>
            </c:numRef>
          </c:val>
          <c:extLst>
            <c:ext xmlns:c16="http://schemas.microsoft.com/office/drawing/2014/chart" uri="{C3380CC4-5D6E-409C-BE32-E72D297353CC}">
              <c16:uniqueId val="{00000002-373E-4839-98EF-BF47648705E8}"/>
            </c:ext>
          </c:extLst>
        </c:ser>
        <c:dLbls>
          <c:showLegendKey val="0"/>
          <c:showVal val="0"/>
          <c:showCatName val="0"/>
          <c:showSerName val="0"/>
          <c:showPercent val="0"/>
          <c:showBubbleSize val="0"/>
        </c:dLbls>
        <c:gapWidth val="182"/>
        <c:axId val="37673167"/>
        <c:axId val="37669423"/>
      </c:barChart>
      <c:catAx>
        <c:axId val="376731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7669423"/>
        <c:crosses val="autoZero"/>
        <c:auto val="1"/>
        <c:lblAlgn val="ctr"/>
        <c:lblOffset val="100"/>
        <c:noMultiLvlLbl val="0"/>
      </c:catAx>
      <c:valAx>
        <c:axId val="3766942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solidFill>
              <a:schemeClr val="accent1"/>
            </a:solidFill>
          </a:ln>
          <a:effectLst/>
        </c:spPr>
        <c:txPr>
          <a:bodyPr rot="-60000000" spcFirstLastPara="1" vertOverflow="ellipsis" vert="horz" wrap="square" anchor="ctr" anchorCtr="1"/>
          <a:lstStyle/>
          <a:p>
            <a:pPr>
              <a:defRPr sz="750" b="0" i="0" u="none" strike="noStrike" kern="1200" baseline="0">
                <a:solidFill>
                  <a:schemeClr val="tx1">
                    <a:lumMod val="65000"/>
                    <a:lumOff val="35000"/>
                  </a:schemeClr>
                </a:solidFill>
                <a:latin typeface="+mn-lt"/>
                <a:ea typeface="+mn-ea"/>
                <a:cs typeface="+mn-cs"/>
              </a:defRPr>
            </a:pPr>
            <a:endParaRPr lang="ja-JP"/>
          </a:p>
        </c:txPr>
        <c:crossAx val="37673167"/>
        <c:crosses val="autoZero"/>
        <c:crossBetween val="between"/>
        <c:majorUnit val="20"/>
      </c:valAx>
      <c:spPr>
        <a:noFill/>
        <a:ln>
          <a:noFill/>
        </a:ln>
        <a:effectLst/>
      </c:spPr>
    </c:plotArea>
    <c:legend>
      <c:legendPos val="b"/>
      <c:layout>
        <c:manualLayout>
          <c:xMode val="edge"/>
          <c:yMode val="edge"/>
          <c:x val="0.1881229597213136"/>
          <c:y val="0.82233986417494154"/>
          <c:w val="0.72048925381206019"/>
          <c:h val="0.15155047525064591"/>
        </c:manualLayout>
      </c:layout>
      <c:overlay val="0"/>
      <c:spPr>
        <a:noFill/>
        <a:ln>
          <a:noFill/>
        </a:ln>
        <a:effectLst/>
      </c:spPr>
      <c:txPr>
        <a:bodyPr rot="0" spcFirstLastPara="1" vertOverflow="ellipsis" vert="horz" wrap="square" anchor="ctr" anchorCtr="1"/>
        <a:lstStyle/>
        <a:p>
          <a:pPr>
            <a:defRPr sz="75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361687656742189"/>
          <c:y val="0.3194529430721792"/>
          <c:w val="0.39809863876082341"/>
          <c:h val="0.64473339153460396"/>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ja-JP"/>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73548823930369"/>
          <c:y val="0.14446105037110027"/>
          <c:w val="0.49977298738987563"/>
          <c:h val="0.84252592575951279"/>
        </c:manualLayout>
      </c:layout>
      <c:pieChart>
        <c:varyColors val="1"/>
        <c:ser>
          <c:idx val="0"/>
          <c:order val="0"/>
          <c:tx>
            <c:strRef>
              <c:f>Sheet1!$B$1</c:f>
              <c:strCache>
                <c:ptCount val="1"/>
                <c:pt idx="0">
                  <c:v>列1</c:v>
                </c:pt>
              </c:strCache>
            </c:strRef>
          </c:tx>
          <c:spPr>
            <a:solidFill>
              <a:srgbClr val="FFFF00"/>
            </a:solidFill>
          </c:spPr>
          <c:dPt>
            <c:idx val="0"/>
            <c:bubble3D val="0"/>
            <c:spPr>
              <a:pattFill prst="wdDnDiag">
                <a:fgClr>
                  <a:srgbClr val="7030A0"/>
                </a:fgClr>
                <a:bgClr>
                  <a:schemeClr val="bg1"/>
                </a:bgClr>
              </a:pattFill>
              <a:ln w="9525">
                <a:solidFill>
                  <a:schemeClr val="tx1"/>
                </a:solidFill>
              </a:ln>
              <a:effectLst/>
            </c:spPr>
            <c:extLst>
              <c:ext xmlns:c16="http://schemas.microsoft.com/office/drawing/2014/chart" uri="{C3380CC4-5D6E-409C-BE32-E72D297353CC}">
                <c16:uniqueId val="{00000001-784B-43A6-A812-A6E14D430BAF}"/>
              </c:ext>
            </c:extLst>
          </c:dPt>
          <c:dPt>
            <c:idx val="1"/>
            <c:bubble3D val="0"/>
            <c:spPr>
              <a:pattFill prst="diagBrick">
                <a:fgClr>
                  <a:srgbClr val="FF0000"/>
                </a:fgClr>
                <a:bgClr>
                  <a:schemeClr val="bg1"/>
                </a:bgClr>
              </a:pattFill>
              <a:ln w="9525">
                <a:solidFill>
                  <a:schemeClr val="tx1"/>
                </a:solidFill>
              </a:ln>
              <a:effectLst/>
            </c:spPr>
            <c:extLst>
              <c:ext xmlns:c16="http://schemas.microsoft.com/office/drawing/2014/chart" uri="{C3380CC4-5D6E-409C-BE32-E72D297353CC}">
                <c16:uniqueId val="{00000003-784B-43A6-A812-A6E14D430BAF}"/>
              </c:ext>
            </c:extLst>
          </c:dPt>
          <c:dPt>
            <c:idx val="2"/>
            <c:bubble3D val="0"/>
            <c:spPr>
              <a:pattFill prst="dkHorz">
                <a:fgClr>
                  <a:srgbClr val="FFC000"/>
                </a:fgClr>
                <a:bgClr>
                  <a:schemeClr val="bg1"/>
                </a:bgClr>
              </a:pattFill>
              <a:ln w="9525">
                <a:solidFill>
                  <a:schemeClr val="tx1"/>
                </a:solidFill>
              </a:ln>
              <a:effectLst/>
            </c:spPr>
            <c:extLst>
              <c:ext xmlns:c16="http://schemas.microsoft.com/office/drawing/2014/chart" uri="{C3380CC4-5D6E-409C-BE32-E72D297353CC}">
                <c16:uniqueId val="{00000005-784B-43A6-A812-A6E14D430BAF}"/>
              </c:ext>
            </c:extLst>
          </c:dPt>
          <c:dPt>
            <c:idx val="3"/>
            <c:bubble3D val="0"/>
            <c:spPr>
              <a:pattFill prst="wdUpDiag">
                <a:fgClr>
                  <a:srgbClr val="FFFF00"/>
                </a:fgClr>
                <a:bgClr>
                  <a:schemeClr val="bg1"/>
                </a:bgClr>
              </a:pattFill>
              <a:ln w="9525">
                <a:solidFill>
                  <a:schemeClr val="tx1"/>
                </a:solidFill>
              </a:ln>
              <a:effectLst/>
            </c:spPr>
            <c:extLst>
              <c:ext xmlns:c16="http://schemas.microsoft.com/office/drawing/2014/chart" uri="{C3380CC4-5D6E-409C-BE32-E72D297353CC}">
                <c16:uniqueId val="{00000007-784B-43A6-A812-A6E14D430BAF}"/>
              </c:ext>
            </c:extLst>
          </c:dPt>
          <c:dPt>
            <c:idx val="4"/>
            <c:bubble3D val="0"/>
            <c:spPr>
              <a:pattFill prst="pct20">
                <a:fgClr>
                  <a:schemeClr val="accent6"/>
                </a:fgClr>
                <a:bgClr>
                  <a:schemeClr val="bg1"/>
                </a:bgClr>
              </a:pattFill>
              <a:ln w="9525">
                <a:solidFill>
                  <a:schemeClr val="tx1"/>
                </a:solidFill>
              </a:ln>
              <a:effectLst/>
            </c:spPr>
            <c:extLst>
              <c:ext xmlns:c16="http://schemas.microsoft.com/office/drawing/2014/chart" uri="{C3380CC4-5D6E-409C-BE32-E72D297353CC}">
                <c16:uniqueId val="{00000009-784B-43A6-A812-A6E14D430BAF}"/>
              </c:ext>
            </c:extLst>
          </c:dPt>
          <c:dLbls>
            <c:dLbl>
              <c:idx val="0"/>
              <c:layout>
                <c:manualLayout>
                  <c:x val="1.3646276824861371E-2"/>
                  <c:y val="1.2733101401616169E-2"/>
                </c:manualLayout>
              </c:layout>
              <c:tx>
                <c:rich>
                  <a:bodyPr rot="0" spcFirstLastPara="1" vertOverflow="ellipsis" vert="horz" wrap="square" lIns="38100" tIns="19050" rIns="38100" bIns="19050" anchor="ctr" anchorCtr="0">
                    <a:noAutofit/>
                  </a:bodyPr>
                  <a:lstStyle/>
                  <a:p>
                    <a:pPr algn="l">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fld id="{1B80B797-4610-43F3-9998-724266662CBB}" type="CATEGORYNAME">
                      <a:rPr lang="zh-TW" altLang="en-US" b="0">
                        <a:latin typeface="ＭＳ ゴシック" panose="020B0609070205080204" pitchFamily="49" charset="-128"/>
                        <a:ea typeface="ＭＳ ゴシック" panose="020B0609070205080204" pitchFamily="49" charset="-128"/>
                      </a:rPr>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[分類名]</a:t>
                    </a:fld>
                    <a:r>
                      <a:rPr lang="zh-TW" altLang="en-US" b="0" baseline="0" dirty="0">
                        <a:latin typeface="ＭＳ ゴシック" panose="020B0609070205080204" pitchFamily="49" charset="-128"/>
                        <a:ea typeface="ＭＳ ゴシック" panose="020B0609070205080204" pitchFamily="49" charset="-128"/>
                      </a:rPr>
                      <a:t> </a:t>
                    </a:r>
                    <a:fld id="{E24227F1-E35A-4C54-AE57-8A82B312FE71}" type="VALUE">
                      <a:rPr lang="zh-TW" altLang="en-US" b="0" baseline="0">
                        <a:latin typeface="ＭＳ ゴシック" panose="020B0609070205080204" pitchFamily="49" charset="-128"/>
                        <a:ea typeface="ＭＳ ゴシック" panose="020B0609070205080204" pitchFamily="49" charset="-128"/>
                      </a:rPr>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[値]</a:t>
                    </a:fld>
                    <a:r>
                      <a:rPr lang="zh-TW" altLang="en-US" b="0" baseline="0" dirty="0">
                        <a:latin typeface="ＭＳ ゴシック" panose="020B0609070205080204" pitchFamily="49" charset="-128"/>
                        <a:ea typeface="ＭＳ ゴシック" panose="020B0609070205080204" pitchFamily="49" charset="-128"/>
                      </a:rPr>
                      <a:t> </a:t>
                    </a:r>
                    <a:r>
                      <a:rPr lang="en-US" altLang="zh-TW" b="0" baseline="0" dirty="0">
                        <a:latin typeface="ＭＳ ゴシック" panose="020B0609070205080204" pitchFamily="49" charset="-128"/>
                        <a:ea typeface="ＭＳ ゴシック" panose="020B0609070205080204" pitchFamily="49" charset="-128"/>
                      </a:rPr>
                      <a:t>(</a:t>
                    </a:r>
                    <a:fld id="{1B3578D4-5B8A-4251-A429-11A5A71FFC45}" type="PERCENTAGE">
                      <a:rPr lang="en-US" altLang="zh-TW" b="0" baseline="0" smtClean="0">
                        <a:latin typeface="ＭＳ ゴシック" panose="020B0609070205080204" pitchFamily="49" charset="-128"/>
                        <a:ea typeface="ＭＳ ゴシック" panose="020B0609070205080204" pitchFamily="49" charset="-128"/>
                      </a:rPr>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[パーセンテージ]</a:t>
                    </a:fld>
                    <a:r>
                      <a:rPr lang="en-US" altLang="zh-TW" b="0" baseline="0" dirty="0">
                        <a:latin typeface="ＭＳ ゴシック" panose="020B0609070205080204" pitchFamily="49" charset="-128"/>
                        <a:ea typeface="ＭＳ ゴシック" panose="020B0609070205080204" pitchFamily="49" charset="-128"/>
                      </a:rPr>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50243666477477944"/>
                      <c:h val="0.12606954043916924"/>
                    </c:manualLayout>
                  </c15:layout>
                  <c15:dlblFieldTable/>
                  <c15:showDataLabelsRange val="0"/>
                </c:ext>
                <c:ext xmlns:c16="http://schemas.microsoft.com/office/drawing/2014/chart" uri="{C3380CC4-5D6E-409C-BE32-E72D297353CC}">
                  <c16:uniqueId val="{00000001-784B-43A6-A812-A6E14D430BAF}"/>
                </c:ext>
              </c:extLst>
            </c:dLbl>
            <c:dLbl>
              <c:idx val="1"/>
              <c:layout>
                <c:manualLayout>
                  <c:x val="0.23676866877351105"/>
                  <c:y val="7.8175693288684803E-2"/>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fld id="{4FEBE869-8691-4319-8D45-6B4255A89004}" type="CATEGORYNAME">
                      <a:rPr lang="zh-TW" altLang="en-US"/>
                      <a:pPr>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[分類名]</a:t>
                    </a:fld>
                    <a:r>
                      <a:rPr lang="zh-TW" altLang="en-US" baseline="0" dirty="0"/>
                      <a:t> </a:t>
                    </a:r>
                    <a:fld id="{26C6CD85-810F-43C0-9FBC-EBD37F640F59}" type="VALUE">
                      <a:rPr lang="zh-TW" altLang="en-US" baseline="0"/>
                      <a:pPr>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[値]</a:t>
                    </a:fld>
                    <a:r>
                      <a:rPr lang="zh-TW" altLang="en-US" baseline="0" dirty="0"/>
                      <a:t> </a:t>
                    </a:r>
                    <a:r>
                      <a:rPr lang="en-US" altLang="zh-TW" baseline="0" dirty="0"/>
                      <a:t>(</a:t>
                    </a:r>
                    <a:fld id="{903EFB68-B614-42B2-819B-2A91D659804E}" type="PERCENTAGE">
                      <a:rPr lang="en-US" altLang="zh-TW" baseline="0" smtClean="0"/>
                      <a:pPr>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[パーセンテージ]</a:t>
                    </a:fld>
                    <a:r>
                      <a:rPr lang="en-US" altLang="zh-TW" baseline="0" dirty="0"/>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8885397632898205"/>
                      <c:h val="0.22694201038679793"/>
                    </c:manualLayout>
                  </c15:layout>
                  <c15:dlblFieldTable/>
                  <c15:showDataLabelsRange val="0"/>
                </c:ext>
                <c:ext xmlns:c16="http://schemas.microsoft.com/office/drawing/2014/chart" uri="{C3380CC4-5D6E-409C-BE32-E72D297353CC}">
                  <c16:uniqueId val="{00000003-784B-43A6-A812-A6E14D430BAF}"/>
                </c:ext>
              </c:extLst>
            </c:dLbl>
            <c:dLbl>
              <c:idx val="2"/>
              <c:layout>
                <c:manualLayout>
                  <c:x val="1.6336206440536051E-2"/>
                  <c:y val="0.21402192657055197"/>
                </c:manualLayout>
              </c:layout>
              <c:tx>
                <c:rich>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fld id="{3E121DC6-5AC1-42B7-9B4E-E93312743FDB}" type="CATEGORYNAME">
                      <a:rPr lang="zh-TW" altLang="en-US">
                        <a:latin typeface="ＭＳ ゴシック" panose="020B0609070205080204" pitchFamily="49" charset="-128"/>
                        <a:ea typeface="ＭＳ ゴシック" panose="020B0609070205080204" pitchFamily="49" charset="-128"/>
                      </a:rPr>
                      <a:pPr>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[分類名]</a:t>
                    </a:fld>
                    <a:r>
                      <a:rPr lang="zh-TW" altLang="en-US" baseline="0" dirty="0">
                        <a:latin typeface="ＭＳ ゴシック" panose="020B0609070205080204" pitchFamily="49" charset="-128"/>
                        <a:ea typeface="ＭＳ ゴシック" panose="020B0609070205080204" pitchFamily="49" charset="-128"/>
                      </a:rPr>
                      <a:t> </a:t>
                    </a:r>
                    <a:fld id="{C78496E3-9AC0-4EB5-A0FF-C5282DCD8C75}" type="VALUE">
                      <a:rPr lang="zh-TW" altLang="en-US" baseline="0">
                        <a:latin typeface="ＭＳ ゴシック" panose="020B0609070205080204" pitchFamily="49" charset="-128"/>
                        <a:ea typeface="ＭＳ ゴシック" panose="020B0609070205080204" pitchFamily="49" charset="-128"/>
                      </a:rPr>
                      <a:pPr>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[値]</a:t>
                    </a:fld>
                    <a:r>
                      <a:rPr lang="zh-TW" altLang="en-US" baseline="0" dirty="0">
                        <a:latin typeface="ＭＳ ゴシック" panose="020B0609070205080204" pitchFamily="49" charset="-128"/>
                        <a:ea typeface="ＭＳ ゴシック" panose="020B0609070205080204" pitchFamily="49" charset="-128"/>
                      </a:rPr>
                      <a:t> </a:t>
                    </a:r>
                    <a:r>
                      <a:rPr lang="en-US" altLang="zh-TW" baseline="0" dirty="0">
                        <a:latin typeface="ＭＳ ゴシック" panose="020B0609070205080204" pitchFamily="49" charset="-128"/>
                        <a:ea typeface="ＭＳ ゴシック" panose="020B0609070205080204" pitchFamily="49" charset="-128"/>
                      </a:rPr>
                      <a:t>(</a:t>
                    </a:r>
                    <a:fld id="{FE82FEBB-AA25-42B2-99E7-CCDC916850B8}" type="PERCENTAGE">
                      <a:rPr lang="en-US" altLang="zh-TW" baseline="0" smtClean="0">
                        <a:latin typeface="ＭＳ ゴシック" panose="020B0609070205080204" pitchFamily="49" charset="-128"/>
                        <a:ea typeface="ＭＳ ゴシック" panose="020B0609070205080204" pitchFamily="49" charset="-128"/>
                      </a:rPr>
                      <a:pPr>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[パーセンテージ]</a:t>
                    </a:fld>
                    <a:r>
                      <a:rPr lang="en-US" altLang="zh-TW" baseline="0" dirty="0">
                        <a:latin typeface="ＭＳ ゴシック" panose="020B0609070205080204" pitchFamily="49" charset="-128"/>
                        <a:ea typeface="ＭＳ ゴシック" panose="020B0609070205080204" pitchFamily="49" charset="-128"/>
                      </a:rPr>
                      <a:t>)</a:t>
                    </a:r>
                  </a:p>
                </c:rich>
              </c:tx>
              <c:numFmt formatCode="0.0%" sourceLinked="0"/>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5909395800010313"/>
                      <c:h val="0.19242193014399514"/>
                    </c:manualLayout>
                  </c15:layout>
                  <c15:dlblFieldTable/>
                  <c15:showDataLabelsRange val="0"/>
                </c:ext>
                <c:ext xmlns:c16="http://schemas.microsoft.com/office/drawing/2014/chart" uri="{C3380CC4-5D6E-409C-BE32-E72D297353CC}">
                  <c16:uniqueId val="{00000005-784B-43A6-A812-A6E14D430BAF}"/>
                </c:ext>
              </c:extLst>
            </c:dLbl>
            <c:dLbl>
              <c:idx val="3"/>
              <c:layout>
                <c:manualLayout>
                  <c:x val="-1.3436045782305832E-2"/>
                  <c:y val="3.1320557037155861E-2"/>
                </c:manualLayout>
              </c:layout>
              <c:tx>
                <c:rich>
                  <a:bodyPr rot="0" spcFirstLastPara="1" vertOverflow="ellipsis" vert="horz" wrap="square" lIns="38100" tIns="19050" rIns="38100" bIns="19050" anchor="ctr" anchorCtr="0">
                    <a:noAutofit/>
                  </a:bodyPr>
                  <a:lstStyle/>
                  <a:p>
                    <a:pPr algn="l">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fld id="{88A499A8-82D9-469F-90B1-D451D573EC17}" type="CATEGORYNAME">
                      <a:rPr lang="zh-TW" altLang="en-US"/>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[分類名]</a:t>
                    </a:fld>
                    <a:r>
                      <a:rPr lang="zh-TW" altLang="en-US" baseline="0" dirty="0"/>
                      <a:t> </a:t>
                    </a:r>
                    <a:fld id="{D34F0942-0BCB-4FDB-AC24-6A3834DA15DD}" type="VALUE">
                      <a:rPr lang="zh-TW" altLang="en-US" baseline="0"/>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[値]</a:t>
                    </a:fld>
                    <a:r>
                      <a:rPr lang="zh-TW" altLang="en-US" baseline="0" dirty="0"/>
                      <a:t> </a:t>
                    </a:r>
                    <a:r>
                      <a:rPr lang="en-US" altLang="zh-TW" baseline="0" dirty="0"/>
                      <a:t>(</a:t>
                    </a:r>
                    <a:fld id="{977B32C6-A500-4303-A7FA-2B91A2F7A662}" type="PERCENTAGE">
                      <a:rPr lang="en-US" altLang="zh-TW" baseline="0" smtClean="0"/>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[パーセンテージ]</a:t>
                    </a:fld>
                    <a:r>
                      <a:rPr lang="en-US" altLang="zh-TW" baseline="0" dirty="0"/>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6750895106649556"/>
                      <c:h val="0.20497884542118663"/>
                    </c:manualLayout>
                  </c15:layout>
                  <c15:dlblFieldTable/>
                  <c15:showDataLabelsRange val="0"/>
                </c:ext>
                <c:ext xmlns:c16="http://schemas.microsoft.com/office/drawing/2014/chart" uri="{C3380CC4-5D6E-409C-BE32-E72D297353CC}">
                  <c16:uniqueId val="{00000007-784B-43A6-A812-A6E14D430BAF}"/>
                </c:ext>
              </c:extLst>
            </c:dLbl>
            <c:dLbl>
              <c:idx val="4"/>
              <c:layout>
                <c:manualLayout>
                  <c:x val="3.7373064128780491E-2"/>
                  <c:y val="0.14930270096849874"/>
                </c:manualLayout>
              </c:layout>
              <c:tx>
                <c:rich>
                  <a:bodyPr rot="0" spcFirstLastPara="1" vertOverflow="ellipsis" vert="horz" wrap="square" lIns="38100" tIns="19050" rIns="38100" bIns="19050" anchor="ctr" anchorCtr="0">
                    <a:noAutofit/>
                  </a:bodyPr>
                  <a:lstStyle/>
                  <a:p>
                    <a:pPr algn="l">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fld id="{CB583E7F-EDC8-436B-8C69-3553B0CC53AE}" type="CATEGORYNAME">
                      <a:rPr lang="zh-TW" altLang="en-US">
                        <a:solidFill>
                          <a:schemeClr val="tx1"/>
                        </a:solidFill>
                        <a:latin typeface="ＭＳ ゴシック" panose="020B0609070205080204" pitchFamily="49" charset="-128"/>
                        <a:ea typeface="ＭＳ ゴシック" panose="020B0609070205080204" pitchFamily="49" charset="-128"/>
                      </a:rPr>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[分類名]</a:t>
                    </a:fld>
                    <a:r>
                      <a:rPr lang="zh-TW" altLang="en-US" baseline="0" dirty="0">
                        <a:solidFill>
                          <a:schemeClr val="tx1"/>
                        </a:solidFill>
                        <a:latin typeface="ＭＳ ゴシック" panose="020B0609070205080204" pitchFamily="49" charset="-128"/>
                        <a:ea typeface="ＭＳ ゴシック" panose="020B0609070205080204" pitchFamily="49" charset="-128"/>
                      </a:rPr>
                      <a:t> </a:t>
                    </a:r>
                    <a:fld id="{B4961C43-D794-41DC-B247-B357325CC86A}" type="VALUE">
                      <a:rPr lang="zh-TW" altLang="en-US" baseline="0">
                        <a:solidFill>
                          <a:schemeClr val="tx1"/>
                        </a:solidFill>
                        <a:latin typeface="ＭＳ ゴシック" panose="020B0609070205080204" pitchFamily="49" charset="-128"/>
                        <a:ea typeface="ＭＳ ゴシック" panose="020B0609070205080204" pitchFamily="49" charset="-128"/>
                      </a:rPr>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[値]</a:t>
                    </a:fld>
                    <a:r>
                      <a:rPr lang="zh-TW" altLang="en-US" baseline="0" dirty="0">
                        <a:solidFill>
                          <a:schemeClr val="tx1"/>
                        </a:solidFill>
                        <a:latin typeface="ＭＳ ゴシック" panose="020B0609070205080204" pitchFamily="49" charset="-128"/>
                        <a:ea typeface="ＭＳ ゴシック" panose="020B0609070205080204" pitchFamily="49" charset="-128"/>
                      </a:rPr>
                      <a:t> </a:t>
                    </a:r>
                    <a:r>
                      <a:rPr lang="en-US" altLang="zh-TW" baseline="0" dirty="0">
                        <a:solidFill>
                          <a:schemeClr val="tx1"/>
                        </a:solidFill>
                        <a:latin typeface="ＭＳ ゴシック" panose="020B0609070205080204" pitchFamily="49" charset="-128"/>
                        <a:ea typeface="ＭＳ ゴシック" panose="020B0609070205080204" pitchFamily="49" charset="-128"/>
                      </a:rPr>
                      <a:t>(</a:t>
                    </a:r>
                    <a:fld id="{1BB97D59-3E17-4FFF-B85D-7C4259679F3A}" type="PERCENTAGE">
                      <a:rPr lang="en-US" altLang="zh-TW" baseline="0" smtClean="0">
                        <a:solidFill>
                          <a:schemeClr val="tx1"/>
                        </a:solidFill>
                        <a:latin typeface="ＭＳ ゴシック" panose="020B0609070205080204" pitchFamily="49" charset="-128"/>
                        <a:ea typeface="ＭＳ ゴシック" panose="020B0609070205080204" pitchFamily="49" charset="-128"/>
                      </a:rPr>
                      <a:pPr algn="l">
                        <a:defRPr sz="100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t>[パーセンテージ]</a:t>
                    </a:fld>
                    <a:r>
                      <a:rPr lang="en-US" altLang="zh-TW" baseline="0" dirty="0">
                        <a:solidFill>
                          <a:schemeClr val="tx1"/>
                        </a:solidFill>
                        <a:latin typeface="ＭＳ ゴシック" panose="020B0609070205080204" pitchFamily="49" charset="-128"/>
                        <a:ea typeface="ＭＳ ゴシック" panose="020B0609070205080204" pitchFamily="49" charset="-128"/>
                      </a:rPr>
                      <a:t>)</a:t>
                    </a:r>
                  </a:p>
                </c:rich>
              </c:tx>
              <c:numFmt formatCode="0.0%" sourceLinked="0"/>
              <c:spPr>
                <a:noFill/>
                <a:ln>
                  <a:noFill/>
                </a:ln>
                <a:effectLst/>
              </c:spPr>
              <c:txPr>
                <a:bodyPr rot="0" spcFirstLastPara="1" vertOverflow="ellipsis" vert="horz" wrap="square" lIns="38100" tIns="19050" rIns="38100" bIns="19050" anchor="ctr" anchorCtr="0">
                  <a:noAutofit/>
                </a:bodyPr>
                <a:lstStyle/>
                <a:p>
                  <a:pPr algn="l">
                    <a:defRPr sz="1000" b="0" i="0" u="none" strike="noStrike" kern="1200" baseline="0">
                      <a:solidFill>
                        <a:schemeClr val="tx1"/>
                      </a:solidFill>
                      <a:latin typeface="ＭＳ ゴシック" panose="020B0609070205080204" pitchFamily="49" charset="-128"/>
                      <a:ea typeface="ＭＳ ゴシック" panose="020B0609070205080204" pitchFamily="49" charset="-128"/>
                      <a:cs typeface="Arial" panose="020B0604020202020204" pitchFamily="34" charset="0"/>
                    </a:defRPr>
                  </a:pPr>
                  <a:endParaRPr lang="ja-JP"/>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1498535937258137"/>
                      <c:h val="0.32018371775051807"/>
                    </c:manualLayout>
                  </c15:layout>
                  <c15:dlblFieldTable/>
                  <c15:showDataLabelsRange val="0"/>
                </c:ext>
                <c:ext xmlns:c16="http://schemas.microsoft.com/office/drawing/2014/chart" uri="{C3380CC4-5D6E-409C-BE32-E72D297353CC}">
                  <c16:uniqueId val="{00000009-784B-43A6-A812-A6E14D430BAF}"/>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ja-JP"/>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月200時間超</c:v>
                </c:pt>
                <c:pt idx="1">
                  <c:v>月150超～200時間未満</c:v>
                </c:pt>
                <c:pt idx="2">
                  <c:v>月100超～150時間未満</c:v>
                </c:pt>
                <c:pt idx="3">
                  <c:v>月80超～100時間未満</c:v>
                </c:pt>
                <c:pt idx="4">
                  <c:v>月80時間以下</c:v>
                </c:pt>
              </c:strCache>
            </c:strRef>
          </c:cat>
          <c:val>
            <c:numRef>
              <c:f>Sheet1!$B$2:$B$6</c:f>
              <c:numCache>
                <c:formatCode>0"件"</c:formatCode>
                <c:ptCount val="5"/>
                <c:pt idx="0">
                  <c:v>1</c:v>
                </c:pt>
                <c:pt idx="1">
                  <c:v>11</c:v>
                </c:pt>
                <c:pt idx="2">
                  <c:v>49</c:v>
                </c:pt>
                <c:pt idx="3">
                  <c:v>34</c:v>
                </c:pt>
                <c:pt idx="4">
                  <c:v>142</c:v>
                </c:pt>
              </c:numCache>
            </c:numRef>
          </c:val>
          <c:extLst>
            <c:ext xmlns:c16="http://schemas.microsoft.com/office/drawing/2014/chart" uri="{C3380CC4-5D6E-409C-BE32-E72D297353CC}">
              <c16:uniqueId val="{0000000A-784B-43A6-A812-A6E14D430BAF}"/>
            </c:ext>
          </c:extLst>
        </c:ser>
        <c:ser>
          <c:idx val="1"/>
          <c:order val="1"/>
          <c:tx>
            <c:strRef>
              <c:f>Sheet1!$C$1</c:f>
              <c:strCache>
                <c:ptCount val="1"/>
                <c:pt idx="0">
                  <c:v>列2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C-784B-43A6-A812-A6E14D430BA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E-784B-43A6-A812-A6E14D430BA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10-784B-43A6-A812-A6E14D430BA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2-784B-43A6-A812-A6E14D430BA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14-784B-43A6-A812-A6E14D430BAF}"/>
              </c:ext>
            </c:extLst>
          </c:dPt>
          <c:cat>
            <c:strRef>
              <c:f>Sheet1!$A$2:$A$6</c:f>
              <c:strCache>
                <c:ptCount val="5"/>
                <c:pt idx="0">
                  <c:v>月200時間超</c:v>
                </c:pt>
                <c:pt idx="1">
                  <c:v>月150超～200時間未満</c:v>
                </c:pt>
                <c:pt idx="2">
                  <c:v>月100超～150時間未満</c:v>
                </c:pt>
                <c:pt idx="3">
                  <c:v>月80超～100時間未満</c:v>
                </c:pt>
                <c:pt idx="4">
                  <c:v>月80時間以下</c:v>
                </c:pt>
              </c:strCache>
            </c:strRef>
          </c:cat>
          <c:val>
            <c:numRef>
              <c:f>Sheet1!$C$2:$C$6</c:f>
              <c:numCache>
                <c:formatCode>General</c:formatCode>
                <c:ptCount val="5"/>
              </c:numCache>
            </c:numRef>
          </c:val>
          <c:extLst>
            <c:ext xmlns:c16="http://schemas.microsoft.com/office/drawing/2014/chart" uri="{C3380CC4-5D6E-409C-BE32-E72D297353CC}">
              <c16:uniqueId val="{00000015-784B-43A6-A812-A6E14D430BA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baseline="0">
                <a:solidFill>
                  <a:schemeClr val="dk1">
                    <a:lumMod val="75000"/>
                    <a:lumOff val="25000"/>
                  </a:schemeClr>
                </a:solidFill>
                <a:latin typeface="ＭＳ ゴシック" panose="020B0609070205080204" pitchFamily="49" charset="-128"/>
                <a:ea typeface="ＭＳ ゴシック" panose="020B0609070205080204" pitchFamily="49" charset="-128"/>
                <a:cs typeface="+mn-cs"/>
              </a:defRPr>
            </a:pPr>
            <a:r>
              <a:rPr lang="ja-JP" altLang="en-US" sz="1400" dirty="0">
                <a:solidFill>
                  <a:schemeClr val="tx1"/>
                </a:solidFill>
                <a:latin typeface="ＭＳ ゴシック" panose="020B0609070205080204" pitchFamily="49" charset="-128"/>
                <a:ea typeface="ＭＳ ゴシック" panose="020B0609070205080204" pitchFamily="49" charset="-128"/>
              </a:rPr>
              <a:t>年間労働時間</a:t>
            </a:r>
            <a:endParaRPr lang="ja-JP" sz="1400" dirty="0">
              <a:solidFill>
                <a:schemeClr val="tx1"/>
              </a:solidFill>
              <a:latin typeface="ＭＳ ゴシック" panose="020B0609070205080204" pitchFamily="49" charset="-128"/>
              <a:ea typeface="ＭＳ ゴシック" panose="020B0609070205080204" pitchFamily="49" charset="-128"/>
            </a:endParaRPr>
          </a:p>
        </c:rich>
      </c:tx>
      <c:layout>
        <c:manualLayout>
          <c:xMode val="edge"/>
          <c:yMode val="edge"/>
          <c:x val="0.39191187096703278"/>
          <c:y val="0"/>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dk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title>
    <c:autoTitleDeleted val="0"/>
    <c:plotArea>
      <c:layout>
        <c:manualLayout>
          <c:layoutTarget val="inner"/>
          <c:xMode val="edge"/>
          <c:yMode val="edge"/>
          <c:x val="5.2015604681404422E-3"/>
          <c:y val="0.23107668545898774"/>
          <c:w val="0.97887459866328319"/>
          <c:h val="0.54088296035623662"/>
        </c:manualLayout>
      </c:layout>
      <c:lineChart>
        <c:grouping val="standard"/>
        <c:varyColors val="0"/>
        <c:ser>
          <c:idx val="0"/>
          <c:order val="0"/>
          <c:tx>
            <c:strRef>
              <c:f>Sheet1!$A$2</c:f>
              <c:strCache>
                <c:ptCount val="1"/>
                <c:pt idx="0">
                  <c:v>総実労働時間（宮城）</c:v>
                </c:pt>
              </c:strCache>
            </c:strRef>
          </c:tx>
          <c:spPr>
            <a:ln w="31750" cap="rnd">
              <a:solidFill>
                <a:schemeClr val="accent1"/>
              </a:solidFill>
              <a:round/>
            </a:ln>
            <a:effectLst/>
          </c:spPr>
          <c:marker>
            <c:symbol val="circle"/>
            <c:size val="17"/>
            <c:spPr>
              <a:solidFill>
                <a:schemeClr val="accent1"/>
              </a:solidFill>
              <a:ln>
                <a:noFill/>
              </a:ln>
              <a:effectLst/>
            </c:spPr>
          </c:marker>
          <c:dLbls>
            <c:dLbl>
              <c:idx val="0"/>
              <c:layout>
                <c:manualLayout>
                  <c:x val="-4.2930212397052449E-2"/>
                  <c:y val="-2.5889980832240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8F-46F2-B630-EB5F9D94FF7C}"/>
                </c:ext>
              </c:extLst>
            </c:dLbl>
            <c:dLbl>
              <c:idx val="1"/>
              <c:layout>
                <c:manualLayout>
                  <c:x val="-4.4664065886432611E-2"/>
                  <c:y val="-3.883497124836088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18F-46F2-B630-EB5F9D94FF7C}"/>
                </c:ext>
              </c:extLst>
            </c:dLbl>
            <c:dLbl>
              <c:idx val="2"/>
              <c:layout>
                <c:manualLayout>
                  <c:x val="-4.4664065886432597E-2"/>
                  <c:y val="-1.29449904161202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18F-46F2-B630-EB5F9D94FF7C}"/>
                </c:ext>
              </c:extLst>
            </c:dLbl>
            <c:dLbl>
              <c:idx val="4"/>
              <c:layout>
                <c:manualLayout>
                  <c:x val="-4.9089085678094647E-2"/>
                  <c:y val="-7.76699302016233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18F-46F2-B630-EB5F9D94FF7C}"/>
                </c:ext>
              </c:extLst>
            </c:dLbl>
            <c:dLbl>
              <c:idx val="5"/>
              <c:layout>
                <c:manualLayout>
                  <c:x val="-4.1196358907672363E-2"/>
                  <c:y val="-7.119744728866161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18F-46F2-B630-EB5F9D94FF7C}"/>
                </c:ext>
              </c:extLst>
            </c:dLbl>
            <c:dLbl>
              <c:idx val="6"/>
              <c:layout>
                <c:manualLayout>
                  <c:x val="-4.4664065886432597E-2"/>
                  <c:y val="-6.47249520806014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18F-46F2-B630-EB5F9D94FF7C}"/>
                </c:ext>
              </c:extLst>
            </c:dLbl>
            <c:dLbl>
              <c:idx val="7"/>
              <c:layout>
                <c:manualLayout>
                  <c:x val="-4.4664065886432722E-2"/>
                  <c:y val="-2.58899808322406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18F-46F2-B630-EB5F9D94FF7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Sheet1!$B$1:$L$1</c:f>
              <c:strCache>
                <c:ptCount val="11"/>
                <c:pt idx="0">
                  <c:v>平成23</c:v>
                </c:pt>
                <c:pt idx="1">
                  <c:v>平成24</c:v>
                </c:pt>
                <c:pt idx="2">
                  <c:v>平成25</c:v>
                </c:pt>
                <c:pt idx="3">
                  <c:v>平成26</c:v>
                </c:pt>
                <c:pt idx="4">
                  <c:v>平成27</c:v>
                </c:pt>
                <c:pt idx="5">
                  <c:v>平成28</c:v>
                </c:pt>
                <c:pt idx="6">
                  <c:v>平成29</c:v>
                </c:pt>
                <c:pt idx="7">
                  <c:v>平成30</c:v>
                </c:pt>
                <c:pt idx="8">
                  <c:v>平成31</c:v>
                </c:pt>
                <c:pt idx="9">
                  <c:v>令和2</c:v>
                </c:pt>
                <c:pt idx="10">
                  <c:v>令和3</c:v>
                </c:pt>
              </c:strCache>
            </c:strRef>
          </c:cat>
          <c:val>
            <c:numRef>
              <c:f>Sheet1!$B$2:$L$2</c:f>
              <c:numCache>
                <c:formatCode>#,##0_);[Red]\(#,##0\)</c:formatCode>
                <c:ptCount val="11"/>
                <c:pt idx="0">
                  <c:v>1811</c:v>
                </c:pt>
                <c:pt idx="1">
                  <c:v>1830</c:v>
                </c:pt>
                <c:pt idx="2">
                  <c:v>1831</c:v>
                </c:pt>
                <c:pt idx="3">
                  <c:v>1836</c:v>
                </c:pt>
                <c:pt idx="4">
                  <c:v>1786</c:v>
                </c:pt>
                <c:pt idx="5">
                  <c:v>1791</c:v>
                </c:pt>
                <c:pt idx="6">
                  <c:v>1787</c:v>
                </c:pt>
                <c:pt idx="7">
                  <c:v>1802</c:v>
                </c:pt>
                <c:pt idx="8">
                  <c:v>1778</c:v>
                </c:pt>
                <c:pt idx="9">
                  <c:v>1757</c:v>
                </c:pt>
                <c:pt idx="10">
                  <c:v>1708.1</c:v>
                </c:pt>
              </c:numCache>
            </c:numRef>
          </c:val>
          <c:smooth val="0"/>
          <c:extLst>
            <c:ext xmlns:c16="http://schemas.microsoft.com/office/drawing/2014/chart" uri="{C3380CC4-5D6E-409C-BE32-E72D297353CC}">
              <c16:uniqueId val="{00000007-518F-46F2-B630-EB5F9D94FF7C}"/>
            </c:ext>
          </c:extLst>
        </c:ser>
        <c:ser>
          <c:idx val="1"/>
          <c:order val="1"/>
          <c:tx>
            <c:strRef>
              <c:f>Sheet1!$A$3</c:f>
              <c:strCache>
                <c:ptCount val="1"/>
                <c:pt idx="0">
                  <c:v>総実労働時間（全国）</c:v>
                </c:pt>
              </c:strCache>
            </c:strRef>
          </c:tx>
          <c:spPr>
            <a:ln w="31750" cap="rnd">
              <a:solidFill>
                <a:schemeClr val="accent2"/>
              </a:solidFill>
              <a:prstDash val="sysDot"/>
              <a:round/>
            </a:ln>
            <a:effectLst/>
          </c:spPr>
          <c:marker>
            <c:symbol val="circle"/>
            <c:size val="17"/>
            <c:spPr>
              <a:pattFill prst="pct50">
                <a:fgClr>
                  <a:srgbClr val="ED7D31"/>
                </a:fgClr>
                <a:bgClr>
                  <a:sysClr val="window" lastClr="FFFFFF"/>
                </a:bgClr>
              </a:pattFill>
              <a:ln>
                <a:noFill/>
              </a:ln>
              <a:effectLst/>
            </c:spPr>
          </c:marker>
          <c:dLbls>
            <c:dLbl>
              <c:idx val="4"/>
              <c:layout>
                <c:manualLayout>
                  <c:x val="-5.0822944352609242E-2"/>
                  <c:y val="5.00147916624212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18F-46F2-B630-EB5F9D94FF7C}"/>
                </c:ext>
              </c:extLst>
            </c:dLbl>
            <c:dLbl>
              <c:idx val="5"/>
              <c:layout>
                <c:manualLayout>
                  <c:x val="-5.0822944352609242E-2"/>
                  <c:y val="4.59939891743301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18F-46F2-B630-EB5F9D94FF7C}"/>
                </c:ext>
              </c:extLst>
            </c:dLbl>
            <c:dLbl>
              <c:idx val="6"/>
              <c:layout>
                <c:manualLayout>
                  <c:x val="-5.2875900269664801E-2"/>
                  <c:y val="6.629405262739969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18F-46F2-B630-EB5F9D94FF7C}"/>
                </c:ext>
              </c:extLst>
            </c:dLbl>
            <c:dLbl>
              <c:idx val="7"/>
              <c:layout>
                <c:manualLayout>
                  <c:x val="-4.4664065886432722E-2"/>
                  <c:y val="2.5889980832240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18F-46F2-B630-EB5F9D94FF7C}"/>
                </c:ext>
              </c:extLst>
            </c:dLbl>
            <c:dLbl>
              <c:idx val="8"/>
              <c:layout>
                <c:manualLayout>
                  <c:x val="-6.3140599029905584E-2"/>
                  <c:y val="4.9701872275026926E-2"/>
                </c:manualLayout>
              </c:layout>
              <c:spPr>
                <a:noFill/>
                <a:ln>
                  <a:noFill/>
                </a:ln>
                <a:effectLst/>
              </c:spPr>
              <c:txPr>
                <a:bodyPr rot="0" spcFirstLastPara="1" vertOverflow="ellipsis" vert="horz" wrap="square" lIns="38100" tIns="19050" rIns="38100" bIns="19050" anchor="ctr" anchorCtr="1">
                  <a:no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r"/>
              <c:showLegendKey val="0"/>
              <c:showVal val="1"/>
              <c:showCatName val="0"/>
              <c:showSerName val="0"/>
              <c:showPercent val="0"/>
              <c:showBubbleSize val="0"/>
              <c:extLst>
                <c:ext xmlns:c15="http://schemas.microsoft.com/office/drawing/2012/chart" uri="{CE6537A1-D6FC-4f65-9D91-7224C49458BB}">
                  <c15:layout>
                    <c:manualLayout>
                      <c:w val="6.5873212675564105E-2"/>
                      <c:h val="0.14741982110872115"/>
                    </c:manualLayout>
                  </c15:layout>
                </c:ext>
                <c:ext xmlns:c16="http://schemas.microsoft.com/office/drawing/2014/chart" uri="{C3380CC4-5D6E-409C-BE32-E72D297353CC}">
                  <c16:uniqueId val="{0000000C-518F-46F2-B630-EB5F9D94FF7C}"/>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Sheet1!$B$1:$L$1</c:f>
              <c:strCache>
                <c:ptCount val="11"/>
                <c:pt idx="0">
                  <c:v>平成23</c:v>
                </c:pt>
                <c:pt idx="1">
                  <c:v>平成24</c:v>
                </c:pt>
                <c:pt idx="2">
                  <c:v>平成25</c:v>
                </c:pt>
                <c:pt idx="3">
                  <c:v>平成26</c:v>
                </c:pt>
                <c:pt idx="4">
                  <c:v>平成27</c:v>
                </c:pt>
                <c:pt idx="5">
                  <c:v>平成28</c:v>
                </c:pt>
                <c:pt idx="6">
                  <c:v>平成29</c:v>
                </c:pt>
                <c:pt idx="7">
                  <c:v>平成30</c:v>
                </c:pt>
                <c:pt idx="8">
                  <c:v>平成31</c:v>
                </c:pt>
                <c:pt idx="9">
                  <c:v>令和2</c:v>
                </c:pt>
                <c:pt idx="10">
                  <c:v>令和3</c:v>
                </c:pt>
              </c:strCache>
            </c:strRef>
          </c:cat>
          <c:val>
            <c:numRef>
              <c:f>Sheet1!$B$3:$L$3</c:f>
              <c:numCache>
                <c:formatCode>#,##0_);[Red]\(#,##0\)</c:formatCode>
                <c:ptCount val="11"/>
                <c:pt idx="0">
                  <c:v>1788</c:v>
                </c:pt>
                <c:pt idx="1">
                  <c:v>1808</c:v>
                </c:pt>
                <c:pt idx="2">
                  <c:v>1792</c:v>
                </c:pt>
                <c:pt idx="3">
                  <c:v>1788</c:v>
                </c:pt>
                <c:pt idx="4">
                  <c:v>1784</c:v>
                </c:pt>
                <c:pt idx="5">
                  <c:v>1783</c:v>
                </c:pt>
                <c:pt idx="6">
                  <c:v>1781</c:v>
                </c:pt>
                <c:pt idx="7">
                  <c:v>1769</c:v>
                </c:pt>
                <c:pt idx="8">
                  <c:v>1734</c:v>
                </c:pt>
                <c:pt idx="9">
                  <c:v>1678</c:v>
                </c:pt>
                <c:pt idx="10">
                  <c:v>1763.7</c:v>
                </c:pt>
              </c:numCache>
            </c:numRef>
          </c:val>
          <c:smooth val="0"/>
          <c:extLst>
            <c:ext xmlns:c16="http://schemas.microsoft.com/office/drawing/2014/chart" uri="{C3380CC4-5D6E-409C-BE32-E72D297353CC}">
              <c16:uniqueId val="{0000000D-518F-46F2-B630-EB5F9D94FF7C}"/>
            </c:ext>
          </c:extLst>
        </c:ser>
        <c:dLbls>
          <c:dLblPos val="ctr"/>
          <c:showLegendKey val="0"/>
          <c:showVal val="1"/>
          <c:showCatName val="0"/>
          <c:showSerName val="0"/>
          <c:showPercent val="0"/>
          <c:showBubbleSize val="0"/>
        </c:dLbls>
        <c:marker val="1"/>
        <c:smooth val="0"/>
        <c:axId val="605570744"/>
        <c:axId val="605575336"/>
      </c:lineChart>
      <c:catAx>
        <c:axId val="60557074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800" b="0" i="0" u="none" strike="noStrike" kern="1200" cap="all" baseline="0">
                <a:solidFill>
                  <a:schemeClr val="dk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crossAx val="605575336"/>
        <c:crosses val="autoZero"/>
        <c:auto val="1"/>
        <c:lblAlgn val="ctr"/>
        <c:lblOffset val="100"/>
        <c:noMultiLvlLbl val="0"/>
      </c:catAx>
      <c:valAx>
        <c:axId val="605575336"/>
        <c:scaling>
          <c:orientation val="minMax"/>
          <c:min val="1650"/>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_);[Red]\(#,##0\)" sourceLinked="1"/>
        <c:majorTickMark val="none"/>
        <c:minorTickMark val="none"/>
        <c:tickLblPos val="nextTo"/>
        <c:crossAx val="605570744"/>
        <c:crosses val="autoZero"/>
        <c:crossBetween val="between"/>
      </c:valAx>
      <c:spPr>
        <a:noFill/>
        <a:ln>
          <a:noFill/>
        </a:ln>
        <a:effectLst/>
      </c:spPr>
    </c:plotArea>
    <c:legend>
      <c:legendPos val="b"/>
      <c:layout>
        <c:manualLayout>
          <c:xMode val="edge"/>
          <c:yMode val="edge"/>
          <c:x val="3.5503851959570676E-2"/>
          <c:y val="0.60948306402148844"/>
          <c:w val="0.77025693632377346"/>
          <c:h val="0.1266243731706681"/>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ja-JP"/>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1037717790473696"/>
          <c:y val="0.14769222268269097"/>
          <c:w val="0.79475262057939222"/>
          <c:h val="0.56724625683293173"/>
        </c:manualLayout>
      </c:layout>
      <c:barChart>
        <c:barDir val="col"/>
        <c:grouping val="clustered"/>
        <c:varyColors val="0"/>
        <c:ser>
          <c:idx val="0"/>
          <c:order val="0"/>
          <c:tx>
            <c:strRef>
              <c:f>'審議会用 (年度)'!$D$4</c:f>
              <c:strCache>
                <c:ptCount val="1"/>
                <c:pt idx="0">
                  <c:v>定期監督実施件数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6350" cap="flat" cmpd="sng" algn="ctr">
                      <a:solidFill>
                        <a:schemeClr val="tx1"/>
                      </a:solidFill>
                      <a:prstDash val="solid"/>
                      <a:round/>
                    </a:ln>
                    <a:effectLst/>
                  </c:spPr>
                </c15:leaderLines>
              </c:ext>
            </c:extLst>
          </c:dLbls>
          <c:cat>
            <c:strRef>
              <c:f>'審議会用 (年度)'!$C$5:$C$9</c:f>
              <c:strCache>
                <c:ptCount val="5"/>
                <c:pt idx="0">
                  <c:v>30年</c:v>
                </c:pt>
                <c:pt idx="1">
                  <c:v>元年</c:v>
                </c:pt>
                <c:pt idx="2">
                  <c:v>２年</c:v>
                </c:pt>
                <c:pt idx="3">
                  <c:v>３年</c:v>
                </c:pt>
                <c:pt idx="4">
                  <c:v>４年</c:v>
                </c:pt>
              </c:strCache>
            </c:strRef>
          </c:cat>
          <c:val>
            <c:numRef>
              <c:f>'審議会用 (年度)'!$D$5:$D$9</c:f>
              <c:numCache>
                <c:formatCode>#,##0_);[Red]\(#,##0\)</c:formatCode>
                <c:ptCount val="5"/>
                <c:pt idx="0">
                  <c:v>1486</c:v>
                </c:pt>
                <c:pt idx="1">
                  <c:v>2325</c:v>
                </c:pt>
                <c:pt idx="2">
                  <c:v>1737</c:v>
                </c:pt>
                <c:pt idx="3">
                  <c:v>2208</c:v>
                </c:pt>
                <c:pt idx="4">
                  <c:v>2459</c:v>
                </c:pt>
              </c:numCache>
            </c:numRef>
          </c:val>
          <c:extLst>
            <c:ext xmlns:c16="http://schemas.microsoft.com/office/drawing/2014/chart" uri="{C3380CC4-5D6E-409C-BE32-E72D297353CC}">
              <c16:uniqueId val="{00000000-CB88-4D77-9414-69C3CD9E71CA}"/>
            </c:ext>
          </c:extLst>
        </c:ser>
        <c:dLbls>
          <c:showLegendKey val="0"/>
          <c:showVal val="0"/>
          <c:showCatName val="0"/>
          <c:showSerName val="0"/>
          <c:showPercent val="0"/>
          <c:showBubbleSize val="0"/>
        </c:dLbls>
        <c:gapWidth val="100"/>
        <c:axId val="87914288"/>
        <c:axId val="87915464"/>
      </c:barChart>
      <c:lineChart>
        <c:grouping val="standard"/>
        <c:varyColors val="0"/>
        <c:ser>
          <c:idx val="1"/>
          <c:order val="1"/>
          <c:tx>
            <c:strRef>
              <c:f>'審議会用 (年度)'!$E$4</c:f>
              <c:strCache>
                <c:ptCount val="1"/>
                <c:pt idx="0">
                  <c:v>違反率（％）</c:v>
                </c:pt>
              </c:strCache>
            </c:strRef>
          </c:tx>
          <c:spPr>
            <a:ln w="19050" cap="rnd" cmpd="sng" algn="ctr">
              <a:solidFill>
                <a:schemeClr val="accent2"/>
              </a:solidFill>
              <a:prstDash val="solid"/>
              <a:round/>
            </a:ln>
            <a:effectLst/>
          </c:spPr>
          <c:marker>
            <c:symbol val="circle"/>
            <c:size val="5"/>
            <c:spPr>
              <a:solidFill>
                <a:schemeClr val="accent2"/>
              </a:solidFill>
              <a:ln w="6350" cap="flat" cmpd="sng" algn="ctr">
                <a:solidFill>
                  <a:schemeClr val="accent2"/>
                </a:solidFill>
                <a:prstDash val="solid"/>
                <a:round/>
              </a:ln>
              <a:effectLst/>
            </c:spPr>
          </c:marker>
          <c:dLbls>
            <c:dLbl>
              <c:idx val="0"/>
              <c:layout>
                <c:manualLayout>
                  <c:x val="1.3860013860013835E-2"/>
                  <c:y val="-4.210526315789473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B88-4D77-9414-69C3CD9E71CA}"/>
                </c:ext>
              </c:extLst>
            </c:dLbl>
            <c:dLbl>
              <c:idx val="1"/>
              <c:layout>
                <c:manualLayout>
                  <c:x val="-2.772002772002772E-3"/>
                  <c:y val="-5.614035087719302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B88-4D77-9414-69C3CD9E71CA}"/>
                </c:ext>
              </c:extLst>
            </c:dLbl>
            <c:dLbl>
              <c:idx val="2"/>
              <c:layout>
                <c:manualLayout>
                  <c:x val="-8.3160083160083165E-3"/>
                  <c:y val="-2.807017543859649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B88-4D77-9414-69C3CD9E71CA}"/>
                </c:ext>
              </c:extLst>
            </c:dLbl>
            <c:dLbl>
              <c:idx val="3"/>
              <c:layout>
                <c:manualLayout>
                  <c:x val="8.3160083160083165E-3"/>
                  <c:y val="-1.40350877192982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88-4D77-9414-69C3CD9E71CA}"/>
                </c:ext>
              </c:extLst>
            </c:dLbl>
            <c:dLbl>
              <c:idx val="4"/>
              <c:layout>
                <c:manualLayout>
                  <c:x val="-1.386001386001386E-2"/>
                  <c:y val="-9.35672514619887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B88-4D77-9414-69C3CD9E71CA}"/>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ja-JP"/>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'審議会用 (年度)'!$C$5:$C$9</c:f>
              <c:strCache>
                <c:ptCount val="5"/>
                <c:pt idx="0">
                  <c:v>30年</c:v>
                </c:pt>
                <c:pt idx="1">
                  <c:v>元年</c:v>
                </c:pt>
                <c:pt idx="2">
                  <c:v>２年</c:v>
                </c:pt>
                <c:pt idx="3">
                  <c:v>３年</c:v>
                </c:pt>
                <c:pt idx="4">
                  <c:v>４年</c:v>
                </c:pt>
              </c:strCache>
            </c:strRef>
          </c:cat>
          <c:val>
            <c:numRef>
              <c:f>'審議会用 (年度)'!$E$5:$E$9</c:f>
              <c:numCache>
                <c:formatCode>0.0_);[Red]\(0.0\)</c:formatCode>
                <c:ptCount val="5"/>
                <c:pt idx="0">
                  <c:v>71.332436069986542</c:v>
                </c:pt>
                <c:pt idx="1">
                  <c:v>65.548387096774192</c:v>
                </c:pt>
                <c:pt idx="2">
                  <c:v>64.766839378238345</c:v>
                </c:pt>
                <c:pt idx="3">
                  <c:v>64.53804347826086</c:v>
                </c:pt>
                <c:pt idx="4">
                  <c:v>61.041073607157379</c:v>
                </c:pt>
              </c:numCache>
            </c:numRef>
          </c:val>
          <c:smooth val="0"/>
          <c:extLst>
            <c:ext xmlns:c16="http://schemas.microsoft.com/office/drawing/2014/chart" uri="{C3380CC4-5D6E-409C-BE32-E72D297353CC}">
              <c16:uniqueId val="{00000006-CB88-4D77-9414-69C3CD9E71CA}"/>
            </c:ext>
          </c:extLst>
        </c:ser>
        <c:dLbls>
          <c:showLegendKey val="0"/>
          <c:showVal val="0"/>
          <c:showCatName val="0"/>
          <c:showSerName val="0"/>
          <c:showPercent val="0"/>
          <c:showBubbleSize val="0"/>
        </c:dLbls>
        <c:marker val="1"/>
        <c:smooth val="0"/>
        <c:axId val="87910760"/>
        <c:axId val="87908016"/>
      </c:lineChart>
      <c:dateAx>
        <c:axId val="87914288"/>
        <c:scaling>
          <c:orientation val="minMax"/>
        </c:scaling>
        <c:delete val="0"/>
        <c:axPos val="b"/>
        <c:numFmt formatCode="General" sourceLinked="1"/>
        <c:majorTickMark val="out"/>
        <c:minorTickMark val="none"/>
        <c:tickLblPos val="nextTo"/>
        <c:spPr>
          <a:noFill/>
          <a:ln w="6350" cap="flat" cmpd="sng" algn="ctr">
            <a:solidFill>
              <a:schemeClr val="tx1">
                <a:lumMod val="50000"/>
                <a:lumOff val="50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solidFill>
                <a:latin typeface="+mn-ea"/>
                <a:ea typeface="+mn-ea"/>
                <a:cs typeface="+mn-cs"/>
              </a:defRPr>
            </a:pPr>
            <a:endParaRPr lang="ja-JP"/>
          </a:p>
        </c:txPr>
        <c:crossAx val="87915464"/>
        <c:crosses val="autoZero"/>
        <c:auto val="0"/>
        <c:lblOffset val="100"/>
        <c:baseTimeUnit val="days"/>
      </c:dateAx>
      <c:valAx>
        <c:axId val="87915464"/>
        <c:scaling>
          <c:orientation val="minMax"/>
          <c:min val="0"/>
        </c:scaling>
        <c:delete val="0"/>
        <c:axPos val="l"/>
        <c:numFmt formatCode="#,##0_);[Red]\(#,##0\)" sourceLinked="1"/>
        <c:majorTickMark val="in"/>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87914288"/>
        <c:crosses val="autoZero"/>
        <c:crossBetween val="between"/>
        <c:minorUnit val="300"/>
      </c:valAx>
      <c:catAx>
        <c:axId val="87910760"/>
        <c:scaling>
          <c:orientation val="minMax"/>
        </c:scaling>
        <c:delete val="1"/>
        <c:axPos val="b"/>
        <c:numFmt formatCode="General" sourceLinked="1"/>
        <c:majorTickMark val="out"/>
        <c:minorTickMark val="none"/>
        <c:tickLblPos val="none"/>
        <c:crossAx val="87908016"/>
        <c:crosses val="autoZero"/>
        <c:auto val="1"/>
        <c:lblAlgn val="ctr"/>
        <c:lblOffset val="100"/>
        <c:noMultiLvlLbl val="0"/>
      </c:catAx>
      <c:valAx>
        <c:axId val="87908016"/>
        <c:scaling>
          <c:orientation val="minMax"/>
          <c:max val="100"/>
          <c:min val="0"/>
        </c:scaling>
        <c:delete val="0"/>
        <c:axPos val="r"/>
        <c:minorGridlines>
          <c:spPr>
            <a:ln w="6350" cap="flat" cmpd="sng" algn="ctr">
              <a:noFill/>
              <a:prstDash val="solid"/>
              <a:round/>
            </a:ln>
            <a:effectLst/>
          </c:spPr>
        </c:minorGridlines>
        <c:numFmt formatCode="0&quot;%&quot;" sourceLinked="0"/>
        <c:majorTickMark val="in"/>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87910760"/>
        <c:crosses val="max"/>
        <c:crossBetween val="between"/>
        <c:majorUnit val="25"/>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w="6350" cap="flat" cmpd="sng" algn="ctr">
      <a:noFill/>
      <a:prstDash val="solid"/>
      <a:round/>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272168887975008"/>
          <c:y val="0.10484925677449182"/>
          <c:w val="0.81987637493608201"/>
          <c:h val="0.62704979869967559"/>
        </c:manualLayout>
      </c:layout>
      <c:barChart>
        <c:barDir val="col"/>
        <c:grouping val="clustered"/>
        <c:varyColors val="0"/>
        <c:ser>
          <c:idx val="1"/>
          <c:order val="1"/>
          <c:tx>
            <c:strRef>
              <c:f>Sheet1!$A$4</c:f>
              <c:strCache>
                <c:ptCount val="1"/>
                <c:pt idx="0">
                  <c:v>全国</c:v>
                </c:pt>
              </c:strCache>
            </c:strRef>
          </c:tx>
          <c:spPr>
            <a:solidFill>
              <a:srgbClr val="FF6600">
                <a:tint val="66000"/>
                <a:satMod val="160000"/>
              </a:srgbClr>
            </a:solidFill>
            <a:ln>
              <a:solidFill>
                <a:srgbClr val="FF6600"/>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Sheet1!$B$2:$C$2</c:f>
              <c:strCache>
                <c:ptCount val="2"/>
                <c:pt idx="0">
                  <c:v>R4.1月</c:v>
                </c:pt>
                <c:pt idx="1">
                  <c:v>R5.1月</c:v>
                </c:pt>
              </c:strCache>
            </c:strRef>
          </c:cat>
          <c:val>
            <c:numRef>
              <c:f>Sheet1!$B$4:$C$4</c:f>
              <c:numCache>
                <c:formatCode>#,##0.0;[Red]\-#,##0.0</c:formatCode>
                <c:ptCount val="2"/>
                <c:pt idx="0">
                  <c:v>42.7</c:v>
                </c:pt>
                <c:pt idx="1">
                  <c:v>63.71</c:v>
                </c:pt>
              </c:numCache>
            </c:numRef>
          </c:val>
          <c:extLst>
            <c:ext xmlns:c16="http://schemas.microsoft.com/office/drawing/2014/chart" uri="{C3380CC4-5D6E-409C-BE32-E72D297353CC}">
              <c16:uniqueId val="{00000000-1CEF-4E4E-8D82-A1108F5DBA52}"/>
            </c:ext>
          </c:extLst>
        </c:ser>
        <c:ser>
          <c:idx val="2"/>
          <c:order val="2"/>
          <c:tx>
            <c:strRef>
              <c:f>Sheet1!$A$5</c:f>
              <c:strCache>
                <c:ptCount val="1"/>
                <c:pt idx="0">
                  <c:v>宮城</c:v>
                </c:pt>
              </c:strCache>
            </c:strRef>
          </c:tx>
          <c:spPr>
            <a:pattFill prst="dkUpDiag">
              <a:fgClr>
                <a:srgbClr val="0070C0"/>
              </a:fgClr>
              <a:bgClr>
                <a:schemeClr val="bg1"/>
              </a:bgClr>
            </a:pattFill>
            <a:ln>
              <a:solidFill>
                <a:srgbClr val="0070C0"/>
              </a:solidFill>
            </a:ln>
            <a:effectLst/>
          </c:spPr>
          <c:invertIfNegative val="0"/>
          <c:dLbls>
            <c:dLbl>
              <c:idx val="0"/>
              <c:layout>
                <c:manualLayout>
                  <c:x val="8.6185338516668892E-3"/>
                  <c:y val="-3.61549161291351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CEF-4E4E-8D82-A1108F5DBA5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Sheet1!$B$2:$C$2</c:f>
              <c:strCache>
                <c:ptCount val="2"/>
                <c:pt idx="0">
                  <c:v>R4.1月</c:v>
                </c:pt>
                <c:pt idx="1">
                  <c:v>R5.1月</c:v>
                </c:pt>
              </c:strCache>
            </c:strRef>
          </c:cat>
          <c:val>
            <c:numRef>
              <c:f>Sheet1!$B$5:$C$5</c:f>
              <c:numCache>
                <c:formatCode>#,##0.0;[Red]\-#,##0.0</c:formatCode>
                <c:ptCount val="2"/>
                <c:pt idx="0">
                  <c:v>78.5</c:v>
                </c:pt>
                <c:pt idx="1">
                  <c:v>90</c:v>
                </c:pt>
              </c:numCache>
            </c:numRef>
          </c:val>
          <c:extLst>
            <c:ext xmlns:c16="http://schemas.microsoft.com/office/drawing/2014/chart" uri="{C3380CC4-5D6E-409C-BE32-E72D297353CC}">
              <c16:uniqueId val="{00000002-1CEF-4E4E-8D82-A1108F5DBA52}"/>
            </c:ext>
          </c:extLst>
        </c:ser>
        <c:dLbls>
          <c:showLegendKey val="0"/>
          <c:showVal val="0"/>
          <c:showCatName val="0"/>
          <c:showSerName val="0"/>
          <c:showPercent val="0"/>
          <c:showBubbleSize val="0"/>
        </c:dLbls>
        <c:gapWidth val="219"/>
        <c:overlap val="-27"/>
        <c:axId val="297610175"/>
        <c:axId val="297612255"/>
        <c:extLst>
          <c:ext xmlns:c15="http://schemas.microsoft.com/office/drawing/2012/chart" uri="{02D57815-91ED-43cb-92C2-25804820EDAC}">
            <c15:filteredBarSeries>
              <c15:ser>
                <c:idx val="0"/>
                <c:order val="0"/>
                <c:tx>
                  <c:strRef>
                    <c:extLst>
                      <c:ext uri="{02D57815-91ED-43cb-92C2-25804820EDAC}">
                        <c15:formulaRef>
                          <c15:sqref>Sheet1!$A$3</c15:sqref>
                        </c15:formulaRef>
                      </c:ext>
                    </c:extLst>
                    <c:strCache>
                      <c:ptCount val="1"/>
                    </c:strCache>
                  </c:strRef>
                </c:tx>
                <c:spPr>
                  <a:solidFill>
                    <a:schemeClr val="accent1"/>
                  </a:solidFill>
                  <a:ln>
                    <a:noFill/>
                  </a:ln>
                  <a:effectLst/>
                </c:spPr>
                <c:invertIfNegative val="0"/>
                <c:cat>
                  <c:strRef>
                    <c:extLst>
                      <c:ext uri="{02D57815-91ED-43cb-92C2-25804820EDAC}">
                        <c15:formulaRef>
                          <c15:sqref>Sheet1!$B$2:$C$2</c15:sqref>
                        </c15:formulaRef>
                      </c:ext>
                    </c:extLst>
                    <c:strCache>
                      <c:ptCount val="2"/>
                      <c:pt idx="0">
                        <c:v>R4.1月</c:v>
                      </c:pt>
                      <c:pt idx="1">
                        <c:v>R5.1月</c:v>
                      </c:pt>
                    </c:strCache>
                  </c:strRef>
                </c:cat>
                <c:val>
                  <c:numRef>
                    <c:extLst>
                      <c:ext uri="{02D57815-91ED-43cb-92C2-25804820EDAC}">
                        <c15:formulaRef>
                          <c15:sqref>Sheet1!$B$3:$C$3</c15:sqref>
                        </c15:formulaRef>
                      </c:ext>
                    </c:extLst>
                    <c:numCache>
                      <c:formatCode>General</c:formatCode>
                      <c:ptCount val="2"/>
                    </c:numCache>
                  </c:numRef>
                </c:val>
                <c:extLst>
                  <c:ext xmlns:c16="http://schemas.microsoft.com/office/drawing/2014/chart" uri="{C3380CC4-5D6E-409C-BE32-E72D297353CC}">
                    <c16:uniqueId val="{00000003-1CEF-4E4E-8D82-A1108F5DBA52}"/>
                  </c:ext>
                </c:extLst>
              </c15:ser>
            </c15:filteredBarSeries>
          </c:ext>
        </c:extLst>
      </c:barChart>
      <c:catAx>
        <c:axId val="29761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7612255"/>
        <c:crosses val="autoZero"/>
        <c:auto val="1"/>
        <c:lblAlgn val="ctr"/>
        <c:lblOffset val="100"/>
        <c:noMultiLvlLbl val="0"/>
      </c:catAx>
      <c:valAx>
        <c:axId val="297612255"/>
        <c:scaling>
          <c:orientation val="minMax"/>
        </c:scaling>
        <c:delete val="0"/>
        <c:axPos val="l"/>
        <c:majorGridlines>
          <c:spPr>
            <a:ln w="9525" cap="flat" cmpd="sng" algn="ctr">
              <a:solidFill>
                <a:schemeClr val="tx1">
                  <a:lumMod val="15000"/>
                  <a:lumOff val="85000"/>
                </a:schemeClr>
              </a:solidFill>
              <a:round/>
            </a:ln>
            <a:effectLst/>
          </c:spPr>
        </c:majorGridlines>
        <c:numFmt formatCode="#,##0.0;[Red]\-#,##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7610175"/>
        <c:crosses val="autoZero"/>
        <c:crossBetween val="between"/>
      </c:valAx>
      <c:spPr>
        <a:noFill/>
        <a:ln>
          <a:noFill/>
        </a:ln>
        <a:effectLst/>
      </c:spPr>
    </c:plotArea>
    <c:legend>
      <c:legendPos val="b"/>
      <c:layout>
        <c:manualLayout>
          <c:xMode val="edge"/>
          <c:yMode val="edge"/>
          <c:x val="6.2084999781143527E-2"/>
          <c:y val="0.80732475826025951"/>
          <c:w val="0.92498704873786075"/>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89666727571028"/>
          <c:y val="6.3260307725599457E-2"/>
          <c:w val="0.76603269622349024"/>
          <c:h val="0.68694932634307204"/>
        </c:manualLayout>
      </c:layout>
      <c:barChart>
        <c:barDir val="col"/>
        <c:grouping val="clustered"/>
        <c:varyColors val="0"/>
        <c:ser>
          <c:idx val="0"/>
          <c:order val="0"/>
          <c:tx>
            <c:strRef>
              <c:f>'審議会用 (年度)'!$D$25</c:f>
              <c:strCache>
                <c:ptCount val="1"/>
                <c:pt idx="0">
                  <c:v>件数</c:v>
                </c:pt>
              </c:strCache>
            </c:strRef>
          </c:tx>
          <c:spPr>
            <a:solidFill>
              <a:schemeClr val="accent1"/>
            </a:solidFill>
            <a:ln>
              <a:noFill/>
            </a:ln>
            <a:effectLst/>
          </c:spPr>
          <c:invertIfNegative val="0"/>
          <c:dLbls>
            <c:dLbl>
              <c:idx val="0"/>
              <c:layout>
                <c:manualLayout>
                  <c:x val="-2.9893100389975502E-3"/>
                  <c:y val="2.97633811200952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7ED-458A-81A4-CF307484194C}"/>
                </c:ext>
              </c:extLst>
            </c:dLbl>
            <c:dLbl>
              <c:idx val="4"/>
              <c:layout>
                <c:manualLayout>
                  <c:x val="4.784445654159925E-3"/>
                  <c:y val="1.1711228763023747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solidFill>
                      <a:latin typeface="Arial" panose="020B0604020202020204" pitchFamily="34" charset="0"/>
                      <a:ea typeface="メイリオ" panose="020B0604030504040204" pitchFamily="50" charset="-128"/>
                      <a:cs typeface="Arial" panose="020B0604020202020204" pitchFamily="34" charset="0"/>
                    </a:defRPr>
                  </a:pPr>
                  <a:endParaRPr lang="ja-JP"/>
                </a:p>
              </c:txPr>
              <c:dLblPos val="outEnd"/>
              <c:showLegendKey val="0"/>
              <c:showVal val="1"/>
              <c:showCatName val="0"/>
              <c:showSerName val="0"/>
              <c:showPercent val="0"/>
              <c:showBubbleSize val="0"/>
              <c:extLst>
                <c:ext xmlns:c15="http://schemas.microsoft.com/office/drawing/2012/chart" uri="{CE6537A1-D6FC-4f65-9D91-7224C49458BB}">
                  <c15:layout>
                    <c:manualLayout>
                      <c:w val="0.10894182754522148"/>
                      <c:h val="9.0176461475282854E-2"/>
                    </c:manualLayout>
                  </c15:layout>
                </c:ext>
                <c:ext xmlns:c16="http://schemas.microsoft.com/office/drawing/2014/chart" uri="{C3380CC4-5D6E-409C-BE32-E72D297353CC}">
                  <c16:uniqueId val="{00000001-67ED-458A-81A4-CF307484194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Arial" panose="020B0604020202020204" pitchFamily="34" charset="0"/>
                    <a:ea typeface="メイリオ" panose="020B0604030504040204" pitchFamily="50" charset="-128"/>
                    <a:cs typeface="Arial" panose="020B0604020202020204" pitchFamily="34" charset="0"/>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'審議会用 (年度)'!$C$26:$C$30</c:f>
              <c:strCache>
                <c:ptCount val="5"/>
                <c:pt idx="0">
                  <c:v>30年</c:v>
                </c:pt>
                <c:pt idx="1">
                  <c:v>元年</c:v>
                </c:pt>
                <c:pt idx="2">
                  <c:v>２年</c:v>
                </c:pt>
                <c:pt idx="3">
                  <c:v>３年</c:v>
                </c:pt>
                <c:pt idx="4">
                  <c:v>４年</c:v>
                </c:pt>
              </c:strCache>
            </c:strRef>
          </c:cat>
          <c:val>
            <c:numRef>
              <c:f>'審議会用 (年度)'!$D$26:$D$30</c:f>
              <c:numCache>
                <c:formatCode>General</c:formatCode>
                <c:ptCount val="5"/>
                <c:pt idx="0">
                  <c:v>817</c:v>
                </c:pt>
                <c:pt idx="1">
                  <c:v>797</c:v>
                </c:pt>
                <c:pt idx="2">
                  <c:v>666</c:v>
                </c:pt>
                <c:pt idx="3">
                  <c:v>493</c:v>
                </c:pt>
                <c:pt idx="4">
                  <c:v>464</c:v>
                </c:pt>
              </c:numCache>
            </c:numRef>
          </c:val>
          <c:extLst>
            <c:ext xmlns:c16="http://schemas.microsoft.com/office/drawing/2014/chart" uri="{C3380CC4-5D6E-409C-BE32-E72D297353CC}">
              <c16:uniqueId val="{00000002-67ED-458A-81A4-CF307484194C}"/>
            </c:ext>
          </c:extLst>
        </c:ser>
        <c:dLbls>
          <c:showLegendKey val="0"/>
          <c:showVal val="0"/>
          <c:showCatName val="0"/>
          <c:showSerName val="0"/>
          <c:showPercent val="0"/>
          <c:showBubbleSize val="0"/>
        </c:dLbls>
        <c:gapWidth val="100"/>
        <c:axId val="87914680"/>
        <c:axId val="87911152"/>
      </c:barChart>
      <c:lineChart>
        <c:grouping val="standard"/>
        <c:varyColors val="0"/>
        <c:ser>
          <c:idx val="1"/>
          <c:order val="1"/>
          <c:tx>
            <c:strRef>
              <c:f>'審議会用 (年度)'!$E$25</c:f>
              <c:strCache>
                <c:ptCount val="1"/>
                <c:pt idx="0">
                  <c:v>違反率</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3069235130724406E-2"/>
                  <c:y val="-5.91885449616862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ED-458A-81A4-CF307484194C}"/>
                </c:ext>
              </c:extLst>
            </c:dLbl>
            <c:dLbl>
              <c:idx val="1"/>
              <c:layout>
                <c:manualLayout>
                  <c:x val="-4.1336543913405473E-2"/>
                  <c:y val="-9.14732058498789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ED-458A-81A4-CF307484194C}"/>
                </c:ext>
              </c:extLst>
            </c:dLbl>
            <c:dLbl>
              <c:idx val="2"/>
              <c:layout>
                <c:manualLayout>
                  <c:x val="-6.0626931072994793E-2"/>
                  <c:y val="-2.69038840734937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7ED-458A-81A4-CF307484194C}"/>
                </c:ext>
              </c:extLst>
            </c:dLbl>
            <c:dLbl>
              <c:idx val="3"/>
              <c:layout>
                <c:manualLayout>
                  <c:x val="-7.7583365198243784E-2"/>
                  <c:y val="-7.965664275649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7ED-458A-81A4-CF307484194C}"/>
                </c:ext>
              </c:extLst>
            </c:dLbl>
            <c:dLbl>
              <c:idx val="4"/>
              <c:layout>
                <c:manualLayout>
                  <c:x val="-6.3351334653137109E-2"/>
                  <c:y val="-7.9992610552770002E-2"/>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chemeClr val="tx1"/>
                      </a:solidFill>
                      <a:latin typeface="Arial" panose="020B0604020202020204" pitchFamily="34" charset="0"/>
                      <a:ea typeface="メイリオ" panose="020B0604030504040204" pitchFamily="50" charset="-128"/>
                      <a:cs typeface="Arial" panose="020B0604020202020204" pitchFamily="34" charset="0"/>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1636223904522054"/>
                      <c:h val="0.12845035545577271"/>
                    </c:manualLayout>
                  </c15:layout>
                </c:ext>
                <c:ext xmlns:c16="http://schemas.microsoft.com/office/drawing/2014/chart" uri="{C3380CC4-5D6E-409C-BE32-E72D297353CC}">
                  <c16:uniqueId val="{00000007-67ED-458A-81A4-CF307484194C}"/>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Arial" panose="020B0604020202020204" pitchFamily="34" charset="0"/>
                    <a:ea typeface="メイリオ" panose="020B0604030504040204" pitchFamily="50" charset="-128"/>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'審議会用 (年度)'!$C$26:$C$30</c:f>
              <c:strCache>
                <c:ptCount val="5"/>
                <c:pt idx="0">
                  <c:v>30年</c:v>
                </c:pt>
                <c:pt idx="1">
                  <c:v>元年</c:v>
                </c:pt>
                <c:pt idx="2">
                  <c:v>２年</c:v>
                </c:pt>
                <c:pt idx="3">
                  <c:v>３年</c:v>
                </c:pt>
                <c:pt idx="4">
                  <c:v>４年</c:v>
                </c:pt>
              </c:strCache>
            </c:strRef>
          </c:cat>
          <c:val>
            <c:numRef>
              <c:f>'審議会用 (年度)'!$E$26:$E$30</c:f>
              <c:numCache>
                <c:formatCode>General</c:formatCode>
                <c:ptCount val="5"/>
                <c:pt idx="0">
                  <c:v>72.599999999999994</c:v>
                </c:pt>
                <c:pt idx="1">
                  <c:v>74.099999999999994</c:v>
                </c:pt>
                <c:pt idx="2">
                  <c:v>68.2</c:v>
                </c:pt>
                <c:pt idx="3">
                  <c:v>76.7</c:v>
                </c:pt>
                <c:pt idx="4">
                  <c:v>73.400000000000006</c:v>
                </c:pt>
              </c:numCache>
            </c:numRef>
          </c:val>
          <c:smooth val="0"/>
          <c:extLst>
            <c:ext xmlns:c16="http://schemas.microsoft.com/office/drawing/2014/chart" uri="{C3380CC4-5D6E-409C-BE32-E72D297353CC}">
              <c16:uniqueId val="{00000008-67ED-458A-81A4-CF307484194C}"/>
            </c:ext>
          </c:extLst>
        </c:ser>
        <c:dLbls>
          <c:showLegendKey val="0"/>
          <c:showVal val="0"/>
          <c:showCatName val="0"/>
          <c:showSerName val="0"/>
          <c:showPercent val="0"/>
          <c:showBubbleSize val="0"/>
        </c:dLbls>
        <c:marker val="1"/>
        <c:smooth val="0"/>
        <c:axId val="87909584"/>
        <c:axId val="87910368"/>
      </c:lineChart>
      <c:catAx>
        <c:axId val="87914680"/>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crossAx val="87911152"/>
        <c:crosses val="autoZero"/>
        <c:auto val="1"/>
        <c:lblAlgn val="ctr"/>
        <c:lblOffset val="100"/>
        <c:noMultiLvlLbl val="0"/>
      </c:catAx>
      <c:valAx>
        <c:axId val="87911152"/>
        <c:scaling>
          <c:orientation val="minMax"/>
          <c:max val="850"/>
          <c:min val="0"/>
        </c:scaling>
        <c:delete val="0"/>
        <c:axPos val="l"/>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87914680"/>
        <c:crosses val="autoZero"/>
        <c:crossBetween val="between"/>
        <c:majorUnit val="100"/>
      </c:valAx>
      <c:valAx>
        <c:axId val="87910368"/>
        <c:scaling>
          <c:orientation val="minMax"/>
          <c:max val="80"/>
        </c:scaling>
        <c:delete val="0"/>
        <c:axPos val="r"/>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87909584"/>
        <c:crosses val="max"/>
        <c:crossBetween val="between"/>
        <c:majorUnit val="5"/>
      </c:valAx>
      <c:catAx>
        <c:axId val="87909584"/>
        <c:scaling>
          <c:orientation val="minMax"/>
        </c:scaling>
        <c:delete val="1"/>
        <c:axPos val="b"/>
        <c:numFmt formatCode="General" sourceLinked="1"/>
        <c:majorTickMark val="out"/>
        <c:minorTickMark val="none"/>
        <c:tickLblPos val="nextTo"/>
        <c:crossAx val="87910368"/>
        <c:crosses val="autoZero"/>
        <c:auto val="1"/>
        <c:lblAlgn val="ctr"/>
        <c:lblOffset val="100"/>
        <c:noMultiLvlLbl val="0"/>
      </c:catAx>
      <c:spPr>
        <a:noFill/>
        <a:ln w="25400">
          <a:noFill/>
        </a:ln>
        <a:effectLst/>
      </c:spPr>
    </c:plotArea>
    <c:legend>
      <c:legendPos val="b"/>
      <c:legendEntry>
        <c:idx val="0"/>
        <c:txPr>
          <a:bodyPr rot="0" spcFirstLastPara="1" vertOverflow="ellipsis" vert="horz" wrap="square" anchor="ctr" anchorCtr="1"/>
          <a:lstStyle/>
          <a:p>
            <a:pPr>
              <a:defRPr sz="9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Entry>
      <c:legendEntry>
        <c:idx val="1"/>
        <c:txPr>
          <a:bodyPr rot="0" spcFirstLastPara="1" vertOverflow="ellipsis" vert="horz" wrap="square" anchor="ctr" anchorCtr="1"/>
          <a:lstStyle/>
          <a:p>
            <a:pPr>
              <a:defRPr sz="9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Entry>
      <c:layout>
        <c:manualLayout>
          <c:xMode val="edge"/>
          <c:yMode val="edge"/>
          <c:x val="4.3781821743610221E-2"/>
          <c:y val="0.87549826513976015"/>
          <c:w val="0.91723963856715274"/>
          <c:h val="0.1103529721315788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08607027138352"/>
          <c:y val="0.12063427446185805"/>
          <c:w val="0.8686883292540285"/>
          <c:h val="0.60429999621312536"/>
        </c:manualLayout>
      </c:layout>
      <c:barChart>
        <c:barDir val="col"/>
        <c:grouping val="stacked"/>
        <c:varyColors val="0"/>
        <c:ser>
          <c:idx val="0"/>
          <c:order val="0"/>
          <c:tx>
            <c:strRef>
              <c:f>'審議会用 (年度)'!$B$64</c:f>
              <c:strCache>
                <c:ptCount val="1"/>
                <c:pt idx="0">
                  <c:v>安衛法違反</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'審議会用 (年度)'!$C$63:$G$63</c:f>
              <c:strCache>
                <c:ptCount val="5"/>
                <c:pt idx="0">
                  <c:v>30年</c:v>
                </c:pt>
                <c:pt idx="1">
                  <c:v>元年</c:v>
                </c:pt>
                <c:pt idx="2">
                  <c:v>２年</c:v>
                </c:pt>
                <c:pt idx="3">
                  <c:v>３年</c:v>
                </c:pt>
                <c:pt idx="4">
                  <c:v>４年</c:v>
                </c:pt>
              </c:strCache>
            </c:strRef>
          </c:cat>
          <c:val>
            <c:numRef>
              <c:f>'審議会用 (年度)'!$C$64:$G$64</c:f>
              <c:numCache>
                <c:formatCode>General</c:formatCode>
                <c:ptCount val="5"/>
                <c:pt idx="0">
                  <c:v>4</c:v>
                </c:pt>
                <c:pt idx="1">
                  <c:v>9</c:v>
                </c:pt>
                <c:pt idx="2">
                  <c:v>8</c:v>
                </c:pt>
                <c:pt idx="3">
                  <c:v>11</c:v>
                </c:pt>
                <c:pt idx="4">
                  <c:v>5</c:v>
                </c:pt>
              </c:numCache>
            </c:numRef>
          </c:val>
          <c:extLst>
            <c:ext xmlns:c16="http://schemas.microsoft.com/office/drawing/2014/chart" uri="{C3380CC4-5D6E-409C-BE32-E72D297353CC}">
              <c16:uniqueId val="{00000000-D819-496E-B2C4-CD73CB453942}"/>
            </c:ext>
          </c:extLst>
        </c:ser>
        <c:ser>
          <c:idx val="1"/>
          <c:order val="1"/>
          <c:tx>
            <c:strRef>
              <c:f>'審議会用 (年度)'!$B$65</c:f>
              <c:strCache>
                <c:ptCount val="1"/>
                <c:pt idx="0">
                  <c:v>労基法違反</c:v>
                </c:pt>
              </c:strCache>
            </c:strRef>
          </c:tx>
          <c:spPr>
            <a:pattFill prst="dkUpDiag">
              <a:fgClr>
                <a:schemeClr val="accent2">
                  <a:lumMod val="60000"/>
                  <a:lumOff val="40000"/>
                </a:schemeClr>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Arial" panose="020B0604020202020204" pitchFamily="34" charset="0"/>
                    <a:ea typeface="ＭＳ ゴシック" panose="020B0609070205080204" pitchFamily="49" charset="-128"/>
                    <a:cs typeface="Arial" panose="020B0604020202020204" pitchFamily="34" charset="0"/>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'審議会用 (年度)'!$C$63:$G$63</c:f>
              <c:strCache>
                <c:ptCount val="5"/>
                <c:pt idx="0">
                  <c:v>30年</c:v>
                </c:pt>
                <c:pt idx="1">
                  <c:v>元年</c:v>
                </c:pt>
                <c:pt idx="2">
                  <c:v>２年</c:v>
                </c:pt>
                <c:pt idx="3">
                  <c:v>３年</c:v>
                </c:pt>
                <c:pt idx="4">
                  <c:v>４年</c:v>
                </c:pt>
              </c:strCache>
            </c:strRef>
          </c:cat>
          <c:val>
            <c:numRef>
              <c:f>'審議会用 (年度)'!$C$65:$G$65</c:f>
              <c:numCache>
                <c:formatCode>General</c:formatCode>
                <c:ptCount val="5"/>
                <c:pt idx="0">
                  <c:v>3</c:v>
                </c:pt>
                <c:pt idx="1">
                  <c:v>5</c:v>
                </c:pt>
                <c:pt idx="2">
                  <c:v>3</c:v>
                </c:pt>
                <c:pt idx="3">
                  <c:v>2</c:v>
                </c:pt>
                <c:pt idx="4">
                  <c:v>0</c:v>
                </c:pt>
              </c:numCache>
            </c:numRef>
          </c:val>
          <c:extLst>
            <c:ext xmlns:c16="http://schemas.microsoft.com/office/drawing/2014/chart" uri="{C3380CC4-5D6E-409C-BE32-E72D297353CC}">
              <c16:uniqueId val="{00000001-D819-496E-B2C4-CD73CB453942}"/>
            </c:ext>
          </c:extLst>
        </c:ser>
        <c:dLbls>
          <c:showLegendKey val="0"/>
          <c:showVal val="0"/>
          <c:showCatName val="0"/>
          <c:showSerName val="0"/>
          <c:showPercent val="0"/>
          <c:showBubbleSize val="0"/>
        </c:dLbls>
        <c:gapWidth val="100"/>
        <c:overlap val="100"/>
        <c:axId val="85121688"/>
        <c:axId val="85124824"/>
      </c:barChart>
      <c:lineChart>
        <c:grouping val="standard"/>
        <c:varyColors val="0"/>
        <c:ser>
          <c:idx val="2"/>
          <c:order val="2"/>
          <c:tx>
            <c:strRef>
              <c:f>'審議会用 (年度)'!$B$66</c:f>
              <c:strCache>
                <c:ptCount val="1"/>
              </c:strCache>
            </c:strRef>
          </c:tx>
          <c:spPr>
            <a:ln w="28575" cap="rnd">
              <a:noFill/>
              <a:round/>
            </a:ln>
            <a:effectLst/>
          </c:spPr>
          <c:marker>
            <c:symbol val="none"/>
          </c:marker>
          <c:dLbls>
            <c:dLbl>
              <c:idx val="2"/>
              <c:layout>
                <c:manualLayout>
                  <c:x val="-7.2561473880268915E-2"/>
                  <c:y val="-5.93666993059199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819-496E-B2C4-CD73CB453942}"/>
                </c:ext>
              </c:extLst>
            </c:dLbl>
            <c:dLbl>
              <c:idx val="3"/>
              <c:layout>
                <c:manualLayout>
                  <c:x val="-6.0740738714368282E-2"/>
                  <c:y val="-5.2239598266693332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9.0528131571552997E-2"/>
                      <c:h val="0.13440362133417003"/>
                    </c:manualLayout>
                  </c15:layout>
                </c:ext>
                <c:ext xmlns:c16="http://schemas.microsoft.com/office/drawing/2014/chart" uri="{C3380CC4-5D6E-409C-BE32-E72D297353CC}">
                  <c16:uniqueId val="{00000003-D819-496E-B2C4-CD73CB453942}"/>
                </c:ext>
              </c:extLst>
            </c:dLbl>
            <c:spPr>
              <a:noFill/>
              <a:ln>
                <a:noFill/>
              </a:ln>
              <a:effectLst/>
            </c:spPr>
            <c:txPr>
              <a:bodyPr rot="0" spcFirstLastPara="1" vertOverflow="ellipsis" vert="horz" wrap="square" lIns="38100" tIns="19050" rIns="38100" bIns="19050" anchor="ctr" anchorCtr="0">
                <a:spAutoFit/>
              </a:bodyPr>
              <a:lstStyle/>
              <a:p>
                <a:pPr>
                  <a:defRPr sz="1100" b="1" i="0" u="none" strike="noStrike" kern="1200" baseline="0">
                    <a:solidFill>
                      <a:sysClr val="windowText" lastClr="000000"/>
                    </a:solidFill>
                    <a:latin typeface="Arial" panose="020B0604020202020204" pitchFamily="34" charset="0"/>
                    <a:ea typeface="ＭＳ ゴシック" panose="020B0609070205080204" pitchFamily="49" charset="-128"/>
                    <a:cs typeface="Arial" panose="020B0604020202020204" pitchFamily="34" charset="0"/>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'審議会用 (年度)'!$C$63:$G$63</c:f>
              <c:strCache>
                <c:ptCount val="5"/>
                <c:pt idx="0">
                  <c:v>30年</c:v>
                </c:pt>
                <c:pt idx="1">
                  <c:v>元年</c:v>
                </c:pt>
                <c:pt idx="2">
                  <c:v>２年</c:v>
                </c:pt>
                <c:pt idx="3">
                  <c:v>３年</c:v>
                </c:pt>
                <c:pt idx="4">
                  <c:v>４年</c:v>
                </c:pt>
              </c:strCache>
            </c:strRef>
          </c:cat>
          <c:val>
            <c:numRef>
              <c:f>'審議会用 (年度)'!$C$66:$G$66</c:f>
              <c:numCache>
                <c:formatCode>General</c:formatCode>
                <c:ptCount val="5"/>
                <c:pt idx="0">
                  <c:v>7</c:v>
                </c:pt>
                <c:pt idx="1">
                  <c:v>14</c:v>
                </c:pt>
                <c:pt idx="2">
                  <c:v>11</c:v>
                </c:pt>
                <c:pt idx="3">
                  <c:v>13</c:v>
                </c:pt>
                <c:pt idx="4">
                  <c:v>5</c:v>
                </c:pt>
              </c:numCache>
            </c:numRef>
          </c:val>
          <c:smooth val="0"/>
          <c:extLst>
            <c:ext xmlns:c16="http://schemas.microsoft.com/office/drawing/2014/chart" uri="{C3380CC4-5D6E-409C-BE32-E72D297353CC}">
              <c16:uniqueId val="{00000004-D819-496E-B2C4-CD73CB453942}"/>
            </c:ext>
          </c:extLst>
        </c:ser>
        <c:dLbls>
          <c:showLegendKey val="0"/>
          <c:showVal val="0"/>
          <c:showCatName val="0"/>
          <c:showSerName val="0"/>
          <c:showPercent val="0"/>
          <c:showBubbleSize val="0"/>
        </c:dLbls>
        <c:marker val="1"/>
        <c:smooth val="0"/>
        <c:axId val="85125216"/>
        <c:axId val="85122080"/>
      </c:lineChart>
      <c:catAx>
        <c:axId val="85121688"/>
        <c:scaling>
          <c:orientation val="minMax"/>
        </c:scaling>
        <c:delete val="0"/>
        <c:axPos val="b"/>
        <c:numFmt formatCode="General" sourceLinked="1"/>
        <c:majorTickMark val="out"/>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crossAx val="85124824"/>
        <c:crosses val="autoZero"/>
        <c:auto val="1"/>
        <c:lblAlgn val="ctr"/>
        <c:lblOffset val="100"/>
        <c:noMultiLvlLbl val="0"/>
      </c:catAx>
      <c:valAx>
        <c:axId val="85124824"/>
        <c:scaling>
          <c:orientation val="minMax"/>
        </c:scaling>
        <c:delete val="0"/>
        <c:axPos val="l"/>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ja-JP"/>
          </a:p>
        </c:txPr>
        <c:crossAx val="85121688"/>
        <c:crosses val="autoZero"/>
        <c:crossBetween val="between"/>
        <c:majorUnit val="5"/>
      </c:valAx>
      <c:valAx>
        <c:axId val="85122080"/>
        <c:scaling>
          <c:orientation val="minMax"/>
        </c:scaling>
        <c:delete val="1"/>
        <c:axPos val="r"/>
        <c:numFmt formatCode="General" sourceLinked="1"/>
        <c:majorTickMark val="out"/>
        <c:minorTickMark val="none"/>
        <c:tickLblPos val="nextTo"/>
        <c:crossAx val="85125216"/>
        <c:crosses val="max"/>
        <c:crossBetween val="between"/>
      </c:valAx>
      <c:catAx>
        <c:axId val="85125216"/>
        <c:scaling>
          <c:orientation val="minMax"/>
        </c:scaling>
        <c:delete val="1"/>
        <c:axPos val="b"/>
        <c:numFmt formatCode="General" sourceLinked="1"/>
        <c:majorTickMark val="out"/>
        <c:minorTickMark val="none"/>
        <c:tickLblPos val="nextTo"/>
        <c:crossAx val="85122080"/>
        <c:crosses val="autoZero"/>
        <c:auto val="1"/>
        <c:lblAlgn val="ctr"/>
        <c:lblOffset val="100"/>
        <c:noMultiLvlLbl val="0"/>
      </c:catAx>
      <c:spPr>
        <a:noFill/>
        <a:ln>
          <a:noFill/>
        </a:ln>
        <a:effectLst/>
      </c:spPr>
    </c:plotArea>
    <c:legend>
      <c:legendPos val="b"/>
      <c:layout>
        <c:manualLayout>
          <c:xMode val="edge"/>
          <c:yMode val="edge"/>
          <c:x val="0.16565632750302856"/>
          <c:y val="0.88685688455369871"/>
          <c:w val="0.69636691730113853"/>
          <c:h val="0.1131432315801993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ＭＳ ゴシック" panose="020B0609070205080204" pitchFamily="49" charset="-128"/>
              <a:ea typeface="ＭＳ ゴシック" panose="020B0609070205080204" pitchFamily="49" charset="-128"/>
              <a:cs typeface="+mn-cs"/>
            </a:defRPr>
          </a:pPr>
          <a:endParaRPr lang="ja-JP"/>
        </a:p>
      </c:txPr>
    </c:legend>
    <c:plotVisOnly val="1"/>
    <c:dispBlanksAs val="zero"/>
    <c:showDLblsOverMax val="0"/>
  </c:chart>
  <c:spPr>
    <a:noFill/>
    <a:ln w="9525" cap="flat" cmpd="sng" algn="ctr">
      <a:noFill/>
      <a:round/>
    </a:ln>
    <a:effectLst/>
  </c:spPr>
  <c:txPr>
    <a:bodyPr/>
    <a:lstStyle/>
    <a:p>
      <a:pPr>
        <a:defRPr/>
      </a:pPr>
      <a:endParaRPr lang="ja-JP"/>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800" dirty="0">
                <a:latin typeface="メイリオ" panose="020B0604030504040204" pitchFamily="50" charset="-128"/>
                <a:ea typeface="メイリオ" panose="020B0604030504040204" pitchFamily="50" charset="-128"/>
              </a:rPr>
              <a:t>死傷者数</a:t>
            </a:r>
          </a:p>
        </c:rich>
      </c:tx>
      <c:layout>
        <c:manualLayout>
          <c:xMode val="edge"/>
          <c:yMode val="edge"/>
          <c:x val="0.39023450368304013"/>
          <c:y val="0"/>
        </c:manualLayout>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7.0656569458454402E-2"/>
          <c:y val="0.12053352631976762"/>
          <c:w val="0.92934343054154556"/>
          <c:h val="0.73261095665432119"/>
        </c:manualLayout>
      </c:layout>
      <c:lineChart>
        <c:grouping val="standard"/>
        <c:varyColors val="0"/>
        <c:ser>
          <c:idx val="0"/>
          <c:order val="0"/>
          <c:tx>
            <c:strRef>
              <c:f>'[13次防進捗状況（～令和４年12月）.xlsx]13次防進捗状況（令和４年は1月速報値）'!$A$45</c:f>
              <c:strCache>
                <c:ptCount val="1"/>
                <c:pt idx="0">
                  <c:v>死傷者数（コロナ含む）</c:v>
                </c:pt>
              </c:strCache>
            </c:strRef>
          </c:tx>
          <c:spPr>
            <a:ln w="28575" cap="rnd">
              <a:solidFill>
                <a:schemeClr val="accent1"/>
              </a:solidFill>
              <a:round/>
            </a:ln>
            <a:effectLst/>
          </c:spPr>
          <c:marker>
            <c:symbol val="circle"/>
            <c:size val="7"/>
            <c:spPr>
              <a:solidFill>
                <a:schemeClr val="accent1"/>
              </a:solidFill>
              <a:ln w="9525">
                <a:solidFill>
                  <a:schemeClr val="accent1"/>
                </a:solidFill>
              </a:ln>
              <a:effectLst/>
            </c:spPr>
          </c:marker>
          <c:dPt>
            <c:idx val="5"/>
            <c:marker>
              <c:symbol val="circle"/>
              <c:size val="7"/>
              <c:spPr>
                <a:solidFill>
                  <a:schemeClr val="accent1"/>
                </a:solidFill>
                <a:ln w="9525">
                  <a:solidFill>
                    <a:schemeClr val="accent1"/>
                  </a:solidFill>
                </a:ln>
                <a:effectLst/>
              </c:spPr>
            </c:marker>
            <c:bubble3D val="0"/>
            <c:spPr>
              <a:ln w="28575" cap="rnd">
                <a:solidFill>
                  <a:schemeClr val="accent1"/>
                </a:solidFill>
                <a:prstDash val="sysDash"/>
                <a:round/>
              </a:ln>
              <a:effectLst/>
            </c:spPr>
            <c:extLst>
              <c:ext xmlns:c16="http://schemas.microsoft.com/office/drawing/2014/chart" uri="{C3380CC4-5D6E-409C-BE32-E72D297353CC}">
                <c16:uniqueId val="{00000001-7A78-4E5F-90EA-EC8587F0CD83}"/>
              </c:ext>
            </c:extLst>
          </c:dPt>
          <c:dLbls>
            <c:numFmt formatCode="#,##0_);[Red]\(#,##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'[13次防進捗状況（～令和４年12月）.xlsx]13次防進捗状況（令和４年は1月速報値）'!$B$44:$G$44</c:f>
              <c:strCache>
                <c:ptCount val="6"/>
                <c:pt idx="0">
                  <c:v>平成29年</c:v>
                </c:pt>
                <c:pt idx="1">
                  <c:v>平成30年</c:v>
                </c:pt>
                <c:pt idx="2">
                  <c:v>令和１年</c:v>
                </c:pt>
                <c:pt idx="3">
                  <c:v>令和２年</c:v>
                </c:pt>
                <c:pt idx="4">
                  <c:v>令和３年</c:v>
                </c:pt>
                <c:pt idx="5">
                  <c:v>令和４年</c:v>
                </c:pt>
              </c:strCache>
            </c:strRef>
          </c:cat>
          <c:val>
            <c:numRef>
              <c:f>'[13次防進捗状況（～令和４年12月）.xlsx]13次防進捗状況（令和４年は1月速報値）'!$B$45:$G$45</c:f>
              <c:numCache>
                <c:formatCode>General</c:formatCode>
                <c:ptCount val="6"/>
                <c:pt idx="0">
                  <c:v>2385</c:v>
                </c:pt>
                <c:pt idx="1">
                  <c:v>2589</c:v>
                </c:pt>
                <c:pt idx="2">
                  <c:v>2432</c:v>
                </c:pt>
                <c:pt idx="3">
                  <c:v>2407</c:v>
                </c:pt>
                <c:pt idx="4">
                  <c:v>3038</c:v>
                </c:pt>
                <c:pt idx="5">
                  <c:v>4745</c:v>
                </c:pt>
              </c:numCache>
            </c:numRef>
          </c:val>
          <c:smooth val="0"/>
          <c:extLst>
            <c:ext xmlns:c16="http://schemas.microsoft.com/office/drawing/2014/chart" uri="{C3380CC4-5D6E-409C-BE32-E72D297353CC}">
              <c16:uniqueId val="{00000002-7A78-4E5F-90EA-EC8587F0CD83}"/>
            </c:ext>
          </c:extLst>
        </c:ser>
        <c:ser>
          <c:idx val="1"/>
          <c:order val="1"/>
          <c:tx>
            <c:strRef>
              <c:f>'[13次防進捗状況（～令和４年12月）.xlsx]13次防進捗状況（令和４年は1月速報値）'!$A$46</c:f>
              <c:strCache>
                <c:ptCount val="1"/>
                <c:pt idx="0">
                  <c:v>死傷者数（コロナ抜き）</c:v>
                </c:pt>
              </c:strCache>
            </c:strRef>
          </c:tx>
          <c:spPr>
            <a:ln w="28575" cap="sq">
              <a:solidFill>
                <a:schemeClr val="accent2"/>
              </a:solidFill>
              <a:miter lim="800000"/>
            </a:ln>
            <a:effectLst/>
          </c:spPr>
          <c:marker>
            <c:symbol val="x"/>
            <c:size val="7"/>
            <c:spPr>
              <a:solidFill>
                <a:schemeClr val="accent2"/>
              </a:solidFill>
              <a:ln w="9525">
                <a:solidFill>
                  <a:schemeClr val="accent2"/>
                </a:solidFill>
              </a:ln>
              <a:effectLst/>
            </c:spPr>
          </c:marker>
          <c:dPt>
            <c:idx val="5"/>
            <c:marker>
              <c:symbol val="x"/>
              <c:size val="7"/>
              <c:spPr>
                <a:solidFill>
                  <a:schemeClr val="accent2"/>
                </a:solidFill>
                <a:ln w="9525">
                  <a:solidFill>
                    <a:schemeClr val="accent2"/>
                  </a:solidFill>
                </a:ln>
                <a:effectLst/>
              </c:spPr>
            </c:marker>
            <c:bubble3D val="0"/>
            <c:spPr>
              <a:ln w="28575" cap="sq">
                <a:solidFill>
                  <a:schemeClr val="accent2"/>
                </a:solidFill>
                <a:prstDash val="sysDash"/>
                <a:miter lim="800000"/>
              </a:ln>
              <a:effectLst/>
            </c:spPr>
            <c:extLst>
              <c:ext xmlns:c16="http://schemas.microsoft.com/office/drawing/2014/chart" uri="{C3380CC4-5D6E-409C-BE32-E72D297353CC}">
                <c16:uniqueId val="{00000004-7A78-4E5F-90EA-EC8587F0CD83}"/>
              </c:ext>
            </c:extLst>
          </c:dPt>
          <c:dLbls>
            <c:dLbl>
              <c:idx val="0"/>
              <c:delete val="1"/>
              <c:extLst>
                <c:ext xmlns:c15="http://schemas.microsoft.com/office/drawing/2012/chart" uri="{CE6537A1-D6FC-4f65-9D91-7224C49458BB}"/>
                <c:ext xmlns:c16="http://schemas.microsoft.com/office/drawing/2014/chart" uri="{C3380CC4-5D6E-409C-BE32-E72D297353CC}">
                  <c16:uniqueId val="{00000005-7A78-4E5F-90EA-EC8587F0CD83}"/>
                </c:ext>
              </c:extLst>
            </c:dLbl>
            <c:dLbl>
              <c:idx val="1"/>
              <c:delete val="1"/>
              <c:extLst>
                <c:ext xmlns:c15="http://schemas.microsoft.com/office/drawing/2012/chart" uri="{CE6537A1-D6FC-4f65-9D91-7224C49458BB}"/>
                <c:ext xmlns:c16="http://schemas.microsoft.com/office/drawing/2014/chart" uri="{C3380CC4-5D6E-409C-BE32-E72D297353CC}">
                  <c16:uniqueId val="{00000006-7A78-4E5F-90EA-EC8587F0CD83}"/>
                </c:ext>
              </c:extLst>
            </c:dLbl>
            <c:dLbl>
              <c:idx val="2"/>
              <c:delete val="1"/>
              <c:extLst>
                <c:ext xmlns:c15="http://schemas.microsoft.com/office/drawing/2012/chart" uri="{CE6537A1-D6FC-4f65-9D91-7224C49458BB}"/>
                <c:ext xmlns:c16="http://schemas.microsoft.com/office/drawing/2014/chart" uri="{C3380CC4-5D6E-409C-BE32-E72D297353CC}">
                  <c16:uniqueId val="{00000007-7A78-4E5F-90EA-EC8587F0CD83}"/>
                </c:ext>
              </c:extLst>
            </c:dLbl>
            <c:dLbl>
              <c:idx val="3"/>
              <c:layout>
                <c:manualLayout>
                  <c:x val="1.0755898311065026E-2"/>
                  <c:y val="-2.3857104307412069E-2"/>
                </c:manualLayout>
              </c:layout>
              <c:numFmt formatCode="#,##0_);[Red]\(#,##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A78-4E5F-90EA-EC8587F0CD83}"/>
                </c:ext>
              </c:extLst>
            </c:dLbl>
            <c:dLbl>
              <c:idx val="4"/>
              <c:layout>
                <c:manualLayout>
                  <c:x val="-6.8287426617901201E-2"/>
                  <c:y val="-2.9644645259172184E-2"/>
                </c:manualLayout>
              </c:layout>
              <c:numFmt formatCode="#,##0_);[Red]\(#,##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A78-4E5F-90EA-EC8587F0CD83}"/>
                </c:ext>
              </c:extLst>
            </c:dLbl>
            <c:dLbl>
              <c:idx val="5"/>
              <c:layout>
                <c:manualLayout>
                  <c:x val="-4.1066881660382665E-2"/>
                  <c:y val="-7.5275480238165798E-2"/>
                </c:manualLayout>
              </c:layout>
              <c:numFmt formatCode="#,##0_);[Red]\(#,##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A78-4E5F-90EA-EC8587F0CD83}"/>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ysClr val="windowText" lastClr="000000"/>
                    </a:solidFill>
                    <a:latin typeface="ＭＳ 明朝" panose="02020609040205080304" pitchFamily="17" charset="-128"/>
                    <a:ea typeface="ＭＳ 明朝" panose="02020609040205080304" pitchFamily="17"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'[13次防進捗状況（～令和４年12月）.xlsx]13次防進捗状況（令和４年は1月速報値）'!$B$44:$G$44</c:f>
              <c:strCache>
                <c:ptCount val="6"/>
                <c:pt idx="0">
                  <c:v>平成29年</c:v>
                </c:pt>
                <c:pt idx="1">
                  <c:v>平成30年</c:v>
                </c:pt>
                <c:pt idx="2">
                  <c:v>令和１年</c:v>
                </c:pt>
                <c:pt idx="3">
                  <c:v>令和２年</c:v>
                </c:pt>
                <c:pt idx="4">
                  <c:v>令和３年</c:v>
                </c:pt>
                <c:pt idx="5">
                  <c:v>令和４年</c:v>
                </c:pt>
              </c:strCache>
            </c:strRef>
          </c:cat>
          <c:val>
            <c:numRef>
              <c:f>'[13次防進捗状況（～令和４年12月）.xlsx]13次防進捗状況（令和４年は1月速報値）'!$B$46:$G$46</c:f>
              <c:numCache>
                <c:formatCode>General</c:formatCode>
                <c:ptCount val="6"/>
                <c:pt idx="0">
                  <c:v>2385</c:v>
                </c:pt>
                <c:pt idx="1">
                  <c:v>2589</c:v>
                </c:pt>
                <c:pt idx="2">
                  <c:v>2432</c:v>
                </c:pt>
                <c:pt idx="3">
                  <c:v>2370</c:v>
                </c:pt>
                <c:pt idx="4">
                  <c:v>2691</c:v>
                </c:pt>
                <c:pt idx="5">
                  <c:v>2501</c:v>
                </c:pt>
              </c:numCache>
            </c:numRef>
          </c:val>
          <c:smooth val="0"/>
          <c:extLst>
            <c:ext xmlns:c16="http://schemas.microsoft.com/office/drawing/2014/chart" uri="{C3380CC4-5D6E-409C-BE32-E72D297353CC}">
              <c16:uniqueId val="{0000000A-7A78-4E5F-90EA-EC8587F0CD83}"/>
            </c:ext>
          </c:extLst>
        </c:ser>
        <c:ser>
          <c:idx val="2"/>
          <c:order val="2"/>
          <c:tx>
            <c:strRef>
              <c:f>'[13次防進捗状況（～令和４年12月）.xlsx]13次防進捗状況（令和４年は1月速報値）'!$A$47</c:f>
              <c:strCache>
                <c:ptCount val="1"/>
                <c:pt idx="0">
                  <c:v>13次防目標</c:v>
                </c:pt>
              </c:strCache>
            </c:strRef>
          </c:tx>
          <c:spPr>
            <a:ln w="28575" cap="rnd">
              <a:solidFill>
                <a:schemeClr val="accent3"/>
              </a:solidFill>
              <a:round/>
            </a:ln>
            <a:effectLst/>
          </c:spPr>
          <c:marker>
            <c:symbol val="triangle"/>
            <c:size val="7"/>
            <c:spPr>
              <a:solidFill>
                <a:schemeClr val="accent3"/>
              </a:solidFill>
              <a:ln w="9525">
                <a:solidFill>
                  <a:schemeClr val="accent3"/>
                </a:solidFill>
              </a:ln>
              <a:effectLst/>
            </c:spPr>
          </c:marker>
          <c:dLbls>
            <c:delete val="1"/>
          </c:dLbls>
          <c:cat>
            <c:strRef>
              <c:f>'[13次防進捗状況（～令和４年12月）.xlsx]13次防進捗状況（令和４年は1月速報値）'!$B$44:$G$44</c:f>
              <c:strCache>
                <c:ptCount val="6"/>
                <c:pt idx="0">
                  <c:v>平成29年</c:v>
                </c:pt>
                <c:pt idx="1">
                  <c:v>平成30年</c:v>
                </c:pt>
                <c:pt idx="2">
                  <c:v>令和１年</c:v>
                </c:pt>
                <c:pt idx="3">
                  <c:v>令和２年</c:v>
                </c:pt>
                <c:pt idx="4">
                  <c:v>令和３年</c:v>
                </c:pt>
                <c:pt idx="5">
                  <c:v>令和４年</c:v>
                </c:pt>
              </c:strCache>
            </c:strRef>
          </c:cat>
          <c:val>
            <c:numRef>
              <c:f>'[13次防進捗状況（～令和４年12月）.xlsx]13次防進捗状況（令和４年は1月速報値）'!$B$47:$G$47</c:f>
              <c:numCache>
                <c:formatCode>General</c:formatCode>
                <c:ptCount val="6"/>
                <c:pt idx="0">
                  <c:v>2385</c:v>
                </c:pt>
                <c:pt idx="1">
                  <c:v>2361</c:v>
                </c:pt>
                <c:pt idx="2">
                  <c:v>2337</c:v>
                </c:pt>
                <c:pt idx="3">
                  <c:v>2313</c:v>
                </c:pt>
                <c:pt idx="4">
                  <c:v>2289</c:v>
                </c:pt>
                <c:pt idx="5">
                  <c:v>2265</c:v>
                </c:pt>
              </c:numCache>
            </c:numRef>
          </c:val>
          <c:smooth val="0"/>
          <c:extLst>
            <c:ext xmlns:c16="http://schemas.microsoft.com/office/drawing/2014/chart" uri="{C3380CC4-5D6E-409C-BE32-E72D297353CC}">
              <c16:uniqueId val="{0000000B-7A78-4E5F-90EA-EC8587F0CD83}"/>
            </c:ext>
          </c:extLst>
        </c:ser>
        <c:dLbls>
          <c:dLblPos val="t"/>
          <c:showLegendKey val="0"/>
          <c:showVal val="1"/>
          <c:showCatName val="0"/>
          <c:showSerName val="0"/>
          <c:showPercent val="0"/>
          <c:showBubbleSize val="0"/>
        </c:dLbls>
        <c:marker val="1"/>
        <c:smooth val="0"/>
        <c:axId val="432386552"/>
        <c:axId val="432393112"/>
      </c:lineChart>
      <c:catAx>
        <c:axId val="432386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432393112"/>
        <c:crosses val="autoZero"/>
        <c:auto val="1"/>
        <c:lblAlgn val="ctr"/>
        <c:lblOffset val="100"/>
        <c:noMultiLvlLbl val="0"/>
      </c:catAx>
      <c:valAx>
        <c:axId val="432393112"/>
        <c:scaling>
          <c:orientation val="minMax"/>
          <c:max val="5000"/>
          <c:min val="200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ysClr val="windowText" lastClr="000000"/>
                </a:solidFill>
                <a:latin typeface="メイリオ" panose="020B0604030504040204" pitchFamily="50" charset="-128"/>
                <a:ea typeface="メイリオ" panose="020B0604030504040204" pitchFamily="50" charset="-128"/>
                <a:cs typeface="+mn-cs"/>
              </a:defRPr>
            </a:pPr>
            <a:endParaRPr lang="ja-JP"/>
          </a:p>
        </c:txPr>
        <c:crossAx val="432386552"/>
        <c:crosses val="autoZero"/>
        <c:crossBetween val="between"/>
        <c:majorUnit val="1000"/>
      </c:valAx>
      <c:spPr>
        <a:noFill/>
        <a:ln>
          <a:noFill/>
        </a:ln>
        <a:effectLst/>
      </c:spPr>
    </c:plotArea>
    <c:legend>
      <c:legendPos val="t"/>
      <c:layout>
        <c:manualLayout>
          <c:xMode val="edge"/>
          <c:yMode val="edge"/>
          <c:x val="0.19087429055457636"/>
          <c:y val="0.1538924308116614"/>
          <c:w val="0.53944414393197215"/>
          <c:h val="0.16016939210983264"/>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ja-JP"/>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r>
              <a:rPr lang="ja-JP" altLang="en-US" sz="800" dirty="0">
                <a:latin typeface="メイリオ" panose="020B0604030504040204" pitchFamily="50" charset="-128"/>
                <a:ea typeface="メイリオ" panose="020B0604030504040204" pitchFamily="50" charset="-128"/>
              </a:rPr>
              <a:t>一般健康診断結果の有所見率</a:t>
            </a:r>
            <a:endParaRPr lang="en-US" altLang="ja-JP" sz="800" dirty="0">
              <a:latin typeface="メイリオ" panose="020B0604030504040204" pitchFamily="50" charset="-128"/>
              <a:ea typeface="メイリオ" panose="020B0604030504040204" pitchFamily="50" charset="-128"/>
            </a:endParaRPr>
          </a:p>
          <a:p>
            <a:pPr>
              <a:defRPr sz="800">
                <a:latin typeface="メイリオ" panose="020B0604030504040204" pitchFamily="50" charset="-128"/>
                <a:ea typeface="メイリオ" panose="020B0604030504040204" pitchFamily="50" charset="-128"/>
              </a:defRPr>
            </a:pPr>
            <a:r>
              <a:rPr lang="ja-JP" altLang="en-US" sz="800" dirty="0">
                <a:latin typeface="メイリオ" panose="020B0604030504040204" pitchFamily="50" charset="-128"/>
                <a:ea typeface="メイリオ" panose="020B0604030504040204" pitchFamily="50" charset="-128"/>
              </a:rPr>
              <a:t>（労働者数</a:t>
            </a:r>
            <a:r>
              <a:rPr lang="en-US" altLang="ja-JP" sz="800" dirty="0">
                <a:latin typeface="メイリオ" panose="020B0604030504040204" pitchFamily="50" charset="-128"/>
                <a:ea typeface="メイリオ" panose="020B0604030504040204" pitchFamily="50" charset="-128"/>
              </a:rPr>
              <a:t>50</a:t>
            </a:r>
            <a:r>
              <a:rPr lang="ja-JP" altLang="en-US" sz="800" dirty="0">
                <a:latin typeface="メイリオ" panose="020B0604030504040204" pitchFamily="50" charset="-128"/>
                <a:ea typeface="メイリオ" panose="020B0604030504040204" pitchFamily="50" charset="-128"/>
              </a:rPr>
              <a:t>人以上の事業場）</a:t>
            </a:r>
          </a:p>
        </c:rich>
      </c:tx>
      <c:layout>
        <c:manualLayout>
          <c:xMode val="edge"/>
          <c:yMode val="edge"/>
          <c:x val="0.22698668914954015"/>
          <c:y val="5.7251667511166327E-3"/>
        </c:manualLayout>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title>
    <c:autoTitleDeleted val="0"/>
    <c:plotArea>
      <c:layout>
        <c:manualLayout>
          <c:layoutTarget val="inner"/>
          <c:xMode val="edge"/>
          <c:yMode val="edge"/>
          <c:x val="4.6423578129502548E-2"/>
          <c:y val="0.26448061467554085"/>
          <c:w val="0.86074347622074077"/>
          <c:h val="0.49401336894056475"/>
        </c:manualLayout>
      </c:layout>
      <c:lineChart>
        <c:grouping val="standard"/>
        <c:varyColors val="0"/>
        <c:ser>
          <c:idx val="0"/>
          <c:order val="0"/>
          <c:tx>
            <c:strRef>
              <c:f>全体!$A$2</c:f>
              <c:strCache>
                <c:ptCount val="1"/>
                <c:pt idx="0">
                  <c:v>全体</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全体!$B$1:$G$1</c:f>
              <c:strCache>
                <c:ptCount val="6"/>
                <c:pt idx="0">
                  <c:v>平成29年</c:v>
                </c:pt>
                <c:pt idx="1">
                  <c:v>平成30年</c:v>
                </c:pt>
                <c:pt idx="2">
                  <c:v>令和１年</c:v>
                </c:pt>
                <c:pt idx="3">
                  <c:v>令和２年</c:v>
                </c:pt>
                <c:pt idx="4">
                  <c:v>令和３年</c:v>
                </c:pt>
                <c:pt idx="5">
                  <c:v>令和４年</c:v>
                </c:pt>
              </c:strCache>
            </c:strRef>
          </c:cat>
          <c:val>
            <c:numRef>
              <c:f>全体!$B$2:$G$2</c:f>
              <c:numCache>
                <c:formatCode>General</c:formatCode>
                <c:ptCount val="6"/>
              </c:numCache>
            </c:numRef>
          </c:val>
          <c:smooth val="0"/>
          <c:extLst>
            <c:ext xmlns:c16="http://schemas.microsoft.com/office/drawing/2014/chart" uri="{C3380CC4-5D6E-409C-BE32-E72D297353CC}">
              <c16:uniqueId val="{00000000-CA0B-4207-8907-A8D75B636F47}"/>
            </c:ext>
          </c:extLst>
        </c:ser>
        <c:ser>
          <c:idx val="1"/>
          <c:order val="1"/>
          <c:tx>
            <c:strRef>
              <c:f>全体!$A$3</c:f>
              <c:strCache>
                <c:ptCount val="1"/>
                <c:pt idx="0">
                  <c:v>宮城県</c:v>
                </c:pt>
              </c:strCache>
            </c:strRef>
          </c:tx>
          <c:spPr>
            <a:ln w="31750" cap="rnd">
              <a:solidFill>
                <a:schemeClr val="accent1"/>
              </a:solidFill>
              <a:round/>
            </a:ln>
            <a:effectLst/>
          </c:spPr>
          <c:marker>
            <c:symbol val="circle"/>
            <c:size val="7"/>
            <c:spPr>
              <a:solidFill>
                <a:schemeClr val="accent1"/>
              </a:solidFill>
              <a:ln w="9525">
                <a:solidFill>
                  <a:schemeClr val="accent1"/>
                </a:solidFill>
              </a:ln>
              <a:effectLst/>
            </c:spPr>
          </c:marker>
          <c:dPt>
            <c:idx val="5"/>
            <c:marker>
              <c:symbol val="circle"/>
              <c:size val="7"/>
              <c:spPr>
                <a:solidFill>
                  <a:schemeClr val="accent1"/>
                </a:solidFill>
                <a:ln w="9525">
                  <a:solidFill>
                    <a:schemeClr val="accent1"/>
                  </a:solidFill>
                </a:ln>
                <a:effectLst/>
              </c:spPr>
            </c:marker>
            <c:bubble3D val="0"/>
            <c:spPr>
              <a:ln w="31750" cap="rnd">
                <a:solidFill>
                  <a:schemeClr val="accent1"/>
                </a:solidFill>
                <a:prstDash val="sysDash"/>
                <a:round/>
              </a:ln>
              <a:effectLst/>
            </c:spPr>
            <c:extLst>
              <c:ext xmlns:c16="http://schemas.microsoft.com/office/drawing/2014/chart" uri="{C3380CC4-5D6E-409C-BE32-E72D297353CC}">
                <c16:uniqueId val="{00000002-CA0B-4207-8907-A8D75B636F47}"/>
              </c:ext>
            </c:extLst>
          </c:dPt>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メイリオ" panose="020B0604030504040204" pitchFamily="50" charset="-128"/>
                    <a:ea typeface="メイリオ" panose="020B0604030504040204" pitchFamily="50" charset="-128"/>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全体!$B$1:$G$1</c:f>
              <c:strCache>
                <c:ptCount val="6"/>
                <c:pt idx="0">
                  <c:v>平成29年</c:v>
                </c:pt>
                <c:pt idx="1">
                  <c:v>平成30年</c:v>
                </c:pt>
                <c:pt idx="2">
                  <c:v>令和１年</c:v>
                </c:pt>
                <c:pt idx="3">
                  <c:v>令和２年</c:v>
                </c:pt>
                <c:pt idx="4">
                  <c:v>令和３年</c:v>
                </c:pt>
                <c:pt idx="5">
                  <c:v>令和４年</c:v>
                </c:pt>
              </c:strCache>
            </c:strRef>
          </c:cat>
          <c:val>
            <c:numRef>
              <c:f>全体!$B$3:$G$3</c:f>
              <c:numCache>
                <c:formatCode>0.00_);[Red]\(0.00\)</c:formatCode>
                <c:ptCount val="6"/>
                <c:pt idx="0">
                  <c:v>57.67</c:v>
                </c:pt>
                <c:pt idx="1">
                  <c:v>60.73</c:v>
                </c:pt>
                <c:pt idx="2">
                  <c:v>61.61</c:v>
                </c:pt>
                <c:pt idx="3">
                  <c:v>63.55</c:v>
                </c:pt>
                <c:pt idx="4">
                  <c:v>63.96</c:v>
                </c:pt>
                <c:pt idx="5">
                  <c:v>63.85</c:v>
                </c:pt>
              </c:numCache>
            </c:numRef>
          </c:val>
          <c:smooth val="0"/>
          <c:extLst>
            <c:ext xmlns:c16="http://schemas.microsoft.com/office/drawing/2014/chart" uri="{C3380CC4-5D6E-409C-BE32-E72D297353CC}">
              <c16:uniqueId val="{00000003-CA0B-4207-8907-A8D75B636F47}"/>
            </c:ext>
          </c:extLst>
        </c:ser>
        <c:ser>
          <c:idx val="2"/>
          <c:order val="2"/>
          <c:tx>
            <c:strRef>
              <c:f>全体!$A$4</c:f>
              <c:strCache>
                <c:ptCount val="1"/>
                <c:pt idx="0">
                  <c:v>全国</c:v>
                </c:pt>
              </c:strCache>
            </c:strRef>
          </c:tx>
          <c:spPr>
            <a:ln w="28575" cap="rnd">
              <a:solidFill>
                <a:schemeClr val="accent2"/>
              </a:solidFill>
              <a:round/>
            </a:ln>
            <a:effectLst/>
          </c:spPr>
          <c:marker>
            <c:symbol val="circle"/>
            <c:size val="7"/>
            <c:spPr>
              <a:solidFill>
                <a:schemeClr val="accent2"/>
              </a:solidFill>
              <a:ln w="9525">
                <a:solidFill>
                  <a:schemeClr val="accent2"/>
                </a:solidFill>
              </a:ln>
              <a:effectLst/>
            </c:spPr>
          </c:marker>
          <c:dPt>
            <c:idx val="5"/>
            <c:marker>
              <c:symbol val="circle"/>
              <c:size val="7"/>
              <c:spPr>
                <a:solidFill>
                  <a:schemeClr val="accent2"/>
                </a:solidFill>
                <a:ln w="9525">
                  <a:solidFill>
                    <a:schemeClr val="accent2"/>
                  </a:solidFill>
                </a:ln>
                <a:effectLst/>
              </c:spPr>
            </c:marker>
            <c:bubble3D val="0"/>
            <c:spPr>
              <a:ln w="28575" cap="rnd">
                <a:solidFill>
                  <a:schemeClr val="accent2"/>
                </a:solidFill>
                <a:prstDash val="sysDash"/>
                <a:round/>
              </a:ln>
              <a:effectLst/>
            </c:spPr>
            <c:extLst>
              <c:ext xmlns:c16="http://schemas.microsoft.com/office/drawing/2014/chart" uri="{C3380CC4-5D6E-409C-BE32-E72D297353CC}">
                <c16:uniqueId val="{00000005-CA0B-4207-8907-A8D75B636F47}"/>
              </c:ext>
            </c:extLst>
          </c:dPt>
          <c:cat>
            <c:strRef>
              <c:f>全体!$B$1:$G$1</c:f>
              <c:strCache>
                <c:ptCount val="6"/>
                <c:pt idx="0">
                  <c:v>平成29年</c:v>
                </c:pt>
                <c:pt idx="1">
                  <c:v>平成30年</c:v>
                </c:pt>
                <c:pt idx="2">
                  <c:v>令和１年</c:v>
                </c:pt>
                <c:pt idx="3">
                  <c:v>令和２年</c:v>
                </c:pt>
                <c:pt idx="4">
                  <c:v>令和３年</c:v>
                </c:pt>
                <c:pt idx="5">
                  <c:v>令和４年</c:v>
                </c:pt>
              </c:strCache>
            </c:strRef>
          </c:cat>
          <c:val>
            <c:numRef>
              <c:f>全体!$B$4:$G$4</c:f>
              <c:numCache>
                <c:formatCode>0.00_);[Red]\(0.00\)</c:formatCode>
                <c:ptCount val="6"/>
                <c:pt idx="0">
                  <c:v>54.43</c:v>
                </c:pt>
                <c:pt idx="1">
                  <c:v>55.84</c:v>
                </c:pt>
                <c:pt idx="2">
                  <c:v>56.99</c:v>
                </c:pt>
                <c:pt idx="3">
                  <c:v>58.51</c:v>
                </c:pt>
                <c:pt idx="4">
                  <c:v>58.68</c:v>
                </c:pt>
                <c:pt idx="5">
                  <c:v>58.29</c:v>
                </c:pt>
              </c:numCache>
            </c:numRef>
          </c:val>
          <c:smooth val="0"/>
          <c:extLst>
            <c:ext xmlns:c16="http://schemas.microsoft.com/office/drawing/2014/chart" uri="{C3380CC4-5D6E-409C-BE32-E72D297353CC}">
              <c16:uniqueId val="{00000006-CA0B-4207-8907-A8D75B636F47}"/>
            </c:ext>
          </c:extLst>
        </c:ser>
        <c:dLbls>
          <c:showLegendKey val="0"/>
          <c:showVal val="0"/>
          <c:showCatName val="0"/>
          <c:showSerName val="0"/>
          <c:showPercent val="0"/>
          <c:showBubbleSize val="0"/>
        </c:dLbls>
        <c:marker val="1"/>
        <c:smooth val="0"/>
        <c:axId val="336334088"/>
        <c:axId val="336327200"/>
      </c:lineChart>
      <c:catAx>
        <c:axId val="336334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36327200"/>
        <c:crosses val="autoZero"/>
        <c:auto val="1"/>
        <c:lblAlgn val="ctr"/>
        <c:lblOffset val="100"/>
        <c:noMultiLvlLbl val="0"/>
      </c:catAx>
      <c:valAx>
        <c:axId val="336327200"/>
        <c:scaling>
          <c:orientation val="minMax"/>
          <c:min val="5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crossAx val="336334088"/>
        <c:crosses val="autoZero"/>
        <c:crossBetween val="between"/>
        <c:majorUnit val="5"/>
      </c:valAx>
      <c:spPr>
        <a:noFill/>
        <a:ln>
          <a:noFill/>
        </a:ln>
        <a:effectLst/>
      </c:spPr>
    </c:plotArea>
    <c:legend>
      <c:legendPos val="b"/>
      <c:legendEntry>
        <c:idx val="0"/>
        <c:delete val="1"/>
      </c:legendEntry>
      <c:layout>
        <c:manualLayout>
          <c:xMode val="edge"/>
          <c:yMode val="edge"/>
          <c:x val="0.45286992743103888"/>
          <c:y val="0.59131320388311503"/>
          <c:w val="0.47281343679302407"/>
          <c:h val="0.1149493859956502"/>
        </c:manualLayout>
      </c:layout>
      <c:overlay val="0"/>
      <c:spPr>
        <a:noFill/>
        <a:ln>
          <a:noFill/>
        </a:ln>
        <a:effectLst/>
      </c:spPr>
      <c:txPr>
        <a:bodyPr rot="0" spcFirstLastPara="1" vertOverflow="ellipsis" vert="horz" wrap="square" anchor="ctr" anchorCtr="1"/>
        <a:lstStyle/>
        <a:p>
          <a:pPr>
            <a:defRPr sz="500" b="0" i="0" u="none" strike="noStrike" kern="1200" baseline="0">
              <a:solidFill>
                <a:schemeClr val="tx1">
                  <a:lumMod val="65000"/>
                  <a:lumOff val="35000"/>
                </a:schemeClr>
              </a:solidFill>
              <a:latin typeface="メイリオ" panose="020B0604030504040204" pitchFamily="50" charset="-128"/>
              <a:ea typeface="メイリオ" panose="020B0604030504040204" pitchFamily="50" charset="-128"/>
              <a:cs typeface="+mn-cs"/>
            </a:defRPr>
          </a:pPr>
          <a:endParaRPr lang="ja-JP"/>
        </a:p>
      </c:txPr>
    </c:legend>
    <c:plotVisOnly val="1"/>
    <c:dispBlanksAs val="gap"/>
    <c:showDLblsOverMax val="0"/>
  </c:chart>
  <c:spPr>
    <a:noFill/>
    <a:ln>
      <a:solidFill>
        <a:schemeClr val="tx1"/>
      </a:solid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ja-JP" altLang="en-US" sz="800" dirty="0"/>
              <a:t>新型コロナウイルス感染症による労働災害発生状況</a:t>
            </a:r>
          </a:p>
        </c:rich>
      </c:tx>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0551064108442963"/>
          <c:y val="0.16258454106280193"/>
          <c:w val="0.86424838069041365"/>
          <c:h val="0.67297677308801629"/>
        </c:manualLayout>
      </c:layout>
      <c:barChart>
        <c:barDir val="col"/>
        <c:grouping val="clustered"/>
        <c:varyColors val="0"/>
        <c:ser>
          <c:idx val="0"/>
          <c:order val="0"/>
          <c:tx>
            <c:strRef>
              <c:f>'[0412コロナ・月別・業種別発生状況.xlsx]コロナ業種別'!$A$55</c:f>
              <c:strCache>
                <c:ptCount val="1"/>
                <c:pt idx="0">
                  <c:v>令和２年</c:v>
                </c:pt>
              </c:strCache>
            </c:strRef>
          </c:tx>
          <c:spPr>
            <a:solidFill>
              <a:schemeClr val="accent1"/>
            </a:solidFill>
            <a:ln>
              <a:noFill/>
            </a:ln>
            <a:effectLst/>
          </c:spPr>
          <c:invertIfNegative val="0"/>
          <c:cat>
            <c:strRef>
              <c:f>'[0412コロナ・月別・業種別発生状況.xlsx]コロナ業種別'!$B$54:$M$54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'[0412コロナ・月別・業種別発生状況.xlsx]コロナ業種別'!$B$55:$M$55</c:f>
              <c:numCache>
                <c:formatCode>0_);[Red]\(0\)</c:formatCode>
                <c:ptCount val="12"/>
                <c:pt idx="0">
                  <c:v>0</c:v>
                </c:pt>
                <c:pt idx="1">
                  <c:v>0</c:v>
                </c:pt>
                <c:pt idx="2">
                  <c:v>0</c:v>
                </c:pt>
                <c:pt idx="3">
                  <c:v>3</c:v>
                </c:pt>
                <c:pt idx="4">
                  <c:v>0</c:v>
                </c:pt>
                <c:pt idx="5">
                  <c:v>0</c:v>
                </c:pt>
                <c:pt idx="6">
                  <c:v>2</c:v>
                </c:pt>
                <c:pt idx="7">
                  <c:v>0</c:v>
                </c:pt>
                <c:pt idx="8">
                  <c:v>3</c:v>
                </c:pt>
                <c:pt idx="9">
                  <c:v>10</c:v>
                </c:pt>
                <c:pt idx="10">
                  <c:v>16</c:v>
                </c:pt>
                <c:pt idx="11">
                  <c:v>3</c:v>
                </c:pt>
              </c:numCache>
            </c:numRef>
          </c:val>
          <c:extLst>
            <c:ext xmlns:c16="http://schemas.microsoft.com/office/drawing/2014/chart" uri="{C3380CC4-5D6E-409C-BE32-E72D297353CC}">
              <c16:uniqueId val="{00000000-EC0E-42DA-928D-C2E593FC9032}"/>
            </c:ext>
          </c:extLst>
        </c:ser>
        <c:ser>
          <c:idx val="1"/>
          <c:order val="1"/>
          <c:tx>
            <c:strRef>
              <c:f>'[0412コロナ・月別・業種別発生状況.xlsx]コロナ業種別'!$A$56</c:f>
              <c:strCache>
                <c:ptCount val="1"/>
                <c:pt idx="0">
                  <c:v>令和３年</c:v>
                </c:pt>
              </c:strCache>
            </c:strRef>
          </c:tx>
          <c:spPr>
            <a:solidFill>
              <a:schemeClr val="accent3"/>
            </a:solidFill>
            <a:ln>
              <a:noFill/>
            </a:ln>
            <a:effectLst/>
          </c:spPr>
          <c:invertIfNegative val="0"/>
          <c:cat>
            <c:strRef>
              <c:f>'[0412コロナ・月別・業種別発生状況.xlsx]コロナ業種別'!$B$54:$M$54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'[0412コロナ・月別・業種別発生状況.xlsx]コロナ業種別'!$B$56:$M$56</c:f>
              <c:numCache>
                <c:formatCode>0_);[Red]\(0\)</c:formatCode>
                <c:ptCount val="12"/>
                <c:pt idx="0">
                  <c:v>29</c:v>
                </c:pt>
                <c:pt idx="1">
                  <c:v>5</c:v>
                </c:pt>
                <c:pt idx="2">
                  <c:v>66</c:v>
                </c:pt>
                <c:pt idx="3">
                  <c:v>73</c:v>
                </c:pt>
                <c:pt idx="4">
                  <c:v>16</c:v>
                </c:pt>
                <c:pt idx="5">
                  <c:v>19</c:v>
                </c:pt>
                <c:pt idx="6">
                  <c:v>15</c:v>
                </c:pt>
                <c:pt idx="7">
                  <c:v>60</c:v>
                </c:pt>
                <c:pt idx="8">
                  <c:v>64</c:v>
                </c:pt>
                <c:pt idx="9">
                  <c:v>0</c:v>
                </c:pt>
                <c:pt idx="10">
                  <c:v>0</c:v>
                </c:pt>
                <c:pt idx="11">
                  <c:v>0</c:v>
                </c:pt>
              </c:numCache>
            </c:numRef>
          </c:val>
          <c:extLst>
            <c:ext xmlns:c16="http://schemas.microsoft.com/office/drawing/2014/chart" uri="{C3380CC4-5D6E-409C-BE32-E72D297353CC}">
              <c16:uniqueId val="{00000001-EC0E-42DA-928D-C2E593FC9032}"/>
            </c:ext>
          </c:extLst>
        </c:ser>
        <c:ser>
          <c:idx val="2"/>
          <c:order val="2"/>
          <c:tx>
            <c:strRef>
              <c:f>'[0412コロナ・月別・業種別発生状況.xlsx]コロナ業種別'!$A$57</c:f>
              <c:strCache>
                <c:ptCount val="1"/>
                <c:pt idx="0">
                  <c:v>令和４年</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'[0412コロナ・月別・業種別発生状況.xlsx]コロナ業種別'!$B$54:$M$54</c:f>
              <c:strCache>
                <c:ptCount val="12"/>
                <c:pt idx="0">
                  <c:v>1月</c:v>
                </c:pt>
                <c:pt idx="1">
                  <c:v>2月</c:v>
                </c:pt>
                <c:pt idx="2">
                  <c:v>3月</c:v>
                </c:pt>
                <c:pt idx="3">
                  <c:v>4月</c:v>
                </c:pt>
                <c:pt idx="4">
                  <c:v>5月</c:v>
                </c:pt>
                <c:pt idx="5">
                  <c:v>6月</c:v>
                </c:pt>
                <c:pt idx="6">
                  <c:v>7月</c:v>
                </c:pt>
                <c:pt idx="7">
                  <c:v>8月</c:v>
                </c:pt>
                <c:pt idx="8">
                  <c:v>9月</c:v>
                </c:pt>
                <c:pt idx="9">
                  <c:v>10月</c:v>
                </c:pt>
                <c:pt idx="10">
                  <c:v>11月</c:v>
                </c:pt>
                <c:pt idx="11">
                  <c:v>12月</c:v>
                </c:pt>
              </c:strCache>
            </c:strRef>
          </c:cat>
          <c:val>
            <c:numRef>
              <c:f>'[0412コロナ・月別・業種別発生状況.xlsx]コロナ業種別'!$B$57:$M$57</c:f>
              <c:numCache>
                <c:formatCode>0_);[Red]\(0\)</c:formatCode>
                <c:ptCount val="12"/>
                <c:pt idx="0">
                  <c:v>99</c:v>
                </c:pt>
                <c:pt idx="1">
                  <c:v>145</c:v>
                </c:pt>
                <c:pt idx="2">
                  <c:v>121</c:v>
                </c:pt>
                <c:pt idx="3">
                  <c:v>101</c:v>
                </c:pt>
                <c:pt idx="4">
                  <c:v>79</c:v>
                </c:pt>
                <c:pt idx="5">
                  <c:v>33</c:v>
                </c:pt>
                <c:pt idx="6">
                  <c:v>277</c:v>
                </c:pt>
                <c:pt idx="7">
                  <c:v>619</c:v>
                </c:pt>
                <c:pt idx="8">
                  <c:v>137</c:v>
                </c:pt>
                <c:pt idx="9">
                  <c:v>140</c:v>
                </c:pt>
                <c:pt idx="10">
                  <c:v>268</c:v>
                </c:pt>
                <c:pt idx="11">
                  <c:v>225</c:v>
                </c:pt>
              </c:numCache>
            </c:numRef>
          </c:val>
          <c:extLst>
            <c:ext xmlns:c16="http://schemas.microsoft.com/office/drawing/2014/chart" uri="{C3380CC4-5D6E-409C-BE32-E72D297353CC}">
              <c16:uniqueId val="{00000002-EC0E-42DA-928D-C2E593FC9032}"/>
            </c:ext>
          </c:extLst>
        </c:ser>
        <c:dLbls>
          <c:showLegendKey val="0"/>
          <c:showVal val="0"/>
          <c:showCatName val="0"/>
          <c:showSerName val="0"/>
          <c:showPercent val="0"/>
          <c:showBubbleSize val="0"/>
        </c:dLbls>
        <c:gapWidth val="219"/>
        <c:overlap val="-27"/>
        <c:axId val="568733120"/>
        <c:axId val="568731480"/>
      </c:barChart>
      <c:catAx>
        <c:axId val="56873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700" b="0" i="0" u="none" strike="noStrike" kern="1200" baseline="0">
                <a:solidFill>
                  <a:schemeClr val="tx1">
                    <a:lumMod val="65000"/>
                    <a:lumOff val="35000"/>
                  </a:schemeClr>
                </a:solidFill>
                <a:latin typeface="+mn-lt"/>
                <a:ea typeface="+mn-ea"/>
                <a:cs typeface="+mn-cs"/>
              </a:defRPr>
            </a:pPr>
            <a:endParaRPr lang="ja-JP"/>
          </a:p>
        </c:txPr>
        <c:crossAx val="568731480"/>
        <c:crosses val="autoZero"/>
        <c:auto val="1"/>
        <c:lblAlgn val="ctr"/>
        <c:lblOffset val="100"/>
        <c:noMultiLvlLbl val="0"/>
      </c:catAx>
      <c:valAx>
        <c:axId val="568731480"/>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68733120"/>
        <c:crosses val="autoZero"/>
        <c:crossBetween val="between"/>
      </c:valAx>
      <c:spPr>
        <a:noFill/>
        <a:ln>
          <a:noFill/>
        </a:ln>
        <a:effectLst/>
      </c:spPr>
    </c:plotArea>
    <c:legend>
      <c:legendPos val="b"/>
      <c:layout>
        <c:manualLayout>
          <c:xMode val="edge"/>
          <c:yMode val="edge"/>
          <c:x val="0.1838673184961212"/>
          <c:y val="0.1630956215014186"/>
          <c:w val="0.27319120088733384"/>
          <c:h val="0.199031515988037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867571548860152"/>
          <c:y val="8.5557347169820219E-2"/>
          <c:w val="0.78861174145489255"/>
          <c:h val="0.79849830013719492"/>
        </c:manualLayout>
      </c:layout>
      <c:barChart>
        <c:barDir val="col"/>
        <c:grouping val="clustered"/>
        <c:varyColors val="0"/>
        <c:ser>
          <c:idx val="0"/>
          <c:order val="0"/>
          <c:tx>
            <c:strRef>
              <c:f>宮城県最低賃金!$Q$16</c:f>
              <c:strCache>
                <c:ptCount val="1"/>
                <c:pt idx="0">
                  <c:v>宮城県最低賃金</c:v>
                </c:pt>
              </c:strCache>
            </c:strRef>
          </c:tx>
          <c:spPr>
            <a:ln w="12700">
              <a:solidFill>
                <a:srgbClr val="000080"/>
              </a:solidFill>
              <a:prstDash val="solid"/>
            </a:ln>
          </c:spPr>
          <c:invertIfNegative val="0"/>
          <c:dLbls>
            <c:dLbl>
              <c:idx val="0"/>
              <c:layout>
                <c:manualLayout>
                  <c:x val="4.7166617973402866E-2"/>
                  <c:y val="1.1386637135262534E-2"/>
                </c:manualLayout>
              </c:layout>
              <c:spPr>
                <a:noFill/>
                <a:ln w="25400">
                  <a:noFill/>
                </a:ln>
              </c:spPr>
              <c:txPr>
                <a:bodyPr wrap="square" lIns="38100" tIns="19050" rIns="38100" bIns="19050" anchor="ctr" anchorCtr="0">
                  <a:noAutofit/>
                </a:bodyPr>
                <a:lstStyle/>
                <a:p>
                  <a:pPr algn="l">
                    <a:defRPr sz="12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6620555442763246"/>
                      <c:h val="6.1964306975503182E-2"/>
                    </c:manualLayout>
                  </c15:layout>
                </c:ext>
                <c:ext xmlns:c16="http://schemas.microsoft.com/office/drawing/2014/chart" uri="{C3380CC4-5D6E-409C-BE32-E72D297353CC}">
                  <c16:uniqueId val="{00000000-013F-4A84-89CF-2C0F8E8848C7}"/>
                </c:ext>
              </c:extLst>
            </c:dLbl>
            <c:dLbl>
              <c:idx val="1"/>
              <c:layout>
                <c:manualLayout>
                  <c:x val="8.9840840231152699E-3"/>
                  <c:y val="2.0495480633643797E-2"/>
                </c:manualLayout>
              </c:layout>
              <c:spPr>
                <a:noFill/>
                <a:ln w="25400">
                  <a:noFill/>
                </a:ln>
              </c:spPr>
              <c:txPr>
                <a:bodyPr wrap="square" lIns="38100" tIns="19050" rIns="38100" bIns="19050" anchor="ctr">
                  <a:noAutofit/>
                </a:bodyPr>
                <a:lstStyle/>
                <a:p>
                  <a:pPr>
                    <a:defRPr sz="12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0780900827738324"/>
                      <c:h val="8.018235259521081E-2"/>
                    </c:manualLayout>
                  </c15:layout>
                </c:ext>
                <c:ext xmlns:c16="http://schemas.microsoft.com/office/drawing/2014/chart" uri="{C3380CC4-5D6E-409C-BE32-E72D297353CC}">
                  <c16:uniqueId val="{00000001-013F-4A84-89CF-2C0F8E8848C7}"/>
                </c:ext>
              </c:extLst>
            </c:dLbl>
            <c:dLbl>
              <c:idx val="2"/>
              <c:layout>
                <c:manualLayout>
                  <c:x val="-4.4920420115577174E-3"/>
                  <c:y val="4.55451140492690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13F-4A84-89CF-2C0F8E8848C7}"/>
                </c:ext>
              </c:extLst>
            </c:dLbl>
            <c:dLbl>
              <c:idx val="3"/>
              <c:layout>
                <c:manualLayout>
                  <c:x val="-8.9840840231152699E-3"/>
                  <c:y val="1.3663534214780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3F-4A84-89CF-2C0F8E8848C7}"/>
                </c:ext>
              </c:extLst>
            </c:dLbl>
            <c:dLbl>
              <c:idx val="4"/>
              <c:layout>
                <c:manualLayout>
                  <c:x val="4.4920420115577174E-3"/>
                  <c:y val="9.109022809853727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3F-4A84-89CF-2C0F8E8848C7}"/>
                </c:ext>
              </c:extLst>
            </c:dLbl>
            <c:dLbl>
              <c:idx val="5"/>
              <c:layout>
                <c:manualLayout>
                  <c:x val="0"/>
                  <c:y val="9.101711265051866E-3"/>
                </c:manualLayout>
              </c:layout>
              <c:spPr>
                <a:noFill/>
                <a:ln w="25400">
                  <a:noFill/>
                </a:ln>
              </c:spPr>
              <c:txPr>
                <a:bodyPr wrap="square" lIns="38100" tIns="19050" rIns="38100" bIns="19050" anchor="ctr">
                  <a:noAutofit/>
                </a:bodyPr>
                <a:lstStyle/>
                <a:p>
                  <a:pPr>
                    <a:defRPr sz="1200"/>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013F-4A84-89CF-2C0F8E8848C7}"/>
                </c:ext>
              </c:extLst>
            </c:dLbl>
            <c:dLbl>
              <c:idx val="6"/>
              <c:layout>
                <c:manualLayout>
                  <c:x val="2.2170538172575093E-2"/>
                  <c:y val="6.8465293813272602E-3"/>
                </c:manualLayout>
              </c:layout>
              <c:spPr>
                <a:noFill/>
                <a:ln w="25400">
                  <a:noFill/>
                </a:ln>
              </c:spPr>
              <c:txPr>
                <a:bodyPr wrap="square" lIns="38100" tIns="19050" rIns="38100" bIns="19050" anchor="ctr">
                  <a:noAutofit/>
                </a:bodyPr>
                <a:lstStyle/>
                <a:p>
                  <a:pPr>
                    <a:defRPr sz="1200"/>
                  </a:pPr>
                  <a:endParaRPr lang="ja-JP"/>
                </a:p>
              </c:txPr>
              <c:showLegendKey val="0"/>
              <c:showVal val="1"/>
              <c:showCatName val="0"/>
              <c:showSerName val="0"/>
              <c:showPercent val="0"/>
              <c:showBubbleSize val="0"/>
              <c:extLst>
                <c:ext xmlns:c15="http://schemas.microsoft.com/office/drawing/2012/chart" uri="{CE6537A1-D6FC-4f65-9D91-7224C49458BB}">
                  <c15:layout>
                    <c:manualLayout>
                      <c:w val="0.10780900827738324"/>
                      <c:h val="8.018235259521081E-2"/>
                    </c:manualLayout>
                  </c15:layout>
                </c:ext>
                <c:ext xmlns:c16="http://schemas.microsoft.com/office/drawing/2014/chart" uri="{C3380CC4-5D6E-409C-BE32-E72D297353CC}">
                  <c16:uniqueId val="{00000006-013F-4A84-89CF-2C0F8E8848C7}"/>
                </c:ext>
              </c:extLst>
            </c:dLbl>
            <c:spPr>
              <a:noFill/>
              <a:ln w="25400">
                <a:noFill/>
              </a:ln>
            </c:spPr>
            <c:txPr>
              <a:bodyPr wrap="square" lIns="38100" tIns="19050" rIns="38100" bIns="19050" anchor="ctr">
                <a:spAutoFit/>
              </a:bodyPr>
              <a:lstStyle/>
              <a:p>
                <a:pPr>
                  <a:defRPr sz="1200"/>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宮城県最低賃金!$R$15:$X$15</c:f>
              <c:strCache>
                <c:ptCount val="7"/>
                <c:pt idx="0">
                  <c:v>28年</c:v>
                </c:pt>
                <c:pt idx="1">
                  <c:v>29年</c:v>
                </c:pt>
                <c:pt idx="2">
                  <c:v>30年</c:v>
                </c:pt>
                <c:pt idx="3">
                  <c:v>元年</c:v>
                </c:pt>
                <c:pt idx="4">
                  <c:v>２年</c:v>
                </c:pt>
                <c:pt idx="5">
                  <c:v>３年</c:v>
                </c:pt>
                <c:pt idx="6">
                  <c:v>４年</c:v>
                </c:pt>
              </c:strCache>
            </c:strRef>
          </c:cat>
          <c:val>
            <c:numRef>
              <c:f>宮城県最低賃金!$R$16:$X$16</c:f>
              <c:numCache>
                <c:formatCode>#,##0_);[Red]\(#,##0\)</c:formatCode>
                <c:ptCount val="7"/>
                <c:pt idx="0">
                  <c:v>748</c:v>
                </c:pt>
                <c:pt idx="1">
                  <c:v>772</c:v>
                </c:pt>
                <c:pt idx="2">
                  <c:v>798</c:v>
                </c:pt>
                <c:pt idx="3">
                  <c:v>824</c:v>
                </c:pt>
                <c:pt idx="4">
                  <c:v>825</c:v>
                </c:pt>
                <c:pt idx="5">
                  <c:v>853</c:v>
                </c:pt>
                <c:pt idx="6">
                  <c:v>883</c:v>
                </c:pt>
              </c:numCache>
            </c:numRef>
          </c:val>
          <c:extLst>
            <c:ext xmlns:c16="http://schemas.microsoft.com/office/drawing/2014/chart" uri="{C3380CC4-5D6E-409C-BE32-E72D297353CC}">
              <c16:uniqueId val="{00000007-013F-4A84-89CF-2C0F8E8848C7}"/>
            </c:ext>
          </c:extLst>
        </c:ser>
        <c:dLbls>
          <c:showLegendKey val="0"/>
          <c:showVal val="0"/>
          <c:showCatName val="0"/>
          <c:showSerName val="0"/>
          <c:showPercent val="0"/>
          <c:showBubbleSize val="0"/>
        </c:dLbls>
        <c:gapWidth val="150"/>
        <c:axId val="276829304"/>
        <c:axId val="1"/>
      </c:barChart>
      <c:lineChart>
        <c:grouping val="standard"/>
        <c:varyColors val="0"/>
        <c:ser>
          <c:idx val="1"/>
          <c:order val="1"/>
          <c:tx>
            <c:strRef>
              <c:f>宮城県最低賃金!$Q$17</c:f>
              <c:strCache>
                <c:ptCount val="1"/>
                <c:pt idx="0">
                  <c:v>全国加重平均</c:v>
                </c:pt>
              </c:strCache>
            </c:strRef>
          </c:tx>
          <c:spPr>
            <a:ln>
              <a:solidFill>
                <a:srgbClr val="FF0000"/>
              </a:solidFill>
            </a:ln>
          </c:spPr>
          <c:marker>
            <c:spPr>
              <a:solidFill>
                <a:srgbClr val="FF0000"/>
              </a:solidFill>
              <a:ln>
                <a:solidFill>
                  <a:srgbClr val="FF0000"/>
                </a:solidFill>
              </a:ln>
            </c:spPr>
          </c:marker>
          <c:dLbls>
            <c:dLbl>
              <c:idx val="0"/>
              <c:layout>
                <c:manualLayout>
                  <c:x val="-5.8831139739177536E-2"/>
                  <c:y val="5.4610267590311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3F-4A84-89CF-2C0F8E8848C7}"/>
                </c:ext>
              </c:extLst>
            </c:dLbl>
            <c:dLbl>
              <c:idx val="1"/>
              <c:layout>
                <c:manualLayout>
                  <c:x val="-6.7235588273345789E-2"/>
                  <c:y val="5.00594119577851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3F-4A84-89CF-2C0F8E8848C7}"/>
                </c:ext>
              </c:extLst>
            </c:dLbl>
            <c:dLbl>
              <c:idx val="2"/>
              <c:layout>
                <c:manualLayout>
                  <c:x val="-6.7815296691923099E-2"/>
                  <c:y val="5.00776870473331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3F-4A84-89CF-2C0F8E8848C7}"/>
                </c:ext>
              </c:extLst>
            </c:dLbl>
            <c:dLbl>
              <c:idx val="3"/>
              <c:layout>
                <c:manualLayout>
                  <c:x val="-7.7088976970156597E-2"/>
                  <c:y val="5.008879543509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3F-4A84-89CF-2C0F8E8848C7}"/>
                </c:ext>
              </c:extLst>
            </c:dLbl>
            <c:dLbl>
              <c:idx val="4"/>
              <c:layout>
                <c:manualLayout>
                  <c:x val="-7.2886752703072488E-2"/>
                  <c:y val="5.0088795435097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3F-4A84-89CF-2C0F8E8848C7}"/>
                </c:ext>
              </c:extLst>
            </c:dLbl>
            <c:dLbl>
              <c:idx val="5"/>
              <c:layout>
                <c:manualLayout>
                  <c:x val="-6.7235588273345762E-2"/>
                  <c:y val="4.55085563252592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13F-4A84-89CF-2C0F8E8848C7}"/>
                </c:ext>
              </c:extLst>
            </c:dLbl>
            <c:dLbl>
              <c:idx val="6"/>
              <c:layout>
                <c:manualLayout>
                  <c:x val="-2.9415569869588921E-2"/>
                  <c:y val="5.9161481557926256E-2"/>
                </c:manualLayout>
              </c:layout>
              <c:showLegendKey val="0"/>
              <c:showVal val="1"/>
              <c:showCatName val="0"/>
              <c:showSerName val="0"/>
              <c:showPercent val="0"/>
              <c:showBubbleSize val="0"/>
              <c:extLst>
                <c:ext xmlns:c15="http://schemas.microsoft.com/office/drawing/2012/chart" uri="{CE6537A1-D6FC-4f65-9D91-7224C49458BB}">
                  <c15:layout>
                    <c:manualLayout>
                      <c:w val="0.10085338241001864"/>
                      <c:h val="8.4668848210689568E-2"/>
                    </c:manualLayout>
                  </c15:layout>
                </c:ext>
                <c:ext xmlns:c16="http://schemas.microsoft.com/office/drawing/2014/chart" uri="{C3380CC4-5D6E-409C-BE32-E72D297353CC}">
                  <c16:uniqueId val="{0000000E-013F-4A84-89CF-2C0F8E8848C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宮城県最低賃金!$R$15:$X$15</c:f>
              <c:strCache>
                <c:ptCount val="7"/>
                <c:pt idx="0">
                  <c:v>28年</c:v>
                </c:pt>
                <c:pt idx="1">
                  <c:v>29年</c:v>
                </c:pt>
                <c:pt idx="2">
                  <c:v>30年</c:v>
                </c:pt>
                <c:pt idx="3">
                  <c:v>元年</c:v>
                </c:pt>
                <c:pt idx="4">
                  <c:v>２年</c:v>
                </c:pt>
                <c:pt idx="5">
                  <c:v>３年</c:v>
                </c:pt>
                <c:pt idx="6">
                  <c:v>４年</c:v>
                </c:pt>
              </c:strCache>
            </c:strRef>
          </c:cat>
          <c:val>
            <c:numRef>
              <c:f>宮城県最低賃金!$R$17:$X$17</c:f>
              <c:numCache>
                <c:formatCode>#,##0_);[Red]\(#,##0\)</c:formatCode>
                <c:ptCount val="7"/>
                <c:pt idx="0" formatCode="General">
                  <c:v>823</c:v>
                </c:pt>
                <c:pt idx="1">
                  <c:v>848</c:v>
                </c:pt>
                <c:pt idx="2">
                  <c:v>874</c:v>
                </c:pt>
                <c:pt idx="3">
                  <c:v>901</c:v>
                </c:pt>
                <c:pt idx="4">
                  <c:v>902</c:v>
                </c:pt>
                <c:pt idx="5">
                  <c:v>930</c:v>
                </c:pt>
                <c:pt idx="6">
                  <c:v>961</c:v>
                </c:pt>
              </c:numCache>
            </c:numRef>
          </c:val>
          <c:smooth val="0"/>
          <c:extLst>
            <c:ext xmlns:c16="http://schemas.microsoft.com/office/drawing/2014/chart" uri="{C3380CC4-5D6E-409C-BE32-E72D297353CC}">
              <c16:uniqueId val="{0000000F-013F-4A84-89CF-2C0F8E8848C7}"/>
            </c:ext>
          </c:extLst>
        </c:ser>
        <c:dLbls>
          <c:showLegendKey val="0"/>
          <c:showVal val="0"/>
          <c:showCatName val="0"/>
          <c:showSerName val="0"/>
          <c:showPercent val="0"/>
          <c:showBubbleSize val="0"/>
        </c:dLbls>
        <c:marker val="1"/>
        <c:smooth val="0"/>
        <c:axId val="276829304"/>
        <c:axId val="1"/>
      </c:lineChart>
      <c:catAx>
        <c:axId val="276829304"/>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ＭＳ Ｐゴシック"/>
                <a:ea typeface="ＭＳ Ｐゴシック"/>
                <a:cs typeface="ＭＳ Ｐゴシック"/>
              </a:defRPr>
            </a:pPr>
            <a:endParaRPr lang="ja-JP"/>
          </a:p>
        </c:txPr>
        <c:crossAx val="1"/>
        <c:crosses val="autoZero"/>
        <c:auto val="1"/>
        <c:lblAlgn val="ctr"/>
        <c:lblOffset val="100"/>
        <c:noMultiLvlLbl val="0"/>
      </c:catAx>
      <c:valAx>
        <c:axId val="1"/>
        <c:scaling>
          <c:orientation val="minMax"/>
          <c:max val="1000"/>
          <c:min val="700"/>
        </c:scaling>
        <c:delete val="0"/>
        <c:axPos val="l"/>
        <c:majorGridlines>
          <c:spPr>
            <a:ln w="3175">
              <a:noFill/>
              <a:prstDash val="solid"/>
            </a:ln>
          </c:spPr>
        </c:majorGridlines>
        <c:numFmt formatCode="0&quot;円&quot;" sourceLinked="0"/>
        <c:majorTickMark val="none"/>
        <c:minorTickMark val="none"/>
        <c:tickLblPos val="nextTo"/>
        <c:spPr>
          <a:ln w="3175">
            <a:solidFill>
              <a:srgbClr val="000000"/>
            </a:solidFill>
            <a:prstDash val="solid"/>
          </a:ln>
        </c:spPr>
        <c:txPr>
          <a:bodyPr rot="0" vert="horz" anchor="t" anchorCtr="0"/>
          <a:lstStyle/>
          <a:p>
            <a:pPr algn="just">
              <a:defRPr sz="1000" b="0" i="0" u="none" strike="noStrike" baseline="0">
                <a:solidFill>
                  <a:srgbClr val="000000"/>
                </a:solidFill>
                <a:latin typeface="ＭＳ Ｐゴシック"/>
                <a:ea typeface="ＭＳ Ｐゴシック"/>
                <a:cs typeface="ＭＳ Ｐゴシック"/>
              </a:defRPr>
            </a:pPr>
            <a:endParaRPr lang="ja-JP"/>
          </a:p>
        </c:txPr>
        <c:crossAx val="276829304"/>
        <c:crosses val="autoZero"/>
        <c:crossBetween val="between"/>
        <c:majorUnit val="100"/>
      </c:valAx>
      <c:spPr>
        <a:noFill/>
        <a:ln w="12700">
          <a:noFill/>
          <a:prstDash val="solid"/>
        </a:ln>
      </c:spPr>
    </c:plotArea>
    <c:plotVisOnly val="1"/>
    <c:dispBlanksAs val="gap"/>
    <c:showDLblsOverMax val="0"/>
  </c:chart>
  <c:spPr>
    <a:solidFill>
      <a:srgbClr val="FFFFFF"/>
    </a:solidFill>
    <a:ln w="3175">
      <a:noFill/>
      <a:prstDash val="solid"/>
    </a:ln>
  </c:spPr>
  <c:txPr>
    <a:bodyPr/>
    <a:lstStyle/>
    <a:p>
      <a:pPr>
        <a:defRPr sz="12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'（表作成用）コロナ相談件数  (4)'!$B$3</c:f>
              <c:strCache>
                <c:ptCount val="1"/>
                <c:pt idx="0">
                  <c:v>その他</c:v>
                </c:pt>
              </c:strCache>
            </c:strRef>
          </c:tx>
          <c:spPr>
            <a:pattFill prst="smGrid">
              <a:fgClr>
                <a:srgbClr val="FF0000"/>
              </a:fgClr>
              <a:bgClr>
                <a:schemeClr val="bg1"/>
              </a:bgClr>
            </a:pattFill>
            <a:ln>
              <a:solidFill>
                <a:schemeClr val="lt1">
                  <a:shade val="50000"/>
                </a:schemeClr>
              </a:solidFill>
            </a:ln>
            <a:effectLst/>
          </c:spPr>
          <c:invertIfNegative val="0"/>
          <c:dLbls>
            <c:dLbl>
              <c:idx val="0"/>
              <c:layout>
                <c:manualLayout>
                  <c:x val="7.2988505747126495E-2"/>
                  <c:y val="-1.273133440801999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4F-4CDA-BB1D-43DC7787352A}"/>
                </c:ext>
              </c:extLst>
            </c:dLbl>
            <c:dLbl>
              <c:idx val="1"/>
              <c:layout>
                <c:manualLayout>
                  <c:x val="6.9947437739463603E-2"/>
                  <c:y val="-3.472222222222222E-3"/>
                </c:manualLayout>
              </c:layout>
              <c:spPr>
                <a:noFill/>
                <a:ln>
                  <a:noFill/>
                </a:ln>
                <a:effectLst/>
              </c:spPr>
              <c:txPr>
                <a:bodyPr rot="0" spcFirstLastPara="1" vertOverflow="clip" horzOverflow="clip" vert="horz" wrap="square" lIns="38100" tIns="19050" rIns="38100" bIns="19050" anchor="ctr" anchorCtr="1">
                  <a:noAutofit/>
                </a:bodyPr>
                <a:lstStyle/>
                <a:p>
                  <a:pPr>
                    <a:defRPr sz="700" b="1" i="0" u="none" strike="noStrike" kern="9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manualLayout>
                      <c:w val="9.2205459770114934E-2"/>
                      <c:h val="4.4595636482939634E-2"/>
                    </c:manualLayout>
                  </c15:layout>
                </c:ext>
                <c:ext xmlns:c16="http://schemas.microsoft.com/office/drawing/2014/chart" uri="{C3380CC4-5D6E-409C-BE32-E72D297353CC}">
                  <c16:uniqueId val="{00000001-124F-4CDA-BB1D-43DC7787352A}"/>
                </c:ext>
              </c:extLst>
            </c:dLbl>
            <c:dLbl>
              <c:idx val="2"/>
              <c:layout>
                <c:manualLayout>
                  <c:x val="6.994731800766283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4F-4CDA-BB1D-43DC7787352A}"/>
                </c:ext>
              </c:extLst>
            </c:dLbl>
            <c:spPr>
              <a:noFill/>
              <a:ln>
                <a:noFill/>
              </a:ln>
              <a:effectLst/>
            </c:spPr>
            <c:txPr>
              <a:bodyPr rot="0" spcFirstLastPara="1" vertOverflow="clip" horzOverflow="clip" vert="horz" wrap="square" lIns="38100" tIns="19050" rIns="38100" bIns="19050" anchor="ctr" anchorCtr="1">
                <a:spAutoFit/>
              </a:bodyPr>
              <a:lstStyle/>
              <a:p>
                <a:pPr>
                  <a:defRPr sz="700" b="1" i="0" u="none" strike="noStrike" kern="9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'（表作成用）コロナ相談件数  (4)'!$C$2:$E$2</c:f>
              <c:strCache>
                <c:ptCount val="3"/>
                <c:pt idx="0">
                  <c:v>R1(5,094)</c:v>
                </c:pt>
                <c:pt idx="1">
                  <c:v>R2(5,271)</c:v>
                </c:pt>
                <c:pt idx="2">
                  <c:v>R3(6,096)</c:v>
                </c:pt>
              </c:strCache>
            </c:strRef>
          </c:cat>
          <c:val>
            <c:numRef>
              <c:f>'（表作成用）コロナ相談件数  (4)'!$C$3:$E$3</c:f>
              <c:numCache>
                <c:formatCode>General</c:formatCode>
                <c:ptCount val="3"/>
                <c:pt idx="0">
                  <c:v>27.7</c:v>
                </c:pt>
                <c:pt idx="1">
                  <c:v>25.7</c:v>
                </c:pt>
                <c:pt idx="2">
                  <c:v>16.8</c:v>
                </c:pt>
              </c:numCache>
            </c:numRef>
          </c:val>
          <c:extLst>
            <c:ext xmlns:c16="http://schemas.microsoft.com/office/drawing/2014/chart" uri="{C3380CC4-5D6E-409C-BE32-E72D297353CC}">
              <c16:uniqueId val="{00000003-124F-4CDA-BB1D-43DC7787352A}"/>
            </c:ext>
          </c:extLst>
        </c:ser>
        <c:ser>
          <c:idx val="1"/>
          <c:order val="1"/>
          <c:tx>
            <c:strRef>
              <c:f>'（表作成用）コロナ相談件数  (4)'!$B$4</c:f>
              <c:strCache>
                <c:ptCount val="1"/>
                <c:pt idx="0">
                  <c:v>労働条件引下げ</c:v>
                </c:pt>
              </c:strCache>
            </c:strRef>
          </c:tx>
          <c:spPr>
            <a:pattFill prst="horzBrick">
              <a:fgClr>
                <a:srgbClr val="0070C0"/>
              </a:fgClr>
              <a:bgClr>
                <a:schemeClr val="bg1"/>
              </a:bgClr>
            </a:pattFill>
            <a:ln>
              <a:noFill/>
            </a:ln>
            <a:effectLst/>
          </c:spPr>
          <c:invertIfNegative val="0"/>
          <c:dLbls>
            <c:dLbl>
              <c:idx val="0"/>
              <c:layout>
                <c:manualLayout>
                  <c:x val="7.29885057471263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4F-4CDA-BB1D-43DC7787352A}"/>
                </c:ext>
              </c:extLst>
            </c:dLbl>
            <c:dLbl>
              <c:idx val="1"/>
              <c:layout>
                <c:manualLayout>
                  <c:x val="7.29885057471264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4F-4CDA-BB1D-43DC7787352A}"/>
                </c:ext>
              </c:extLst>
            </c:dLbl>
            <c:dLbl>
              <c:idx val="2"/>
              <c:layout>
                <c:manualLayout>
                  <c:x val="7.2988505747126439E-2"/>
                  <c:y val="-6.36566720400999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4F-4CDA-BB1D-43DC7787352A}"/>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9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'（表作成用）コロナ相談件数  (4)'!$C$2:$E$2</c:f>
              <c:strCache>
                <c:ptCount val="3"/>
                <c:pt idx="0">
                  <c:v>R1(5,094)</c:v>
                </c:pt>
                <c:pt idx="1">
                  <c:v>R2(5,271)</c:v>
                </c:pt>
                <c:pt idx="2">
                  <c:v>R3(6,096)</c:v>
                </c:pt>
              </c:strCache>
            </c:strRef>
          </c:cat>
          <c:val>
            <c:numRef>
              <c:f>'（表作成用）コロナ相談件数  (4)'!$C$4:$E$4</c:f>
              <c:numCache>
                <c:formatCode>General</c:formatCode>
                <c:ptCount val="3"/>
                <c:pt idx="0">
                  <c:v>9.3000000000000007</c:v>
                </c:pt>
                <c:pt idx="1">
                  <c:v>10.7</c:v>
                </c:pt>
                <c:pt idx="2">
                  <c:v>9.1999999999999993</c:v>
                </c:pt>
              </c:numCache>
            </c:numRef>
          </c:val>
          <c:extLst>
            <c:ext xmlns:c16="http://schemas.microsoft.com/office/drawing/2014/chart" uri="{C3380CC4-5D6E-409C-BE32-E72D297353CC}">
              <c16:uniqueId val="{00000007-124F-4CDA-BB1D-43DC7787352A}"/>
            </c:ext>
          </c:extLst>
        </c:ser>
        <c:ser>
          <c:idx val="0"/>
          <c:order val="2"/>
          <c:tx>
            <c:strRef>
              <c:f>'（表作成用）コロナ相談件数  (4)'!$B$5</c:f>
              <c:strCache>
                <c:ptCount val="1"/>
                <c:pt idx="0">
                  <c:v>解雇</c:v>
                </c:pt>
              </c:strCache>
            </c:strRef>
          </c:tx>
          <c:spPr>
            <a:pattFill prst="sphere">
              <a:fgClr>
                <a:schemeClr val="accent6">
                  <a:lumMod val="75000"/>
                </a:schemeClr>
              </a:fgClr>
              <a:bgClr>
                <a:schemeClr val="bg1"/>
              </a:bgClr>
            </a:pattFill>
            <a:ln>
              <a:noFill/>
            </a:ln>
            <a:effectLst/>
          </c:spPr>
          <c:invertIfNegative val="0"/>
          <c:dLbls>
            <c:dLbl>
              <c:idx val="0"/>
              <c:layout>
                <c:manualLayout>
                  <c:x val="7.298850574712638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4F-4CDA-BB1D-43DC7787352A}"/>
                </c:ext>
              </c:extLst>
            </c:dLbl>
            <c:dLbl>
              <c:idx val="1"/>
              <c:layout>
                <c:manualLayout>
                  <c:x val="7.2988505747126439E-2"/>
                  <c:y val="-6.36566720400999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4F-4CDA-BB1D-43DC7787352A}"/>
                </c:ext>
              </c:extLst>
            </c:dLbl>
            <c:dLbl>
              <c:idx val="2"/>
              <c:layout>
                <c:manualLayout>
                  <c:x val="7.298850574712643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4F-4CDA-BB1D-43DC7787352A}"/>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9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'（表作成用）コロナ相談件数  (4)'!$C$2:$E$2</c:f>
              <c:strCache>
                <c:ptCount val="3"/>
                <c:pt idx="0">
                  <c:v>R1(5,094)</c:v>
                </c:pt>
                <c:pt idx="1">
                  <c:v>R2(5,271)</c:v>
                </c:pt>
                <c:pt idx="2">
                  <c:v>R3(6,096)</c:v>
                </c:pt>
              </c:strCache>
            </c:strRef>
          </c:cat>
          <c:val>
            <c:numRef>
              <c:f>'（表作成用）コロナ相談件数  (4)'!$C$5:$E$5</c:f>
              <c:numCache>
                <c:formatCode>General</c:formatCode>
                <c:ptCount val="3"/>
                <c:pt idx="0">
                  <c:v>8.6999999999999993</c:v>
                </c:pt>
                <c:pt idx="1">
                  <c:v>10.7</c:v>
                </c:pt>
                <c:pt idx="2">
                  <c:v>8.3000000000000007</c:v>
                </c:pt>
              </c:numCache>
            </c:numRef>
          </c:val>
          <c:extLst>
            <c:ext xmlns:c16="http://schemas.microsoft.com/office/drawing/2014/chart" uri="{C3380CC4-5D6E-409C-BE32-E72D297353CC}">
              <c16:uniqueId val="{0000000B-124F-4CDA-BB1D-43DC7787352A}"/>
            </c:ext>
          </c:extLst>
        </c:ser>
        <c:ser>
          <c:idx val="3"/>
          <c:order val="3"/>
          <c:tx>
            <c:strRef>
              <c:f>'（表作成用）コロナ相談件数  (4)'!$B$6</c:f>
              <c:strCache>
                <c:ptCount val="1"/>
                <c:pt idx="0">
                  <c:v>自己都合退職</c:v>
                </c:pt>
              </c:strCache>
            </c:strRef>
          </c:tx>
          <c:spPr>
            <a:pattFill prst="smConfetti">
              <a:fgClr>
                <a:schemeClr val="tx1">
                  <a:lumMod val="95000"/>
                  <a:lumOff val="5000"/>
                </a:schemeClr>
              </a:fgClr>
              <a:bgClr>
                <a:schemeClr val="bg1"/>
              </a:bgClr>
            </a:pattFill>
            <a:ln>
              <a:noFill/>
            </a:ln>
            <a:effectLst/>
          </c:spPr>
          <c:invertIfNegative val="0"/>
          <c:dLbls>
            <c:dLbl>
              <c:idx val="0"/>
              <c:layout>
                <c:manualLayout>
                  <c:x val="6.994731800766283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24F-4CDA-BB1D-43DC7787352A}"/>
                </c:ext>
              </c:extLst>
            </c:dLbl>
            <c:dLbl>
              <c:idx val="1"/>
              <c:layout>
                <c:manualLayout>
                  <c:x val="7.298850574712632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24F-4CDA-BB1D-43DC7787352A}"/>
                </c:ext>
              </c:extLst>
            </c:dLbl>
            <c:dLbl>
              <c:idx val="2"/>
              <c:layout>
                <c:manualLayout>
                  <c:x val="7.2988505747126439E-2"/>
                  <c:y val="-6.36566720400999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24F-4CDA-BB1D-43DC7787352A}"/>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9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'（表作成用）コロナ相談件数  (4)'!$C$2:$E$2</c:f>
              <c:strCache>
                <c:ptCount val="3"/>
                <c:pt idx="0">
                  <c:v>R1(5,094)</c:v>
                </c:pt>
                <c:pt idx="1">
                  <c:v>R2(5,271)</c:v>
                </c:pt>
                <c:pt idx="2">
                  <c:v>R3(6,096)</c:v>
                </c:pt>
              </c:strCache>
            </c:strRef>
          </c:cat>
          <c:val>
            <c:numRef>
              <c:f>'（表作成用）コロナ相談件数  (4)'!$C$6:$E$6</c:f>
              <c:numCache>
                <c:formatCode>General</c:formatCode>
                <c:ptCount val="3"/>
                <c:pt idx="0">
                  <c:v>12.2</c:v>
                </c:pt>
                <c:pt idx="1">
                  <c:v>11.1</c:v>
                </c:pt>
                <c:pt idx="2">
                  <c:v>12.5</c:v>
                </c:pt>
              </c:numCache>
            </c:numRef>
          </c:val>
          <c:extLst>
            <c:ext xmlns:c16="http://schemas.microsoft.com/office/drawing/2014/chart" uri="{C3380CC4-5D6E-409C-BE32-E72D297353CC}">
              <c16:uniqueId val="{0000000F-124F-4CDA-BB1D-43DC7787352A}"/>
            </c:ext>
          </c:extLst>
        </c:ser>
        <c:ser>
          <c:idx val="4"/>
          <c:order val="4"/>
          <c:tx>
            <c:strRef>
              <c:f>'（表作成用）コロナ相談件数  (4)'!$B$7</c:f>
              <c:strCache>
                <c:ptCount val="1"/>
                <c:pt idx="0">
                  <c:v>その他の労働条件</c:v>
                </c:pt>
              </c:strCache>
            </c:strRef>
          </c:tx>
          <c:spPr>
            <a:pattFill prst="wdDnDiag">
              <a:fgClr>
                <a:srgbClr val="DB3FDF"/>
              </a:fgClr>
              <a:bgClr>
                <a:schemeClr val="bg1"/>
              </a:bgClr>
            </a:pattFill>
            <a:ln>
              <a:noFill/>
            </a:ln>
            <a:effectLst/>
          </c:spPr>
          <c:invertIfNegative val="0"/>
          <c:dLbls>
            <c:dLbl>
              <c:idx val="0"/>
              <c:layout>
                <c:manualLayout>
                  <c:x val="7.907088122605364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124F-4CDA-BB1D-43DC7787352A}"/>
                </c:ext>
              </c:extLst>
            </c:dLbl>
            <c:dLbl>
              <c:idx val="1"/>
              <c:layout>
                <c:manualLayout>
                  <c:x val="7.602969348659004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124F-4CDA-BB1D-43DC7787352A}"/>
                </c:ext>
              </c:extLst>
            </c:dLbl>
            <c:dLbl>
              <c:idx val="2"/>
              <c:layout>
                <c:manualLayout>
                  <c:x val="6.994731800766283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124F-4CDA-BB1D-43DC7787352A}"/>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9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'（表作成用）コロナ相談件数  (4)'!$C$2:$E$2</c:f>
              <c:strCache>
                <c:ptCount val="3"/>
                <c:pt idx="0">
                  <c:v>R1(5,094)</c:v>
                </c:pt>
                <c:pt idx="1">
                  <c:v>R2(5,271)</c:v>
                </c:pt>
                <c:pt idx="2">
                  <c:v>R3(6,096)</c:v>
                </c:pt>
              </c:strCache>
            </c:strRef>
          </c:cat>
          <c:val>
            <c:numRef>
              <c:f>'（表作成用）コロナ相談件数  (4)'!$C$7:$E$7</c:f>
              <c:numCache>
                <c:formatCode>General</c:formatCode>
                <c:ptCount val="3"/>
                <c:pt idx="0">
                  <c:v>12.8</c:v>
                </c:pt>
                <c:pt idx="1">
                  <c:v>14.1</c:v>
                </c:pt>
                <c:pt idx="2">
                  <c:v>11.7</c:v>
                </c:pt>
              </c:numCache>
            </c:numRef>
          </c:val>
          <c:extLst>
            <c:ext xmlns:c16="http://schemas.microsoft.com/office/drawing/2014/chart" uri="{C3380CC4-5D6E-409C-BE32-E72D297353CC}">
              <c16:uniqueId val="{00000013-124F-4CDA-BB1D-43DC7787352A}"/>
            </c:ext>
          </c:extLst>
        </c:ser>
        <c:ser>
          <c:idx val="5"/>
          <c:order val="5"/>
          <c:tx>
            <c:strRef>
              <c:f>'（表作成用）コロナ相談件数  (4)'!$B$8</c:f>
              <c:strCache>
                <c:ptCount val="1"/>
                <c:pt idx="0">
                  <c:v>いじめ・嫌がらせ</c:v>
                </c:pt>
              </c:strCache>
            </c:strRef>
          </c:tx>
          <c:spPr>
            <a:pattFill prst="pct80">
              <a:fgClr>
                <a:schemeClr val="accent3">
                  <a:lumMod val="40000"/>
                  <a:lumOff val="60000"/>
                </a:schemeClr>
              </a:fgClr>
              <a:bgClr>
                <a:schemeClr val="bg1"/>
              </a:bgClr>
            </a:pattFill>
            <a:ln>
              <a:noFill/>
            </a:ln>
            <a:effectLst/>
          </c:spPr>
          <c:invertIfNegative val="0"/>
          <c:dLbls>
            <c:dLbl>
              <c:idx val="0"/>
              <c:layout>
                <c:manualLayout>
                  <c:x val="7.298850574712638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124F-4CDA-BB1D-43DC7787352A}"/>
                </c:ext>
              </c:extLst>
            </c:dLbl>
            <c:dLbl>
              <c:idx val="1"/>
              <c:layout>
                <c:manualLayout>
                  <c:x val="7.298850574712632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124F-4CDA-BB1D-43DC7787352A}"/>
                </c:ext>
              </c:extLst>
            </c:dLbl>
            <c:dLbl>
              <c:idx val="2"/>
              <c:layout>
                <c:manualLayout>
                  <c:x val="6.9947318007662837E-2"/>
                  <c:y val="3.472222222222206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124F-4CDA-BB1D-43DC7787352A}"/>
                </c:ext>
              </c:extLst>
            </c:dLbl>
            <c:spPr>
              <a:noFill/>
              <a:ln>
                <a:noFill/>
              </a:ln>
              <a:effectLst/>
            </c:spPr>
            <c:txPr>
              <a:bodyPr rot="0" spcFirstLastPara="1" vertOverflow="ellipsis" vert="horz" wrap="square" lIns="38100" tIns="19050" rIns="38100" bIns="19050" anchor="ctr" anchorCtr="1">
                <a:spAutoFit/>
              </a:bodyPr>
              <a:lstStyle/>
              <a:p>
                <a:pPr>
                  <a:defRPr sz="700" b="1" i="0" u="none" strike="noStrike" kern="9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'（表作成用）コロナ相談件数  (4)'!$C$2:$E$2</c:f>
              <c:strCache>
                <c:ptCount val="3"/>
                <c:pt idx="0">
                  <c:v>R1(5,094)</c:v>
                </c:pt>
                <c:pt idx="1">
                  <c:v>R2(5,271)</c:v>
                </c:pt>
                <c:pt idx="2">
                  <c:v>R3(6,096)</c:v>
                </c:pt>
              </c:strCache>
            </c:strRef>
          </c:cat>
          <c:val>
            <c:numRef>
              <c:f>'（表作成用）コロナ相談件数  (4)'!$C$8:$E$8</c:f>
              <c:numCache>
                <c:formatCode>General</c:formatCode>
                <c:ptCount val="3"/>
                <c:pt idx="0">
                  <c:v>29.3</c:v>
                </c:pt>
                <c:pt idx="1">
                  <c:v>27.7</c:v>
                </c:pt>
                <c:pt idx="2">
                  <c:v>23.1</c:v>
                </c:pt>
              </c:numCache>
            </c:numRef>
          </c:val>
          <c:extLst>
            <c:ext xmlns:c16="http://schemas.microsoft.com/office/drawing/2014/chart" uri="{C3380CC4-5D6E-409C-BE32-E72D297353CC}">
              <c16:uniqueId val="{00000017-124F-4CDA-BB1D-43DC7787352A}"/>
            </c:ext>
          </c:extLst>
        </c:ser>
        <c:dLbls>
          <c:showLegendKey val="0"/>
          <c:showVal val="0"/>
          <c:showCatName val="0"/>
          <c:showSerName val="0"/>
          <c:showPercent val="0"/>
          <c:showBubbleSize val="0"/>
        </c:dLbls>
        <c:gapWidth val="150"/>
        <c:overlap val="100"/>
        <c:axId val="697773656"/>
        <c:axId val="697775296"/>
      </c:barChart>
      <c:lineChart>
        <c:grouping val="standard"/>
        <c:varyColors val="0"/>
        <c:ser>
          <c:idx val="6"/>
          <c:order val="6"/>
          <c:tx>
            <c:strRef>
              <c:f>'（表作成用）コロナ相談件数  (4)'!$B$9</c:f>
              <c:strCache>
                <c:ptCount val="1"/>
                <c:pt idx="0">
                  <c:v>総合労働相談件数</c:v>
                </c:pt>
              </c:strCache>
            </c:strRef>
          </c:tx>
          <c:spPr>
            <a:ln w="12700" cap="sq">
              <a:solidFill>
                <a:schemeClr val="accent1">
                  <a:lumMod val="60000"/>
                </a:schemeClr>
              </a:solidFill>
              <a:bevel/>
            </a:ln>
            <a:effectLst/>
          </c:spPr>
          <c:marker>
            <c:symbol val="circle"/>
            <c:size val="5"/>
            <c:spPr>
              <a:solidFill>
                <a:schemeClr val="accent1">
                  <a:lumMod val="60000"/>
                </a:schemeClr>
              </a:solidFill>
              <a:ln w="9525">
                <a:solidFill>
                  <a:schemeClr val="accent1">
                    <a:lumMod val="60000"/>
                  </a:schemeClr>
                </a:solidFill>
              </a:ln>
              <a:effectLst/>
            </c:spPr>
          </c:marker>
          <c:cat>
            <c:strRef>
              <c:f>'（表作成用）コロナ相談件数  (4)'!$C$2:$E$2</c:f>
              <c:strCache>
                <c:ptCount val="3"/>
                <c:pt idx="0">
                  <c:v>R1(5,094)</c:v>
                </c:pt>
                <c:pt idx="1">
                  <c:v>R2(5,271)</c:v>
                </c:pt>
                <c:pt idx="2">
                  <c:v>R3(6,096)</c:v>
                </c:pt>
              </c:strCache>
            </c:strRef>
          </c:cat>
          <c:val>
            <c:numRef>
              <c:f>'（表作成用）コロナ相談件数  (4)'!$C$9:$E$9</c:f>
              <c:numCache>
                <c:formatCode>General</c:formatCode>
                <c:ptCount val="3"/>
                <c:pt idx="0">
                  <c:v>5094</c:v>
                </c:pt>
                <c:pt idx="1">
                  <c:v>5271</c:v>
                </c:pt>
                <c:pt idx="2">
                  <c:v>6096</c:v>
                </c:pt>
              </c:numCache>
            </c:numRef>
          </c:val>
          <c:smooth val="0"/>
          <c:extLst>
            <c:ext xmlns:c16="http://schemas.microsoft.com/office/drawing/2014/chart" uri="{C3380CC4-5D6E-409C-BE32-E72D297353CC}">
              <c16:uniqueId val="{00000018-124F-4CDA-BB1D-43DC7787352A}"/>
            </c:ext>
          </c:extLst>
        </c:ser>
        <c:dLbls>
          <c:showLegendKey val="0"/>
          <c:showVal val="0"/>
          <c:showCatName val="0"/>
          <c:showSerName val="0"/>
          <c:showPercent val="0"/>
          <c:showBubbleSize val="0"/>
        </c:dLbls>
        <c:marker val="1"/>
        <c:smooth val="0"/>
        <c:axId val="514326760"/>
        <c:axId val="514326432"/>
      </c:lineChart>
      <c:catAx>
        <c:axId val="697773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600" b="1" i="0" u="none" strike="noStrike" kern="9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crossAx val="697775296"/>
        <c:crosses val="autoZero"/>
        <c:auto val="1"/>
        <c:lblAlgn val="ctr"/>
        <c:lblOffset val="100"/>
        <c:noMultiLvlLbl val="0"/>
      </c:catAx>
      <c:valAx>
        <c:axId val="697775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eaVert" wrap="square" anchor="ctr" anchorCtr="1"/>
              <a:lstStyle/>
              <a:p>
                <a:pPr>
                  <a:defRPr sz="1000" b="0" i="0" u="none" strike="noStrike" kern="9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r>
                  <a:rPr lang="ja-JP" sz="1000" b="1" baseline="0" dirty="0">
                    <a:solidFill>
                      <a:sysClr val="windowText" lastClr="000000"/>
                    </a:solidFill>
                  </a:rPr>
                  <a:t>総合労働相談内訳比率</a:t>
                </a:r>
              </a:p>
            </c:rich>
          </c:tx>
          <c:layout>
            <c:manualLayout>
              <c:xMode val="edge"/>
              <c:yMode val="edge"/>
              <c:x val="2.6468435544181275E-2"/>
              <c:y val="7.7758081338406601E-2"/>
            </c:manualLayout>
          </c:layout>
          <c:overlay val="0"/>
          <c:spPr>
            <a:noFill/>
            <a:ln>
              <a:noFill/>
            </a:ln>
            <a:effectLst/>
          </c:spPr>
          <c:txPr>
            <a:bodyPr rot="0" spcFirstLastPara="1" vertOverflow="ellipsis" vert="eaVert" wrap="square" anchor="ctr" anchorCtr="1"/>
            <a:lstStyle/>
            <a:p>
              <a:pPr>
                <a:defRPr sz="1000" b="0" i="0" u="none" strike="noStrike" kern="9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9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crossAx val="697773656"/>
        <c:crosses val="autoZero"/>
        <c:crossBetween val="between"/>
      </c:valAx>
      <c:valAx>
        <c:axId val="514326432"/>
        <c:scaling>
          <c:orientation val="minMax"/>
        </c:scaling>
        <c:delete val="0"/>
        <c:axPos val="r"/>
        <c:title>
          <c:tx>
            <c:rich>
              <a:bodyPr rot="0" spcFirstLastPara="1" vertOverflow="ellipsis" vert="eaVert" wrap="square" anchor="ctr" anchorCtr="1"/>
              <a:lstStyle/>
              <a:p>
                <a:pPr>
                  <a:defRPr sz="1000" b="0" i="0" u="none" strike="noStrike" kern="9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r>
                  <a:rPr lang="ja-JP" sz="1000" b="1" baseline="0">
                    <a:solidFill>
                      <a:sysClr val="windowText" lastClr="000000"/>
                    </a:solidFill>
                  </a:rPr>
                  <a:t>総合労働相談件数</a:t>
                </a:r>
              </a:p>
            </c:rich>
          </c:tx>
          <c:layout>
            <c:manualLayout>
              <c:xMode val="edge"/>
              <c:yMode val="edge"/>
              <c:x val="0.91861304601106342"/>
              <c:y val="7.633117849812826E-2"/>
            </c:manualLayout>
          </c:layout>
          <c:overlay val="0"/>
          <c:spPr>
            <a:noFill/>
            <a:ln>
              <a:noFill/>
            </a:ln>
            <a:effectLst/>
          </c:spPr>
          <c:txPr>
            <a:bodyPr rot="0" spcFirstLastPara="1" vertOverflow="ellipsis" vert="eaVert" wrap="square" anchor="ctr" anchorCtr="1"/>
            <a:lstStyle/>
            <a:p>
              <a:pPr>
                <a:defRPr sz="1000" b="0" i="0" u="none" strike="noStrike" kern="9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700" b="1" i="0" u="none" strike="noStrike" kern="9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crossAx val="514326760"/>
        <c:crosses val="max"/>
        <c:crossBetween val="between"/>
      </c:valAx>
      <c:catAx>
        <c:axId val="514326760"/>
        <c:scaling>
          <c:orientation val="minMax"/>
        </c:scaling>
        <c:delete val="1"/>
        <c:axPos val="b"/>
        <c:numFmt formatCode="General" sourceLinked="1"/>
        <c:majorTickMark val="out"/>
        <c:minorTickMark val="none"/>
        <c:tickLblPos val="nextTo"/>
        <c:crossAx val="514326432"/>
        <c:crosses val="autoZero"/>
        <c:auto val="1"/>
        <c:lblAlgn val="ctr"/>
        <c:lblOffset val="100"/>
        <c:noMultiLvlLbl val="0"/>
      </c:catAx>
      <c:spPr>
        <a:noFill/>
        <a:ln>
          <a:noFill/>
        </a:ln>
        <a:effectLst/>
      </c:spPr>
    </c:plotArea>
    <c:legend>
      <c:legendPos val="b"/>
      <c:layout>
        <c:manualLayout>
          <c:xMode val="edge"/>
          <c:yMode val="edge"/>
          <c:x val="2.4128511686930979E-2"/>
          <c:y val="0.68764085808082853"/>
          <c:w val="0.97235880276172304"/>
          <c:h val="0.15919802058728511"/>
        </c:manualLayout>
      </c:layout>
      <c:overlay val="0"/>
      <c:spPr>
        <a:noFill/>
        <a:ln>
          <a:noFill/>
        </a:ln>
        <a:effectLst/>
      </c:spPr>
      <c:txPr>
        <a:bodyPr rot="0" spcFirstLastPara="1" vertOverflow="ellipsis" vert="horz" wrap="square" anchor="ctr" anchorCtr="1"/>
        <a:lstStyle/>
        <a:p>
          <a:pPr>
            <a:defRPr sz="750" b="1" i="0" u="none" strike="noStrike" kern="900" baseline="0">
              <a:solidFill>
                <a:sysClr val="windowText" lastClr="000000"/>
              </a:solidFill>
              <a:latin typeface="HG丸ｺﾞｼｯｸM-PRO" panose="020F0600000000000000" pitchFamily="50" charset="-128"/>
              <a:ea typeface="HG丸ｺﾞｼｯｸM-PRO" panose="020F0600000000000000" pitchFamily="50" charset="-128"/>
              <a:cs typeface="+mn-cs"/>
            </a:defRPr>
          </a:pPr>
          <a:endParaRPr lang="ja-JP"/>
        </a:p>
      </c:txPr>
    </c:legend>
    <c:plotVisOnly val="1"/>
    <c:dispBlanksAs val="gap"/>
    <c:showDLblsOverMax val="0"/>
  </c:chart>
  <c:spPr>
    <a:noFill/>
    <a:ln w="25400" cap="sq" cmpd="sng" algn="ctr">
      <a:noFill/>
      <a:bevel/>
    </a:ln>
    <a:effectLst/>
  </c:spPr>
  <c:txPr>
    <a:bodyPr/>
    <a:lstStyle/>
    <a:p>
      <a:pPr>
        <a:defRPr kern="900" baseline="0">
          <a:latin typeface="HG丸ｺﾞｼｯｸM-PRO" panose="020F0600000000000000" pitchFamily="50" charset="-128"/>
          <a:ea typeface="HG丸ｺﾞｼｯｸM-PRO" panose="020F0600000000000000"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ja-JP" altLang="en-US" sz="900" dirty="0"/>
              <a:t>市町村との雇用対策協定</a:t>
            </a:r>
            <a:r>
              <a:rPr lang="ja-JP" altLang="en-US" sz="900" baseline="0" dirty="0"/>
              <a:t> </a:t>
            </a:r>
            <a:r>
              <a:rPr lang="ja-JP" altLang="en-US" sz="900" dirty="0"/>
              <a:t>東北６局締結状況</a:t>
            </a:r>
            <a:endParaRPr lang="en-US" altLang="ja-JP" sz="900" dirty="0"/>
          </a:p>
          <a:p>
            <a:pPr>
              <a:defRPr sz="900"/>
            </a:pPr>
            <a:r>
              <a:rPr lang="ja-JP" altLang="en-US" sz="900" dirty="0"/>
              <a:t>（令和５年１月現在）</a:t>
            </a:r>
            <a:endParaRPr lang="zh-TW" altLang="en-US" sz="900" dirty="0"/>
          </a:p>
        </c:rich>
      </c:tx>
      <c:layout>
        <c:manualLayout>
          <c:xMode val="edge"/>
          <c:yMode val="edge"/>
          <c:x val="0.1287257278019201"/>
          <c:y val="4.6150217869000969E-2"/>
        </c:manualLayout>
      </c:layout>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clustered"/>
        <c:varyColors val="0"/>
        <c:ser>
          <c:idx val="0"/>
          <c:order val="0"/>
          <c:tx>
            <c:strRef>
              <c:f>Sheet1!$A$2</c:f>
              <c:strCache>
                <c:ptCount val="1"/>
                <c:pt idx="0">
                  <c:v>締結自治体数</c:v>
                </c:pt>
              </c:strCache>
            </c:strRef>
          </c:tx>
          <c:spPr>
            <a:solidFill>
              <a:schemeClr val="accent1"/>
            </a:solidFill>
            <a:ln>
              <a:noFill/>
            </a:ln>
            <a:effectLst/>
          </c:spPr>
          <c:invertIfNegative val="0"/>
          <c:dLbls>
            <c:dLbl>
              <c:idx val="2"/>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0-1D9A-44F3-85C9-8ABA0098B120}"/>
                </c:ext>
              </c:extLst>
            </c:dLbl>
            <c:dLbl>
              <c:idx val="3"/>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1-1D9A-44F3-85C9-8ABA0098B120}"/>
                </c:ext>
              </c:extLst>
            </c:dLbl>
            <c:dLbl>
              <c:idx val="5"/>
              <c:spPr>
                <a:solidFill>
                  <a:schemeClr val="bg1"/>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extLst>
                <c:ext xmlns:c16="http://schemas.microsoft.com/office/drawing/2014/chart" uri="{C3380CC4-5D6E-409C-BE32-E72D297353CC}">
                  <c16:uniqueId val="{00000002-1D9A-44F3-85C9-8ABA0098B12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宮城局</c:v>
                </c:pt>
                <c:pt idx="1">
                  <c:v>青森局</c:v>
                </c:pt>
                <c:pt idx="2">
                  <c:v>岩手局</c:v>
                </c:pt>
                <c:pt idx="3">
                  <c:v>秋田局</c:v>
                </c:pt>
                <c:pt idx="4">
                  <c:v>山形局</c:v>
                </c:pt>
                <c:pt idx="5">
                  <c:v>福島局</c:v>
                </c:pt>
              </c:strCache>
            </c:strRef>
          </c:cat>
          <c:val>
            <c:numRef>
              <c:f>Sheet1!$B$2:$G$2</c:f>
              <c:numCache>
                <c:formatCode>General</c:formatCode>
                <c:ptCount val="6"/>
                <c:pt idx="0">
                  <c:v>4</c:v>
                </c:pt>
                <c:pt idx="1">
                  <c:v>2</c:v>
                </c:pt>
                <c:pt idx="2">
                  <c:v>1</c:v>
                </c:pt>
                <c:pt idx="3">
                  <c:v>9</c:v>
                </c:pt>
                <c:pt idx="4">
                  <c:v>2</c:v>
                </c:pt>
                <c:pt idx="5">
                  <c:v>9</c:v>
                </c:pt>
              </c:numCache>
            </c:numRef>
          </c:val>
          <c:extLst>
            <c:ext xmlns:c16="http://schemas.microsoft.com/office/drawing/2014/chart" uri="{C3380CC4-5D6E-409C-BE32-E72D297353CC}">
              <c16:uniqueId val="{00000003-1D9A-44F3-85C9-8ABA0098B120}"/>
            </c:ext>
          </c:extLst>
        </c:ser>
        <c:dLbls>
          <c:showLegendKey val="0"/>
          <c:showVal val="0"/>
          <c:showCatName val="0"/>
          <c:showSerName val="0"/>
          <c:showPercent val="0"/>
          <c:showBubbleSize val="0"/>
        </c:dLbls>
        <c:gapWidth val="219"/>
        <c:overlap val="-27"/>
        <c:axId val="1128611904"/>
        <c:axId val="1128604832"/>
      </c:barChart>
      <c:catAx>
        <c:axId val="1128611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128604832"/>
        <c:crosses val="autoZero"/>
        <c:auto val="1"/>
        <c:lblAlgn val="ctr"/>
        <c:lblOffset val="100"/>
        <c:noMultiLvlLbl val="0"/>
      </c:catAx>
      <c:valAx>
        <c:axId val="11286048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128611904"/>
        <c:crosses val="autoZero"/>
        <c:crossBetween val="between"/>
      </c:valAx>
      <c:spPr>
        <a:noFill/>
        <a:ln>
          <a:noFill/>
        </a:ln>
        <a:effectLst/>
      </c:spPr>
    </c:plotArea>
    <c:legend>
      <c:legendPos val="b"/>
      <c:layout>
        <c:manualLayout>
          <c:xMode val="edge"/>
          <c:yMode val="edge"/>
          <c:x val="0.26833264843211552"/>
          <c:y val="0.85289563546124603"/>
          <c:w val="0.42870760758072396"/>
          <c:h val="7.7879037735252551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HGPｺﾞｼｯｸM" panose="020B0600000000000000" pitchFamily="50" charset="-128"/>
              <a:ea typeface="HGPｺﾞｼｯｸM" panose="020B0600000000000000" pitchFamily="50" charset="-128"/>
              <a:cs typeface="+mn-cs"/>
            </a:defRPr>
          </a:pPr>
          <a:endParaRPr lang="ja-JP"/>
        </a:p>
      </c:txPr>
    </c:legend>
    <c:plotVisOnly val="1"/>
    <c:dispBlanksAs val="gap"/>
    <c:showDLblsOverMax val="0"/>
  </c:chart>
  <c:spPr>
    <a:noFill/>
    <a:ln w="9525">
      <a:solidFill>
        <a:schemeClr val="bg2">
          <a:lumMod val="90000"/>
        </a:schemeClr>
      </a:solid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r>
              <a:rPr lang="ja-JP" altLang="en-US" sz="1050" dirty="0"/>
              <a:t>県内の人手不足分野における有効求人倍率</a:t>
            </a:r>
            <a:endParaRPr lang="en-US" altLang="ja-JP" sz="1050" dirty="0"/>
          </a:p>
          <a:p>
            <a:pPr>
              <a:defRPr sz="1050"/>
            </a:pPr>
            <a:r>
              <a:rPr lang="ja-JP" altLang="en-US" sz="1050" dirty="0"/>
              <a:t>（令和</a:t>
            </a:r>
            <a:r>
              <a:rPr lang="en-US" altLang="ja-JP" sz="1050" dirty="0"/>
              <a:t>5</a:t>
            </a:r>
            <a:r>
              <a:rPr lang="ja-JP" altLang="en-US" sz="1050" dirty="0"/>
              <a:t>年</a:t>
            </a:r>
            <a:r>
              <a:rPr lang="en-US" altLang="ja-JP" sz="1050" dirty="0"/>
              <a:t>1</a:t>
            </a:r>
            <a:r>
              <a:rPr lang="ja-JP" altLang="en-US" sz="1050" dirty="0"/>
              <a:t>月）</a:t>
            </a:r>
          </a:p>
        </c:rich>
      </c:tx>
      <c:overlay val="0"/>
      <c:spPr>
        <a:noFill/>
        <a:ln>
          <a:noFill/>
        </a:ln>
        <a:effectLst/>
      </c:spPr>
      <c:txPr>
        <a:bodyPr rot="0" spcFirstLastPara="1" vertOverflow="ellipsis" vert="horz" wrap="square" anchor="ctr" anchorCtr="1"/>
        <a:lstStyle/>
        <a:p>
          <a:pPr>
            <a:defRPr sz="105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Sheet1!$B$1</c:f>
              <c:strCache>
                <c:ptCount val="1"/>
                <c:pt idx="0">
                  <c:v>有効求人倍率</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宮城県計</c:v>
                </c:pt>
                <c:pt idx="1">
                  <c:v>福祉関連</c:v>
                </c:pt>
                <c:pt idx="2">
                  <c:v>保安の職業</c:v>
                </c:pt>
                <c:pt idx="3">
                  <c:v>輸送・機械運転の職業</c:v>
                </c:pt>
                <c:pt idx="4">
                  <c:v>建設・採掘の職業</c:v>
                </c:pt>
              </c:strCache>
            </c:strRef>
          </c:cat>
          <c:val>
            <c:numRef>
              <c:f>Sheet1!$B$2:$B$6</c:f>
              <c:numCache>
                <c:formatCode>General</c:formatCode>
                <c:ptCount val="5"/>
                <c:pt idx="0" formatCode="0.00">
                  <c:v>1.39</c:v>
                </c:pt>
                <c:pt idx="1">
                  <c:v>3.38</c:v>
                </c:pt>
                <c:pt idx="2" formatCode="0.00_ ">
                  <c:v>8.75</c:v>
                </c:pt>
                <c:pt idx="3">
                  <c:v>2.04</c:v>
                </c:pt>
                <c:pt idx="4" formatCode="0.00">
                  <c:v>4.88</c:v>
                </c:pt>
              </c:numCache>
            </c:numRef>
          </c:val>
          <c:extLst>
            <c:ext xmlns:c16="http://schemas.microsoft.com/office/drawing/2014/chart" uri="{C3380CC4-5D6E-409C-BE32-E72D297353CC}">
              <c16:uniqueId val="{00000000-A1C2-4B5C-A3E1-9DB821A31440}"/>
            </c:ext>
          </c:extLst>
        </c:ser>
        <c:dLbls>
          <c:showLegendKey val="0"/>
          <c:showVal val="0"/>
          <c:showCatName val="0"/>
          <c:showSerName val="0"/>
          <c:showPercent val="0"/>
          <c:showBubbleSize val="0"/>
        </c:dLbls>
        <c:gapWidth val="219"/>
        <c:axId val="1483789472"/>
        <c:axId val="1483792800"/>
      </c:barChart>
      <c:catAx>
        <c:axId val="14837894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crossAx val="1483792800"/>
        <c:crosses val="autoZero"/>
        <c:auto val="1"/>
        <c:lblAlgn val="ctr"/>
        <c:lblOffset val="100"/>
        <c:noMultiLvlLbl val="0"/>
      </c:catAx>
      <c:valAx>
        <c:axId val="148379280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483789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98217017574525E-2"/>
          <c:y val="4.9371132100204905E-2"/>
          <c:w val="0.91696564494590871"/>
          <c:h val="0.78050735063491805"/>
        </c:manualLayout>
      </c:layout>
      <c:barChart>
        <c:barDir val="col"/>
        <c:grouping val="clustered"/>
        <c:varyColors val="0"/>
        <c:ser>
          <c:idx val="0"/>
          <c:order val="0"/>
          <c:tx>
            <c:strRef>
              <c:f>Sheet1!$B$1</c:f>
              <c:strCache>
                <c:ptCount val="1"/>
                <c:pt idx="0">
                  <c:v>労働者派遣事業（旧一般）</c:v>
                </c:pt>
              </c:strCache>
            </c:strRef>
          </c:tx>
          <c:spPr>
            <a:pattFill prst="wdUpDiag">
              <a:fgClr>
                <a:srgbClr val="00B050"/>
              </a:fgClr>
              <a:bgClr>
                <a:schemeClr val="bg1"/>
              </a:bgClr>
            </a:pattFill>
            <a:ln w="12700">
              <a:solidFill>
                <a:srgbClr val="002060"/>
              </a:solidFill>
            </a:ln>
          </c:spPr>
          <c:invertIfNegative val="0"/>
          <c:dLbls>
            <c:dLbl>
              <c:idx val="0"/>
              <c:layout>
                <c:manualLayout>
                  <c:x val="-1.8732019158038141E-17"/>
                  <c:y val="2.60731746040436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4E0-4593-93C7-AEA09C7CF648}"/>
                </c:ext>
              </c:extLst>
            </c:dLbl>
            <c:dLbl>
              <c:idx val="1"/>
              <c:layout>
                <c:manualLayout>
                  <c:x val="-3.7464038316076283E-17"/>
                  <c:y val="2.607317460404360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4E0-4593-93C7-AEA09C7CF648}"/>
                </c:ext>
              </c:extLst>
            </c:dLbl>
            <c:dLbl>
              <c:idx val="2"/>
              <c:layout>
                <c:manualLayout>
                  <c:x val="0"/>
                  <c:y val="4.345529100673933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4E0-4593-93C7-AEA09C7CF648}"/>
                </c:ext>
              </c:extLst>
            </c:dLbl>
            <c:dLbl>
              <c:idx val="3"/>
              <c:layout>
                <c:manualLayout>
                  <c:x val="0"/>
                  <c:y val="3.476423280539146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4E0-4593-93C7-AEA09C7CF648}"/>
                </c:ext>
              </c:extLst>
            </c:dLbl>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4"/>
                <c:pt idx="0">
                  <c:v>元年度</c:v>
                </c:pt>
                <c:pt idx="1">
                  <c:v>２年度</c:v>
                </c:pt>
                <c:pt idx="2">
                  <c:v>３年度</c:v>
                </c:pt>
                <c:pt idx="3">
                  <c:v>４年度1月末</c:v>
                </c:pt>
              </c:strCache>
            </c:strRef>
          </c:cat>
          <c:val>
            <c:numRef>
              <c:f>Sheet1!$B$2:$B$6</c:f>
              <c:numCache>
                <c:formatCode>#,##0_ </c:formatCode>
                <c:ptCount val="5"/>
                <c:pt idx="0">
                  <c:v>742</c:v>
                </c:pt>
                <c:pt idx="1">
                  <c:v>739</c:v>
                </c:pt>
                <c:pt idx="2">
                  <c:v>748</c:v>
                </c:pt>
                <c:pt idx="3">
                  <c:v>754</c:v>
                </c:pt>
              </c:numCache>
            </c:numRef>
          </c:val>
          <c:extLst>
            <c:ext xmlns:c16="http://schemas.microsoft.com/office/drawing/2014/chart" uri="{C3380CC4-5D6E-409C-BE32-E72D297353CC}">
              <c16:uniqueId val="{00000004-D4E0-4593-93C7-AEA09C7CF648}"/>
            </c:ext>
          </c:extLst>
        </c:ser>
        <c:ser>
          <c:idx val="1"/>
          <c:order val="1"/>
          <c:tx>
            <c:strRef>
              <c:f>Sheet1!$C$1</c:f>
              <c:strCache>
                <c:ptCount val="1"/>
                <c:pt idx="0">
                  <c:v>職業紹介事業</c:v>
                </c:pt>
              </c:strCache>
            </c:strRef>
          </c:tx>
          <c:spPr>
            <a:pattFill prst="lgGrid">
              <a:fgClr>
                <a:schemeClr val="accent5">
                  <a:lumMod val="75000"/>
                </a:schemeClr>
              </a:fgClr>
              <a:bgClr>
                <a:schemeClr val="bg1"/>
              </a:bgClr>
            </a:pattFill>
            <a:ln w="12700">
              <a:solidFill>
                <a:schemeClr val="tx1"/>
              </a:solidFill>
            </a:ln>
          </c:spPr>
          <c:invertIfNegative val="0"/>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4"/>
                <c:pt idx="0">
                  <c:v>元年度</c:v>
                </c:pt>
                <c:pt idx="1">
                  <c:v>２年度</c:v>
                </c:pt>
                <c:pt idx="2">
                  <c:v>３年度</c:v>
                </c:pt>
                <c:pt idx="3">
                  <c:v>４年度1月末</c:v>
                </c:pt>
              </c:strCache>
            </c:strRef>
          </c:cat>
          <c:val>
            <c:numRef>
              <c:f>Sheet1!$C$2:$C$6</c:f>
              <c:numCache>
                <c:formatCode>General</c:formatCode>
                <c:ptCount val="5"/>
                <c:pt idx="0">
                  <c:v>422</c:v>
                </c:pt>
                <c:pt idx="1">
                  <c:v>428</c:v>
                </c:pt>
                <c:pt idx="2">
                  <c:v>437</c:v>
                </c:pt>
                <c:pt idx="3">
                  <c:v>447</c:v>
                </c:pt>
              </c:numCache>
            </c:numRef>
          </c:val>
          <c:extLst>
            <c:ext xmlns:c16="http://schemas.microsoft.com/office/drawing/2014/chart" uri="{C3380CC4-5D6E-409C-BE32-E72D297353CC}">
              <c16:uniqueId val="{00000005-D4E0-4593-93C7-AEA09C7CF648}"/>
            </c:ext>
          </c:extLst>
        </c:ser>
        <c:dLbls>
          <c:dLblPos val="outEnd"/>
          <c:showLegendKey val="0"/>
          <c:showVal val="1"/>
          <c:showCatName val="0"/>
          <c:showSerName val="0"/>
          <c:showPercent val="0"/>
          <c:showBubbleSize val="0"/>
        </c:dLbls>
        <c:gapWidth val="100"/>
        <c:axId val="180857088"/>
        <c:axId val="181010432"/>
      </c:barChart>
      <c:catAx>
        <c:axId val="180857088"/>
        <c:scaling>
          <c:orientation val="minMax"/>
        </c:scaling>
        <c:delete val="0"/>
        <c:axPos val="b"/>
        <c:numFmt formatCode="General" sourceLinked="1"/>
        <c:majorTickMark val="none"/>
        <c:minorTickMark val="none"/>
        <c:tickLblPos val="nextTo"/>
        <c:txPr>
          <a:bodyPr/>
          <a:lstStyle/>
          <a:p>
            <a:pPr>
              <a:defRPr sz="1100"/>
            </a:pPr>
            <a:endParaRPr lang="ja-JP"/>
          </a:p>
        </c:txPr>
        <c:crossAx val="181010432"/>
        <c:crosses val="autoZero"/>
        <c:auto val="1"/>
        <c:lblAlgn val="ctr"/>
        <c:lblOffset val="100"/>
        <c:noMultiLvlLbl val="0"/>
      </c:catAx>
      <c:valAx>
        <c:axId val="181010432"/>
        <c:scaling>
          <c:orientation val="minMax"/>
          <c:max val="900"/>
          <c:min val="0"/>
        </c:scaling>
        <c:delete val="0"/>
        <c:axPos val="l"/>
        <c:numFmt formatCode="#,##0_ " sourceLinked="1"/>
        <c:majorTickMark val="none"/>
        <c:minorTickMark val="none"/>
        <c:tickLblPos val="nextTo"/>
        <c:crossAx val="180857088"/>
        <c:crosses val="autoZero"/>
        <c:crossBetween val="between"/>
        <c:majorUnit val="200"/>
      </c:valAx>
      <c:spPr>
        <a:noFill/>
        <a:ln w="6350"/>
      </c:spPr>
    </c:plotArea>
    <c:plotVisOnly val="1"/>
    <c:dispBlanksAs val="gap"/>
    <c:showDLblsOverMax val="0"/>
  </c:chart>
  <c:spPr>
    <a:ln>
      <a:noFill/>
    </a:ln>
  </c:spPr>
  <c:txPr>
    <a:bodyPr/>
    <a:lstStyle/>
    <a:p>
      <a:pPr>
        <a:defRPr sz="1200"/>
      </a:pPr>
      <a:endParaRPr lang="ja-JP"/>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900" dirty="0"/>
              <a:t>マザーズハローワーク就職支援対象者の就職率の推移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Sheet1!$B$2</c:f>
              <c:strCache>
                <c:ptCount val="1"/>
                <c:pt idx="0">
                  <c:v>就職率</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Sheet1!$A$3:$A$7</c:f>
              <c:strCache>
                <c:ptCount val="5"/>
                <c:pt idx="0">
                  <c:v>平成30年度</c:v>
                </c:pt>
                <c:pt idx="1">
                  <c:v>令和元年度</c:v>
                </c:pt>
                <c:pt idx="2">
                  <c:v>令和２年度</c:v>
                </c:pt>
                <c:pt idx="3">
                  <c:v>令和３年度</c:v>
                </c:pt>
                <c:pt idx="4">
                  <c:v>令和４年度</c:v>
                </c:pt>
              </c:strCache>
            </c:strRef>
          </c:cat>
          <c:val>
            <c:numRef>
              <c:f>Sheet1!$B$3:$B$7</c:f>
              <c:numCache>
                <c:formatCode>0.0%</c:formatCode>
                <c:ptCount val="5"/>
                <c:pt idx="0">
                  <c:v>0.92200000000000004</c:v>
                </c:pt>
                <c:pt idx="1">
                  <c:v>0.95099999999999996</c:v>
                </c:pt>
                <c:pt idx="2">
                  <c:v>0.94</c:v>
                </c:pt>
                <c:pt idx="3">
                  <c:v>0.93700000000000006</c:v>
                </c:pt>
                <c:pt idx="4">
                  <c:v>0.94199999999999995</c:v>
                </c:pt>
              </c:numCache>
            </c:numRef>
          </c:val>
          <c:smooth val="0"/>
          <c:extLst>
            <c:ext xmlns:c16="http://schemas.microsoft.com/office/drawing/2014/chart" uri="{C3380CC4-5D6E-409C-BE32-E72D297353CC}">
              <c16:uniqueId val="{00000000-F933-454D-B1AF-45048A46D7FC}"/>
            </c:ext>
          </c:extLst>
        </c:ser>
        <c:dLbls>
          <c:showLegendKey val="0"/>
          <c:showVal val="1"/>
          <c:showCatName val="0"/>
          <c:showSerName val="0"/>
          <c:showPercent val="0"/>
          <c:showBubbleSize val="0"/>
        </c:dLbls>
        <c:marker val="1"/>
        <c:smooth val="0"/>
        <c:axId val="1504308928"/>
        <c:axId val="1504316416"/>
      </c:lineChart>
      <c:catAx>
        <c:axId val="150430892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4316416"/>
        <c:crossesAt val="0.8"/>
        <c:auto val="1"/>
        <c:lblAlgn val="ctr"/>
        <c:lblOffset val="100"/>
        <c:tickMarkSkip val="10"/>
        <c:noMultiLvlLbl val="0"/>
      </c:catAx>
      <c:valAx>
        <c:axId val="1504316416"/>
        <c:scaling>
          <c:orientation val="minMax"/>
          <c:max val="1"/>
          <c:min val="0.8"/>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5043089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71992982528535"/>
          <c:y val="0.19067972861468382"/>
          <c:w val="0.70974587456542837"/>
          <c:h val="0.68088665368075696"/>
        </c:manualLayout>
      </c:layout>
      <c:barChart>
        <c:barDir val="col"/>
        <c:grouping val="clustered"/>
        <c:varyColors val="0"/>
        <c:ser>
          <c:idx val="0"/>
          <c:order val="0"/>
          <c:tx>
            <c:strRef>
              <c:f>Sheet1!$B$1</c:f>
              <c:strCache>
                <c:ptCount val="1"/>
                <c:pt idx="0">
                  <c:v>65歳までの雇用確保措置</c:v>
                </c:pt>
              </c:strCache>
            </c:strRef>
          </c:tx>
          <c:spPr>
            <a:solidFill>
              <a:schemeClr val="accent1">
                <a:alpha val="85000"/>
              </a:schemeClr>
            </a:solidFill>
            <a:ln w="25400" cap="flat" cmpd="sng" algn="ctr">
              <a:solidFill>
                <a:schemeClr val="lt1">
                  <a:alpha val="53000"/>
                </a:schemeClr>
              </a:solidFill>
              <a:prstDash val="solid"/>
              <a:round/>
            </a:ln>
            <a:effectLst/>
          </c:spPr>
          <c:invertIfNegative val="0"/>
          <c:dLbls>
            <c:dLbl>
              <c:idx val="0"/>
              <c:layout>
                <c:manualLayout>
                  <c:x val="5.6578093048942492E-2"/>
                  <c:y val="0.11092335824724885"/>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ea"/>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30688003442940226"/>
                      <c:h val="6.2308949140489747E-2"/>
                    </c:manualLayout>
                  </c15:layout>
                </c:ext>
                <c:ext xmlns:c16="http://schemas.microsoft.com/office/drawing/2014/chart" uri="{C3380CC4-5D6E-409C-BE32-E72D297353CC}">
                  <c16:uniqueId val="{00000000-5A3A-4045-AB4F-41F81FEC6118}"/>
                </c:ext>
              </c:extLst>
            </c:dLbl>
            <c:dLbl>
              <c:idx val="1"/>
              <c:layout>
                <c:manualLayout>
                  <c:x val="6.5801658833330917E-2"/>
                  <c:y val="0.11093634436613128"/>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ea"/>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31707537976800731"/>
                      <c:h val="8.0574466067275849E-2"/>
                    </c:manualLayout>
                  </c15:layout>
                </c:ext>
                <c:ext xmlns:c16="http://schemas.microsoft.com/office/drawing/2014/chart" uri="{C3380CC4-5D6E-409C-BE32-E72D297353CC}">
                  <c16:uniqueId val="{00000001-5A3A-4045-AB4F-41F81FEC611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ea"/>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令和３年</c:v>
                </c:pt>
                <c:pt idx="1">
                  <c:v>４年</c:v>
                </c:pt>
              </c:strCache>
            </c:strRef>
          </c:cat>
          <c:val>
            <c:numRef>
              <c:f>Sheet1!$B$2:$B$3</c:f>
              <c:numCache>
                <c:formatCode>0.0%</c:formatCode>
                <c:ptCount val="2"/>
                <c:pt idx="0">
                  <c:v>0.996</c:v>
                </c:pt>
                <c:pt idx="1">
                  <c:v>0.998</c:v>
                </c:pt>
              </c:numCache>
            </c:numRef>
          </c:val>
          <c:extLst>
            <c:ext xmlns:c16="http://schemas.microsoft.com/office/drawing/2014/chart" uri="{C3380CC4-5D6E-409C-BE32-E72D297353CC}">
              <c16:uniqueId val="{00000002-5A3A-4045-AB4F-41F81FEC6118}"/>
            </c:ext>
          </c:extLst>
        </c:ser>
        <c:ser>
          <c:idx val="1"/>
          <c:order val="1"/>
          <c:tx>
            <c:strRef>
              <c:f>Sheet1!$C$1</c:f>
              <c:strCache>
                <c:ptCount val="1"/>
                <c:pt idx="0">
                  <c:v>70歳までの就業確保措置</c:v>
                </c:pt>
              </c:strCache>
            </c:strRef>
          </c:tx>
          <c:spPr>
            <a:solidFill>
              <a:srgbClr val="FF99FF"/>
            </a:solidFill>
            <a:ln w="19050" cap="flat" cmpd="sng" algn="ctr">
              <a:solidFill>
                <a:schemeClr val="lt1">
                  <a:alpha val="50000"/>
                </a:schemeClr>
              </a:solidFill>
              <a:round/>
            </a:ln>
            <a:effectLst/>
          </c:spPr>
          <c:invertIfNegative val="0"/>
          <c:dLbls>
            <c:dLbl>
              <c:idx val="0"/>
              <c:layout>
                <c:manualLayout>
                  <c:x val="2.1433152932845454E-2"/>
                  <c:y val="0.1075726190287947"/>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ea"/>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30548817838788928"/>
                      <c:h val="8.0574310969149757E-2"/>
                    </c:manualLayout>
                  </c15:layout>
                </c:ext>
                <c:ext xmlns:c16="http://schemas.microsoft.com/office/drawing/2014/chart" uri="{C3380CC4-5D6E-409C-BE32-E72D297353CC}">
                  <c16:uniqueId val="{00000003-5A3A-4045-AB4F-41F81FEC6118}"/>
                </c:ext>
              </c:extLst>
            </c:dLbl>
            <c:dLbl>
              <c:idx val="1"/>
              <c:layout>
                <c:manualLayout>
                  <c:x val="-1.6599001945360738E-3"/>
                  <c:y val="0.11017529169907558"/>
                </c:manualLayout>
              </c:layout>
              <c:numFmt formatCode="0.0%" sourceLinked="0"/>
              <c:spPr>
                <a:noFill/>
                <a:ln>
                  <a:noFill/>
                </a:ln>
                <a:effectLst/>
              </c:spPr>
              <c:txPr>
                <a:bodyPr rot="0" spcFirstLastPara="1" vertOverflow="ellipsis" vert="horz" wrap="square" lIns="38100" tIns="19050" rIns="38100" bIns="19050" anchor="ctr" anchorCtr="1">
                  <a:noAutofit/>
                </a:bodyPr>
                <a:lstStyle/>
                <a:p>
                  <a:pPr>
                    <a:defRPr sz="1000" b="1" i="0" u="none" strike="noStrike" kern="1200" baseline="0">
                      <a:solidFill>
                        <a:schemeClr val="tx1"/>
                      </a:solidFill>
                      <a:latin typeface="+mn-ea"/>
                      <a:ea typeface="+mn-ea"/>
                      <a:cs typeface="+mn-cs"/>
                    </a:defRPr>
                  </a:pPr>
                  <a:endParaRPr lang="ja-JP"/>
                </a:p>
              </c:txPr>
              <c:showLegendKey val="0"/>
              <c:showVal val="1"/>
              <c:showCatName val="0"/>
              <c:showSerName val="0"/>
              <c:showPercent val="0"/>
              <c:showBubbleSize val="0"/>
              <c:extLst>
                <c:ext xmlns:c15="http://schemas.microsoft.com/office/drawing/2012/chart" uri="{CE6537A1-D6FC-4f65-9D91-7224C49458BB}">
                  <c15:layout>
                    <c:manualLayout>
                      <c:w val="0.3338688050708738"/>
                      <c:h val="8.9627712034225329E-2"/>
                    </c:manualLayout>
                  </c15:layout>
                </c:ext>
                <c:ext xmlns:c16="http://schemas.microsoft.com/office/drawing/2014/chart" uri="{C3380CC4-5D6E-409C-BE32-E72D297353CC}">
                  <c16:uniqueId val="{00000004-5A3A-4045-AB4F-41F81FEC611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ea"/>
                    <a:ea typeface="+mn-ea"/>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Sheet1!$A$2:$A$3</c:f>
              <c:strCache>
                <c:ptCount val="2"/>
                <c:pt idx="0">
                  <c:v>令和３年</c:v>
                </c:pt>
                <c:pt idx="1">
                  <c:v>４年</c:v>
                </c:pt>
              </c:strCache>
            </c:strRef>
          </c:cat>
          <c:val>
            <c:numRef>
              <c:f>Sheet1!$C$2:$C$3</c:f>
              <c:numCache>
                <c:formatCode>0.0%</c:formatCode>
                <c:ptCount val="2"/>
                <c:pt idx="0">
                  <c:v>0.29699999999999999</c:v>
                </c:pt>
                <c:pt idx="1">
                  <c:v>0.33700000000000002</c:v>
                </c:pt>
              </c:numCache>
            </c:numRef>
          </c:val>
          <c:extLst>
            <c:ext xmlns:c16="http://schemas.microsoft.com/office/drawing/2014/chart" uri="{C3380CC4-5D6E-409C-BE32-E72D297353CC}">
              <c16:uniqueId val="{00000005-5A3A-4045-AB4F-41F81FEC6118}"/>
            </c:ext>
          </c:extLst>
        </c:ser>
        <c:dLbls>
          <c:showLegendKey val="0"/>
          <c:showVal val="0"/>
          <c:showCatName val="0"/>
          <c:showSerName val="0"/>
          <c:showPercent val="0"/>
          <c:showBubbleSize val="0"/>
        </c:dLbls>
        <c:gapWidth val="150"/>
        <c:axId val="1385812831"/>
        <c:axId val="1385810335"/>
      </c:barChart>
      <c:catAx>
        <c:axId val="1385812831"/>
        <c:scaling>
          <c:orientation val="minMax"/>
        </c:scaling>
        <c:delete val="0"/>
        <c:axPos val="b"/>
        <c:majorGridlines>
          <c:spPr>
            <a:ln w="9525" cap="flat" cmpd="sng" algn="ctr">
              <a:solidFill>
                <a:schemeClr val="bg1">
                  <a:lumMod val="50000"/>
                </a:schemeClr>
              </a:solidFill>
              <a:round/>
            </a:ln>
            <a:effectLst/>
          </c:spPr>
        </c:majorGridlines>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t" anchorCtr="1"/>
          <a:lstStyle/>
          <a:p>
            <a:pPr>
              <a:defRPr sz="700" b="1" i="0" u="none" strike="noStrike" kern="1200" cap="all" baseline="0">
                <a:solidFill>
                  <a:schemeClr val="dk1">
                    <a:lumMod val="75000"/>
                    <a:lumOff val="25000"/>
                  </a:schemeClr>
                </a:solidFill>
                <a:latin typeface="+mn-ea"/>
                <a:ea typeface="+mn-ea"/>
                <a:cs typeface="+mn-cs"/>
              </a:defRPr>
            </a:pPr>
            <a:endParaRPr lang="ja-JP"/>
          </a:p>
        </c:txPr>
        <c:crossAx val="1385810335"/>
        <c:crosses val="autoZero"/>
        <c:auto val="1"/>
        <c:lblAlgn val="ctr"/>
        <c:lblOffset val="100"/>
        <c:noMultiLvlLbl val="0"/>
      </c:catAx>
      <c:valAx>
        <c:axId val="1385810335"/>
        <c:scaling>
          <c:orientation val="minMax"/>
          <c:max val="1"/>
        </c:scaling>
        <c:delete val="0"/>
        <c:axPos val="l"/>
        <c:majorGridlines>
          <c:spPr>
            <a:ln w="9525" cap="flat" cmpd="sng" algn="ctr">
              <a:solidFill>
                <a:schemeClr val="bg1">
                  <a:lumMod val="75000"/>
                </a:schemeClr>
              </a:solidFill>
              <a:round/>
            </a:ln>
            <a:effectLst/>
          </c:spPr>
        </c:majorGridlines>
        <c:minorGridlines>
          <c:spPr>
            <a:ln>
              <a:solidFill>
                <a:schemeClr val="bg1">
                  <a:lumMod val="75000"/>
                </a:schemeClr>
              </a:solidFill>
              <a:prstDash val="sysDot"/>
            </a:ln>
            <a:effectLst/>
          </c:spPr>
        </c:min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1" i="0" u="none" strike="noStrike" kern="1200" baseline="0">
                <a:solidFill>
                  <a:schemeClr val="dk1">
                    <a:lumMod val="75000"/>
                    <a:lumOff val="25000"/>
                  </a:schemeClr>
                </a:solidFill>
                <a:latin typeface="+mn-ea"/>
                <a:ea typeface="+mn-ea"/>
                <a:cs typeface="+mn-cs"/>
              </a:defRPr>
            </a:pPr>
            <a:endParaRPr lang="ja-JP"/>
          </a:p>
        </c:txPr>
        <c:crossAx val="1385812831"/>
        <c:crosses val="autoZero"/>
        <c:crossBetween val="between"/>
        <c:majorUnit val="0.2"/>
      </c:valAx>
      <c:spPr>
        <a:solidFill>
          <a:schemeClr val="bg1"/>
        </a:solidFill>
        <a:ln>
          <a:noFill/>
        </a:ln>
        <a:effectLst/>
      </c:spPr>
    </c:plotArea>
    <c:legend>
      <c:legendPos val="t"/>
      <c:layout>
        <c:manualLayout>
          <c:xMode val="edge"/>
          <c:yMode val="edge"/>
          <c:x val="0.12636630376171987"/>
          <c:y val="5.5909229069046273E-2"/>
          <c:w val="0.8603587962962963"/>
          <c:h val="0.11476589800780598"/>
        </c:manualLayout>
      </c:layout>
      <c:overlay val="0"/>
      <c:spPr>
        <a:noFill/>
        <a:ln>
          <a:noFill/>
        </a:ln>
        <a:effectLst/>
      </c:spPr>
      <c:txPr>
        <a:bodyPr rot="0" spcFirstLastPara="1" vertOverflow="ellipsis" vert="horz" wrap="square" anchor="ctr" anchorCtr="1"/>
        <a:lstStyle/>
        <a:p>
          <a:pPr>
            <a:defRPr sz="700" b="1" i="0" u="none" strike="noStrike" kern="1200" baseline="0">
              <a:solidFill>
                <a:schemeClr val="tx1"/>
              </a:solidFill>
              <a:latin typeface="HGPｺﾞｼｯｸM" panose="020B0600000000000000" pitchFamily="50" charset="-128"/>
              <a:ea typeface="HGPｺﾞｼｯｸM" panose="020B0600000000000000" pitchFamily="50" charset="-128"/>
              <a:cs typeface="+mn-cs"/>
            </a:defRPr>
          </a:pPr>
          <a:endParaRPr lang="ja-JP"/>
        </a:p>
      </c:txPr>
    </c:legend>
    <c:plotVisOnly val="1"/>
    <c:dispBlanksAs val="gap"/>
    <c:showDLblsOverMax val="0"/>
  </c:chart>
  <c:spPr>
    <a:noFill/>
    <a:ln w="9525" cap="flat" cmpd="sng" algn="ctr">
      <a:noFill/>
      <a:round/>
    </a:ln>
    <a:effectLst/>
  </c:spPr>
  <c:txPr>
    <a:bodyPr/>
    <a:lstStyle/>
    <a:p>
      <a:pPr>
        <a:defRPr/>
      </a:pPr>
      <a:endParaRPr lang="ja-JP"/>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Sheet1!$A$4</c:f>
              <c:strCache>
                <c:ptCount val="1"/>
                <c:pt idx="0">
                  <c:v>事業所数</c:v>
                </c:pt>
              </c:strCache>
            </c:strRef>
          </c:tx>
          <c:spPr>
            <a:solidFill>
              <a:srgbClr val="FF6600">
                <a:tint val="66000"/>
                <a:satMod val="160000"/>
              </a:srgbClr>
            </a:solidFill>
            <a:ln>
              <a:solidFill>
                <a:srgbClr val="FF6600"/>
              </a:solidFill>
            </a:ln>
            <a:effectLst/>
          </c:spPr>
          <c:invertIfNegative val="0"/>
          <c:cat>
            <c:strRef>
              <c:f>Sheet1!$B$2:$F$2</c:f>
              <c:strCache>
                <c:ptCount val="5"/>
                <c:pt idx="0">
                  <c:v>平成30年</c:v>
                </c:pt>
                <c:pt idx="1">
                  <c:v>令和元年</c:v>
                </c:pt>
                <c:pt idx="2">
                  <c:v>令和２年</c:v>
                </c:pt>
                <c:pt idx="3">
                  <c:v>令和３年</c:v>
                </c:pt>
                <c:pt idx="4">
                  <c:v>令和４年</c:v>
                </c:pt>
              </c:strCache>
            </c:strRef>
          </c:cat>
          <c:val>
            <c:numRef>
              <c:f>Sheet1!$B$4:$F$4</c:f>
              <c:numCache>
                <c:formatCode>#,##0_);[Red]\(#,##0\)</c:formatCode>
                <c:ptCount val="5"/>
                <c:pt idx="0">
                  <c:v>1880</c:v>
                </c:pt>
                <c:pt idx="1">
                  <c:v>2268</c:v>
                </c:pt>
                <c:pt idx="2">
                  <c:v>2539</c:v>
                </c:pt>
                <c:pt idx="3">
                  <c:v>2628</c:v>
                </c:pt>
                <c:pt idx="4">
                  <c:v>2717</c:v>
                </c:pt>
              </c:numCache>
            </c:numRef>
          </c:val>
          <c:extLst>
            <c:ext xmlns:c16="http://schemas.microsoft.com/office/drawing/2014/chart" uri="{C3380CC4-5D6E-409C-BE32-E72D297353CC}">
              <c16:uniqueId val="{00000000-52F9-411C-9AA9-1A7866C95007}"/>
            </c:ext>
          </c:extLst>
        </c:ser>
        <c:ser>
          <c:idx val="2"/>
          <c:order val="2"/>
          <c:tx>
            <c:strRef>
              <c:f>Sheet1!$A$5</c:f>
              <c:strCache>
                <c:ptCount val="1"/>
                <c:pt idx="0">
                  <c:v>外国人労働者数</c:v>
                </c:pt>
              </c:strCache>
            </c:strRef>
          </c:tx>
          <c:spPr>
            <a:pattFill prst="dkUpDiag">
              <a:fgClr>
                <a:srgbClr val="0070C0"/>
              </a:fgClr>
              <a:bgClr>
                <a:schemeClr val="bg1"/>
              </a:bgClr>
            </a:pattFill>
            <a:ln>
              <a:solidFill>
                <a:srgbClr val="0070C0"/>
              </a:solidFill>
            </a:ln>
            <a:effectLst/>
          </c:spPr>
          <c:invertIfNegative val="0"/>
          <c:cat>
            <c:strRef>
              <c:f>Sheet1!$B$2:$F$2</c:f>
              <c:strCache>
                <c:ptCount val="5"/>
                <c:pt idx="0">
                  <c:v>平成30年</c:v>
                </c:pt>
                <c:pt idx="1">
                  <c:v>令和元年</c:v>
                </c:pt>
                <c:pt idx="2">
                  <c:v>令和２年</c:v>
                </c:pt>
                <c:pt idx="3">
                  <c:v>令和３年</c:v>
                </c:pt>
                <c:pt idx="4">
                  <c:v>令和４年</c:v>
                </c:pt>
              </c:strCache>
            </c:strRef>
          </c:cat>
          <c:val>
            <c:numRef>
              <c:f>Sheet1!$B$5:$F$5</c:f>
              <c:numCache>
                <c:formatCode>#,##0_);[Red]\(#,##0\)</c:formatCode>
                <c:ptCount val="5"/>
                <c:pt idx="0">
                  <c:v>11001</c:v>
                </c:pt>
                <c:pt idx="1">
                  <c:v>13587</c:v>
                </c:pt>
                <c:pt idx="2">
                  <c:v>13797</c:v>
                </c:pt>
                <c:pt idx="3">
                  <c:v>13415</c:v>
                </c:pt>
                <c:pt idx="4">
                  <c:v>14778</c:v>
                </c:pt>
              </c:numCache>
            </c:numRef>
          </c:val>
          <c:extLst>
            <c:ext xmlns:c16="http://schemas.microsoft.com/office/drawing/2014/chart" uri="{C3380CC4-5D6E-409C-BE32-E72D297353CC}">
              <c16:uniqueId val="{00000001-52F9-411C-9AA9-1A7866C95007}"/>
            </c:ext>
          </c:extLst>
        </c:ser>
        <c:dLbls>
          <c:showLegendKey val="0"/>
          <c:showVal val="0"/>
          <c:showCatName val="0"/>
          <c:showSerName val="0"/>
          <c:showPercent val="0"/>
          <c:showBubbleSize val="0"/>
        </c:dLbls>
        <c:gapWidth val="219"/>
        <c:overlap val="-27"/>
        <c:axId val="297610175"/>
        <c:axId val="297612255"/>
        <c:extLst>
          <c:ext xmlns:c15="http://schemas.microsoft.com/office/drawing/2012/chart" uri="{02D57815-91ED-43cb-92C2-25804820EDAC}">
            <c15:filteredBarSeries>
              <c15:ser>
                <c:idx val="0"/>
                <c:order val="0"/>
                <c:tx>
                  <c:strRef>
                    <c:extLst>
                      <c:ext uri="{02D57815-91ED-43cb-92C2-25804820EDAC}">
                        <c15:formulaRef>
                          <c15:sqref>Sheet1!$A$3</c15:sqref>
                        </c15:formulaRef>
                      </c:ext>
                    </c:extLst>
                    <c:strCache>
                      <c:ptCount val="1"/>
                    </c:strCache>
                  </c:strRef>
                </c:tx>
                <c:spPr>
                  <a:solidFill>
                    <a:schemeClr val="accent1"/>
                  </a:solidFill>
                  <a:ln>
                    <a:noFill/>
                  </a:ln>
                  <a:effectLst/>
                </c:spPr>
                <c:invertIfNegative val="0"/>
                <c:cat>
                  <c:strRef>
                    <c:extLst>
                      <c:ext uri="{02D57815-91ED-43cb-92C2-25804820EDAC}">
                        <c15:formulaRef>
                          <c15:sqref>Sheet1!$B$2:$F$2</c15:sqref>
                        </c15:formulaRef>
                      </c:ext>
                    </c:extLst>
                    <c:strCache>
                      <c:ptCount val="5"/>
                      <c:pt idx="0">
                        <c:v>平成30年</c:v>
                      </c:pt>
                      <c:pt idx="1">
                        <c:v>令和元年</c:v>
                      </c:pt>
                      <c:pt idx="2">
                        <c:v>令和２年</c:v>
                      </c:pt>
                      <c:pt idx="3">
                        <c:v>令和３年</c:v>
                      </c:pt>
                      <c:pt idx="4">
                        <c:v>令和４年</c:v>
                      </c:pt>
                    </c:strCache>
                  </c:strRef>
                </c:cat>
                <c:val>
                  <c:numRef>
                    <c:extLst>
                      <c:ext uri="{02D57815-91ED-43cb-92C2-25804820EDAC}">
                        <c15:formulaRef>
                          <c15:sqref>Sheet1!$B$3:$F$3</c15:sqref>
                        </c15:formulaRef>
                      </c:ext>
                    </c:extLst>
                    <c:numCache>
                      <c:formatCode>General</c:formatCode>
                      <c:ptCount val="5"/>
                    </c:numCache>
                  </c:numRef>
                </c:val>
                <c:extLst>
                  <c:ext xmlns:c16="http://schemas.microsoft.com/office/drawing/2014/chart" uri="{C3380CC4-5D6E-409C-BE32-E72D297353CC}">
                    <c16:uniqueId val="{00000002-52F9-411C-9AA9-1A7866C95007}"/>
                  </c:ext>
                </c:extLst>
              </c15:ser>
            </c15:filteredBarSeries>
          </c:ext>
        </c:extLst>
      </c:barChart>
      <c:catAx>
        <c:axId val="2976101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7612255"/>
        <c:crosses val="autoZero"/>
        <c:auto val="1"/>
        <c:lblAlgn val="ctr"/>
        <c:lblOffset val="100"/>
        <c:noMultiLvlLbl val="0"/>
      </c:catAx>
      <c:valAx>
        <c:axId val="297612255"/>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97610175"/>
        <c:crosses val="autoZero"/>
        <c:crossBetween val="between"/>
      </c:valAx>
      <c:spPr>
        <a:noFill/>
        <a:ln>
          <a:noFill/>
        </a:ln>
        <a:effectLst/>
      </c:spPr>
    </c:plotArea>
    <c:legend>
      <c:legendPos val="b"/>
      <c:layout>
        <c:manualLayout>
          <c:xMode val="edge"/>
          <c:yMode val="edge"/>
          <c:x val="7.5012951262139235E-2"/>
          <c:y val="0.89409667541557303"/>
          <c:w val="0.92498704873786075"/>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tLang="ja-JP" sz="1050" dirty="0"/>
              <a:t>5</a:t>
            </a:r>
            <a:r>
              <a:rPr lang="ja-JP" altLang="en-US" sz="1050" dirty="0"/>
              <a:t>年相対生存率　年次推移（全がん）</a:t>
            </a:r>
            <a:endParaRPr lang="en-US" altLang="ja-JP" sz="1050" dirty="0"/>
          </a:p>
        </c:rich>
      </c:tx>
      <c:layout>
        <c:manualLayout>
          <c:xMode val="edge"/>
          <c:yMode val="edge"/>
          <c:x val="0.13767630475311324"/>
          <c:y val="1.774146907745757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lineChart>
        <c:grouping val="standard"/>
        <c:varyColors val="0"/>
        <c:ser>
          <c:idx val="0"/>
          <c:order val="0"/>
          <c:tx>
            <c:strRef>
              <c:f>Sheet1!$A$2</c:f>
              <c:strCache>
                <c:ptCount val="1"/>
                <c:pt idx="0">
                  <c:v>男性</c:v>
                </c:pt>
              </c:strCache>
            </c:strRef>
          </c:tx>
          <c:spPr>
            <a:ln w="28575" cap="rnd">
              <a:solidFill>
                <a:schemeClr val="bg2">
                  <a:lumMod val="75000"/>
                </a:schemeClr>
              </a:solidFill>
              <a:round/>
            </a:ln>
            <a:effectLst/>
          </c:spPr>
          <c:marker>
            <c:symbol val="circle"/>
            <c:size val="5"/>
            <c:spPr>
              <a:solidFill>
                <a:schemeClr val="bg2">
                  <a:lumMod val="75000"/>
                </a:schemeClr>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1993-1996</c:v>
                </c:pt>
                <c:pt idx="1">
                  <c:v>1997-1999</c:v>
                </c:pt>
                <c:pt idx="2">
                  <c:v>2000-2002</c:v>
                </c:pt>
                <c:pt idx="3">
                  <c:v>2003-2006</c:v>
                </c:pt>
                <c:pt idx="4">
                  <c:v>2006-2008</c:v>
                </c:pt>
                <c:pt idx="5">
                  <c:v>2009-2011</c:v>
                </c:pt>
              </c:strCache>
            </c:strRef>
          </c:cat>
          <c:val>
            <c:numRef>
              <c:f>Sheet1!$B$2:$G$2</c:f>
              <c:numCache>
                <c:formatCode>0.0</c:formatCode>
                <c:ptCount val="6"/>
                <c:pt idx="0" formatCode="General">
                  <c:v>48.9</c:v>
                </c:pt>
                <c:pt idx="1">
                  <c:v>50</c:v>
                </c:pt>
                <c:pt idx="2" formatCode="General">
                  <c:v>53.1</c:v>
                </c:pt>
                <c:pt idx="3" formatCode="General">
                  <c:v>55.4</c:v>
                </c:pt>
                <c:pt idx="4" formatCode="General">
                  <c:v>59.1</c:v>
                </c:pt>
                <c:pt idx="5">
                  <c:v>62</c:v>
                </c:pt>
              </c:numCache>
            </c:numRef>
          </c:val>
          <c:smooth val="0"/>
          <c:extLst>
            <c:ext xmlns:c16="http://schemas.microsoft.com/office/drawing/2014/chart" uri="{C3380CC4-5D6E-409C-BE32-E72D297353CC}">
              <c16:uniqueId val="{00000000-7C6A-4737-9CBF-AE7AA27E6F4A}"/>
            </c:ext>
          </c:extLst>
        </c:ser>
        <c:ser>
          <c:idx val="1"/>
          <c:order val="1"/>
          <c:tx>
            <c:strRef>
              <c:f>Sheet1!$A$3</c:f>
              <c:strCache>
                <c:ptCount val="1"/>
                <c:pt idx="0">
                  <c:v>女性</c:v>
                </c:pt>
              </c:strCache>
            </c:strRef>
          </c:tx>
          <c:spPr>
            <a:ln w="28575" cap="rnd">
              <a:solidFill>
                <a:schemeClr val="tx1"/>
              </a:solidFill>
              <a:round/>
            </a:ln>
            <a:effectLst/>
          </c:spPr>
          <c:marker>
            <c:symbol val="circle"/>
            <c:size val="5"/>
            <c:spPr>
              <a:solidFill>
                <a:schemeClr val="tx1"/>
              </a:solidFill>
              <a:ln w="9525">
                <a:solidFill>
                  <a:schemeClr val="tx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1993-1996</c:v>
                </c:pt>
                <c:pt idx="1">
                  <c:v>1997-1999</c:v>
                </c:pt>
                <c:pt idx="2">
                  <c:v>2000-2002</c:v>
                </c:pt>
                <c:pt idx="3">
                  <c:v>2003-2006</c:v>
                </c:pt>
                <c:pt idx="4">
                  <c:v>2006-2008</c:v>
                </c:pt>
                <c:pt idx="5">
                  <c:v>2009-2011</c:v>
                </c:pt>
              </c:strCache>
            </c:strRef>
          </c:cat>
          <c:val>
            <c:numRef>
              <c:f>Sheet1!$B$3:$G$3</c:f>
              <c:numCache>
                <c:formatCode>General</c:formatCode>
                <c:ptCount val="6"/>
                <c:pt idx="0" formatCode="0.0">
                  <c:v>59</c:v>
                </c:pt>
                <c:pt idx="1">
                  <c:v>59.8</c:v>
                </c:pt>
                <c:pt idx="2">
                  <c:v>61.7</c:v>
                </c:pt>
                <c:pt idx="3">
                  <c:v>62.9</c:v>
                </c:pt>
                <c:pt idx="4" formatCode="0.0">
                  <c:v>60</c:v>
                </c:pt>
                <c:pt idx="5">
                  <c:v>66.900000000000006</c:v>
                </c:pt>
              </c:numCache>
            </c:numRef>
          </c:val>
          <c:smooth val="0"/>
          <c:extLst>
            <c:ext xmlns:c16="http://schemas.microsoft.com/office/drawing/2014/chart" uri="{C3380CC4-5D6E-409C-BE32-E72D297353CC}">
              <c16:uniqueId val="{00000001-7C6A-4737-9CBF-AE7AA27E6F4A}"/>
            </c:ext>
          </c:extLst>
        </c:ser>
        <c:dLbls>
          <c:showLegendKey val="0"/>
          <c:showVal val="0"/>
          <c:showCatName val="0"/>
          <c:showSerName val="0"/>
          <c:showPercent val="0"/>
          <c:showBubbleSize val="0"/>
        </c:dLbls>
        <c:marker val="1"/>
        <c:smooth val="0"/>
        <c:axId val="1131133807"/>
        <c:axId val="1131134223"/>
      </c:lineChart>
      <c:catAx>
        <c:axId val="1131133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ja-JP"/>
          </a:p>
        </c:txPr>
        <c:crossAx val="1131134223"/>
        <c:crosses val="autoZero"/>
        <c:auto val="1"/>
        <c:lblAlgn val="ctr"/>
        <c:lblOffset val="100"/>
        <c:noMultiLvlLbl val="0"/>
      </c:catAx>
      <c:valAx>
        <c:axId val="113113422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1131133807"/>
        <c:crosses val="autoZero"/>
        <c:crossBetween val="between"/>
      </c:valAx>
      <c:spPr>
        <a:noFill/>
        <a:ln>
          <a:noFill/>
        </a:ln>
        <a:effectLst/>
      </c:spPr>
    </c:plotArea>
    <c:legend>
      <c:legendPos val="b"/>
      <c:layout>
        <c:manualLayout>
          <c:xMode val="edge"/>
          <c:yMode val="edge"/>
          <c:x val="0.29184635966736394"/>
          <c:y val="0.8830250603938411"/>
          <c:w val="0.41630728066527217"/>
          <c:h val="7.140145289711014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0.9116</cdr:y>
    </cdr:from>
    <cdr:to>
      <cdr:x>0.95154</cdr:x>
      <cdr:y>0.97491</cdr:y>
    </cdr:to>
    <cdr:sp macro="" textlink="">
      <cdr:nvSpPr>
        <cdr:cNvPr id="2" name="テキスト ボックス 1"/>
        <cdr:cNvSpPr txBox="1"/>
      </cdr:nvSpPr>
      <cdr:spPr>
        <a:xfrm xmlns:a="http://schemas.openxmlformats.org/drawingml/2006/main">
          <a:off x="0" y="3202149"/>
          <a:ext cx="2804326" cy="222364"/>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n-US" altLang="ja-JP" sz="800" dirty="0">
              <a:solidFill>
                <a:schemeClr val="tx1">
                  <a:lumMod val="50000"/>
                  <a:lumOff val="50000"/>
                </a:schemeClr>
              </a:solidFill>
              <a:latin typeface="メイリオ" panose="020B0604030504040204" pitchFamily="50" charset="-128"/>
              <a:ea typeface="メイリオ" panose="020B0604030504040204" pitchFamily="50" charset="-128"/>
            </a:rPr>
            <a:t>※</a:t>
          </a:r>
          <a:r>
            <a:rPr lang="ja-JP" altLang="en-US" sz="800" dirty="0">
              <a:solidFill>
                <a:schemeClr val="tx1">
                  <a:lumMod val="50000"/>
                  <a:lumOff val="50000"/>
                </a:schemeClr>
              </a:solidFill>
              <a:latin typeface="メイリオ" panose="020B0604030504040204" pitchFamily="50" charset="-128"/>
              <a:ea typeface="メイリオ" panose="020B0604030504040204" pitchFamily="50" charset="-128"/>
            </a:rPr>
            <a:t> </a:t>
          </a:r>
          <a:r>
            <a:rPr kumimoji="1" lang="ja-JP" altLang="en-US" sz="800" dirty="0">
              <a:solidFill>
                <a:schemeClr val="tx1">
                  <a:lumMod val="50000"/>
                  <a:lumOff val="50000"/>
                </a:schemeClr>
              </a:solidFill>
              <a:latin typeface="メイリオ" panose="020B0604030504040204" pitchFamily="50" charset="-128"/>
              <a:ea typeface="メイリオ" panose="020B0604030504040204" pitchFamily="50" charset="-128"/>
            </a:rPr>
            <a:t>資料出所：厚生労働省 令和２年度</a:t>
          </a:r>
          <a:r>
            <a:rPr lang="ja-JP" altLang="en-US" sz="800" dirty="0">
              <a:solidFill>
                <a:schemeClr val="tx1">
                  <a:lumMod val="50000"/>
                  <a:lumOff val="50000"/>
                </a:schemeClr>
              </a:solidFill>
              <a:latin typeface="メイリオ" panose="020B0604030504040204" pitchFamily="50" charset="-128"/>
              <a:ea typeface="メイリオ" panose="020B0604030504040204" pitchFamily="50" charset="-128"/>
            </a:rPr>
            <a:t>「転職者実績調査」</a:t>
          </a: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0.0777</cdr:y>
    </cdr:from>
    <cdr:to>
      <cdr:x>0.23666</cdr:x>
      <cdr:y>0.16634</cdr:y>
    </cdr:to>
    <cdr:sp macro="" textlink="">
      <cdr:nvSpPr>
        <cdr:cNvPr id="2" name="テキスト ボックス 1"/>
        <cdr:cNvSpPr txBox="1"/>
      </cdr:nvSpPr>
      <cdr:spPr>
        <a:xfrm xmlns:a="http://schemas.openxmlformats.org/drawingml/2006/main">
          <a:off x="-3924300" y="188199"/>
          <a:ext cx="695826" cy="21471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700" dirty="0"/>
            <a:t>（％）</a:t>
          </a:r>
        </a:p>
      </cdr:txBody>
    </cdr:sp>
  </cdr:relSizeAnchor>
</c:userShapes>
</file>

<file path=ppt/drawings/drawing11.xml><?xml version="1.0" encoding="utf-8"?>
<c:userShapes xmlns:c="http://schemas.openxmlformats.org/drawingml/2006/chart">
  <cdr:relSizeAnchor xmlns:cdr="http://schemas.openxmlformats.org/drawingml/2006/chartDrawing">
    <cdr:from>
      <cdr:x>0.35958</cdr:x>
      <cdr:y>0.14608</cdr:y>
    </cdr:from>
    <cdr:to>
      <cdr:x>0.65502</cdr:x>
      <cdr:y>0.23426</cdr:y>
    </cdr:to>
    <cdr:sp macro="" textlink="">
      <cdr:nvSpPr>
        <cdr:cNvPr id="2" name="テキスト ボックス 16">
          <a:extLst xmlns:a="http://schemas.openxmlformats.org/drawingml/2006/main">
            <a:ext uri="{FF2B5EF4-FFF2-40B4-BE49-F238E27FC236}">
              <a16:creationId xmlns:a16="http://schemas.microsoft.com/office/drawing/2014/main" id="{5E962D12-A7CD-439C-87F0-2F07432A6794}"/>
            </a:ext>
          </a:extLst>
        </cdr:cNvPr>
        <cdr:cNvSpPr txBox="1"/>
      </cdr:nvSpPr>
      <cdr:spPr>
        <a:xfrm xmlns:a="http://schemas.openxmlformats.org/drawingml/2006/main">
          <a:off x="1075818" y="331441"/>
          <a:ext cx="883920"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ja-JP" altLang="en-US" sz="700" dirty="0">
              <a:latin typeface="メイリオ" panose="020B0604030504040204" pitchFamily="50" charset="-128"/>
              <a:ea typeface="メイリオ" panose="020B0604030504040204" pitchFamily="50" charset="-128"/>
            </a:rPr>
            <a:t>調査対象：</a:t>
          </a:r>
          <a:r>
            <a:rPr kumimoji="1" lang="en-US" altLang="ja-JP" sz="700" dirty="0">
              <a:latin typeface="メイリオ" panose="020B0604030504040204" pitchFamily="50" charset="-128"/>
              <a:ea typeface="メイリオ" panose="020B0604030504040204" pitchFamily="50" charset="-128"/>
            </a:rPr>
            <a:t>511</a:t>
          </a:r>
          <a:r>
            <a:rPr kumimoji="1" lang="ja-JP" altLang="en-US" sz="700" dirty="0">
              <a:latin typeface="メイリオ" panose="020B0604030504040204" pitchFamily="50" charset="-128"/>
              <a:ea typeface="メイリオ" panose="020B0604030504040204" pitchFamily="50" charset="-128"/>
            </a:rPr>
            <a:t>社</a:t>
          </a:r>
        </a:p>
      </cdr:txBody>
    </cdr:sp>
  </cdr:relSizeAnchor>
</c:userShapes>
</file>

<file path=ppt/drawings/drawing12.xml><?xml version="1.0" encoding="utf-8"?>
<c:userShapes xmlns:c="http://schemas.openxmlformats.org/drawingml/2006/chart">
  <cdr:relSizeAnchor xmlns:cdr="http://schemas.openxmlformats.org/drawingml/2006/chartDrawing">
    <cdr:from>
      <cdr:x>0.30489</cdr:x>
      <cdr:y>0.06617</cdr:y>
    </cdr:from>
    <cdr:to>
      <cdr:x>0.80838</cdr:x>
      <cdr:y>0.1508</cdr:y>
    </cdr:to>
    <cdr:sp macro="" textlink="">
      <cdr:nvSpPr>
        <cdr:cNvPr id="2" name="テキスト ボックス 1"/>
        <cdr:cNvSpPr txBox="1"/>
      </cdr:nvSpPr>
      <cdr:spPr>
        <a:xfrm xmlns:a="http://schemas.openxmlformats.org/drawingml/2006/main">
          <a:off x="921438" y="184666"/>
          <a:ext cx="1521669" cy="2361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ja-JP" altLang="en-US" sz="1200" b="1" dirty="0">
              <a:latin typeface="メイリオ" panose="020B0604030504040204" pitchFamily="50" charset="-128"/>
              <a:ea typeface="メイリオ" panose="020B0604030504040204" pitchFamily="50" charset="-128"/>
            </a:rPr>
            <a:t>全国との比較</a:t>
          </a:r>
        </a:p>
      </cdr:txBody>
    </cdr:sp>
  </cdr:relSizeAnchor>
  <cdr:relSizeAnchor xmlns:cdr="http://schemas.openxmlformats.org/drawingml/2006/chartDrawing">
    <cdr:from>
      <cdr:x>0.17952</cdr:x>
      <cdr:y>0.25073</cdr:y>
    </cdr:from>
    <cdr:to>
      <cdr:x>0.64817</cdr:x>
      <cdr:y>0.33883</cdr:y>
    </cdr:to>
    <cdr:sp macro="" textlink="">
      <cdr:nvSpPr>
        <cdr:cNvPr id="3" name="テキスト ボックス 2"/>
        <cdr:cNvSpPr txBox="1"/>
      </cdr:nvSpPr>
      <cdr:spPr>
        <a:xfrm xmlns:a="http://schemas.openxmlformats.org/drawingml/2006/main">
          <a:off x="507547" y="699142"/>
          <a:ext cx="1324978" cy="2456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200" b="1" dirty="0"/>
            <a:t>全国加重平均</a:t>
          </a:r>
        </a:p>
      </cdr:txBody>
    </cdr:sp>
  </cdr:relSizeAnchor>
  <cdr:relSizeAnchor xmlns:cdr="http://schemas.openxmlformats.org/drawingml/2006/chartDrawing">
    <cdr:from>
      <cdr:x>0.38047</cdr:x>
      <cdr:y>0.72207</cdr:y>
    </cdr:from>
    <cdr:to>
      <cdr:x>0.85304</cdr:x>
      <cdr:y>0.80112</cdr:y>
    </cdr:to>
    <cdr:sp macro="" textlink="">
      <cdr:nvSpPr>
        <cdr:cNvPr id="4" name="テキスト ボックス 3"/>
        <cdr:cNvSpPr txBox="1"/>
      </cdr:nvSpPr>
      <cdr:spPr>
        <a:xfrm xmlns:a="http://schemas.openxmlformats.org/drawingml/2006/main">
          <a:off x="1149866" y="2015078"/>
          <a:ext cx="1428205" cy="220602"/>
        </a:xfrm>
        <a:prstGeom xmlns:a="http://schemas.openxmlformats.org/drawingml/2006/main" prst="rect">
          <a:avLst/>
        </a:prstGeom>
        <a:solidFill xmlns:a="http://schemas.openxmlformats.org/drawingml/2006/main">
          <a:schemeClr val="bg1">
            <a:alpha val="50000"/>
          </a:schemeClr>
        </a:solidFill>
      </cdr:spPr>
      <cdr:txBody>
        <a:bodyPr xmlns:a="http://schemas.openxmlformats.org/drawingml/2006/main" vertOverflow="clip" wrap="square" rtlCol="0"/>
        <a:lstStyle xmlns:a="http://schemas.openxmlformats.org/drawingml/2006/main"/>
        <a:p xmlns:a="http://schemas.openxmlformats.org/drawingml/2006/main">
          <a:pPr algn="ctr"/>
          <a:r>
            <a:rPr lang="ja-JP" altLang="en-US" sz="1200" b="1" dirty="0"/>
            <a:t>宮城県最低賃金</a:t>
          </a:r>
        </a:p>
      </cdr:txBody>
    </cdr:sp>
  </cdr:relSizeAnchor>
</c:userShapes>
</file>

<file path=ppt/drawings/drawing2.xml><?xml version="1.0" encoding="utf-8"?>
<c:userShapes xmlns:c="http://schemas.openxmlformats.org/drawingml/2006/chart">
  <cdr:relSizeAnchor xmlns:cdr="http://schemas.openxmlformats.org/drawingml/2006/chartDrawing">
    <cdr:from>
      <cdr:x>0.33323</cdr:x>
      <cdr:y>0.9273</cdr:y>
    </cdr:from>
    <cdr:to>
      <cdr:x>0.69859</cdr:x>
      <cdr:y>1</cdr:y>
    </cdr:to>
    <cdr:sp macro="" textlink="">
      <cdr:nvSpPr>
        <cdr:cNvPr id="2" name="テキスト ボックス 34"/>
        <cdr:cNvSpPr txBox="1"/>
      </cdr:nvSpPr>
      <cdr:spPr>
        <a:xfrm xmlns:a="http://schemas.openxmlformats.org/drawingml/2006/main">
          <a:off x="1029826" y="2551821"/>
          <a:ext cx="1129134" cy="20006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kumimoji="1" lang="ja-JP" altLang="en-US" sz="700" dirty="0">
              <a:latin typeface="メイリオ" panose="020B0604030504040204" pitchFamily="50" charset="-128"/>
              <a:ea typeface="メイリオ" panose="020B0604030504040204" pitchFamily="50" charset="-128"/>
            </a:rPr>
            <a:t>資料出所：厚生労働省</a:t>
          </a:r>
        </a:p>
      </cdr:txBody>
    </cdr:sp>
  </cdr:relSizeAnchor>
</c:userShapes>
</file>

<file path=ppt/drawings/drawing3.xml><?xml version="1.0" encoding="utf-8"?>
<c:userShapes xmlns:c="http://schemas.openxmlformats.org/drawingml/2006/chart">
  <cdr:relSizeAnchor xmlns:cdr="http://schemas.openxmlformats.org/drawingml/2006/chartDrawing">
    <cdr:from>
      <cdr:x>0.19611</cdr:x>
      <cdr:y>0.7725</cdr:y>
    </cdr:from>
    <cdr:to>
      <cdr:x>0.35909</cdr:x>
      <cdr:y>0.87504</cdr:y>
    </cdr:to>
    <cdr:sp macro="" textlink="">
      <cdr:nvSpPr>
        <cdr:cNvPr id="2" name="テキスト ボックス 1"/>
        <cdr:cNvSpPr txBox="1"/>
      </cdr:nvSpPr>
      <cdr:spPr>
        <a:xfrm xmlns:a="http://schemas.openxmlformats.org/drawingml/2006/main">
          <a:off x="653250" y="2152539"/>
          <a:ext cx="542925" cy="2857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800" dirty="0"/>
            <a:t>（倍）</a:t>
          </a:r>
        </a:p>
      </cdr:txBody>
    </cdr:sp>
  </cdr:relSizeAnchor>
</c:userShapes>
</file>

<file path=ppt/drawings/drawing4.xml><?xml version="1.0" encoding="utf-8"?>
<c:userShapes xmlns:c="http://schemas.openxmlformats.org/drawingml/2006/chart">
  <cdr:relSizeAnchor xmlns:cdr="http://schemas.openxmlformats.org/drawingml/2006/chartDrawing">
    <cdr:from>
      <cdr:x>0.83745</cdr:x>
      <cdr:y>0.3131</cdr:y>
    </cdr:from>
    <cdr:to>
      <cdr:x>0.98999</cdr:x>
      <cdr:y>0.49178</cdr:y>
    </cdr:to>
    <cdr:sp macro="" textlink="">
      <cdr:nvSpPr>
        <cdr:cNvPr id="2" name="線吹き出し 2 (枠付き) 1"/>
        <cdr:cNvSpPr/>
      </cdr:nvSpPr>
      <cdr:spPr>
        <a:xfrm xmlns:a="http://schemas.openxmlformats.org/drawingml/2006/main">
          <a:off x="5204594" y="457527"/>
          <a:ext cx="948002" cy="261093"/>
        </a:xfrm>
        <a:prstGeom xmlns:a="http://schemas.openxmlformats.org/drawingml/2006/main" prst="borderCallout2">
          <a:avLst>
            <a:gd name="adj1" fmla="val 52648"/>
            <a:gd name="adj2" fmla="val -930"/>
            <a:gd name="adj3" fmla="val 86774"/>
            <a:gd name="adj4" fmla="val -25219"/>
            <a:gd name="adj5" fmla="val 106084"/>
            <a:gd name="adj6" fmla="val -40488"/>
          </a:avLst>
        </a:prstGeom>
        <a:solidFill xmlns:a="http://schemas.openxmlformats.org/drawingml/2006/main">
          <a:schemeClr val="bg1"/>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tIns="0" bIns="0" rtlCol="0" anchor="t" anchorCtr="0"/>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800" dirty="0">
              <a:solidFill>
                <a:schemeClr val="tx1"/>
              </a:solidFill>
              <a:latin typeface="HG丸ｺﾞｼｯｸM-PRO" pitchFamily="50" charset="-128"/>
              <a:ea typeface="HG丸ｺﾞｼｯｸM-PRO" pitchFamily="50" charset="-128"/>
            </a:rPr>
            <a:t>職業紹介事業所</a:t>
          </a:r>
          <a:endParaRPr kumimoji="1" lang="en-US" altLang="ja-JP" sz="800" dirty="0">
            <a:solidFill>
              <a:schemeClr val="tx1"/>
            </a:solidFill>
            <a:latin typeface="HG丸ｺﾞｼｯｸM-PRO" pitchFamily="50" charset="-128"/>
            <a:ea typeface="HG丸ｺﾞｼｯｸM-PRO" pitchFamily="50" charset="-128"/>
          </a:endParaRPr>
        </a:p>
        <a:p xmlns:a="http://schemas.openxmlformats.org/drawingml/2006/main">
          <a:pPr algn="ctr"/>
          <a:r>
            <a:rPr kumimoji="1" lang="en-US" altLang="ja-JP" sz="800" dirty="0">
              <a:solidFill>
                <a:schemeClr val="tx1"/>
              </a:solidFill>
              <a:latin typeface="HG丸ｺﾞｼｯｸM-PRO" pitchFamily="50" charset="-128"/>
              <a:ea typeface="HG丸ｺﾞｼｯｸM-PRO" pitchFamily="50" charset="-128"/>
            </a:rPr>
            <a:t>(</a:t>
          </a:r>
          <a:r>
            <a:rPr kumimoji="1" lang="ja-JP" altLang="en-US" sz="800" dirty="0">
              <a:solidFill>
                <a:schemeClr val="tx1"/>
              </a:solidFill>
              <a:latin typeface="HG丸ｺﾞｼｯｸM-PRO" pitchFamily="50" charset="-128"/>
              <a:ea typeface="HG丸ｺﾞｼｯｸM-PRO" pitchFamily="50" charset="-128"/>
            </a:rPr>
            <a:t>許可</a:t>
          </a:r>
          <a:r>
            <a:rPr kumimoji="1" lang="en-US" altLang="ja-JP" sz="800" dirty="0">
              <a:solidFill>
                <a:schemeClr val="tx1"/>
              </a:solidFill>
              <a:latin typeface="HG丸ｺﾞｼｯｸM-PRO" pitchFamily="50" charset="-128"/>
              <a:ea typeface="HG丸ｺﾞｼｯｸM-PRO" pitchFamily="50" charset="-128"/>
            </a:rPr>
            <a:t>)</a:t>
          </a:r>
          <a:endParaRPr kumimoji="1" lang="ja-JP" altLang="en-US" sz="800" dirty="0">
            <a:solidFill>
              <a:schemeClr val="tx1"/>
            </a:solidFill>
            <a:latin typeface="HG丸ｺﾞｼｯｸM-PRO" pitchFamily="50" charset="-128"/>
            <a:ea typeface="HG丸ｺﾞｼｯｸM-PRO" pitchFamily="50" charset="-128"/>
          </a:endParaRPr>
        </a:p>
      </cdr:txBody>
    </cdr:sp>
  </cdr:relSizeAnchor>
  <cdr:relSizeAnchor xmlns:cdr="http://schemas.openxmlformats.org/drawingml/2006/chartDrawing">
    <cdr:from>
      <cdr:x>0.77541</cdr:x>
      <cdr:y>0</cdr:y>
    </cdr:from>
    <cdr:to>
      <cdr:x>0.939</cdr:x>
      <cdr:y>0.20075</cdr:y>
    </cdr:to>
    <cdr:sp macro="" textlink="">
      <cdr:nvSpPr>
        <cdr:cNvPr id="4" name="線吹き出し 2 (枠付き) 3"/>
        <cdr:cNvSpPr/>
      </cdr:nvSpPr>
      <cdr:spPr>
        <a:xfrm xmlns:a="http://schemas.openxmlformats.org/drawingml/2006/main">
          <a:off x="4818973" y="0"/>
          <a:ext cx="1016675" cy="293352"/>
        </a:xfrm>
        <a:prstGeom xmlns:a="http://schemas.openxmlformats.org/drawingml/2006/main" prst="borderCallout2">
          <a:avLst>
            <a:gd name="adj1" fmla="val 119716"/>
            <a:gd name="adj2" fmla="val -35783"/>
            <a:gd name="adj3" fmla="val 74759"/>
            <a:gd name="adj4" fmla="val -11617"/>
            <a:gd name="adj5" fmla="val 55925"/>
            <a:gd name="adj6" fmla="val -1749"/>
          </a:avLst>
        </a:prstGeom>
        <a:solidFill xmlns:a="http://schemas.openxmlformats.org/drawingml/2006/main">
          <a:schemeClr val="bg1"/>
        </a:solidFill>
        <a:ln xmlns:a="http://schemas.openxmlformats.org/drawingml/2006/main" w="9525">
          <a:solidFill>
            <a:schemeClr val="tx1"/>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horz" tIns="0" bIns="0" rtlCol="0" anchor="t" anchorCtr="0"/>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kumimoji="1" lang="ja-JP" altLang="en-US" sz="800" dirty="0">
              <a:solidFill>
                <a:schemeClr val="tx1"/>
              </a:solidFill>
              <a:latin typeface="HG丸ｺﾞｼｯｸM-PRO" pitchFamily="50" charset="-128"/>
              <a:ea typeface="HG丸ｺﾞｼｯｸM-PRO" pitchFamily="50" charset="-128"/>
            </a:rPr>
            <a:t>労働者派遣事業所（許可）</a:t>
          </a:r>
        </a:p>
      </cdr:txBody>
    </cdr:sp>
  </cdr:relSizeAnchor>
</c:userShapes>
</file>

<file path=ppt/drawings/drawing5.xml><?xml version="1.0" encoding="utf-8"?>
<c:userShapes xmlns:c="http://schemas.openxmlformats.org/drawingml/2006/chart">
  <cdr:relSizeAnchor xmlns:cdr="http://schemas.openxmlformats.org/drawingml/2006/chartDrawing">
    <cdr:from>
      <cdr:x>0.79958</cdr:x>
      <cdr:y>0.51515</cdr:y>
    </cdr:from>
    <cdr:to>
      <cdr:x>1</cdr:x>
      <cdr:y>1</cdr:y>
    </cdr:to>
    <cdr:sp macro="" textlink="">
      <cdr:nvSpPr>
        <cdr:cNvPr id="3" name="テキスト ボックス 2"/>
        <cdr:cNvSpPr txBox="1"/>
      </cdr:nvSpPr>
      <cdr:spPr>
        <a:xfrm xmlns:a="http://schemas.openxmlformats.org/drawingml/2006/main">
          <a:off x="3848101" y="13811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0.72129</cdr:x>
      <cdr:y>0.84598</cdr:y>
    </cdr:from>
    <cdr:to>
      <cdr:x>1</cdr:x>
      <cdr:y>0.94828</cdr:y>
    </cdr:to>
    <cdr:sp macro="" textlink="">
      <cdr:nvSpPr>
        <cdr:cNvPr id="4" name="テキスト ボックス 1">
          <a:extLst xmlns:a="http://schemas.openxmlformats.org/drawingml/2006/main">
            <a:ext uri="{FF2B5EF4-FFF2-40B4-BE49-F238E27FC236}">
              <a16:creationId xmlns:a16="http://schemas.microsoft.com/office/drawing/2014/main" id="{39D5ABC6-3A1E-4D92-B25A-2EA7163E18BC}"/>
            </a:ext>
          </a:extLst>
        </cdr:cNvPr>
        <cdr:cNvSpPr txBox="1"/>
      </cdr:nvSpPr>
      <cdr:spPr>
        <a:xfrm xmlns:a="http://schemas.openxmlformats.org/drawingml/2006/main">
          <a:off x="2648253" y="1968004"/>
          <a:ext cx="1023321" cy="237970"/>
        </a:xfrm>
        <a:prstGeom xmlns:a="http://schemas.openxmlformats.org/drawingml/2006/main" prst="rect">
          <a:avLst/>
        </a:prstGeom>
      </cdr:spPr>
      <cdr:txBody>
        <a:bodyPr xmlns:a="http://schemas.openxmlformats.org/drawingml/2006/main" wrap="square" rtlCol="0"/>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800" dirty="0">
              <a:solidFill>
                <a:schemeClr val="tx1">
                  <a:lumMod val="50000"/>
                  <a:lumOff val="50000"/>
                </a:schemeClr>
              </a:solidFill>
              <a:latin typeface="メイリオ" panose="020B0604030504040204" pitchFamily="50" charset="-128"/>
              <a:ea typeface="メイリオ" panose="020B0604030504040204" pitchFamily="50" charset="-128"/>
            </a:rPr>
            <a:t>（令和</a:t>
          </a:r>
          <a:r>
            <a:rPr kumimoji="1" lang="en-US" altLang="ja-JP" sz="800" dirty="0">
              <a:solidFill>
                <a:schemeClr val="tx1">
                  <a:lumMod val="50000"/>
                  <a:lumOff val="50000"/>
                </a:schemeClr>
              </a:solidFill>
              <a:latin typeface="メイリオ" panose="020B0604030504040204" pitchFamily="50" charset="-128"/>
              <a:ea typeface="メイリオ" panose="020B0604030504040204" pitchFamily="50" charset="-128"/>
            </a:rPr>
            <a:t>5</a:t>
          </a:r>
          <a:r>
            <a:rPr kumimoji="1" lang="ja-JP" altLang="en-US" sz="800" dirty="0">
              <a:solidFill>
                <a:schemeClr val="tx1">
                  <a:lumMod val="50000"/>
                  <a:lumOff val="50000"/>
                </a:schemeClr>
              </a:solidFill>
              <a:latin typeface="メイリオ" panose="020B0604030504040204" pitchFamily="50" charset="-128"/>
              <a:ea typeface="メイリオ" panose="020B0604030504040204" pitchFamily="50" charset="-128"/>
            </a:rPr>
            <a:t>年</a:t>
          </a:r>
          <a:r>
            <a:rPr kumimoji="1" lang="en-US" altLang="ja-JP" sz="800" dirty="0">
              <a:solidFill>
                <a:schemeClr val="tx1">
                  <a:lumMod val="50000"/>
                  <a:lumOff val="50000"/>
                </a:schemeClr>
              </a:solidFill>
              <a:latin typeface="メイリオ" panose="020B0604030504040204" pitchFamily="50" charset="-128"/>
              <a:ea typeface="メイリオ" panose="020B0604030504040204" pitchFamily="50" charset="-128"/>
            </a:rPr>
            <a:t>1</a:t>
          </a:r>
          <a:r>
            <a:rPr kumimoji="1" lang="ja-JP" altLang="en-US" sz="800" dirty="0">
              <a:solidFill>
                <a:schemeClr val="tx1">
                  <a:lumMod val="50000"/>
                  <a:lumOff val="50000"/>
                </a:schemeClr>
              </a:solidFill>
              <a:latin typeface="メイリオ" panose="020B0604030504040204" pitchFamily="50" charset="-128"/>
              <a:ea typeface="メイリオ" panose="020B0604030504040204" pitchFamily="50" charset="-128"/>
            </a:rPr>
            <a:t>月末）</a:t>
          </a:r>
          <a:endParaRPr lang="ja-JP" altLang="en-US" sz="800" dirty="0">
            <a:solidFill>
              <a:schemeClr val="tx1">
                <a:lumMod val="50000"/>
                <a:lumOff val="50000"/>
              </a:schemeClr>
            </a:solidFill>
            <a:latin typeface="メイリオ" panose="020B0604030504040204" pitchFamily="50" charset="-128"/>
            <a:ea typeface="メイリオ" panose="020B0604030504040204" pitchFamily="50" charset="-12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0.12932</cdr:x>
      <cdr:y>0.93336</cdr:y>
    </cdr:from>
    <cdr:to>
      <cdr:x>0.88016</cdr:x>
      <cdr:y>1</cdr:y>
    </cdr:to>
    <cdr:sp macro="" textlink="">
      <cdr:nvSpPr>
        <cdr:cNvPr id="3" name="テキスト ボックス 1"/>
        <cdr:cNvSpPr txBox="1"/>
      </cdr:nvSpPr>
      <cdr:spPr>
        <a:xfrm xmlns:a="http://schemas.openxmlformats.org/drawingml/2006/main">
          <a:off x="213110" y="2618639"/>
          <a:ext cx="1237300" cy="186966"/>
        </a:xfrm>
        <a:prstGeom xmlns:a="http://schemas.openxmlformats.org/drawingml/2006/main" prst="rect">
          <a:avLst/>
        </a:prstGeom>
        <a:noFill xmlns:a="http://schemas.openxmlformats.org/drawingml/2006/main"/>
      </cdr:spPr>
      <cdr:txBody>
        <a:bodyPr xmlns:a="http://schemas.openxmlformats.org/drawingml/2006/main" wrap="none" lIns="108000" tIns="72000" rIns="36000"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500" dirty="0">
              <a:solidFill>
                <a:schemeClr val="tx1"/>
              </a:solidFill>
            </a:rPr>
            <a:t>資料出所：高年齢者雇用状況報告集計</a:t>
          </a:r>
        </a:p>
      </cdr:txBody>
    </cdr:sp>
  </cdr:relSizeAnchor>
</c:userShapes>
</file>

<file path=ppt/drawings/drawing7.xml><?xml version="1.0" encoding="utf-8"?>
<c:userShapes xmlns:c="http://schemas.openxmlformats.org/drawingml/2006/chart">
  <cdr:relSizeAnchor xmlns:cdr="http://schemas.openxmlformats.org/drawingml/2006/chartDrawing">
    <cdr:from>
      <cdr:x>3.55118E-5</cdr:x>
      <cdr:y>0.92821</cdr:y>
    </cdr:from>
    <cdr:to>
      <cdr:x>0.98162</cdr:x>
      <cdr:y>1</cdr:y>
    </cdr:to>
    <cdr:sp macro="" textlink="">
      <cdr:nvSpPr>
        <cdr:cNvPr id="2" name="テキスト ボックス 34"/>
        <cdr:cNvSpPr txBox="1"/>
      </cdr:nvSpPr>
      <cdr:spPr>
        <a:xfrm xmlns:a="http://schemas.openxmlformats.org/drawingml/2006/main">
          <a:off x="104" y="2586653"/>
          <a:ext cx="2874675"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ja-JP" altLang="en-US" sz="700" dirty="0">
              <a:latin typeface="メイリオ" panose="020B0604030504040204" pitchFamily="50" charset="-128"/>
              <a:ea typeface="メイリオ" panose="020B0604030504040204" pitchFamily="50" charset="-128"/>
            </a:rPr>
            <a:t>資料出所：国立研究開発法人国立がん研究センター</a:t>
          </a:r>
        </a:p>
      </cdr:txBody>
    </cdr:sp>
  </cdr:relSizeAnchor>
  <cdr:relSizeAnchor xmlns:cdr="http://schemas.openxmlformats.org/drawingml/2006/chartDrawing">
    <cdr:from>
      <cdr:x>0.00722</cdr:x>
      <cdr:y>0.09714</cdr:y>
    </cdr:from>
    <cdr:to>
      <cdr:x>0.9888</cdr:x>
      <cdr:y>0.16893</cdr:y>
    </cdr:to>
    <cdr:sp macro="" textlink="">
      <cdr:nvSpPr>
        <cdr:cNvPr id="3" name="テキスト ボックス 34"/>
        <cdr:cNvSpPr txBox="1"/>
      </cdr:nvSpPr>
      <cdr:spPr>
        <a:xfrm xmlns:a="http://schemas.openxmlformats.org/drawingml/2006/main">
          <a:off x="21145" y="270693"/>
          <a:ext cx="2874674" cy="20005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kumimoji="1" lang="ja-JP" altLang="en-US" sz="700" dirty="0">
              <a:latin typeface="メイリオ" panose="020B0604030504040204" pitchFamily="50" charset="-128"/>
              <a:ea typeface="メイリオ" panose="020B0604030504040204" pitchFamily="50" charset="-128"/>
            </a:rPr>
            <a:t>元データ：地域がん登録によるがん生存率データ</a:t>
          </a:r>
        </a:p>
      </cdr:txBody>
    </cdr:sp>
  </cdr:relSizeAnchor>
</c:userShapes>
</file>

<file path=ppt/drawings/drawing8.xml><?xml version="1.0" encoding="utf-8"?>
<c:userShapes xmlns:c="http://schemas.openxmlformats.org/drawingml/2006/chart">
  <cdr:relSizeAnchor xmlns:cdr="http://schemas.openxmlformats.org/drawingml/2006/chartDrawing">
    <cdr:from>
      <cdr:x>0.87687</cdr:x>
      <cdr:y>0.02312</cdr:y>
    </cdr:from>
    <cdr:to>
      <cdr:x>0.99743</cdr:x>
      <cdr:y>0.12455</cdr:y>
    </cdr:to>
    <cdr:sp macro="" textlink="">
      <cdr:nvSpPr>
        <cdr:cNvPr id="3" name="テキスト ボックス 1">
          <a:extLst xmlns:a="http://schemas.openxmlformats.org/drawingml/2006/main">
            <a:ext uri="{FF2B5EF4-FFF2-40B4-BE49-F238E27FC236}">
              <a16:creationId xmlns:a16="http://schemas.microsoft.com/office/drawing/2014/main" id="{FC946A39-1877-489A-8858-C56AA6BFEF0A}"/>
            </a:ext>
          </a:extLst>
        </cdr:cNvPr>
        <cdr:cNvSpPr txBox="1"/>
      </cdr:nvSpPr>
      <cdr:spPr>
        <a:xfrm xmlns:a="http://schemas.openxmlformats.org/drawingml/2006/main">
          <a:off x="2925189" y="48818"/>
          <a:ext cx="402211" cy="2141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550" dirty="0">
              <a:latin typeface="メイリオ" panose="020B0604030504040204" pitchFamily="50" charset="-128"/>
              <a:ea typeface="メイリオ" panose="020B0604030504040204" pitchFamily="50" charset="-128"/>
            </a:rPr>
            <a:t>(</a:t>
          </a:r>
          <a:r>
            <a:rPr lang="ja-JP" altLang="en-US" sz="550" dirty="0">
              <a:latin typeface="メイリオ" panose="020B0604030504040204" pitchFamily="50" charset="-128"/>
              <a:ea typeface="メイリオ" panose="020B0604030504040204" pitchFamily="50" charset="-128"/>
            </a:rPr>
            <a:t>％</a:t>
          </a:r>
          <a:r>
            <a:rPr lang="en-US" altLang="ja-JP" sz="550" dirty="0">
              <a:latin typeface="メイリオ" panose="020B0604030504040204" pitchFamily="50" charset="-128"/>
              <a:ea typeface="メイリオ" panose="020B0604030504040204" pitchFamily="50" charset="-128"/>
            </a:rPr>
            <a:t>)</a:t>
          </a:r>
          <a:endParaRPr lang="ja-JP" altLang="en-US" sz="550" dirty="0">
            <a:latin typeface="メイリオ" panose="020B0604030504040204" pitchFamily="50" charset="-128"/>
            <a:ea typeface="メイリオ" panose="020B0604030504040204" pitchFamily="50" charset="-128"/>
          </a:endParaRPr>
        </a:p>
      </cdr:txBody>
    </cdr:sp>
  </cdr:relSizeAnchor>
  <cdr:relSizeAnchor xmlns:cdr="http://schemas.openxmlformats.org/drawingml/2006/chartDrawing">
    <cdr:from>
      <cdr:x>0.16067</cdr:x>
      <cdr:y>0.02312</cdr:y>
    </cdr:from>
    <cdr:to>
      <cdr:x>0.30914</cdr:x>
      <cdr:y>0.12455</cdr:y>
    </cdr:to>
    <cdr:sp macro="" textlink="">
      <cdr:nvSpPr>
        <cdr:cNvPr id="4" name="テキスト ボックス 1">
          <a:extLst xmlns:a="http://schemas.openxmlformats.org/drawingml/2006/main">
            <a:ext uri="{FF2B5EF4-FFF2-40B4-BE49-F238E27FC236}">
              <a16:creationId xmlns:a16="http://schemas.microsoft.com/office/drawing/2014/main" id="{FC946A39-1877-489A-8858-C56AA6BFEF0A}"/>
            </a:ext>
          </a:extLst>
        </cdr:cNvPr>
        <cdr:cNvSpPr txBox="1"/>
      </cdr:nvSpPr>
      <cdr:spPr>
        <a:xfrm xmlns:a="http://schemas.openxmlformats.org/drawingml/2006/main">
          <a:off x="536002" y="48818"/>
          <a:ext cx="495290" cy="21418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550" dirty="0">
              <a:latin typeface="メイリオ" panose="020B0604030504040204" pitchFamily="50" charset="-128"/>
              <a:ea typeface="メイリオ" panose="020B0604030504040204" pitchFamily="50" charset="-128"/>
            </a:rPr>
            <a:t>(</a:t>
          </a:r>
          <a:r>
            <a:rPr lang="ja-JP" altLang="en-US" sz="550" dirty="0">
              <a:latin typeface="メイリオ" panose="020B0604030504040204" pitchFamily="50" charset="-128"/>
              <a:ea typeface="メイリオ" panose="020B0604030504040204" pitchFamily="50" charset="-128"/>
            </a:rPr>
            <a:t>千円</a:t>
          </a:r>
          <a:r>
            <a:rPr lang="en-US" altLang="ja-JP" sz="550" dirty="0">
              <a:latin typeface="メイリオ" panose="020B0604030504040204" pitchFamily="50" charset="-128"/>
              <a:ea typeface="メイリオ" panose="020B0604030504040204" pitchFamily="50" charset="-128"/>
            </a:rPr>
            <a:t>)</a:t>
          </a:r>
          <a:endParaRPr lang="ja-JP" altLang="en-US" sz="550" dirty="0">
            <a:latin typeface="メイリオ" panose="020B0604030504040204" pitchFamily="50" charset="-128"/>
            <a:ea typeface="メイリオ" panose="020B0604030504040204" pitchFamily="50" charset="-128"/>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0.83862</cdr:x>
      <cdr:y>0.79326</cdr:y>
    </cdr:from>
    <cdr:to>
      <cdr:x>1</cdr:x>
      <cdr:y>0.84133</cdr:y>
    </cdr:to>
    <cdr:sp macro="" textlink="">
      <cdr:nvSpPr>
        <cdr:cNvPr id="2" name="テキスト ボックス 4"/>
        <cdr:cNvSpPr txBox="1"/>
      </cdr:nvSpPr>
      <cdr:spPr>
        <a:xfrm xmlns:a="http://schemas.openxmlformats.org/drawingml/2006/main">
          <a:off x="2455995" y="1777463"/>
          <a:ext cx="472611" cy="107722"/>
        </a:xfrm>
        <a:prstGeom xmlns:a="http://schemas.openxmlformats.org/drawingml/2006/main" prst="rect">
          <a:avLst/>
        </a:prstGeom>
        <a:noFill xmlns:a="http://schemas.openxmlformats.org/drawingml/2006/main"/>
      </cdr:spPr>
      <cdr:txBody>
        <a:bodyPr xmlns:a="http://schemas.openxmlformats.org/drawingml/2006/main" wrap="square" lIns="0" tIns="0" rIns="0" bIns="0" rtlCol="0" anchor="ctr" anchorCtr="1">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kumimoji="1" lang="ja-JP" altLang="en-US" sz="700" dirty="0">
              <a:latin typeface="メイリオ" panose="020B0604030504040204" pitchFamily="50" charset="-128"/>
              <a:ea typeface="メイリオ" panose="020B0604030504040204" pitchFamily="50" charset="-128"/>
            </a:rPr>
            <a:t>（歳）</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4307047" cy="341543"/>
          </a:xfrm>
          <a:prstGeom prst="rect">
            <a:avLst/>
          </a:prstGeom>
        </p:spPr>
        <p:txBody>
          <a:bodyPr vert="horz" lIns="92212" tIns="46106" rIns="92212" bIns="4610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629993" y="0"/>
            <a:ext cx="4307047" cy="341543"/>
          </a:xfrm>
          <a:prstGeom prst="rect">
            <a:avLst/>
          </a:prstGeom>
        </p:spPr>
        <p:txBody>
          <a:bodyPr vert="horz" lIns="92212" tIns="46106" rIns="92212" bIns="46106" rtlCol="0"/>
          <a:lstStyle>
            <a:lvl1pPr algn="r">
              <a:defRPr sz="1200"/>
            </a:lvl1pPr>
          </a:lstStyle>
          <a:p>
            <a:fld id="{AD6EAA3A-AECB-423A-9A51-E57C969724B5}" type="datetimeFigureOut">
              <a:rPr kumimoji="1" lang="ja-JP" altLang="en-US" smtClean="0"/>
              <a:t>2023/3/6</a:t>
            </a:fld>
            <a:endParaRPr kumimoji="1" lang="ja-JP" altLang="en-US"/>
          </a:p>
        </p:txBody>
      </p:sp>
      <p:sp>
        <p:nvSpPr>
          <p:cNvPr id="4" name="フッター プレースホルダー 3"/>
          <p:cNvSpPr>
            <a:spLocks noGrp="1"/>
          </p:cNvSpPr>
          <p:nvPr>
            <p:ph type="ftr" sz="quarter" idx="2"/>
          </p:nvPr>
        </p:nvSpPr>
        <p:spPr>
          <a:xfrm>
            <a:off x="3" y="6465659"/>
            <a:ext cx="4307047" cy="341542"/>
          </a:xfrm>
          <a:prstGeom prst="rect">
            <a:avLst/>
          </a:prstGeom>
        </p:spPr>
        <p:txBody>
          <a:bodyPr vert="horz" lIns="92212" tIns="46106" rIns="92212" bIns="4610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629993" y="6465659"/>
            <a:ext cx="4307047" cy="341542"/>
          </a:xfrm>
          <a:prstGeom prst="rect">
            <a:avLst/>
          </a:prstGeom>
        </p:spPr>
        <p:txBody>
          <a:bodyPr vert="horz" lIns="92212" tIns="46106" rIns="92212" bIns="46106" rtlCol="0" anchor="b"/>
          <a:lstStyle>
            <a:lvl1pPr algn="r">
              <a:defRPr sz="1200"/>
            </a:lvl1pPr>
          </a:lstStyle>
          <a:p>
            <a:fld id="{06C5F9C3-0E96-439D-AAD0-1A0B17B0FBE9}" type="slidenum">
              <a:rPr kumimoji="1" lang="ja-JP" altLang="en-US" smtClean="0"/>
              <a:t>‹#›</a:t>
            </a:fld>
            <a:endParaRPr kumimoji="1" lang="ja-JP" altLang="en-US"/>
          </a:p>
        </p:txBody>
      </p:sp>
    </p:spTree>
    <p:extLst>
      <p:ext uri="{BB962C8B-B14F-4D97-AF65-F5344CB8AC3E}">
        <p14:creationId xmlns:p14="http://schemas.microsoft.com/office/powerpoint/2010/main" val="40799352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4307047" cy="341543"/>
          </a:xfrm>
          <a:prstGeom prst="rect">
            <a:avLst/>
          </a:prstGeom>
        </p:spPr>
        <p:txBody>
          <a:bodyPr vert="horz" lIns="92212" tIns="46106" rIns="92212" bIns="46106" rtlCol="0"/>
          <a:lstStyle>
            <a:lvl1pPr algn="l">
              <a:defRPr sz="1200"/>
            </a:lvl1pPr>
          </a:lstStyle>
          <a:p>
            <a:endParaRPr kumimoji="1" lang="ja-JP" altLang="en-US"/>
          </a:p>
        </p:txBody>
      </p:sp>
      <p:sp>
        <p:nvSpPr>
          <p:cNvPr id="3" name="日付プレースホルダー 2"/>
          <p:cNvSpPr>
            <a:spLocks noGrp="1"/>
          </p:cNvSpPr>
          <p:nvPr>
            <p:ph type="dt" idx="1"/>
          </p:nvPr>
        </p:nvSpPr>
        <p:spPr>
          <a:xfrm>
            <a:off x="5629993" y="0"/>
            <a:ext cx="4307047" cy="341543"/>
          </a:xfrm>
          <a:prstGeom prst="rect">
            <a:avLst/>
          </a:prstGeom>
        </p:spPr>
        <p:txBody>
          <a:bodyPr vert="horz" lIns="92212" tIns="46106" rIns="92212" bIns="46106" rtlCol="0"/>
          <a:lstStyle>
            <a:lvl1pPr algn="r">
              <a:defRPr sz="1200"/>
            </a:lvl1pPr>
          </a:lstStyle>
          <a:p>
            <a:fld id="{9131F220-4C1C-4733-B4B8-11D5A8EF59A0}" type="datetimeFigureOut">
              <a:rPr kumimoji="1" lang="ja-JP" altLang="en-US" smtClean="0"/>
              <a:t>2023/3/6</a:t>
            </a:fld>
            <a:endParaRPr kumimoji="1" lang="ja-JP" altLang="en-US"/>
          </a:p>
        </p:txBody>
      </p:sp>
      <p:sp>
        <p:nvSpPr>
          <p:cNvPr id="4" name="スライド イメージ プレースホルダー 3"/>
          <p:cNvSpPr>
            <a:spLocks noGrp="1" noRot="1" noChangeAspect="1"/>
          </p:cNvSpPr>
          <p:nvPr>
            <p:ph type="sldImg" idx="2"/>
          </p:nvPr>
        </p:nvSpPr>
        <p:spPr>
          <a:xfrm>
            <a:off x="4157663" y="850900"/>
            <a:ext cx="1624012" cy="2295525"/>
          </a:xfrm>
          <a:prstGeom prst="rect">
            <a:avLst/>
          </a:prstGeom>
          <a:noFill/>
          <a:ln w="12700">
            <a:solidFill>
              <a:prstClr val="black"/>
            </a:solidFill>
          </a:ln>
        </p:spPr>
        <p:txBody>
          <a:bodyPr vert="horz" lIns="92212" tIns="46106" rIns="92212" bIns="46106" rtlCol="0" anchor="ctr"/>
          <a:lstStyle/>
          <a:p>
            <a:endParaRPr lang="ja-JP" altLang="en-US"/>
          </a:p>
        </p:txBody>
      </p:sp>
      <p:sp>
        <p:nvSpPr>
          <p:cNvPr id="5" name="ノート プレースホルダー 4"/>
          <p:cNvSpPr>
            <a:spLocks noGrp="1"/>
          </p:cNvSpPr>
          <p:nvPr>
            <p:ph type="body" sz="quarter" idx="3"/>
          </p:nvPr>
        </p:nvSpPr>
        <p:spPr>
          <a:xfrm>
            <a:off x="993935" y="3275966"/>
            <a:ext cx="7951470" cy="2680336"/>
          </a:xfrm>
          <a:prstGeom prst="rect">
            <a:avLst/>
          </a:prstGeom>
        </p:spPr>
        <p:txBody>
          <a:bodyPr vert="horz" lIns="92212" tIns="46106" rIns="92212" bIns="4610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6465659"/>
            <a:ext cx="4307047" cy="341542"/>
          </a:xfrm>
          <a:prstGeom prst="rect">
            <a:avLst/>
          </a:prstGeom>
        </p:spPr>
        <p:txBody>
          <a:bodyPr vert="horz" lIns="92212" tIns="46106" rIns="92212" bIns="4610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629993" y="6465659"/>
            <a:ext cx="4307047" cy="341542"/>
          </a:xfrm>
          <a:prstGeom prst="rect">
            <a:avLst/>
          </a:prstGeom>
        </p:spPr>
        <p:txBody>
          <a:bodyPr vert="horz" lIns="92212" tIns="46106" rIns="92212" bIns="46106" rtlCol="0" anchor="b"/>
          <a:lstStyle>
            <a:lvl1pPr algn="r">
              <a:defRPr sz="1200"/>
            </a:lvl1pPr>
          </a:lstStyle>
          <a:p>
            <a:fld id="{F099DEA3-69A3-4A51-90A6-E8083A04702F}" type="slidenum">
              <a:rPr kumimoji="1" lang="ja-JP" altLang="en-US" smtClean="0"/>
              <a:t>‹#›</a:t>
            </a:fld>
            <a:endParaRPr kumimoji="1" lang="ja-JP" altLang="en-US"/>
          </a:p>
        </p:txBody>
      </p:sp>
    </p:spTree>
    <p:extLst>
      <p:ext uri="{BB962C8B-B14F-4D97-AF65-F5344CB8AC3E}">
        <p14:creationId xmlns:p14="http://schemas.microsoft.com/office/powerpoint/2010/main" val="263707477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099DEA3-69A3-4A51-90A6-E8083A04702F}" type="slidenum">
              <a:rPr kumimoji="1" lang="ja-JP" altLang="en-US" smtClean="0"/>
              <a:t>0</a:t>
            </a:fld>
            <a:endParaRPr kumimoji="1" lang="ja-JP" altLang="en-US"/>
          </a:p>
        </p:txBody>
      </p:sp>
    </p:spTree>
    <p:extLst>
      <p:ext uri="{BB962C8B-B14F-4D97-AF65-F5344CB8AC3E}">
        <p14:creationId xmlns:p14="http://schemas.microsoft.com/office/powerpoint/2010/main" val="267683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099DEA3-69A3-4A51-90A6-E8083A04702F}" type="slidenum">
              <a:rPr kumimoji="1" lang="ja-JP" altLang="en-US" smtClean="0"/>
              <a:t>1</a:t>
            </a:fld>
            <a:endParaRPr kumimoji="1" lang="ja-JP" altLang="en-US"/>
          </a:p>
        </p:txBody>
      </p:sp>
    </p:spTree>
    <p:extLst>
      <p:ext uri="{BB962C8B-B14F-4D97-AF65-F5344CB8AC3E}">
        <p14:creationId xmlns:p14="http://schemas.microsoft.com/office/powerpoint/2010/main" val="11013192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099DEA3-69A3-4A51-90A6-E8083A04702F}" type="slidenum">
              <a:rPr kumimoji="1" lang="ja-JP" altLang="en-US" smtClean="0"/>
              <a:t>2</a:t>
            </a:fld>
            <a:endParaRPr kumimoji="1" lang="ja-JP" altLang="en-US"/>
          </a:p>
        </p:txBody>
      </p:sp>
    </p:spTree>
    <p:extLst>
      <p:ext uri="{BB962C8B-B14F-4D97-AF65-F5344CB8AC3E}">
        <p14:creationId xmlns:p14="http://schemas.microsoft.com/office/powerpoint/2010/main" val="2176006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099DEA3-69A3-4A51-90A6-E8083A04702F}" type="slidenum">
              <a:rPr kumimoji="1" lang="ja-JP" altLang="en-US" smtClean="0"/>
              <a:t>3</a:t>
            </a:fld>
            <a:endParaRPr kumimoji="1" lang="ja-JP" altLang="en-US"/>
          </a:p>
        </p:txBody>
      </p:sp>
    </p:spTree>
    <p:extLst>
      <p:ext uri="{BB962C8B-B14F-4D97-AF65-F5344CB8AC3E}">
        <p14:creationId xmlns:p14="http://schemas.microsoft.com/office/powerpoint/2010/main" val="28329236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F099DEA3-69A3-4A51-90A6-E8083A04702F}" type="slidenum">
              <a:rPr kumimoji="1" lang="ja-JP" altLang="en-US" smtClean="0"/>
              <a:t>4</a:t>
            </a:fld>
            <a:endParaRPr kumimoji="1" lang="ja-JP" altLang="en-US"/>
          </a:p>
        </p:txBody>
      </p:sp>
    </p:spTree>
    <p:extLst>
      <p:ext uri="{BB962C8B-B14F-4D97-AF65-F5344CB8AC3E}">
        <p14:creationId xmlns:p14="http://schemas.microsoft.com/office/powerpoint/2010/main" val="379803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A3E75BB-44D5-4A6C-92B5-F86BE838FBAE}" type="datetime1">
              <a:rPr kumimoji="1" lang="ja-JP" altLang="en-US" smtClean="0"/>
              <a:t>2023/3/6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19219468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255B2C4-B12F-4692-9FE9-4AA00B827034}" type="datetime1">
              <a:rPr kumimoji="1" lang="ja-JP" altLang="en-US" smtClean="0"/>
              <a:t>2023/3/6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1424390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1EC9D11-87C2-4302-B4B7-0B47B7B79EBD}" type="datetime1">
              <a:rPr kumimoji="1" lang="ja-JP" altLang="en-US" smtClean="0"/>
              <a:t>2023/3/6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592928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6FB684A-9EFB-4405-8AF8-31F47904E0B7}" type="datetime1">
              <a:rPr kumimoji="1" lang="ja-JP" altLang="en-US" smtClean="0"/>
              <a:t>2023/3/6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2649606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398084A-D028-4F04-B2B5-4EDD718257AD}" type="datetime1">
              <a:rPr kumimoji="1" lang="ja-JP" altLang="en-US" smtClean="0"/>
              <a:t>2023/3/6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328846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72286228-BE66-4C87-8FE2-D5E3C15BF92F}" type="datetime1">
              <a:rPr kumimoji="1" lang="ja-JP" altLang="en-US" smtClean="0"/>
              <a:t>2023/3/6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1781682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1B67231-7A0C-4D35-A45B-E78430763DE6}" type="datetime1">
              <a:rPr kumimoji="1" lang="ja-JP" altLang="en-US" smtClean="0"/>
              <a:t>2023/3/6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406142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F480D9B-47F2-486F-8B39-5C5ED299D61E}" type="datetime1">
              <a:rPr kumimoji="1" lang="ja-JP" altLang="en-US" smtClean="0"/>
              <a:t>2023/3/6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1554476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0018E7A-D13C-4258-8220-C286ABC8BF98}" type="datetime1">
              <a:rPr kumimoji="1" lang="ja-JP" altLang="en-US" smtClean="0"/>
              <a:t>2023/3/6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3125461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BB3EE-EC1C-4D4B-9AA8-264E99BE52BF}" type="datetime1">
              <a:rPr kumimoji="1" lang="ja-JP" altLang="en-US" smtClean="0"/>
              <a:t>2023/3/6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594519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基本フォーム">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2909083" y="10034911"/>
            <a:ext cx="1693069" cy="567296"/>
          </a:xfrm>
        </p:spPr>
        <p:txBody>
          <a:bodyPr/>
          <a:lstStyle>
            <a:lvl1pPr algn="ctr">
              <a:defRPr sz="1050">
                <a:solidFill>
                  <a:schemeClr val="tx1">
                    <a:lumMod val="75000"/>
                    <a:lumOff val="25000"/>
                  </a:schemeClr>
                </a:solidFill>
              </a:defRPr>
            </a:lvl1pPr>
          </a:lstStyle>
          <a:p>
            <a:fld id="{E0443801-DC4B-4DBE-9EE5-62191D8FC68D}" type="slidenum">
              <a:rPr kumimoji="1" lang="ja-JP" altLang="en-US" smtClean="0"/>
              <a:pPr/>
              <a:t>‹#›</a:t>
            </a:fld>
            <a:endParaRPr kumimoji="1" lang="ja-JP" altLang="en-US"/>
          </a:p>
        </p:txBody>
      </p:sp>
    </p:spTree>
    <p:extLst>
      <p:ext uri="{BB962C8B-B14F-4D97-AF65-F5344CB8AC3E}">
        <p14:creationId xmlns:p14="http://schemas.microsoft.com/office/powerpoint/2010/main" val="2310847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6B7F36C-C5C0-4A10-BC96-B6CE9D2D0519}" type="datetime1">
              <a:rPr kumimoji="1" lang="ja-JP" altLang="en-US" smtClean="0"/>
              <a:t>2023/3/6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392592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FA38D5C5-F519-49AB-9A5F-E519057E33D5}" type="datetime1">
              <a:rPr kumimoji="1" lang="ja-JP" altLang="en-US" smtClean="0"/>
              <a:t>2023/3/6</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C91C2A1A-E546-43E0-8E19-CACC69ED569F}" type="slidenum">
              <a:rPr kumimoji="1" lang="ja-JP" altLang="en-US" smtClean="0"/>
              <a:t>‹#›</a:t>
            </a:fld>
            <a:endParaRPr kumimoji="1" lang="ja-JP" altLang="en-US"/>
          </a:p>
        </p:txBody>
      </p:sp>
    </p:spTree>
    <p:extLst>
      <p:ext uri="{BB962C8B-B14F-4D97-AF65-F5344CB8AC3E}">
        <p14:creationId xmlns:p14="http://schemas.microsoft.com/office/powerpoint/2010/main" val="1193236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hf hdr="0" ftr="0" dt="0"/>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8.xml"/><Relationship Id="rId4" Type="http://schemas.openxmlformats.org/officeDocument/2006/relationships/chart" Target="../charts/chart18.xml"/></Relationships>
</file>

<file path=ppt/slides/_rels/slide1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8.xml"/><Relationship Id="rId4" Type="http://schemas.openxmlformats.org/officeDocument/2006/relationships/chart" Target="../charts/chart21.xml"/></Relationships>
</file>

<file path=ppt/slides/_rels/slide1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chart" Target="../charts/char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6973" t="9314"/>
          <a:stretch/>
        </p:blipFill>
        <p:spPr>
          <a:xfrm>
            <a:off x="-313" y="-19047"/>
            <a:ext cx="4922755" cy="8456930"/>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7608" y="3863666"/>
            <a:ext cx="2603832" cy="3683162"/>
          </a:xfrm>
          <a:prstGeom prst="rect">
            <a:avLst/>
          </a:prstGeom>
        </p:spPr>
      </p:pic>
      <p:sp>
        <p:nvSpPr>
          <p:cNvPr id="7" name="Rectangle 3"/>
          <p:cNvSpPr>
            <a:spLocks noChangeArrowheads="1"/>
          </p:cNvSpPr>
          <p:nvPr/>
        </p:nvSpPr>
        <p:spPr bwMode="auto">
          <a:xfrm>
            <a:off x="437085" y="1473894"/>
            <a:ext cx="668487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ja-JP" altLang="ja-JP" sz="24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令和</a:t>
            </a:r>
            <a:r>
              <a:rPr kumimoji="0" lang="ja-JP" altLang="en-US" sz="24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５</a:t>
            </a:r>
            <a:r>
              <a:rPr kumimoji="0" lang="ja-JP" altLang="ja-JP" sz="24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年度</a:t>
            </a:r>
            <a:r>
              <a:rPr kumimoji="0" lang="en-US" altLang="ja-JP" sz="24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(2023</a:t>
            </a:r>
            <a:r>
              <a:rPr kumimoji="0" lang="ja-JP" altLang="en-US" sz="24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年度</a:t>
            </a:r>
            <a:r>
              <a:rPr kumimoji="0" lang="en-US" altLang="ja-JP" sz="24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a:t>
            </a:r>
            <a:r>
              <a:rPr kumimoji="0" lang="ja-JP" altLang="ja-JP" sz="28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　　　　　　</a:t>
            </a:r>
            <a:endParaRPr kumimoji="0" lang="en-US" altLang="ja-JP" sz="28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ja-JP" altLang="ja-JP" sz="28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宮城労働局 行政運営方針</a:t>
            </a:r>
          </a:p>
        </p:txBody>
      </p:sp>
      <p:grpSp>
        <p:nvGrpSpPr>
          <p:cNvPr id="8" name="グループ化 7"/>
          <p:cNvGrpSpPr/>
          <p:nvPr/>
        </p:nvGrpSpPr>
        <p:grpSpPr>
          <a:xfrm>
            <a:off x="2070703" y="8210712"/>
            <a:ext cx="3417642" cy="492443"/>
            <a:chOff x="1865171" y="8210709"/>
            <a:chExt cx="3417642" cy="492443"/>
          </a:xfrm>
        </p:grpSpPr>
        <p:sp>
          <p:nvSpPr>
            <p:cNvPr id="9" name="Rectangle 5"/>
            <p:cNvSpPr>
              <a:spLocks noChangeArrowheads="1"/>
            </p:cNvSpPr>
            <p:nvPr/>
          </p:nvSpPr>
          <p:spPr bwMode="auto">
            <a:xfrm>
              <a:off x="2276862" y="8210709"/>
              <a:ext cx="3005951"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br>
                <a:rPr kumimoji="0" lang="ja-JP" altLang="ja-JP" sz="600" b="0" i="0" u="none" strike="noStrike" cap="none" normalizeH="0" baseline="0" dirty="0">
                  <a:ln>
                    <a:noFill/>
                  </a:ln>
                  <a:solidFill>
                    <a:schemeClr val="tx1"/>
                  </a:solidFill>
                  <a:effectLst/>
                  <a:latin typeface="Arial" panose="020B0604020202020204" pitchFamily="34" charset="0"/>
                </a:rPr>
              </a:br>
              <a:r>
                <a:rPr kumimoji="0" lang="ja-JP" altLang="ja-JP" sz="2000" b="1" i="0" u="none" strike="noStrike" cap="none" normalizeH="0" baseline="0" dirty="0">
                  <a:ln>
                    <a:noFill/>
                  </a:ln>
                  <a:solidFill>
                    <a:schemeClr val="tx1"/>
                  </a:solidFill>
                  <a:effectLst/>
                  <a:latin typeface="メイリオ" panose="020B0604030504040204" pitchFamily="50" charset="-128"/>
                  <a:ea typeface="メイリオ" panose="020B0604030504040204" pitchFamily="50" charset="-128"/>
                  <a:cs typeface="ＭＳ Ｐゴシック" panose="020B0600070205080204" pitchFamily="50" charset="-128"/>
                </a:rPr>
                <a:t>厚生労働省　宮城労働局</a:t>
              </a:r>
              <a:endParaRPr kumimoji="0" lang="ja-JP" altLang="ja-JP" sz="600" b="0" i="0" u="none" strike="noStrike" cap="none" normalizeH="0" baseline="0" dirty="0">
                <a:ln>
                  <a:noFill/>
                </a:ln>
                <a:solidFill>
                  <a:schemeClr val="tx1"/>
                </a:solidFill>
                <a:effectLst/>
              </a:endParaRPr>
            </a:p>
          </p:txBody>
        </p:sp>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65171" y="8259545"/>
              <a:ext cx="385933" cy="404970"/>
            </a:xfrm>
            <a:prstGeom prst="rect">
              <a:avLst/>
            </a:prstGeom>
          </p:spPr>
        </p:pic>
      </p:grpSp>
      <p:sp>
        <p:nvSpPr>
          <p:cNvPr id="11" name="テキスト ボックス 10"/>
          <p:cNvSpPr txBox="1"/>
          <p:nvPr/>
        </p:nvSpPr>
        <p:spPr>
          <a:xfrm>
            <a:off x="3386663" y="965918"/>
            <a:ext cx="785723" cy="461665"/>
          </a:xfrm>
          <a:prstGeom prst="rect">
            <a:avLst/>
          </a:prstGeom>
          <a:noFill/>
        </p:spPr>
        <p:txBody>
          <a:bodyPr wrap="square" rtlCol="0">
            <a:spAutoFit/>
          </a:bodyPr>
          <a:lstStyle/>
          <a:p>
            <a:r>
              <a:rPr kumimoji="1" lang="en-US" altLang="ja-JP"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案</a:t>
            </a:r>
            <a:r>
              <a:rPr kumimoji="1" lang="en-US" altLang="ja-JP" sz="2400" dirty="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56502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スライド番号プレースホルダー 1">
            <a:extLst>
              <a:ext uri="{FF2B5EF4-FFF2-40B4-BE49-F238E27FC236}">
                <a16:creationId xmlns:a16="http://schemas.microsoft.com/office/drawing/2014/main" id="{467EAF39-4F6D-4F48-AEEB-8A5DC23DA351}"/>
              </a:ext>
            </a:extLst>
          </p:cNvPr>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9</a:t>
            </a:fld>
            <a:endParaRPr kumimoji="1" lang="ja-JP" altLang="en-US"/>
          </a:p>
        </p:txBody>
      </p:sp>
      <p:sp>
        <p:nvSpPr>
          <p:cNvPr id="37" name="正方形/長方形 36">
            <a:extLst>
              <a:ext uri="{FF2B5EF4-FFF2-40B4-BE49-F238E27FC236}">
                <a16:creationId xmlns:a16="http://schemas.microsoft.com/office/drawing/2014/main" id="{A338D683-4C91-48FE-BBC5-9AA9051C0E93}"/>
              </a:ext>
            </a:extLst>
          </p:cNvPr>
          <p:cNvSpPr/>
          <p:nvPr/>
        </p:nvSpPr>
        <p:spPr>
          <a:xfrm>
            <a:off x="649771" y="1325256"/>
            <a:ext cx="6214777" cy="95373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1DF3DB90-E4B4-4E89-91CB-E49E3AA8BFA0}"/>
              </a:ext>
            </a:extLst>
          </p:cNvPr>
          <p:cNvSpPr txBox="1"/>
          <p:nvPr/>
        </p:nvSpPr>
        <p:spPr>
          <a:xfrm>
            <a:off x="639210" y="701944"/>
            <a:ext cx="6235898" cy="461665"/>
          </a:xfrm>
          <a:prstGeom prst="rect">
            <a:avLst/>
          </a:prstGeom>
          <a:solidFill>
            <a:schemeClr val="accent4">
              <a:lumMod val="20000"/>
              <a:lumOff val="80000"/>
            </a:schemeClr>
          </a:solidFill>
          <a:ln w="28575">
            <a:solidFill>
              <a:schemeClr val="bg1">
                <a:lumMod val="75000"/>
              </a:schemeClr>
            </a:solidFill>
          </a:ln>
        </p:spPr>
        <p:txBody>
          <a:bodyPr wrap="square" rtlCol="0">
            <a:spAutoFit/>
          </a:bodyPr>
          <a:lstStyle/>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（２）</a:t>
            </a:r>
            <a:r>
              <a:rPr lang="ja-JP" altLang="ja-JP" sz="1200" dirty="0">
                <a:latin typeface="メイリオ" panose="020B0604030504040204" pitchFamily="50" charset="-128"/>
                <a:ea typeface="メイリオ" panose="020B0604030504040204" pitchFamily="50" charset="-128"/>
              </a:rPr>
              <a:t>就職氷河期世代の活躍支援</a:t>
            </a:r>
            <a:endParaRPr lang="ja-JP" altLang="en-US" sz="1200" dirty="0">
              <a:latin typeface="メイリオ" panose="020B0604030504040204" pitchFamily="50" charset="-128"/>
              <a:ea typeface="メイリオ" panose="020B0604030504040204" pitchFamily="50" charset="-128"/>
            </a:endParaRPr>
          </a:p>
        </p:txBody>
      </p:sp>
      <p:grpSp>
        <p:nvGrpSpPr>
          <p:cNvPr id="40" name="グループ化 39">
            <a:extLst>
              <a:ext uri="{FF2B5EF4-FFF2-40B4-BE49-F238E27FC236}">
                <a16:creationId xmlns:a16="http://schemas.microsoft.com/office/drawing/2014/main" id="{6E7BDD86-0D3D-4C8E-B622-2367AE00FEAF}"/>
              </a:ext>
            </a:extLst>
          </p:cNvPr>
          <p:cNvGrpSpPr/>
          <p:nvPr/>
        </p:nvGrpSpPr>
        <p:grpSpPr>
          <a:xfrm>
            <a:off x="639210" y="1196362"/>
            <a:ext cx="1281733" cy="279601"/>
            <a:chOff x="644389" y="1193430"/>
            <a:chExt cx="1281733" cy="279601"/>
          </a:xfrm>
        </p:grpSpPr>
        <p:sp>
          <p:nvSpPr>
            <p:cNvPr id="48" name="正方形/長方形 47">
              <a:extLst>
                <a:ext uri="{FF2B5EF4-FFF2-40B4-BE49-F238E27FC236}">
                  <a16:creationId xmlns:a16="http://schemas.microsoft.com/office/drawing/2014/main" id="{08338CD3-A796-4FED-AC2D-66E822345A3F}"/>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0AF65618-C5FE-4658-8673-B2CD95B978B9}"/>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50" name="テキスト ボックス 49">
            <a:extLst>
              <a:ext uri="{FF2B5EF4-FFF2-40B4-BE49-F238E27FC236}">
                <a16:creationId xmlns:a16="http://schemas.microsoft.com/office/drawing/2014/main" id="{4384F98F-879B-4962-8875-86BF22C0BFF4}"/>
              </a:ext>
            </a:extLst>
          </p:cNvPr>
          <p:cNvSpPr txBox="1"/>
          <p:nvPr/>
        </p:nvSpPr>
        <p:spPr>
          <a:xfrm>
            <a:off x="649771" y="1481306"/>
            <a:ext cx="6233105" cy="731942"/>
          </a:xfrm>
          <a:prstGeom prst="rect">
            <a:avLst/>
          </a:prstGeom>
          <a:noFill/>
        </p:spPr>
        <p:txBody>
          <a:bodyPr wrap="square" rtlCol="0">
            <a:noAutofit/>
          </a:bodyPr>
          <a:lstStyle/>
          <a:p>
            <a:r>
              <a:rPr kumimoji="1" lang="ja-JP" altLang="en-US" sz="950" dirty="0">
                <a:latin typeface="メイリオ" panose="020B0604030504040204" pitchFamily="50" charset="-128"/>
                <a:ea typeface="メイリオ" panose="020B0604030504040204" pitchFamily="50" charset="-128"/>
              </a:rPr>
              <a:t>　就職氷河期世代の抱える固有の課題（希望する職業とのギャップ、実社会での経験不足等）や今後の人材ニーズを踏まえつつ、個々人の状況に応じた支援により、就職氷河期世代の活躍の場を更に広げられるよう、具体的な数値目標を立て、令和</a:t>
            </a:r>
            <a:r>
              <a:rPr kumimoji="1" lang="en-US" altLang="ja-JP" sz="950" dirty="0">
                <a:latin typeface="メイリオ" panose="020B0604030504040204" pitchFamily="50" charset="-128"/>
                <a:ea typeface="メイリオ" panose="020B0604030504040204" pitchFamily="50" charset="-128"/>
              </a:rPr>
              <a:t>4</a:t>
            </a:r>
            <a:r>
              <a:rPr kumimoji="1" lang="ja-JP" altLang="en-US" sz="950" dirty="0">
                <a:latin typeface="メイリオ" panose="020B0604030504040204" pitchFamily="50" charset="-128"/>
                <a:ea typeface="メイリオ" panose="020B0604030504040204" pitchFamily="50" charset="-128"/>
              </a:rPr>
              <a:t>年度までの</a:t>
            </a:r>
            <a:r>
              <a:rPr kumimoji="1" lang="en-US" altLang="ja-JP" sz="950" dirty="0">
                <a:latin typeface="メイリオ" panose="020B0604030504040204" pitchFamily="50" charset="-128"/>
                <a:ea typeface="メイリオ" panose="020B0604030504040204" pitchFamily="50" charset="-128"/>
              </a:rPr>
              <a:t>3</a:t>
            </a:r>
            <a:r>
              <a:rPr kumimoji="1" lang="ja-JP" altLang="en-US" sz="950" dirty="0">
                <a:latin typeface="メイリオ" panose="020B0604030504040204" pitchFamily="50" charset="-128"/>
                <a:ea typeface="メイリオ" panose="020B0604030504040204" pitchFamily="50" charset="-128"/>
              </a:rPr>
              <a:t>年間の集中取組期間に加え、令和</a:t>
            </a:r>
            <a:r>
              <a:rPr kumimoji="1" lang="en-US" altLang="ja-JP" sz="950" dirty="0">
                <a:latin typeface="メイリオ" panose="020B0604030504040204" pitchFamily="50" charset="-128"/>
                <a:ea typeface="メイリオ" panose="020B0604030504040204" pitchFamily="50" charset="-128"/>
              </a:rPr>
              <a:t>5</a:t>
            </a:r>
            <a:r>
              <a:rPr kumimoji="1" lang="ja-JP" altLang="en-US" sz="950" dirty="0">
                <a:latin typeface="メイリオ" panose="020B0604030504040204" pitchFamily="50" charset="-128"/>
                <a:ea typeface="メイリオ" panose="020B0604030504040204" pitchFamily="50" charset="-128"/>
              </a:rPr>
              <a:t>年度、</a:t>
            </a:r>
            <a:r>
              <a:rPr kumimoji="1" lang="en-US" altLang="ja-JP" sz="950" dirty="0">
                <a:latin typeface="メイリオ" panose="020B0604030504040204" pitchFamily="50" charset="-128"/>
                <a:ea typeface="メイリオ" panose="020B0604030504040204" pitchFamily="50" charset="-128"/>
              </a:rPr>
              <a:t>6</a:t>
            </a:r>
            <a:r>
              <a:rPr kumimoji="1" lang="ja-JP" altLang="en-US" sz="950" dirty="0">
                <a:latin typeface="メイリオ" panose="020B0604030504040204" pitchFamily="50" charset="-128"/>
                <a:ea typeface="メイリオ" panose="020B0604030504040204" pitchFamily="50" charset="-128"/>
              </a:rPr>
              <a:t>年度の</a:t>
            </a:r>
            <a:r>
              <a:rPr kumimoji="1" lang="en-US" altLang="ja-JP" sz="950" dirty="0">
                <a:latin typeface="メイリオ" panose="020B0604030504040204" pitchFamily="50" charset="-128"/>
                <a:ea typeface="メイリオ" panose="020B0604030504040204" pitchFamily="50" charset="-128"/>
              </a:rPr>
              <a:t>2</a:t>
            </a:r>
            <a:r>
              <a:rPr kumimoji="1" lang="ja-JP" altLang="en-US" sz="950" dirty="0">
                <a:latin typeface="メイリオ" panose="020B0604030504040204" pitchFamily="50" charset="-128"/>
                <a:ea typeface="メイリオ" panose="020B0604030504040204" pitchFamily="50" charset="-128"/>
              </a:rPr>
              <a:t>年間を「第２ステージ」と位置付け、取り組む必要がある。</a:t>
            </a:r>
            <a:r>
              <a:rPr kumimoji="1" lang="en-US" altLang="ja-JP" sz="950" dirty="0">
                <a:latin typeface="メイリオ" panose="020B0604030504040204" pitchFamily="50" charset="-128"/>
                <a:ea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rPr>
              <a:t>就職氷河期世代：概ね</a:t>
            </a:r>
            <a:r>
              <a:rPr kumimoji="1" lang="en-US" altLang="ja-JP" sz="950" dirty="0">
                <a:latin typeface="メイリオ" panose="020B0604030504040204" pitchFamily="50" charset="-128"/>
                <a:ea typeface="メイリオ" panose="020B0604030504040204" pitchFamily="50" charset="-128"/>
              </a:rPr>
              <a:t>35</a:t>
            </a:r>
            <a:r>
              <a:rPr kumimoji="1" lang="ja-JP" altLang="en-US" sz="950" dirty="0">
                <a:latin typeface="メイリオ" panose="020B0604030504040204" pitchFamily="50" charset="-128"/>
                <a:ea typeface="メイリオ" panose="020B0604030504040204" pitchFamily="50" charset="-128"/>
              </a:rPr>
              <a:t>歳以上</a:t>
            </a:r>
            <a:r>
              <a:rPr kumimoji="1" lang="en-US" altLang="ja-JP" sz="950" dirty="0">
                <a:latin typeface="メイリオ" panose="020B0604030504040204" pitchFamily="50" charset="-128"/>
                <a:ea typeface="メイリオ" panose="020B0604030504040204" pitchFamily="50" charset="-128"/>
              </a:rPr>
              <a:t>55</a:t>
            </a:r>
            <a:r>
              <a:rPr kumimoji="1" lang="ja-JP" altLang="en-US" sz="950" dirty="0">
                <a:latin typeface="メイリオ" panose="020B0604030504040204" pitchFamily="50" charset="-128"/>
                <a:ea typeface="メイリオ" panose="020B0604030504040204" pitchFamily="50" charset="-128"/>
              </a:rPr>
              <a:t>歳未満</a:t>
            </a:r>
            <a:endParaRPr kumimoji="1" lang="en-US" altLang="ja-JP" sz="950" dirty="0">
              <a:latin typeface="メイリオ" panose="020B0604030504040204" pitchFamily="50" charset="-128"/>
              <a:ea typeface="メイリオ" panose="020B0604030504040204" pitchFamily="50" charset="-128"/>
            </a:endParaRPr>
          </a:p>
          <a:p>
            <a:endParaRPr kumimoji="1" lang="en-US" altLang="ja-JP" sz="950" dirty="0">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638ED646-C57D-4D78-9087-49BE1C616D08}"/>
              </a:ext>
            </a:extLst>
          </p:cNvPr>
          <p:cNvSpPr/>
          <p:nvPr/>
        </p:nvSpPr>
        <p:spPr>
          <a:xfrm>
            <a:off x="628650" y="2411461"/>
            <a:ext cx="3992451" cy="284596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2" name="グループ化 51">
            <a:extLst>
              <a:ext uri="{FF2B5EF4-FFF2-40B4-BE49-F238E27FC236}">
                <a16:creationId xmlns:a16="http://schemas.microsoft.com/office/drawing/2014/main" id="{90358D51-EB6E-48B4-8679-3A0C3F878F59}"/>
              </a:ext>
            </a:extLst>
          </p:cNvPr>
          <p:cNvGrpSpPr/>
          <p:nvPr/>
        </p:nvGrpSpPr>
        <p:grpSpPr>
          <a:xfrm>
            <a:off x="639210" y="2292396"/>
            <a:ext cx="1225438" cy="306504"/>
            <a:chOff x="641214" y="2330077"/>
            <a:chExt cx="1225438" cy="306504"/>
          </a:xfrm>
        </p:grpSpPr>
        <p:sp>
          <p:nvSpPr>
            <p:cNvPr id="53" name="正方形/長方形 52">
              <a:extLst>
                <a:ext uri="{FF2B5EF4-FFF2-40B4-BE49-F238E27FC236}">
                  <a16:creationId xmlns:a16="http://schemas.microsoft.com/office/drawing/2014/main" id="{65F16008-FFB5-40FD-A996-FA715C2A5694}"/>
                </a:ext>
              </a:extLst>
            </p:cNvPr>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54" name="テキスト ボックス 53">
              <a:extLst>
                <a:ext uri="{FF2B5EF4-FFF2-40B4-BE49-F238E27FC236}">
                  <a16:creationId xmlns:a16="http://schemas.microsoft.com/office/drawing/2014/main" id="{E1C4AF3C-F2C7-4E29-AD63-B626765A9D91}"/>
                </a:ext>
              </a:extLst>
            </p:cNvPr>
            <p:cNvSpPr txBox="1"/>
            <p:nvPr/>
          </p:nvSpPr>
          <p:spPr>
            <a:xfrm>
              <a:off x="655320" y="2374971"/>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55" name="テキスト ボックス 54">
            <a:extLst>
              <a:ext uri="{FF2B5EF4-FFF2-40B4-BE49-F238E27FC236}">
                <a16:creationId xmlns:a16="http://schemas.microsoft.com/office/drawing/2014/main" id="{77AFE003-44FA-477A-9D3E-29B30271571D}"/>
              </a:ext>
            </a:extLst>
          </p:cNvPr>
          <p:cNvSpPr txBox="1"/>
          <p:nvPr/>
        </p:nvSpPr>
        <p:spPr>
          <a:xfrm>
            <a:off x="5157627" y="2382418"/>
            <a:ext cx="1633590" cy="3004264"/>
          </a:xfrm>
          <a:prstGeom prst="rect">
            <a:avLst/>
          </a:prstGeom>
          <a:noFill/>
        </p:spPr>
        <p:txBody>
          <a:bodyPr wrap="square" rtlCol="0">
            <a:noAutofit/>
          </a:bodyPr>
          <a:lstStyle/>
          <a:p>
            <a:endParaRPr kumimoji="1" lang="en-US" altLang="ja-JP" sz="950" dirty="0">
              <a:latin typeface="メイリオ" panose="020B0604030504040204" pitchFamily="50" charset="-128"/>
              <a:ea typeface="メイリオ" panose="020B0604030504040204" pitchFamily="50" charset="-128"/>
            </a:endParaRPr>
          </a:p>
        </p:txBody>
      </p:sp>
      <p:graphicFrame>
        <p:nvGraphicFramePr>
          <p:cNvPr id="56" name="表 55">
            <a:extLst>
              <a:ext uri="{FF2B5EF4-FFF2-40B4-BE49-F238E27FC236}">
                <a16:creationId xmlns:a16="http://schemas.microsoft.com/office/drawing/2014/main" id="{B71D488E-07B7-4679-B9EE-689E9A951F6D}"/>
              </a:ext>
            </a:extLst>
          </p:cNvPr>
          <p:cNvGraphicFramePr>
            <a:graphicFrameLocks noGrp="1"/>
          </p:cNvGraphicFramePr>
          <p:nvPr>
            <p:extLst>
              <p:ext uri="{D42A27DB-BD31-4B8C-83A1-F6EECF244321}">
                <p14:modId xmlns:p14="http://schemas.microsoft.com/office/powerpoint/2010/main" val="1836538434"/>
              </p:ext>
            </p:extLst>
          </p:nvPr>
        </p:nvGraphicFramePr>
        <p:xfrm>
          <a:off x="4721298" y="2440636"/>
          <a:ext cx="2143411" cy="2792563"/>
        </p:xfrm>
        <a:graphic>
          <a:graphicData uri="http://schemas.openxmlformats.org/drawingml/2006/table">
            <a:tbl>
              <a:tblPr firstRow="1" bandRow="1">
                <a:tableStyleId>{5C22544A-7EE6-4342-B048-85BDC9FD1C3A}</a:tableStyleId>
              </a:tblPr>
              <a:tblGrid>
                <a:gridCol w="1296117">
                  <a:extLst>
                    <a:ext uri="{9D8B030D-6E8A-4147-A177-3AD203B41FA5}">
                      <a16:colId xmlns:a16="http://schemas.microsoft.com/office/drawing/2014/main" val="297827848"/>
                    </a:ext>
                  </a:extLst>
                </a:gridCol>
                <a:gridCol w="847294">
                  <a:extLst>
                    <a:ext uri="{9D8B030D-6E8A-4147-A177-3AD203B41FA5}">
                      <a16:colId xmlns:a16="http://schemas.microsoft.com/office/drawing/2014/main" val="187759059"/>
                    </a:ext>
                  </a:extLst>
                </a:gridCol>
              </a:tblGrid>
              <a:tr h="345553">
                <a:tc gridSpan="2">
                  <a:txBody>
                    <a:bodyPr/>
                    <a:lstStyle/>
                    <a:p>
                      <a:r>
                        <a:rPr kumimoji="1" lang="ja-JP" altLang="en-US" sz="750" b="1" dirty="0">
                          <a:solidFill>
                            <a:sysClr val="windowText" lastClr="000000"/>
                          </a:solidFill>
                          <a:latin typeface="+mn-ea"/>
                          <a:ea typeface="+mn-ea"/>
                        </a:rPr>
                        <a:t>みやぎＰＦ実施計画におけるＫＰＩ</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hMerge="1">
                  <a:txBody>
                    <a:bodyPr/>
                    <a:lstStyle/>
                    <a:p>
                      <a:endParaRPr kumimoji="1" lang="ja-JP" altLang="en-US"/>
                    </a:p>
                  </a:txBody>
                  <a:tcPr/>
                </a:tc>
                <a:extLst>
                  <a:ext uri="{0D108BD9-81ED-4DB2-BD59-A6C34878D82A}">
                    <a16:rowId xmlns:a16="http://schemas.microsoft.com/office/drawing/2014/main" val="3924200540"/>
                  </a:ext>
                </a:extLst>
              </a:tr>
              <a:tr h="211494">
                <a:tc gridSpan="2">
                  <a:txBody>
                    <a:bodyPr/>
                    <a:lstStyle/>
                    <a:p>
                      <a:r>
                        <a:rPr kumimoji="1" lang="en-US" altLang="ja-JP" sz="700" b="0" dirty="0">
                          <a:solidFill>
                            <a:sysClr val="windowText" lastClr="000000"/>
                          </a:solidFill>
                          <a:latin typeface="+mn-ea"/>
                          <a:ea typeface="+mn-ea"/>
                        </a:rPr>
                        <a:t>HW</a:t>
                      </a:r>
                      <a:r>
                        <a:rPr kumimoji="1" lang="ja-JP" altLang="en-US" sz="700" b="0" dirty="0">
                          <a:solidFill>
                            <a:sysClr val="windowText" lastClr="000000"/>
                          </a:solidFill>
                          <a:latin typeface="+mn-ea"/>
                          <a:ea typeface="+mn-ea"/>
                        </a:rPr>
                        <a:t>紹介による正社員就職件数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3555746584"/>
                  </a:ext>
                </a:extLst>
              </a:tr>
              <a:tr h="316757">
                <a:tc>
                  <a:txBody>
                    <a:bodyPr/>
                    <a:lstStyle/>
                    <a:p>
                      <a:r>
                        <a:rPr kumimoji="1" lang="en-US" altLang="ja-JP" sz="700" dirty="0">
                          <a:latin typeface="ＭＳ ゴシック" panose="020B0609070205080204" pitchFamily="49" charset="-128"/>
                          <a:ea typeface="ＭＳ ゴシック" panose="020B0609070205080204" pitchFamily="49" charset="-128"/>
                        </a:rPr>
                        <a:t>KPI(R2</a:t>
                      </a:r>
                      <a:r>
                        <a:rPr kumimoji="1" lang="ja-JP" altLang="en-US" sz="700" dirty="0">
                          <a:latin typeface="ＭＳ ゴシック" panose="020B0609070205080204" pitchFamily="49" charset="-128"/>
                          <a:ea typeface="ＭＳ ゴシック" panose="020B0609070205080204" pitchFamily="49" charset="-128"/>
                        </a:rPr>
                        <a:t>～</a:t>
                      </a:r>
                      <a:r>
                        <a:rPr kumimoji="1" lang="en-US" altLang="ja-JP" sz="700" dirty="0">
                          <a:latin typeface="ＭＳ ゴシック" panose="020B0609070205080204" pitchFamily="49" charset="-128"/>
                          <a:ea typeface="ＭＳ ゴシック" panose="020B0609070205080204" pitchFamily="49" charset="-128"/>
                        </a:rPr>
                        <a:t>R4</a:t>
                      </a:r>
                      <a:r>
                        <a:rPr kumimoji="1" lang="ja-JP" altLang="en-US" sz="700" dirty="0">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a:latin typeface="ＭＳ ゴシック" panose="020B0609070205080204" pitchFamily="49" charset="-128"/>
                          <a:ea typeface="ＭＳ ゴシック" panose="020B0609070205080204" pitchFamily="49" charset="-128"/>
                        </a:rPr>
                        <a:t>4,500</a:t>
                      </a:r>
                      <a:r>
                        <a:rPr kumimoji="1" lang="ja-JP" altLang="en-US" sz="700" dirty="0">
                          <a:latin typeface="ＭＳ ゴシック" panose="020B0609070205080204" pitchFamily="49" charset="-128"/>
                          <a:ea typeface="ＭＳ ゴシック" panose="020B0609070205080204" pitchFamily="49" charset="-128"/>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5166080"/>
                  </a:ext>
                </a:extLst>
              </a:tr>
              <a:tr h="326356">
                <a:tc>
                  <a:txBody>
                    <a:bodyPr/>
                    <a:lstStyle/>
                    <a:p>
                      <a:r>
                        <a:rPr kumimoji="1" lang="ja-JP" altLang="en-US" sz="700" b="0" dirty="0">
                          <a:latin typeface="ＭＳ ゴシック" panose="020B0609070205080204" pitchFamily="49" charset="-128"/>
                          <a:ea typeface="ＭＳ ゴシック" panose="020B0609070205080204" pitchFamily="49" charset="-128"/>
                        </a:rPr>
                        <a:t>実績</a:t>
                      </a:r>
                      <a:r>
                        <a:rPr kumimoji="1" lang="en-US" altLang="ja-JP" sz="700" b="0" dirty="0">
                          <a:latin typeface="ＭＳ ゴシック" panose="020B0609070205080204" pitchFamily="49" charset="-128"/>
                          <a:ea typeface="ＭＳ ゴシック" panose="020B0609070205080204" pitchFamily="49" charset="-128"/>
                        </a:rPr>
                        <a:t>(R2</a:t>
                      </a:r>
                      <a:r>
                        <a:rPr kumimoji="1" lang="ja-JP" altLang="en-US" sz="700" b="0" dirty="0">
                          <a:latin typeface="ＭＳ ゴシック" panose="020B0609070205080204" pitchFamily="49" charset="-128"/>
                          <a:ea typeface="ＭＳ ゴシック" panose="020B0609070205080204" pitchFamily="49" charset="-128"/>
                        </a:rPr>
                        <a:t>～</a:t>
                      </a:r>
                      <a:r>
                        <a:rPr kumimoji="1" lang="en-US" altLang="ja-JP" sz="700" b="0" dirty="0">
                          <a:latin typeface="ＭＳ ゴシック" panose="020B0609070205080204" pitchFamily="49" charset="-128"/>
                          <a:ea typeface="ＭＳ ゴシック" panose="020B0609070205080204" pitchFamily="49" charset="-128"/>
                        </a:rPr>
                        <a:t>R4.12</a:t>
                      </a:r>
                      <a:r>
                        <a:rPr kumimoji="1" lang="ja-JP" altLang="en-US" sz="700" b="0" dirty="0">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a:latin typeface="ＭＳ ゴシック" panose="020B0609070205080204" pitchFamily="49" charset="-128"/>
                          <a:ea typeface="ＭＳ ゴシック" panose="020B0609070205080204" pitchFamily="49" charset="-128"/>
                        </a:rPr>
                        <a:t>5,201</a:t>
                      </a:r>
                      <a:r>
                        <a:rPr kumimoji="1" lang="ja-JP" altLang="en-US" sz="700" dirty="0">
                          <a:latin typeface="ＭＳ ゴシック" panose="020B0609070205080204" pitchFamily="49" charset="-128"/>
                          <a:ea typeface="ＭＳ ゴシック" panose="020B0609070205080204" pitchFamily="49" charset="-128"/>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8836396"/>
                  </a:ext>
                </a:extLst>
              </a:tr>
              <a:tr h="316757">
                <a:tc>
                  <a:txBody>
                    <a:bodyPr/>
                    <a:lstStyle/>
                    <a:p>
                      <a:r>
                        <a:rPr kumimoji="1" lang="ja-JP" altLang="en-US" sz="700" b="0" dirty="0">
                          <a:latin typeface="ＭＳ ゴシック" panose="020B0609070205080204" pitchFamily="49" charset="-128"/>
                          <a:ea typeface="ＭＳ ゴシック" panose="020B0609070205080204" pitchFamily="49" charset="-128"/>
                        </a:rPr>
                        <a:t>進捗率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a:latin typeface="ＭＳ ゴシック" panose="020B0609070205080204" pitchFamily="49" charset="-128"/>
                          <a:ea typeface="ＭＳ ゴシック" panose="020B0609070205080204" pitchFamily="49" charset="-128"/>
                        </a:rPr>
                        <a:t>115.6</a:t>
                      </a:r>
                      <a:r>
                        <a:rPr kumimoji="1" lang="ja-JP" altLang="en-US" sz="700" dirty="0">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31314368"/>
                  </a:ext>
                </a:extLst>
              </a:tr>
              <a:tr h="325375">
                <a:tc gridSpan="2">
                  <a:txBody>
                    <a:bodyPr/>
                    <a:lstStyle/>
                    <a:p>
                      <a:r>
                        <a:rPr kumimoji="1" lang="ja-JP" altLang="en-US" sz="700" b="0" dirty="0">
                          <a:solidFill>
                            <a:sysClr val="windowText" lastClr="000000"/>
                          </a:solidFill>
                          <a:latin typeface="+mn-ea"/>
                          <a:ea typeface="+mn-ea"/>
                        </a:rPr>
                        <a:t>キャリアアップ助成金活用</a:t>
                      </a:r>
                      <a:endParaRPr kumimoji="1" lang="en-US" altLang="ja-JP" sz="700" b="0" dirty="0">
                        <a:solidFill>
                          <a:sysClr val="windowText" lastClr="000000"/>
                        </a:solidFill>
                        <a:latin typeface="+mn-ea"/>
                        <a:ea typeface="+mn-ea"/>
                      </a:endParaRPr>
                    </a:p>
                    <a:p>
                      <a:r>
                        <a:rPr kumimoji="1" lang="ja-JP" altLang="en-US" sz="700" b="0" dirty="0">
                          <a:solidFill>
                            <a:sysClr val="windowText" lastClr="000000"/>
                          </a:solidFill>
                          <a:latin typeface="+mn-ea"/>
                          <a:ea typeface="+mn-ea"/>
                        </a:rPr>
                        <a:t>による正社員転換数</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07946291"/>
                  </a:ext>
                </a:extLst>
              </a:tr>
              <a:tr h="316757">
                <a:tc>
                  <a:txBody>
                    <a:bodyPr/>
                    <a:lstStyle/>
                    <a:p>
                      <a:r>
                        <a:rPr kumimoji="1" lang="en-US" altLang="ja-JP" sz="700" dirty="0">
                          <a:latin typeface="ＭＳ ゴシック" panose="020B0609070205080204" pitchFamily="49" charset="-128"/>
                          <a:ea typeface="ＭＳ ゴシック" panose="020B0609070205080204" pitchFamily="49" charset="-128"/>
                        </a:rPr>
                        <a:t>KPI(R2</a:t>
                      </a:r>
                      <a:r>
                        <a:rPr kumimoji="1" lang="ja-JP" altLang="en-US" sz="700" dirty="0">
                          <a:latin typeface="ＭＳ ゴシック" panose="020B0609070205080204" pitchFamily="49" charset="-128"/>
                          <a:ea typeface="ＭＳ ゴシック" panose="020B0609070205080204" pitchFamily="49" charset="-128"/>
                        </a:rPr>
                        <a:t>～</a:t>
                      </a:r>
                      <a:r>
                        <a:rPr kumimoji="1" lang="en-US" altLang="ja-JP" sz="700" dirty="0">
                          <a:latin typeface="ＭＳ ゴシック" panose="020B0609070205080204" pitchFamily="49" charset="-128"/>
                          <a:ea typeface="ＭＳ ゴシック" panose="020B0609070205080204" pitchFamily="49" charset="-128"/>
                        </a:rPr>
                        <a:t>R4</a:t>
                      </a:r>
                      <a:r>
                        <a:rPr kumimoji="1" lang="ja-JP" altLang="en-US" sz="700" dirty="0">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a:latin typeface="ＭＳ ゴシック" panose="020B0609070205080204" pitchFamily="49" charset="-128"/>
                          <a:ea typeface="ＭＳ ゴシック" panose="020B0609070205080204" pitchFamily="49" charset="-128"/>
                        </a:rPr>
                        <a:t>3,357</a:t>
                      </a:r>
                      <a:r>
                        <a:rPr kumimoji="1" lang="ja-JP" altLang="en-US" sz="700" dirty="0">
                          <a:latin typeface="ＭＳ ゴシック" panose="020B0609070205080204" pitchFamily="49" charset="-128"/>
                          <a:ea typeface="ＭＳ ゴシック" panose="020B0609070205080204" pitchFamily="49" charset="-128"/>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9369329"/>
                  </a:ext>
                </a:extLst>
              </a:tr>
              <a:tr h="316757">
                <a:tc>
                  <a:txBody>
                    <a:bodyPr/>
                    <a:lstStyle/>
                    <a:p>
                      <a:r>
                        <a:rPr kumimoji="1" lang="ja-JP" altLang="en-US" sz="700" b="0" dirty="0">
                          <a:latin typeface="ＭＳ ゴシック" panose="020B0609070205080204" pitchFamily="49" charset="-128"/>
                          <a:ea typeface="ＭＳ ゴシック" panose="020B0609070205080204" pitchFamily="49" charset="-128"/>
                        </a:rPr>
                        <a:t>実績</a:t>
                      </a:r>
                      <a:r>
                        <a:rPr kumimoji="1" lang="en-US" altLang="ja-JP" sz="700" b="0" dirty="0">
                          <a:latin typeface="ＭＳ ゴシック" panose="020B0609070205080204" pitchFamily="49" charset="-128"/>
                          <a:ea typeface="ＭＳ ゴシック" panose="020B0609070205080204" pitchFamily="49" charset="-128"/>
                        </a:rPr>
                        <a:t>(R2</a:t>
                      </a:r>
                      <a:r>
                        <a:rPr kumimoji="1" lang="ja-JP" altLang="en-US" sz="700" b="0" dirty="0">
                          <a:latin typeface="ＭＳ ゴシック" panose="020B0609070205080204" pitchFamily="49" charset="-128"/>
                          <a:ea typeface="ＭＳ ゴシック" panose="020B0609070205080204" pitchFamily="49" charset="-128"/>
                        </a:rPr>
                        <a:t>～</a:t>
                      </a:r>
                      <a:r>
                        <a:rPr kumimoji="1" lang="en-US" altLang="ja-JP" sz="700" b="0" dirty="0">
                          <a:latin typeface="ＭＳ ゴシック" panose="020B0609070205080204" pitchFamily="49" charset="-128"/>
                          <a:ea typeface="ＭＳ ゴシック" panose="020B0609070205080204" pitchFamily="49" charset="-128"/>
                        </a:rPr>
                        <a:t>R4.12</a:t>
                      </a:r>
                      <a:r>
                        <a:rPr kumimoji="1" lang="ja-JP" altLang="en-US" sz="700" b="0" dirty="0">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a:latin typeface="ＭＳ ゴシック" panose="020B0609070205080204" pitchFamily="49" charset="-128"/>
                          <a:ea typeface="ＭＳ ゴシック" panose="020B0609070205080204" pitchFamily="49" charset="-128"/>
                        </a:rPr>
                        <a:t>2,677</a:t>
                      </a:r>
                      <a:r>
                        <a:rPr kumimoji="1" lang="ja-JP" altLang="en-US" sz="700" dirty="0">
                          <a:latin typeface="ＭＳ ゴシック" panose="020B0609070205080204" pitchFamily="49" charset="-128"/>
                          <a:ea typeface="ＭＳ ゴシック" panose="020B0609070205080204" pitchFamily="49" charset="-128"/>
                        </a:rPr>
                        <a:t>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7668180"/>
                  </a:ext>
                </a:extLst>
              </a:tr>
              <a:tr h="316757">
                <a:tc>
                  <a:txBody>
                    <a:bodyPr/>
                    <a:lstStyle/>
                    <a:p>
                      <a:r>
                        <a:rPr kumimoji="1" lang="ja-JP" altLang="en-US" sz="700" b="0" dirty="0">
                          <a:latin typeface="ＭＳ ゴシック" panose="020B0609070205080204" pitchFamily="49" charset="-128"/>
                          <a:ea typeface="ＭＳ ゴシック" panose="020B0609070205080204" pitchFamily="49" charset="-128"/>
                        </a:rPr>
                        <a:t>進捗率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700" dirty="0">
                          <a:latin typeface="ＭＳ ゴシック" panose="020B0609070205080204" pitchFamily="49" charset="-128"/>
                          <a:ea typeface="ＭＳ ゴシック" panose="020B0609070205080204" pitchFamily="49" charset="-128"/>
                        </a:rPr>
                        <a:t>79.7</a:t>
                      </a:r>
                      <a:r>
                        <a:rPr kumimoji="1" lang="ja-JP" altLang="en-US" sz="700" dirty="0">
                          <a:latin typeface="ＭＳ ゴシック" panose="020B0609070205080204" pitchFamily="49" charset="-128"/>
                          <a:ea typeface="ＭＳ ゴシック" panose="020B0609070205080204" pitchFamily="49" charset="-128"/>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6267140"/>
                  </a:ext>
                </a:extLst>
              </a:tr>
            </a:tbl>
          </a:graphicData>
        </a:graphic>
      </p:graphicFrame>
      <p:sp>
        <p:nvSpPr>
          <p:cNvPr id="57" name="テキスト ボックス 56">
            <a:extLst>
              <a:ext uri="{FF2B5EF4-FFF2-40B4-BE49-F238E27FC236}">
                <a16:creationId xmlns:a16="http://schemas.microsoft.com/office/drawing/2014/main" id="{32A1423F-1DE7-4AC5-B872-7576F212CDDE}"/>
              </a:ext>
            </a:extLst>
          </p:cNvPr>
          <p:cNvSpPr txBox="1"/>
          <p:nvPr/>
        </p:nvSpPr>
        <p:spPr>
          <a:xfrm>
            <a:off x="599716" y="2657503"/>
            <a:ext cx="3972284" cy="2472745"/>
          </a:xfrm>
          <a:prstGeom prst="rect">
            <a:avLst/>
          </a:prstGeom>
          <a:noFill/>
        </p:spPr>
        <p:txBody>
          <a:bodyPr wrap="square" rtlCol="0">
            <a:noAutofit/>
          </a:bodyPr>
          <a:lstStyle/>
          <a:p>
            <a:pPr marL="108000" indent="-720000"/>
            <a:r>
              <a:rPr kumimoji="1" lang="ja-JP" altLang="en-US" sz="950" dirty="0">
                <a:latin typeface="メイリオ" panose="020B0604030504040204" pitchFamily="50" charset="-128"/>
                <a:ea typeface="メイリオ" panose="020B0604030504040204" pitchFamily="50" charset="-128"/>
              </a:rPr>
              <a:t>①　地方自治体や経済団体等の関係機関で構成する「みやぎ就職氷河期世代活躍支援プラットフォーム」において、各機関の支援内容を共有し、必要な人に必要な支援が届く体制を構築する。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②　ハローワーク仙台に設置した「就職氷河期世代専門窓口」では、チームによる就職から定着支援まで一貫した伴走型支援を実施し、支援を行う。</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③　事業主への助成金（特定求職者雇用開発助成金）の支給により、就職氷河期世代の方の正社員としての就職を推進する。また、安定的な就職が困難な求職者に対し、一定期間試行雇用する事業主を助成（トライアル雇用助成金）することにより、その適性や業務遂行可能性の見極めなど、求職者と求人者の相互理解を促進し、就職氷河期世代の支援を実施する。</a:t>
            </a:r>
          </a:p>
          <a:p>
            <a:pPr marL="108000" indent="-720000"/>
            <a:r>
              <a:rPr kumimoji="1" lang="ja-JP" altLang="en-US" sz="950" dirty="0">
                <a:latin typeface="メイリオ" panose="020B0604030504040204" pitchFamily="50" charset="-128"/>
                <a:ea typeface="メイリオ" panose="020B0604030504040204" pitchFamily="50" charset="-128"/>
              </a:rPr>
              <a:t>④　就職氷河期世代も含め、就労に当たって課題を有する無業者の方々に対し、地域若者サポートステーションにおいて、地方公共団体の労働関係部局等の関係者とも連携しながら、職業的自立に向けた継続的な支援を推進する。</a:t>
            </a:r>
            <a:endParaRPr kumimoji="1" lang="en-US" altLang="ja-JP" sz="950" dirty="0">
              <a:latin typeface="メイリオ" panose="020B0604030504040204" pitchFamily="50" charset="-128"/>
              <a:ea typeface="メイリオ" panose="020B0604030504040204" pitchFamily="50" charset="-128"/>
            </a:endParaRPr>
          </a:p>
          <a:p>
            <a:pPr marL="108000" indent="-720000"/>
            <a:endParaRPr kumimoji="1" lang="ja-JP" altLang="en-US" sz="950" dirty="0">
              <a:latin typeface="メイリオ" panose="020B0604030504040204" pitchFamily="50" charset="-128"/>
              <a:ea typeface="メイリオ" panose="020B0604030504040204" pitchFamily="50" charset="-128"/>
            </a:endParaRPr>
          </a:p>
          <a:p>
            <a:pPr marL="108000" indent="-720000"/>
            <a:endParaRPr kumimoji="1" lang="en-US" altLang="ja-JP" sz="950" dirty="0">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A08DF95C-7B5C-4896-95BB-7007CF17F1CD}"/>
              </a:ext>
            </a:extLst>
          </p:cNvPr>
          <p:cNvSpPr txBox="1"/>
          <p:nvPr/>
        </p:nvSpPr>
        <p:spPr>
          <a:xfrm>
            <a:off x="639209" y="5526035"/>
            <a:ext cx="6269183" cy="461665"/>
          </a:xfrm>
          <a:prstGeom prst="rect">
            <a:avLst/>
          </a:prstGeom>
          <a:solidFill>
            <a:schemeClr val="accent4">
              <a:lumMod val="20000"/>
              <a:lumOff val="80000"/>
            </a:schemeClr>
          </a:solidFill>
          <a:ln w="28575">
            <a:solidFill>
              <a:schemeClr val="bg1">
                <a:lumMod val="75000"/>
              </a:schemeClr>
            </a:solidFill>
          </a:ln>
        </p:spPr>
        <p:txBody>
          <a:bodyPr wrap="square" rtlCol="0">
            <a:spAutoFit/>
          </a:bodyPr>
          <a:lstStyle/>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（３）</a:t>
            </a:r>
            <a:r>
              <a:rPr lang="ja-JP" altLang="ja-JP" sz="1200" dirty="0">
                <a:latin typeface="メイリオ" panose="020B0604030504040204" pitchFamily="50" charset="-128"/>
                <a:ea typeface="メイリオ" panose="020B0604030504040204" pitchFamily="50" charset="-128"/>
              </a:rPr>
              <a:t>マザーズハローワーク等による子育て中の女性等に対する就職支援</a:t>
            </a:r>
            <a:endParaRPr lang="ja-JP" altLang="en-US" sz="1200" dirty="0">
              <a:latin typeface="メイリオ" panose="020B0604030504040204" pitchFamily="50" charset="-128"/>
              <a:ea typeface="メイリオ" panose="020B0604030504040204" pitchFamily="50" charset="-128"/>
            </a:endParaRPr>
          </a:p>
        </p:txBody>
      </p:sp>
      <p:sp>
        <p:nvSpPr>
          <p:cNvPr id="59" name="正方形/長方形 58">
            <a:extLst>
              <a:ext uri="{FF2B5EF4-FFF2-40B4-BE49-F238E27FC236}">
                <a16:creationId xmlns:a16="http://schemas.microsoft.com/office/drawing/2014/main" id="{4E1ACE36-CFA1-4283-BE84-CAE86135207D}"/>
              </a:ext>
            </a:extLst>
          </p:cNvPr>
          <p:cNvSpPr/>
          <p:nvPr/>
        </p:nvSpPr>
        <p:spPr>
          <a:xfrm>
            <a:off x="627125" y="7287571"/>
            <a:ext cx="2288262" cy="275745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a:extLst>
              <a:ext uri="{FF2B5EF4-FFF2-40B4-BE49-F238E27FC236}">
                <a16:creationId xmlns:a16="http://schemas.microsoft.com/office/drawing/2014/main" id="{02DD89F8-F6E5-4987-B0BC-E707371B4ACA}"/>
              </a:ext>
            </a:extLst>
          </p:cNvPr>
          <p:cNvSpPr/>
          <p:nvPr/>
        </p:nvSpPr>
        <p:spPr>
          <a:xfrm>
            <a:off x="616599" y="6147641"/>
            <a:ext cx="6281122" cy="96187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 name="グループ化 60">
            <a:extLst>
              <a:ext uri="{FF2B5EF4-FFF2-40B4-BE49-F238E27FC236}">
                <a16:creationId xmlns:a16="http://schemas.microsoft.com/office/drawing/2014/main" id="{8D34ADD5-44AB-4A1F-811C-9B2B734DA706}"/>
              </a:ext>
            </a:extLst>
          </p:cNvPr>
          <p:cNvGrpSpPr/>
          <p:nvPr/>
        </p:nvGrpSpPr>
        <p:grpSpPr>
          <a:xfrm>
            <a:off x="632369" y="6018748"/>
            <a:ext cx="1295416" cy="279601"/>
            <a:chOff x="644389" y="1193430"/>
            <a:chExt cx="1281733" cy="279601"/>
          </a:xfrm>
        </p:grpSpPr>
        <p:sp>
          <p:nvSpPr>
            <p:cNvPr id="62" name="正方形/長方形 61">
              <a:extLst>
                <a:ext uri="{FF2B5EF4-FFF2-40B4-BE49-F238E27FC236}">
                  <a16:creationId xmlns:a16="http://schemas.microsoft.com/office/drawing/2014/main" id="{C20166A6-1121-4117-8289-473DE8C76716}"/>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C0E6A356-9B50-40A9-9895-C455DA315604}"/>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64" name="正方形/長方形 63">
            <a:extLst>
              <a:ext uri="{FF2B5EF4-FFF2-40B4-BE49-F238E27FC236}">
                <a16:creationId xmlns:a16="http://schemas.microsoft.com/office/drawing/2014/main" id="{3865EB9B-83FA-4551-A704-07B6DBE0A287}"/>
              </a:ext>
            </a:extLst>
          </p:cNvPr>
          <p:cNvSpPr/>
          <p:nvPr/>
        </p:nvSpPr>
        <p:spPr>
          <a:xfrm>
            <a:off x="3052514" y="7292498"/>
            <a:ext cx="3842890" cy="275252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a:extLst>
              <a:ext uri="{FF2B5EF4-FFF2-40B4-BE49-F238E27FC236}">
                <a16:creationId xmlns:a16="http://schemas.microsoft.com/office/drawing/2014/main" id="{ADE373CB-0E9B-4CFE-B079-3CF3542788F1}"/>
              </a:ext>
            </a:extLst>
          </p:cNvPr>
          <p:cNvGrpSpPr/>
          <p:nvPr/>
        </p:nvGrpSpPr>
        <p:grpSpPr>
          <a:xfrm>
            <a:off x="663199" y="7134126"/>
            <a:ext cx="1224264" cy="281192"/>
            <a:chOff x="641214" y="2212514"/>
            <a:chExt cx="1211332" cy="281192"/>
          </a:xfrm>
        </p:grpSpPr>
        <p:sp>
          <p:nvSpPr>
            <p:cNvPr id="66" name="正方形/長方形 65">
              <a:extLst>
                <a:ext uri="{FF2B5EF4-FFF2-40B4-BE49-F238E27FC236}">
                  <a16:creationId xmlns:a16="http://schemas.microsoft.com/office/drawing/2014/main" id="{1A499669-A46A-42B3-A2A0-10095D51C190}"/>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67" name="テキスト ボックス 66">
              <a:extLst>
                <a:ext uri="{FF2B5EF4-FFF2-40B4-BE49-F238E27FC236}">
                  <a16:creationId xmlns:a16="http://schemas.microsoft.com/office/drawing/2014/main" id="{A2C5B637-7018-4F81-B3D5-C841BD8FF2C1}"/>
                </a:ext>
              </a:extLst>
            </p:cNvPr>
            <p:cNvSpPr txBox="1"/>
            <p:nvPr/>
          </p:nvSpPr>
          <p:spPr>
            <a:xfrm>
              <a:off x="641214" y="2232096"/>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68" name="テキスト ボックス 67">
            <a:extLst>
              <a:ext uri="{FF2B5EF4-FFF2-40B4-BE49-F238E27FC236}">
                <a16:creationId xmlns:a16="http://schemas.microsoft.com/office/drawing/2014/main" id="{AB972B3A-45B0-4642-86D6-6B92A86A01D4}"/>
              </a:ext>
            </a:extLst>
          </p:cNvPr>
          <p:cNvSpPr txBox="1"/>
          <p:nvPr/>
        </p:nvSpPr>
        <p:spPr>
          <a:xfrm>
            <a:off x="629666" y="6301803"/>
            <a:ext cx="6283988" cy="727979"/>
          </a:xfrm>
          <a:prstGeom prst="rect">
            <a:avLst/>
          </a:prstGeom>
          <a:noFill/>
        </p:spPr>
        <p:txBody>
          <a:bodyPr wrap="square" rtlCol="0">
            <a:noAutofit/>
          </a:bodyPr>
          <a:lstStyle/>
          <a:p>
            <a:r>
              <a:rPr kumimoji="1" lang="ja-JP" altLang="en-US" sz="950" dirty="0">
                <a:latin typeface="メイリオ" panose="020B0604030504040204" pitchFamily="50" charset="-128"/>
                <a:ea typeface="メイリオ" panose="020B0604030504040204" pitchFamily="50" charset="-128"/>
              </a:rPr>
              <a:t>　少子・高齢化の急速な進展や団塊の世代の引退に伴い、人口減少過程に入る中、女性の労働市場への参加を促進することが一層重要とされている。</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女性が様々な領域で活躍できる環境を整備するとともに、出産、子育て等のライフサイクルの中で意欲と能力を十分に発揮して再就職できるよう就職支援の強化が課題である。</a:t>
            </a:r>
            <a:endParaRPr kumimoji="1" lang="en-US" altLang="ja-JP" sz="950" dirty="0">
              <a:latin typeface="メイリオ" panose="020B0604030504040204" pitchFamily="50" charset="-128"/>
              <a:ea typeface="メイリオ" panose="020B0604030504040204" pitchFamily="50" charset="-128"/>
            </a:endParaRPr>
          </a:p>
        </p:txBody>
      </p:sp>
      <p:sp>
        <p:nvSpPr>
          <p:cNvPr id="69" name="テキスト ボックス 68">
            <a:extLst>
              <a:ext uri="{FF2B5EF4-FFF2-40B4-BE49-F238E27FC236}">
                <a16:creationId xmlns:a16="http://schemas.microsoft.com/office/drawing/2014/main" id="{9DB84149-EB25-418D-B3D2-0AA050C64963}"/>
              </a:ext>
            </a:extLst>
          </p:cNvPr>
          <p:cNvSpPr txBox="1"/>
          <p:nvPr/>
        </p:nvSpPr>
        <p:spPr>
          <a:xfrm>
            <a:off x="627124" y="7549181"/>
            <a:ext cx="2288262" cy="2495845"/>
          </a:xfrm>
          <a:prstGeom prst="rect">
            <a:avLst/>
          </a:prstGeom>
          <a:noFill/>
        </p:spPr>
        <p:txBody>
          <a:bodyPr wrap="square" rtlCol="0">
            <a:noAutofit/>
          </a:bodyPr>
          <a:lstStyle/>
          <a:p>
            <a:pPr marL="108000" indent="-720000"/>
            <a:r>
              <a:rPr kumimoji="1" lang="ja-JP" altLang="en-US" sz="950" dirty="0">
                <a:latin typeface="メイリオ" panose="020B0604030504040204" pitchFamily="50" charset="-128"/>
                <a:ea typeface="メイリオ" panose="020B0604030504040204" pitchFamily="50" charset="-128"/>
              </a:rPr>
              <a:t>①　子育てをしながら就職を希望する女性等を対象としたハローワークの専門窓口（マザーズハローワーク、マザーズコーナー）において、個々の求職者のニーズに応じたきめ細かな就職支援を実施するとともに、地域の子育て支援拠点や関係機関と密接に連携してアウトリーチ型の支援を強化す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②　仕事と家庭の両立ができる求人の確保等を推進する。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③　ＳＮＳ等を活用した情報発信を強化するとともに、自宅でも求職活動ができるようオンラインでの就職支援サービスを実施する。</a:t>
            </a:r>
            <a:endParaRPr kumimoji="1" lang="en-US" altLang="ja-JP" sz="950" dirty="0">
              <a:latin typeface="メイリオ" panose="020B0604030504040204" pitchFamily="50" charset="-128"/>
              <a:ea typeface="メイリオ" panose="020B0604030504040204" pitchFamily="50" charset="-128"/>
            </a:endParaRPr>
          </a:p>
        </p:txBody>
      </p:sp>
      <p:graphicFrame>
        <p:nvGraphicFramePr>
          <p:cNvPr id="31" name="グラフ 30">
            <a:extLst>
              <a:ext uri="{FF2B5EF4-FFF2-40B4-BE49-F238E27FC236}">
                <a16:creationId xmlns:a16="http://schemas.microsoft.com/office/drawing/2014/main" id="{24E87731-27A4-413C-8B10-EFDFE38FC117}"/>
              </a:ext>
            </a:extLst>
          </p:cNvPr>
          <p:cNvGraphicFramePr>
            <a:graphicFrameLocks/>
          </p:cNvGraphicFramePr>
          <p:nvPr>
            <p:extLst>
              <p:ext uri="{D42A27DB-BD31-4B8C-83A1-F6EECF244321}">
                <p14:modId xmlns:p14="http://schemas.microsoft.com/office/powerpoint/2010/main" val="2467839083"/>
              </p:ext>
            </p:extLst>
          </p:nvPr>
        </p:nvGraphicFramePr>
        <p:xfrm>
          <a:off x="3053418" y="7504247"/>
          <a:ext cx="3671574" cy="2326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79326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6B72F073-D6A5-486B-A4A1-56C6B977C426}"/>
              </a:ext>
            </a:extLst>
          </p:cNvPr>
          <p:cNvSpPr txBox="1"/>
          <p:nvPr/>
        </p:nvSpPr>
        <p:spPr>
          <a:xfrm>
            <a:off x="639210" y="701944"/>
            <a:ext cx="6235898" cy="276999"/>
          </a:xfrm>
          <a:prstGeom prst="rect">
            <a:avLst/>
          </a:prstGeom>
          <a:solidFill>
            <a:schemeClr val="accent4">
              <a:lumMod val="20000"/>
              <a:lumOff val="80000"/>
            </a:schemeClr>
          </a:solidFill>
          <a:ln w="28575">
            <a:solidFill>
              <a:schemeClr val="bg1">
                <a:lumMod val="75000"/>
              </a:schemeClr>
            </a:solidFill>
          </a:ln>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（４）</a:t>
            </a:r>
            <a:r>
              <a:rPr lang="ja-JP" altLang="ja-JP" sz="1200" dirty="0">
                <a:latin typeface="メイリオ" panose="020B0604030504040204" pitchFamily="50" charset="-128"/>
                <a:ea typeface="メイリオ" panose="020B0604030504040204" pitchFamily="50" charset="-128"/>
              </a:rPr>
              <a:t>高齢者の就労・社会参加の促進</a:t>
            </a:r>
            <a:endParaRPr lang="ja-JP" altLang="en-US" sz="1200" dirty="0">
              <a:latin typeface="メイリオ" panose="020B0604030504040204" pitchFamily="50" charset="-128"/>
              <a:ea typeface="メイリオ" panose="020B0604030504040204" pitchFamily="50" charset="-128"/>
            </a:endParaRPr>
          </a:p>
        </p:txBody>
      </p:sp>
      <p:sp>
        <p:nvSpPr>
          <p:cNvPr id="18" name="正方形/長方形 17">
            <a:extLst>
              <a:ext uri="{FF2B5EF4-FFF2-40B4-BE49-F238E27FC236}">
                <a16:creationId xmlns:a16="http://schemas.microsoft.com/office/drawing/2014/main" id="{E036EEA2-3396-4FC2-966E-152BC8075F58}"/>
              </a:ext>
            </a:extLst>
          </p:cNvPr>
          <p:cNvSpPr/>
          <p:nvPr/>
        </p:nvSpPr>
        <p:spPr>
          <a:xfrm>
            <a:off x="639210" y="2307704"/>
            <a:ext cx="4551914" cy="304427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AA6B5792-5F7E-498E-B80B-F96EA0D4941D}"/>
              </a:ext>
            </a:extLst>
          </p:cNvPr>
          <p:cNvSpPr/>
          <p:nvPr/>
        </p:nvSpPr>
        <p:spPr>
          <a:xfrm>
            <a:off x="649771" y="1142596"/>
            <a:ext cx="6256869" cy="108414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048EAA6A-BCBC-457C-83E5-186D0A6FF7B5}"/>
              </a:ext>
            </a:extLst>
          </p:cNvPr>
          <p:cNvSpPr txBox="1"/>
          <p:nvPr/>
        </p:nvSpPr>
        <p:spPr>
          <a:xfrm>
            <a:off x="639210" y="1264254"/>
            <a:ext cx="6199803" cy="904609"/>
          </a:xfrm>
          <a:prstGeom prst="rect">
            <a:avLst/>
          </a:prstGeom>
          <a:noFill/>
        </p:spPr>
        <p:txBody>
          <a:bodyPr wrap="square" rtlCol="0">
            <a:noAutofit/>
          </a:bodyPr>
          <a:lstStyle/>
          <a:p>
            <a:r>
              <a:rPr lang="ja-JP" altLang="en-US" sz="950" dirty="0">
                <a:latin typeface="メイリオ" panose="020B0604030504040204" pitchFamily="50" charset="-128"/>
                <a:ea typeface="メイリオ" panose="020B0604030504040204" pitchFamily="50" charset="-128"/>
              </a:rPr>
              <a:t>　少子高齢化が進行し人口が減少する中で、経済社会の活力を維持・向上させるためには、年齢にかかわりなく能力・経験を十分に発揮し、活躍できる社会を実現することが重要である。このため、事業主において</a:t>
            </a:r>
            <a:r>
              <a:rPr lang="en-US" altLang="ja-JP" sz="950" dirty="0">
                <a:latin typeface="メイリオ" panose="020B0604030504040204" pitchFamily="50" charset="-128"/>
                <a:ea typeface="メイリオ" panose="020B0604030504040204" pitchFamily="50" charset="-128"/>
              </a:rPr>
              <a:t>65 </a:t>
            </a:r>
            <a:r>
              <a:rPr lang="ja-JP" altLang="en-US" sz="950" dirty="0">
                <a:latin typeface="メイリオ" panose="020B0604030504040204" pitchFamily="50" charset="-128"/>
                <a:ea typeface="メイリオ" panose="020B0604030504040204" pitchFamily="50" charset="-128"/>
              </a:rPr>
              <a:t>歳までの雇用確保措置が確実に講じられるよう取り組むことが必要である。また、令和３年に施行された高年齢者等の雇用の安定等に関する法律の改正により、</a:t>
            </a:r>
            <a:r>
              <a:rPr lang="en-US" altLang="ja-JP" sz="950" dirty="0">
                <a:latin typeface="メイリオ" panose="020B0604030504040204" pitchFamily="50" charset="-128"/>
                <a:ea typeface="メイリオ" panose="020B0604030504040204" pitchFamily="50" charset="-128"/>
              </a:rPr>
              <a:t>65</a:t>
            </a:r>
            <a:r>
              <a:rPr lang="ja-JP" altLang="en-US" sz="950" dirty="0">
                <a:latin typeface="メイリオ" panose="020B0604030504040204" pitchFamily="50" charset="-128"/>
                <a:ea typeface="メイリオ" panose="020B0604030504040204" pitchFamily="50" charset="-128"/>
              </a:rPr>
              <a:t>歳から</a:t>
            </a:r>
            <a:r>
              <a:rPr lang="en-US" altLang="ja-JP" sz="950" dirty="0">
                <a:latin typeface="メイリオ" panose="020B0604030504040204" pitchFamily="50" charset="-128"/>
                <a:ea typeface="メイリオ" panose="020B0604030504040204" pitchFamily="50" charset="-128"/>
              </a:rPr>
              <a:t>70</a:t>
            </a:r>
            <a:r>
              <a:rPr lang="ja-JP" altLang="en-US" sz="950" dirty="0">
                <a:latin typeface="メイリオ" panose="020B0604030504040204" pitchFamily="50" charset="-128"/>
                <a:ea typeface="メイリオ" panose="020B0604030504040204" pitchFamily="50" charset="-128"/>
              </a:rPr>
              <a:t>歳までの就業確保措置を講じることが事業主の努力義務となったことから、事業主の取組の促進を図ることが重要である。更に、高齢者雇用に積極的に取り組む企業への支援や、</a:t>
            </a:r>
            <a:r>
              <a:rPr lang="en-US" altLang="ja-JP" sz="950" dirty="0">
                <a:latin typeface="メイリオ" panose="020B0604030504040204" pitchFamily="50" charset="-128"/>
                <a:ea typeface="メイリオ" panose="020B0604030504040204" pitchFamily="50" charset="-128"/>
              </a:rPr>
              <a:t>65</a:t>
            </a:r>
            <a:r>
              <a:rPr lang="ja-JP" altLang="en-US" sz="950" dirty="0">
                <a:latin typeface="メイリオ" panose="020B0604030504040204" pitchFamily="50" charset="-128"/>
                <a:ea typeface="メイリオ" panose="020B0604030504040204" pitchFamily="50" charset="-128"/>
              </a:rPr>
              <a:t>歳を超えても働くことを希望する高年齢求職者に対する再就職支援等が必要である。</a:t>
            </a:r>
            <a:endParaRPr lang="ja-JP" altLang="ja-JP" sz="1050" dirty="0"/>
          </a:p>
        </p:txBody>
      </p:sp>
      <p:grpSp>
        <p:nvGrpSpPr>
          <p:cNvPr id="21" name="グループ化 20">
            <a:extLst>
              <a:ext uri="{FF2B5EF4-FFF2-40B4-BE49-F238E27FC236}">
                <a16:creationId xmlns:a16="http://schemas.microsoft.com/office/drawing/2014/main" id="{F0918A6D-E19B-4F45-8F74-9AE92D697F38}"/>
              </a:ext>
            </a:extLst>
          </p:cNvPr>
          <p:cNvGrpSpPr/>
          <p:nvPr/>
        </p:nvGrpSpPr>
        <p:grpSpPr>
          <a:xfrm>
            <a:off x="639210" y="1013703"/>
            <a:ext cx="1281733" cy="279601"/>
            <a:chOff x="644389" y="1193430"/>
            <a:chExt cx="1281733" cy="279601"/>
          </a:xfrm>
        </p:grpSpPr>
        <p:sp>
          <p:nvSpPr>
            <p:cNvPr id="22" name="正方形/長方形 21">
              <a:extLst>
                <a:ext uri="{FF2B5EF4-FFF2-40B4-BE49-F238E27FC236}">
                  <a16:creationId xmlns:a16="http://schemas.microsoft.com/office/drawing/2014/main" id="{5E8781E2-A5E7-4AED-8535-5293C67133B1}"/>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330D46B9-D227-4C55-B502-4CEED190EDD7}"/>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grpSp>
        <p:nvGrpSpPr>
          <p:cNvPr id="24" name="グループ化 23">
            <a:extLst>
              <a:ext uri="{FF2B5EF4-FFF2-40B4-BE49-F238E27FC236}">
                <a16:creationId xmlns:a16="http://schemas.microsoft.com/office/drawing/2014/main" id="{1E0AE81F-C9BE-4C6B-A6BB-087DFF24DBE4}"/>
              </a:ext>
            </a:extLst>
          </p:cNvPr>
          <p:cNvGrpSpPr/>
          <p:nvPr/>
        </p:nvGrpSpPr>
        <p:grpSpPr>
          <a:xfrm>
            <a:off x="639210" y="2245251"/>
            <a:ext cx="1211332" cy="279601"/>
            <a:chOff x="522385" y="3014672"/>
            <a:chExt cx="1211332" cy="279601"/>
          </a:xfrm>
        </p:grpSpPr>
        <p:sp>
          <p:nvSpPr>
            <p:cNvPr id="25" name="正方形/長方形 24">
              <a:extLst>
                <a:ext uri="{FF2B5EF4-FFF2-40B4-BE49-F238E27FC236}">
                  <a16:creationId xmlns:a16="http://schemas.microsoft.com/office/drawing/2014/main" id="{FFDE5879-5591-496A-B17F-BF9D568D5F48}"/>
                </a:ext>
              </a:extLst>
            </p:cNvPr>
            <p:cNvSpPr/>
            <p:nvPr/>
          </p:nvSpPr>
          <p:spPr>
            <a:xfrm>
              <a:off x="522385" y="3014672"/>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26" name="テキスト ボックス 25">
              <a:extLst>
                <a:ext uri="{FF2B5EF4-FFF2-40B4-BE49-F238E27FC236}">
                  <a16:creationId xmlns:a16="http://schemas.microsoft.com/office/drawing/2014/main" id="{E59DA4C0-D6B5-4171-BD5A-B82F5CDE4AE0}"/>
                </a:ext>
              </a:extLst>
            </p:cNvPr>
            <p:cNvSpPr txBox="1"/>
            <p:nvPr/>
          </p:nvSpPr>
          <p:spPr>
            <a:xfrm>
              <a:off x="522385" y="3032663"/>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27" name="テキスト ボックス 26">
            <a:extLst>
              <a:ext uri="{FF2B5EF4-FFF2-40B4-BE49-F238E27FC236}">
                <a16:creationId xmlns:a16="http://schemas.microsoft.com/office/drawing/2014/main" id="{CAA37B53-5A1F-441A-A0AF-8D7E27FA9F26}"/>
              </a:ext>
            </a:extLst>
          </p:cNvPr>
          <p:cNvSpPr txBox="1"/>
          <p:nvPr/>
        </p:nvSpPr>
        <p:spPr>
          <a:xfrm>
            <a:off x="586604" y="2503586"/>
            <a:ext cx="4612337" cy="3030962"/>
          </a:xfrm>
          <a:prstGeom prst="rect">
            <a:avLst/>
          </a:prstGeom>
          <a:noFill/>
        </p:spPr>
        <p:txBody>
          <a:bodyPr wrap="square" lIns="144000" rIns="72000" rtlCol="0">
            <a:noAutofit/>
          </a:bodyPr>
          <a:lstStyle/>
          <a:p>
            <a:pPr marL="108000" indent="-720000"/>
            <a:r>
              <a:rPr lang="ja-JP" altLang="en-US" sz="900" dirty="0">
                <a:latin typeface="メイリオ" panose="020B0604030504040204" pitchFamily="50" charset="-128"/>
                <a:ea typeface="メイリオ" panose="020B0604030504040204" pitchFamily="50" charset="-128"/>
              </a:rPr>
              <a:t>①　</a:t>
            </a:r>
            <a:r>
              <a:rPr lang="en-US" altLang="ja-JP" sz="900" dirty="0">
                <a:latin typeface="メイリオ" panose="020B0604030504040204" pitchFamily="50" charset="-128"/>
                <a:ea typeface="メイリオ" panose="020B0604030504040204" pitchFamily="50" charset="-128"/>
              </a:rPr>
              <a:t>70</a:t>
            </a:r>
            <a:r>
              <a:rPr lang="ja-JP" altLang="ja-JP" sz="900" dirty="0">
                <a:latin typeface="メイリオ" panose="020B0604030504040204" pitchFamily="50" charset="-128"/>
                <a:ea typeface="メイリオ" panose="020B0604030504040204" pitchFamily="50" charset="-128"/>
              </a:rPr>
              <a:t>歳までの就業機会確保等に向けた環境整備や高年齢労働者の処遇改善を行う企業への支援</a:t>
            </a:r>
          </a:p>
          <a:p>
            <a:pPr marL="108000" indent="-720000"/>
            <a:r>
              <a:rPr lang="ja-JP" altLang="en-US" sz="900" dirty="0">
                <a:latin typeface="メイリオ" panose="020B0604030504040204" pitchFamily="50" charset="-128"/>
                <a:ea typeface="メイリオ" panose="020B0604030504040204" pitchFamily="50" charset="-128"/>
              </a:rPr>
              <a:t>　　様々な</a:t>
            </a:r>
            <a:r>
              <a:rPr lang="ja-JP" altLang="ja-JP" sz="900" dirty="0">
                <a:latin typeface="メイリオ" panose="020B0604030504040204" pitchFamily="50" charset="-128"/>
                <a:ea typeface="メイリオ" panose="020B0604030504040204" pitchFamily="50" charset="-128"/>
              </a:rPr>
              <a:t>機会を捉えて、</a:t>
            </a:r>
            <a:r>
              <a:rPr lang="en-US" altLang="ja-JP" sz="900" dirty="0">
                <a:latin typeface="メイリオ" panose="020B0604030504040204" pitchFamily="50" charset="-128"/>
                <a:ea typeface="メイリオ" panose="020B0604030504040204" pitchFamily="50" charset="-128"/>
              </a:rPr>
              <a:t>65</a:t>
            </a:r>
            <a:r>
              <a:rPr lang="ja-JP" altLang="en-US" sz="900" dirty="0">
                <a:latin typeface="メイリオ" panose="020B0604030504040204" pitchFamily="50" charset="-128"/>
                <a:ea typeface="メイリオ" panose="020B0604030504040204" pitchFamily="50" charset="-128"/>
              </a:rPr>
              <a:t>歳を超える</a:t>
            </a:r>
            <a:r>
              <a:rPr lang="ja-JP" altLang="ja-JP" sz="900" dirty="0">
                <a:latin typeface="メイリオ" panose="020B0604030504040204" pitchFamily="50" charset="-128"/>
                <a:ea typeface="メイリオ" panose="020B0604030504040204" pitchFamily="50" charset="-128"/>
              </a:rPr>
              <a:t>定年引上げや継続雇用制度の導入等に向けた意識啓発</a:t>
            </a:r>
            <a:r>
              <a:rPr lang="ja-JP" altLang="en-US" sz="900" dirty="0">
                <a:latin typeface="メイリオ" panose="020B0604030504040204" pitchFamily="50" charset="-128"/>
                <a:ea typeface="メイリオ" panose="020B0604030504040204" pitchFamily="50" charset="-128"/>
              </a:rPr>
              <a:t>等</a:t>
            </a:r>
            <a:r>
              <a:rPr lang="ja-JP" altLang="ja-JP" sz="900" dirty="0">
                <a:latin typeface="メイリオ" panose="020B0604030504040204" pitchFamily="50" charset="-128"/>
                <a:ea typeface="メイリオ" panose="020B0604030504040204" pitchFamily="50" charset="-128"/>
              </a:rPr>
              <a:t>を図るほか、</a:t>
            </a:r>
            <a:r>
              <a:rPr lang="en-US" altLang="ja-JP" sz="900" dirty="0">
                <a:latin typeface="メイリオ" panose="020B0604030504040204" pitchFamily="50" charset="-128"/>
                <a:ea typeface="メイリオ" panose="020B0604030504040204" pitchFamily="50" charset="-128"/>
              </a:rPr>
              <a:t>60</a:t>
            </a:r>
            <a:r>
              <a:rPr lang="ja-JP" altLang="ja-JP" sz="900" dirty="0">
                <a:latin typeface="メイリオ" panose="020B0604030504040204" pitchFamily="50" charset="-128"/>
                <a:ea typeface="メイリオ" panose="020B0604030504040204" pitchFamily="50" charset="-128"/>
              </a:rPr>
              <a:t>歳から</a:t>
            </a:r>
            <a:r>
              <a:rPr lang="en-US" altLang="ja-JP" sz="900" dirty="0">
                <a:latin typeface="メイリオ" panose="020B0604030504040204" pitchFamily="50" charset="-128"/>
                <a:ea typeface="メイリオ" panose="020B0604030504040204" pitchFamily="50" charset="-128"/>
              </a:rPr>
              <a:t>64</a:t>
            </a:r>
            <a:r>
              <a:rPr lang="ja-JP" altLang="ja-JP" sz="900" dirty="0">
                <a:latin typeface="メイリオ" panose="020B0604030504040204" pitchFamily="50" charset="-128"/>
                <a:ea typeface="メイリオ" panose="020B0604030504040204" pitchFamily="50" charset="-128"/>
              </a:rPr>
              <a:t>歳までの高年齢労働者の処遇改善を行う企業への支援（高年齢労働者処遇改善促進助成</a:t>
            </a:r>
            <a:r>
              <a:rPr lang="ja-JP" altLang="en-US" sz="900" dirty="0">
                <a:latin typeface="メイリオ" panose="020B0604030504040204" pitchFamily="50" charset="-128"/>
                <a:ea typeface="メイリオ" panose="020B0604030504040204" pitchFamily="50" charset="-128"/>
              </a:rPr>
              <a:t>金）</a:t>
            </a:r>
            <a:r>
              <a:rPr lang="ja-JP" altLang="ja-JP" sz="900" dirty="0">
                <a:latin typeface="メイリオ" panose="020B0604030504040204" pitchFamily="50" charset="-128"/>
                <a:ea typeface="メイリオ" panose="020B0604030504040204" pitchFamily="50" charset="-128"/>
              </a:rPr>
              <a:t>を</a:t>
            </a:r>
            <a:r>
              <a:rPr lang="ja-JP" altLang="en-US" sz="900" dirty="0">
                <a:latin typeface="メイリオ" panose="020B0604030504040204" pitchFamily="50" charset="-128"/>
                <a:ea typeface="メイリオ" panose="020B0604030504040204" pitchFamily="50" charset="-128"/>
              </a:rPr>
              <a:t>実施する</a:t>
            </a:r>
            <a:r>
              <a:rPr lang="ja-JP" altLang="ja-JP" sz="900" dirty="0">
                <a:latin typeface="メイリオ" panose="020B0604030504040204" pitchFamily="50" charset="-128"/>
                <a:ea typeface="メイリオ" panose="020B0604030504040204" pitchFamily="50" charset="-128"/>
              </a:rPr>
              <a:t>。</a:t>
            </a:r>
            <a:endParaRPr lang="en-US" altLang="ja-JP" sz="900" dirty="0">
              <a:latin typeface="メイリオ" panose="020B0604030504040204" pitchFamily="50" charset="-128"/>
              <a:ea typeface="メイリオ" panose="020B0604030504040204" pitchFamily="50" charset="-128"/>
            </a:endParaRPr>
          </a:p>
          <a:p>
            <a:pPr marL="108000" indent="-720000"/>
            <a:r>
              <a:rPr lang="ja-JP" altLang="en-US" sz="900" dirty="0">
                <a:latin typeface="メイリオ" panose="020B0604030504040204" pitchFamily="50" charset="-128"/>
                <a:ea typeface="メイリオ" panose="020B0604030504040204" pitchFamily="50" charset="-128"/>
              </a:rPr>
              <a:t>②　</a:t>
            </a:r>
            <a:r>
              <a:rPr lang="ja-JP" altLang="ja-JP" sz="900" dirty="0">
                <a:latin typeface="メイリオ" panose="020B0604030504040204" pitchFamily="50" charset="-128"/>
                <a:ea typeface="メイリオ" panose="020B0604030504040204" pitchFamily="50" charset="-128"/>
              </a:rPr>
              <a:t>ハローワークにおける生涯現役支援窓口などのマッチング支援</a:t>
            </a:r>
          </a:p>
          <a:p>
            <a:pPr marL="108000" indent="-720000"/>
            <a:r>
              <a:rPr lang="ja-JP" altLang="en-US" sz="900" dirty="0">
                <a:latin typeface="メイリオ" panose="020B0604030504040204" pitchFamily="50" charset="-128"/>
                <a:ea typeface="メイリオ" panose="020B0604030504040204" pitchFamily="50" charset="-128"/>
              </a:rPr>
              <a:t>　　県内５</a:t>
            </a:r>
            <a:r>
              <a:rPr lang="ja-JP" altLang="ja-JP" sz="900" dirty="0">
                <a:latin typeface="メイリオ" panose="020B0604030504040204" pitchFamily="50" charset="-128"/>
                <a:ea typeface="メイリオ" panose="020B0604030504040204" pitchFamily="50" charset="-128"/>
              </a:rPr>
              <a:t>か所のハローワークに設置する「生涯現役支援窓口」にお</a:t>
            </a:r>
            <a:r>
              <a:rPr lang="ja-JP" altLang="en-US" sz="900" dirty="0">
                <a:latin typeface="メイリオ" panose="020B0604030504040204" pitchFamily="50" charset="-128"/>
                <a:ea typeface="メイリオ" panose="020B0604030504040204" pitchFamily="50" charset="-128"/>
              </a:rPr>
              <a:t>いて、</a:t>
            </a:r>
            <a:r>
              <a:rPr lang="ja-JP" altLang="ja-JP" sz="900" dirty="0">
                <a:latin typeface="メイリオ" panose="020B0604030504040204" pitchFamily="50" charset="-128"/>
                <a:ea typeface="メイリオ" panose="020B0604030504040204" pitchFamily="50" charset="-128"/>
              </a:rPr>
              <a:t>高齢者のニーズ等を踏まえた職業生活の再設計に係る支援や支援チームによる効果的なマッチング支援を行う</a:t>
            </a:r>
            <a:r>
              <a:rPr lang="ja-JP" altLang="en-US" sz="900" dirty="0">
                <a:latin typeface="メイリオ" panose="020B0604030504040204" pitchFamily="50" charset="-128"/>
                <a:ea typeface="メイリオ" panose="020B0604030504040204" pitchFamily="50" charset="-128"/>
              </a:rPr>
              <a:t>とともに、公益財団法人産業雇用安定センターにおいて実施している高年齢退職予定者のキャリア情報等を登録し、希望する企業に対して紹介する「高年齢退職予定者キャリア人材バンク事業」についての周知を図る等、効果的な連携を行う。</a:t>
            </a:r>
            <a:endParaRPr lang="en-US" altLang="ja-JP" sz="900" dirty="0">
              <a:latin typeface="メイリオ" panose="020B0604030504040204" pitchFamily="50" charset="-128"/>
              <a:ea typeface="メイリオ" panose="020B0604030504040204" pitchFamily="50" charset="-128"/>
            </a:endParaRPr>
          </a:p>
          <a:p>
            <a:pPr marL="108000" indent="-720000"/>
            <a:r>
              <a:rPr lang="ja-JP" altLang="en-US" sz="900" dirty="0">
                <a:latin typeface="メイリオ" panose="020B0604030504040204" pitchFamily="50" charset="-128"/>
                <a:ea typeface="メイリオ" panose="020B0604030504040204" pitchFamily="50" charset="-128"/>
              </a:rPr>
              <a:t>③　</a:t>
            </a:r>
            <a:r>
              <a:rPr lang="ja-JP" altLang="ja-JP" sz="900" dirty="0">
                <a:latin typeface="メイリオ" panose="020B0604030504040204" pitchFamily="50" charset="-128"/>
                <a:ea typeface="メイリオ" panose="020B0604030504040204" pitchFamily="50" charset="-128"/>
              </a:rPr>
              <a:t>高齢者の特性に配慮した安全衛生対策を行う企業への支援</a:t>
            </a:r>
          </a:p>
          <a:p>
            <a:pPr marL="108000" indent="-720000"/>
            <a:r>
              <a:rPr lang="ja-JP" altLang="en-US" sz="900" dirty="0">
                <a:latin typeface="メイリオ" panose="020B0604030504040204" pitchFamily="50" charset="-128"/>
                <a:ea typeface="メイリオ" panose="020B0604030504040204" pitchFamily="50" charset="-128"/>
              </a:rPr>
              <a:t>　　</a:t>
            </a:r>
            <a:r>
              <a:rPr lang="ja-JP" altLang="ja-JP" sz="900" dirty="0">
                <a:latin typeface="メイリオ" panose="020B0604030504040204" pitchFamily="50" charset="-128"/>
                <a:ea typeface="メイリオ" panose="020B0604030504040204" pitchFamily="50" charset="-128"/>
              </a:rPr>
              <a:t>高年齢労働者が安心して安全に働ける職場環境の実現に向けた「高年齢労働者の安全と健康確保のためのガイドライン」（エイジフレンドリーガイドライン）及び中小企業による高年齢労働者の安全・健康確保措置を支援するための補助金（エイジフレンドリー補助金）の周知を図る。</a:t>
            </a:r>
            <a:r>
              <a:rPr lang="en-US" altLang="ja-JP" sz="900" dirty="0">
                <a:latin typeface="メイリオ" panose="020B0604030504040204" pitchFamily="50" charset="-128"/>
                <a:ea typeface="メイリオ" panose="020B0604030504040204" pitchFamily="50" charset="-128"/>
              </a:rPr>
              <a:t> </a:t>
            </a:r>
            <a:endParaRPr lang="ja-JP" altLang="ja-JP" sz="900" dirty="0">
              <a:latin typeface="メイリオ" panose="020B0604030504040204" pitchFamily="50" charset="-128"/>
              <a:ea typeface="メイリオ" panose="020B0604030504040204" pitchFamily="50" charset="-128"/>
            </a:endParaRPr>
          </a:p>
          <a:p>
            <a:pPr marL="108000" indent="-720000"/>
            <a:r>
              <a:rPr lang="ja-JP" altLang="en-US" sz="900" dirty="0">
                <a:latin typeface="メイリオ" panose="020B0604030504040204" pitchFamily="50" charset="-128"/>
                <a:ea typeface="メイリオ" panose="020B0604030504040204" pitchFamily="50" charset="-128"/>
              </a:rPr>
              <a:t>④　</a:t>
            </a:r>
            <a:r>
              <a:rPr lang="ja-JP" altLang="ja-JP" sz="900" dirty="0">
                <a:latin typeface="メイリオ" panose="020B0604030504040204" pitchFamily="50" charset="-128"/>
                <a:ea typeface="メイリオ" panose="020B0604030504040204" pitchFamily="50" charset="-128"/>
              </a:rPr>
              <a:t>シルバー人材</a:t>
            </a:r>
            <a:r>
              <a:rPr lang="ja-JP" altLang="ja-JP" sz="900" spc="-150" dirty="0">
                <a:latin typeface="メイリオ" panose="020B0604030504040204" pitchFamily="50" charset="-128"/>
                <a:ea typeface="メイリオ" panose="020B0604030504040204" pitchFamily="50" charset="-128"/>
              </a:rPr>
              <a:t>センター</a:t>
            </a:r>
            <a:r>
              <a:rPr lang="ja-JP" altLang="ja-JP" sz="900" dirty="0">
                <a:latin typeface="メイリオ" panose="020B0604030504040204" pitchFamily="50" charset="-128"/>
                <a:ea typeface="メイリオ" panose="020B0604030504040204" pitchFamily="50" charset="-128"/>
              </a:rPr>
              <a:t>などの地域における多様な就業機会の確保</a:t>
            </a:r>
          </a:p>
          <a:p>
            <a:pPr marL="108000" indent="-720000"/>
            <a:r>
              <a:rPr lang="ja-JP" altLang="en-US" sz="900" dirty="0">
                <a:latin typeface="メイリオ" panose="020B0604030504040204" pitchFamily="50" charset="-128"/>
                <a:ea typeface="メイリオ" panose="020B0604030504040204" pitchFamily="50" charset="-128"/>
              </a:rPr>
              <a:t>　　</a:t>
            </a:r>
            <a:r>
              <a:rPr lang="ja-JP" altLang="ja-JP" sz="900" dirty="0">
                <a:latin typeface="メイリオ" panose="020B0604030504040204" pitchFamily="50" charset="-128"/>
                <a:ea typeface="メイリオ" panose="020B0604030504040204" pitchFamily="50" charset="-128"/>
              </a:rPr>
              <a:t>シルバー人材</a:t>
            </a:r>
            <a:r>
              <a:rPr lang="ja-JP" altLang="ja-JP" sz="900" spc="-150" dirty="0">
                <a:latin typeface="メイリオ" panose="020B0604030504040204" pitchFamily="50" charset="-128"/>
                <a:ea typeface="メイリオ" panose="020B0604030504040204" pitchFamily="50" charset="-128"/>
              </a:rPr>
              <a:t>センター</a:t>
            </a:r>
            <a:r>
              <a:rPr lang="ja-JP" altLang="ja-JP" sz="900" dirty="0">
                <a:latin typeface="メイリオ" panose="020B0604030504040204" pitchFamily="50" charset="-128"/>
                <a:ea typeface="メイリオ" panose="020B0604030504040204" pitchFamily="50" charset="-128"/>
              </a:rPr>
              <a:t>が提供可能な就業情報を定期的に把握し、臨時的かつ短期的又は軽易な就業を希望する高齢者には、シルバー人材</a:t>
            </a:r>
            <a:r>
              <a:rPr lang="ja-JP" altLang="ja-JP" sz="900" spc="-150" dirty="0">
                <a:latin typeface="メイリオ" panose="020B0604030504040204" pitchFamily="50" charset="-128"/>
                <a:ea typeface="メイリオ" panose="020B0604030504040204" pitchFamily="50" charset="-128"/>
              </a:rPr>
              <a:t>センター</a:t>
            </a:r>
            <a:r>
              <a:rPr lang="ja-JP" altLang="ja-JP" sz="900" dirty="0">
                <a:latin typeface="メイリオ" panose="020B0604030504040204" pitchFamily="50" charset="-128"/>
                <a:ea typeface="メイリオ" panose="020B0604030504040204" pitchFamily="50" charset="-128"/>
              </a:rPr>
              <a:t>への誘導を行う。</a:t>
            </a:r>
          </a:p>
        </p:txBody>
      </p:sp>
      <p:sp>
        <p:nvSpPr>
          <p:cNvPr id="28" name="正方形/長方形 27">
            <a:extLst>
              <a:ext uri="{FF2B5EF4-FFF2-40B4-BE49-F238E27FC236}">
                <a16:creationId xmlns:a16="http://schemas.microsoft.com/office/drawing/2014/main" id="{336EB52A-3C23-4ED9-9669-CBC37FF9DAD5}"/>
              </a:ext>
            </a:extLst>
          </p:cNvPr>
          <p:cNvSpPr/>
          <p:nvPr/>
        </p:nvSpPr>
        <p:spPr>
          <a:xfrm>
            <a:off x="5258753" y="2302380"/>
            <a:ext cx="1647887" cy="3049597"/>
          </a:xfrm>
          <a:prstGeom prst="rect">
            <a:avLst/>
          </a:prstGeom>
          <a:gradFill flip="none" rotWithShape="1">
            <a:gsLst>
              <a:gs pos="35000">
                <a:schemeClr val="bg1"/>
              </a:gs>
              <a:gs pos="0">
                <a:schemeClr val="bg1"/>
              </a:gs>
              <a:gs pos="74000">
                <a:schemeClr val="bg1">
                  <a:lumMod val="95000"/>
                </a:schemeClr>
              </a:gs>
              <a:gs pos="84000">
                <a:schemeClr val="bg1">
                  <a:lumMod val="95000"/>
                </a:schemeClr>
              </a:gs>
              <a:gs pos="100000">
                <a:schemeClr val="bg1">
                  <a:lumMod val="95000"/>
                </a:schemeClr>
              </a:gs>
            </a:gsLst>
            <a:lin ang="16200000" scaled="1"/>
            <a:tileRect/>
          </a:gra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9" name="グラフ 28">
            <a:extLst>
              <a:ext uri="{FF2B5EF4-FFF2-40B4-BE49-F238E27FC236}">
                <a16:creationId xmlns:a16="http://schemas.microsoft.com/office/drawing/2014/main" id="{8ABE3F50-CF1E-41D9-8193-283328D65DFF}"/>
              </a:ext>
            </a:extLst>
          </p:cNvPr>
          <p:cNvGraphicFramePr/>
          <p:nvPr>
            <p:extLst>
              <p:ext uri="{D42A27DB-BD31-4B8C-83A1-F6EECF244321}">
                <p14:modId xmlns:p14="http://schemas.microsoft.com/office/powerpoint/2010/main" val="3163932901"/>
              </p:ext>
            </p:extLst>
          </p:nvPr>
        </p:nvGraphicFramePr>
        <p:xfrm>
          <a:off x="5326380" y="2524853"/>
          <a:ext cx="1512634" cy="2773149"/>
        </p:xfrm>
        <a:graphic>
          <a:graphicData uri="http://schemas.openxmlformats.org/drawingml/2006/chart">
            <c:chart xmlns:c="http://schemas.openxmlformats.org/drawingml/2006/chart" xmlns:r="http://schemas.openxmlformats.org/officeDocument/2006/relationships" r:id="rId2"/>
          </a:graphicData>
        </a:graphic>
      </p:graphicFrame>
      <p:sp>
        <p:nvSpPr>
          <p:cNvPr id="30" name="テキスト ボックス 29">
            <a:extLst>
              <a:ext uri="{FF2B5EF4-FFF2-40B4-BE49-F238E27FC236}">
                <a16:creationId xmlns:a16="http://schemas.microsoft.com/office/drawing/2014/main" id="{1E6B0493-8710-4727-80D2-CAC97FFCD958}"/>
              </a:ext>
            </a:extLst>
          </p:cNvPr>
          <p:cNvSpPr txBox="1"/>
          <p:nvPr/>
        </p:nvSpPr>
        <p:spPr>
          <a:xfrm>
            <a:off x="5191124" y="2398975"/>
            <a:ext cx="1800000" cy="261180"/>
          </a:xfrm>
          <a:prstGeom prst="rect">
            <a:avLst/>
          </a:prstGeom>
          <a:noFill/>
        </p:spPr>
        <p:txBody>
          <a:bodyPr wrap="square" rtlCol="0" anchor="ctr" anchorCtr="0">
            <a:noAutofit/>
          </a:bodyPr>
          <a:lstStyle/>
          <a:p>
            <a:pPr lvl="0" algn="ctr"/>
            <a:r>
              <a:rPr lang="ja-JP" altLang="ja-JP" sz="800" b="1" dirty="0"/>
              <a:t>高年齢者雇用確保措置の実施状況</a:t>
            </a:r>
            <a:endParaRPr lang="en-US" altLang="ja-JP" sz="1050" b="1" dirty="0"/>
          </a:p>
          <a:p>
            <a:pPr lvl="0" algn="ctr"/>
            <a:r>
              <a:rPr lang="ja-JP" altLang="en-US" sz="800" b="1" dirty="0"/>
              <a:t>（宮城県内の企業規模</a:t>
            </a:r>
            <a:r>
              <a:rPr lang="en-US" altLang="ja-JP" sz="800" b="1" dirty="0"/>
              <a:t>21</a:t>
            </a:r>
            <a:r>
              <a:rPr lang="ja-JP" altLang="en-US" sz="800" b="1" dirty="0"/>
              <a:t>人以上）</a:t>
            </a:r>
            <a:endParaRPr lang="en-US" altLang="ja-JP" sz="800" b="1" dirty="0"/>
          </a:p>
        </p:txBody>
      </p:sp>
      <p:sp>
        <p:nvSpPr>
          <p:cNvPr id="51" name="スライド番号プレースホルダー 1">
            <a:extLst>
              <a:ext uri="{FF2B5EF4-FFF2-40B4-BE49-F238E27FC236}">
                <a16:creationId xmlns:a16="http://schemas.microsoft.com/office/drawing/2014/main" id="{972EEA03-E5C9-4FBA-8DC9-343D07DF6734}"/>
              </a:ext>
            </a:extLst>
          </p:cNvPr>
          <p:cNvSpPr>
            <a:spLocks noGrp="1"/>
          </p:cNvSpPr>
          <p:nvPr>
            <p:ph type="sldNum" sz="quarter" idx="12"/>
          </p:nvPr>
        </p:nvSpPr>
        <p:spPr>
          <a:xfrm>
            <a:off x="2909083" y="10230856"/>
            <a:ext cx="1693069" cy="567296"/>
          </a:xfrm>
        </p:spPr>
        <p:txBody>
          <a:bodyPr/>
          <a:lstStyle/>
          <a:p>
            <a:fld id="{E0443801-DC4B-4DBE-9EE5-62191D8FC68D}" type="slidenum">
              <a:rPr kumimoji="1" lang="ja-JP" altLang="en-US" smtClean="0"/>
              <a:pPr/>
              <a:t>10</a:t>
            </a:fld>
            <a:endParaRPr kumimoji="1" lang="ja-JP" altLang="en-US" dirty="0"/>
          </a:p>
        </p:txBody>
      </p:sp>
      <p:sp>
        <p:nvSpPr>
          <p:cNvPr id="52" name="テキスト ボックス 51">
            <a:extLst>
              <a:ext uri="{FF2B5EF4-FFF2-40B4-BE49-F238E27FC236}">
                <a16:creationId xmlns:a16="http://schemas.microsoft.com/office/drawing/2014/main" id="{5EA23F8E-9E39-424B-BF43-8DB6C7081FEC}"/>
              </a:ext>
            </a:extLst>
          </p:cNvPr>
          <p:cNvSpPr txBox="1"/>
          <p:nvPr/>
        </p:nvSpPr>
        <p:spPr>
          <a:xfrm>
            <a:off x="639210" y="5525060"/>
            <a:ext cx="6235898" cy="276999"/>
          </a:xfrm>
          <a:prstGeom prst="rect">
            <a:avLst/>
          </a:prstGeom>
          <a:solidFill>
            <a:schemeClr val="accent4">
              <a:lumMod val="20000"/>
              <a:lumOff val="80000"/>
            </a:schemeClr>
          </a:solidFill>
          <a:ln w="28575">
            <a:solidFill>
              <a:schemeClr val="bg1">
                <a:lumMod val="75000"/>
              </a:schemeClr>
            </a:solidFill>
          </a:ln>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（５）</a:t>
            </a:r>
            <a:r>
              <a:rPr lang="ja-JP" altLang="ja-JP" sz="1200" dirty="0">
                <a:latin typeface="メイリオ" panose="020B0604030504040204" pitchFamily="50" charset="-128"/>
                <a:ea typeface="メイリオ" panose="020B0604030504040204" pitchFamily="50" charset="-128"/>
              </a:rPr>
              <a:t>障害者の就労促進</a:t>
            </a:r>
            <a:endParaRPr lang="ja-JP" altLang="en-US" sz="1200" dirty="0">
              <a:latin typeface="メイリオ" panose="020B0604030504040204" pitchFamily="50" charset="-128"/>
              <a:ea typeface="メイリオ" panose="020B0604030504040204" pitchFamily="50" charset="-128"/>
            </a:endParaRPr>
          </a:p>
        </p:txBody>
      </p:sp>
      <p:sp>
        <p:nvSpPr>
          <p:cNvPr id="53" name="正方形/長方形 52">
            <a:extLst>
              <a:ext uri="{FF2B5EF4-FFF2-40B4-BE49-F238E27FC236}">
                <a16:creationId xmlns:a16="http://schemas.microsoft.com/office/drawing/2014/main" id="{DB03BECA-968E-405F-8CFE-4D9747AA91AF}"/>
              </a:ext>
            </a:extLst>
          </p:cNvPr>
          <p:cNvSpPr/>
          <p:nvPr/>
        </p:nvSpPr>
        <p:spPr>
          <a:xfrm>
            <a:off x="625212" y="6638186"/>
            <a:ext cx="3362957" cy="364706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A669EE7B-9833-4A56-A534-FE2393CD0486}"/>
              </a:ext>
            </a:extLst>
          </p:cNvPr>
          <p:cNvSpPr/>
          <p:nvPr/>
        </p:nvSpPr>
        <p:spPr>
          <a:xfrm>
            <a:off x="649771" y="5970571"/>
            <a:ext cx="6214777" cy="464922"/>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BF760756-2DF5-4E68-B32E-DA04CAC262F3}"/>
              </a:ext>
            </a:extLst>
          </p:cNvPr>
          <p:cNvSpPr txBox="1"/>
          <p:nvPr/>
        </p:nvSpPr>
        <p:spPr>
          <a:xfrm>
            <a:off x="669665" y="6091865"/>
            <a:ext cx="6169347" cy="427688"/>
          </a:xfrm>
          <a:prstGeom prst="rect">
            <a:avLst/>
          </a:prstGeom>
          <a:noFill/>
        </p:spPr>
        <p:txBody>
          <a:bodyPr wrap="square" rtlCol="0">
            <a:noAutofit/>
          </a:bodyPr>
          <a:lstStyle/>
          <a:p>
            <a:r>
              <a:rPr lang="ja-JP" altLang="en-US" sz="950" dirty="0">
                <a:latin typeface="メイリオ" panose="020B0604030504040204" pitchFamily="50" charset="-128"/>
                <a:ea typeface="メイリオ" panose="020B0604030504040204" pitchFamily="50" charset="-128"/>
              </a:rPr>
              <a:t>　多様な就労ニーズへの対応や、雇用の質の向上を目指す観点から、改正障害者雇用促進法の施行を着実に図るとともに、障害者の雇入れ支援等の強化に取り組む必要がある。</a:t>
            </a:r>
          </a:p>
        </p:txBody>
      </p:sp>
      <p:grpSp>
        <p:nvGrpSpPr>
          <p:cNvPr id="57" name="グループ化 56">
            <a:extLst>
              <a:ext uri="{FF2B5EF4-FFF2-40B4-BE49-F238E27FC236}">
                <a16:creationId xmlns:a16="http://schemas.microsoft.com/office/drawing/2014/main" id="{41A7FD6F-2A8E-4FEB-B8C7-665DEAF00B5F}"/>
              </a:ext>
            </a:extLst>
          </p:cNvPr>
          <p:cNvGrpSpPr/>
          <p:nvPr/>
        </p:nvGrpSpPr>
        <p:grpSpPr>
          <a:xfrm>
            <a:off x="639210" y="5841677"/>
            <a:ext cx="1281733" cy="279601"/>
            <a:chOff x="644389" y="1193430"/>
            <a:chExt cx="1281733" cy="279601"/>
          </a:xfrm>
        </p:grpSpPr>
        <p:sp>
          <p:nvSpPr>
            <p:cNvPr id="58" name="正方形/長方形 57">
              <a:extLst>
                <a:ext uri="{FF2B5EF4-FFF2-40B4-BE49-F238E27FC236}">
                  <a16:creationId xmlns:a16="http://schemas.microsoft.com/office/drawing/2014/main" id="{F0344526-0B16-4756-BB03-FEF6C028E51D}"/>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3E70E2C5-1C18-483F-A800-C12AD3300023}"/>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61" name="テキスト ボックス 60">
            <a:extLst>
              <a:ext uri="{FF2B5EF4-FFF2-40B4-BE49-F238E27FC236}">
                <a16:creationId xmlns:a16="http://schemas.microsoft.com/office/drawing/2014/main" id="{1EE280B5-AF0A-44D2-AAC9-B9F08307FE5D}"/>
              </a:ext>
            </a:extLst>
          </p:cNvPr>
          <p:cNvSpPr txBox="1"/>
          <p:nvPr/>
        </p:nvSpPr>
        <p:spPr>
          <a:xfrm>
            <a:off x="625212" y="6737530"/>
            <a:ext cx="3366042" cy="3508464"/>
          </a:xfrm>
          <a:prstGeom prst="rect">
            <a:avLst/>
          </a:prstGeom>
          <a:noFill/>
        </p:spPr>
        <p:txBody>
          <a:bodyPr wrap="square" rtlCol="0">
            <a:noAutofit/>
          </a:bodyPr>
          <a:lstStyle/>
          <a:p>
            <a:pPr marL="108000" indent="-720000"/>
            <a:r>
              <a:rPr lang="ja-JP" altLang="en-US" sz="950" dirty="0">
                <a:latin typeface="メイリオ" panose="020B0604030504040204" pitchFamily="50" charset="-128"/>
                <a:ea typeface="メイリオ" panose="020B0604030504040204" pitchFamily="50" charset="-128"/>
              </a:rPr>
              <a:t>①　</a:t>
            </a:r>
            <a:r>
              <a:rPr lang="ja-JP" altLang="ja-JP" sz="950" dirty="0">
                <a:latin typeface="メイリオ" panose="020B0604030504040204" pitchFamily="50" charset="-128"/>
                <a:ea typeface="メイリオ" panose="020B0604030504040204" pitchFamily="50" charset="-128"/>
              </a:rPr>
              <a:t>中小企業を</a:t>
            </a:r>
            <a:r>
              <a:rPr lang="ja-JP" altLang="en-US" sz="950" dirty="0">
                <a:latin typeface="メイリオ" panose="020B0604030504040204" pitchFamily="50" charset="-128"/>
                <a:ea typeface="メイリオ" panose="020B0604030504040204" pitchFamily="50" charset="-128"/>
              </a:rPr>
              <a:t>始め</a:t>
            </a:r>
            <a:r>
              <a:rPr lang="ja-JP" altLang="ja-JP" sz="950" dirty="0">
                <a:latin typeface="メイリオ" panose="020B0604030504040204" pitchFamily="50" charset="-128"/>
                <a:ea typeface="メイリオ" panose="020B0604030504040204" pitchFamily="50" charset="-128"/>
              </a:rPr>
              <a:t>とした障害者の雇入れ支援等</a:t>
            </a:r>
          </a:p>
          <a:p>
            <a:pPr marL="108000" indent="-720000"/>
            <a:r>
              <a:rPr lang="ja-JP" altLang="en-US" sz="950" dirty="0">
                <a:latin typeface="メイリオ" panose="020B0604030504040204" pitchFamily="50" charset="-128"/>
                <a:ea typeface="メイリオ" panose="020B0604030504040204" pitchFamily="50" charset="-128"/>
              </a:rPr>
              <a:t>　　</a:t>
            </a:r>
            <a:r>
              <a:rPr lang="ja-JP" altLang="ja-JP" sz="950" dirty="0">
                <a:latin typeface="メイリオ" panose="020B0604030504040204" pitchFamily="50" charset="-128"/>
                <a:ea typeface="メイリオ" panose="020B0604030504040204" pitchFamily="50" charset="-128"/>
              </a:rPr>
              <a:t>ハローワークと地域の関係機関が連携し、障害者の雇用経験や雇用ノウハウが不足している障害者雇用ゼロ企業等に対して、一貫したチーム支援等を実施し障害者の雇入れ支援等の強化を図る。</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②　</a:t>
            </a:r>
            <a:r>
              <a:rPr lang="ja-JP" altLang="ja-JP" sz="950" dirty="0">
                <a:latin typeface="メイリオ" panose="020B0604030504040204" pitchFamily="50" charset="-128"/>
                <a:ea typeface="メイリオ" panose="020B0604030504040204" pitchFamily="50" charset="-128"/>
              </a:rPr>
              <a:t>精神障害者、発達障害者、難病患者等の多様な障害特性に対応した就労支援</a:t>
            </a:r>
          </a:p>
          <a:p>
            <a:pPr marL="108000" indent="-720000"/>
            <a:r>
              <a:rPr lang="ja-JP" altLang="en-US" sz="950" dirty="0">
                <a:latin typeface="メイリオ" panose="020B0604030504040204" pitchFamily="50" charset="-128"/>
                <a:ea typeface="メイリオ" panose="020B0604030504040204" pitchFamily="50" charset="-128"/>
              </a:rPr>
              <a:t>　　</a:t>
            </a:r>
            <a:r>
              <a:rPr lang="ja-JP" altLang="ja-JP" sz="950" dirty="0">
                <a:latin typeface="メイリオ" panose="020B0604030504040204" pitchFamily="50" charset="-128"/>
                <a:ea typeface="メイリオ" panose="020B0604030504040204" pitchFamily="50" charset="-128"/>
              </a:rPr>
              <a:t>精神障害者、発達障害者、難病患者である求職者についてハローワークに専門の担当者を配置するなど多様な障害特性に対応した就労支援を推進する。</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③　</a:t>
            </a:r>
            <a:r>
              <a:rPr lang="ja-JP" altLang="ja-JP" sz="950" dirty="0">
                <a:latin typeface="メイリオ" panose="020B0604030504040204" pitchFamily="50" charset="-128"/>
                <a:ea typeface="メイリオ" panose="020B0604030504040204" pitchFamily="50" charset="-128"/>
              </a:rPr>
              <a:t>公務部門における障害者の雇用促進・定着支援</a:t>
            </a:r>
          </a:p>
          <a:p>
            <a:pPr marL="108000" indent="-720000"/>
            <a:r>
              <a:rPr lang="ja-JP" altLang="en-US" sz="950" dirty="0">
                <a:latin typeface="メイリオ" panose="020B0604030504040204" pitchFamily="50" charset="-128"/>
                <a:ea typeface="メイリオ" panose="020B0604030504040204" pitchFamily="50" charset="-128"/>
              </a:rPr>
              <a:t>　　</a:t>
            </a:r>
            <a:r>
              <a:rPr lang="ja-JP" altLang="ja-JP" sz="950" dirty="0">
                <a:latin typeface="メイリオ" panose="020B0604030504040204" pitchFamily="50" charset="-128"/>
                <a:ea typeface="メイリオ" panose="020B0604030504040204" pitchFamily="50" charset="-128"/>
              </a:rPr>
              <a:t>公務部門において雇用される障害者の雇用促進・定着支援を引き続き推進するため、ハローワーク</a:t>
            </a:r>
            <a:r>
              <a:rPr lang="ja-JP" altLang="en-US" sz="950" dirty="0">
                <a:latin typeface="メイリオ" panose="020B0604030504040204" pitchFamily="50" charset="-128"/>
                <a:ea typeface="メイリオ" panose="020B0604030504040204" pitchFamily="50" charset="-128"/>
              </a:rPr>
              <a:t>による</a:t>
            </a:r>
            <a:r>
              <a:rPr lang="ja-JP" altLang="ja-JP" sz="950" dirty="0">
                <a:latin typeface="メイリオ" panose="020B0604030504040204" pitchFamily="50" charset="-128"/>
                <a:ea typeface="メイリオ" panose="020B0604030504040204" pitchFamily="50" charset="-128"/>
              </a:rPr>
              <a:t>障害特性に応じた個別支援、障害に対する</a:t>
            </a:r>
            <a:r>
              <a:rPr lang="ja-JP" altLang="en-US" sz="950" dirty="0">
                <a:latin typeface="メイリオ" panose="020B0604030504040204" pitchFamily="50" charset="-128"/>
                <a:ea typeface="メイリオ" panose="020B0604030504040204" pitchFamily="50" charset="-128"/>
              </a:rPr>
              <a:t>理解促進の</a:t>
            </a:r>
            <a:r>
              <a:rPr lang="ja-JP" altLang="ja-JP" sz="950" dirty="0">
                <a:latin typeface="メイリオ" panose="020B0604030504040204" pitchFamily="50" charset="-128"/>
                <a:ea typeface="メイリオ" panose="020B0604030504040204" pitchFamily="50" charset="-128"/>
              </a:rPr>
              <a:t>ための</a:t>
            </a:r>
            <a:r>
              <a:rPr lang="ja-JP" altLang="en-US" sz="950" dirty="0">
                <a:latin typeface="メイリオ" panose="020B0604030504040204" pitchFamily="50" charset="-128"/>
                <a:ea typeface="メイリオ" panose="020B0604030504040204" pitchFamily="50" charset="-128"/>
              </a:rPr>
              <a:t>公務部門向けのセミナー</a:t>
            </a:r>
            <a:r>
              <a:rPr lang="ja-JP" altLang="ja-JP" sz="950" dirty="0">
                <a:latin typeface="メイリオ" panose="020B0604030504040204" pitchFamily="50" charset="-128"/>
                <a:ea typeface="メイリオ" panose="020B0604030504040204" pitchFamily="50" charset="-128"/>
              </a:rPr>
              <a:t>等を</a:t>
            </a:r>
            <a:r>
              <a:rPr lang="ja-JP" altLang="en-US" sz="950" dirty="0">
                <a:latin typeface="メイリオ" panose="020B0604030504040204" pitchFamily="50" charset="-128"/>
                <a:ea typeface="メイリオ" panose="020B0604030504040204" pitchFamily="50" charset="-128"/>
              </a:rPr>
              <a:t>実施する</a:t>
            </a:r>
            <a:r>
              <a:rPr lang="ja-JP" altLang="ja-JP" sz="950" dirty="0">
                <a:latin typeface="メイリオ" panose="020B0604030504040204" pitchFamily="50" charset="-128"/>
                <a:ea typeface="メイリオ" panose="020B0604030504040204" pitchFamily="50" charset="-128"/>
              </a:rPr>
              <a:t>。</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④　「も</a:t>
            </a:r>
            <a:r>
              <a:rPr lang="ja-JP" altLang="en-US" sz="950" dirty="0" err="1">
                <a:latin typeface="メイリオ" panose="020B0604030504040204" pitchFamily="50" charset="-128"/>
                <a:ea typeface="メイリオ" panose="020B0604030504040204" pitchFamily="50" charset="-128"/>
              </a:rPr>
              <a:t>にす</a:t>
            </a:r>
            <a:r>
              <a:rPr lang="ja-JP" altLang="en-US" sz="950" dirty="0">
                <a:latin typeface="メイリオ" panose="020B0604030504040204" pitchFamily="50" charset="-128"/>
                <a:ea typeface="メイリオ" panose="020B0604030504040204" pitchFamily="50" charset="-128"/>
              </a:rPr>
              <a:t>認定」制度の周知・認定企業数の増加</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　　障害者雇用の促進や安定に関する取組などの優良な中小企業を認定し、地域の障害者雇用をより一層推進する「も</a:t>
            </a:r>
            <a:r>
              <a:rPr lang="ja-JP" altLang="en-US" sz="950" dirty="0" err="1">
                <a:latin typeface="メイリオ" panose="020B0604030504040204" pitchFamily="50" charset="-128"/>
                <a:ea typeface="メイリオ" panose="020B0604030504040204" pitchFamily="50" charset="-128"/>
              </a:rPr>
              <a:t>にす</a:t>
            </a:r>
            <a:r>
              <a:rPr lang="ja-JP" altLang="en-US" sz="950" dirty="0">
                <a:latin typeface="メイリオ" panose="020B0604030504040204" pitchFamily="50" charset="-128"/>
                <a:ea typeface="メイリオ" panose="020B0604030504040204" pitchFamily="50" charset="-128"/>
              </a:rPr>
              <a:t>認定」制度について、周知を図るとともに、県内の認定企業数を増加する。</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⑤　改正障害者雇用促進法の円滑な施行</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　　法改正の趣旨を踏まえ、事業主がキャリア形成の支援を含む適正な雇用管理に一層取り組むよう、雇用の質の向上に向けた事業主への助言・指導を積極的に行う。</a:t>
            </a:r>
            <a:endParaRPr lang="ja-JP" altLang="ja-JP" sz="950" dirty="0">
              <a:latin typeface="メイリオ" panose="020B0604030504040204" pitchFamily="50" charset="-128"/>
              <a:ea typeface="メイリオ" panose="020B0604030504040204" pitchFamily="50" charset="-128"/>
            </a:endParaRPr>
          </a:p>
        </p:txBody>
      </p:sp>
      <p:grpSp>
        <p:nvGrpSpPr>
          <p:cNvPr id="62" name="グループ化 61">
            <a:extLst>
              <a:ext uri="{FF2B5EF4-FFF2-40B4-BE49-F238E27FC236}">
                <a16:creationId xmlns:a16="http://schemas.microsoft.com/office/drawing/2014/main" id="{A58CEEA3-7A43-4436-A077-58E050578A5F}"/>
              </a:ext>
            </a:extLst>
          </p:cNvPr>
          <p:cNvGrpSpPr/>
          <p:nvPr/>
        </p:nvGrpSpPr>
        <p:grpSpPr>
          <a:xfrm>
            <a:off x="649771" y="6471771"/>
            <a:ext cx="1211332" cy="267124"/>
            <a:chOff x="641214" y="2212514"/>
            <a:chExt cx="1211332" cy="267124"/>
          </a:xfrm>
        </p:grpSpPr>
        <p:sp>
          <p:nvSpPr>
            <p:cNvPr id="63" name="正方形/長方形 62">
              <a:extLst>
                <a:ext uri="{FF2B5EF4-FFF2-40B4-BE49-F238E27FC236}">
                  <a16:creationId xmlns:a16="http://schemas.microsoft.com/office/drawing/2014/main" id="{B9ECF419-393D-4B04-B892-BD0063222A1C}"/>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64" name="テキスト ボックス 63">
              <a:extLst>
                <a:ext uri="{FF2B5EF4-FFF2-40B4-BE49-F238E27FC236}">
                  <a16:creationId xmlns:a16="http://schemas.microsoft.com/office/drawing/2014/main" id="{CB4887EF-390E-4812-B105-CA6FDB51463D}"/>
                </a:ext>
              </a:extLst>
            </p:cNvPr>
            <p:cNvSpPr txBox="1"/>
            <p:nvPr/>
          </p:nvSpPr>
          <p:spPr>
            <a:xfrm>
              <a:off x="641214" y="2218028"/>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pic>
        <p:nvPicPr>
          <p:cNvPr id="32" name="図 31">
            <a:extLst>
              <a:ext uri="{FF2B5EF4-FFF2-40B4-BE49-F238E27FC236}">
                <a16:creationId xmlns:a16="http://schemas.microsoft.com/office/drawing/2014/main" id="{64CA0BD3-CD4C-4F30-9A9E-5132D7A53750}"/>
              </a:ext>
            </a:extLst>
          </p:cNvPr>
          <p:cNvPicPr>
            <a:picLocks noChangeAspect="1"/>
          </p:cNvPicPr>
          <p:nvPr/>
        </p:nvPicPr>
        <p:blipFill>
          <a:blip r:embed="rId3"/>
          <a:stretch>
            <a:fillRect/>
          </a:stretch>
        </p:blipFill>
        <p:spPr>
          <a:xfrm>
            <a:off x="4050081" y="6638186"/>
            <a:ext cx="2825027" cy="3647065"/>
          </a:xfrm>
          <a:prstGeom prst="rect">
            <a:avLst/>
          </a:prstGeom>
        </p:spPr>
      </p:pic>
    </p:spTree>
    <p:extLst>
      <p:ext uri="{BB962C8B-B14F-4D97-AF65-F5344CB8AC3E}">
        <p14:creationId xmlns:p14="http://schemas.microsoft.com/office/powerpoint/2010/main" val="2187009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スライド番号プレースホルダー 1">
            <a:extLst>
              <a:ext uri="{FF2B5EF4-FFF2-40B4-BE49-F238E27FC236}">
                <a16:creationId xmlns:a16="http://schemas.microsoft.com/office/drawing/2014/main" id="{461D51A0-E948-4123-8C91-7ACB7F660F19}"/>
              </a:ext>
            </a:extLst>
          </p:cNvPr>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11</a:t>
            </a:fld>
            <a:endParaRPr kumimoji="1" lang="ja-JP" altLang="en-US" dirty="0"/>
          </a:p>
        </p:txBody>
      </p:sp>
      <p:sp>
        <p:nvSpPr>
          <p:cNvPr id="63" name="テキスト ボックス 62">
            <a:extLst>
              <a:ext uri="{FF2B5EF4-FFF2-40B4-BE49-F238E27FC236}">
                <a16:creationId xmlns:a16="http://schemas.microsoft.com/office/drawing/2014/main" id="{B49D2B73-41B3-4E92-AE56-7D06EAB81EFF}"/>
              </a:ext>
            </a:extLst>
          </p:cNvPr>
          <p:cNvSpPr txBox="1"/>
          <p:nvPr/>
        </p:nvSpPr>
        <p:spPr>
          <a:xfrm>
            <a:off x="639210" y="701945"/>
            <a:ext cx="6313186" cy="276999"/>
          </a:xfrm>
          <a:prstGeom prst="rect">
            <a:avLst/>
          </a:prstGeom>
          <a:solidFill>
            <a:schemeClr val="accent4">
              <a:lumMod val="20000"/>
              <a:lumOff val="80000"/>
            </a:schemeClr>
          </a:solidFill>
          <a:ln w="28575">
            <a:solidFill>
              <a:schemeClr val="bg1">
                <a:lumMod val="75000"/>
              </a:schemeClr>
            </a:solidFill>
          </a:ln>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（６）</a:t>
            </a:r>
            <a:r>
              <a:rPr lang="ja-JP" altLang="ja-JP" sz="1200" dirty="0">
                <a:latin typeface="メイリオ" panose="020B0604030504040204" pitchFamily="50" charset="-128"/>
                <a:ea typeface="メイリオ" panose="020B0604030504040204" pitchFamily="50" charset="-128"/>
              </a:rPr>
              <a:t>外国人労働者等に対する支援</a:t>
            </a:r>
            <a:endParaRPr lang="ja-JP" altLang="en-US" sz="1200" dirty="0">
              <a:latin typeface="メイリオ" panose="020B0604030504040204" pitchFamily="50" charset="-128"/>
              <a:ea typeface="メイリオ" panose="020B0604030504040204" pitchFamily="50" charset="-128"/>
            </a:endParaRPr>
          </a:p>
        </p:txBody>
      </p:sp>
      <p:sp>
        <p:nvSpPr>
          <p:cNvPr id="64" name="正方形/長方形 63">
            <a:extLst>
              <a:ext uri="{FF2B5EF4-FFF2-40B4-BE49-F238E27FC236}">
                <a16:creationId xmlns:a16="http://schemas.microsoft.com/office/drawing/2014/main" id="{414A2AF9-B2C7-4212-8D12-D4E519C90CF0}"/>
              </a:ext>
            </a:extLst>
          </p:cNvPr>
          <p:cNvSpPr/>
          <p:nvPr/>
        </p:nvSpPr>
        <p:spPr>
          <a:xfrm>
            <a:off x="652856" y="2011017"/>
            <a:ext cx="3368714" cy="366409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8011CA6A-3E9C-4C5A-A8FB-005903C0F45D}"/>
              </a:ext>
            </a:extLst>
          </p:cNvPr>
          <p:cNvSpPr/>
          <p:nvPr/>
        </p:nvSpPr>
        <p:spPr>
          <a:xfrm>
            <a:off x="649771" y="1171152"/>
            <a:ext cx="6302625" cy="709677"/>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C25166BA-C887-4901-B07C-049BFFE35AD5}"/>
              </a:ext>
            </a:extLst>
          </p:cNvPr>
          <p:cNvGrpSpPr/>
          <p:nvPr/>
        </p:nvGrpSpPr>
        <p:grpSpPr>
          <a:xfrm>
            <a:off x="639210" y="1014173"/>
            <a:ext cx="1281733" cy="279601"/>
            <a:chOff x="644389" y="1193430"/>
            <a:chExt cx="1281733" cy="279601"/>
          </a:xfrm>
        </p:grpSpPr>
        <p:sp>
          <p:nvSpPr>
            <p:cNvPr id="67" name="正方形/長方形 66">
              <a:extLst>
                <a:ext uri="{FF2B5EF4-FFF2-40B4-BE49-F238E27FC236}">
                  <a16:creationId xmlns:a16="http://schemas.microsoft.com/office/drawing/2014/main" id="{8E9CBC75-07E9-472C-9BC3-52713F6DD1C2}"/>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0834B05A-4DC8-4677-BA6D-7BA6DC786CDF}"/>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69" name="正方形/長方形 68">
            <a:extLst>
              <a:ext uri="{FF2B5EF4-FFF2-40B4-BE49-F238E27FC236}">
                <a16:creationId xmlns:a16="http://schemas.microsoft.com/office/drawing/2014/main" id="{47AEE46F-A346-4B00-B548-1F365B360A85}"/>
              </a:ext>
            </a:extLst>
          </p:cNvPr>
          <p:cNvSpPr/>
          <p:nvPr/>
        </p:nvSpPr>
        <p:spPr>
          <a:xfrm>
            <a:off x="4064223" y="2024546"/>
            <a:ext cx="2898515" cy="3650564"/>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0" name="グループ化 69">
            <a:extLst>
              <a:ext uri="{FF2B5EF4-FFF2-40B4-BE49-F238E27FC236}">
                <a16:creationId xmlns:a16="http://schemas.microsoft.com/office/drawing/2014/main" id="{0E9F8CE1-CF69-4F61-BD17-B7F3D49530B9}"/>
              </a:ext>
            </a:extLst>
          </p:cNvPr>
          <p:cNvGrpSpPr/>
          <p:nvPr/>
        </p:nvGrpSpPr>
        <p:grpSpPr>
          <a:xfrm>
            <a:off x="649771" y="1912103"/>
            <a:ext cx="1211332" cy="281192"/>
            <a:chOff x="641214" y="2212514"/>
            <a:chExt cx="1211332" cy="281192"/>
          </a:xfrm>
        </p:grpSpPr>
        <p:sp>
          <p:nvSpPr>
            <p:cNvPr id="71" name="正方形/長方形 70">
              <a:extLst>
                <a:ext uri="{FF2B5EF4-FFF2-40B4-BE49-F238E27FC236}">
                  <a16:creationId xmlns:a16="http://schemas.microsoft.com/office/drawing/2014/main" id="{DF5637FA-5A81-445E-8785-C0EB2366B51E}"/>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72" name="テキスト ボックス 71">
              <a:extLst>
                <a:ext uri="{FF2B5EF4-FFF2-40B4-BE49-F238E27FC236}">
                  <a16:creationId xmlns:a16="http://schemas.microsoft.com/office/drawing/2014/main" id="{8B82697B-C140-43C2-AED5-0C35771B86CF}"/>
                </a:ext>
              </a:extLst>
            </p:cNvPr>
            <p:cNvSpPr txBox="1"/>
            <p:nvPr/>
          </p:nvSpPr>
          <p:spPr>
            <a:xfrm>
              <a:off x="641214" y="2232096"/>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73" name="テキスト ボックス 72">
            <a:extLst>
              <a:ext uri="{FF2B5EF4-FFF2-40B4-BE49-F238E27FC236}">
                <a16:creationId xmlns:a16="http://schemas.microsoft.com/office/drawing/2014/main" id="{52740840-6A5C-4EA8-86D4-B9A99692DC7E}"/>
              </a:ext>
            </a:extLst>
          </p:cNvPr>
          <p:cNvSpPr txBox="1"/>
          <p:nvPr/>
        </p:nvSpPr>
        <p:spPr>
          <a:xfrm>
            <a:off x="631443" y="1268903"/>
            <a:ext cx="6233105" cy="733356"/>
          </a:xfrm>
          <a:prstGeom prst="rect">
            <a:avLst/>
          </a:prstGeom>
          <a:noFill/>
        </p:spPr>
        <p:txBody>
          <a:bodyPr wrap="square" rtlCol="0">
            <a:noAutofit/>
          </a:bodyPr>
          <a:lstStyle/>
          <a:p>
            <a:r>
              <a:rPr lang="ja-JP" altLang="en-US" sz="950" dirty="0">
                <a:latin typeface="メイリオ" panose="020B0604030504040204" pitchFamily="50" charset="-128"/>
                <a:ea typeface="メイリオ" panose="020B0604030504040204" pitchFamily="50" charset="-128"/>
              </a:rPr>
              <a:t>　</a:t>
            </a:r>
            <a:r>
              <a:rPr lang="ja-JP" altLang="ja-JP" sz="950" dirty="0">
                <a:latin typeface="メイリオ" panose="020B0604030504040204" pitchFamily="50" charset="-128"/>
                <a:ea typeface="メイリオ" panose="020B0604030504040204" pitchFamily="50" charset="-128"/>
              </a:rPr>
              <a:t>外国人労働者が、安心して働き、その能力を十分に発揮する環境を確保するため、支援体制の整備を推進する必要がある。</a:t>
            </a:r>
            <a:r>
              <a:rPr lang="ja-JP" altLang="en-US" sz="950" dirty="0">
                <a:latin typeface="メイリオ" panose="020B0604030504040204" pitchFamily="50" charset="-128"/>
                <a:ea typeface="メイリオ" panose="020B0604030504040204" pitchFamily="50" charset="-128"/>
              </a:rPr>
              <a:t>今後、様々な在留資格の外国人労働者の増加が見込まれる中で、外国人労働者の雇用管理のための事業主への指導、相談支援等がより一層重要となる。また、ウクライナ避難民や増加が見込まれる留学生等への就職支援についても引き続き取り組んでいく必要がある。</a:t>
            </a:r>
            <a:endParaRPr kumimoji="1" lang="en-US" altLang="ja-JP" sz="950" dirty="0">
              <a:latin typeface="メイリオ" panose="020B0604030504040204" pitchFamily="50" charset="-128"/>
              <a:ea typeface="メイリオ" panose="020B0604030504040204" pitchFamily="50" charset="-128"/>
            </a:endParaRPr>
          </a:p>
        </p:txBody>
      </p:sp>
      <p:sp>
        <p:nvSpPr>
          <p:cNvPr id="84" name="テキスト ボックス 1">
            <a:extLst>
              <a:ext uri="{FF2B5EF4-FFF2-40B4-BE49-F238E27FC236}">
                <a16:creationId xmlns:a16="http://schemas.microsoft.com/office/drawing/2014/main" id="{CC334683-3A8F-411B-8D09-D328FB171A04}"/>
              </a:ext>
            </a:extLst>
          </p:cNvPr>
          <p:cNvSpPr txBox="1"/>
          <p:nvPr/>
        </p:nvSpPr>
        <p:spPr>
          <a:xfrm>
            <a:off x="4184170" y="2059025"/>
            <a:ext cx="2715204" cy="3145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50" b="1" dirty="0">
                <a:solidFill>
                  <a:schemeClr val="tx1"/>
                </a:solidFill>
                <a:latin typeface="メイリオ" panose="020B0604030504040204" pitchFamily="50" charset="-128"/>
                <a:ea typeface="メイリオ" panose="020B0604030504040204" pitchFamily="50" charset="-128"/>
              </a:rPr>
              <a:t>外国人雇用事業所数及び外国人労働者数</a:t>
            </a:r>
          </a:p>
        </p:txBody>
      </p:sp>
      <p:sp>
        <p:nvSpPr>
          <p:cNvPr id="85" name="テキスト ボックス 84">
            <a:extLst>
              <a:ext uri="{FF2B5EF4-FFF2-40B4-BE49-F238E27FC236}">
                <a16:creationId xmlns:a16="http://schemas.microsoft.com/office/drawing/2014/main" id="{A4B59318-3253-4ECE-A91F-B4B62F906AEC}"/>
              </a:ext>
            </a:extLst>
          </p:cNvPr>
          <p:cNvSpPr txBox="1"/>
          <p:nvPr/>
        </p:nvSpPr>
        <p:spPr>
          <a:xfrm>
            <a:off x="4064223" y="5446236"/>
            <a:ext cx="3205603" cy="200055"/>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資料出所：「外国人雇用状況」の届出状況まとめ（各年</a:t>
            </a:r>
            <a:r>
              <a:rPr kumimoji="1" lang="en-US" altLang="ja-JP" sz="700" dirty="0">
                <a:latin typeface="メイリオ" panose="020B0604030504040204" pitchFamily="50" charset="-128"/>
                <a:ea typeface="メイリオ" panose="020B0604030504040204" pitchFamily="50" charset="-128"/>
              </a:rPr>
              <a:t>10</a:t>
            </a:r>
            <a:r>
              <a:rPr kumimoji="1" lang="ja-JP" altLang="en-US" sz="700" dirty="0">
                <a:latin typeface="メイリオ" panose="020B0604030504040204" pitchFamily="50" charset="-128"/>
                <a:ea typeface="メイリオ" panose="020B0604030504040204" pitchFamily="50" charset="-128"/>
              </a:rPr>
              <a:t>月末現在）</a:t>
            </a:r>
            <a:endParaRPr kumimoji="1" lang="ja-JP" altLang="en-US" sz="1400" dirty="0">
              <a:latin typeface="メイリオ" panose="020B0604030504040204" pitchFamily="50" charset="-128"/>
              <a:ea typeface="メイリオ" panose="020B0604030504040204" pitchFamily="50" charset="-128"/>
            </a:endParaRPr>
          </a:p>
        </p:txBody>
      </p:sp>
      <p:graphicFrame>
        <p:nvGraphicFramePr>
          <p:cNvPr id="86" name="グラフ 85">
            <a:extLst>
              <a:ext uri="{FF2B5EF4-FFF2-40B4-BE49-F238E27FC236}">
                <a16:creationId xmlns:a16="http://schemas.microsoft.com/office/drawing/2014/main" id="{90FD3FA2-7F0F-4A55-83D3-0CD377288CC3}"/>
              </a:ext>
            </a:extLst>
          </p:cNvPr>
          <p:cNvGraphicFramePr>
            <a:graphicFrameLocks/>
          </p:cNvGraphicFramePr>
          <p:nvPr>
            <p:extLst>
              <p:ext uri="{D42A27DB-BD31-4B8C-83A1-F6EECF244321}">
                <p14:modId xmlns:p14="http://schemas.microsoft.com/office/powerpoint/2010/main" val="897188870"/>
              </p:ext>
            </p:extLst>
          </p:nvPr>
        </p:nvGraphicFramePr>
        <p:xfrm>
          <a:off x="4064223" y="2353010"/>
          <a:ext cx="2908839" cy="3060306"/>
        </p:xfrm>
        <a:graphic>
          <a:graphicData uri="http://schemas.openxmlformats.org/drawingml/2006/chart">
            <c:chart xmlns:c="http://schemas.openxmlformats.org/drawingml/2006/chart" xmlns:r="http://schemas.openxmlformats.org/officeDocument/2006/relationships" r:id="rId2"/>
          </a:graphicData>
        </a:graphic>
      </p:graphicFrame>
      <p:sp>
        <p:nvSpPr>
          <p:cNvPr id="87" name="テキスト ボックス 86">
            <a:extLst>
              <a:ext uri="{FF2B5EF4-FFF2-40B4-BE49-F238E27FC236}">
                <a16:creationId xmlns:a16="http://schemas.microsoft.com/office/drawing/2014/main" id="{4F978A4B-5159-4D2C-8FBB-7834865B0F09}"/>
              </a:ext>
            </a:extLst>
          </p:cNvPr>
          <p:cNvSpPr txBox="1"/>
          <p:nvPr/>
        </p:nvSpPr>
        <p:spPr>
          <a:xfrm>
            <a:off x="5381158" y="2500452"/>
            <a:ext cx="593175" cy="246221"/>
          </a:xfrm>
          <a:prstGeom prst="rect">
            <a:avLst/>
          </a:prstGeom>
          <a:noFill/>
          <a:ln>
            <a:noFill/>
          </a:ln>
        </p:spPr>
        <p:txBody>
          <a:bodyPr wrap="square" rtlCol="0">
            <a:spAutoFit/>
          </a:bodyPr>
          <a:lstStyle/>
          <a:p>
            <a:r>
              <a:rPr kumimoji="1" lang="en-US" altLang="ja-JP" sz="1000" dirty="0"/>
              <a:t>13,797</a:t>
            </a:r>
            <a:endParaRPr kumimoji="1" lang="ja-JP" altLang="en-US" sz="1000" dirty="0"/>
          </a:p>
        </p:txBody>
      </p:sp>
      <p:sp>
        <p:nvSpPr>
          <p:cNvPr id="88" name="テキスト ボックス 87">
            <a:extLst>
              <a:ext uri="{FF2B5EF4-FFF2-40B4-BE49-F238E27FC236}">
                <a16:creationId xmlns:a16="http://schemas.microsoft.com/office/drawing/2014/main" id="{52FB2E9E-88CB-4FBD-8457-E84740CE9FC4}"/>
              </a:ext>
            </a:extLst>
          </p:cNvPr>
          <p:cNvSpPr txBox="1"/>
          <p:nvPr/>
        </p:nvSpPr>
        <p:spPr>
          <a:xfrm>
            <a:off x="5888977" y="2564558"/>
            <a:ext cx="593175" cy="246221"/>
          </a:xfrm>
          <a:prstGeom prst="rect">
            <a:avLst/>
          </a:prstGeom>
          <a:noFill/>
          <a:ln>
            <a:noFill/>
          </a:ln>
        </p:spPr>
        <p:txBody>
          <a:bodyPr wrap="square" rtlCol="0">
            <a:spAutoFit/>
          </a:bodyPr>
          <a:lstStyle/>
          <a:p>
            <a:r>
              <a:rPr kumimoji="1" lang="en-US" altLang="ja-JP" sz="1000" dirty="0"/>
              <a:t>13,415</a:t>
            </a:r>
            <a:endParaRPr kumimoji="1" lang="ja-JP" altLang="en-US" sz="1000" dirty="0"/>
          </a:p>
        </p:txBody>
      </p:sp>
      <p:sp>
        <p:nvSpPr>
          <p:cNvPr id="89" name="テキスト ボックス 88">
            <a:extLst>
              <a:ext uri="{FF2B5EF4-FFF2-40B4-BE49-F238E27FC236}">
                <a16:creationId xmlns:a16="http://schemas.microsoft.com/office/drawing/2014/main" id="{AB2739C1-DB5B-47E3-AF22-753CBF3E2E51}"/>
              </a:ext>
            </a:extLst>
          </p:cNvPr>
          <p:cNvSpPr txBox="1"/>
          <p:nvPr/>
        </p:nvSpPr>
        <p:spPr>
          <a:xfrm>
            <a:off x="6379887" y="2402699"/>
            <a:ext cx="593175" cy="246221"/>
          </a:xfrm>
          <a:prstGeom prst="rect">
            <a:avLst/>
          </a:prstGeom>
          <a:noFill/>
          <a:ln>
            <a:noFill/>
          </a:ln>
        </p:spPr>
        <p:txBody>
          <a:bodyPr wrap="square" rtlCol="0">
            <a:spAutoFit/>
          </a:bodyPr>
          <a:lstStyle/>
          <a:p>
            <a:r>
              <a:rPr kumimoji="1" lang="en-US" altLang="ja-JP" sz="1000" dirty="0"/>
              <a:t>14,778</a:t>
            </a:r>
            <a:endParaRPr kumimoji="1" lang="ja-JP" altLang="en-US" sz="1000" dirty="0"/>
          </a:p>
        </p:txBody>
      </p:sp>
      <p:sp>
        <p:nvSpPr>
          <p:cNvPr id="90" name="テキスト ボックス 89">
            <a:extLst>
              <a:ext uri="{FF2B5EF4-FFF2-40B4-BE49-F238E27FC236}">
                <a16:creationId xmlns:a16="http://schemas.microsoft.com/office/drawing/2014/main" id="{C9DB1FE8-8204-4ED5-8828-8B9C162AFD4B}"/>
              </a:ext>
            </a:extLst>
          </p:cNvPr>
          <p:cNvSpPr txBox="1"/>
          <p:nvPr/>
        </p:nvSpPr>
        <p:spPr>
          <a:xfrm>
            <a:off x="6221669" y="3930468"/>
            <a:ext cx="593175" cy="246221"/>
          </a:xfrm>
          <a:prstGeom prst="rect">
            <a:avLst/>
          </a:prstGeom>
          <a:noFill/>
          <a:ln>
            <a:noFill/>
          </a:ln>
        </p:spPr>
        <p:txBody>
          <a:bodyPr wrap="square" rtlCol="0">
            <a:spAutoFit/>
          </a:bodyPr>
          <a:lstStyle/>
          <a:p>
            <a:r>
              <a:rPr kumimoji="1" lang="en-US" altLang="ja-JP" sz="1000" dirty="0"/>
              <a:t>2,717</a:t>
            </a:r>
            <a:endParaRPr kumimoji="1" lang="ja-JP" altLang="en-US" sz="1000" dirty="0"/>
          </a:p>
        </p:txBody>
      </p:sp>
      <p:sp>
        <p:nvSpPr>
          <p:cNvPr id="91" name="テキスト ボックス 90">
            <a:extLst>
              <a:ext uri="{FF2B5EF4-FFF2-40B4-BE49-F238E27FC236}">
                <a16:creationId xmlns:a16="http://schemas.microsoft.com/office/drawing/2014/main" id="{52E0D9CA-A18E-41F6-A3C4-C9A6F3D91309}"/>
              </a:ext>
            </a:extLst>
          </p:cNvPr>
          <p:cNvSpPr txBox="1"/>
          <p:nvPr/>
        </p:nvSpPr>
        <p:spPr>
          <a:xfrm>
            <a:off x="4873339" y="2545432"/>
            <a:ext cx="593175" cy="246221"/>
          </a:xfrm>
          <a:prstGeom prst="rect">
            <a:avLst/>
          </a:prstGeom>
          <a:noFill/>
          <a:ln>
            <a:noFill/>
          </a:ln>
        </p:spPr>
        <p:txBody>
          <a:bodyPr wrap="square" rtlCol="0">
            <a:spAutoFit/>
          </a:bodyPr>
          <a:lstStyle/>
          <a:p>
            <a:r>
              <a:rPr kumimoji="1" lang="en-US" altLang="ja-JP" sz="1000" dirty="0"/>
              <a:t>13,587</a:t>
            </a:r>
            <a:endParaRPr kumimoji="1" lang="ja-JP" altLang="en-US" sz="1000" dirty="0"/>
          </a:p>
        </p:txBody>
      </p:sp>
      <p:sp>
        <p:nvSpPr>
          <p:cNvPr id="92" name="テキスト ボックス 91">
            <a:extLst>
              <a:ext uri="{FF2B5EF4-FFF2-40B4-BE49-F238E27FC236}">
                <a16:creationId xmlns:a16="http://schemas.microsoft.com/office/drawing/2014/main" id="{0B3C555E-3A80-4489-804A-65A2DDC32CF1}"/>
              </a:ext>
            </a:extLst>
          </p:cNvPr>
          <p:cNvSpPr txBox="1"/>
          <p:nvPr/>
        </p:nvSpPr>
        <p:spPr>
          <a:xfrm>
            <a:off x="4488715" y="2835337"/>
            <a:ext cx="593175" cy="246221"/>
          </a:xfrm>
          <a:prstGeom prst="rect">
            <a:avLst/>
          </a:prstGeom>
          <a:noFill/>
          <a:ln>
            <a:noFill/>
          </a:ln>
        </p:spPr>
        <p:txBody>
          <a:bodyPr wrap="square" rtlCol="0">
            <a:spAutoFit/>
          </a:bodyPr>
          <a:lstStyle/>
          <a:p>
            <a:r>
              <a:rPr kumimoji="1" lang="en-US" altLang="ja-JP" sz="1000" dirty="0"/>
              <a:t>11,001</a:t>
            </a:r>
            <a:endParaRPr kumimoji="1" lang="ja-JP" altLang="en-US" sz="1000" dirty="0"/>
          </a:p>
        </p:txBody>
      </p:sp>
      <p:sp>
        <p:nvSpPr>
          <p:cNvPr id="93" name="テキスト ボックス 92">
            <a:extLst>
              <a:ext uri="{FF2B5EF4-FFF2-40B4-BE49-F238E27FC236}">
                <a16:creationId xmlns:a16="http://schemas.microsoft.com/office/drawing/2014/main" id="{B67FAD68-E06F-4472-A8C9-01184753AD74}"/>
              </a:ext>
            </a:extLst>
          </p:cNvPr>
          <p:cNvSpPr txBox="1"/>
          <p:nvPr/>
        </p:nvSpPr>
        <p:spPr>
          <a:xfrm>
            <a:off x="4384132" y="4054026"/>
            <a:ext cx="593175" cy="246221"/>
          </a:xfrm>
          <a:prstGeom prst="rect">
            <a:avLst/>
          </a:prstGeom>
          <a:noFill/>
          <a:ln>
            <a:noFill/>
          </a:ln>
        </p:spPr>
        <p:txBody>
          <a:bodyPr wrap="square" rtlCol="0">
            <a:spAutoFit/>
          </a:bodyPr>
          <a:lstStyle/>
          <a:p>
            <a:r>
              <a:rPr kumimoji="1" lang="en-US" altLang="ja-JP" sz="1000" dirty="0"/>
              <a:t>1,880</a:t>
            </a:r>
            <a:endParaRPr kumimoji="1" lang="ja-JP" altLang="en-US" sz="1000" dirty="0"/>
          </a:p>
        </p:txBody>
      </p:sp>
      <p:sp>
        <p:nvSpPr>
          <p:cNvPr id="94" name="テキスト ボックス 93">
            <a:extLst>
              <a:ext uri="{FF2B5EF4-FFF2-40B4-BE49-F238E27FC236}">
                <a16:creationId xmlns:a16="http://schemas.microsoft.com/office/drawing/2014/main" id="{F9A95FBD-BA43-4115-B7A8-5FF3173DB3CC}"/>
              </a:ext>
            </a:extLst>
          </p:cNvPr>
          <p:cNvSpPr txBox="1"/>
          <p:nvPr/>
        </p:nvSpPr>
        <p:spPr>
          <a:xfrm>
            <a:off x="4853356" y="4001215"/>
            <a:ext cx="481473" cy="246221"/>
          </a:xfrm>
          <a:prstGeom prst="rect">
            <a:avLst/>
          </a:prstGeom>
          <a:noFill/>
          <a:ln>
            <a:noFill/>
          </a:ln>
        </p:spPr>
        <p:txBody>
          <a:bodyPr wrap="square" rtlCol="0">
            <a:spAutoFit/>
          </a:bodyPr>
          <a:lstStyle/>
          <a:p>
            <a:r>
              <a:rPr kumimoji="1" lang="en-US" altLang="ja-JP" sz="1000" dirty="0"/>
              <a:t>2,268</a:t>
            </a:r>
            <a:endParaRPr kumimoji="1" lang="ja-JP" altLang="en-US" sz="1000" dirty="0"/>
          </a:p>
        </p:txBody>
      </p:sp>
      <p:sp>
        <p:nvSpPr>
          <p:cNvPr id="95" name="テキスト ボックス 94">
            <a:extLst>
              <a:ext uri="{FF2B5EF4-FFF2-40B4-BE49-F238E27FC236}">
                <a16:creationId xmlns:a16="http://schemas.microsoft.com/office/drawing/2014/main" id="{00F74452-9B7B-4EF7-BE5C-4B82ECAC1423}"/>
              </a:ext>
            </a:extLst>
          </p:cNvPr>
          <p:cNvSpPr txBox="1"/>
          <p:nvPr/>
        </p:nvSpPr>
        <p:spPr>
          <a:xfrm>
            <a:off x="5297919" y="3959165"/>
            <a:ext cx="593175" cy="246221"/>
          </a:xfrm>
          <a:prstGeom prst="rect">
            <a:avLst/>
          </a:prstGeom>
          <a:noFill/>
          <a:ln>
            <a:noFill/>
          </a:ln>
        </p:spPr>
        <p:txBody>
          <a:bodyPr wrap="square" rtlCol="0">
            <a:spAutoFit/>
          </a:bodyPr>
          <a:lstStyle/>
          <a:p>
            <a:r>
              <a:rPr kumimoji="1" lang="en-US" altLang="ja-JP" sz="1000" dirty="0"/>
              <a:t>2,539</a:t>
            </a:r>
            <a:endParaRPr kumimoji="1" lang="ja-JP" altLang="en-US" sz="1000" dirty="0"/>
          </a:p>
        </p:txBody>
      </p:sp>
      <p:sp>
        <p:nvSpPr>
          <p:cNvPr id="96" name="テキスト ボックス 95">
            <a:extLst>
              <a:ext uri="{FF2B5EF4-FFF2-40B4-BE49-F238E27FC236}">
                <a16:creationId xmlns:a16="http://schemas.microsoft.com/office/drawing/2014/main" id="{AFF6CAD1-095F-48FC-8882-0E5F72480510}"/>
              </a:ext>
            </a:extLst>
          </p:cNvPr>
          <p:cNvSpPr txBox="1"/>
          <p:nvPr/>
        </p:nvSpPr>
        <p:spPr>
          <a:xfrm>
            <a:off x="5769745" y="3944756"/>
            <a:ext cx="593175" cy="246221"/>
          </a:xfrm>
          <a:prstGeom prst="rect">
            <a:avLst/>
          </a:prstGeom>
          <a:noFill/>
          <a:ln>
            <a:noFill/>
          </a:ln>
        </p:spPr>
        <p:txBody>
          <a:bodyPr wrap="square" rtlCol="0">
            <a:spAutoFit/>
          </a:bodyPr>
          <a:lstStyle/>
          <a:p>
            <a:r>
              <a:rPr kumimoji="1" lang="en-US" altLang="ja-JP" sz="1000" dirty="0"/>
              <a:t>2,628</a:t>
            </a:r>
            <a:endParaRPr kumimoji="1" lang="ja-JP" altLang="en-US" sz="1000" dirty="0"/>
          </a:p>
        </p:txBody>
      </p:sp>
      <p:sp>
        <p:nvSpPr>
          <p:cNvPr id="97" name="テキスト ボックス 2">
            <a:extLst>
              <a:ext uri="{FF2B5EF4-FFF2-40B4-BE49-F238E27FC236}">
                <a16:creationId xmlns:a16="http://schemas.microsoft.com/office/drawing/2014/main" id="{EFF2B95B-02B9-42FE-ADE6-D5494EE7B564}"/>
              </a:ext>
            </a:extLst>
          </p:cNvPr>
          <p:cNvSpPr txBox="1"/>
          <p:nvPr/>
        </p:nvSpPr>
        <p:spPr>
          <a:xfrm>
            <a:off x="5132180" y="5076261"/>
            <a:ext cx="561976" cy="22627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900" dirty="0">
                <a:latin typeface="+mn-lt"/>
              </a:rPr>
              <a:t>（所）</a:t>
            </a:r>
            <a:endParaRPr kumimoji="1" lang="en-US" altLang="ja-JP" sz="900" dirty="0">
              <a:latin typeface="+mn-lt"/>
            </a:endParaRPr>
          </a:p>
        </p:txBody>
      </p:sp>
      <p:sp>
        <p:nvSpPr>
          <p:cNvPr id="98" name="テキスト ボックス 3">
            <a:extLst>
              <a:ext uri="{FF2B5EF4-FFF2-40B4-BE49-F238E27FC236}">
                <a16:creationId xmlns:a16="http://schemas.microsoft.com/office/drawing/2014/main" id="{2331B292-3F46-4D95-80F4-0A34763C07EE}"/>
              </a:ext>
            </a:extLst>
          </p:cNvPr>
          <p:cNvSpPr txBox="1"/>
          <p:nvPr/>
        </p:nvSpPr>
        <p:spPr>
          <a:xfrm>
            <a:off x="6431132" y="5086919"/>
            <a:ext cx="561976" cy="22627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900" dirty="0">
                <a:latin typeface="+mn-lt"/>
              </a:rPr>
              <a:t>（人）</a:t>
            </a:r>
            <a:endParaRPr kumimoji="1" lang="en-US" altLang="ja-JP" sz="900" dirty="0">
              <a:latin typeface="+mn-lt"/>
            </a:endParaRPr>
          </a:p>
        </p:txBody>
      </p:sp>
      <p:sp>
        <p:nvSpPr>
          <p:cNvPr id="99" name="テキスト ボックス 98">
            <a:extLst>
              <a:ext uri="{FF2B5EF4-FFF2-40B4-BE49-F238E27FC236}">
                <a16:creationId xmlns:a16="http://schemas.microsoft.com/office/drawing/2014/main" id="{DB731743-AD9C-4B1D-88FF-4222EF537D30}"/>
              </a:ext>
            </a:extLst>
          </p:cNvPr>
          <p:cNvSpPr txBox="1"/>
          <p:nvPr/>
        </p:nvSpPr>
        <p:spPr>
          <a:xfrm>
            <a:off x="639210" y="5770348"/>
            <a:ext cx="6323528" cy="276999"/>
          </a:xfrm>
          <a:prstGeom prst="rect">
            <a:avLst/>
          </a:prstGeom>
          <a:solidFill>
            <a:schemeClr val="accent4">
              <a:lumMod val="20000"/>
              <a:lumOff val="80000"/>
            </a:schemeClr>
          </a:solidFill>
          <a:ln w="28575">
            <a:solidFill>
              <a:schemeClr val="bg1">
                <a:lumMod val="75000"/>
              </a:schemeClr>
            </a:solidFill>
          </a:ln>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（７）</a:t>
            </a:r>
            <a:r>
              <a:rPr lang="ja-JP" altLang="ja-JP" sz="1200" dirty="0">
                <a:latin typeface="メイリオ" panose="020B0604030504040204" pitchFamily="50" charset="-128"/>
                <a:ea typeface="メイリオ" panose="020B0604030504040204" pitchFamily="50" charset="-128"/>
              </a:rPr>
              <a:t>治療と仕事の両立支援に関する取組の促進</a:t>
            </a:r>
            <a:endParaRPr lang="ja-JP" altLang="en-US" sz="1200" dirty="0">
              <a:latin typeface="メイリオ" panose="020B0604030504040204" pitchFamily="50" charset="-128"/>
              <a:ea typeface="メイリオ" panose="020B0604030504040204" pitchFamily="50" charset="-128"/>
            </a:endParaRPr>
          </a:p>
        </p:txBody>
      </p:sp>
      <p:sp>
        <p:nvSpPr>
          <p:cNvPr id="100" name="正方形/長方形 99">
            <a:extLst>
              <a:ext uri="{FF2B5EF4-FFF2-40B4-BE49-F238E27FC236}">
                <a16:creationId xmlns:a16="http://schemas.microsoft.com/office/drawing/2014/main" id="{0A6D8565-7A3C-4608-BA75-16D89545DDFC}"/>
              </a:ext>
            </a:extLst>
          </p:cNvPr>
          <p:cNvSpPr/>
          <p:nvPr/>
        </p:nvSpPr>
        <p:spPr>
          <a:xfrm>
            <a:off x="652854" y="7354096"/>
            <a:ext cx="3098271" cy="263828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a:extLst>
              <a:ext uri="{FF2B5EF4-FFF2-40B4-BE49-F238E27FC236}">
                <a16:creationId xmlns:a16="http://schemas.microsoft.com/office/drawing/2014/main" id="{9BEBD3FC-04A9-4323-A30F-AA26CE992025}"/>
              </a:ext>
            </a:extLst>
          </p:cNvPr>
          <p:cNvSpPr/>
          <p:nvPr/>
        </p:nvSpPr>
        <p:spPr>
          <a:xfrm>
            <a:off x="649771" y="6208570"/>
            <a:ext cx="6323291" cy="102097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2" name="グループ化 101">
            <a:extLst>
              <a:ext uri="{FF2B5EF4-FFF2-40B4-BE49-F238E27FC236}">
                <a16:creationId xmlns:a16="http://schemas.microsoft.com/office/drawing/2014/main" id="{66E2B7AC-A3ED-43C1-9249-C38EFDBA9D0C}"/>
              </a:ext>
            </a:extLst>
          </p:cNvPr>
          <p:cNvGrpSpPr/>
          <p:nvPr/>
        </p:nvGrpSpPr>
        <p:grpSpPr>
          <a:xfrm>
            <a:off x="639210" y="6079677"/>
            <a:ext cx="1281733" cy="279601"/>
            <a:chOff x="644389" y="1193430"/>
            <a:chExt cx="1281733" cy="279601"/>
          </a:xfrm>
        </p:grpSpPr>
        <p:sp>
          <p:nvSpPr>
            <p:cNvPr id="103" name="正方形/長方形 102">
              <a:extLst>
                <a:ext uri="{FF2B5EF4-FFF2-40B4-BE49-F238E27FC236}">
                  <a16:creationId xmlns:a16="http://schemas.microsoft.com/office/drawing/2014/main" id="{9B1A2261-E60B-4DCA-8EF4-F9D31BCF119F}"/>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4" name="テキスト ボックス 103">
              <a:extLst>
                <a:ext uri="{FF2B5EF4-FFF2-40B4-BE49-F238E27FC236}">
                  <a16:creationId xmlns:a16="http://schemas.microsoft.com/office/drawing/2014/main" id="{AE09E0FD-ED4A-43DF-8EAB-49F616CEA224}"/>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grpSp>
        <p:nvGrpSpPr>
          <p:cNvPr id="106" name="グループ化 105">
            <a:extLst>
              <a:ext uri="{FF2B5EF4-FFF2-40B4-BE49-F238E27FC236}">
                <a16:creationId xmlns:a16="http://schemas.microsoft.com/office/drawing/2014/main" id="{EE48980F-14E1-44FF-B52A-1F656305257D}"/>
              </a:ext>
            </a:extLst>
          </p:cNvPr>
          <p:cNvGrpSpPr/>
          <p:nvPr/>
        </p:nvGrpSpPr>
        <p:grpSpPr>
          <a:xfrm>
            <a:off x="649771" y="7266272"/>
            <a:ext cx="1211332" cy="295260"/>
            <a:chOff x="641214" y="2212514"/>
            <a:chExt cx="1211332" cy="295260"/>
          </a:xfrm>
        </p:grpSpPr>
        <p:sp>
          <p:nvSpPr>
            <p:cNvPr id="107" name="正方形/長方形 106">
              <a:extLst>
                <a:ext uri="{FF2B5EF4-FFF2-40B4-BE49-F238E27FC236}">
                  <a16:creationId xmlns:a16="http://schemas.microsoft.com/office/drawing/2014/main" id="{2A3ADBD4-41CB-4194-8B3A-AA29F5B402C4}"/>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108" name="テキスト ボックス 107">
              <a:extLst>
                <a:ext uri="{FF2B5EF4-FFF2-40B4-BE49-F238E27FC236}">
                  <a16:creationId xmlns:a16="http://schemas.microsoft.com/office/drawing/2014/main" id="{BC242CBA-CF7C-4E9E-AB44-7A717C38353E}"/>
                </a:ext>
              </a:extLst>
            </p:cNvPr>
            <p:cNvSpPr txBox="1"/>
            <p:nvPr/>
          </p:nvSpPr>
          <p:spPr>
            <a:xfrm>
              <a:off x="641214" y="2246164"/>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109" name="テキスト ボックス 108">
            <a:extLst>
              <a:ext uri="{FF2B5EF4-FFF2-40B4-BE49-F238E27FC236}">
                <a16:creationId xmlns:a16="http://schemas.microsoft.com/office/drawing/2014/main" id="{90517E43-0D9A-43E8-9FDC-7A837DD0D607}"/>
              </a:ext>
            </a:extLst>
          </p:cNvPr>
          <p:cNvSpPr txBox="1"/>
          <p:nvPr/>
        </p:nvSpPr>
        <p:spPr>
          <a:xfrm>
            <a:off x="719291" y="6354154"/>
            <a:ext cx="6233105" cy="856563"/>
          </a:xfrm>
          <a:prstGeom prst="rect">
            <a:avLst/>
          </a:prstGeom>
          <a:noFill/>
        </p:spPr>
        <p:txBody>
          <a:bodyPr wrap="square" rtlCol="0">
            <a:noAutofit/>
          </a:bodyPr>
          <a:lstStyle/>
          <a:p>
            <a:r>
              <a:rPr kumimoji="1" lang="ja-JP" altLang="en-US" sz="950" dirty="0">
                <a:latin typeface="メイリオ" panose="020B0604030504040204" pitchFamily="50" charset="-128"/>
                <a:ea typeface="メイリオ" panose="020B0604030504040204" pitchFamily="50" charset="-128"/>
              </a:rPr>
              <a:t>　疾病を抱える労働者が治療を行いながら仕事を継続することができるよう、平成</a:t>
            </a:r>
            <a:r>
              <a:rPr kumimoji="1" lang="en-US" altLang="ja-JP" sz="950" dirty="0">
                <a:latin typeface="メイリオ" panose="020B0604030504040204" pitchFamily="50" charset="-128"/>
                <a:ea typeface="メイリオ" panose="020B0604030504040204" pitchFamily="50" charset="-128"/>
              </a:rPr>
              <a:t>29</a:t>
            </a:r>
            <a:r>
              <a:rPr kumimoji="1" lang="ja-JP" altLang="en-US" sz="950" dirty="0">
                <a:latin typeface="メイリオ" panose="020B0604030504040204" pitchFamily="50" charset="-128"/>
                <a:ea typeface="メイリオ" panose="020B0604030504040204" pitchFamily="50" charset="-128"/>
              </a:rPr>
              <a:t>年３月に決定された働き方改革実行計画に基づき、企業の意識改革や企業と医療機関の連携強化、労働者の疾病の治療と仕事の両立を社会的にサポートする仕組みの整備等に着実に取り組む必要がある。</a:t>
            </a:r>
          </a:p>
          <a:p>
            <a:r>
              <a:rPr kumimoji="1" lang="ja-JP" altLang="en-US" sz="950" dirty="0">
                <a:latin typeface="メイリオ" panose="020B0604030504040204" pitchFamily="50" charset="-128"/>
                <a:ea typeface="メイリオ" panose="020B0604030504040204" pitchFamily="50" charset="-128"/>
              </a:rPr>
              <a:t>　また、がん等の疾病により、長期にわたる治療を受けながら就労を希望する者に対する支援が社会的課題となってきていること等も踏まえ、がん患者等に対する就労支援を推進する必要がある。</a:t>
            </a:r>
          </a:p>
        </p:txBody>
      </p:sp>
      <p:sp>
        <p:nvSpPr>
          <p:cNvPr id="110" name="テキスト ボックス 109">
            <a:extLst>
              <a:ext uri="{FF2B5EF4-FFF2-40B4-BE49-F238E27FC236}">
                <a16:creationId xmlns:a16="http://schemas.microsoft.com/office/drawing/2014/main" id="{AEEF492F-6607-47F9-8B13-C3CEF4559137}"/>
              </a:ext>
            </a:extLst>
          </p:cNvPr>
          <p:cNvSpPr txBox="1"/>
          <p:nvPr/>
        </p:nvSpPr>
        <p:spPr>
          <a:xfrm>
            <a:off x="599649" y="7587669"/>
            <a:ext cx="3204679" cy="2359668"/>
          </a:xfrm>
          <a:prstGeom prst="rect">
            <a:avLst/>
          </a:prstGeom>
          <a:noFill/>
        </p:spPr>
        <p:txBody>
          <a:bodyPr wrap="square" rtlCol="0">
            <a:noAutofit/>
          </a:bodyPr>
          <a:lstStyle/>
          <a:p>
            <a:pPr marL="108000" indent="-720000"/>
            <a:r>
              <a:rPr kumimoji="1" lang="ja-JP" altLang="en-US" sz="950" dirty="0">
                <a:latin typeface="メイリオ" panose="020B0604030504040204" pitchFamily="50" charset="-128"/>
                <a:ea typeface="メイリオ" panose="020B0604030504040204" pitchFamily="50" charset="-128"/>
              </a:rPr>
              <a:t>①　ガイドライン等の周知啓発</a:t>
            </a:r>
          </a:p>
          <a:p>
            <a:pPr marL="108000" indent="-720000"/>
            <a:r>
              <a:rPr kumimoji="1" lang="ja-JP" altLang="en-US" sz="950" dirty="0">
                <a:latin typeface="メイリオ" panose="020B0604030504040204" pitchFamily="50" charset="-128"/>
                <a:ea typeface="メイリオ" panose="020B0604030504040204" pitchFamily="50" charset="-128"/>
              </a:rPr>
              <a:t>　　宮城産業保健総合支援センター等と連携して、あらゆる機会を捉え、平成</a:t>
            </a:r>
            <a:r>
              <a:rPr kumimoji="1" lang="en-US" altLang="ja-JP" sz="950" dirty="0">
                <a:latin typeface="メイリオ" panose="020B0604030504040204" pitchFamily="50" charset="-128"/>
                <a:ea typeface="メイリオ" panose="020B0604030504040204" pitchFamily="50" charset="-128"/>
              </a:rPr>
              <a:t>31</a:t>
            </a:r>
            <a:r>
              <a:rPr kumimoji="1" lang="ja-JP" altLang="en-US" sz="950" dirty="0">
                <a:latin typeface="メイリオ" panose="020B0604030504040204" pitchFamily="50" charset="-128"/>
                <a:ea typeface="メイリオ" panose="020B0604030504040204" pitchFamily="50" charset="-128"/>
              </a:rPr>
              <a:t>年３月に改訂した「事業場における治療と仕事の両立支援のためのガイドライン」及び「企業・医療機関連携マニュアル」を周知する。また、治療と仕事の両立支援に取り組む企業に対する助成金制度（治療と仕事の両立支援助成金）について、周知や利用勧奨を行う。</a:t>
            </a:r>
          </a:p>
          <a:p>
            <a:pPr marL="108000" indent="-720000"/>
            <a:r>
              <a:rPr kumimoji="1" lang="ja-JP" altLang="en-US" sz="950" dirty="0">
                <a:latin typeface="メイリオ" panose="020B0604030504040204" pitchFamily="50" charset="-128"/>
                <a:ea typeface="メイリオ" panose="020B0604030504040204" pitchFamily="50" charset="-128"/>
              </a:rPr>
              <a:t>②　地域両立支援推進チームの運営</a:t>
            </a:r>
          </a:p>
          <a:p>
            <a:pPr marL="108000" indent="-720000"/>
            <a:r>
              <a:rPr kumimoji="1" lang="ja-JP" altLang="en-US" sz="950" dirty="0">
                <a:latin typeface="メイリオ" panose="020B0604030504040204" pitchFamily="50" charset="-128"/>
                <a:ea typeface="メイリオ" panose="020B0604030504040204" pitchFamily="50" charset="-128"/>
              </a:rPr>
              <a:t>　　宮城県地域両立支援推進チームが策定した取組に関する目標及び計画に基づき、関係機関の取組を相互に周知協力する等しながら、県内の両立支援に係る取組の効果的な連携と一層の促進を図る。</a:t>
            </a:r>
          </a:p>
          <a:p>
            <a:pPr marL="108000" indent="-720000"/>
            <a:r>
              <a:rPr kumimoji="1" lang="ja-JP" altLang="en-US" sz="950" dirty="0">
                <a:latin typeface="メイリオ" panose="020B0604030504040204" pitchFamily="50" charset="-128"/>
                <a:ea typeface="メイリオ" panose="020B0604030504040204" pitchFamily="50" charset="-128"/>
              </a:rPr>
              <a:t>③　ハローワークとがん診療連携拠点病院等が連携し、がん患者等に対する就労支援を引き続き実施する。</a:t>
            </a:r>
            <a:endParaRPr kumimoji="1" lang="en-US" altLang="ja-JP" sz="950" dirty="0">
              <a:latin typeface="メイリオ" panose="020B0604030504040204" pitchFamily="50" charset="-128"/>
              <a:ea typeface="メイリオ" panose="020B0604030504040204" pitchFamily="50" charset="-128"/>
            </a:endParaRPr>
          </a:p>
          <a:p>
            <a:pPr marL="108000" indent="-720000"/>
            <a:endParaRPr kumimoji="1" lang="ja-JP" altLang="en-US" sz="950" dirty="0">
              <a:latin typeface="メイリオ" panose="020B0604030504040204" pitchFamily="50" charset="-128"/>
              <a:ea typeface="メイリオ" panose="020B0604030504040204" pitchFamily="50" charset="-128"/>
            </a:endParaRPr>
          </a:p>
        </p:txBody>
      </p:sp>
      <p:graphicFrame>
        <p:nvGraphicFramePr>
          <p:cNvPr id="111" name="グラフ 110">
            <a:extLst>
              <a:ext uri="{FF2B5EF4-FFF2-40B4-BE49-F238E27FC236}">
                <a16:creationId xmlns:a16="http://schemas.microsoft.com/office/drawing/2014/main" id="{FB6AFE1D-A776-436B-889F-F6B17125D227}"/>
              </a:ext>
            </a:extLst>
          </p:cNvPr>
          <p:cNvGraphicFramePr/>
          <p:nvPr>
            <p:extLst>
              <p:ext uri="{D42A27DB-BD31-4B8C-83A1-F6EECF244321}">
                <p14:modId xmlns:p14="http://schemas.microsoft.com/office/powerpoint/2010/main" val="1123558631"/>
              </p:ext>
            </p:extLst>
          </p:nvPr>
        </p:nvGraphicFramePr>
        <p:xfrm>
          <a:off x="3909979" y="7205426"/>
          <a:ext cx="2989967" cy="2924600"/>
        </p:xfrm>
        <a:graphic>
          <a:graphicData uri="http://schemas.openxmlformats.org/drawingml/2006/chart">
            <c:chart xmlns:c="http://schemas.openxmlformats.org/drawingml/2006/chart" xmlns:r="http://schemas.openxmlformats.org/officeDocument/2006/relationships" r:id="rId3"/>
          </a:graphicData>
        </a:graphic>
      </p:graphicFrame>
      <p:sp>
        <p:nvSpPr>
          <p:cNvPr id="42" name="テキスト ボックス 41">
            <a:extLst>
              <a:ext uri="{FF2B5EF4-FFF2-40B4-BE49-F238E27FC236}">
                <a16:creationId xmlns:a16="http://schemas.microsoft.com/office/drawing/2014/main" id="{84128AE7-35E0-425B-8E3C-4EDB7450A31E}"/>
              </a:ext>
            </a:extLst>
          </p:cNvPr>
          <p:cNvSpPr txBox="1"/>
          <p:nvPr/>
        </p:nvSpPr>
        <p:spPr>
          <a:xfrm>
            <a:off x="588309" y="2147324"/>
            <a:ext cx="3528070" cy="3491960"/>
          </a:xfrm>
          <a:prstGeom prst="rect">
            <a:avLst/>
          </a:prstGeom>
          <a:noFill/>
        </p:spPr>
        <p:txBody>
          <a:bodyPr wrap="square" rtlCol="0">
            <a:noAutofit/>
          </a:bodyPr>
          <a:lstStyle/>
          <a:p>
            <a:pPr marL="108000" indent="-720000"/>
            <a:r>
              <a:rPr lang="ja-JP" altLang="en-US" sz="900" dirty="0">
                <a:latin typeface="メイリオ" panose="020B0604030504040204" pitchFamily="50" charset="-128"/>
                <a:ea typeface="メイリオ" panose="020B0604030504040204" pitchFamily="50" charset="-128"/>
              </a:rPr>
              <a:t>①　</a:t>
            </a:r>
            <a:r>
              <a:rPr lang="ja-JP" altLang="ja-JP" sz="900" dirty="0">
                <a:latin typeface="メイリオ" panose="020B0604030504040204" pitchFamily="50" charset="-128"/>
                <a:ea typeface="メイリオ" panose="020B0604030504040204" pitchFamily="50" charset="-128"/>
              </a:rPr>
              <a:t>外国人求職者等に対する就職支援</a:t>
            </a:r>
          </a:p>
          <a:p>
            <a:pPr marL="108000" indent="-720000"/>
            <a:r>
              <a:rPr lang="ja-JP" altLang="en-US" sz="900" dirty="0">
                <a:latin typeface="メイリオ" panose="020B0604030504040204" pitchFamily="50" charset="-128"/>
                <a:ea typeface="メイリオ" panose="020B0604030504040204" pitchFamily="50" charset="-128"/>
              </a:rPr>
              <a:t>　　留学生に対しては、</a:t>
            </a:r>
            <a:r>
              <a:rPr lang="ja-JP" altLang="ja-JP" sz="900" dirty="0">
                <a:latin typeface="メイリオ" panose="020B0604030504040204" pitchFamily="50" charset="-128"/>
                <a:ea typeface="メイリオ" panose="020B0604030504040204" pitchFamily="50" charset="-128"/>
              </a:rPr>
              <a:t>留学早期の意識啓発からマッチング、就職後の定着に至るまで段階に応じた支援を実施する。</a:t>
            </a:r>
            <a:r>
              <a:rPr lang="ja-JP" altLang="en-US" sz="900" dirty="0">
                <a:latin typeface="メイリオ" panose="020B0604030504040204" pitchFamily="50" charset="-128"/>
                <a:ea typeface="メイリオ" panose="020B0604030504040204" pitchFamily="50" charset="-128"/>
              </a:rPr>
              <a:t>また、定住外国人等に対して、</a:t>
            </a:r>
            <a:r>
              <a:rPr lang="ja-JP" altLang="ja-JP" sz="900" dirty="0">
                <a:latin typeface="メイリオ" panose="020B0604030504040204" pitchFamily="50" charset="-128"/>
                <a:ea typeface="メイリオ" panose="020B0604030504040204" pitchFamily="50" charset="-128"/>
              </a:rPr>
              <a:t>早期再就職支援及び安定的な就労の確保に向けた支援を実施</a:t>
            </a:r>
            <a:r>
              <a:rPr lang="ja-JP" altLang="en-US" sz="900" dirty="0">
                <a:latin typeface="メイリオ" panose="020B0604030504040204" pitchFamily="50" charset="-128"/>
                <a:ea typeface="メイリオ" panose="020B0604030504040204" pitchFamily="50" charset="-128"/>
              </a:rPr>
              <a:t>す</a:t>
            </a:r>
            <a:r>
              <a:rPr lang="ja-JP" altLang="ja-JP" sz="900" dirty="0">
                <a:latin typeface="メイリオ" panose="020B0604030504040204" pitchFamily="50" charset="-128"/>
                <a:ea typeface="メイリオ" panose="020B0604030504040204" pitchFamily="50" charset="-128"/>
              </a:rPr>
              <a:t>る</a:t>
            </a:r>
            <a:r>
              <a:rPr lang="ja-JP" altLang="en-US" sz="900" dirty="0">
                <a:latin typeface="メイリオ" panose="020B0604030504040204" pitchFamily="50" charset="-128"/>
                <a:ea typeface="メイリオ" panose="020B0604030504040204" pitchFamily="50" charset="-128"/>
              </a:rPr>
              <a:t>。</a:t>
            </a:r>
            <a:r>
              <a:rPr lang="en-US" altLang="ja-JP" sz="900" dirty="0">
                <a:latin typeface="メイリオ" panose="020B0604030504040204" pitchFamily="50" charset="-128"/>
                <a:ea typeface="メイリオ" panose="020B0604030504040204" pitchFamily="50" charset="-128"/>
              </a:rPr>
              <a:t> </a:t>
            </a:r>
            <a:r>
              <a:rPr lang="ja-JP" altLang="en-US" sz="900" dirty="0">
                <a:latin typeface="メイリオ" panose="020B0604030504040204" pitchFamily="50" charset="-128"/>
                <a:ea typeface="メイリオ" panose="020B0604030504040204" pitchFamily="50" charset="-128"/>
              </a:rPr>
              <a:t>ウクライナ避難民については、就労を希望する場合は、関係機関と連携してきめ細やかな支援を実施する。</a:t>
            </a:r>
            <a:endParaRPr lang="en-US" altLang="ja-JP" sz="900" dirty="0">
              <a:latin typeface="メイリオ" panose="020B0604030504040204" pitchFamily="50" charset="-128"/>
              <a:ea typeface="メイリオ" panose="020B0604030504040204" pitchFamily="50" charset="-128"/>
            </a:endParaRPr>
          </a:p>
          <a:p>
            <a:pPr marL="108000" indent="-720000"/>
            <a:r>
              <a:rPr lang="ja-JP" altLang="en-US" sz="900" dirty="0">
                <a:latin typeface="メイリオ" panose="020B0604030504040204" pitchFamily="50" charset="-128"/>
                <a:ea typeface="メイリオ" panose="020B0604030504040204" pitchFamily="50" charset="-128"/>
              </a:rPr>
              <a:t>②　ハローワークにおける</a:t>
            </a:r>
            <a:r>
              <a:rPr lang="ja-JP" altLang="ja-JP" sz="900" dirty="0">
                <a:latin typeface="メイリオ" panose="020B0604030504040204" pitchFamily="50" charset="-128"/>
                <a:ea typeface="メイリオ" panose="020B0604030504040204" pitchFamily="50" charset="-128"/>
              </a:rPr>
              <a:t>多言語相談支援体制の整備</a:t>
            </a:r>
          </a:p>
          <a:p>
            <a:pPr marL="108000" indent="-720000"/>
            <a:r>
              <a:rPr lang="ja-JP" altLang="en-US" sz="900" dirty="0">
                <a:latin typeface="メイリオ" panose="020B0604030504040204" pitchFamily="50" charset="-128"/>
                <a:ea typeface="メイリオ" panose="020B0604030504040204" pitchFamily="50" charset="-128"/>
              </a:rPr>
              <a:t>　　</a:t>
            </a:r>
            <a:r>
              <a:rPr lang="ja-JP" altLang="ja-JP" sz="900" dirty="0">
                <a:latin typeface="メイリオ" panose="020B0604030504040204" pitchFamily="50" charset="-128"/>
                <a:ea typeface="メイリオ" panose="020B0604030504040204" pitchFamily="50" charset="-128"/>
              </a:rPr>
              <a:t>職業相談窓口に通訳員を配置するとともに、多言語音声翻訳機器等の活用や多言語による情報発信等により、</a:t>
            </a:r>
            <a:r>
              <a:rPr lang="ja-JP" altLang="en-US" sz="900" dirty="0">
                <a:latin typeface="メイリオ" panose="020B0604030504040204" pitchFamily="50" charset="-128"/>
                <a:ea typeface="メイリオ" panose="020B0604030504040204" pitchFamily="50" charset="-128"/>
              </a:rPr>
              <a:t>外国人求職者に対する</a:t>
            </a:r>
            <a:r>
              <a:rPr lang="ja-JP" altLang="ja-JP" sz="900" dirty="0">
                <a:latin typeface="メイリオ" panose="020B0604030504040204" pitchFamily="50" charset="-128"/>
                <a:ea typeface="メイリオ" panose="020B0604030504040204" pitchFamily="50" charset="-128"/>
              </a:rPr>
              <a:t>相談支援体制の整備を図る。</a:t>
            </a:r>
            <a:r>
              <a:rPr lang="en-US" altLang="ja-JP" sz="900" dirty="0">
                <a:latin typeface="メイリオ" panose="020B0604030504040204" pitchFamily="50" charset="-128"/>
                <a:ea typeface="メイリオ" panose="020B0604030504040204" pitchFamily="50" charset="-128"/>
              </a:rPr>
              <a:t> </a:t>
            </a:r>
          </a:p>
          <a:p>
            <a:pPr marL="108000" indent="-720000"/>
            <a:r>
              <a:rPr lang="ja-JP" altLang="en-US" sz="900" dirty="0">
                <a:latin typeface="メイリオ" panose="020B0604030504040204" pitchFamily="50" charset="-128"/>
                <a:ea typeface="メイリオ" panose="020B0604030504040204" pitchFamily="50" charset="-128"/>
              </a:rPr>
              <a:t>③　</a:t>
            </a:r>
            <a:r>
              <a:rPr lang="ja-JP" altLang="ja-JP" sz="900" dirty="0">
                <a:latin typeface="メイリオ" panose="020B0604030504040204" pitchFamily="50" charset="-128"/>
                <a:ea typeface="メイリオ" panose="020B0604030504040204" pitchFamily="50" charset="-128"/>
              </a:rPr>
              <a:t>外国人労働者の適正な雇用管理に関する助言・援助等の実施、</a:t>
            </a:r>
            <a:r>
              <a:rPr lang="ja-JP" altLang="en-US" sz="900" dirty="0">
                <a:latin typeface="メイリオ" panose="020B0604030504040204" pitchFamily="50" charset="-128"/>
                <a:ea typeface="メイリオ" panose="020B0604030504040204" pitchFamily="50" charset="-128"/>
              </a:rPr>
              <a:t>企業の</a:t>
            </a:r>
            <a:r>
              <a:rPr lang="ja-JP" altLang="ja-JP" sz="900" dirty="0">
                <a:latin typeface="メイリオ" panose="020B0604030504040204" pitchFamily="50" charset="-128"/>
                <a:ea typeface="メイリオ" panose="020B0604030504040204" pitchFamily="50" charset="-128"/>
              </a:rPr>
              <a:t>雇用管理改善</a:t>
            </a:r>
            <a:r>
              <a:rPr lang="ja-JP" altLang="en-US" sz="900" dirty="0">
                <a:latin typeface="メイリオ" panose="020B0604030504040204" pitchFamily="50" charset="-128"/>
                <a:ea typeface="メイリオ" panose="020B0604030504040204" pitchFamily="50" charset="-128"/>
              </a:rPr>
              <a:t>への</a:t>
            </a:r>
            <a:r>
              <a:rPr lang="ja-JP" altLang="ja-JP" sz="900" dirty="0">
                <a:latin typeface="メイリオ" panose="020B0604030504040204" pitchFamily="50" charset="-128"/>
                <a:ea typeface="メイリオ" panose="020B0604030504040204" pitchFamily="50" charset="-128"/>
              </a:rPr>
              <a:t>支援</a:t>
            </a:r>
          </a:p>
          <a:p>
            <a:pPr marL="108000" indent="-720000"/>
            <a:r>
              <a:rPr lang="ja-JP" altLang="en-US" sz="900" dirty="0">
                <a:latin typeface="メイリオ" panose="020B0604030504040204" pitchFamily="50" charset="-128"/>
                <a:ea typeface="メイリオ" panose="020B0604030504040204" pitchFamily="50" charset="-128"/>
              </a:rPr>
              <a:t>　　</a:t>
            </a:r>
            <a:r>
              <a:rPr lang="ja-JP" altLang="ja-JP" sz="900" dirty="0">
                <a:latin typeface="メイリオ" panose="020B0604030504040204" pitchFamily="50" charset="-128"/>
                <a:ea typeface="メイリオ" panose="020B0604030504040204" pitchFamily="50" charset="-128"/>
              </a:rPr>
              <a:t>事業所訪問等による雇用管理状況の確認</a:t>
            </a:r>
            <a:r>
              <a:rPr lang="ja-JP" altLang="en-US" sz="900" dirty="0">
                <a:latin typeface="メイリオ" panose="020B0604030504040204" pitchFamily="50" charset="-128"/>
                <a:ea typeface="メイリオ" panose="020B0604030504040204" pitchFamily="50" charset="-128"/>
              </a:rPr>
              <a:t>及び</a:t>
            </a:r>
            <a:r>
              <a:rPr lang="ja-JP" altLang="ja-JP" sz="900" dirty="0">
                <a:latin typeface="メイリオ" panose="020B0604030504040204" pitchFamily="50" charset="-128"/>
                <a:ea typeface="メイリオ" panose="020B0604030504040204" pitchFamily="50" charset="-128"/>
              </a:rPr>
              <a:t>改善のための助言・援助等を行う</a:t>
            </a:r>
            <a:r>
              <a:rPr lang="ja-JP" altLang="en-US" sz="900" dirty="0">
                <a:latin typeface="メイリオ" panose="020B0604030504040204" pitchFamily="50" charset="-128"/>
                <a:ea typeface="メイリオ" panose="020B0604030504040204" pitchFamily="50" charset="-128"/>
              </a:rPr>
              <a:t>とともに、雇用維持のための相談・支援を実施する。</a:t>
            </a:r>
            <a:endParaRPr lang="en-US" altLang="ja-JP" sz="900" dirty="0">
              <a:latin typeface="メイリオ" panose="020B0604030504040204" pitchFamily="50" charset="-128"/>
              <a:ea typeface="メイリオ" panose="020B0604030504040204" pitchFamily="50" charset="-128"/>
            </a:endParaRPr>
          </a:p>
          <a:p>
            <a:pPr marL="108000" indent="-720000"/>
            <a:r>
              <a:rPr kumimoji="1" lang="ja-JP" altLang="en-US" sz="900" dirty="0">
                <a:latin typeface="メイリオ" panose="020B0604030504040204" pitchFamily="50" charset="-128"/>
                <a:ea typeface="メイリオ" panose="020B0604030504040204" pitchFamily="50" charset="-128"/>
              </a:rPr>
              <a:t>④　外国人労働者の労働条件等の相談・支援体制の整備</a:t>
            </a:r>
            <a:endParaRPr kumimoji="1" lang="en-US" altLang="ja-JP" sz="900" dirty="0">
              <a:latin typeface="メイリオ" panose="020B0604030504040204" pitchFamily="50" charset="-128"/>
              <a:ea typeface="メイリオ" panose="020B0604030504040204" pitchFamily="50" charset="-128"/>
            </a:endParaRPr>
          </a:p>
          <a:p>
            <a:pPr marL="108000" indent="-720000"/>
            <a:r>
              <a:rPr kumimoji="1" lang="ja-JP" altLang="en-US" sz="900" dirty="0">
                <a:latin typeface="メイリオ" panose="020B0604030504040204" pitchFamily="50" charset="-128"/>
                <a:ea typeface="メイリオ" panose="020B0604030504040204" pitchFamily="50" charset="-128"/>
              </a:rPr>
              <a:t>　　外国人労働者に係る労働相談体制の整備を図るとともに、外国人労働者が容易に理解できる労働安全衛生に関する視聴覚教材等の周知により、労働災害防止対策を推進する。</a:t>
            </a:r>
            <a:endParaRPr kumimoji="1" lang="en-US" altLang="ja-JP" sz="900" dirty="0">
              <a:latin typeface="メイリオ" panose="020B0604030504040204" pitchFamily="50" charset="-128"/>
              <a:ea typeface="メイリオ" panose="020B0604030504040204" pitchFamily="50" charset="-128"/>
            </a:endParaRPr>
          </a:p>
          <a:p>
            <a:pPr marL="108000" indent="-720000"/>
            <a:r>
              <a:rPr kumimoji="1" lang="ja-JP" altLang="en-US" sz="900" dirty="0">
                <a:latin typeface="メイリオ" panose="020B0604030504040204" pitchFamily="50" charset="-128"/>
                <a:ea typeface="メイリオ" panose="020B0604030504040204" pitchFamily="50" charset="-128"/>
              </a:rPr>
              <a:t>⑤　外国人雇用実態調査の実施</a:t>
            </a:r>
            <a:endParaRPr kumimoji="1" lang="en-US" altLang="ja-JP" sz="900" dirty="0">
              <a:latin typeface="メイリオ" panose="020B0604030504040204" pitchFamily="50" charset="-128"/>
              <a:ea typeface="メイリオ" panose="020B0604030504040204" pitchFamily="50" charset="-128"/>
            </a:endParaRPr>
          </a:p>
          <a:p>
            <a:pPr marL="108000" indent="-720000"/>
            <a:r>
              <a:rPr kumimoji="1" lang="ja-JP" altLang="en-US" sz="900" dirty="0">
                <a:latin typeface="メイリオ" panose="020B0604030504040204" pitchFamily="50" charset="-128"/>
                <a:ea typeface="メイリオ" panose="020B0604030504040204" pitchFamily="50" charset="-128"/>
              </a:rPr>
              <a:t>　　令和５年度から新設する外国人雇用実態調査について、外国人労働者問題啓発月間や外国人雇用管理セミナー、雇用管理指導の場等を活用し、広く周知を図るとともに、調査への協力依頼を行う。</a:t>
            </a:r>
            <a:endParaRPr kumimoji="1" lang="en-US" altLang="ja-JP" sz="9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856503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B951C80C-7AF0-4BB5-8DA0-0551CFD1270A}"/>
              </a:ext>
            </a:extLst>
          </p:cNvPr>
          <p:cNvSpPr/>
          <p:nvPr/>
        </p:nvSpPr>
        <p:spPr>
          <a:xfrm>
            <a:off x="652856" y="2394112"/>
            <a:ext cx="2991865" cy="2510787"/>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EFF84BBF-9374-4111-A709-017F25FE56C3}"/>
              </a:ext>
            </a:extLst>
          </p:cNvPr>
          <p:cNvSpPr/>
          <p:nvPr/>
        </p:nvSpPr>
        <p:spPr>
          <a:xfrm>
            <a:off x="649771" y="1356465"/>
            <a:ext cx="6214777" cy="82285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6270E2EE-DC1E-4F51-8245-840D918C91F0}"/>
              </a:ext>
            </a:extLst>
          </p:cNvPr>
          <p:cNvSpPr txBox="1"/>
          <p:nvPr/>
        </p:nvSpPr>
        <p:spPr>
          <a:xfrm>
            <a:off x="639210" y="701944"/>
            <a:ext cx="6235898" cy="461665"/>
          </a:xfrm>
          <a:prstGeom prst="rect">
            <a:avLst/>
          </a:prstGeom>
          <a:solidFill>
            <a:schemeClr val="accent4">
              <a:lumMod val="20000"/>
              <a:lumOff val="80000"/>
            </a:schemeClr>
          </a:solidFill>
          <a:ln w="28575">
            <a:solidFill>
              <a:schemeClr val="bg1">
                <a:lumMod val="75000"/>
              </a:schemeClr>
            </a:solidFill>
          </a:ln>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２</a:t>
            </a:r>
            <a:r>
              <a:rPr lang="en-US" altLang="ja-JP" sz="1200" b="1" dirty="0">
                <a:latin typeface="メイリオ" panose="020B0604030504040204" pitchFamily="50" charset="-128"/>
                <a:ea typeface="メイリオ" panose="020B0604030504040204" pitchFamily="50" charset="-128"/>
              </a:rPr>
              <a:t>.</a:t>
            </a:r>
            <a:r>
              <a:rPr lang="ja-JP" altLang="ja-JP" sz="1200" b="1" dirty="0">
                <a:latin typeface="メイリオ" panose="020B0604030504040204" pitchFamily="50" charset="-128"/>
                <a:ea typeface="メイリオ" panose="020B0604030504040204" pitchFamily="50" charset="-128"/>
              </a:rPr>
              <a:t>女性活躍・男性の育児休業取得の推進等</a:t>
            </a:r>
            <a:endParaRPr lang="en-US" altLang="ja-JP" sz="12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（１）</a:t>
            </a:r>
            <a:r>
              <a:rPr lang="ja-JP" altLang="ja-JP" sz="1200" dirty="0">
                <a:latin typeface="メイリオ" panose="020B0604030504040204" pitchFamily="50" charset="-128"/>
                <a:ea typeface="メイリオ" panose="020B0604030504040204" pitchFamily="50" charset="-128"/>
              </a:rPr>
              <a:t>女性活躍推進法及び男女雇用機会均等法の履行確保</a:t>
            </a:r>
            <a:endParaRPr lang="ja-JP" altLang="en-US"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325D0357-E473-448B-BAA6-CD67D705227E}"/>
              </a:ext>
            </a:extLst>
          </p:cNvPr>
          <p:cNvSpPr txBox="1"/>
          <p:nvPr/>
        </p:nvSpPr>
        <p:spPr>
          <a:xfrm>
            <a:off x="669665" y="1530374"/>
            <a:ext cx="6169347" cy="648945"/>
          </a:xfrm>
          <a:prstGeom prst="rect">
            <a:avLst/>
          </a:prstGeom>
          <a:noFill/>
        </p:spPr>
        <p:txBody>
          <a:bodyPr wrap="square" rtlCol="0">
            <a:noAutofit/>
          </a:bodyPr>
          <a:lstStyle/>
          <a:p>
            <a:r>
              <a:rPr lang="ja-JP" altLang="en-US" sz="950" dirty="0">
                <a:latin typeface="メイリオ" panose="020B0604030504040204" pitchFamily="50" charset="-128"/>
                <a:ea typeface="メイリオ" panose="020B0604030504040204" pitchFamily="50" charset="-128"/>
              </a:rPr>
              <a:t>　女性の活躍をより一層推進し、誰もが働きやすい就業環境を整備するため、女性活躍推進法及び男女雇用機会均等法の履行確保を図る。特に、宮城県における男性一般労働者の賃金を</a:t>
            </a:r>
            <a:r>
              <a:rPr lang="en-US" altLang="ja-JP" sz="950" dirty="0">
                <a:latin typeface="メイリオ" panose="020B0604030504040204" pitchFamily="50" charset="-128"/>
                <a:ea typeface="メイリオ" panose="020B0604030504040204" pitchFamily="50" charset="-128"/>
              </a:rPr>
              <a:t>100</a:t>
            </a:r>
            <a:r>
              <a:rPr lang="ja-JP" altLang="en-US" sz="950" dirty="0">
                <a:latin typeface="メイリオ" panose="020B0604030504040204" pitchFamily="50" charset="-128"/>
                <a:ea typeface="メイリオ" panose="020B0604030504040204" pitchFamily="50" charset="-128"/>
              </a:rPr>
              <a:t>％とした場合、女性一般労働者は</a:t>
            </a:r>
            <a:r>
              <a:rPr lang="en-US" altLang="ja-JP" sz="950" dirty="0">
                <a:latin typeface="メイリオ" panose="020B0604030504040204" pitchFamily="50" charset="-128"/>
                <a:ea typeface="メイリオ" panose="020B0604030504040204" pitchFamily="50" charset="-128"/>
              </a:rPr>
              <a:t>75.3</a:t>
            </a:r>
            <a:r>
              <a:rPr lang="ja-JP" altLang="en-US" sz="950" dirty="0">
                <a:latin typeface="メイリオ" panose="020B0604030504040204" pitchFamily="50" charset="-128"/>
                <a:ea typeface="メイリオ" panose="020B0604030504040204" pitchFamily="50" charset="-128"/>
              </a:rPr>
              <a:t>％（令和</a:t>
            </a:r>
            <a:r>
              <a:rPr lang="en-US" altLang="ja-JP" sz="950" dirty="0">
                <a:latin typeface="メイリオ" panose="020B0604030504040204" pitchFamily="50" charset="-128"/>
                <a:ea typeface="メイリオ" panose="020B0604030504040204" pitchFamily="50" charset="-128"/>
              </a:rPr>
              <a:t>3</a:t>
            </a:r>
            <a:r>
              <a:rPr lang="ja-JP" altLang="en-US" sz="950" dirty="0">
                <a:latin typeface="メイリオ" panose="020B0604030504040204" pitchFamily="50" charset="-128"/>
                <a:ea typeface="メイリオ" panose="020B0604030504040204" pitchFamily="50" charset="-128"/>
              </a:rPr>
              <a:t>年</a:t>
            </a:r>
            <a:r>
              <a:rPr lang="en-US" altLang="ja-JP" sz="950" dirty="0">
                <a:latin typeface="メイリオ" panose="020B0604030504040204" pitchFamily="50" charset="-128"/>
                <a:ea typeface="メイリオ" panose="020B0604030504040204" pitchFamily="50" charset="-128"/>
              </a:rPr>
              <a:t>6</a:t>
            </a:r>
            <a:r>
              <a:rPr lang="ja-JP" altLang="en-US" sz="950" dirty="0">
                <a:latin typeface="メイリオ" panose="020B0604030504040204" pitchFamily="50" charset="-128"/>
                <a:ea typeface="メイリオ" panose="020B0604030504040204" pitchFamily="50" charset="-128"/>
              </a:rPr>
              <a:t>月現在）と男女間賃金格差があることから、男女の賃金の差異の情報公表を契機とした女性活躍推進の取組を促す必要がある。</a:t>
            </a:r>
            <a:endParaRPr lang="ja-JP" altLang="ja-JP" sz="1050" dirty="0"/>
          </a:p>
        </p:txBody>
      </p:sp>
      <p:grpSp>
        <p:nvGrpSpPr>
          <p:cNvPr id="20" name="グループ化 19">
            <a:extLst>
              <a:ext uri="{FF2B5EF4-FFF2-40B4-BE49-F238E27FC236}">
                <a16:creationId xmlns:a16="http://schemas.microsoft.com/office/drawing/2014/main" id="{92773791-C8FA-423E-9330-AF346BFD43A7}"/>
              </a:ext>
            </a:extLst>
          </p:cNvPr>
          <p:cNvGrpSpPr/>
          <p:nvPr/>
        </p:nvGrpSpPr>
        <p:grpSpPr>
          <a:xfrm>
            <a:off x="639210" y="1227572"/>
            <a:ext cx="1281733" cy="279601"/>
            <a:chOff x="644389" y="1193430"/>
            <a:chExt cx="1281733" cy="279601"/>
          </a:xfrm>
        </p:grpSpPr>
        <p:sp>
          <p:nvSpPr>
            <p:cNvPr id="21" name="正方形/長方形 20">
              <a:extLst>
                <a:ext uri="{FF2B5EF4-FFF2-40B4-BE49-F238E27FC236}">
                  <a16:creationId xmlns:a16="http://schemas.microsoft.com/office/drawing/2014/main" id="{2D1DC5A8-0559-439D-BBC2-04252D5FDF00}"/>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D4D28234-02BF-4696-A27E-EF06E07CC460}"/>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23" name="正方形/長方形 22">
            <a:extLst>
              <a:ext uri="{FF2B5EF4-FFF2-40B4-BE49-F238E27FC236}">
                <a16:creationId xmlns:a16="http://schemas.microsoft.com/office/drawing/2014/main" id="{879647C0-6511-4452-8227-8FC905AA488E}"/>
              </a:ext>
            </a:extLst>
          </p:cNvPr>
          <p:cNvSpPr/>
          <p:nvPr/>
        </p:nvSpPr>
        <p:spPr>
          <a:xfrm>
            <a:off x="3704956" y="2394111"/>
            <a:ext cx="3170152" cy="251078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05A5321C-A017-41B8-8E00-23390F650FFD}"/>
              </a:ext>
            </a:extLst>
          </p:cNvPr>
          <p:cNvSpPr txBox="1"/>
          <p:nvPr/>
        </p:nvSpPr>
        <p:spPr>
          <a:xfrm>
            <a:off x="661260" y="2537620"/>
            <a:ext cx="2975056" cy="2392680"/>
          </a:xfrm>
          <a:prstGeom prst="rect">
            <a:avLst/>
          </a:prstGeom>
          <a:noFill/>
        </p:spPr>
        <p:txBody>
          <a:bodyPr wrap="square" rtlCol="0">
            <a:noAutofit/>
          </a:bodyPr>
          <a:lstStyle/>
          <a:p>
            <a:pPr marL="108000" indent="-720000"/>
            <a:r>
              <a:rPr lang="ja-JP" altLang="en-US" sz="950" dirty="0">
                <a:latin typeface="メイリオ" panose="020B0604030504040204" pitchFamily="50" charset="-128"/>
                <a:ea typeface="メイリオ" panose="020B0604030504040204" pitchFamily="50" charset="-128"/>
              </a:rPr>
              <a:t>①　令和</a:t>
            </a:r>
            <a:r>
              <a:rPr lang="en-US" altLang="ja-JP" sz="950" dirty="0">
                <a:latin typeface="メイリオ" panose="020B0604030504040204" pitchFamily="50" charset="-128"/>
                <a:ea typeface="メイリオ" panose="020B0604030504040204" pitchFamily="50" charset="-128"/>
              </a:rPr>
              <a:t>4</a:t>
            </a:r>
            <a:r>
              <a:rPr lang="ja-JP" altLang="en-US" sz="950" dirty="0">
                <a:latin typeface="メイリオ" panose="020B0604030504040204" pitchFamily="50" charset="-128"/>
                <a:ea typeface="メイリオ" panose="020B0604030504040204" pitchFamily="50" charset="-128"/>
              </a:rPr>
              <a:t>年</a:t>
            </a:r>
            <a:r>
              <a:rPr lang="en-US" altLang="ja-JP" sz="950" dirty="0">
                <a:latin typeface="メイリオ" panose="020B0604030504040204" pitchFamily="50" charset="-128"/>
                <a:ea typeface="メイリオ" panose="020B0604030504040204" pitchFamily="50" charset="-128"/>
              </a:rPr>
              <a:t>7</a:t>
            </a:r>
            <a:r>
              <a:rPr lang="ja-JP" altLang="en-US" sz="950" dirty="0">
                <a:latin typeface="メイリオ" panose="020B0604030504040204" pitchFamily="50" charset="-128"/>
                <a:ea typeface="メイリオ" panose="020B0604030504040204" pitchFamily="50" charset="-128"/>
              </a:rPr>
              <a:t>月</a:t>
            </a:r>
            <a:r>
              <a:rPr lang="en-US" altLang="ja-JP" sz="950" dirty="0">
                <a:latin typeface="メイリオ" panose="020B0604030504040204" pitchFamily="50" charset="-128"/>
                <a:ea typeface="メイリオ" panose="020B0604030504040204" pitchFamily="50" charset="-128"/>
              </a:rPr>
              <a:t>8</a:t>
            </a:r>
            <a:r>
              <a:rPr lang="ja-JP" altLang="en-US" sz="950" dirty="0">
                <a:latin typeface="メイリオ" panose="020B0604030504040204" pitchFamily="50" charset="-128"/>
                <a:ea typeface="メイリオ" panose="020B0604030504040204" pitchFamily="50" charset="-128"/>
              </a:rPr>
              <a:t>日に施行された女性活躍推進法に基づく改正省令により、常用労働者数</a:t>
            </a:r>
            <a:r>
              <a:rPr lang="en-US" altLang="ja-JP" sz="950" dirty="0">
                <a:latin typeface="メイリオ" panose="020B0604030504040204" pitchFamily="50" charset="-128"/>
                <a:ea typeface="メイリオ" panose="020B0604030504040204" pitchFamily="50" charset="-128"/>
              </a:rPr>
              <a:t>301</a:t>
            </a:r>
            <a:r>
              <a:rPr lang="ja-JP" altLang="en-US" sz="950" dirty="0">
                <a:latin typeface="メイリオ" panose="020B0604030504040204" pitchFamily="50" charset="-128"/>
                <a:ea typeface="メイリオ" panose="020B0604030504040204" pitchFamily="50" charset="-128"/>
              </a:rPr>
              <a:t>人以上の事業主に新たに義務付けられた「男女の賃金の差異にかかる情報公表」について、報告徴収等の実施により着実に履行確保を図る。</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　　また、差異の要因分析と情報公表を契機とした雇用管理改善及びより一層の女性活躍推進に向けた取組を促すほか、「女性の活躍推進企業データベース」の活用を勧奨する。</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②　男女の募集・採用、配置・昇進、教育訓練等における均等取扱いについて、報告徴収の実施等により男女雇用機会均等法の履行確保を図る。</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　　また、同法に基づく新型コロナウイルス感染症に関する母性健康管理措置が適切に講じられるよう、事業主への周知、助成金の支給等を行う。</a:t>
            </a:r>
            <a:endParaRPr lang="en-US" altLang="ja-JP" sz="950" dirty="0">
              <a:latin typeface="メイリオ" panose="020B0604030504040204" pitchFamily="50" charset="-128"/>
              <a:ea typeface="メイリオ" panose="020B0604030504040204" pitchFamily="50" charset="-128"/>
            </a:endParaRPr>
          </a:p>
        </p:txBody>
      </p:sp>
      <p:grpSp>
        <p:nvGrpSpPr>
          <p:cNvPr id="25" name="グループ化 24">
            <a:extLst>
              <a:ext uri="{FF2B5EF4-FFF2-40B4-BE49-F238E27FC236}">
                <a16:creationId xmlns:a16="http://schemas.microsoft.com/office/drawing/2014/main" id="{B9A2C3A6-9234-4D99-BDB8-701B9FD8665A}"/>
              </a:ext>
            </a:extLst>
          </p:cNvPr>
          <p:cNvGrpSpPr/>
          <p:nvPr/>
        </p:nvGrpSpPr>
        <p:grpSpPr>
          <a:xfrm>
            <a:off x="639210" y="2252377"/>
            <a:ext cx="1226234" cy="272721"/>
            <a:chOff x="661108" y="2465570"/>
            <a:chExt cx="1226234" cy="272721"/>
          </a:xfrm>
        </p:grpSpPr>
        <p:sp>
          <p:nvSpPr>
            <p:cNvPr id="26" name="正方形/長方形 25">
              <a:extLst>
                <a:ext uri="{FF2B5EF4-FFF2-40B4-BE49-F238E27FC236}">
                  <a16:creationId xmlns:a16="http://schemas.microsoft.com/office/drawing/2014/main" id="{BD20838E-DF9B-40E0-9193-77B7ED48460C}"/>
                </a:ext>
              </a:extLst>
            </p:cNvPr>
            <p:cNvSpPr/>
            <p:nvPr/>
          </p:nvSpPr>
          <p:spPr>
            <a:xfrm>
              <a:off x="661108" y="2465570"/>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27" name="テキスト ボックス 26">
              <a:extLst>
                <a:ext uri="{FF2B5EF4-FFF2-40B4-BE49-F238E27FC236}">
                  <a16:creationId xmlns:a16="http://schemas.microsoft.com/office/drawing/2014/main" id="{935D5FA2-19A0-4FDE-916A-644E65484A59}"/>
                </a:ext>
              </a:extLst>
            </p:cNvPr>
            <p:cNvSpPr txBox="1"/>
            <p:nvPr/>
          </p:nvSpPr>
          <p:spPr>
            <a:xfrm>
              <a:off x="676010" y="2476681"/>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graphicFrame>
        <p:nvGraphicFramePr>
          <p:cNvPr id="28" name="グラフ 27">
            <a:extLst>
              <a:ext uri="{FF2B5EF4-FFF2-40B4-BE49-F238E27FC236}">
                <a16:creationId xmlns:a16="http://schemas.microsoft.com/office/drawing/2014/main" id="{DAAEFD69-D353-4DB1-9BD3-074A7193C834}"/>
              </a:ext>
            </a:extLst>
          </p:cNvPr>
          <p:cNvGraphicFramePr/>
          <p:nvPr>
            <p:extLst>
              <p:ext uri="{D42A27DB-BD31-4B8C-83A1-F6EECF244321}">
                <p14:modId xmlns:p14="http://schemas.microsoft.com/office/powerpoint/2010/main" val="2247226199"/>
              </p:ext>
            </p:extLst>
          </p:nvPr>
        </p:nvGraphicFramePr>
        <p:xfrm>
          <a:off x="3570860" y="2627768"/>
          <a:ext cx="3335960" cy="2111636"/>
        </p:xfrm>
        <a:graphic>
          <a:graphicData uri="http://schemas.openxmlformats.org/drawingml/2006/chart">
            <c:chart xmlns:c="http://schemas.openxmlformats.org/drawingml/2006/chart" xmlns:r="http://schemas.openxmlformats.org/officeDocument/2006/relationships" r:id="rId2"/>
          </a:graphicData>
        </a:graphic>
      </p:graphicFrame>
      <p:sp>
        <p:nvSpPr>
          <p:cNvPr id="29" name="テキスト ボックス 28">
            <a:extLst>
              <a:ext uri="{FF2B5EF4-FFF2-40B4-BE49-F238E27FC236}">
                <a16:creationId xmlns:a16="http://schemas.microsoft.com/office/drawing/2014/main" id="{B80BC269-6252-4E04-A56B-768D3A53A798}"/>
              </a:ext>
            </a:extLst>
          </p:cNvPr>
          <p:cNvSpPr txBox="1"/>
          <p:nvPr/>
        </p:nvSpPr>
        <p:spPr>
          <a:xfrm>
            <a:off x="4488180" y="4714430"/>
            <a:ext cx="2521024" cy="21544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資料出所：厚生労働省「賃金構造基本統計調査」</a:t>
            </a:r>
          </a:p>
        </p:txBody>
      </p:sp>
      <p:sp>
        <p:nvSpPr>
          <p:cNvPr id="30" name="テキスト ボックス 29">
            <a:extLst>
              <a:ext uri="{FF2B5EF4-FFF2-40B4-BE49-F238E27FC236}">
                <a16:creationId xmlns:a16="http://schemas.microsoft.com/office/drawing/2014/main" id="{0200AD8D-7B7B-45AB-AA35-13C9088B0E76}"/>
              </a:ext>
            </a:extLst>
          </p:cNvPr>
          <p:cNvSpPr txBox="1"/>
          <p:nvPr/>
        </p:nvSpPr>
        <p:spPr>
          <a:xfrm>
            <a:off x="3713361" y="2437298"/>
            <a:ext cx="3125651" cy="230832"/>
          </a:xfrm>
          <a:prstGeom prst="rect">
            <a:avLst/>
          </a:prstGeom>
          <a:noFill/>
        </p:spPr>
        <p:txBody>
          <a:bodyPr wrap="square" rtlCol="0">
            <a:spAutoFit/>
          </a:bodyPr>
          <a:lstStyle/>
          <a:p>
            <a:pPr algn="ctr"/>
            <a:r>
              <a:rPr kumimoji="1" lang="ja-JP" altLang="en-US" sz="900" dirty="0">
                <a:latin typeface="メイリオ" panose="020B0604030504040204" pitchFamily="50" charset="-128"/>
                <a:ea typeface="メイリオ" panose="020B0604030504040204" pitchFamily="50" charset="-128"/>
              </a:rPr>
              <a:t>一般労働者の所定内給与額と男女間の賃金格差</a:t>
            </a:r>
          </a:p>
        </p:txBody>
      </p:sp>
      <p:sp>
        <p:nvSpPr>
          <p:cNvPr id="31" name="正方形/長方形 30">
            <a:extLst>
              <a:ext uri="{FF2B5EF4-FFF2-40B4-BE49-F238E27FC236}">
                <a16:creationId xmlns:a16="http://schemas.microsoft.com/office/drawing/2014/main" id="{403ECDA0-7C1D-4F7E-A319-9BC33FBB9CDE}"/>
              </a:ext>
            </a:extLst>
          </p:cNvPr>
          <p:cNvSpPr/>
          <p:nvPr/>
        </p:nvSpPr>
        <p:spPr>
          <a:xfrm>
            <a:off x="668392" y="6884669"/>
            <a:ext cx="3265655" cy="317095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75E8A1FA-5E63-45B9-9167-2E25D894CCC5}"/>
              </a:ext>
            </a:extLst>
          </p:cNvPr>
          <p:cNvSpPr/>
          <p:nvPr/>
        </p:nvSpPr>
        <p:spPr>
          <a:xfrm>
            <a:off x="644439" y="5959473"/>
            <a:ext cx="6262382" cy="839190"/>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A3A2879B-0ED9-4138-BC24-B48E56D3FCB7}"/>
              </a:ext>
            </a:extLst>
          </p:cNvPr>
          <p:cNvSpPr txBox="1"/>
          <p:nvPr/>
        </p:nvSpPr>
        <p:spPr>
          <a:xfrm>
            <a:off x="639210" y="5285189"/>
            <a:ext cx="6235898" cy="461665"/>
          </a:xfrm>
          <a:prstGeom prst="rect">
            <a:avLst/>
          </a:prstGeom>
          <a:solidFill>
            <a:schemeClr val="accent4">
              <a:lumMod val="20000"/>
              <a:lumOff val="80000"/>
            </a:schemeClr>
          </a:solidFill>
          <a:ln w="28575">
            <a:solidFill>
              <a:schemeClr val="bg1">
                <a:lumMod val="75000"/>
              </a:schemeClr>
            </a:solidFill>
          </a:ln>
        </p:spPr>
        <p:txBody>
          <a:bodyPr wrap="square" rtlCol="0">
            <a:spAutoFit/>
          </a:bodyPr>
          <a:lstStyle/>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（２）</a:t>
            </a:r>
            <a:r>
              <a:rPr lang="ja-JP" altLang="ja-JP" sz="1200" dirty="0">
                <a:latin typeface="メイリオ" panose="020B0604030504040204" pitchFamily="50" charset="-128"/>
                <a:ea typeface="メイリオ" panose="020B0604030504040204" pitchFamily="50" charset="-128"/>
              </a:rPr>
              <a:t>男性が育児休業を取得しやすい環境の整備に向けた企業の取組支援</a:t>
            </a:r>
            <a:endParaRPr lang="ja-JP" altLang="en-US" sz="12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605DEC3D-ABFD-4DD5-AF78-037579CCE099}"/>
              </a:ext>
            </a:extLst>
          </p:cNvPr>
          <p:cNvSpPr txBox="1"/>
          <p:nvPr/>
        </p:nvSpPr>
        <p:spPr>
          <a:xfrm>
            <a:off x="626879" y="6104483"/>
            <a:ext cx="6288357" cy="668091"/>
          </a:xfrm>
          <a:prstGeom prst="rect">
            <a:avLst/>
          </a:prstGeom>
          <a:noFill/>
        </p:spPr>
        <p:txBody>
          <a:bodyPr wrap="square" rtlCol="0">
            <a:noAutofit/>
          </a:bodyPr>
          <a:lstStyle/>
          <a:p>
            <a:r>
              <a:rPr lang="ja-JP" altLang="en-US" sz="950" dirty="0">
                <a:latin typeface="メイリオ" panose="020B0604030504040204" pitchFamily="50" charset="-128"/>
                <a:ea typeface="メイリオ" panose="020B0604030504040204" pitchFamily="50" charset="-128"/>
              </a:rPr>
              <a:t>　少子高齢化が急速に進展する中で、出産、育児等による労働者の離職を防ぎ、</a:t>
            </a:r>
            <a:r>
              <a:rPr kumimoji="1" lang="ja-JP" altLang="en-US" sz="950" dirty="0">
                <a:latin typeface="メイリオ" panose="020B0604030504040204" pitchFamily="50" charset="-128"/>
                <a:ea typeface="メイリオ" panose="020B0604030504040204" pitchFamily="50" charset="-128"/>
              </a:rPr>
              <a:t>全ての労働者が仕事と家庭を両立しながら</a:t>
            </a:r>
            <a:r>
              <a:rPr kumimoji="1" lang="ja-JP" altLang="en-US" sz="950" spc="-150" dirty="0">
                <a:latin typeface="メイリオ" panose="020B0604030504040204" pitchFamily="50" charset="-128"/>
                <a:ea typeface="メイリオ" panose="020B0604030504040204" pitchFamily="50" charset="-128"/>
              </a:rPr>
              <a:t>キャリア</a:t>
            </a:r>
            <a:r>
              <a:rPr kumimoji="1" lang="ja-JP" altLang="en-US" sz="950" dirty="0">
                <a:latin typeface="メイリオ" panose="020B0604030504040204" pitchFamily="50" charset="-128"/>
                <a:ea typeface="メイリオ" panose="020B0604030504040204" pitchFamily="50" charset="-128"/>
              </a:rPr>
              <a:t>形成を進められるよう、仕事と家庭の両立支援の取組を促進する必要がある。宮城県の男性の育児休業取得率は令和</a:t>
            </a:r>
            <a:r>
              <a:rPr kumimoji="1" lang="en-US" altLang="ja-JP" sz="950" dirty="0">
                <a:latin typeface="メイリオ" panose="020B0604030504040204" pitchFamily="50" charset="-128"/>
                <a:ea typeface="メイリオ" panose="020B0604030504040204" pitchFamily="50" charset="-128"/>
              </a:rPr>
              <a:t>3</a:t>
            </a:r>
            <a:r>
              <a:rPr kumimoji="1" lang="ja-JP" altLang="en-US" sz="950" dirty="0">
                <a:latin typeface="メイリオ" panose="020B0604030504040204" pitchFamily="50" charset="-128"/>
                <a:ea typeface="メイリオ" panose="020B0604030504040204" pitchFamily="50" charset="-128"/>
              </a:rPr>
              <a:t>年度において</a:t>
            </a:r>
            <a:r>
              <a:rPr kumimoji="1" lang="en-US" altLang="ja-JP" sz="950" dirty="0">
                <a:latin typeface="メイリオ" panose="020B0604030504040204" pitchFamily="50" charset="-128"/>
                <a:ea typeface="メイリオ" panose="020B0604030504040204" pitchFamily="50" charset="-128"/>
              </a:rPr>
              <a:t>14.6</a:t>
            </a:r>
            <a:r>
              <a:rPr kumimoji="1" lang="ja-JP" altLang="en-US" sz="950" dirty="0">
                <a:latin typeface="メイリオ" panose="020B0604030504040204" pitchFamily="50" charset="-128"/>
                <a:ea typeface="メイリオ" panose="020B0604030504040204" pitchFamily="50" charset="-128"/>
              </a:rPr>
              <a:t>％と上昇しているものの、女性と比較すると低い水準であることから、男性の育児に資する制度について、あらゆる機会を捉えて周知を行う必要がある。</a:t>
            </a:r>
            <a:endParaRPr lang="ja-JP" altLang="ja-JP" sz="1050" dirty="0"/>
          </a:p>
        </p:txBody>
      </p:sp>
      <p:grpSp>
        <p:nvGrpSpPr>
          <p:cNvPr id="35" name="グループ化 34">
            <a:extLst>
              <a:ext uri="{FF2B5EF4-FFF2-40B4-BE49-F238E27FC236}">
                <a16:creationId xmlns:a16="http://schemas.microsoft.com/office/drawing/2014/main" id="{3A6E3460-5D96-495D-AFFE-2937F7CDE9D7}"/>
              </a:ext>
            </a:extLst>
          </p:cNvPr>
          <p:cNvGrpSpPr/>
          <p:nvPr/>
        </p:nvGrpSpPr>
        <p:grpSpPr>
          <a:xfrm>
            <a:off x="626879" y="5796170"/>
            <a:ext cx="1281733" cy="279601"/>
            <a:chOff x="644389" y="1193430"/>
            <a:chExt cx="1281733" cy="279601"/>
          </a:xfrm>
        </p:grpSpPr>
        <p:sp>
          <p:nvSpPr>
            <p:cNvPr id="39" name="正方形/長方形 38">
              <a:extLst>
                <a:ext uri="{FF2B5EF4-FFF2-40B4-BE49-F238E27FC236}">
                  <a16:creationId xmlns:a16="http://schemas.microsoft.com/office/drawing/2014/main" id="{880343E5-2468-47DD-B4D7-2257FC9633CC}"/>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EA02D0DE-8FB8-4764-B537-1B95723EBF6B}"/>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42" name="正方形/長方形 41">
            <a:extLst>
              <a:ext uri="{FF2B5EF4-FFF2-40B4-BE49-F238E27FC236}">
                <a16:creationId xmlns:a16="http://schemas.microsoft.com/office/drawing/2014/main" id="{B8C2FD33-E8F7-41C9-B0DE-83D8916842CF}"/>
              </a:ext>
            </a:extLst>
          </p:cNvPr>
          <p:cNvSpPr/>
          <p:nvPr/>
        </p:nvSpPr>
        <p:spPr>
          <a:xfrm>
            <a:off x="4017993" y="6884668"/>
            <a:ext cx="2891057" cy="317095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EF056DA3-E17C-4D02-A615-1D1B99A4DC37}"/>
              </a:ext>
            </a:extLst>
          </p:cNvPr>
          <p:cNvSpPr txBox="1"/>
          <p:nvPr/>
        </p:nvSpPr>
        <p:spPr>
          <a:xfrm>
            <a:off x="647127" y="7051764"/>
            <a:ext cx="3370866" cy="3003864"/>
          </a:xfrm>
          <a:prstGeom prst="rect">
            <a:avLst/>
          </a:prstGeom>
          <a:noFill/>
        </p:spPr>
        <p:txBody>
          <a:bodyPr wrap="square" rtlCol="0">
            <a:noAutofit/>
          </a:bodyPr>
          <a:lstStyle/>
          <a:p>
            <a:pPr marL="108000" indent="-720000"/>
            <a:r>
              <a:rPr kumimoji="1" lang="ja-JP" altLang="en-US" sz="950" dirty="0">
                <a:latin typeface="メイリオ" panose="020B0604030504040204" pitchFamily="50" charset="-128"/>
                <a:ea typeface="メイリオ" panose="020B0604030504040204" pitchFamily="50" charset="-128"/>
              </a:rPr>
              <a:t>①　育児・介護休業法の周知及び履行確保</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　　令和</a:t>
            </a:r>
            <a:r>
              <a:rPr kumimoji="1" lang="en-US" altLang="ja-JP" sz="950" dirty="0">
                <a:latin typeface="メイリオ" panose="020B0604030504040204" pitchFamily="50" charset="-128"/>
                <a:ea typeface="メイリオ" panose="020B0604030504040204" pitchFamily="50" charset="-128"/>
              </a:rPr>
              <a:t>5</a:t>
            </a:r>
            <a:r>
              <a:rPr kumimoji="1" lang="ja-JP" altLang="en-US" sz="950" dirty="0">
                <a:latin typeface="メイリオ" panose="020B0604030504040204" pitchFamily="50" charset="-128"/>
                <a:ea typeface="メイリオ" panose="020B0604030504040204" pitchFamily="50" charset="-128"/>
              </a:rPr>
              <a:t>年</a:t>
            </a:r>
            <a:r>
              <a:rPr kumimoji="1" lang="en-US" altLang="ja-JP" sz="950" dirty="0">
                <a:latin typeface="メイリオ" panose="020B0604030504040204" pitchFamily="50" charset="-128"/>
                <a:ea typeface="メイリオ" panose="020B0604030504040204" pitchFamily="50" charset="-128"/>
              </a:rPr>
              <a:t>4</a:t>
            </a:r>
            <a:r>
              <a:rPr kumimoji="1" lang="ja-JP" altLang="en-US" sz="950" dirty="0">
                <a:latin typeface="メイリオ" panose="020B0604030504040204" pitchFamily="50" charset="-128"/>
                <a:ea typeface="メイリオ" panose="020B0604030504040204" pitchFamily="50" charset="-128"/>
              </a:rPr>
              <a:t>月</a:t>
            </a:r>
            <a:r>
              <a:rPr kumimoji="1" lang="en-US" altLang="ja-JP" sz="950" dirty="0">
                <a:latin typeface="メイリオ" panose="020B0604030504040204" pitchFamily="50" charset="-128"/>
                <a:ea typeface="メイリオ" panose="020B0604030504040204" pitchFamily="50" charset="-128"/>
              </a:rPr>
              <a:t>1</a:t>
            </a:r>
            <a:r>
              <a:rPr kumimoji="1" lang="ja-JP" altLang="en-US" sz="950" dirty="0">
                <a:latin typeface="メイリオ" panose="020B0604030504040204" pitchFamily="50" charset="-128"/>
                <a:ea typeface="メイリオ" panose="020B0604030504040204" pitchFamily="50" charset="-128"/>
              </a:rPr>
              <a:t>日より施行される</a:t>
            </a:r>
            <a:r>
              <a:rPr kumimoji="1" lang="en-US" altLang="ja-JP" sz="950" dirty="0">
                <a:latin typeface="メイリオ" panose="020B0604030504040204" pitchFamily="50" charset="-128"/>
                <a:ea typeface="メイリオ" panose="020B0604030504040204" pitchFamily="50" charset="-128"/>
              </a:rPr>
              <a:t>1,000</a:t>
            </a:r>
            <a:r>
              <a:rPr kumimoji="1" lang="ja-JP" altLang="en-US" sz="950" dirty="0">
                <a:latin typeface="メイリオ" panose="020B0604030504040204" pitchFamily="50" charset="-128"/>
                <a:ea typeface="メイリオ" panose="020B0604030504040204" pitchFamily="50" charset="-128"/>
              </a:rPr>
              <a:t>人超企業を対象とした育児休業等取得状況の公表の義務化について、着実な履行確保を図るとともに、育児・介護休業法に基づく両立支援制度について労働者が円滑に利用できるよう周知徹底を図る。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　　あわせて、労働者の権利侵害が疑われる事案や育児休業の取得等を理由とする不利益取扱いが疑われる事案を把握した場合は、事業主に対する適切な報告徴収・是正指導等を行う。</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②　男女とも仕事と育児を両立しやすい環境の整備に向けた企業の取組支援</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　　産後パパ育休制度のほか、「</a:t>
            </a:r>
            <a:r>
              <a:rPr kumimoji="1" lang="ja-JP" altLang="en-US" sz="950" spc="-150" dirty="0">
                <a:latin typeface="メイリオ" panose="020B0604030504040204" pitchFamily="50" charset="-128"/>
                <a:ea typeface="メイリオ" panose="020B0604030504040204" pitchFamily="50" charset="-128"/>
              </a:rPr>
              <a:t>パパ・ママ</a:t>
            </a:r>
            <a:r>
              <a:rPr kumimoji="1" lang="ja-JP" altLang="en-US" sz="950" dirty="0">
                <a:latin typeface="メイリオ" panose="020B0604030504040204" pitchFamily="50" charset="-128"/>
                <a:ea typeface="メイリオ" panose="020B0604030504040204" pitchFamily="50" charset="-128"/>
              </a:rPr>
              <a:t>育休プラス」や「育児目的休暇」等の男性の育児に資する制度について、あらゆる機会を捉えて周知を行うほか、両立支援等助成金の活用を図る。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　　また、次世代育成支援対策推進法に基づく「くるみん」「プラチナくるみん」「トライくるみん」「くるみんプラス」の認定基準について広く周知するとともに、認定の取得促進に向けた働きかけを行う。</a:t>
            </a:r>
            <a:endParaRPr kumimoji="1" lang="en-US" altLang="ja-JP" sz="950" dirty="0">
              <a:latin typeface="メイリオ" panose="020B0604030504040204" pitchFamily="50" charset="-128"/>
              <a:ea typeface="メイリオ" panose="020B0604030504040204" pitchFamily="50" charset="-128"/>
            </a:endParaRPr>
          </a:p>
          <a:p>
            <a:pPr marL="108000" indent="-720000"/>
            <a:endParaRPr lang="en-US" altLang="ja-JP" sz="950" dirty="0">
              <a:latin typeface="メイリオ" panose="020B0604030504040204" pitchFamily="50" charset="-128"/>
              <a:ea typeface="メイリオ" panose="020B0604030504040204" pitchFamily="50" charset="-128"/>
            </a:endParaRPr>
          </a:p>
          <a:p>
            <a:pPr marL="108000" indent="-720000"/>
            <a:r>
              <a:rPr lang="en-US" altLang="ja-JP" sz="950" dirty="0">
                <a:latin typeface="メイリオ" panose="020B0604030504040204" pitchFamily="50" charset="-128"/>
                <a:ea typeface="メイリオ" panose="020B0604030504040204" pitchFamily="50" charset="-128"/>
              </a:rPr>
              <a:t> </a:t>
            </a:r>
            <a:endParaRPr lang="ja-JP" altLang="ja-JP" sz="950" dirty="0">
              <a:latin typeface="メイリオ" panose="020B0604030504040204" pitchFamily="50" charset="-128"/>
              <a:ea typeface="メイリオ" panose="020B0604030504040204" pitchFamily="50" charset="-128"/>
            </a:endParaRPr>
          </a:p>
          <a:p>
            <a:pPr marL="108000" indent="-720000"/>
            <a:r>
              <a:rPr lang="en-US" altLang="ja-JP" sz="1050" dirty="0"/>
              <a:t> </a:t>
            </a:r>
            <a:endParaRPr lang="ja-JP" altLang="ja-JP" sz="1050" dirty="0"/>
          </a:p>
        </p:txBody>
      </p:sp>
      <p:grpSp>
        <p:nvGrpSpPr>
          <p:cNvPr id="44" name="グループ化 43">
            <a:extLst>
              <a:ext uri="{FF2B5EF4-FFF2-40B4-BE49-F238E27FC236}">
                <a16:creationId xmlns:a16="http://schemas.microsoft.com/office/drawing/2014/main" id="{9E990268-20A4-45F8-9906-C48958FD8614}"/>
              </a:ext>
            </a:extLst>
          </p:cNvPr>
          <p:cNvGrpSpPr/>
          <p:nvPr/>
        </p:nvGrpSpPr>
        <p:grpSpPr>
          <a:xfrm>
            <a:off x="644444" y="6814557"/>
            <a:ext cx="1211332" cy="261610"/>
            <a:chOff x="641214" y="2203960"/>
            <a:chExt cx="1211332" cy="261610"/>
          </a:xfrm>
        </p:grpSpPr>
        <p:sp>
          <p:nvSpPr>
            <p:cNvPr id="45" name="正方形/長方形 44">
              <a:extLst>
                <a:ext uri="{FF2B5EF4-FFF2-40B4-BE49-F238E27FC236}">
                  <a16:creationId xmlns:a16="http://schemas.microsoft.com/office/drawing/2014/main" id="{EE39E22C-2224-4974-8EEC-FFDE0BB9C67B}"/>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46" name="テキスト ボックス 45">
              <a:extLst>
                <a:ext uri="{FF2B5EF4-FFF2-40B4-BE49-F238E27FC236}">
                  <a16:creationId xmlns:a16="http://schemas.microsoft.com/office/drawing/2014/main" id="{4E57E5AB-DA02-410F-A032-5DADD28AFDB0}"/>
                </a:ext>
              </a:extLst>
            </p:cNvPr>
            <p:cNvSpPr txBox="1"/>
            <p:nvPr/>
          </p:nvSpPr>
          <p:spPr>
            <a:xfrm>
              <a:off x="641214" y="2203960"/>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47" name="テキスト ボックス 46">
            <a:extLst>
              <a:ext uri="{FF2B5EF4-FFF2-40B4-BE49-F238E27FC236}">
                <a16:creationId xmlns:a16="http://schemas.microsoft.com/office/drawing/2014/main" id="{D59775CF-288D-4A27-B8FF-DBF089F335B2}"/>
              </a:ext>
            </a:extLst>
          </p:cNvPr>
          <p:cNvSpPr txBox="1"/>
          <p:nvPr/>
        </p:nvSpPr>
        <p:spPr>
          <a:xfrm>
            <a:off x="4233898" y="7058273"/>
            <a:ext cx="2564382" cy="211891"/>
          </a:xfrm>
          <a:prstGeom prst="rect">
            <a:avLst/>
          </a:prstGeom>
          <a:noFill/>
        </p:spPr>
        <p:txBody>
          <a:bodyPr wrap="square" rtlCol="0">
            <a:noAutofit/>
          </a:bodyPr>
          <a:lstStyle/>
          <a:p>
            <a:pPr algn="ctr"/>
            <a:r>
              <a:rPr kumimoji="1" lang="ja-JP" altLang="en-US" sz="950" dirty="0">
                <a:solidFill>
                  <a:schemeClr val="tx1"/>
                </a:solidFill>
                <a:latin typeface="メイリオ" panose="020B0604030504040204" pitchFamily="50" charset="-128"/>
                <a:ea typeface="メイリオ" panose="020B0604030504040204" pitchFamily="50" charset="-128"/>
              </a:rPr>
              <a:t>育児休業取得率の推移　県（全国）</a:t>
            </a:r>
          </a:p>
        </p:txBody>
      </p:sp>
      <p:graphicFrame>
        <p:nvGraphicFramePr>
          <p:cNvPr id="48" name="表 47">
            <a:extLst>
              <a:ext uri="{FF2B5EF4-FFF2-40B4-BE49-F238E27FC236}">
                <a16:creationId xmlns:a16="http://schemas.microsoft.com/office/drawing/2014/main" id="{6A770C5A-3D4E-4470-92E6-B013E2ED0B47}"/>
              </a:ext>
            </a:extLst>
          </p:cNvPr>
          <p:cNvGraphicFramePr>
            <a:graphicFrameLocks noGrp="1"/>
          </p:cNvGraphicFramePr>
          <p:nvPr>
            <p:extLst>
              <p:ext uri="{D42A27DB-BD31-4B8C-83A1-F6EECF244321}">
                <p14:modId xmlns:p14="http://schemas.microsoft.com/office/powerpoint/2010/main" val="1339858646"/>
              </p:ext>
            </p:extLst>
          </p:nvPr>
        </p:nvGraphicFramePr>
        <p:xfrm>
          <a:off x="4120439" y="7249354"/>
          <a:ext cx="2700000" cy="1178567"/>
        </p:xfrm>
        <a:graphic>
          <a:graphicData uri="http://schemas.openxmlformats.org/drawingml/2006/table">
            <a:tbl>
              <a:tblPr firstRow="1" bandRow="1">
                <a:tableStyleId>{93296810-A885-4BE3-A3E7-6D5BEEA58F35}</a:tableStyleId>
              </a:tblPr>
              <a:tblGrid>
                <a:gridCol w="720000">
                  <a:extLst>
                    <a:ext uri="{9D8B030D-6E8A-4147-A177-3AD203B41FA5}">
                      <a16:colId xmlns:a16="http://schemas.microsoft.com/office/drawing/2014/main" val="1553688948"/>
                    </a:ext>
                  </a:extLst>
                </a:gridCol>
                <a:gridCol w="972000">
                  <a:extLst>
                    <a:ext uri="{9D8B030D-6E8A-4147-A177-3AD203B41FA5}">
                      <a16:colId xmlns:a16="http://schemas.microsoft.com/office/drawing/2014/main" val="1926263536"/>
                    </a:ext>
                  </a:extLst>
                </a:gridCol>
                <a:gridCol w="1008000">
                  <a:extLst>
                    <a:ext uri="{9D8B030D-6E8A-4147-A177-3AD203B41FA5}">
                      <a16:colId xmlns:a16="http://schemas.microsoft.com/office/drawing/2014/main" val="1915354963"/>
                    </a:ext>
                  </a:extLst>
                </a:gridCol>
              </a:tblGrid>
              <a:tr h="223135">
                <a:tc>
                  <a:txBody>
                    <a:bodyPr/>
                    <a:lstStyle/>
                    <a:p>
                      <a:pPr algn="ctr"/>
                      <a:r>
                        <a:rPr kumimoji="1" lang="ja-JP" altLang="en-US" sz="1000" dirty="0">
                          <a:latin typeface="メイリオ" panose="020B0604030504040204" pitchFamily="50" charset="-128"/>
                          <a:ea typeface="メイリオ" panose="020B0604030504040204" pitchFamily="50" charset="-128"/>
                        </a:rPr>
                        <a:t>年度</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女性</a:t>
                      </a:r>
                      <a:endParaRPr lang="en-US" altLang="ja-JP" sz="1000" dirty="0">
                        <a:latin typeface="メイリオ" panose="020B0604030504040204" pitchFamily="50" charset="-128"/>
                        <a:ea typeface="メイリオ" panose="020B0604030504040204" pitchFamily="50" charset="-128"/>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1000" dirty="0">
                          <a:latin typeface="メイリオ" panose="020B0604030504040204" pitchFamily="50" charset="-128"/>
                          <a:ea typeface="メイリオ" panose="020B0604030504040204" pitchFamily="50" charset="-128"/>
                        </a:rPr>
                        <a:t>男性</a:t>
                      </a:r>
                      <a:endParaRPr lang="en-US" altLang="ja-JP" sz="10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58294508"/>
                  </a:ext>
                </a:extLst>
              </a:tr>
              <a:tr h="318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メイリオ" panose="020B0604030504040204" pitchFamily="50" charset="-128"/>
                          <a:ea typeface="メイリオ" panose="020B0604030504040204" pitchFamily="50" charset="-128"/>
                          <a:cs typeface="+mn-cs"/>
                        </a:rPr>
                        <a:t>平成</a:t>
                      </a:r>
                      <a:r>
                        <a:rPr kumimoji="1" lang="en-US" altLang="ja-JP" sz="800" kern="1200" dirty="0">
                          <a:solidFill>
                            <a:schemeClr val="tx1"/>
                          </a:solidFill>
                          <a:latin typeface="メイリオ" panose="020B0604030504040204" pitchFamily="50" charset="-128"/>
                          <a:ea typeface="メイリオ" panose="020B0604030504040204" pitchFamily="50" charset="-128"/>
                          <a:cs typeface="+mn-cs"/>
                        </a:rPr>
                        <a:t>29</a:t>
                      </a:r>
                      <a:r>
                        <a:rPr kumimoji="1" lang="ja-JP" altLang="en-US" sz="800" kern="1200" dirty="0">
                          <a:solidFill>
                            <a:schemeClr val="tx1"/>
                          </a:solidFill>
                          <a:latin typeface="メイリオ" panose="020B0604030504040204" pitchFamily="50" charset="-128"/>
                          <a:ea typeface="メイリオ" panose="020B0604030504040204" pitchFamily="50" charset="-128"/>
                          <a:cs typeface="+mn-cs"/>
                        </a:rPr>
                        <a:t>年度</a:t>
                      </a:r>
                      <a:endParaRPr kumimoji="1" lang="en-US" altLang="ja-JP" sz="800" kern="1200" dirty="0">
                        <a:solidFill>
                          <a:schemeClr val="tx1"/>
                        </a:solidFill>
                        <a:latin typeface="メイリオ" panose="020B0604030504040204" pitchFamily="50" charset="-128"/>
                        <a:ea typeface="メイリオ" panose="020B0604030504040204" pitchFamily="50" charset="-128"/>
                        <a:cs typeface="+mn-cs"/>
                      </a:endParaRPr>
                    </a:p>
                  </a:txBody>
                  <a:tcPr anchor="ctr"/>
                </a:tc>
                <a:tc>
                  <a:txBody>
                    <a:bodyPr/>
                    <a:lstStyle/>
                    <a:p>
                      <a:pPr algn="ctr"/>
                      <a:r>
                        <a:rPr kumimoji="1" lang="en-US" altLang="ja-JP" sz="800" kern="1200" dirty="0">
                          <a:solidFill>
                            <a:schemeClr val="tx1"/>
                          </a:solidFill>
                          <a:latin typeface="メイリオ" panose="020B0604030504040204" pitchFamily="50" charset="-128"/>
                          <a:ea typeface="メイリオ" panose="020B0604030504040204" pitchFamily="50" charset="-128"/>
                          <a:cs typeface="+mn-cs"/>
                        </a:rPr>
                        <a:t>93.5%(83.2</a:t>
                      </a:r>
                      <a:r>
                        <a:rPr kumimoji="1" lang="ja-JP" altLang="en-US" sz="800" kern="1200" dirty="0">
                          <a:solidFill>
                            <a:schemeClr val="tx1"/>
                          </a:solidFill>
                          <a:latin typeface="メイリオ" panose="020B0604030504040204" pitchFamily="50" charset="-128"/>
                          <a:ea typeface="メイリオ" panose="020B0604030504040204" pitchFamily="50" charset="-128"/>
                          <a:cs typeface="+mn-cs"/>
                        </a:rPr>
                        <a:t>％</a:t>
                      </a:r>
                      <a:r>
                        <a:rPr kumimoji="1" lang="en-US" altLang="ja-JP" sz="800" kern="1200" dirty="0">
                          <a:solidFill>
                            <a:schemeClr val="tx1"/>
                          </a:solidFill>
                          <a:latin typeface="メイリオ" panose="020B0604030504040204" pitchFamily="50" charset="-128"/>
                          <a:ea typeface="メイリオ" panose="020B0604030504040204" pitchFamily="50" charset="-128"/>
                          <a:cs typeface="+mn-cs"/>
                        </a:rPr>
                        <a:t>)</a:t>
                      </a: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a:txBody>
                  <a:tcPr anchor="ctr"/>
                </a:tc>
                <a:tc>
                  <a:txBody>
                    <a:bodyPr/>
                    <a:lstStyle/>
                    <a:p>
                      <a:pPr algn="ctr"/>
                      <a:r>
                        <a:rPr kumimoji="1" lang="en-US" altLang="ja-JP" sz="800" kern="1200" dirty="0">
                          <a:solidFill>
                            <a:schemeClr val="tx1"/>
                          </a:solidFill>
                          <a:latin typeface="メイリオ" panose="020B0604030504040204" pitchFamily="50" charset="-128"/>
                          <a:ea typeface="メイリオ" panose="020B0604030504040204" pitchFamily="50" charset="-128"/>
                          <a:cs typeface="+mn-cs"/>
                        </a:rPr>
                        <a:t>3.6</a:t>
                      </a:r>
                      <a:r>
                        <a:rPr kumimoji="1" lang="ja-JP" altLang="en-US" sz="800" kern="1200" dirty="0">
                          <a:solidFill>
                            <a:schemeClr val="tx1"/>
                          </a:solidFill>
                          <a:latin typeface="メイリオ" panose="020B0604030504040204" pitchFamily="50" charset="-128"/>
                          <a:ea typeface="メイリオ" panose="020B0604030504040204" pitchFamily="50" charset="-128"/>
                          <a:cs typeface="+mn-cs"/>
                        </a:rPr>
                        <a:t>％</a:t>
                      </a:r>
                      <a:r>
                        <a:rPr kumimoji="1" lang="en-US" altLang="ja-JP" sz="800" kern="1200" dirty="0">
                          <a:solidFill>
                            <a:schemeClr val="tx1"/>
                          </a:solidFill>
                          <a:latin typeface="メイリオ" panose="020B0604030504040204" pitchFamily="50" charset="-128"/>
                          <a:ea typeface="メイリオ" panose="020B0604030504040204" pitchFamily="50" charset="-128"/>
                          <a:cs typeface="+mn-cs"/>
                        </a:rPr>
                        <a:t>(5.14</a:t>
                      </a:r>
                      <a:r>
                        <a:rPr kumimoji="1" lang="ja-JP" altLang="en-US" sz="800" kern="1200" dirty="0">
                          <a:solidFill>
                            <a:schemeClr val="tx1"/>
                          </a:solidFill>
                          <a:latin typeface="メイリオ" panose="020B0604030504040204" pitchFamily="50" charset="-128"/>
                          <a:ea typeface="メイリオ" panose="020B0604030504040204" pitchFamily="50" charset="-128"/>
                          <a:cs typeface="+mn-cs"/>
                        </a:rPr>
                        <a:t>％</a:t>
                      </a:r>
                      <a:r>
                        <a:rPr kumimoji="1" lang="en-US" altLang="ja-JP" sz="800" kern="1200" dirty="0">
                          <a:solidFill>
                            <a:schemeClr val="tx1"/>
                          </a:solidFill>
                          <a:latin typeface="メイリオ" panose="020B0604030504040204" pitchFamily="50" charset="-128"/>
                          <a:ea typeface="メイリオ" panose="020B0604030504040204" pitchFamily="50" charset="-128"/>
                          <a:cs typeface="+mn-cs"/>
                        </a:rPr>
                        <a:t>)</a:t>
                      </a: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a:txBody>
                  <a:tcPr anchor="ctr"/>
                </a:tc>
                <a:extLst>
                  <a:ext uri="{0D108BD9-81ED-4DB2-BD59-A6C34878D82A}">
                    <a16:rowId xmlns:a16="http://schemas.microsoft.com/office/drawing/2014/main" val="3626971813"/>
                  </a:ext>
                </a:extLst>
              </a:tr>
              <a:tr h="3187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メイリオ" panose="020B0604030504040204" pitchFamily="50" charset="-128"/>
                          <a:ea typeface="メイリオ" panose="020B0604030504040204" pitchFamily="50" charset="-128"/>
                          <a:cs typeface="+mn-cs"/>
                        </a:rPr>
                        <a:t>令和元年度</a:t>
                      </a:r>
                    </a:p>
                  </a:txBody>
                  <a:tcPr anchor="ctr"/>
                </a:tc>
                <a:tc>
                  <a:txBody>
                    <a:bodyPr/>
                    <a:lstStyle/>
                    <a:p>
                      <a:pPr algn="ctr"/>
                      <a:r>
                        <a:rPr kumimoji="1" lang="en-US" altLang="ja-JP" sz="800" kern="1200" dirty="0">
                          <a:solidFill>
                            <a:schemeClr val="tx1"/>
                          </a:solidFill>
                          <a:latin typeface="メイリオ" panose="020B0604030504040204" pitchFamily="50" charset="-128"/>
                          <a:ea typeface="メイリオ" panose="020B0604030504040204" pitchFamily="50" charset="-128"/>
                          <a:cs typeface="+mn-cs"/>
                        </a:rPr>
                        <a:t>77.3</a:t>
                      </a:r>
                      <a:r>
                        <a:rPr kumimoji="1" lang="ja-JP" altLang="en-US" sz="800" kern="1200" dirty="0">
                          <a:solidFill>
                            <a:schemeClr val="tx1"/>
                          </a:solidFill>
                          <a:latin typeface="メイリオ" panose="020B0604030504040204" pitchFamily="50" charset="-128"/>
                          <a:ea typeface="メイリオ" panose="020B0604030504040204" pitchFamily="50" charset="-128"/>
                          <a:cs typeface="+mn-cs"/>
                        </a:rPr>
                        <a:t>％</a:t>
                      </a:r>
                      <a:r>
                        <a:rPr kumimoji="1" lang="en-US" altLang="ja-JP" sz="800" kern="1200" dirty="0">
                          <a:solidFill>
                            <a:schemeClr val="tx1"/>
                          </a:solidFill>
                          <a:latin typeface="メイリオ" panose="020B0604030504040204" pitchFamily="50" charset="-128"/>
                          <a:ea typeface="メイリオ" panose="020B0604030504040204" pitchFamily="50" charset="-128"/>
                          <a:cs typeface="+mn-cs"/>
                        </a:rPr>
                        <a:t>(83.0</a:t>
                      </a:r>
                      <a:r>
                        <a:rPr kumimoji="1" lang="ja-JP" altLang="en-US" sz="800" kern="1200" dirty="0">
                          <a:solidFill>
                            <a:schemeClr val="tx1"/>
                          </a:solidFill>
                          <a:latin typeface="メイリオ" panose="020B0604030504040204" pitchFamily="50" charset="-128"/>
                          <a:ea typeface="メイリオ" panose="020B0604030504040204" pitchFamily="50" charset="-128"/>
                          <a:cs typeface="+mn-cs"/>
                        </a:rPr>
                        <a:t>％</a:t>
                      </a:r>
                      <a:r>
                        <a:rPr kumimoji="1" lang="en-US" altLang="ja-JP" sz="800" kern="1200" dirty="0">
                          <a:solidFill>
                            <a:schemeClr val="tx1"/>
                          </a:solidFill>
                          <a:latin typeface="メイリオ" panose="020B0604030504040204" pitchFamily="50" charset="-128"/>
                          <a:ea typeface="メイリオ" panose="020B0604030504040204" pitchFamily="50" charset="-128"/>
                          <a:cs typeface="+mn-cs"/>
                        </a:rPr>
                        <a:t>)</a:t>
                      </a: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a:txBody>
                  <a:tcPr anchor="ctr"/>
                </a:tc>
                <a:tc>
                  <a:txBody>
                    <a:bodyPr/>
                    <a:lstStyle/>
                    <a:p>
                      <a:pPr algn="ctr"/>
                      <a:r>
                        <a:rPr kumimoji="1" lang="en-US" altLang="ja-JP" sz="800" kern="1200" dirty="0">
                          <a:solidFill>
                            <a:schemeClr val="tx1"/>
                          </a:solidFill>
                          <a:latin typeface="メイリオ" panose="020B0604030504040204" pitchFamily="50" charset="-128"/>
                          <a:ea typeface="メイリオ" panose="020B0604030504040204" pitchFamily="50" charset="-128"/>
                          <a:cs typeface="+mn-cs"/>
                        </a:rPr>
                        <a:t>5.0</a:t>
                      </a:r>
                      <a:r>
                        <a:rPr kumimoji="1" lang="ja-JP" altLang="en-US" sz="800" kern="1200" dirty="0">
                          <a:solidFill>
                            <a:schemeClr val="tx1"/>
                          </a:solidFill>
                          <a:latin typeface="メイリオ" panose="020B0604030504040204" pitchFamily="50" charset="-128"/>
                          <a:ea typeface="メイリオ" panose="020B0604030504040204" pitchFamily="50" charset="-128"/>
                          <a:cs typeface="+mn-cs"/>
                        </a:rPr>
                        <a:t>％</a:t>
                      </a:r>
                      <a:r>
                        <a:rPr kumimoji="1" lang="en-US" altLang="ja-JP" sz="800" kern="1200" dirty="0">
                          <a:solidFill>
                            <a:schemeClr val="tx1"/>
                          </a:solidFill>
                          <a:latin typeface="メイリオ" panose="020B0604030504040204" pitchFamily="50" charset="-128"/>
                          <a:ea typeface="メイリオ" panose="020B0604030504040204" pitchFamily="50" charset="-128"/>
                          <a:cs typeface="+mn-cs"/>
                        </a:rPr>
                        <a:t>(7.48</a:t>
                      </a:r>
                      <a:r>
                        <a:rPr kumimoji="1" lang="ja-JP" altLang="en-US" sz="800" kern="1200" dirty="0">
                          <a:solidFill>
                            <a:schemeClr val="tx1"/>
                          </a:solidFill>
                          <a:latin typeface="メイリオ" panose="020B0604030504040204" pitchFamily="50" charset="-128"/>
                          <a:ea typeface="メイリオ" panose="020B0604030504040204" pitchFamily="50" charset="-128"/>
                          <a:cs typeface="+mn-cs"/>
                        </a:rPr>
                        <a:t>％</a:t>
                      </a:r>
                      <a:r>
                        <a:rPr kumimoji="1" lang="en-US" altLang="ja-JP" sz="800" kern="1200" dirty="0">
                          <a:solidFill>
                            <a:schemeClr val="tx1"/>
                          </a:solidFill>
                          <a:latin typeface="メイリオ" panose="020B0604030504040204" pitchFamily="50" charset="-128"/>
                          <a:ea typeface="メイリオ" panose="020B0604030504040204" pitchFamily="50" charset="-128"/>
                          <a:cs typeface="+mn-cs"/>
                        </a:rPr>
                        <a:t>)</a:t>
                      </a: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a:txBody>
                  <a:tcPr anchor="ctr"/>
                </a:tc>
                <a:extLst>
                  <a:ext uri="{0D108BD9-81ED-4DB2-BD59-A6C34878D82A}">
                    <a16:rowId xmlns:a16="http://schemas.microsoft.com/office/drawing/2014/main" val="3096343745"/>
                  </a:ext>
                </a:extLst>
              </a:tr>
              <a:tr h="2972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kern="1200" dirty="0">
                          <a:solidFill>
                            <a:schemeClr val="tx1"/>
                          </a:solidFill>
                          <a:latin typeface="メイリオ" panose="020B0604030504040204" pitchFamily="50" charset="-128"/>
                          <a:ea typeface="メイリオ" panose="020B0604030504040204" pitchFamily="50" charset="-128"/>
                          <a:cs typeface="+mn-cs"/>
                        </a:rPr>
                        <a:t>令和３年度</a:t>
                      </a:r>
                    </a:p>
                  </a:txBody>
                  <a:tcPr anchor="ctr"/>
                </a:tc>
                <a:tc>
                  <a:txBody>
                    <a:bodyPr/>
                    <a:lstStyle/>
                    <a:p>
                      <a:pPr algn="ctr"/>
                      <a:r>
                        <a:rPr kumimoji="1" lang="en-US" altLang="ja-JP" sz="800" kern="1200" dirty="0">
                          <a:solidFill>
                            <a:schemeClr val="tx1"/>
                          </a:solidFill>
                          <a:latin typeface="メイリオ" panose="020B0604030504040204" pitchFamily="50" charset="-128"/>
                          <a:ea typeface="メイリオ" panose="020B0604030504040204" pitchFamily="50" charset="-128"/>
                          <a:cs typeface="+mn-cs"/>
                        </a:rPr>
                        <a:t>92.9%(85.1%)</a:t>
                      </a: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a:txBody>
                  <a:tcPr anchor="ctr"/>
                </a:tc>
                <a:tc>
                  <a:txBody>
                    <a:bodyPr/>
                    <a:lstStyle/>
                    <a:p>
                      <a:pPr algn="ctr"/>
                      <a:r>
                        <a:rPr kumimoji="1" lang="en-US" altLang="ja-JP" sz="800" kern="1200" dirty="0">
                          <a:solidFill>
                            <a:schemeClr val="tx1"/>
                          </a:solidFill>
                          <a:latin typeface="メイリオ" panose="020B0604030504040204" pitchFamily="50" charset="-128"/>
                          <a:ea typeface="メイリオ" panose="020B0604030504040204" pitchFamily="50" charset="-128"/>
                          <a:cs typeface="+mn-cs"/>
                        </a:rPr>
                        <a:t>14.6</a:t>
                      </a:r>
                      <a:r>
                        <a:rPr kumimoji="1" lang="ja-JP" altLang="en-US" sz="800" kern="1200" dirty="0">
                          <a:solidFill>
                            <a:schemeClr val="tx1"/>
                          </a:solidFill>
                          <a:latin typeface="メイリオ" panose="020B0604030504040204" pitchFamily="50" charset="-128"/>
                          <a:ea typeface="メイリオ" panose="020B0604030504040204" pitchFamily="50" charset="-128"/>
                          <a:cs typeface="+mn-cs"/>
                        </a:rPr>
                        <a:t>％</a:t>
                      </a:r>
                      <a:r>
                        <a:rPr kumimoji="1" lang="en-US" altLang="ja-JP" sz="800" kern="1200" dirty="0">
                          <a:solidFill>
                            <a:schemeClr val="tx1"/>
                          </a:solidFill>
                          <a:latin typeface="メイリオ" panose="020B0604030504040204" pitchFamily="50" charset="-128"/>
                          <a:ea typeface="メイリオ" panose="020B0604030504040204" pitchFamily="50" charset="-128"/>
                          <a:cs typeface="+mn-cs"/>
                        </a:rPr>
                        <a:t>(13.97%)</a:t>
                      </a:r>
                      <a:endParaRPr kumimoji="1" lang="ja-JP" altLang="en-US" sz="800" kern="1200" dirty="0">
                        <a:solidFill>
                          <a:schemeClr val="tx1"/>
                        </a:solidFill>
                        <a:latin typeface="メイリオ" panose="020B0604030504040204" pitchFamily="50" charset="-128"/>
                        <a:ea typeface="メイリオ" panose="020B0604030504040204" pitchFamily="50" charset="-128"/>
                        <a:cs typeface="+mn-cs"/>
                      </a:endParaRPr>
                    </a:p>
                  </a:txBody>
                  <a:tcPr anchor="ctr"/>
                </a:tc>
                <a:extLst>
                  <a:ext uri="{0D108BD9-81ED-4DB2-BD59-A6C34878D82A}">
                    <a16:rowId xmlns:a16="http://schemas.microsoft.com/office/drawing/2014/main" val="847406663"/>
                  </a:ext>
                </a:extLst>
              </a:tr>
            </a:tbl>
          </a:graphicData>
        </a:graphic>
      </p:graphicFrame>
      <p:sp>
        <p:nvSpPr>
          <p:cNvPr id="49" name="正方形/長方形 48">
            <a:extLst>
              <a:ext uri="{FF2B5EF4-FFF2-40B4-BE49-F238E27FC236}">
                <a16:creationId xmlns:a16="http://schemas.microsoft.com/office/drawing/2014/main" id="{29CE5A88-FFDE-4532-AEC2-E22F34D30650}"/>
              </a:ext>
            </a:extLst>
          </p:cNvPr>
          <p:cNvSpPr/>
          <p:nvPr/>
        </p:nvSpPr>
        <p:spPr>
          <a:xfrm>
            <a:off x="4513567" y="8551218"/>
            <a:ext cx="2459037" cy="2853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50" dirty="0">
                <a:solidFill>
                  <a:schemeClr val="tx1"/>
                </a:solidFill>
                <a:latin typeface="メイリオ" panose="020B0604030504040204" pitchFamily="50" charset="-128"/>
                <a:ea typeface="メイリオ" panose="020B0604030504040204" pitchFamily="50" charset="-128"/>
              </a:rPr>
              <a:t>男性の育児休業取得期間　全国</a:t>
            </a:r>
          </a:p>
        </p:txBody>
      </p:sp>
      <p:graphicFrame>
        <p:nvGraphicFramePr>
          <p:cNvPr id="50" name="表 49">
            <a:extLst>
              <a:ext uri="{FF2B5EF4-FFF2-40B4-BE49-F238E27FC236}">
                <a16:creationId xmlns:a16="http://schemas.microsoft.com/office/drawing/2014/main" id="{8DDA6CB5-3AAE-4EE2-9723-7F701A92E18B}"/>
              </a:ext>
            </a:extLst>
          </p:cNvPr>
          <p:cNvGraphicFramePr>
            <a:graphicFrameLocks noGrp="1"/>
          </p:cNvGraphicFramePr>
          <p:nvPr>
            <p:extLst>
              <p:ext uri="{D42A27DB-BD31-4B8C-83A1-F6EECF244321}">
                <p14:modId xmlns:p14="http://schemas.microsoft.com/office/powerpoint/2010/main" val="3385018638"/>
              </p:ext>
            </p:extLst>
          </p:nvPr>
        </p:nvGraphicFramePr>
        <p:xfrm>
          <a:off x="4109579" y="8779906"/>
          <a:ext cx="2675379" cy="636431"/>
        </p:xfrm>
        <a:graphic>
          <a:graphicData uri="http://schemas.openxmlformats.org/drawingml/2006/table">
            <a:tbl>
              <a:tblPr>
                <a:tableStyleId>{E8B1032C-EA38-4F05-BA0D-38AFFFC7BED3}</a:tableStyleId>
              </a:tblPr>
              <a:tblGrid>
                <a:gridCol w="720000">
                  <a:extLst>
                    <a:ext uri="{9D8B030D-6E8A-4147-A177-3AD203B41FA5}">
                      <a16:colId xmlns:a16="http://schemas.microsoft.com/office/drawing/2014/main" val="20000"/>
                    </a:ext>
                  </a:extLst>
                </a:gridCol>
                <a:gridCol w="651793">
                  <a:extLst>
                    <a:ext uri="{9D8B030D-6E8A-4147-A177-3AD203B41FA5}">
                      <a16:colId xmlns:a16="http://schemas.microsoft.com/office/drawing/2014/main" val="20004"/>
                    </a:ext>
                  </a:extLst>
                </a:gridCol>
                <a:gridCol w="651793">
                  <a:extLst>
                    <a:ext uri="{9D8B030D-6E8A-4147-A177-3AD203B41FA5}">
                      <a16:colId xmlns:a16="http://schemas.microsoft.com/office/drawing/2014/main" val="20005"/>
                    </a:ext>
                  </a:extLst>
                </a:gridCol>
                <a:gridCol w="651793">
                  <a:extLst>
                    <a:ext uri="{9D8B030D-6E8A-4147-A177-3AD203B41FA5}">
                      <a16:colId xmlns:a16="http://schemas.microsoft.com/office/drawing/2014/main" val="20006"/>
                    </a:ext>
                  </a:extLst>
                </a:gridCol>
              </a:tblGrid>
              <a:tr h="276431">
                <a:tc>
                  <a:txBody>
                    <a:bodyPr/>
                    <a:lstStyle/>
                    <a:p>
                      <a:pPr algn="ctr" fontAlgn="ctr"/>
                      <a:r>
                        <a:rPr lang="ja-JP" altLang="en-US" sz="800" u="none" strike="noStrike" dirty="0">
                          <a:effectLst/>
                          <a:latin typeface="メイリオ" panose="020B0604030504040204" pitchFamily="50" charset="-128"/>
                          <a:ea typeface="メイリオ" panose="020B0604030504040204" pitchFamily="50" charset="-128"/>
                        </a:rPr>
                        <a:t>　</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800" u="none" strike="noStrike" dirty="0">
                          <a:effectLst/>
                          <a:latin typeface="メイリオ" panose="020B0604030504040204" pitchFamily="50" charset="-128"/>
                          <a:ea typeface="メイリオ" panose="020B0604030504040204" pitchFamily="50" charset="-128"/>
                        </a:rPr>
                        <a:t>5</a:t>
                      </a:r>
                      <a:r>
                        <a:rPr lang="ja-JP" altLang="en-US" sz="800" u="none" strike="noStrike" dirty="0">
                          <a:effectLst/>
                          <a:latin typeface="メイリオ" panose="020B0604030504040204" pitchFamily="50" charset="-128"/>
                          <a:ea typeface="メイリオ" panose="020B0604030504040204" pitchFamily="50" charset="-128"/>
                        </a:rPr>
                        <a:t>日未満</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marL="0" algn="ctr" defTabSz="712866" rtl="0" eaLnBrk="1" fontAlgn="ctr" latinLnBrk="0" hangingPunct="1"/>
                      <a:r>
                        <a:rPr kumimoji="1" lang="en-US" altLang="zh-TW" sz="800" u="none" strike="noStrike" kern="1200" dirty="0">
                          <a:solidFill>
                            <a:schemeClr val="tx1"/>
                          </a:solidFill>
                          <a:effectLst/>
                          <a:latin typeface="メイリオ" panose="020B0604030504040204" pitchFamily="50" charset="-128"/>
                          <a:ea typeface="メイリオ" panose="020B0604030504040204" pitchFamily="50" charset="-128"/>
                          <a:cs typeface="+mn-cs"/>
                        </a:rPr>
                        <a:t>5</a:t>
                      </a:r>
                      <a:r>
                        <a:rPr kumimoji="1" lang="zh-TW" altLang="en-US" sz="800" u="none" strike="noStrike" kern="1200" dirty="0">
                          <a:solidFill>
                            <a:schemeClr val="tx1"/>
                          </a:solidFill>
                          <a:effectLst/>
                          <a:latin typeface="メイリオ" panose="020B0604030504040204" pitchFamily="50" charset="-128"/>
                          <a:ea typeface="メイリオ" panose="020B0604030504040204" pitchFamily="50" charset="-128"/>
                          <a:cs typeface="+mn-cs"/>
                        </a:rPr>
                        <a:t>日～</a:t>
                      </a:r>
                      <a:endParaRPr kumimoji="1" lang="en-US" altLang="zh-TW" sz="800" u="none" strike="noStrike" kern="1200" dirty="0">
                        <a:solidFill>
                          <a:schemeClr val="tx1"/>
                        </a:solidFill>
                        <a:effectLst/>
                        <a:latin typeface="メイリオ" panose="020B0604030504040204" pitchFamily="50" charset="-128"/>
                        <a:ea typeface="メイリオ" panose="020B0604030504040204" pitchFamily="50" charset="-128"/>
                        <a:cs typeface="+mn-cs"/>
                      </a:endParaRPr>
                    </a:p>
                    <a:p>
                      <a:pPr marL="0" algn="ctr" defTabSz="712866" rtl="0" eaLnBrk="1" fontAlgn="ctr" latinLnBrk="0" hangingPunct="1"/>
                      <a:r>
                        <a:rPr kumimoji="1" lang="en-US" altLang="zh-TW" sz="800" u="none" strike="noStrike" kern="1200" dirty="0">
                          <a:solidFill>
                            <a:schemeClr val="tx1"/>
                          </a:solidFill>
                          <a:effectLst/>
                          <a:latin typeface="メイリオ" panose="020B0604030504040204" pitchFamily="50" charset="-128"/>
                          <a:ea typeface="メイリオ" panose="020B0604030504040204" pitchFamily="50" charset="-128"/>
                          <a:cs typeface="+mn-cs"/>
                        </a:rPr>
                        <a:t>2</a:t>
                      </a:r>
                      <a:r>
                        <a:rPr kumimoji="1" lang="ja-JP" altLang="en-US" sz="800" u="none" strike="noStrike" kern="1200" dirty="0">
                          <a:solidFill>
                            <a:schemeClr val="tx1"/>
                          </a:solidFill>
                          <a:effectLst/>
                          <a:latin typeface="メイリオ" panose="020B0604030504040204" pitchFamily="50" charset="-128"/>
                          <a:ea typeface="メイリオ" panose="020B0604030504040204" pitchFamily="50" charset="-128"/>
                          <a:cs typeface="+mn-cs"/>
                        </a:rPr>
                        <a:t>週間未満</a:t>
                      </a:r>
                      <a:endParaRPr kumimoji="1" lang="zh-TW" altLang="en-US" sz="800" u="none" strike="noStrike" kern="1200" dirty="0">
                        <a:solidFill>
                          <a:schemeClr val="tx1"/>
                        </a:solidFill>
                        <a:effectLst/>
                        <a:latin typeface="メイリオ" panose="020B0604030504040204" pitchFamily="50" charset="-128"/>
                        <a:ea typeface="メイリオ" panose="020B0604030504040204" pitchFamily="50" charset="-128"/>
                        <a:cs typeface="+mn-cs"/>
                      </a:endParaRPr>
                    </a:p>
                  </a:txBody>
                  <a:tcPr marL="5099" marR="5099" marT="5099" marB="0" anchor="ctr"/>
                </a:tc>
                <a:tc>
                  <a:txBody>
                    <a:bodyPr/>
                    <a:lstStyle/>
                    <a:p>
                      <a:pPr marL="0" algn="ctr" defTabSz="712866" rtl="0" eaLnBrk="1" fontAlgn="ctr" latinLnBrk="0" hangingPunct="1"/>
                      <a:r>
                        <a:rPr kumimoji="1" lang="en-US" altLang="ja-JP" sz="800" u="none" strike="noStrike" kern="1200" dirty="0">
                          <a:solidFill>
                            <a:schemeClr val="tx1"/>
                          </a:solidFill>
                          <a:effectLst/>
                          <a:latin typeface="メイリオ" panose="020B0604030504040204" pitchFamily="50" charset="-128"/>
                          <a:ea typeface="メイリオ" panose="020B0604030504040204" pitchFamily="50" charset="-128"/>
                          <a:cs typeface="+mn-cs"/>
                        </a:rPr>
                        <a:t>2</a:t>
                      </a:r>
                      <a:r>
                        <a:rPr kumimoji="1" lang="ja-JP" altLang="en-US" sz="800" u="none" strike="noStrike" kern="1200" dirty="0">
                          <a:solidFill>
                            <a:schemeClr val="tx1"/>
                          </a:solidFill>
                          <a:effectLst/>
                          <a:latin typeface="メイリオ" panose="020B0604030504040204" pitchFamily="50" charset="-128"/>
                          <a:ea typeface="メイリオ" panose="020B0604030504040204" pitchFamily="50" charset="-128"/>
                          <a:cs typeface="+mn-cs"/>
                        </a:rPr>
                        <a:t>週間～</a:t>
                      </a:r>
                      <a:endParaRPr kumimoji="1" lang="en-US" altLang="ja-JP" sz="800" u="none" strike="noStrike" kern="1200" dirty="0">
                        <a:solidFill>
                          <a:schemeClr val="tx1"/>
                        </a:solidFill>
                        <a:effectLst/>
                        <a:latin typeface="メイリオ" panose="020B0604030504040204" pitchFamily="50" charset="-128"/>
                        <a:ea typeface="メイリオ" panose="020B0604030504040204" pitchFamily="50" charset="-128"/>
                        <a:cs typeface="+mn-cs"/>
                      </a:endParaRPr>
                    </a:p>
                    <a:p>
                      <a:pPr marL="0" algn="ctr" defTabSz="712866" rtl="0" eaLnBrk="1" fontAlgn="ctr" latinLnBrk="0" hangingPunct="1"/>
                      <a:r>
                        <a:rPr kumimoji="1" lang="en-US" altLang="ja-JP" sz="800" u="none" strike="noStrike" kern="1200" dirty="0">
                          <a:solidFill>
                            <a:schemeClr val="tx1"/>
                          </a:solidFill>
                          <a:effectLst/>
                          <a:latin typeface="メイリオ" panose="020B0604030504040204" pitchFamily="50" charset="-128"/>
                          <a:ea typeface="メイリオ" panose="020B0604030504040204" pitchFamily="50" charset="-128"/>
                          <a:cs typeface="+mn-cs"/>
                        </a:rPr>
                        <a:t>1</a:t>
                      </a:r>
                      <a:r>
                        <a:rPr kumimoji="1" lang="ja-JP" altLang="en-US" sz="800" u="none" strike="noStrike" kern="1200" dirty="0">
                          <a:solidFill>
                            <a:schemeClr val="tx1"/>
                          </a:solidFill>
                          <a:effectLst/>
                          <a:latin typeface="メイリオ" panose="020B0604030504040204" pitchFamily="50" charset="-128"/>
                          <a:ea typeface="メイリオ" panose="020B0604030504040204" pitchFamily="50" charset="-128"/>
                          <a:cs typeface="+mn-cs"/>
                        </a:rPr>
                        <a:t>か月未満</a:t>
                      </a:r>
                    </a:p>
                  </a:txBody>
                  <a:tcPr marL="5099" marR="5099" marT="5099" marB="0" anchor="ctr"/>
                </a:tc>
                <a:extLst>
                  <a:ext uri="{0D108BD9-81ED-4DB2-BD59-A6C34878D82A}">
                    <a16:rowId xmlns:a16="http://schemas.microsoft.com/office/drawing/2014/main" val="10000"/>
                  </a:ext>
                </a:extLst>
              </a:tr>
              <a:tr h="180000">
                <a:tc>
                  <a:txBody>
                    <a:bodyPr/>
                    <a:lstStyle/>
                    <a:p>
                      <a:pPr algn="ctr" fontAlgn="ctr"/>
                      <a:r>
                        <a:rPr lang="ja-JP" altLang="en-US" sz="800" u="none" strike="noStrike" dirty="0">
                          <a:effectLst/>
                          <a:latin typeface="メイリオ" panose="020B0604030504040204" pitchFamily="50" charset="-128"/>
                          <a:ea typeface="メイリオ" panose="020B0604030504040204" pitchFamily="50" charset="-128"/>
                        </a:rPr>
                        <a:t>平成</a:t>
                      </a:r>
                      <a:r>
                        <a:rPr lang="en-US" altLang="ja-JP" sz="800" u="none" strike="noStrike" dirty="0">
                          <a:effectLst/>
                          <a:latin typeface="メイリオ" panose="020B0604030504040204" pitchFamily="50" charset="-128"/>
                          <a:ea typeface="メイリオ" panose="020B0604030504040204" pitchFamily="50" charset="-128"/>
                        </a:rPr>
                        <a:t>30</a:t>
                      </a:r>
                      <a:r>
                        <a:rPr lang="ja-JP" altLang="en-US" sz="800" u="none" strike="noStrike" dirty="0">
                          <a:effectLst/>
                          <a:latin typeface="メイリオ" panose="020B0604030504040204" pitchFamily="50" charset="-128"/>
                          <a:ea typeface="メイリオ" panose="020B0604030504040204" pitchFamily="50" charset="-128"/>
                        </a:rPr>
                        <a:t>年度</a:t>
                      </a:r>
                      <a:endParaRPr lang="ja-JP" altLang="en-US" sz="800" b="0" i="0" u="none" strike="noStrike" dirty="0">
                        <a:solidFill>
                          <a:srgbClr val="000000"/>
                        </a:solidFill>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800" u="none" strike="noStrike" dirty="0">
                          <a:effectLst/>
                          <a:latin typeface="メイリオ" panose="020B0604030504040204" pitchFamily="50" charset="-128"/>
                          <a:ea typeface="メイリオ" panose="020B0604030504040204" pitchFamily="50" charset="-128"/>
                        </a:rPr>
                        <a:t>36.3%</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800" u="none" strike="noStrike" dirty="0">
                          <a:effectLst/>
                          <a:latin typeface="メイリオ" panose="020B0604030504040204" pitchFamily="50" charset="-128"/>
                          <a:ea typeface="メイリオ" panose="020B0604030504040204" pitchFamily="50" charset="-128"/>
                        </a:rPr>
                        <a:t>35.1%</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800" u="none" strike="noStrike" dirty="0">
                          <a:effectLst/>
                          <a:latin typeface="メイリオ" panose="020B0604030504040204" pitchFamily="50" charset="-128"/>
                          <a:ea typeface="メイリオ" panose="020B0604030504040204" pitchFamily="50" charset="-128"/>
                        </a:rPr>
                        <a:t>9.6%</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extLst>
                  <a:ext uri="{0D108BD9-81ED-4DB2-BD59-A6C34878D82A}">
                    <a16:rowId xmlns:a16="http://schemas.microsoft.com/office/drawing/2014/main" val="10006"/>
                  </a:ext>
                </a:extLst>
              </a:tr>
              <a:tr h="180000">
                <a:tc>
                  <a:txBody>
                    <a:bodyPr/>
                    <a:lstStyle/>
                    <a:p>
                      <a:pPr algn="ctr" fontAlgn="ctr"/>
                      <a:r>
                        <a:rPr lang="ja-JP" altLang="en-US" sz="800" u="none" strike="noStrike" dirty="0">
                          <a:effectLst/>
                          <a:latin typeface="メイリオ" panose="020B0604030504040204" pitchFamily="50" charset="-128"/>
                          <a:ea typeface="メイリオ" panose="020B0604030504040204" pitchFamily="50" charset="-128"/>
                        </a:rPr>
                        <a:t>令和３年度</a:t>
                      </a:r>
                      <a:endParaRPr lang="en-US" altLang="ja-JP" sz="800" u="none" strike="noStrike" dirty="0">
                        <a:effectLst/>
                        <a:latin typeface="メイリオ" panose="020B0604030504040204" pitchFamily="50" charset="-128"/>
                        <a:ea typeface="メイリオ" panose="020B0604030504040204" pitchFamily="50" charset="-128"/>
                      </a:endParaRPr>
                    </a:p>
                  </a:txBody>
                  <a:tcPr marL="5099" marR="5099" marT="5099" marB="0" anchor="ctr"/>
                </a:tc>
                <a:tc>
                  <a:txBody>
                    <a:bodyPr/>
                    <a:lstStyle/>
                    <a:p>
                      <a:pPr algn="ctr" fontAlgn="ctr"/>
                      <a:r>
                        <a:rPr lang="en-US" altLang="ja-JP" sz="800" u="none" strike="noStrike" dirty="0">
                          <a:effectLst/>
                          <a:latin typeface="メイリオ" panose="020B0604030504040204" pitchFamily="50" charset="-128"/>
                          <a:ea typeface="メイリオ" panose="020B0604030504040204" pitchFamily="50" charset="-128"/>
                        </a:rPr>
                        <a:t>25.0%</a:t>
                      </a:r>
                    </a:p>
                  </a:txBody>
                  <a:tcPr marL="5099" marR="28315" marT="5099" marB="0" anchor="ctr"/>
                </a:tc>
                <a:tc>
                  <a:txBody>
                    <a:bodyPr/>
                    <a:lstStyle/>
                    <a:p>
                      <a:pPr algn="ctr" fontAlgn="ctr"/>
                      <a:r>
                        <a:rPr lang="en-US" altLang="ja-JP" sz="800" u="none" strike="noStrike" dirty="0">
                          <a:effectLst/>
                          <a:latin typeface="メイリオ" panose="020B0604030504040204" pitchFamily="50" charset="-128"/>
                          <a:ea typeface="メイリオ" panose="020B0604030504040204" pitchFamily="50" charset="-128"/>
                        </a:rPr>
                        <a:t>26.5%</a:t>
                      </a:r>
                      <a:endParaRPr lang="en-US" altLang="ja-JP" sz="800" u="none" strike="noStrike"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tc>
                  <a:txBody>
                    <a:bodyPr/>
                    <a:lstStyle/>
                    <a:p>
                      <a:pPr algn="ctr" fontAlgn="ctr"/>
                      <a:r>
                        <a:rPr lang="en-US" altLang="ja-JP" sz="800" u="none" strike="noStrike" dirty="0">
                          <a:effectLst/>
                          <a:latin typeface="メイリオ" panose="020B0604030504040204" pitchFamily="50" charset="-128"/>
                          <a:ea typeface="メイリオ" panose="020B0604030504040204" pitchFamily="50" charset="-128"/>
                        </a:rPr>
                        <a:t>13.2%</a:t>
                      </a:r>
                      <a:endParaRPr lang="en-US" altLang="ja-JP" sz="800" b="0" i="0" u="none" strike="noStrike" dirty="0">
                        <a:solidFill>
                          <a:srgbClr val="000000"/>
                        </a:solidFill>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099" marR="28315" marT="5099" marB="0" anchor="ctr"/>
                </a:tc>
                <a:extLst>
                  <a:ext uri="{0D108BD9-81ED-4DB2-BD59-A6C34878D82A}">
                    <a16:rowId xmlns:a16="http://schemas.microsoft.com/office/drawing/2014/main" val="3295517476"/>
                  </a:ext>
                </a:extLst>
              </a:tr>
            </a:tbl>
          </a:graphicData>
        </a:graphic>
      </p:graphicFrame>
      <p:sp>
        <p:nvSpPr>
          <p:cNvPr id="51" name="正方形/長方形 50">
            <a:extLst>
              <a:ext uri="{FF2B5EF4-FFF2-40B4-BE49-F238E27FC236}">
                <a16:creationId xmlns:a16="http://schemas.microsoft.com/office/drawing/2014/main" id="{164243AC-A550-41E9-BDEB-98F13B6D93EB}"/>
              </a:ext>
            </a:extLst>
          </p:cNvPr>
          <p:cNvSpPr/>
          <p:nvPr/>
        </p:nvSpPr>
        <p:spPr>
          <a:xfrm>
            <a:off x="4120440" y="9416337"/>
            <a:ext cx="2714182" cy="5253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700" dirty="0">
                <a:solidFill>
                  <a:schemeClr val="tx1"/>
                </a:solidFill>
                <a:latin typeface="メイリオ" panose="020B0604030504040204" pitchFamily="50" charset="-128"/>
                <a:ea typeface="メイリオ" panose="020B0604030504040204" pitchFamily="50" charset="-128"/>
              </a:rPr>
              <a:t>資料出所　</a:t>
            </a:r>
            <a:endParaRPr kumimoji="1" lang="en-US" altLang="ja-JP" sz="700" dirty="0">
              <a:solidFill>
                <a:schemeClr val="tx1"/>
              </a:solidFill>
              <a:latin typeface="メイリオ" panose="020B0604030504040204" pitchFamily="50" charset="-128"/>
              <a:ea typeface="メイリオ" panose="020B0604030504040204" pitchFamily="50" charset="-128"/>
            </a:endParaRPr>
          </a:p>
          <a:p>
            <a:r>
              <a:rPr kumimoji="1" lang="ja-JP" altLang="en-US" sz="700" dirty="0">
                <a:solidFill>
                  <a:schemeClr val="tx1"/>
                </a:solidFill>
                <a:latin typeface="メイリオ" panose="020B0604030504040204" pitchFamily="50" charset="-128"/>
                <a:ea typeface="メイリオ" panose="020B0604030504040204" pitchFamily="50" charset="-128"/>
              </a:rPr>
              <a:t>宮城県育休取得率：宮城県「労働実態調査」</a:t>
            </a:r>
            <a:endParaRPr kumimoji="1" lang="en-US" altLang="ja-JP" sz="700" dirty="0">
              <a:solidFill>
                <a:schemeClr val="tx1"/>
              </a:solidFill>
              <a:latin typeface="メイリオ" panose="020B0604030504040204" pitchFamily="50" charset="-128"/>
              <a:ea typeface="メイリオ" panose="020B0604030504040204" pitchFamily="50" charset="-128"/>
            </a:endParaRPr>
          </a:p>
          <a:p>
            <a:r>
              <a:rPr kumimoji="1" lang="ja-JP" altLang="en-US" sz="700" dirty="0">
                <a:solidFill>
                  <a:schemeClr val="tx1"/>
                </a:solidFill>
                <a:latin typeface="メイリオ" panose="020B0604030504040204" pitchFamily="50" charset="-128"/>
                <a:ea typeface="メイリオ" panose="020B0604030504040204" pitchFamily="50" charset="-128"/>
              </a:rPr>
              <a:t>全国育休取得率・男性育休取得期間：厚生労働省</a:t>
            </a:r>
            <a:endParaRPr kumimoji="1" lang="en-US" altLang="ja-JP" sz="700" dirty="0">
              <a:solidFill>
                <a:schemeClr val="tx1"/>
              </a:solidFill>
              <a:latin typeface="メイリオ" panose="020B0604030504040204" pitchFamily="50" charset="-128"/>
              <a:ea typeface="メイリオ" panose="020B0604030504040204" pitchFamily="50" charset="-128"/>
            </a:endParaRPr>
          </a:p>
          <a:p>
            <a:r>
              <a:rPr kumimoji="1" lang="ja-JP" altLang="en-US" sz="700" dirty="0">
                <a:solidFill>
                  <a:schemeClr val="tx1"/>
                </a:solidFill>
                <a:latin typeface="メイリオ" panose="020B0604030504040204" pitchFamily="50" charset="-128"/>
                <a:ea typeface="メイリオ" panose="020B0604030504040204" pitchFamily="50" charset="-128"/>
              </a:rPr>
              <a:t>　　　　　　　　　　　　　　　　　「雇用均等基本調査」</a:t>
            </a:r>
            <a:endParaRPr kumimoji="1" lang="en-US" altLang="ja-JP" sz="700" dirty="0">
              <a:solidFill>
                <a:schemeClr val="tx1"/>
              </a:solidFill>
              <a:latin typeface="メイリオ" panose="020B0604030504040204" pitchFamily="50" charset="-128"/>
              <a:ea typeface="メイリオ" panose="020B0604030504040204" pitchFamily="50" charset="-128"/>
            </a:endParaRPr>
          </a:p>
        </p:txBody>
      </p:sp>
      <p:sp>
        <p:nvSpPr>
          <p:cNvPr id="52" name="スライド番号プレースホルダー 1">
            <a:extLst>
              <a:ext uri="{FF2B5EF4-FFF2-40B4-BE49-F238E27FC236}">
                <a16:creationId xmlns:a16="http://schemas.microsoft.com/office/drawing/2014/main" id="{25E0FDF2-7FEB-48A9-AD5E-7CC66209C331}"/>
              </a:ext>
            </a:extLst>
          </p:cNvPr>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12</a:t>
            </a:fld>
            <a:endParaRPr kumimoji="1" lang="ja-JP" altLang="en-US" dirty="0"/>
          </a:p>
        </p:txBody>
      </p:sp>
    </p:spTree>
    <p:extLst>
      <p:ext uri="{BB962C8B-B14F-4D97-AF65-F5344CB8AC3E}">
        <p14:creationId xmlns:p14="http://schemas.microsoft.com/office/powerpoint/2010/main" val="259508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60F44991-BB45-4AE8-948E-9633171BFA0F}"/>
              </a:ext>
            </a:extLst>
          </p:cNvPr>
          <p:cNvSpPr/>
          <p:nvPr/>
        </p:nvSpPr>
        <p:spPr>
          <a:xfrm>
            <a:off x="649771" y="2141918"/>
            <a:ext cx="2991865" cy="320398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4864E473-D282-41C1-86BB-C917208C3C81}"/>
              </a:ext>
            </a:extLst>
          </p:cNvPr>
          <p:cNvSpPr/>
          <p:nvPr/>
        </p:nvSpPr>
        <p:spPr>
          <a:xfrm>
            <a:off x="649771" y="1370531"/>
            <a:ext cx="6214777" cy="56041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E2D93DFB-FA8F-4CD3-A0B7-6B2E0A7D0FAD}"/>
              </a:ext>
            </a:extLst>
          </p:cNvPr>
          <p:cNvSpPr txBox="1"/>
          <p:nvPr/>
        </p:nvSpPr>
        <p:spPr>
          <a:xfrm>
            <a:off x="639210" y="701944"/>
            <a:ext cx="6235898" cy="461665"/>
          </a:xfrm>
          <a:prstGeom prst="rect">
            <a:avLst/>
          </a:prstGeom>
          <a:solidFill>
            <a:schemeClr val="accent4">
              <a:lumMod val="20000"/>
              <a:lumOff val="80000"/>
            </a:schemeClr>
          </a:solidFill>
          <a:ln w="28575">
            <a:solidFill>
              <a:schemeClr val="bg1">
                <a:lumMod val="75000"/>
              </a:schemeClr>
            </a:solidFill>
          </a:ln>
        </p:spPr>
        <p:txBody>
          <a:bodyPr wrap="square" rtlCol="0">
            <a:spAutoFit/>
          </a:bodyPr>
          <a:lstStyle/>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（３）</a:t>
            </a:r>
            <a:r>
              <a:rPr lang="ja-JP" altLang="ja-JP" sz="1200" dirty="0">
                <a:latin typeface="メイリオ" panose="020B0604030504040204" pitchFamily="50" charset="-128"/>
                <a:ea typeface="メイリオ" panose="020B0604030504040204" pitchFamily="50" charset="-128"/>
              </a:rPr>
              <a:t>不妊治療と仕事との両立支援</a:t>
            </a:r>
            <a:endParaRPr lang="ja-JP" altLang="en-US"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9FAEEE3-DF7D-413D-B549-490FFE5CBBF2}"/>
              </a:ext>
            </a:extLst>
          </p:cNvPr>
          <p:cNvSpPr txBox="1"/>
          <p:nvPr/>
        </p:nvSpPr>
        <p:spPr>
          <a:xfrm>
            <a:off x="705761" y="1525952"/>
            <a:ext cx="6214704" cy="679743"/>
          </a:xfrm>
          <a:prstGeom prst="rect">
            <a:avLst/>
          </a:prstGeom>
          <a:noFill/>
        </p:spPr>
        <p:txBody>
          <a:bodyPr wrap="square" rtlCol="0">
            <a:noAutofit/>
          </a:bodyPr>
          <a:lstStyle/>
          <a:p>
            <a:r>
              <a:rPr lang="ja-JP" altLang="en-US" sz="950" dirty="0">
                <a:latin typeface="メイリオ" panose="020B0604030504040204" pitchFamily="50" charset="-128"/>
                <a:ea typeface="メイリオ" panose="020B0604030504040204" pitchFamily="50" charset="-128"/>
              </a:rPr>
              <a:t>　不妊治療と仕事の両立支援については、不妊治療を継続するに当たっての様々な支障を軽減するため、事業主による職場環境整備の推進を支援する施策についての周知を図る必要がある。</a:t>
            </a:r>
            <a:endParaRPr lang="ja-JP" altLang="ja-JP" sz="950" dirty="0">
              <a:latin typeface="メイリオ" panose="020B0604030504040204" pitchFamily="50" charset="-128"/>
              <a:ea typeface="メイリオ" panose="020B0604030504040204" pitchFamily="50" charset="-128"/>
            </a:endParaRPr>
          </a:p>
        </p:txBody>
      </p:sp>
      <p:grpSp>
        <p:nvGrpSpPr>
          <p:cNvPr id="20" name="グループ化 19">
            <a:extLst>
              <a:ext uri="{FF2B5EF4-FFF2-40B4-BE49-F238E27FC236}">
                <a16:creationId xmlns:a16="http://schemas.microsoft.com/office/drawing/2014/main" id="{492E52CD-C701-4028-8236-62A011B5A434}"/>
              </a:ext>
            </a:extLst>
          </p:cNvPr>
          <p:cNvGrpSpPr/>
          <p:nvPr/>
        </p:nvGrpSpPr>
        <p:grpSpPr>
          <a:xfrm>
            <a:off x="639210" y="1241638"/>
            <a:ext cx="1281733" cy="279601"/>
            <a:chOff x="644389" y="1193430"/>
            <a:chExt cx="1281733" cy="279601"/>
          </a:xfrm>
        </p:grpSpPr>
        <p:sp>
          <p:nvSpPr>
            <p:cNvPr id="21" name="正方形/長方形 20">
              <a:extLst>
                <a:ext uri="{FF2B5EF4-FFF2-40B4-BE49-F238E27FC236}">
                  <a16:creationId xmlns:a16="http://schemas.microsoft.com/office/drawing/2014/main" id="{09ADA861-6505-4F82-BB99-B6FC37A06475}"/>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53C3E0A2-B907-46CB-B34E-30C985353838}"/>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grpSp>
        <p:nvGrpSpPr>
          <p:cNvPr id="25" name="グループ化 24">
            <a:extLst>
              <a:ext uri="{FF2B5EF4-FFF2-40B4-BE49-F238E27FC236}">
                <a16:creationId xmlns:a16="http://schemas.microsoft.com/office/drawing/2014/main" id="{54B1569C-A38B-46A7-8223-01239A6DE270}"/>
              </a:ext>
            </a:extLst>
          </p:cNvPr>
          <p:cNvGrpSpPr/>
          <p:nvPr/>
        </p:nvGrpSpPr>
        <p:grpSpPr>
          <a:xfrm>
            <a:off x="639210" y="2021999"/>
            <a:ext cx="1211332" cy="281192"/>
            <a:chOff x="641214" y="2212514"/>
            <a:chExt cx="1211332" cy="281192"/>
          </a:xfrm>
        </p:grpSpPr>
        <p:sp>
          <p:nvSpPr>
            <p:cNvPr id="26" name="正方形/長方形 25">
              <a:extLst>
                <a:ext uri="{FF2B5EF4-FFF2-40B4-BE49-F238E27FC236}">
                  <a16:creationId xmlns:a16="http://schemas.microsoft.com/office/drawing/2014/main" id="{78CC0E98-2F6D-4DBB-A1CF-E3754F902462}"/>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27" name="テキスト ボックス 26">
              <a:extLst>
                <a:ext uri="{FF2B5EF4-FFF2-40B4-BE49-F238E27FC236}">
                  <a16:creationId xmlns:a16="http://schemas.microsoft.com/office/drawing/2014/main" id="{9DDA4110-CDDC-4F3A-9F6F-0F5CC2F0172B}"/>
                </a:ext>
              </a:extLst>
            </p:cNvPr>
            <p:cNvSpPr txBox="1"/>
            <p:nvPr/>
          </p:nvSpPr>
          <p:spPr>
            <a:xfrm>
              <a:off x="641214" y="2232096"/>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28" name="テキスト ボックス 27">
            <a:extLst>
              <a:ext uri="{FF2B5EF4-FFF2-40B4-BE49-F238E27FC236}">
                <a16:creationId xmlns:a16="http://schemas.microsoft.com/office/drawing/2014/main" id="{3E544D37-BC43-4203-A425-60F2430342EC}"/>
              </a:ext>
            </a:extLst>
          </p:cNvPr>
          <p:cNvSpPr txBox="1"/>
          <p:nvPr/>
        </p:nvSpPr>
        <p:spPr>
          <a:xfrm>
            <a:off x="3814974" y="2527281"/>
            <a:ext cx="2950116" cy="2136906"/>
          </a:xfrm>
          <a:prstGeom prst="rect">
            <a:avLst/>
          </a:prstGeom>
          <a:noFill/>
        </p:spPr>
        <p:txBody>
          <a:bodyPr wrap="square" rtlCol="0">
            <a:noAutofit/>
          </a:bodyPr>
          <a:lstStyle/>
          <a:p>
            <a:pPr marL="108000" indent="-720000" algn="ctr"/>
            <a:r>
              <a:rPr lang="ja-JP" altLang="en-US" sz="950" dirty="0">
                <a:latin typeface="メイリオ" panose="020B0604030504040204" pitchFamily="50" charset="-128"/>
                <a:ea typeface="メイリオ" panose="020B0604030504040204" pitchFamily="50" charset="-128"/>
              </a:rPr>
              <a:t>　　</a:t>
            </a:r>
            <a:endParaRPr lang="en-US" altLang="ja-JP" sz="950" dirty="0">
              <a:latin typeface="メイリオ" panose="020B0604030504040204" pitchFamily="50" charset="-128"/>
              <a:ea typeface="メイリオ" panose="020B0604030504040204" pitchFamily="50" charset="-128"/>
            </a:endParaRPr>
          </a:p>
          <a:p>
            <a:pPr marL="108000" indent="-720000" algn="ctr"/>
            <a:endParaRPr lang="en-US" altLang="ja-JP" sz="950" dirty="0">
              <a:latin typeface="メイリオ" panose="020B0604030504040204" pitchFamily="50" charset="-128"/>
              <a:ea typeface="メイリオ" panose="020B0604030504040204" pitchFamily="50" charset="-128"/>
            </a:endParaRPr>
          </a:p>
          <a:p>
            <a:pPr marL="108000" indent="-720000" algn="ctr"/>
            <a:endParaRPr lang="en-US" altLang="ja-JP" sz="950" dirty="0">
              <a:latin typeface="メイリオ" panose="020B0604030504040204" pitchFamily="50" charset="-128"/>
              <a:ea typeface="メイリオ" panose="020B0604030504040204" pitchFamily="50" charset="-128"/>
            </a:endParaRPr>
          </a:p>
          <a:p>
            <a:pPr marL="108000" indent="-720000" algn="ctr"/>
            <a:endParaRPr lang="en-US" altLang="ja-JP" sz="950" dirty="0">
              <a:latin typeface="メイリオ" panose="020B0604030504040204" pitchFamily="50" charset="-128"/>
              <a:ea typeface="メイリオ" panose="020B0604030504040204" pitchFamily="50" charset="-128"/>
            </a:endParaRPr>
          </a:p>
          <a:p>
            <a:pPr marL="108000" indent="-720000" algn="ctr"/>
            <a:endParaRPr lang="en-US" altLang="ja-JP" sz="950" dirty="0">
              <a:latin typeface="メイリオ" panose="020B0604030504040204" pitchFamily="50" charset="-128"/>
              <a:ea typeface="メイリオ" panose="020B0604030504040204" pitchFamily="50" charset="-128"/>
            </a:endParaRPr>
          </a:p>
          <a:p>
            <a:pPr marL="108000" indent="-720000" algn="ctr"/>
            <a:endParaRPr lang="en-US" altLang="ja-JP" sz="950" dirty="0">
              <a:latin typeface="メイリオ" panose="020B0604030504040204" pitchFamily="50" charset="-128"/>
              <a:ea typeface="メイリオ" panose="020B0604030504040204" pitchFamily="50" charset="-128"/>
            </a:endParaRPr>
          </a:p>
          <a:p>
            <a:pPr marL="108000" indent="-720000" algn="ctr"/>
            <a:endParaRPr lang="en-US" altLang="ja-JP" sz="950" dirty="0">
              <a:latin typeface="メイリオ" panose="020B0604030504040204" pitchFamily="50" charset="-128"/>
              <a:ea typeface="メイリオ" panose="020B0604030504040204" pitchFamily="50" charset="-128"/>
            </a:endParaRPr>
          </a:p>
          <a:p>
            <a:pPr marL="108000" indent="-720000" algn="ctr"/>
            <a:endParaRPr lang="en-US" altLang="ja-JP" sz="950" dirty="0">
              <a:latin typeface="メイリオ" panose="020B0604030504040204" pitchFamily="50" charset="-128"/>
              <a:ea typeface="メイリオ" panose="020B0604030504040204" pitchFamily="50" charset="-128"/>
            </a:endParaRPr>
          </a:p>
          <a:p>
            <a:pPr marL="108000" indent="-720000" algn="ctr"/>
            <a:endParaRPr lang="en-US" altLang="ja-JP" sz="950" dirty="0">
              <a:latin typeface="メイリオ" panose="020B0604030504040204" pitchFamily="50" charset="-128"/>
              <a:ea typeface="メイリオ" panose="020B0604030504040204" pitchFamily="50" charset="-128"/>
            </a:endParaRPr>
          </a:p>
          <a:p>
            <a:pPr marL="108000" indent="-720000" algn="ctr"/>
            <a:endParaRPr lang="en-US" altLang="ja-JP" sz="950" dirty="0">
              <a:latin typeface="メイリオ" panose="020B0604030504040204" pitchFamily="50" charset="-128"/>
              <a:ea typeface="メイリオ" panose="020B0604030504040204" pitchFamily="50" charset="-128"/>
            </a:endParaRPr>
          </a:p>
          <a:p>
            <a:pPr marL="108000" indent="-720000" algn="ctr"/>
            <a:endParaRPr lang="en-US" altLang="ja-JP" sz="950" dirty="0">
              <a:latin typeface="メイリオ" panose="020B0604030504040204" pitchFamily="50" charset="-128"/>
              <a:ea typeface="メイリオ" panose="020B0604030504040204" pitchFamily="50" charset="-128"/>
            </a:endParaRPr>
          </a:p>
          <a:p>
            <a:pPr marL="108000" indent="-720000" algn="ctr"/>
            <a:endParaRPr lang="en-US" altLang="ja-JP" sz="950" dirty="0">
              <a:latin typeface="メイリオ" panose="020B0604030504040204" pitchFamily="50" charset="-128"/>
              <a:ea typeface="メイリオ" panose="020B0604030504040204" pitchFamily="50" charset="-128"/>
            </a:endParaRPr>
          </a:p>
          <a:p>
            <a:pPr marL="108000" indent="-720000" algn="ctr"/>
            <a:endParaRPr lang="en-US" altLang="ja-JP" sz="950" dirty="0">
              <a:latin typeface="メイリオ" panose="020B0604030504040204" pitchFamily="50" charset="-128"/>
              <a:ea typeface="メイリオ" panose="020B0604030504040204" pitchFamily="50" charset="-128"/>
            </a:endParaRPr>
          </a:p>
        </p:txBody>
      </p:sp>
      <p:sp>
        <p:nvSpPr>
          <p:cNvPr id="31" name="正方形/長方形 30">
            <a:extLst>
              <a:ext uri="{FF2B5EF4-FFF2-40B4-BE49-F238E27FC236}">
                <a16:creationId xmlns:a16="http://schemas.microsoft.com/office/drawing/2014/main" id="{B4D2B0AD-D20F-4AAB-A751-626AA7A42F4E}"/>
              </a:ext>
            </a:extLst>
          </p:cNvPr>
          <p:cNvSpPr/>
          <p:nvPr/>
        </p:nvSpPr>
        <p:spPr>
          <a:xfrm>
            <a:off x="652856" y="7311346"/>
            <a:ext cx="2991865" cy="271621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CE507089-826C-4A3F-921C-087044D0B100}"/>
              </a:ext>
            </a:extLst>
          </p:cNvPr>
          <p:cNvSpPr/>
          <p:nvPr/>
        </p:nvSpPr>
        <p:spPr>
          <a:xfrm>
            <a:off x="649771" y="6347096"/>
            <a:ext cx="6214777" cy="69351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F9BB5A89-F548-4B99-8682-82AD528A7A40}"/>
              </a:ext>
            </a:extLst>
          </p:cNvPr>
          <p:cNvSpPr txBox="1"/>
          <p:nvPr/>
        </p:nvSpPr>
        <p:spPr>
          <a:xfrm>
            <a:off x="639210" y="5657992"/>
            <a:ext cx="6235898" cy="477054"/>
          </a:xfrm>
          <a:prstGeom prst="rect">
            <a:avLst/>
          </a:prstGeom>
          <a:solidFill>
            <a:schemeClr val="accent5">
              <a:lumMod val="20000"/>
              <a:lumOff val="80000"/>
            </a:schemeClr>
          </a:solidFill>
          <a:ln w="28575">
            <a:solidFill>
              <a:schemeClr val="bg1">
                <a:lumMod val="75000"/>
              </a:schemeClr>
            </a:solidFill>
          </a:ln>
        </p:spPr>
        <p:txBody>
          <a:bodyPr wrap="square" rtlCol="0">
            <a:spAutoFit/>
          </a:bodyPr>
          <a:lstStyle/>
          <a:p>
            <a:r>
              <a:rPr lang="en-US" altLang="ja-JP" sz="1300" b="1" dirty="0">
                <a:latin typeface="メイリオ" panose="020B0604030504040204" pitchFamily="50" charset="-128"/>
                <a:ea typeface="メイリオ" panose="020B0604030504040204" pitchFamily="50" charset="-128"/>
              </a:rPr>
              <a:t>Ⅲ</a:t>
            </a:r>
            <a:r>
              <a:rPr lang="ja-JP" altLang="en-US" sz="1300" b="1" dirty="0">
                <a:latin typeface="メイリオ" panose="020B0604030504040204" pitchFamily="50" charset="-128"/>
                <a:ea typeface="メイリオ" panose="020B0604030504040204" pitchFamily="50" charset="-128"/>
              </a:rPr>
              <a:t>　</a:t>
            </a:r>
            <a:r>
              <a:rPr lang="ja-JP" altLang="ja-JP" sz="1300" b="1" dirty="0">
                <a:latin typeface="メイリオ" panose="020B0604030504040204" pitchFamily="50" charset="-128"/>
                <a:ea typeface="メイリオ" panose="020B0604030504040204" pitchFamily="50" charset="-128"/>
              </a:rPr>
              <a:t>誰もが働きやすい職場づくり</a:t>
            </a:r>
            <a:endParaRPr lang="en-US" altLang="ja-JP" sz="13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１</a:t>
            </a:r>
            <a:r>
              <a:rPr lang="en-US" altLang="ja-JP" sz="1200" b="1" dirty="0">
                <a:latin typeface="メイリオ" panose="020B0604030504040204" pitchFamily="50" charset="-128"/>
                <a:ea typeface="メイリオ" panose="020B0604030504040204" pitchFamily="50" charset="-128"/>
              </a:rPr>
              <a:t>.</a:t>
            </a:r>
            <a:r>
              <a:rPr lang="ja-JP" altLang="ja-JP" sz="1200" b="1" dirty="0">
                <a:latin typeface="メイリオ" panose="020B0604030504040204" pitchFamily="50" charset="-128"/>
                <a:ea typeface="メイリオ" panose="020B0604030504040204" pitchFamily="50" charset="-128"/>
              </a:rPr>
              <a:t>公正な待遇を確保した職場環境の整備</a:t>
            </a:r>
            <a:endParaRPr lang="en-US" altLang="ja-JP" sz="1200" b="1"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D753C113-D815-4DDF-82C2-F72A35F36EFB}"/>
              </a:ext>
            </a:extLst>
          </p:cNvPr>
          <p:cNvSpPr txBox="1"/>
          <p:nvPr/>
        </p:nvSpPr>
        <p:spPr>
          <a:xfrm>
            <a:off x="670943" y="6380917"/>
            <a:ext cx="6169347" cy="720501"/>
          </a:xfrm>
          <a:prstGeom prst="rect">
            <a:avLst/>
          </a:prstGeom>
          <a:noFill/>
        </p:spPr>
        <p:txBody>
          <a:bodyPr wrap="square" rtlCol="0">
            <a:noAutofit/>
          </a:bodyPr>
          <a:lstStyle/>
          <a:p>
            <a:r>
              <a:rPr kumimoji="1" lang="ja-JP" altLang="en-US" sz="950" dirty="0">
                <a:latin typeface="メイリオ" panose="020B0604030504040204" pitchFamily="50" charset="-128"/>
                <a:ea typeface="メイリオ" panose="020B0604030504040204" pitchFamily="50" charset="-128"/>
              </a:rPr>
              <a:t>　　　　　</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令和３年４月１日よりパートタイム・有期雇用労働法が中小企業を含め全面適用されており、引き続き同一労働同一賃金など雇用形態に関わらない公正な待遇の確保に向けて、非正規雇用労働者の処遇改善や正社員転換を強力に推し進めていく必要がある。</a:t>
            </a:r>
            <a:endParaRPr kumimoji="1" lang="en-US" altLang="ja-JP" sz="950" dirty="0">
              <a:latin typeface="メイリオ" panose="020B0604030504040204" pitchFamily="50" charset="-128"/>
              <a:ea typeface="メイリオ" panose="020B0604030504040204" pitchFamily="50" charset="-128"/>
            </a:endParaRPr>
          </a:p>
          <a:p>
            <a:endParaRPr lang="ja-JP" altLang="ja-JP" sz="1050" dirty="0"/>
          </a:p>
        </p:txBody>
      </p:sp>
      <p:grpSp>
        <p:nvGrpSpPr>
          <p:cNvPr id="35" name="グループ化 34">
            <a:extLst>
              <a:ext uri="{FF2B5EF4-FFF2-40B4-BE49-F238E27FC236}">
                <a16:creationId xmlns:a16="http://schemas.microsoft.com/office/drawing/2014/main" id="{D65183DD-EDFF-477D-8C8B-20A192B73105}"/>
              </a:ext>
            </a:extLst>
          </p:cNvPr>
          <p:cNvGrpSpPr/>
          <p:nvPr/>
        </p:nvGrpSpPr>
        <p:grpSpPr>
          <a:xfrm>
            <a:off x="639210" y="6218203"/>
            <a:ext cx="1281733" cy="448878"/>
            <a:chOff x="644389" y="1193430"/>
            <a:chExt cx="1281733" cy="448878"/>
          </a:xfrm>
        </p:grpSpPr>
        <p:sp>
          <p:nvSpPr>
            <p:cNvPr id="39" name="正方形/長方形 38">
              <a:extLst>
                <a:ext uri="{FF2B5EF4-FFF2-40B4-BE49-F238E27FC236}">
                  <a16:creationId xmlns:a16="http://schemas.microsoft.com/office/drawing/2014/main" id="{A499ADAC-CC76-4BC7-A080-9B044F516D56}"/>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A53ED655-8A1C-44F4-A074-6C4B9F53BBAF}"/>
                </a:ext>
              </a:extLst>
            </p:cNvPr>
            <p:cNvSpPr txBox="1"/>
            <p:nvPr/>
          </p:nvSpPr>
          <p:spPr>
            <a:xfrm>
              <a:off x="733425" y="1211421"/>
              <a:ext cx="1192697" cy="430887"/>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endParaRPr kumimoji="1" lang="en-US" altLang="ja-JP" sz="1100" b="1" dirty="0">
                <a:latin typeface="メイリオ" panose="020B0604030504040204" pitchFamily="50" charset="-128"/>
                <a:ea typeface="メイリオ" panose="020B0604030504040204" pitchFamily="50" charset="-128"/>
              </a:endParaRPr>
            </a:p>
            <a:p>
              <a:endParaRPr kumimoji="1" lang="ja-JP" altLang="en-US" sz="1100" b="1" dirty="0">
                <a:latin typeface="メイリオ" panose="020B0604030504040204" pitchFamily="50" charset="-128"/>
                <a:ea typeface="メイリオ" panose="020B0604030504040204" pitchFamily="50" charset="-128"/>
              </a:endParaRPr>
            </a:p>
          </p:txBody>
        </p:sp>
      </p:grpSp>
      <p:sp>
        <p:nvSpPr>
          <p:cNvPr id="42" name="正方形/長方形 41">
            <a:extLst>
              <a:ext uri="{FF2B5EF4-FFF2-40B4-BE49-F238E27FC236}">
                <a16:creationId xmlns:a16="http://schemas.microsoft.com/office/drawing/2014/main" id="{441E6590-AF0A-42FE-8674-BE040A0373BE}"/>
              </a:ext>
            </a:extLst>
          </p:cNvPr>
          <p:cNvSpPr/>
          <p:nvPr/>
        </p:nvSpPr>
        <p:spPr>
          <a:xfrm>
            <a:off x="3704956" y="7311347"/>
            <a:ext cx="3170152" cy="27162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42">
            <a:extLst>
              <a:ext uri="{FF2B5EF4-FFF2-40B4-BE49-F238E27FC236}">
                <a16:creationId xmlns:a16="http://schemas.microsoft.com/office/drawing/2014/main" id="{753DD4C4-4A84-45CC-93D2-1E4729CA474A}"/>
              </a:ext>
            </a:extLst>
          </p:cNvPr>
          <p:cNvSpPr txBox="1"/>
          <p:nvPr/>
        </p:nvSpPr>
        <p:spPr>
          <a:xfrm>
            <a:off x="669665" y="7565330"/>
            <a:ext cx="2975056" cy="2277916"/>
          </a:xfrm>
          <a:prstGeom prst="rect">
            <a:avLst/>
          </a:prstGeom>
          <a:noFill/>
        </p:spPr>
        <p:txBody>
          <a:bodyPr wrap="square" rtlCol="0">
            <a:noAutofit/>
          </a:bodyPr>
          <a:lstStyle/>
          <a:p>
            <a:pPr marL="216000" indent="-720000"/>
            <a:r>
              <a:rPr lang="ja-JP" altLang="en-US" sz="950" dirty="0">
                <a:latin typeface="メイリオ" panose="020B0604030504040204" pitchFamily="50" charset="-128"/>
                <a:ea typeface="メイリオ" panose="020B0604030504040204" pitchFamily="50" charset="-128"/>
              </a:rPr>
              <a:t>　①</a:t>
            </a:r>
            <a:r>
              <a:rPr kumimoji="1" lang="ja-JP" altLang="en-US" sz="950" dirty="0">
                <a:latin typeface="メイリオ" panose="020B0604030504040204" pitchFamily="50" charset="-128"/>
                <a:ea typeface="メイリオ" panose="020B0604030504040204" pitchFamily="50" charset="-128"/>
              </a:rPr>
              <a:t>　パートタイム・有期雇用労働法に基づく報告徴収を監督署との連携を図る等の様々な端緒から実施することにより、法の着実な履行確保を図る。</a:t>
            </a:r>
            <a:endParaRPr kumimoji="1" lang="en-US" altLang="ja-JP" sz="950" dirty="0">
              <a:latin typeface="メイリオ" panose="020B0604030504040204" pitchFamily="50" charset="-128"/>
              <a:ea typeface="メイリオ" panose="020B0604030504040204" pitchFamily="50" charset="-128"/>
            </a:endParaRPr>
          </a:p>
          <a:p>
            <a:pPr marL="216000" indent="-720000"/>
            <a:r>
              <a:rPr kumimoji="1" lang="ja-JP" altLang="en-US" sz="950" dirty="0">
                <a:latin typeface="メイリオ" panose="020B0604030504040204" pitchFamily="50" charset="-128"/>
                <a:ea typeface="メイリオ" panose="020B0604030504040204" pitchFamily="50" charset="-128"/>
              </a:rPr>
              <a:t>　➁　働き方改革推進支援センターによるワンストップ相談窓口において、労務管理等の専門家による、業界別同一労働同一賃金マニュアル等を活用した窓口相談やコンサルティング、セミナーの実施等に加え、業種別団体等に対する支援を実施する等きめ細かな支援を行う。</a:t>
            </a:r>
            <a:endParaRPr kumimoji="1" lang="en-US" altLang="ja-JP" sz="950" dirty="0">
              <a:latin typeface="メイリオ" panose="020B0604030504040204" pitchFamily="50" charset="-128"/>
              <a:ea typeface="メイリオ" panose="020B0604030504040204" pitchFamily="50" charset="-128"/>
            </a:endParaRPr>
          </a:p>
          <a:p>
            <a:pPr marL="216000" indent="-720000"/>
            <a:r>
              <a:rPr kumimoji="1" lang="ja-JP" altLang="en-US" sz="950" dirty="0">
                <a:latin typeface="メイリオ" panose="020B0604030504040204" pitchFamily="50" charset="-128"/>
                <a:ea typeface="メイリオ" panose="020B0604030504040204" pitchFamily="50" charset="-128"/>
              </a:rPr>
              <a:t>　③　非正規雇用労働者の正社員化（紹介予定派遣を通じた正社員化を含む）や処遇改善に取り組んだ事業主に対して、キャリアアップ助成金による支援を行う。</a:t>
            </a:r>
            <a:endParaRPr kumimoji="1" lang="en-US" altLang="ja-JP" sz="950" dirty="0">
              <a:latin typeface="メイリオ" panose="020B0604030504040204" pitchFamily="50" charset="-128"/>
              <a:ea typeface="メイリオ" panose="020B0604030504040204" pitchFamily="50" charset="-128"/>
            </a:endParaRPr>
          </a:p>
          <a:p>
            <a:pPr marL="108000" indent="-720000"/>
            <a:endParaRPr lang="en-US" altLang="ja-JP" sz="950" dirty="0">
              <a:latin typeface="メイリオ" panose="020B0604030504040204" pitchFamily="50" charset="-128"/>
              <a:ea typeface="メイリオ" panose="020B0604030504040204" pitchFamily="50" charset="-128"/>
            </a:endParaRPr>
          </a:p>
          <a:p>
            <a:pPr marL="108000" indent="-720000"/>
            <a:r>
              <a:rPr lang="en-US" altLang="ja-JP" sz="950" dirty="0">
                <a:latin typeface="メイリオ" panose="020B0604030504040204" pitchFamily="50" charset="-128"/>
                <a:ea typeface="メイリオ" panose="020B0604030504040204" pitchFamily="50" charset="-128"/>
              </a:rPr>
              <a:t> </a:t>
            </a:r>
            <a:endParaRPr lang="ja-JP" altLang="ja-JP" sz="950" dirty="0">
              <a:latin typeface="メイリオ" panose="020B0604030504040204" pitchFamily="50" charset="-128"/>
              <a:ea typeface="メイリオ" panose="020B0604030504040204" pitchFamily="50" charset="-128"/>
            </a:endParaRPr>
          </a:p>
          <a:p>
            <a:pPr marL="108000" indent="-720000"/>
            <a:r>
              <a:rPr lang="en-US" altLang="ja-JP" sz="1050" dirty="0"/>
              <a:t> </a:t>
            </a:r>
            <a:endParaRPr lang="ja-JP" altLang="ja-JP" sz="1050" dirty="0"/>
          </a:p>
        </p:txBody>
      </p:sp>
      <p:grpSp>
        <p:nvGrpSpPr>
          <p:cNvPr id="44" name="グループ化 43">
            <a:extLst>
              <a:ext uri="{FF2B5EF4-FFF2-40B4-BE49-F238E27FC236}">
                <a16:creationId xmlns:a16="http://schemas.microsoft.com/office/drawing/2014/main" id="{F28A2561-EE5C-409C-9250-B2212100B0BB}"/>
              </a:ext>
            </a:extLst>
          </p:cNvPr>
          <p:cNvGrpSpPr/>
          <p:nvPr/>
        </p:nvGrpSpPr>
        <p:grpSpPr>
          <a:xfrm>
            <a:off x="649771" y="7126522"/>
            <a:ext cx="1211332" cy="261610"/>
            <a:chOff x="641214" y="2203960"/>
            <a:chExt cx="1211332" cy="261610"/>
          </a:xfrm>
        </p:grpSpPr>
        <p:sp>
          <p:nvSpPr>
            <p:cNvPr id="45" name="正方形/長方形 44">
              <a:extLst>
                <a:ext uri="{FF2B5EF4-FFF2-40B4-BE49-F238E27FC236}">
                  <a16:creationId xmlns:a16="http://schemas.microsoft.com/office/drawing/2014/main" id="{FB2A5706-091D-4007-A0E4-45000BF843A9}"/>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46" name="テキスト ボックス 45">
              <a:extLst>
                <a:ext uri="{FF2B5EF4-FFF2-40B4-BE49-F238E27FC236}">
                  <a16:creationId xmlns:a16="http://schemas.microsoft.com/office/drawing/2014/main" id="{72842F92-74FD-420A-B385-E6BB89A98A66}"/>
                </a:ext>
              </a:extLst>
            </p:cNvPr>
            <p:cNvSpPr txBox="1"/>
            <p:nvPr/>
          </p:nvSpPr>
          <p:spPr>
            <a:xfrm>
              <a:off x="641214" y="2203960"/>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graphicFrame>
        <p:nvGraphicFramePr>
          <p:cNvPr id="47" name="グラフ 46">
            <a:extLst>
              <a:ext uri="{FF2B5EF4-FFF2-40B4-BE49-F238E27FC236}">
                <a16:creationId xmlns:a16="http://schemas.microsoft.com/office/drawing/2014/main" id="{401937D6-3EF1-4C2E-8604-6E884EE10CB5}"/>
              </a:ext>
            </a:extLst>
          </p:cNvPr>
          <p:cNvGraphicFramePr/>
          <p:nvPr>
            <p:extLst>
              <p:ext uri="{D42A27DB-BD31-4B8C-83A1-F6EECF244321}">
                <p14:modId xmlns:p14="http://schemas.microsoft.com/office/powerpoint/2010/main" val="3214489020"/>
              </p:ext>
            </p:extLst>
          </p:nvPr>
        </p:nvGraphicFramePr>
        <p:xfrm>
          <a:off x="3762250" y="7654074"/>
          <a:ext cx="2928606" cy="2240707"/>
        </p:xfrm>
        <a:graphic>
          <a:graphicData uri="http://schemas.openxmlformats.org/drawingml/2006/chart">
            <c:chart xmlns:c="http://schemas.openxmlformats.org/drawingml/2006/chart" xmlns:r="http://schemas.openxmlformats.org/officeDocument/2006/relationships" r:id="rId2"/>
          </a:graphicData>
        </a:graphic>
      </p:graphicFrame>
      <p:sp>
        <p:nvSpPr>
          <p:cNvPr id="48" name="テキスト ボックス 47">
            <a:extLst>
              <a:ext uri="{FF2B5EF4-FFF2-40B4-BE49-F238E27FC236}">
                <a16:creationId xmlns:a16="http://schemas.microsoft.com/office/drawing/2014/main" id="{74540FAD-D300-4539-9780-FBB910B11BD2}"/>
              </a:ext>
            </a:extLst>
          </p:cNvPr>
          <p:cNvSpPr txBox="1"/>
          <p:nvPr/>
        </p:nvSpPr>
        <p:spPr>
          <a:xfrm>
            <a:off x="3887897" y="9812120"/>
            <a:ext cx="2928605" cy="215444"/>
          </a:xfrm>
          <a:prstGeom prst="rect">
            <a:avLst/>
          </a:prstGeom>
          <a:noFill/>
        </p:spPr>
        <p:txBody>
          <a:bodyPr wrap="square" rtlCol="0">
            <a:spAutoFit/>
          </a:bodyPr>
          <a:lstStyle/>
          <a:p>
            <a:pPr algn="ctr"/>
            <a:r>
              <a:rPr kumimoji="1" lang="ja-JP" altLang="en-US" sz="800" dirty="0">
                <a:latin typeface="メイリオ" panose="020B0604030504040204" pitchFamily="50" charset="-128"/>
                <a:ea typeface="メイリオ" panose="020B0604030504040204" pitchFamily="50" charset="-128"/>
              </a:rPr>
              <a:t>資料出所：厚生労働省　令和３年「賃金構造基本統計調査」</a:t>
            </a:r>
          </a:p>
        </p:txBody>
      </p:sp>
      <p:sp>
        <p:nvSpPr>
          <p:cNvPr id="49" name="テキスト ボックス 48">
            <a:extLst>
              <a:ext uri="{FF2B5EF4-FFF2-40B4-BE49-F238E27FC236}">
                <a16:creationId xmlns:a16="http://schemas.microsoft.com/office/drawing/2014/main" id="{77F8A431-36BA-4264-A7C4-74E0644468E2}"/>
              </a:ext>
            </a:extLst>
          </p:cNvPr>
          <p:cNvSpPr txBox="1"/>
          <p:nvPr/>
        </p:nvSpPr>
        <p:spPr>
          <a:xfrm>
            <a:off x="3923390" y="7407852"/>
            <a:ext cx="2733284" cy="246221"/>
          </a:xfrm>
          <a:prstGeom prst="rect">
            <a:avLst/>
          </a:prstGeom>
          <a:noFill/>
        </p:spPr>
        <p:txBody>
          <a:bodyPr wrap="square" rtlCol="0">
            <a:spAutoFit/>
          </a:bodyPr>
          <a:lstStyle/>
          <a:p>
            <a:pPr algn="ctr"/>
            <a:r>
              <a:rPr kumimoji="1" lang="ja-JP" altLang="en-US" sz="1000" b="1" dirty="0">
                <a:latin typeface="メイリオ" panose="020B0604030504040204" pitchFamily="50" charset="-128"/>
                <a:ea typeface="メイリオ" panose="020B0604030504040204" pitchFamily="50" charset="-128"/>
              </a:rPr>
              <a:t>雇用形態、年齢階級別にみた賃金</a:t>
            </a:r>
          </a:p>
        </p:txBody>
      </p:sp>
      <p:sp>
        <p:nvSpPr>
          <p:cNvPr id="50" name="テキスト ボックス 49">
            <a:extLst>
              <a:ext uri="{FF2B5EF4-FFF2-40B4-BE49-F238E27FC236}">
                <a16:creationId xmlns:a16="http://schemas.microsoft.com/office/drawing/2014/main" id="{66E9D820-271C-45F5-B306-070AA208AE55}"/>
              </a:ext>
            </a:extLst>
          </p:cNvPr>
          <p:cNvSpPr txBox="1"/>
          <p:nvPr/>
        </p:nvSpPr>
        <p:spPr>
          <a:xfrm>
            <a:off x="6287709" y="7760105"/>
            <a:ext cx="403147" cy="211203"/>
          </a:xfrm>
          <a:prstGeom prst="rect">
            <a:avLst/>
          </a:prstGeom>
          <a:solidFill>
            <a:schemeClr val="bg1"/>
          </a:solidFill>
          <a:ln>
            <a:solidFill>
              <a:schemeClr val="tx1"/>
            </a:solidFill>
          </a:ln>
        </p:spPr>
        <p:txBody>
          <a:bodyPr wrap="square" lIns="36000" tIns="36000" rIns="36000" bIns="36000" rtlCol="0" anchor="ctr" anchorCtr="1">
            <a:spAutoFit/>
          </a:bodyPr>
          <a:lstStyle/>
          <a:p>
            <a:r>
              <a:rPr kumimoji="1" lang="ja-JP" altLang="en-US" sz="900" dirty="0">
                <a:latin typeface="メイリオ" panose="020B0604030504040204" pitchFamily="50" charset="-128"/>
                <a:ea typeface="メイリオ" panose="020B0604030504040204" pitchFamily="50" charset="-128"/>
              </a:rPr>
              <a:t>全国</a:t>
            </a:r>
          </a:p>
        </p:txBody>
      </p:sp>
      <p:sp>
        <p:nvSpPr>
          <p:cNvPr id="51" name="スライド番号プレースホルダー 1">
            <a:extLst>
              <a:ext uri="{FF2B5EF4-FFF2-40B4-BE49-F238E27FC236}">
                <a16:creationId xmlns:a16="http://schemas.microsoft.com/office/drawing/2014/main" id="{315CDACD-34B5-4133-AE75-CEBA46D2B16D}"/>
              </a:ext>
            </a:extLst>
          </p:cNvPr>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13</a:t>
            </a:fld>
            <a:endParaRPr kumimoji="1" lang="ja-JP" altLang="en-US" dirty="0"/>
          </a:p>
        </p:txBody>
      </p:sp>
      <p:sp>
        <p:nvSpPr>
          <p:cNvPr id="52" name="正方形/長方形 51">
            <a:extLst>
              <a:ext uri="{FF2B5EF4-FFF2-40B4-BE49-F238E27FC236}">
                <a16:creationId xmlns:a16="http://schemas.microsoft.com/office/drawing/2014/main" id="{80102260-961E-402A-B99F-B068903316B0}"/>
              </a:ext>
            </a:extLst>
          </p:cNvPr>
          <p:cNvSpPr/>
          <p:nvPr/>
        </p:nvSpPr>
        <p:spPr>
          <a:xfrm>
            <a:off x="3704956" y="2142917"/>
            <a:ext cx="3170152" cy="320298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4" name="グラフ 53">
            <a:extLst>
              <a:ext uri="{FF2B5EF4-FFF2-40B4-BE49-F238E27FC236}">
                <a16:creationId xmlns:a16="http://schemas.microsoft.com/office/drawing/2014/main" id="{9F4B6620-F5A2-4C41-B843-6917C849B710}"/>
              </a:ext>
            </a:extLst>
          </p:cNvPr>
          <p:cNvGraphicFramePr>
            <a:graphicFrameLocks/>
          </p:cNvGraphicFramePr>
          <p:nvPr>
            <p:extLst>
              <p:ext uri="{D42A27DB-BD31-4B8C-83A1-F6EECF244321}">
                <p14:modId xmlns:p14="http://schemas.microsoft.com/office/powerpoint/2010/main" val="1473647114"/>
              </p:ext>
            </p:extLst>
          </p:nvPr>
        </p:nvGraphicFramePr>
        <p:xfrm>
          <a:off x="4963258" y="2173396"/>
          <a:ext cx="2329599" cy="2548155"/>
        </p:xfrm>
        <a:graphic>
          <a:graphicData uri="http://schemas.openxmlformats.org/drawingml/2006/chart">
            <c:chart xmlns:c="http://schemas.openxmlformats.org/drawingml/2006/chart" xmlns:r="http://schemas.openxmlformats.org/officeDocument/2006/relationships" r:id="rId3"/>
          </a:graphicData>
        </a:graphic>
      </p:graphicFrame>
      <p:sp>
        <p:nvSpPr>
          <p:cNvPr id="56" name="吹き出し: 四角形 55">
            <a:extLst>
              <a:ext uri="{FF2B5EF4-FFF2-40B4-BE49-F238E27FC236}">
                <a16:creationId xmlns:a16="http://schemas.microsoft.com/office/drawing/2014/main" id="{85C951FD-790F-428C-9FAC-DFC6ED138CAD}"/>
              </a:ext>
            </a:extLst>
          </p:cNvPr>
          <p:cNvSpPr/>
          <p:nvPr/>
        </p:nvSpPr>
        <p:spPr>
          <a:xfrm rot="16200000">
            <a:off x="3881874" y="2755514"/>
            <a:ext cx="1053062" cy="1257133"/>
          </a:xfrm>
          <a:prstGeom prst="wedge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D33D0322-77DC-432E-8247-980E38F4963F}"/>
              </a:ext>
            </a:extLst>
          </p:cNvPr>
          <p:cNvSpPr txBox="1"/>
          <p:nvPr/>
        </p:nvSpPr>
        <p:spPr>
          <a:xfrm>
            <a:off x="3755617" y="3002523"/>
            <a:ext cx="1257132" cy="846386"/>
          </a:xfrm>
          <a:prstGeom prst="rect">
            <a:avLst/>
          </a:prstGeom>
          <a:noFill/>
        </p:spPr>
        <p:txBody>
          <a:bodyPr wrap="square" rtlCol="0">
            <a:spAutoFit/>
          </a:bodyPr>
          <a:lstStyle/>
          <a:p>
            <a:r>
              <a:rPr kumimoji="1" lang="ja-JP" altLang="en-US" sz="700" dirty="0"/>
              <a:t>・所定外労働の制限の制度</a:t>
            </a:r>
            <a:endParaRPr kumimoji="1" lang="en-US" altLang="ja-JP" sz="700" dirty="0"/>
          </a:p>
          <a:p>
            <a:r>
              <a:rPr kumimoji="1" lang="ja-JP" altLang="en-US" sz="700" dirty="0"/>
              <a:t>・時差出勤</a:t>
            </a:r>
            <a:endParaRPr kumimoji="1" lang="en-US" altLang="ja-JP" sz="700" dirty="0"/>
          </a:p>
          <a:p>
            <a:r>
              <a:rPr kumimoji="1" lang="ja-JP" altLang="en-US" sz="700" dirty="0"/>
              <a:t>・短時間勤務制度</a:t>
            </a:r>
            <a:endParaRPr kumimoji="1" lang="en-US" altLang="ja-JP" sz="700" dirty="0"/>
          </a:p>
          <a:p>
            <a:r>
              <a:rPr kumimoji="1" lang="ja-JP" altLang="en-US" sz="700" dirty="0"/>
              <a:t>・特別休暇制度（不妊治療にも利用可能なもの）</a:t>
            </a:r>
            <a:endParaRPr kumimoji="1" lang="en-US" altLang="ja-JP" sz="700" dirty="0"/>
          </a:p>
          <a:p>
            <a:r>
              <a:rPr kumimoji="1" lang="ja-JP" altLang="en-US" sz="700" dirty="0"/>
              <a:t>・時間単位で取得可能な年次有給休暇制度）</a:t>
            </a:r>
            <a:endParaRPr kumimoji="1" lang="en-US" altLang="ja-JP" sz="700" dirty="0"/>
          </a:p>
        </p:txBody>
      </p:sp>
      <p:sp>
        <p:nvSpPr>
          <p:cNvPr id="58" name="テキスト ボックス 57">
            <a:extLst>
              <a:ext uri="{FF2B5EF4-FFF2-40B4-BE49-F238E27FC236}">
                <a16:creationId xmlns:a16="http://schemas.microsoft.com/office/drawing/2014/main" id="{206AA4C0-B047-45F6-AA18-650E1B1212E5}"/>
              </a:ext>
            </a:extLst>
          </p:cNvPr>
          <p:cNvSpPr txBox="1"/>
          <p:nvPr/>
        </p:nvSpPr>
        <p:spPr>
          <a:xfrm>
            <a:off x="3643837" y="2672884"/>
            <a:ext cx="1562409" cy="184666"/>
          </a:xfrm>
          <a:prstGeom prst="rect">
            <a:avLst/>
          </a:prstGeom>
          <a:noFill/>
        </p:spPr>
        <p:txBody>
          <a:bodyPr wrap="square" rtlCol="0">
            <a:spAutoFit/>
          </a:bodyPr>
          <a:lstStyle/>
          <a:p>
            <a:r>
              <a:rPr kumimoji="1" lang="ja-JP" altLang="en-US" sz="600" dirty="0"/>
              <a:t>不妊治療と仕事との両立支援の取組内容</a:t>
            </a:r>
          </a:p>
        </p:txBody>
      </p:sp>
      <p:sp>
        <p:nvSpPr>
          <p:cNvPr id="37" name="テキスト ボックス 36">
            <a:extLst>
              <a:ext uri="{FF2B5EF4-FFF2-40B4-BE49-F238E27FC236}">
                <a16:creationId xmlns:a16="http://schemas.microsoft.com/office/drawing/2014/main" id="{87A8FF9B-7603-4CEF-83FC-20F490B5F136}"/>
              </a:ext>
            </a:extLst>
          </p:cNvPr>
          <p:cNvSpPr txBox="1"/>
          <p:nvPr/>
        </p:nvSpPr>
        <p:spPr>
          <a:xfrm>
            <a:off x="642878" y="2477403"/>
            <a:ext cx="2975056" cy="2299237"/>
          </a:xfrm>
          <a:prstGeom prst="rect">
            <a:avLst/>
          </a:prstGeom>
          <a:noFill/>
        </p:spPr>
        <p:txBody>
          <a:bodyPr wrap="square" rtlCol="0">
            <a:noAutofit/>
          </a:bodyPr>
          <a:lstStyle/>
          <a:p>
            <a:pPr marL="108000" indent="-720000"/>
            <a:r>
              <a:rPr lang="ja-JP" altLang="en-US" sz="950" dirty="0">
                <a:latin typeface="メイリオ" panose="020B0604030504040204" pitchFamily="50" charset="-128"/>
                <a:ea typeface="メイリオ" panose="020B0604030504040204" pitchFamily="50" charset="-128"/>
              </a:rPr>
              <a:t>①　令和</a:t>
            </a:r>
            <a:r>
              <a:rPr lang="en-US" altLang="ja-JP" sz="950" dirty="0">
                <a:latin typeface="メイリオ" panose="020B0604030504040204" pitchFamily="50" charset="-128"/>
                <a:ea typeface="メイリオ" panose="020B0604030504040204" pitchFamily="50" charset="-128"/>
              </a:rPr>
              <a:t>4</a:t>
            </a:r>
            <a:r>
              <a:rPr lang="ja-JP" altLang="en-US" sz="950" dirty="0">
                <a:latin typeface="メイリオ" panose="020B0604030504040204" pitchFamily="50" charset="-128"/>
                <a:ea typeface="メイリオ" panose="020B0604030504040204" pitchFamily="50" charset="-128"/>
              </a:rPr>
              <a:t>年度に創設された不妊治療と仕事との両立支援に関する認定制度「くるみんプラス」制度の周知及び</a:t>
            </a:r>
            <a:r>
              <a:rPr kumimoji="1" lang="ja-JP" altLang="en-US" sz="950" dirty="0">
                <a:latin typeface="メイリオ" panose="020B0604030504040204" pitchFamily="50" charset="-128"/>
                <a:ea typeface="メイリオ" panose="020B0604030504040204" pitchFamily="50" charset="-128"/>
              </a:rPr>
              <a:t>認定の取得促進に向けた働きかけを行う。 </a:t>
            </a:r>
            <a:endParaRPr kumimoji="1"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②　中小企業事業主に対し、不妊治療のために利用できる特別休暇制度を導入した場合に支給する働き方改革推進支援助成金（労働時間短縮・年休促進支援コース）及び職場環境整備に取り組み、不妊治療のために利用可能な休暇制度等を労働者に利用させた場合に支給する両立支援等助成金（不妊治療両立支援コース）の活用を促す。</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③　「不妊治療を受けながら働き続けられる職場づくりのためのマニュアル」や「不妊治療と仕事の両立サポートハンドブック」等の周知を行い、また、県が設置している不妊専門相談センターから紹介を受けた労働者の相談に対応し、その要望等を踏まえた上で、事業主に対して、不妊治療を受けやすい職場環境整備の働きかけを行う。</a:t>
            </a:r>
            <a:endParaRPr lang="en-US" altLang="ja-JP" sz="950" dirty="0">
              <a:latin typeface="メイリオ" panose="020B0604030504040204" pitchFamily="50" charset="-128"/>
              <a:ea typeface="メイリオ" panose="020B0604030504040204" pitchFamily="50" charset="-128"/>
            </a:endParaRPr>
          </a:p>
          <a:p>
            <a:pPr marL="108000" indent="-720000"/>
            <a:r>
              <a:rPr lang="en-US" altLang="ja-JP" sz="950" dirty="0">
                <a:latin typeface="メイリオ" panose="020B0604030504040204" pitchFamily="50" charset="-128"/>
                <a:ea typeface="メイリオ" panose="020B0604030504040204" pitchFamily="50" charset="-128"/>
              </a:rPr>
              <a:t> </a:t>
            </a:r>
            <a:endParaRPr lang="ja-JP" altLang="ja-JP" sz="950" dirty="0">
              <a:latin typeface="メイリオ" panose="020B0604030504040204" pitchFamily="50" charset="-128"/>
              <a:ea typeface="メイリオ" panose="020B0604030504040204" pitchFamily="50" charset="-128"/>
            </a:endParaRPr>
          </a:p>
          <a:p>
            <a:pPr marL="108000" indent="-720000"/>
            <a:r>
              <a:rPr lang="en-US" altLang="ja-JP" sz="1050" dirty="0"/>
              <a:t> </a:t>
            </a:r>
            <a:endParaRPr lang="ja-JP" altLang="ja-JP" sz="1050" dirty="0"/>
          </a:p>
        </p:txBody>
      </p:sp>
      <p:sp>
        <p:nvSpPr>
          <p:cNvPr id="38" name="テキスト ボックス 37">
            <a:extLst>
              <a:ext uri="{FF2B5EF4-FFF2-40B4-BE49-F238E27FC236}">
                <a16:creationId xmlns:a16="http://schemas.microsoft.com/office/drawing/2014/main" id="{6B8C608B-FE8D-4E5E-9594-0EB185A99D12}"/>
              </a:ext>
            </a:extLst>
          </p:cNvPr>
          <p:cNvSpPr txBox="1"/>
          <p:nvPr/>
        </p:nvSpPr>
        <p:spPr>
          <a:xfrm>
            <a:off x="3935601" y="4515396"/>
            <a:ext cx="2541290" cy="200055"/>
          </a:xfrm>
          <a:prstGeom prst="rect">
            <a:avLst/>
          </a:prstGeom>
          <a:noFill/>
        </p:spPr>
        <p:txBody>
          <a:bodyPr wrap="square" rtlCol="0">
            <a:spAutoFit/>
          </a:bodyPr>
          <a:lstStyle/>
          <a:p>
            <a:pPr marL="108000" indent="-720000" algn="ctr"/>
            <a:r>
              <a:rPr lang="ja-JP" altLang="en-US" sz="700" dirty="0">
                <a:latin typeface="メイリオ" panose="020B0604030504040204" pitchFamily="50" charset="-128"/>
                <a:ea typeface="メイリオ" panose="020B0604030504040204" pitchFamily="50" charset="-128"/>
              </a:rPr>
              <a:t>資料出所：厚生労働省　令和３年度「雇用均等基本調査」</a:t>
            </a:r>
            <a:endParaRPr lang="en-US" altLang="ja-JP" sz="7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849491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正方形/長方形 29">
            <a:extLst>
              <a:ext uri="{FF2B5EF4-FFF2-40B4-BE49-F238E27FC236}">
                <a16:creationId xmlns:a16="http://schemas.microsoft.com/office/drawing/2014/main" id="{018252EE-623D-4875-A839-6088EADE1108}"/>
              </a:ext>
            </a:extLst>
          </p:cNvPr>
          <p:cNvSpPr/>
          <p:nvPr/>
        </p:nvSpPr>
        <p:spPr>
          <a:xfrm>
            <a:off x="652856" y="7288427"/>
            <a:ext cx="2991865" cy="272607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a:extLst>
              <a:ext uri="{FF2B5EF4-FFF2-40B4-BE49-F238E27FC236}">
                <a16:creationId xmlns:a16="http://schemas.microsoft.com/office/drawing/2014/main" id="{CE4E1516-020C-45D7-8671-413A0141AC5D}"/>
              </a:ext>
            </a:extLst>
          </p:cNvPr>
          <p:cNvSpPr/>
          <p:nvPr/>
        </p:nvSpPr>
        <p:spPr>
          <a:xfrm>
            <a:off x="649771" y="6395726"/>
            <a:ext cx="6214777" cy="62356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C0426BD3-7CFA-4030-80CC-185EFBA6E2DB}"/>
              </a:ext>
            </a:extLst>
          </p:cNvPr>
          <p:cNvSpPr txBox="1"/>
          <p:nvPr/>
        </p:nvSpPr>
        <p:spPr>
          <a:xfrm>
            <a:off x="649771" y="6395726"/>
            <a:ext cx="6214777" cy="623568"/>
          </a:xfrm>
          <a:prstGeom prst="rect">
            <a:avLst/>
          </a:prstGeom>
          <a:noFill/>
          <a:ln w="9525">
            <a:noFill/>
          </a:ln>
        </p:spPr>
        <p:txBody>
          <a:bodyPr wrap="square" rtlCol="0">
            <a:noAutofit/>
          </a:bodyPr>
          <a:lstStyle/>
          <a:p>
            <a:endParaRPr lang="en-US" altLang="ja-JP" sz="950" dirty="0">
              <a:latin typeface="メイリオ" panose="020B0604030504040204" pitchFamily="50" charset="-128"/>
              <a:ea typeface="メイリオ" panose="020B0604030504040204" pitchFamily="50" charset="-128"/>
            </a:endParaRPr>
          </a:p>
          <a:p>
            <a:r>
              <a:rPr lang="ja-JP" altLang="en-US" sz="950" dirty="0">
                <a:latin typeface="メイリオ" panose="020B0604030504040204" pitchFamily="50" charset="-128"/>
                <a:ea typeface="メイリオ" panose="020B0604030504040204" pitchFamily="50" charset="-128"/>
              </a:rPr>
              <a:t>　フリーランサーが安心して働ける環境を整備するため、「フリーランスとして安心して働ける環境を整備するためのガイドライン」 </a:t>
            </a:r>
            <a:r>
              <a:rPr lang="en-US" altLang="ja-JP" sz="950" dirty="0">
                <a:latin typeface="メイリオ" panose="020B0604030504040204" pitchFamily="50" charset="-128"/>
                <a:ea typeface="メイリオ" panose="020B0604030504040204" pitchFamily="50" charset="-128"/>
              </a:rPr>
              <a:t>(</a:t>
            </a:r>
            <a:r>
              <a:rPr lang="ja-JP" altLang="en-US" sz="950" dirty="0">
                <a:latin typeface="メイリオ" panose="020B0604030504040204" pitchFamily="50" charset="-128"/>
                <a:ea typeface="メイリオ" panose="020B0604030504040204" pitchFamily="50" charset="-128"/>
              </a:rPr>
              <a:t>令和</a:t>
            </a:r>
            <a:r>
              <a:rPr lang="en-US" altLang="ja-JP" sz="950" dirty="0">
                <a:latin typeface="メイリオ" panose="020B0604030504040204" pitchFamily="50" charset="-128"/>
                <a:ea typeface="メイリオ" panose="020B0604030504040204" pitchFamily="50" charset="-128"/>
              </a:rPr>
              <a:t>3</a:t>
            </a:r>
            <a:r>
              <a:rPr lang="ja-JP" altLang="en-US" sz="950" dirty="0">
                <a:latin typeface="メイリオ" panose="020B0604030504040204" pitchFamily="50" charset="-128"/>
                <a:ea typeface="メイリオ" panose="020B0604030504040204" pitchFamily="50" charset="-128"/>
              </a:rPr>
              <a:t>年</a:t>
            </a:r>
            <a:r>
              <a:rPr lang="en-US" altLang="ja-JP" sz="950" dirty="0">
                <a:latin typeface="メイリオ" panose="020B0604030504040204" pitchFamily="50" charset="-128"/>
                <a:ea typeface="メイリオ" panose="020B0604030504040204" pitchFamily="50" charset="-128"/>
              </a:rPr>
              <a:t>3</a:t>
            </a:r>
            <a:r>
              <a:rPr lang="ja-JP" altLang="en-US" sz="950" dirty="0">
                <a:latin typeface="メイリオ" panose="020B0604030504040204" pitchFamily="50" charset="-128"/>
                <a:ea typeface="メイリオ" panose="020B0604030504040204" pitchFamily="50" charset="-128"/>
              </a:rPr>
              <a:t>月策定</a:t>
            </a:r>
            <a:r>
              <a:rPr lang="en-US" altLang="ja-JP" sz="950" dirty="0">
                <a:latin typeface="メイリオ" panose="020B0604030504040204" pitchFamily="50" charset="-128"/>
                <a:ea typeface="メイリオ" panose="020B0604030504040204" pitchFamily="50" charset="-128"/>
              </a:rPr>
              <a:t>)</a:t>
            </a:r>
            <a:r>
              <a:rPr lang="ja-JP" altLang="en-US" sz="950" dirty="0">
                <a:latin typeface="メイリオ" panose="020B0604030504040204" pitchFamily="50" charset="-128"/>
                <a:ea typeface="メイリオ" panose="020B0604030504040204" pitchFamily="50" charset="-128"/>
              </a:rPr>
              <a:t>及び相談窓口の周知を図る必要がある。</a:t>
            </a:r>
          </a:p>
          <a:p>
            <a:endParaRPr lang="ja-JP" altLang="ja-JP" sz="1050" dirty="0"/>
          </a:p>
        </p:txBody>
      </p:sp>
      <p:grpSp>
        <p:nvGrpSpPr>
          <p:cNvPr id="34" name="グループ化 33">
            <a:extLst>
              <a:ext uri="{FF2B5EF4-FFF2-40B4-BE49-F238E27FC236}">
                <a16:creationId xmlns:a16="http://schemas.microsoft.com/office/drawing/2014/main" id="{59B955AB-9A75-4723-A47F-7820ABDDA44D}"/>
              </a:ext>
            </a:extLst>
          </p:cNvPr>
          <p:cNvGrpSpPr/>
          <p:nvPr/>
        </p:nvGrpSpPr>
        <p:grpSpPr>
          <a:xfrm>
            <a:off x="639210" y="6266832"/>
            <a:ext cx="1281733" cy="279601"/>
            <a:chOff x="644389" y="1193430"/>
            <a:chExt cx="1281733" cy="279601"/>
          </a:xfrm>
        </p:grpSpPr>
        <p:sp>
          <p:nvSpPr>
            <p:cNvPr id="35" name="正方形/長方形 34">
              <a:extLst>
                <a:ext uri="{FF2B5EF4-FFF2-40B4-BE49-F238E27FC236}">
                  <a16:creationId xmlns:a16="http://schemas.microsoft.com/office/drawing/2014/main" id="{3F35E234-908B-47C0-96B8-BDDB753245EF}"/>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6026428C-C921-4D94-AFE3-37E71DE29F57}"/>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41" name="正方形/長方形 40">
            <a:extLst>
              <a:ext uri="{FF2B5EF4-FFF2-40B4-BE49-F238E27FC236}">
                <a16:creationId xmlns:a16="http://schemas.microsoft.com/office/drawing/2014/main" id="{88101777-857E-48ED-AC62-7B4C8BF3F1CE}"/>
              </a:ext>
            </a:extLst>
          </p:cNvPr>
          <p:cNvSpPr/>
          <p:nvPr/>
        </p:nvSpPr>
        <p:spPr>
          <a:xfrm>
            <a:off x="3704956" y="7298283"/>
            <a:ext cx="3170152" cy="27162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a:extLst>
              <a:ext uri="{FF2B5EF4-FFF2-40B4-BE49-F238E27FC236}">
                <a16:creationId xmlns:a16="http://schemas.microsoft.com/office/drawing/2014/main" id="{F08420B9-FE10-42B7-8D5F-44B828C91F44}"/>
              </a:ext>
            </a:extLst>
          </p:cNvPr>
          <p:cNvGrpSpPr/>
          <p:nvPr/>
        </p:nvGrpSpPr>
        <p:grpSpPr>
          <a:xfrm>
            <a:off x="649771" y="7122012"/>
            <a:ext cx="1211332" cy="281192"/>
            <a:chOff x="641214" y="2212514"/>
            <a:chExt cx="1211332" cy="281192"/>
          </a:xfrm>
        </p:grpSpPr>
        <p:sp>
          <p:nvSpPr>
            <p:cNvPr id="44" name="正方形/長方形 43">
              <a:extLst>
                <a:ext uri="{FF2B5EF4-FFF2-40B4-BE49-F238E27FC236}">
                  <a16:creationId xmlns:a16="http://schemas.microsoft.com/office/drawing/2014/main" id="{ADF85ED1-09F0-4DFA-B08A-E3F3D0877D99}"/>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45" name="テキスト ボックス 44">
              <a:extLst>
                <a:ext uri="{FF2B5EF4-FFF2-40B4-BE49-F238E27FC236}">
                  <a16:creationId xmlns:a16="http://schemas.microsoft.com/office/drawing/2014/main" id="{8DFD2088-3098-4DF1-BACA-BEDAD2FAB756}"/>
                </a:ext>
              </a:extLst>
            </p:cNvPr>
            <p:cNvSpPr txBox="1"/>
            <p:nvPr/>
          </p:nvSpPr>
          <p:spPr>
            <a:xfrm>
              <a:off x="641214" y="2232096"/>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pic>
        <p:nvPicPr>
          <p:cNvPr id="46" name="図 45">
            <a:extLst>
              <a:ext uri="{FF2B5EF4-FFF2-40B4-BE49-F238E27FC236}">
                <a16:creationId xmlns:a16="http://schemas.microsoft.com/office/drawing/2014/main" id="{2D586CA4-1645-4857-BD5F-D5E6FAAFA845}"/>
              </a:ext>
            </a:extLst>
          </p:cNvPr>
          <p:cNvPicPr>
            <a:picLocks noChangeAspect="1"/>
          </p:cNvPicPr>
          <p:nvPr/>
        </p:nvPicPr>
        <p:blipFill>
          <a:blip r:embed="rId2"/>
          <a:stretch>
            <a:fillRect/>
          </a:stretch>
        </p:blipFill>
        <p:spPr>
          <a:xfrm>
            <a:off x="4339246" y="7307961"/>
            <a:ext cx="1901571" cy="2687003"/>
          </a:xfrm>
          <a:prstGeom prst="rect">
            <a:avLst/>
          </a:prstGeom>
        </p:spPr>
      </p:pic>
      <p:sp>
        <p:nvSpPr>
          <p:cNvPr id="47" name="スライド番号プレースホルダー 1">
            <a:extLst>
              <a:ext uri="{FF2B5EF4-FFF2-40B4-BE49-F238E27FC236}">
                <a16:creationId xmlns:a16="http://schemas.microsoft.com/office/drawing/2014/main" id="{C4D49F1C-48F4-4D9C-89A0-A3329DAAF846}"/>
              </a:ext>
            </a:extLst>
          </p:cNvPr>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14</a:t>
            </a:fld>
            <a:endParaRPr kumimoji="1" lang="ja-JP" altLang="en-US" dirty="0"/>
          </a:p>
        </p:txBody>
      </p:sp>
      <p:sp>
        <p:nvSpPr>
          <p:cNvPr id="36" name="正方形/長方形 35">
            <a:extLst>
              <a:ext uri="{FF2B5EF4-FFF2-40B4-BE49-F238E27FC236}">
                <a16:creationId xmlns:a16="http://schemas.microsoft.com/office/drawing/2014/main" id="{CEFBB5FF-25FF-4CA8-A6E4-8944E73CB8F1}"/>
              </a:ext>
            </a:extLst>
          </p:cNvPr>
          <p:cNvSpPr/>
          <p:nvPr/>
        </p:nvSpPr>
        <p:spPr>
          <a:xfrm>
            <a:off x="669012" y="2550790"/>
            <a:ext cx="2991865" cy="279511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35FEB445-7D98-45F3-B8FF-54CC7FD3D7F9}"/>
              </a:ext>
            </a:extLst>
          </p:cNvPr>
          <p:cNvSpPr/>
          <p:nvPr/>
        </p:nvSpPr>
        <p:spPr>
          <a:xfrm>
            <a:off x="675886" y="1380170"/>
            <a:ext cx="6214777" cy="99015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C2758405-CF08-4B69-8B8F-3F819573095C}"/>
              </a:ext>
            </a:extLst>
          </p:cNvPr>
          <p:cNvSpPr txBox="1"/>
          <p:nvPr/>
        </p:nvSpPr>
        <p:spPr>
          <a:xfrm>
            <a:off x="639210" y="701944"/>
            <a:ext cx="6235898" cy="461665"/>
          </a:xfrm>
          <a:prstGeom prst="rect">
            <a:avLst/>
          </a:prstGeom>
          <a:solidFill>
            <a:schemeClr val="accent5">
              <a:lumMod val="20000"/>
              <a:lumOff val="80000"/>
            </a:schemeClr>
          </a:solidFill>
          <a:ln w="28575">
            <a:solidFill>
              <a:schemeClr val="bg1">
                <a:lumMod val="75000"/>
              </a:schemeClr>
            </a:solidFill>
          </a:ln>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２</a:t>
            </a:r>
            <a:r>
              <a:rPr lang="en-US" altLang="ja-JP" sz="1200" b="1" dirty="0">
                <a:latin typeface="メイリオ" panose="020B0604030504040204" pitchFamily="50" charset="-128"/>
                <a:ea typeface="メイリオ" panose="020B0604030504040204" pitchFamily="50" charset="-128"/>
              </a:rPr>
              <a:t>.</a:t>
            </a:r>
            <a:r>
              <a:rPr lang="ja-JP" altLang="ja-JP" sz="1200" b="1" dirty="0">
                <a:latin typeface="メイリオ" panose="020B0604030504040204" pitchFamily="50" charset="-128"/>
                <a:ea typeface="メイリオ" panose="020B0604030504040204" pitchFamily="50" charset="-128"/>
              </a:rPr>
              <a:t>柔軟な働き方がしやすい環境整備</a:t>
            </a:r>
            <a:endParaRPr lang="en-US" altLang="ja-JP" sz="12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（１）</a:t>
            </a:r>
            <a:r>
              <a:rPr lang="ja-JP" altLang="ja-JP" sz="1200" dirty="0">
                <a:latin typeface="メイリオ" panose="020B0604030504040204" pitchFamily="50" charset="-128"/>
                <a:ea typeface="メイリオ" panose="020B0604030504040204" pitchFamily="50" charset="-128"/>
              </a:rPr>
              <a:t>テレワークの導入・定着促進</a:t>
            </a:r>
            <a:endParaRPr lang="ja-JP" altLang="en-US" sz="12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AA789375-427E-4B5C-92AB-6D544A33A3AB}"/>
              </a:ext>
            </a:extLst>
          </p:cNvPr>
          <p:cNvSpPr txBox="1"/>
          <p:nvPr/>
        </p:nvSpPr>
        <p:spPr>
          <a:xfrm>
            <a:off x="669012" y="1503249"/>
            <a:ext cx="6221651" cy="795248"/>
          </a:xfrm>
          <a:prstGeom prst="rect">
            <a:avLst/>
          </a:prstGeom>
          <a:noFill/>
        </p:spPr>
        <p:txBody>
          <a:bodyPr wrap="square" rtlCol="0">
            <a:noAutofit/>
          </a:bodyPr>
          <a:lstStyle/>
          <a:p>
            <a:r>
              <a:rPr lang="ja-JP" altLang="en-US" sz="950" dirty="0">
                <a:latin typeface="メイリオ" panose="020B0604030504040204" pitchFamily="50" charset="-128"/>
                <a:ea typeface="メイリオ" panose="020B0604030504040204" pitchFamily="50" charset="-128"/>
              </a:rPr>
              <a:t>　コロナ禍の下、「新しい働き方」として広がったテレワークについては、コロナ終息後においても新しい働き方として定着させていくため、使用者の適正な労務管理の下で、その導入・実施を進めていくことが必要である。</a:t>
            </a:r>
            <a:endParaRPr lang="en-US" altLang="ja-JP" sz="950" dirty="0">
              <a:latin typeface="メイリオ" panose="020B0604030504040204" pitchFamily="50" charset="-128"/>
              <a:ea typeface="メイリオ" panose="020B0604030504040204" pitchFamily="50" charset="-128"/>
            </a:endParaRPr>
          </a:p>
          <a:p>
            <a:r>
              <a:rPr lang="ja-JP" altLang="en-US" sz="950" dirty="0">
                <a:latin typeface="メイリオ" panose="020B0604030504040204" pitchFamily="50" charset="-128"/>
                <a:ea typeface="メイリオ" panose="020B0604030504040204" pitchFamily="50" charset="-128"/>
              </a:rPr>
              <a:t>　令和</a:t>
            </a:r>
            <a:r>
              <a:rPr lang="en-US" altLang="ja-JP" sz="950" dirty="0">
                <a:latin typeface="メイリオ" panose="020B0604030504040204" pitchFamily="50" charset="-128"/>
                <a:ea typeface="メイリオ" panose="020B0604030504040204" pitchFamily="50" charset="-128"/>
              </a:rPr>
              <a:t>3</a:t>
            </a:r>
            <a:r>
              <a:rPr lang="ja-JP" altLang="en-US" sz="950" dirty="0">
                <a:latin typeface="メイリオ" panose="020B0604030504040204" pitchFamily="50" charset="-128"/>
                <a:ea typeface="メイリオ" panose="020B0604030504040204" pitchFamily="50" charset="-128"/>
              </a:rPr>
              <a:t>年３月に改定された「テレワークの適切な導入及び実施の推進のためのガイドライン」の周知及びテレワーク導入する企業等に対し、テレワーク相談センターの紹介、中小企業事業主に対しては「人材確保等支援助成金（テレワークコース）」の周知等の取組を通して、テレワークの定着促進を図る必要がある。</a:t>
            </a:r>
            <a:endParaRPr lang="ja-JP" altLang="ja-JP" sz="1050" dirty="0"/>
          </a:p>
        </p:txBody>
      </p:sp>
      <p:grpSp>
        <p:nvGrpSpPr>
          <p:cNvPr id="48" name="グループ化 47">
            <a:extLst>
              <a:ext uri="{FF2B5EF4-FFF2-40B4-BE49-F238E27FC236}">
                <a16:creationId xmlns:a16="http://schemas.microsoft.com/office/drawing/2014/main" id="{500BC249-798C-48F4-93B6-4B593B554510}"/>
              </a:ext>
            </a:extLst>
          </p:cNvPr>
          <p:cNvGrpSpPr/>
          <p:nvPr/>
        </p:nvGrpSpPr>
        <p:grpSpPr>
          <a:xfrm>
            <a:off x="639210" y="1241639"/>
            <a:ext cx="1281733" cy="279601"/>
            <a:chOff x="644389" y="1193430"/>
            <a:chExt cx="1281733" cy="279601"/>
          </a:xfrm>
        </p:grpSpPr>
        <p:sp>
          <p:nvSpPr>
            <p:cNvPr id="49" name="正方形/長方形 48">
              <a:extLst>
                <a:ext uri="{FF2B5EF4-FFF2-40B4-BE49-F238E27FC236}">
                  <a16:creationId xmlns:a16="http://schemas.microsoft.com/office/drawing/2014/main" id="{2EDE2666-16ED-4AAF-8D4F-E6150870677C}"/>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7F674F2B-F5F1-439D-BC62-054070DC6B97}"/>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51" name="正方形/長方形 50">
            <a:extLst>
              <a:ext uri="{FF2B5EF4-FFF2-40B4-BE49-F238E27FC236}">
                <a16:creationId xmlns:a16="http://schemas.microsoft.com/office/drawing/2014/main" id="{5CB13088-280B-4DF0-8D86-9164C617B191}"/>
              </a:ext>
            </a:extLst>
          </p:cNvPr>
          <p:cNvSpPr/>
          <p:nvPr/>
        </p:nvSpPr>
        <p:spPr>
          <a:xfrm>
            <a:off x="3704956" y="2550789"/>
            <a:ext cx="3170152" cy="279511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EE720E08-AA15-44D2-84E3-538ACAD3B583}"/>
              </a:ext>
            </a:extLst>
          </p:cNvPr>
          <p:cNvSpPr txBox="1"/>
          <p:nvPr/>
        </p:nvSpPr>
        <p:spPr>
          <a:xfrm>
            <a:off x="639210" y="2687414"/>
            <a:ext cx="2975056" cy="2489680"/>
          </a:xfrm>
          <a:prstGeom prst="rect">
            <a:avLst/>
          </a:prstGeom>
          <a:noFill/>
        </p:spPr>
        <p:txBody>
          <a:bodyPr wrap="square" rtlCol="0">
            <a:noAutofit/>
          </a:bodyPr>
          <a:lstStyle/>
          <a:p>
            <a:pPr marL="108000" indent="-720000"/>
            <a:r>
              <a:rPr lang="ja-JP" altLang="en-US" sz="950" dirty="0">
                <a:latin typeface="メイリオ" panose="020B0604030504040204" pitchFamily="50" charset="-128"/>
                <a:ea typeface="メイリオ" panose="020B0604030504040204" pitchFamily="50" charset="-128"/>
              </a:rPr>
              <a:t>①　テレワークについて、適正な労務管理の下で安心して働くことができるテレワークの導入・定着促進を図るため、説明会等様々な機会を捉え、「テレワークの適切な導入及び実施の推進のためのガイドライン」の周知を行うとともに、「人材確保等支援助成金（テレワークコース）」の周知を図っていく。</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②　テレワークの導入や働き方の見直しについて相談があった企業等に対し、厚生労働省が総務省と連携して設置している、テレワークに関する労務管理と</a:t>
            </a:r>
            <a:r>
              <a:rPr lang="en-US" altLang="ja-JP" sz="950" dirty="0">
                <a:latin typeface="メイリオ" panose="020B0604030504040204" pitchFamily="50" charset="-128"/>
                <a:ea typeface="メイリオ" panose="020B0604030504040204" pitchFamily="50" charset="-128"/>
              </a:rPr>
              <a:t>ICT</a:t>
            </a:r>
            <a:r>
              <a:rPr lang="ja-JP" altLang="en-US" sz="950" dirty="0">
                <a:latin typeface="メイリオ" panose="020B0604030504040204" pitchFamily="50" charset="-128"/>
                <a:ea typeface="メイリオ" panose="020B0604030504040204" pitchFamily="50" charset="-128"/>
              </a:rPr>
              <a:t>（情報通信技術）活用の双方についてワンストップで相談できる窓口（テレワーク相談センター）の紹介や、同センターで開催するセミナー、テレワークに関する様々な情報を得るための「テレワーク総合ポータルサイト」の周知等を行う。</a:t>
            </a:r>
            <a:endParaRPr lang="ja-JP" altLang="ja-JP" sz="1050" dirty="0"/>
          </a:p>
        </p:txBody>
      </p:sp>
      <p:grpSp>
        <p:nvGrpSpPr>
          <p:cNvPr id="53" name="グループ化 52">
            <a:extLst>
              <a:ext uri="{FF2B5EF4-FFF2-40B4-BE49-F238E27FC236}">
                <a16:creationId xmlns:a16="http://schemas.microsoft.com/office/drawing/2014/main" id="{DA56297F-8C78-42A2-B906-F6DF9BD950C2}"/>
              </a:ext>
            </a:extLst>
          </p:cNvPr>
          <p:cNvGrpSpPr/>
          <p:nvPr/>
        </p:nvGrpSpPr>
        <p:grpSpPr>
          <a:xfrm>
            <a:off x="669012" y="2436559"/>
            <a:ext cx="1220665" cy="275678"/>
            <a:chOff x="641214" y="2212514"/>
            <a:chExt cx="1220665" cy="275678"/>
          </a:xfrm>
        </p:grpSpPr>
        <p:sp>
          <p:nvSpPr>
            <p:cNvPr id="54" name="正方形/長方形 53">
              <a:extLst>
                <a:ext uri="{FF2B5EF4-FFF2-40B4-BE49-F238E27FC236}">
                  <a16:creationId xmlns:a16="http://schemas.microsoft.com/office/drawing/2014/main" id="{5F84E9BE-5621-4E43-89B6-B23A01447952}"/>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55" name="テキスト ボックス 54">
              <a:extLst>
                <a:ext uri="{FF2B5EF4-FFF2-40B4-BE49-F238E27FC236}">
                  <a16:creationId xmlns:a16="http://schemas.microsoft.com/office/drawing/2014/main" id="{98DB873C-0C6A-48CE-9B56-3C94A55FAD8F}"/>
                </a:ext>
              </a:extLst>
            </p:cNvPr>
            <p:cNvSpPr txBox="1"/>
            <p:nvPr/>
          </p:nvSpPr>
          <p:spPr>
            <a:xfrm>
              <a:off x="650547" y="2226582"/>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graphicFrame>
        <p:nvGraphicFramePr>
          <p:cNvPr id="56" name="グラフ 55">
            <a:extLst>
              <a:ext uri="{FF2B5EF4-FFF2-40B4-BE49-F238E27FC236}">
                <a16:creationId xmlns:a16="http://schemas.microsoft.com/office/drawing/2014/main" id="{498249D8-2918-4940-B987-6FC3302A6028}"/>
              </a:ext>
            </a:extLst>
          </p:cNvPr>
          <p:cNvGraphicFramePr>
            <a:graphicFrameLocks/>
          </p:cNvGraphicFramePr>
          <p:nvPr>
            <p:extLst>
              <p:ext uri="{D42A27DB-BD31-4B8C-83A1-F6EECF244321}">
                <p14:modId xmlns:p14="http://schemas.microsoft.com/office/powerpoint/2010/main" val="529717779"/>
              </p:ext>
            </p:extLst>
          </p:nvPr>
        </p:nvGraphicFramePr>
        <p:xfrm>
          <a:off x="3741053" y="2610728"/>
          <a:ext cx="3134055" cy="2301994"/>
        </p:xfrm>
        <a:graphic>
          <a:graphicData uri="http://schemas.openxmlformats.org/drawingml/2006/chart">
            <c:chart xmlns:c="http://schemas.openxmlformats.org/drawingml/2006/chart" xmlns:r="http://schemas.openxmlformats.org/officeDocument/2006/relationships" r:id="rId3"/>
          </a:graphicData>
        </a:graphic>
      </p:graphicFrame>
      <p:sp>
        <p:nvSpPr>
          <p:cNvPr id="57" name="テキスト ボックス 56">
            <a:extLst>
              <a:ext uri="{FF2B5EF4-FFF2-40B4-BE49-F238E27FC236}">
                <a16:creationId xmlns:a16="http://schemas.microsoft.com/office/drawing/2014/main" id="{13D70373-6087-4320-8C03-DE8BC1BF3E77}"/>
              </a:ext>
            </a:extLst>
          </p:cNvPr>
          <p:cNvSpPr txBox="1"/>
          <p:nvPr/>
        </p:nvSpPr>
        <p:spPr>
          <a:xfrm>
            <a:off x="4088743" y="4870238"/>
            <a:ext cx="2438673" cy="215444"/>
          </a:xfrm>
          <a:prstGeom prst="rect">
            <a:avLst/>
          </a:prstGeom>
          <a:noFill/>
        </p:spPr>
        <p:txBody>
          <a:bodyPr wrap="square" rtlCol="0">
            <a:spAutoFit/>
          </a:bodyPr>
          <a:lstStyle/>
          <a:p>
            <a:r>
              <a:rPr kumimoji="1" lang="ja-JP" altLang="en-US" sz="800" dirty="0"/>
              <a:t>資料出所：宮城県　令和</a:t>
            </a:r>
            <a:r>
              <a:rPr kumimoji="1" lang="en-US" altLang="ja-JP" sz="800" dirty="0"/>
              <a:t>3</a:t>
            </a:r>
            <a:r>
              <a:rPr kumimoji="1" lang="ja-JP" altLang="en-US" sz="800" dirty="0"/>
              <a:t>年「労働実態調査」</a:t>
            </a:r>
          </a:p>
        </p:txBody>
      </p:sp>
      <p:sp>
        <p:nvSpPr>
          <p:cNvPr id="58" name="テキスト ボックス 57">
            <a:extLst>
              <a:ext uri="{FF2B5EF4-FFF2-40B4-BE49-F238E27FC236}">
                <a16:creationId xmlns:a16="http://schemas.microsoft.com/office/drawing/2014/main" id="{35C6C55C-ED5C-4C20-B956-5DCEC38E57C6}"/>
              </a:ext>
            </a:extLst>
          </p:cNvPr>
          <p:cNvSpPr txBox="1"/>
          <p:nvPr/>
        </p:nvSpPr>
        <p:spPr>
          <a:xfrm>
            <a:off x="649771" y="7561801"/>
            <a:ext cx="2991865" cy="2204817"/>
          </a:xfrm>
          <a:prstGeom prst="rect">
            <a:avLst/>
          </a:prstGeom>
          <a:noFill/>
        </p:spPr>
        <p:txBody>
          <a:bodyPr wrap="square" rtlCol="0">
            <a:noAutofit/>
          </a:bodyPr>
          <a:lstStyle/>
          <a:p>
            <a:pPr marL="108000" indent="-720000"/>
            <a:r>
              <a:rPr lang="ja-JP" altLang="en-US" sz="950" dirty="0">
                <a:latin typeface="メイリオ" panose="020B0604030504040204" pitchFamily="50" charset="-128"/>
                <a:ea typeface="メイリオ" panose="020B0604030504040204" pitchFamily="50" charset="-128"/>
              </a:rPr>
              <a:t>①　フリーランスの相談窓口である総合労働相談コーナーにおいては、フリーランサーから発注者等との契約等のトラブルについて相談があった際には、「フリーランスとして安心して働ける環境を整備するためのガイドライン」に基づき適切に対応するとともに、「フリーランス・トラブル</a:t>
            </a:r>
            <a:r>
              <a:rPr lang="en-US" altLang="ja-JP" sz="950" dirty="0">
                <a:latin typeface="メイリオ" panose="020B0604030504040204" pitchFamily="50" charset="-128"/>
                <a:ea typeface="メイリオ" panose="020B0604030504040204" pitchFamily="50" charset="-128"/>
              </a:rPr>
              <a:t>110</a:t>
            </a:r>
            <a:r>
              <a:rPr lang="ja-JP" altLang="en-US" sz="950" dirty="0">
                <a:latin typeface="メイリオ" panose="020B0604030504040204" pitchFamily="50" charset="-128"/>
                <a:ea typeface="メイリオ" panose="020B0604030504040204" pitchFamily="50" charset="-128"/>
              </a:rPr>
              <a:t>番」を紹介する。</a:t>
            </a:r>
          </a:p>
          <a:p>
            <a:pPr marL="108000" indent="-720000"/>
            <a:r>
              <a:rPr lang="ja-JP" altLang="en-US" sz="950" dirty="0">
                <a:latin typeface="メイリオ" panose="020B0604030504040204" pitchFamily="50" charset="-128"/>
                <a:ea typeface="メイリオ" panose="020B0604030504040204" pitchFamily="50" charset="-128"/>
              </a:rPr>
              <a:t>➁　また、相談内容から労働基準法等の法律に違反する疑いがある場合は、労働局又は監督署の担当部署に取次ぎを行う。</a:t>
            </a:r>
            <a:endParaRPr lang="en-US" altLang="ja-JP" sz="950" dirty="0">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BF435D98-694B-4BBA-82C1-CF3A26DBBE11}"/>
              </a:ext>
            </a:extLst>
          </p:cNvPr>
          <p:cNvSpPr txBox="1"/>
          <p:nvPr/>
        </p:nvSpPr>
        <p:spPr>
          <a:xfrm>
            <a:off x="639210" y="5716146"/>
            <a:ext cx="6235898" cy="461665"/>
          </a:xfrm>
          <a:prstGeom prst="rect">
            <a:avLst/>
          </a:prstGeom>
          <a:solidFill>
            <a:schemeClr val="accent5">
              <a:lumMod val="20000"/>
              <a:lumOff val="80000"/>
            </a:schemeClr>
          </a:solidFill>
          <a:ln w="28575">
            <a:solidFill>
              <a:schemeClr val="bg1">
                <a:lumMod val="75000"/>
              </a:schemeClr>
            </a:solidFill>
          </a:ln>
        </p:spPr>
        <p:txBody>
          <a:bodyPr wrap="square" rtlCol="0">
            <a:spAutoFit/>
          </a:bodyPr>
          <a:lstStyle/>
          <a:p>
            <a:endParaRPr lang="en-US" altLang="ja-JP" sz="12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（２）</a:t>
            </a:r>
            <a:r>
              <a:rPr lang="ja-JP" altLang="ja-JP" sz="1200" dirty="0">
                <a:latin typeface="メイリオ" panose="020B0604030504040204" pitchFamily="50" charset="-128"/>
                <a:ea typeface="メイリオ" panose="020B0604030504040204" pitchFamily="50" charset="-128"/>
              </a:rPr>
              <a:t>フリーランスと発注者との契約のトラブル等に関する相談支援</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27076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正方形/長方形 30">
            <a:extLst>
              <a:ext uri="{FF2B5EF4-FFF2-40B4-BE49-F238E27FC236}">
                <a16:creationId xmlns:a16="http://schemas.microsoft.com/office/drawing/2014/main" id="{7A64D1F8-3F2B-4CF6-827A-CF78F4498AC0}"/>
              </a:ext>
            </a:extLst>
          </p:cNvPr>
          <p:cNvSpPr/>
          <p:nvPr/>
        </p:nvSpPr>
        <p:spPr>
          <a:xfrm>
            <a:off x="668776" y="7358407"/>
            <a:ext cx="2991865" cy="263087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a:extLst>
              <a:ext uri="{FF2B5EF4-FFF2-40B4-BE49-F238E27FC236}">
                <a16:creationId xmlns:a16="http://schemas.microsoft.com/office/drawing/2014/main" id="{4E6F4D88-FDAD-4AC1-8339-6AF4C933A6C9}"/>
              </a:ext>
            </a:extLst>
          </p:cNvPr>
          <p:cNvSpPr/>
          <p:nvPr/>
        </p:nvSpPr>
        <p:spPr>
          <a:xfrm>
            <a:off x="665691" y="6412714"/>
            <a:ext cx="6214777" cy="802138"/>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EF29A40B-25E9-41BF-9A58-03720E8CA369}"/>
              </a:ext>
            </a:extLst>
          </p:cNvPr>
          <p:cNvSpPr txBox="1"/>
          <p:nvPr/>
        </p:nvSpPr>
        <p:spPr>
          <a:xfrm>
            <a:off x="655130" y="5750124"/>
            <a:ext cx="6235898" cy="461665"/>
          </a:xfrm>
          <a:prstGeom prst="rect">
            <a:avLst/>
          </a:prstGeom>
          <a:solidFill>
            <a:schemeClr val="accent5">
              <a:lumMod val="20000"/>
              <a:lumOff val="80000"/>
            </a:schemeClr>
          </a:solidFill>
          <a:ln w="28575">
            <a:solidFill>
              <a:schemeClr val="bg1">
                <a:lumMod val="75000"/>
              </a:schemeClr>
            </a:solidFill>
          </a:ln>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４</a:t>
            </a:r>
            <a:r>
              <a:rPr lang="en-US" altLang="ja-JP" sz="1200" b="1" dirty="0">
                <a:latin typeface="メイリオ" panose="020B0604030504040204" pitchFamily="50" charset="-128"/>
                <a:ea typeface="メイリオ" panose="020B0604030504040204" pitchFamily="50" charset="-128"/>
              </a:rPr>
              <a:t>.</a:t>
            </a:r>
            <a:r>
              <a:rPr lang="ja-JP" altLang="ja-JP" sz="1200" b="1" dirty="0">
                <a:latin typeface="メイリオ" panose="020B0604030504040204" pitchFamily="50" charset="-128"/>
                <a:ea typeface="メイリオ" panose="020B0604030504040204" pitchFamily="50" charset="-128"/>
              </a:rPr>
              <a:t>安全で健康に働くことができる環境づくり</a:t>
            </a:r>
            <a:endParaRPr lang="en-US" altLang="ja-JP" sz="12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（１</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a:t>
            </a:r>
            <a:r>
              <a:rPr lang="ja-JP" altLang="ja-JP" sz="1200" dirty="0">
                <a:latin typeface="メイリオ" panose="020B0604030504040204" pitchFamily="50" charset="-128"/>
                <a:ea typeface="メイリオ" panose="020B0604030504040204" pitchFamily="50" charset="-128"/>
              </a:rPr>
              <a:t>長時間労働の抑制</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働き方・休み方改善支援</a:t>
            </a:r>
            <a:r>
              <a:rPr lang="ja-JP" altLang="en-US" sz="1200" dirty="0">
                <a:latin typeface="メイリオ" panose="020B0604030504040204" pitchFamily="50" charset="-128"/>
                <a:ea typeface="メイリオ" panose="020B0604030504040204" pitchFamily="50" charset="-128"/>
              </a:rPr>
              <a:t>）</a:t>
            </a:r>
          </a:p>
        </p:txBody>
      </p:sp>
      <p:sp>
        <p:nvSpPr>
          <p:cNvPr id="34" name="テキスト ボックス 33">
            <a:extLst>
              <a:ext uri="{FF2B5EF4-FFF2-40B4-BE49-F238E27FC236}">
                <a16:creationId xmlns:a16="http://schemas.microsoft.com/office/drawing/2014/main" id="{1E754315-B6B5-402C-A996-E28670CC06EA}"/>
              </a:ext>
            </a:extLst>
          </p:cNvPr>
          <p:cNvSpPr txBox="1"/>
          <p:nvPr/>
        </p:nvSpPr>
        <p:spPr>
          <a:xfrm>
            <a:off x="676251" y="6556818"/>
            <a:ext cx="6214777" cy="752462"/>
          </a:xfrm>
          <a:prstGeom prst="rect">
            <a:avLst/>
          </a:prstGeom>
          <a:noFill/>
        </p:spPr>
        <p:txBody>
          <a:bodyPr wrap="square" rtlCol="0">
            <a:noAutofit/>
          </a:bodyPr>
          <a:lstStyle/>
          <a:p>
            <a:r>
              <a:rPr lang="ja-JP" altLang="en-US" sz="950" dirty="0">
                <a:latin typeface="メイリオ" panose="020B0604030504040204" pitchFamily="50" charset="-128"/>
                <a:ea typeface="メイリオ" panose="020B0604030504040204" pitchFamily="50" charset="-128"/>
              </a:rPr>
              <a:t>　中小企業・小規模事業者等が生産性を高めつつ労働時間の短縮等に向けた具体的な取組を行い、働き方改革を実現できるよう、中小企業・小規模事業者等に寄り添った相談・支援を行う必要がある。</a:t>
            </a:r>
          </a:p>
          <a:p>
            <a:r>
              <a:rPr lang="ja-JP" altLang="en-US" sz="950" dirty="0">
                <a:latin typeface="メイリオ" panose="020B0604030504040204" pitchFamily="50" charset="-128"/>
                <a:ea typeface="メイリオ" panose="020B0604030504040204" pitchFamily="50" charset="-128"/>
              </a:rPr>
              <a:t>　また、多様な働き方が広がる中、ワーク・ライフ・バランスを推進するため、最低基準である労働基準法等の履行確保を図ることに加え、労使の自主的な取組を促進させる必要がある。</a:t>
            </a:r>
          </a:p>
          <a:p>
            <a:endParaRPr lang="ja-JP" altLang="ja-JP" sz="1050" dirty="0"/>
          </a:p>
        </p:txBody>
      </p:sp>
      <p:sp>
        <p:nvSpPr>
          <p:cNvPr id="35" name="テキスト ボックス 34">
            <a:extLst>
              <a:ext uri="{FF2B5EF4-FFF2-40B4-BE49-F238E27FC236}">
                <a16:creationId xmlns:a16="http://schemas.microsoft.com/office/drawing/2014/main" id="{B4B9ED9F-EAD0-4CA3-9AA5-2C05D6987FB9}"/>
              </a:ext>
            </a:extLst>
          </p:cNvPr>
          <p:cNvSpPr txBox="1"/>
          <p:nvPr/>
        </p:nvSpPr>
        <p:spPr>
          <a:xfrm>
            <a:off x="665691" y="7510605"/>
            <a:ext cx="2994950" cy="2648713"/>
          </a:xfrm>
          <a:prstGeom prst="rect">
            <a:avLst/>
          </a:prstGeom>
          <a:noFill/>
        </p:spPr>
        <p:txBody>
          <a:bodyPr wrap="square" rtlCol="0">
            <a:noAutofit/>
          </a:bodyPr>
          <a:lstStyle/>
          <a:p>
            <a:pPr marL="108000" indent="-720000"/>
            <a:r>
              <a:rPr lang="ja-JP" altLang="en-US" sz="950" dirty="0">
                <a:latin typeface="メイリオ" panose="020B0604030504040204" pitchFamily="50" charset="-128"/>
                <a:ea typeface="メイリオ" panose="020B0604030504040204" pitchFamily="50" charset="-128"/>
              </a:rPr>
              <a:t>①　中小企業・小規模事業者等の支援</a:t>
            </a:r>
          </a:p>
          <a:p>
            <a:pPr marL="108000" indent="-720000"/>
            <a:r>
              <a:rPr lang="ja-JP" altLang="en-US" sz="950" dirty="0">
                <a:latin typeface="メイリオ" panose="020B0604030504040204" pitchFamily="50" charset="-128"/>
                <a:ea typeface="メイリオ" panose="020B0604030504040204" pitchFamily="50" charset="-128"/>
              </a:rPr>
              <a:t>　　働き方改革推進支援助成金の活用、働き方・休み方改善コンサルタントによる専門的な助言・指導、「働き方改革推進支援センター」による窓口相談やコンサルティング、セミナーの実施等きめ細かな支援を行う。</a:t>
            </a:r>
          </a:p>
          <a:p>
            <a:pPr marL="108000" indent="-720000"/>
            <a:r>
              <a:rPr lang="ja-JP" altLang="en-US" sz="950" dirty="0">
                <a:latin typeface="メイリオ" panose="020B0604030504040204" pitchFamily="50" charset="-128"/>
                <a:ea typeface="メイリオ" panose="020B0604030504040204" pitchFamily="50" charset="-128"/>
              </a:rPr>
              <a:t>②　勤務間インターバル制度の導入促進</a:t>
            </a:r>
          </a:p>
          <a:p>
            <a:pPr marL="108000" indent="-720000"/>
            <a:r>
              <a:rPr lang="ja-JP" altLang="en-US" sz="950" dirty="0">
                <a:latin typeface="メイリオ" panose="020B0604030504040204" pitchFamily="50" charset="-128"/>
                <a:ea typeface="メイリオ" panose="020B0604030504040204" pitchFamily="50" charset="-128"/>
              </a:rPr>
              <a:t>　　導入マニュアルや働き方改革推進支援助成金を活用して、長時間労働が懸念される企業等への導入促進を図る。</a:t>
            </a:r>
          </a:p>
          <a:p>
            <a:pPr marL="108000" indent="-720000"/>
            <a:r>
              <a:rPr lang="ja-JP" altLang="en-US" sz="950" dirty="0">
                <a:latin typeface="メイリオ" panose="020B0604030504040204" pitchFamily="50" charset="-128"/>
                <a:ea typeface="メイリオ" panose="020B0604030504040204" pitchFamily="50" charset="-128"/>
              </a:rPr>
              <a:t>③　年次有給休暇取得促進</a:t>
            </a:r>
          </a:p>
          <a:p>
            <a:pPr marL="108000" indent="-720000"/>
            <a:r>
              <a:rPr lang="ja-JP" altLang="en-US" sz="950" dirty="0">
                <a:latin typeface="メイリオ" panose="020B0604030504040204" pitchFamily="50" charset="-128"/>
                <a:ea typeface="メイリオ" panose="020B0604030504040204" pitchFamily="50" charset="-128"/>
              </a:rPr>
              <a:t>　　年次有給休暇の時季指定義務</a:t>
            </a:r>
            <a:r>
              <a:rPr lang="en-US" altLang="ja-JP" sz="950" dirty="0">
                <a:latin typeface="メイリオ" panose="020B0604030504040204" pitchFamily="50" charset="-128"/>
                <a:ea typeface="メイリオ" panose="020B0604030504040204" pitchFamily="50" charset="-128"/>
              </a:rPr>
              <a:t>(</a:t>
            </a:r>
            <a:r>
              <a:rPr lang="ja-JP" altLang="en-US" sz="950" dirty="0">
                <a:latin typeface="メイリオ" panose="020B0604030504040204" pitchFamily="50" charset="-128"/>
                <a:ea typeface="メイリオ" panose="020B0604030504040204" pitchFamily="50" charset="-128"/>
              </a:rPr>
              <a:t>５日間</a:t>
            </a:r>
            <a:r>
              <a:rPr lang="en-US" altLang="ja-JP" sz="950" dirty="0">
                <a:latin typeface="メイリオ" panose="020B0604030504040204" pitchFamily="50" charset="-128"/>
                <a:ea typeface="メイリオ" panose="020B0604030504040204" pitchFamily="50" charset="-128"/>
              </a:rPr>
              <a:t>)</a:t>
            </a:r>
            <a:r>
              <a:rPr lang="ja-JP" altLang="en-US" sz="950" dirty="0">
                <a:latin typeface="メイリオ" panose="020B0604030504040204" pitchFamily="50" charset="-128"/>
                <a:ea typeface="メイリオ" panose="020B0604030504040204" pitchFamily="50" charset="-128"/>
              </a:rPr>
              <a:t>の周知徹底や、時間単位年次有給休暇の導入促進を行うとともに、</a:t>
            </a:r>
            <a:r>
              <a:rPr lang="en-US" altLang="ja-JP" sz="950" dirty="0">
                <a:latin typeface="メイリオ" panose="020B0604030504040204" pitchFamily="50" charset="-128"/>
                <a:ea typeface="メイリオ" panose="020B0604030504040204" pitchFamily="50" charset="-128"/>
              </a:rPr>
              <a:t>10</a:t>
            </a:r>
            <a:r>
              <a:rPr lang="ja-JP" altLang="en-US" sz="950" dirty="0">
                <a:latin typeface="メイリオ" panose="020B0604030504040204" pitchFamily="50" charset="-128"/>
                <a:ea typeface="メイリオ" panose="020B0604030504040204" pitchFamily="50" charset="-128"/>
              </a:rPr>
              <a:t>月の「年次有給休暇取得促進期間」や、年次有給休暇を取得しやすい時季</a:t>
            </a:r>
            <a:r>
              <a:rPr lang="en-US" altLang="ja-JP" sz="950" dirty="0">
                <a:latin typeface="メイリオ" panose="020B0604030504040204" pitchFamily="50" charset="-128"/>
                <a:ea typeface="メイリオ" panose="020B0604030504040204" pitchFamily="50" charset="-128"/>
              </a:rPr>
              <a:t>(GW</a:t>
            </a:r>
            <a:r>
              <a:rPr lang="ja-JP" altLang="en-US" sz="950" dirty="0">
                <a:latin typeface="メイリオ" panose="020B0604030504040204" pitchFamily="50" charset="-128"/>
                <a:ea typeface="メイリオ" panose="020B0604030504040204" pitchFamily="50" charset="-128"/>
              </a:rPr>
              <a:t>・年末年始等</a:t>
            </a:r>
            <a:r>
              <a:rPr lang="en-US" altLang="ja-JP" sz="950" dirty="0">
                <a:latin typeface="メイリオ" panose="020B0604030504040204" pitchFamily="50" charset="-128"/>
                <a:ea typeface="メイリオ" panose="020B0604030504040204" pitchFamily="50" charset="-128"/>
              </a:rPr>
              <a:t>) </a:t>
            </a:r>
            <a:r>
              <a:rPr lang="ja-JP" altLang="en-US" sz="950" dirty="0">
                <a:latin typeface="メイリオ" panose="020B0604030504040204" pitchFamily="50" charset="-128"/>
                <a:ea typeface="メイリオ" panose="020B0604030504040204" pitchFamily="50" charset="-128"/>
              </a:rPr>
              <a:t>に集中的な広報を行う。</a:t>
            </a:r>
          </a:p>
        </p:txBody>
      </p:sp>
      <p:graphicFrame>
        <p:nvGraphicFramePr>
          <p:cNvPr id="39" name="グラフ 38">
            <a:extLst>
              <a:ext uri="{FF2B5EF4-FFF2-40B4-BE49-F238E27FC236}">
                <a16:creationId xmlns:a16="http://schemas.microsoft.com/office/drawing/2014/main" id="{EB5DBED0-5013-438F-84D2-8B6E35B47E7E}"/>
              </a:ext>
            </a:extLst>
          </p:cNvPr>
          <p:cNvGraphicFramePr>
            <a:graphicFrameLocks/>
          </p:cNvGraphicFramePr>
          <p:nvPr>
            <p:extLst>
              <p:ext uri="{D42A27DB-BD31-4B8C-83A1-F6EECF244321}">
                <p14:modId xmlns:p14="http://schemas.microsoft.com/office/powerpoint/2010/main" val="4235871683"/>
              </p:ext>
            </p:extLst>
          </p:nvPr>
        </p:nvGraphicFramePr>
        <p:xfrm>
          <a:off x="3913102" y="7271627"/>
          <a:ext cx="2940248" cy="2422197"/>
        </p:xfrm>
        <a:graphic>
          <a:graphicData uri="http://schemas.openxmlformats.org/drawingml/2006/chart">
            <c:chart xmlns:c="http://schemas.openxmlformats.org/drawingml/2006/chart" xmlns:r="http://schemas.openxmlformats.org/officeDocument/2006/relationships" r:id="rId2"/>
          </a:graphicData>
        </a:graphic>
      </p:graphicFrame>
      <p:sp>
        <p:nvSpPr>
          <p:cNvPr id="42" name="正方形/長方形 41">
            <a:extLst>
              <a:ext uri="{FF2B5EF4-FFF2-40B4-BE49-F238E27FC236}">
                <a16:creationId xmlns:a16="http://schemas.microsoft.com/office/drawing/2014/main" id="{3C63C03A-BEA6-4BF9-A893-B1FA5A111A05}"/>
              </a:ext>
            </a:extLst>
          </p:cNvPr>
          <p:cNvSpPr/>
          <p:nvPr/>
        </p:nvSpPr>
        <p:spPr>
          <a:xfrm>
            <a:off x="655130" y="7343746"/>
            <a:ext cx="3093112" cy="264462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3" name="グループ化 42">
            <a:extLst>
              <a:ext uri="{FF2B5EF4-FFF2-40B4-BE49-F238E27FC236}">
                <a16:creationId xmlns:a16="http://schemas.microsoft.com/office/drawing/2014/main" id="{91592E13-2E53-43BF-A7CB-EA1D52CBFCC7}"/>
              </a:ext>
            </a:extLst>
          </p:cNvPr>
          <p:cNvGrpSpPr/>
          <p:nvPr/>
        </p:nvGrpSpPr>
        <p:grpSpPr>
          <a:xfrm>
            <a:off x="665691" y="7259920"/>
            <a:ext cx="1211332" cy="281192"/>
            <a:chOff x="641214" y="2212514"/>
            <a:chExt cx="1211332" cy="281192"/>
          </a:xfrm>
        </p:grpSpPr>
        <p:sp>
          <p:nvSpPr>
            <p:cNvPr id="44" name="正方形/長方形 43">
              <a:extLst>
                <a:ext uri="{FF2B5EF4-FFF2-40B4-BE49-F238E27FC236}">
                  <a16:creationId xmlns:a16="http://schemas.microsoft.com/office/drawing/2014/main" id="{D8B5DF0C-78E0-4709-8438-1DC12A4B63B6}"/>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45" name="テキスト ボックス 44">
              <a:extLst>
                <a:ext uri="{FF2B5EF4-FFF2-40B4-BE49-F238E27FC236}">
                  <a16:creationId xmlns:a16="http://schemas.microsoft.com/office/drawing/2014/main" id="{DC368CDE-F209-4AED-A285-D1B4F88B150A}"/>
                </a:ext>
              </a:extLst>
            </p:cNvPr>
            <p:cNvSpPr txBox="1"/>
            <p:nvPr/>
          </p:nvSpPr>
          <p:spPr>
            <a:xfrm>
              <a:off x="641214" y="2232096"/>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46" name="正方形/長方形 45">
            <a:extLst>
              <a:ext uri="{FF2B5EF4-FFF2-40B4-BE49-F238E27FC236}">
                <a16:creationId xmlns:a16="http://schemas.microsoft.com/office/drawing/2014/main" id="{FB2CC36D-4CF9-48A9-9742-BC1B85760AEE}"/>
              </a:ext>
            </a:extLst>
          </p:cNvPr>
          <p:cNvSpPr/>
          <p:nvPr/>
        </p:nvSpPr>
        <p:spPr>
          <a:xfrm>
            <a:off x="665691" y="6412714"/>
            <a:ext cx="6214777" cy="80213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7" name="グループ化 46">
            <a:extLst>
              <a:ext uri="{FF2B5EF4-FFF2-40B4-BE49-F238E27FC236}">
                <a16:creationId xmlns:a16="http://schemas.microsoft.com/office/drawing/2014/main" id="{07F27085-F169-437B-BC8E-9C154100A482}"/>
              </a:ext>
            </a:extLst>
          </p:cNvPr>
          <p:cNvGrpSpPr/>
          <p:nvPr/>
        </p:nvGrpSpPr>
        <p:grpSpPr>
          <a:xfrm>
            <a:off x="655130" y="6283820"/>
            <a:ext cx="1281733" cy="279601"/>
            <a:chOff x="644389" y="1193430"/>
            <a:chExt cx="1281733" cy="279601"/>
          </a:xfrm>
        </p:grpSpPr>
        <p:sp>
          <p:nvSpPr>
            <p:cNvPr id="48" name="正方形/長方形 47">
              <a:extLst>
                <a:ext uri="{FF2B5EF4-FFF2-40B4-BE49-F238E27FC236}">
                  <a16:creationId xmlns:a16="http://schemas.microsoft.com/office/drawing/2014/main" id="{F457E612-354F-455E-95F3-CC553F0521EC}"/>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DCB57B3E-7BB3-4F90-84B4-1CF31A4D3FFE}"/>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50" name="スライド番号プレースホルダー 1">
            <a:extLst>
              <a:ext uri="{FF2B5EF4-FFF2-40B4-BE49-F238E27FC236}">
                <a16:creationId xmlns:a16="http://schemas.microsoft.com/office/drawing/2014/main" id="{1D2EA0EF-3D0F-417E-843C-5C56CE5937A9}"/>
              </a:ext>
            </a:extLst>
          </p:cNvPr>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15</a:t>
            </a:fld>
            <a:endParaRPr kumimoji="1" lang="ja-JP" altLang="en-US" dirty="0"/>
          </a:p>
        </p:txBody>
      </p:sp>
      <p:sp>
        <p:nvSpPr>
          <p:cNvPr id="36" name="テキスト ボックス 35">
            <a:extLst>
              <a:ext uri="{FF2B5EF4-FFF2-40B4-BE49-F238E27FC236}">
                <a16:creationId xmlns:a16="http://schemas.microsoft.com/office/drawing/2014/main" id="{1C5F5A4C-017C-4F36-977F-56FD0B45C624}"/>
              </a:ext>
            </a:extLst>
          </p:cNvPr>
          <p:cNvSpPr txBox="1"/>
          <p:nvPr/>
        </p:nvSpPr>
        <p:spPr>
          <a:xfrm>
            <a:off x="3934163" y="9714207"/>
            <a:ext cx="2978671" cy="338554"/>
          </a:xfrm>
          <a:prstGeom prst="rect">
            <a:avLst/>
          </a:prstGeom>
          <a:noFill/>
        </p:spPr>
        <p:txBody>
          <a:bodyPr wrap="square" rtlCol="0">
            <a:spAutoFit/>
          </a:bodyPr>
          <a:lstStyle/>
          <a:p>
            <a:r>
              <a:rPr kumimoji="1" lang="ja-JP" altLang="en-US" sz="800" dirty="0">
                <a:latin typeface="メイリオ" panose="020B0604030504040204" pitchFamily="50" charset="-128"/>
                <a:ea typeface="メイリオ" panose="020B0604030504040204" pitchFamily="50" charset="-128"/>
              </a:rPr>
              <a:t>資料出所：就労条件総合調査</a:t>
            </a:r>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特別集計</a:t>
            </a:r>
            <a:r>
              <a:rPr kumimoji="1" lang="en-US" altLang="ja-JP" sz="800" dirty="0">
                <a:latin typeface="メイリオ" panose="020B0604030504040204" pitchFamily="50" charset="-128"/>
                <a:ea typeface="メイリオ" panose="020B0604030504040204" pitchFamily="50" charset="-128"/>
              </a:rPr>
              <a:t>)</a:t>
            </a:r>
            <a:r>
              <a:rPr kumimoji="1" lang="ja-JP" altLang="en-US" sz="800" dirty="0">
                <a:latin typeface="メイリオ" panose="020B0604030504040204" pitchFamily="50" charset="-128"/>
                <a:ea typeface="メイリオ" panose="020B0604030504040204" pitchFamily="50" charset="-128"/>
              </a:rPr>
              <a:t>を基に厚生労働省</a:t>
            </a:r>
            <a:endParaRPr kumimoji="1" lang="en-US" altLang="ja-JP" sz="800" dirty="0">
              <a:latin typeface="メイリオ" panose="020B0604030504040204" pitchFamily="50" charset="-128"/>
              <a:ea typeface="メイリオ" panose="020B0604030504040204" pitchFamily="50" charset="-128"/>
            </a:endParaRPr>
          </a:p>
          <a:p>
            <a:r>
              <a:rPr kumimoji="1" lang="ja-JP" altLang="en-US" sz="800" dirty="0">
                <a:latin typeface="メイリオ" panose="020B0604030504040204" pitchFamily="50" charset="-128"/>
                <a:ea typeface="メイリオ" panose="020B0604030504040204" pitchFamily="50" charset="-128"/>
              </a:rPr>
              <a:t>　　　　　雇用環境・均等局等が作成</a:t>
            </a:r>
          </a:p>
        </p:txBody>
      </p:sp>
      <p:sp>
        <p:nvSpPr>
          <p:cNvPr id="40" name="正方形/長方形 39">
            <a:extLst>
              <a:ext uri="{FF2B5EF4-FFF2-40B4-BE49-F238E27FC236}">
                <a16:creationId xmlns:a16="http://schemas.microsoft.com/office/drawing/2014/main" id="{6FE21FB5-D259-46C3-A1B2-568C4EA3E526}"/>
              </a:ext>
            </a:extLst>
          </p:cNvPr>
          <p:cNvSpPr/>
          <p:nvPr/>
        </p:nvSpPr>
        <p:spPr>
          <a:xfrm>
            <a:off x="652856" y="2488303"/>
            <a:ext cx="2991865" cy="296703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a:extLst>
              <a:ext uri="{FF2B5EF4-FFF2-40B4-BE49-F238E27FC236}">
                <a16:creationId xmlns:a16="http://schemas.microsoft.com/office/drawing/2014/main" id="{A5FC17DC-F3DA-470D-A9BE-2CE03E2EE470}"/>
              </a:ext>
            </a:extLst>
          </p:cNvPr>
          <p:cNvSpPr/>
          <p:nvPr/>
        </p:nvSpPr>
        <p:spPr>
          <a:xfrm>
            <a:off x="649771" y="1380258"/>
            <a:ext cx="6214777" cy="88284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8DDE20F7-4453-4B1A-A7E4-525B400310D4}"/>
              </a:ext>
            </a:extLst>
          </p:cNvPr>
          <p:cNvSpPr txBox="1"/>
          <p:nvPr/>
        </p:nvSpPr>
        <p:spPr>
          <a:xfrm>
            <a:off x="684567" y="1484577"/>
            <a:ext cx="6235898" cy="778530"/>
          </a:xfrm>
          <a:prstGeom prst="rect">
            <a:avLst/>
          </a:prstGeom>
          <a:noFill/>
        </p:spPr>
        <p:txBody>
          <a:bodyPr wrap="square" rtlCol="0">
            <a:noAutofit/>
          </a:bodyPr>
          <a:lstStyle/>
          <a:p>
            <a:r>
              <a:rPr kumimoji="1" lang="ja-JP" altLang="en-US" sz="950" dirty="0">
                <a:latin typeface="メイリオ" panose="020B0604030504040204" pitchFamily="50" charset="-128"/>
                <a:ea typeface="メイリオ" panose="020B0604030504040204" pitchFamily="50" charset="-128"/>
              </a:rPr>
              <a:t>　職場におけるハラスメントは労働者の尊厳を傷つける、あってはならないことであり、働く人の能力発揮の妨げになる。宮城県内においては、ハラスメント防止に関する方針の明確化や防止措置を規定する企業が</a:t>
            </a:r>
            <a:r>
              <a:rPr kumimoji="1" lang="en-US" altLang="ja-JP" sz="950" dirty="0">
                <a:latin typeface="メイリオ" panose="020B0604030504040204" pitchFamily="50" charset="-128"/>
                <a:ea typeface="メイリオ" panose="020B0604030504040204" pitchFamily="50" charset="-128"/>
              </a:rPr>
              <a:t>8</a:t>
            </a:r>
            <a:r>
              <a:rPr kumimoji="1" lang="ja-JP" altLang="en-US" sz="950" dirty="0">
                <a:latin typeface="メイリオ" panose="020B0604030504040204" pitchFamily="50" charset="-128"/>
                <a:ea typeface="メイリオ" panose="020B0604030504040204" pitchFamily="50" charset="-128"/>
              </a:rPr>
              <a:t>割程度にとどまっていることから、労働施策総合推進法、男女雇用機会均等法及び育児・介護休業法に基づくハラスメント防止措置義務の履行確保を徹底する等、職場におけるハラスメント対策を総合的に推進する必要がある。</a:t>
            </a:r>
            <a:endParaRPr kumimoji="1" lang="en-US" altLang="ja-JP" sz="950" dirty="0">
              <a:latin typeface="メイリオ" panose="020B0604030504040204" pitchFamily="50" charset="-128"/>
              <a:ea typeface="メイリオ" panose="020B0604030504040204" pitchFamily="50" charset="-128"/>
            </a:endParaRPr>
          </a:p>
        </p:txBody>
      </p:sp>
      <p:grpSp>
        <p:nvGrpSpPr>
          <p:cNvPr id="52" name="グループ化 51">
            <a:extLst>
              <a:ext uri="{FF2B5EF4-FFF2-40B4-BE49-F238E27FC236}">
                <a16:creationId xmlns:a16="http://schemas.microsoft.com/office/drawing/2014/main" id="{8F97D4ED-8728-42F1-8F19-2E3865EEA66E}"/>
              </a:ext>
            </a:extLst>
          </p:cNvPr>
          <p:cNvGrpSpPr/>
          <p:nvPr/>
        </p:nvGrpSpPr>
        <p:grpSpPr>
          <a:xfrm>
            <a:off x="639210" y="1222790"/>
            <a:ext cx="1281733" cy="279601"/>
            <a:chOff x="644389" y="1193430"/>
            <a:chExt cx="1281733" cy="279601"/>
          </a:xfrm>
        </p:grpSpPr>
        <p:sp>
          <p:nvSpPr>
            <p:cNvPr id="53" name="正方形/長方形 52">
              <a:extLst>
                <a:ext uri="{FF2B5EF4-FFF2-40B4-BE49-F238E27FC236}">
                  <a16:creationId xmlns:a16="http://schemas.microsoft.com/office/drawing/2014/main" id="{C9B74D4E-3DE9-4B7F-9721-E8C85FE29F81}"/>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4" name="テキスト ボックス 53">
              <a:extLst>
                <a:ext uri="{FF2B5EF4-FFF2-40B4-BE49-F238E27FC236}">
                  <a16:creationId xmlns:a16="http://schemas.microsoft.com/office/drawing/2014/main" id="{9C013F74-4C84-4AAA-B807-8D9A240BB7B4}"/>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55" name="正方形/長方形 54">
            <a:extLst>
              <a:ext uri="{FF2B5EF4-FFF2-40B4-BE49-F238E27FC236}">
                <a16:creationId xmlns:a16="http://schemas.microsoft.com/office/drawing/2014/main" id="{C5D7A8B9-985A-41D2-9B2D-5C9731F30E74}"/>
              </a:ext>
            </a:extLst>
          </p:cNvPr>
          <p:cNvSpPr/>
          <p:nvPr/>
        </p:nvSpPr>
        <p:spPr>
          <a:xfrm>
            <a:off x="3704956" y="2488303"/>
            <a:ext cx="3170152" cy="296703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29D057BC-3CD7-406F-BF13-426060D6907E}"/>
              </a:ext>
            </a:extLst>
          </p:cNvPr>
          <p:cNvSpPr txBox="1"/>
          <p:nvPr/>
        </p:nvSpPr>
        <p:spPr>
          <a:xfrm>
            <a:off x="591585" y="2526388"/>
            <a:ext cx="3105491" cy="2928954"/>
          </a:xfrm>
          <a:prstGeom prst="rect">
            <a:avLst/>
          </a:prstGeom>
          <a:noFill/>
        </p:spPr>
        <p:txBody>
          <a:bodyPr wrap="square" rtlCol="0">
            <a:noAutofit/>
          </a:bodyPr>
          <a:lstStyle/>
          <a:p>
            <a:r>
              <a:rPr kumimoji="1" lang="ja-JP" altLang="en-US" sz="950" dirty="0">
                <a:latin typeface="メイリオ" panose="020B0604030504040204" pitchFamily="50" charset="-128"/>
                <a:ea typeface="メイリオ" panose="020B0604030504040204" pitchFamily="50" charset="-128"/>
              </a:rPr>
              <a:t>①　職場におけるハラスメント等に関する雇用管理上</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の防止措置義務の履行確保</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職場におけるハラスメント防止措置を講じていな　</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い事業主に対し、厳正な指導を実施する等により法</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の履行確保を図る。また、適切なハラスメント防止</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措置が講じられるよう、ウェブサイト「あかるい職</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場応援団」などの各種ツールについて周知を図る。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②　就職活動中の学生等に対するハラスメント対策等の推進</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　　就職活動中の学生等に対するハラスメントについて、事業主に対して、ハラスメント防止指針に基づく「望ましい取組」の周知徹底を図る。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　　学生等に対しては、大学等への出前講座等の機会に相談先等を記載したリーフレットを活用して周知を図り、学生等が一人で悩むことがないよう支援等を行う。</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　　また、カスタマーハラスメントの防止対策を推進するため、カスタマーハラスメント対策企業マニュアル等を活用して、企業の取組を促す。</a:t>
            </a:r>
            <a:endParaRPr kumimoji="1" lang="en-US" altLang="ja-JP" sz="950" dirty="0">
              <a:latin typeface="メイリオ" panose="020B0604030504040204" pitchFamily="50" charset="-128"/>
              <a:ea typeface="メイリオ" panose="020B0604030504040204" pitchFamily="50" charset="-128"/>
            </a:endParaRPr>
          </a:p>
          <a:p>
            <a:pPr marL="108000" indent="-720000"/>
            <a:endParaRPr kumimoji="1" lang="en-US" altLang="ja-JP" sz="950" dirty="0">
              <a:latin typeface="メイリオ" panose="020B0604030504040204" pitchFamily="50" charset="-128"/>
              <a:ea typeface="メイリオ" panose="020B0604030504040204" pitchFamily="50" charset="-128"/>
            </a:endParaRPr>
          </a:p>
        </p:txBody>
      </p:sp>
      <p:grpSp>
        <p:nvGrpSpPr>
          <p:cNvPr id="57" name="グループ化 56">
            <a:extLst>
              <a:ext uri="{FF2B5EF4-FFF2-40B4-BE49-F238E27FC236}">
                <a16:creationId xmlns:a16="http://schemas.microsoft.com/office/drawing/2014/main" id="{10B25DC6-BDD7-40D6-9872-5DFE9CB79519}"/>
              </a:ext>
            </a:extLst>
          </p:cNvPr>
          <p:cNvGrpSpPr/>
          <p:nvPr/>
        </p:nvGrpSpPr>
        <p:grpSpPr>
          <a:xfrm>
            <a:off x="649771" y="2301906"/>
            <a:ext cx="1211332" cy="276649"/>
            <a:chOff x="641214" y="2517314"/>
            <a:chExt cx="1211332" cy="276649"/>
          </a:xfrm>
        </p:grpSpPr>
        <p:sp>
          <p:nvSpPr>
            <p:cNvPr id="58" name="正方形/長方形 57">
              <a:extLst>
                <a:ext uri="{FF2B5EF4-FFF2-40B4-BE49-F238E27FC236}">
                  <a16:creationId xmlns:a16="http://schemas.microsoft.com/office/drawing/2014/main" id="{CF3A41D8-6829-429A-9190-08E7B2030850}"/>
                </a:ext>
              </a:extLst>
            </p:cNvPr>
            <p:cNvSpPr/>
            <p:nvPr/>
          </p:nvSpPr>
          <p:spPr>
            <a:xfrm>
              <a:off x="641214" y="25173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59" name="テキスト ボックス 58">
              <a:extLst>
                <a:ext uri="{FF2B5EF4-FFF2-40B4-BE49-F238E27FC236}">
                  <a16:creationId xmlns:a16="http://schemas.microsoft.com/office/drawing/2014/main" id="{61EC6303-F4D6-499C-8CAC-9A1FE44EC058}"/>
                </a:ext>
              </a:extLst>
            </p:cNvPr>
            <p:cNvSpPr txBox="1"/>
            <p:nvPr/>
          </p:nvSpPr>
          <p:spPr>
            <a:xfrm>
              <a:off x="641214" y="2532353"/>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graphicFrame>
        <p:nvGraphicFramePr>
          <p:cNvPr id="60" name="グラフ 59">
            <a:extLst>
              <a:ext uri="{FF2B5EF4-FFF2-40B4-BE49-F238E27FC236}">
                <a16:creationId xmlns:a16="http://schemas.microsoft.com/office/drawing/2014/main" id="{F53B8FA4-C9DA-4DD9-A5A0-68CB5BF4E7B2}"/>
              </a:ext>
            </a:extLst>
          </p:cNvPr>
          <p:cNvGraphicFramePr/>
          <p:nvPr>
            <p:extLst>
              <p:ext uri="{D42A27DB-BD31-4B8C-83A1-F6EECF244321}">
                <p14:modId xmlns:p14="http://schemas.microsoft.com/office/powerpoint/2010/main" val="2602708624"/>
              </p:ext>
            </p:extLst>
          </p:nvPr>
        </p:nvGraphicFramePr>
        <p:xfrm>
          <a:off x="3755262" y="2733004"/>
          <a:ext cx="2991865" cy="2268856"/>
        </p:xfrm>
        <a:graphic>
          <a:graphicData uri="http://schemas.openxmlformats.org/drawingml/2006/chart">
            <c:chart xmlns:c="http://schemas.openxmlformats.org/drawingml/2006/chart" xmlns:r="http://schemas.openxmlformats.org/officeDocument/2006/relationships" r:id="rId3"/>
          </a:graphicData>
        </a:graphic>
      </p:graphicFrame>
      <p:sp>
        <p:nvSpPr>
          <p:cNvPr id="61" name="テキスト ボックス 60">
            <a:extLst>
              <a:ext uri="{FF2B5EF4-FFF2-40B4-BE49-F238E27FC236}">
                <a16:creationId xmlns:a16="http://schemas.microsoft.com/office/drawing/2014/main" id="{DCD31412-6003-4AA4-A0BB-6E168B36A6F4}"/>
              </a:ext>
            </a:extLst>
          </p:cNvPr>
          <p:cNvSpPr txBox="1"/>
          <p:nvPr/>
        </p:nvSpPr>
        <p:spPr>
          <a:xfrm>
            <a:off x="3704956" y="4933280"/>
            <a:ext cx="3159592" cy="215444"/>
          </a:xfrm>
          <a:prstGeom prst="rect">
            <a:avLst/>
          </a:prstGeom>
          <a:noFill/>
        </p:spPr>
        <p:txBody>
          <a:bodyPr wrap="square" rtlCol="0">
            <a:spAutoFit/>
          </a:bodyPr>
          <a:lstStyle/>
          <a:p>
            <a:pPr algn="ctr"/>
            <a:r>
              <a:rPr kumimoji="1" lang="ja-JP" altLang="en-US" sz="800" dirty="0">
                <a:latin typeface="メイリオ" panose="020B0604030504040204" pitchFamily="50" charset="-128"/>
                <a:ea typeface="メイリオ" panose="020B0604030504040204" pitchFamily="50" charset="-128"/>
              </a:rPr>
              <a:t>資料出所：宮城県　令和</a:t>
            </a:r>
            <a:r>
              <a:rPr kumimoji="1" lang="en-US" altLang="ja-JP" sz="800" dirty="0">
                <a:latin typeface="メイリオ" panose="020B0604030504040204" pitchFamily="50" charset="-128"/>
                <a:ea typeface="メイリオ" panose="020B0604030504040204" pitchFamily="50" charset="-128"/>
              </a:rPr>
              <a:t>3</a:t>
            </a:r>
            <a:r>
              <a:rPr kumimoji="1" lang="ja-JP" altLang="en-US" sz="800" dirty="0">
                <a:latin typeface="メイリオ" panose="020B0604030504040204" pitchFamily="50" charset="-128"/>
                <a:ea typeface="メイリオ" panose="020B0604030504040204" pitchFamily="50" charset="-128"/>
              </a:rPr>
              <a:t>年度「労働実態調査」</a:t>
            </a:r>
          </a:p>
        </p:txBody>
      </p:sp>
      <p:sp>
        <p:nvSpPr>
          <p:cNvPr id="62" name="テキスト ボックス 61">
            <a:extLst>
              <a:ext uri="{FF2B5EF4-FFF2-40B4-BE49-F238E27FC236}">
                <a16:creationId xmlns:a16="http://schemas.microsoft.com/office/drawing/2014/main" id="{BD15F53F-D339-4684-87BB-B7B196EC5903}"/>
              </a:ext>
            </a:extLst>
          </p:cNvPr>
          <p:cNvSpPr txBox="1"/>
          <p:nvPr/>
        </p:nvSpPr>
        <p:spPr>
          <a:xfrm>
            <a:off x="6362700" y="4109459"/>
            <a:ext cx="352875" cy="200055"/>
          </a:xfrm>
          <a:prstGeom prst="rect">
            <a:avLst/>
          </a:prstGeom>
          <a:noFill/>
        </p:spPr>
        <p:txBody>
          <a:bodyPr wrap="square" rtlCol="0">
            <a:spAutoFit/>
          </a:bodyPr>
          <a:lstStyle/>
          <a:p>
            <a:pPr algn="ctr"/>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a:t>
            </a:r>
            <a:r>
              <a:rPr kumimoji="1" lang="en-US" altLang="ja-JP" sz="700" dirty="0">
                <a:latin typeface="メイリオ" panose="020B0604030504040204" pitchFamily="50" charset="-128"/>
                <a:ea typeface="メイリオ" panose="020B0604030504040204" pitchFamily="50" charset="-128"/>
              </a:rPr>
              <a:t>)</a:t>
            </a:r>
            <a:endParaRPr kumimoji="1" lang="ja-JP" altLang="en-US" sz="700" dirty="0">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76443E1A-703A-49A3-ACEB-F336AAFB6B73}"/>
              </a:ext>
            </a:extLst>
          </p:cNvPr>
          <p:cNvSpPr txBox="1"/>
          <p:nvPr/>
        </p:nvSpPr>
        <p:spPr>
          <a:xfrm>
            <a:off x="639210" y="731116"/>
            <a:ext cx="6235898" cy="461665"/>
          </a:xfrm>
          <a:prstGeom prst="rect">
            <a:avLst/>
          </a:prstGeom>
          <a:solidFill>
            <a:schemeClr val="accent5">
              <a:lumMod val="20000"/>
              <a:lumOff val="80000"/>
            </a:schemeClr>
          </a:solidFill>
          <a:ln w="28575">
            <a:solidFill>
              <a:schemeClr val="bg1">
                <a:lumMod val="75000"/>
              </a:schemeClr>
            </a:solidFill>
          </a:ln>
        </p:spPr>
        <p:txBody>
          <a:bodyPr wrap="square" rtlCol="0">
            <a:spAutoFit/>
          </a:bodyPr>
          <a:lstStyle/>
          <a:p>
            <a:r>
              <a:rPr lang="ja-JP" altLang="en-US" sz="1200" b="1" dirty="0">
                <a:latin typeface="メイリオ" panose="020B0604030504040204" pitchFamily="50" charset="-128"/>
                <a:ea typeface="メイリオ" panose="020B0604030504040204" pitchFamily="50" charset="-128"/>
              </a:rPr>
              <a:t>３</a:t>
            </a:r>
            <a:r>
              <a:rPr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 </a:t>
            </a:r>
            <a:r>
              <a:rPr lang="ja-JP" altLang="ja-JP" sz="1200" b="1" dirty="0">
                <a:latin typeface="メイリオ" panose="020B0604030504040204" pitchFamily="50" charset="-128"/>
                <a:ea typeface="メイリオ" panose="020B0604030504040204" pitchFamily="50" charset="-128"/>
              </a:rPr>
              <a:t>総合的なハラスメント対策の推進</a:t>
            </a:r>
            <a:endParaRPr lang="en-US" altLang="ja-JP" sz="1200" b="1" dirty="0">
              <a:latin typeface="メイリオ" panose="020B0604030504040204" pitchFamily="50" charset="-128"/>
              <a:ea typeface="メイリオ" panose="020B0604030504040204" pitchFamily="50" charset="-128"/>
            </a:endParaRPr>
          </a:p>
          <a:p>
            <a:endParaRPr lang="ja-JP" altLang="en-US" sz="1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41794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a:extLst>
              <a:ext uri="{FF2B5EF4-FFF2-40B4-BE49-F238E27FC236}">
                <a16:creationId xmlns:a16="http://schemas.microsoft.com/office/drawing/2014/main" id="{9F419735-D7FB-4066-8B9D-F8AA1CDF664C}"/>
              </a:ext>
            </a:extLst>
          </p:cNvPr>
          <p:cNvSpPr txBox="1"/>
          <p:nvPr/>
        </p:nvSpPr>
        <p:spPr>
          <a:xfrm>
            <a:off x="628650" y="640965"/>
            <a:ext cx="6235898" cy="461665"/>
          </a:xfrm>
          <a:prstGeom prst="rect">
            <a:avLst/>
          </a:prstGeom>
          <a:solidFill>
            <a:schemeClr val="accent5">
              <a:lumMod val="20000"/>
              <a:lumOff val="80000"/>
            </a:schemeClr>
          </a:solidFill>
          <a:ln w="28575">
            <a:solidFill>
              <a:schemeClr val="bg1">
                <a:lumMod val="75000"/>
              </a:schemeClr>
            </a:solidFill>
          </a:ln>
        </p:spPr>
        <p:txBody>
          <a:bodyPr wrap="square" rtlCol="0">
            <a:spAutoFit/>
          </a:bodyPr>
          <a:lstStyle/>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（１</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－２長時間労働の抑制（過重労働の防止）</a:t>
            </a:r>
          </a:p>
        </p:txBody>
      </p:sp>
      <p:sp>
        <p:nvSpPr>
          <p:cNvPr id="22" name="スライド番号プレースホルダー 1">
            <a:extLst>
              <a:ext uri="{FF2B5EF4-FFF2-40B4-BE49-F238E27FC236}">
                <a16:creationId xmlns:a16="http://schemas.microsoft.com/office/drawing/2014/main" id="{DE12AD77-C64B-4E48-888F-A6AD78BC2E93}"/>
              </a:ext>
            </a:extLst>
          </p:cNvPr>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16</a:t>
            </a:fld>
            <a:endParaRPr kumimoji="1" lang="ja-JP" altLang="en-US"/>
          </a:p>
        </p:txBody>
      </p:sp>
      <p:sp>
        <p:nvSpPr>
          <p:cNvPr id="23" name="正方形/長方形 22">
            <a:extLst>
              <a:ext uri="{FF2B5EF4-FFF2-40B4-BE49-F238E27FC236}">
                <a16:creationId xmlns:a16="http://schemas.microsoft.com/office/drawing/2014/main" id="{7ED1023A-F20F-4CC4-B608-51089DCD215F}"/>
              </a:ext>
            </a:extLst>
          </p:cNvPr>
          <p:cNvSpPr/>
          <p:nvPr/>
        </p:nvSpPr>
        <p:spPr>
          <a:xfrm>
            <a:off x="649771" y="1195603"/>
            <a:ext cx="6214777" cy="999812"/>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54068069-DE65-476A-AE96-0CC83F639A46}"/>
              </a:ext>
            </a:extLst>
          </p:cNvPr>
          <p:cNvSpPr txBox="1"/>
          <p:nvPr/>
        </p:nvSpPr>
        <p:spPr>
          <a:xfrm>
            <a:off x="653342" y="1386476"/>
            <a:ext cx="6233105" cy="856563"/>
          </a:xfrm>
          <a:prstGeom prst="rect">
            <a:avLst/>
          </a:prstGeom>
          <a:noFill/>
        </p:spPr>
        <p:txBody>
          <a:bodyPr wrap="square" rtlCol="0">
            <a:noAutofit/>
          </a:bodyPr>
          <a:lstStyle/>
          <a:p>
            <a:r>
              <a:rPr kumimoji="1" lang="ja-JP" altLang="en-US" sz="950" dirty="0">
                <a:latin typeface="メイリオ" panose="020B0604030504040204" pitchFamily="50" charset="-128"/>
                <a:ea typeface="メイリオ" panose="020B0604030504040204" pitchFamily="50" charset="-128"/>
              </a:rPr>
              <a:t>　長時間労働は労働者の健康に悪影響を与え、過労死等につながるだけでなく、仕事と家庭生活の両立を困難にしている原因となっている。長時間労働が疑われる事業場に対する監督指導結果でも、違法な時間外労働が認められた事業場のうち約４割で時間外労働の実績が８０時間を超え、過重労働による健康障害を引き起こしかねない実態が認められる。このため、改正労働基準法等の着実な履行確保を図ることが必要である。さらに自動車運転者、建設業等の時間外労働の上限規制の適用が迫るなか、円滑な履行確保に向けた支援が重要である。</a:t>
            </a:r>
            <a:endParaRPr kumimoji="1" lang="en-US" altLang="ja-JP" sz="950" dirty="0">
              <a:latin typeface="メイリオ" panose="020B0604030504040204" pitchFamily="50" charset="-128"/>
              <a:ea typeface="メイリオ" panose="020B0604030504040204" pitchFamily="50" charset="-128"/>
            </a:endParaRPr>
          </a:p>
        </p:txBody>
      </p:sp>
      <p:sp>
        <p:nvSpPr>
          <p:cNvPr id="25" name="角丸四角形 30">
            <a:extLst>
              <a:ext uri="{FF2B5EF4-FFF2-40B4-BE49-F238E27FC236}">
                <a16:creationId xmlns:a16="http://schemas.microsoft.com/office/drawing/2014/main" id="{7FD354FC-F078-45B8-9C48-C0FB5BE66318}"/>
              </a:ext>
            </a:extLst>
          </p:cNvPr>
          <p:cNvSpPr/>
          <p:nvPr/>
        </p:nvSpPr>
        <p:spPr bwMode="auto">
          <a:xfrm>
            <a:off x="668108" y="6267870"/>
            <a:ext cx="6234976" cy="2587274"/>
          </a:xfrm>
          <a:prstGeom prst="roundRect">
            <a:avLst>
              <a:gd name="adj" fmla="val 3369"/>
            </a:avLst>
          </a:prstGeom>
          <a:solidFill>
            <a:srgbClr val="D0DCF0"/>
          </a:solidFill>
          <a:ln w="6350" cap="flat" cmpd="sng" algn="ctr">
            <a:noFill/>
            <a:prstDash val="solid"/>
            <a:round/>
            <a:headEnd type="none" w="med" len="med"/>
            <a:tailEnd type="none" w="med" len="med"/>
          </a:ln>
          <a:effectLst/>
        </p:spPr>
        <p:txBody>
          <a:bodyPr wrap="square" lIns="13956" tIns="0" rIns="0" bIns="0" rtlCol="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endParaRPr kumimoji="1" lang="ja-JP" altLang="en-US" sz="839"/>
          </a:p>
        </p:txBody>
      </p:sp>
      <p:grpSp>
        <p:nvGrpSpPr>
          <p:cNvPr id="26" name="グループ化 25">
            <a:extLst>
              <a:ext uri="{FF2B5EF4-FFF2-40B4-BE49-F238E27FC236}">
                <a16:creationId xmlns:a16="http://schemas.microsoft.com/office/drawing/2014/main" id="{CFFBF28F-C07D-46B5-BDFC-DB99FB5F883B}"/>
              </a:ext>
            </a:extLst>
          </p:cNvPr>
          <p:cNvGrpSpPr/>
          <p:nvPr/>
        </p:nvGrpSpPr>
        <p:grpSpPr>
          <a:xfrm>
            <a:off x="716452" y="6227747"/>
            <a:ext cx="5803002" cy="2513351"/>
            <a:chOff x="1305235" y="4039060"/>
            <a:chExt cx="7604101" cy="3293429"/>
          </a:xfrm>
        </p:grpSpPr>
        <p:graphicFrame>
          <p:nvGraphicFramePr>
            <p:cNvPr id="27" name="グラフ 26">
              <a:extLst>
                <a:ext uri="{FF2B5EF4-FFF2-40B4-BE49-F238E27FC236}">
                  <a16:creationId xmlns:a16="http://schemas.microsoft.com/office/drawing/2014/main" id="{8BC1B67A-0D48-4C31-8EC4-B6C207123651}"/>
                </a:ext>
              </a:extLst>
            </p:cNvPr>
            <p:cNvGraphicFramePr>
              <a:graphicFrameLocks/>
            </p:cNvGraphicFramePr>
            <p:nvPr/>
          </p:nvGraphicFramePr>
          <p:xfrm>
            <a:off x="4462224" y="4559337"/>
            <a:ext cx="4447112" cy="2773152"/>
          </p:xfrm>
          <a:graphic>
            <a:graphicData uri="http://schemas.openxmlformats.org/drawingml/2006/chart">
              <c:chart xmlns:c="http://schemas.openxmlformats.org/drawingml/2006/chart" xmlns:r="http://schemas.openxmlformats.org/officeDocument/2006/relationships" r:id="rId2"/>
            </a:graphicData>
          </a:graphic>
        </p:graphicFrame>
        <p:sp>
          <p:nvSpPr>
            <p:cNvPr id="28" name="正方形/長方形 27">
              <a:extLst>
                <a:ext uri="{FF2B5EF4-FFF2-40B4-BE49-F238E27FC236}">
                  <a16:creationId xmlns:a16="http://schemas.microsoft.com/office/drawing/2014/main" id="{9AD2E94C-5196-4262-AC85-916A44061A6E}"/>
                </a:ext>
              </a:extLst>
            </p:cNvPr>
            <p:cNvSpPr/>
            <p:nvPr/>
          </p:nvSpPr>
          <p:spPr>
            <a:xfrm>
              <a:off x="1305235" y="4039060"/>
              <a:ext cx="3982260" cy="725945"/>
            </a:xfrm>
            <a:prstGeom prst="rect">
              <a:avLst/>
            </a:prstGeom>
          </p:spPr>
          <p:txBody>
            <a:bodyPr wrap="square">
              <a:spAutoFit/>
            </a:bodyPr>
            <a:lstStyle/>
            <a:p>
              <a:pPr>
                <a:defRPr sz="1050" b="1" i="0" u="none" strike="noStrike" kern="1200" spc="0" baseline="0">
                  <a:solidFill>
                    <a:prstClr val="black"/>
                  </a:solidFill>
                  <a:latin typeface="メイリオ" panose="020B0604030504040204" pitchFamily="50" charset="-128"/>
                  <a:ea typeface="メイリオ" panose="020B0604030504040204" pitchFamily="50" charset="-128"/>
                  <a:cs typeface="+mn-cs"/>
                </a:defRPr>
              </a:pPr>
              <a:r>
                <a:rPr lang="ja-JP" altLang="en-US" sz="1000" dirty="0">
                  <a:latin typeface="メイリオ" panose="020B0604030504040204" pitchFamily="50" charset="-128"/>
                  <a:ea typeface="メイリオ" panose="020B0604030504040204" pitchFamily="50" charset="-128"/>
                </a:rPr>
                <a:t>違法な時間外労働が認められた事業場において最も時間外労働の実績が長い労働者の実績の状況　　　　　　　　　　　　　　　　　　　　　　　　　　　　　　</a:t>
              </a:r>
              <a:endParaRPr lang="en-US" altLang="ja-JP" sz="1000" dirty="0">
                <a:latin typeface="メイリオ" panose="020B0604030504040204" pitchFamily="50" charset="-128"/>
                <a:ea typeface="メイリオ" panose="020B0604030504040204" pitchFamily="50" charset="-128"/>
              </a:endParaRPr>
            </a:p>
            <a:p>
              <a:pPr>
                <a:defRPr sz="1050" b="1" i="0" u="none" strike="noStrike" kern="1200" spc="0" baseline="0">
                  <a:solidFill>
                    <a:prstClr val="black"/>
                  </a:solidFill>
                  <a:latin typeface="メイリオ" panose="020B0604030504040204" pitchFamily="50" charset="-128"/>
                  <a:ea typeface="メイリオ" panose="020B0604030504040204" pitchFamily="50" charset="-128"/>
                  <a:cs typeface="+mn-cs"/>
                </a:defRPr>
              </a:pPr>
              <a:r>
                <a:rPr lang="ja-JP" altLang="en-US" sz="1000" dirty="0">
                  <a:latin typeface="メイリオ" panose="020B0604030504040204" pitchFamily="50" charset="-128"/>
                  <a:ea typeface="メイリオ" panose="020B0604030504040204" pitchFamily="50" charset="-128"/>
                </a:rPr>
                <a:t>　　（令和４年の監督実績による：</a:t>
              </a:r>
              <a:r>
                <a:rPr lang="en-US" altLang="ja-JP" sz="1000" dirty="0">
                  <a:latin typeface="メイリオ" panose="020B0604030504040204" pitchFamily="50" charset="-128"/>
                  <a:ea typeface="メイリオ" panose="020B0604030504040204" pitchFamily="50" charset="-128"/>
                </a:rPr>
                <a:t>237</a:t>
              </a:r>
              <a:r>
                <a:rPr lang="ja-JP" altLang="en-US" sz="1000" dirty="0">
                  <a:latin typeface="メイリオ" panose="020B0604030504040204" pitchFamily="50" charset="-128"/>
                  <a:ea typeface="メイリオ" panose="020B0604030504040204" pitchFamily="50" charset="-128"/>
                </a:rPr>
                <a:t>事業場）</a:t>
              </a:r>
            </a:p>
          </p:txBody>
        </p:sp>
      </p:grpSp>
      <p:graphicFrame>
        <p:nvGraphicFramePr>
          <p:cNvPr id="29" name="グラフ 28">
            <a:extLst>
              <a:ext uri="{FF2B5EF4-FFF2-40B4-BE49-F238E27FC236}">
                <a16:creationId xmlns:a16="http://schemas.microsoft.com/office/drawing/2014/main" id="{010BBAE5-00B9-4C50-9C14-8C21B1B5262D}"/>
              </a:ext>
            </a:extLst>
          </p:cNvPr>
          <p:cNvGraphicFramePr/>
          <p:nvPr>
            <p:extLst>
              <p:ext uri="{D42A27DB-BD31-4B8C-83A1-F6EECF244321}">
                <p14:modId xmlns:p14="http://schemas.microsoft.com/office/powerpoint/2010/main" val="745379552"/>
              </p:ext>
            </p:extLst>
          </p:nvPr>
        </p:nvGraphicFramePr>
        <p:xfrm>
          <a:off x="655544" y="6624791"/>
          <a:ext cx="3308265" cy="1994840"/>
        </p:xfrm>
        <a:graphic>
          <a:graphicData uri="http://schemas.openxmlformats.org/drawingml/2006/chart">
            <c:chart xmlns:c="http://schemas.openxmlformats.org/drawingml/2006/chart" xmlns:r="http://schemas.openxmlformats.org/officeDocument/2006/relationships" r:id="rId3"/>
          </a:graphicData>
        </a:graphic>
      </p:graphicFrame>
      <p:sp>
        <p:nvSpPr>
          <p:cNvPr id="30" name="額縁 41">
            <a:extLst>
              <a:ext uri="{FF2B5EF4-FFF2-40B4-BE49-F238E27FC236}">
                <a16:creationId xmlns:a16="http://schemas.microsoft.com/office/drawing/2014/main" id="{0AA630D6-72E0-4DB2-9480-A1EF50DE6F0E}"/>
              </a:ext>
            </a:extLst>
          </p:cNvPr>
          <p:cNvSpPr/>
          <p:nvPr/>
        </p:nvSpPr>
        <p:spPr>
          <a:xfrm>
            <a:off x="3940362" y="6315169"/>
            <a:ext cx="2810871" cy="2492677"/>
          </a:xfrm>
          <a:prstGeom prst="bevel">
            <a:avLst>
              <a:gd name="adj" fmla="val 29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Ø"/>
            </a:pPr>
            <a:r>
              <a:rPr kumimoji="1" lang="ja-JP" altLang="en-US" sz="1200" dirty="0">
                <a:solidFill>
                  <a:schemeClr val="tx1"/>
                </a:solidFill>
              </a:rPr>
              <a:t>令和４年（令和４年１月～令和４年１２月）において、長時間労働が疑われる</a:t>
            </a:r>
            <a:r>
              <a:rPr kumimoji="1" lang="en-US" altLang="ja-JP" sz="1200" dirty="0">
                <a:solidFill>
                  <a:schemeClr val="tx1"/>
                </a:solidFill>
              </a:rPr>
              <a:t>437</a:t>
            </a:r>
            <a:r>
              <a:rPr kumimoji="1" lang="ja-JP" altLang="en-US" sz="1200" dirty="0">
                <a:solidFill>
                  <a:schemeClr val="tx1"/>
                </a:solidFill>
              </a:rPr>
              <a:t>事業場に対して監督指導を実施した。</a:t>
            </a:r>
          </a:p>
          <a:p>
            <a:pPr marL="171450" indent="-171450">
              <a:buFont typeface="Wingdings" panose="05000000000000000000" pitchFamily="2" charset="2"/>
              <a:buChar char="Ø"/>
            </a:pPr>
            <a:r>
              <a:rPr kumimoji="1" lang="ja-JP" altLang="en-US" sz="1200" dirty="0">
                <a:solidFill>
                  <a:schemeClr val="tx1"/>
                </a:solidFill>
              </a:rPr>
              <a:t>この</a:t>
            </a:r>
            <a:r>
              <a:rPr kumimoji="1" lang="en-US" altLang="ja-JP" sz="1200" dirty="0">
                <a:solidFill>
                  <a:schemeClr val="tx1"/>
                </a:solidFill>
              </a:rPr>
              <a:t>437</a:t>
            </a:r>
            <a:r>
              <a:rPr kumimoji="1" lang="ja-JP" altLang="en-US" sz="1200" dirty="0">
                <a:solidFill>
                  <a:schemeClr val="tx1"/>
                </a:solidFill>
              </a:rPr>
              <a:t>事業場のうち、</a:t>
            </a:r>
            <a:r>
              <a:rPr kumimoji="1" lang="en-US" altLang="ja-JP" sz="1200" dirty="0">
                <a:solidFill>
                  <a:schemeClr val="tx1"/>
                </a:solidFill>
              </a:rPr>
              <a:t>237</a:t>
            </a:r>
            <a:r>
              <a:rPr kumimoji="1" lang="ja-JP" altLang="en-US" sz="1200" dirty="0">
                <a:solidFill>
                  <a:schemeClr val="tx1"/>
                </a:solidFill>
              </a:rPr>
              <a:t>事業場（約</a:t>
            </a:r>
            <a:r>
              <a:rPr kumimoji="1" lang="en-US" altLang="ja-JP" sz="1200" dirty="0">
                <a:solidFill>
                  <a:schemeClr val="tx1"/>
                </a:solidFill>
              </a:rPr>
              <a:t>54</a:t>
            </a:r>
            <a:r>
              <a:rPr kumimoji="1" lang="ja-JP" altLang="en-US" sz="1200" dirty="0">
                <a:solidFill>
                  <a:schemeClr val="tx1"/>
                </a:solidFill>
              </a:rPr>
              <a:t>％）において、違法な時間外労働が認められた。</a:t>
            </a:r>
          </a:p>
          <a:p>
            <a:pPr marL="171450" indent="-171450">
              <a:buFont typeface="Wingdings" panose="05000000000000000000" pitchFamily="2" charset="2"/>
              <a:buChar char="Ø"/>
            </a:pPr>
            <a:r>
              <a:rPr kumimoji="1" lang="ja-JP" altLang="en-US" sz="1200" dirty="0">
                <a:solidFill>
                  <a:schemeClr val="tx1"/>
                </a:solidFill>
              </a:rPr>
              <a:t>また、これら</a:t>
            </a:r>
            <a:r>
              <a:rPr kumimoji="1" lang="en-US" altLang="ja-JP" sz="1200" dirty="0">
                <a:solidFill>
                  <a:schemeClr val="tx1"/>
                </a:solidFill>
              </a:rPr>
              <a:t>237</a:t>
            </a:r>
            <a:r>
              <a:rPr kumimoji="1" lang="ja-JP" altLang="en-US" sz="1200" dirty="0">
                <a:solidFill>
                  <a:schemeClr val="tx1"/>
                </a:solidFill>
              </a:rPr>
              <a:t>事業場のうち、最も時間外労働の実績が長い労働者の実績が、</a:t>
            </a:r>
            <a:r>
              <a:rPr kumimoji="1" lang="en-US" altLang="ja-JP" sz="1200" dirty="0">
                <a:solidFill>
                  <a:schemeClr val="tx1"/>
                </a:solidFill>
              </a:rPr>
              <a:t>80</a:t>
            </a:r>
            <a:r>
              <a:rPr kumimoji="1" lang="ja-JP" altLang="en-US" sz="1200" dirty="0">
                <a:solidFill>
                  <a:schemeClr val="tx1"/>
                </a:solidFill>
              </a:rPr>
              <a:t>時間を超えていた事業場数は、</a:t>
            </a:r>
            <a:r>
              <a:rPr kumimoji="1" lang="en-US" altLang="ja-JP" sz="1200" dirty="0">
                <a:solidFill>
                  <a:schemeClr val="tx1"/>
                </a:solidFill>
              </a:rPr>
              <a:t>95</a:t>
            </a:r>
            <a:r>
              <a:rPr kumimoji="1" lang="ja-JP" altLang="en-US" sz="1200" dirty="0">
                <a:solidFill>
                  <a:schemeClr val="tx1"/>
                </a:solidFill>
              </a:rPr>
              <a:t>事業場（約</a:t>
            </a:r>
            <a:r>
              <a:rPr kumimoji="1" lang="en-US" altLang="ja-JP" sz="1200" dirty="0">
                <a:solidFill>
                  <a:schemeClr val="tx1"/>
                </a:solidFill>
              </a:rPr>
              <a:t>40</a:t>
            </a:r>
            <a:r>
              <a:rPr kumimoji="1" lang="ja-JP" altLang="en-US" sz="1200" dirty="0">
                <a:solidFill>
                  <a:schemeClr val="tx1"/>
                </a:solidFill>
              </a:rPr>
              <a:t>％）に及んだ。</a:t>
            </a:r>
          </a:p>
        </p:txBody>
      </p:sp>
      <p:sp>
        <p:nvSpPr>
          <p:cNvPr id="31" name="テキスト ボックス 30">
            <a:extLst>
              <a:ext uri="{FF2B5EF4-FFF2-40B4-BE49-F238E27FC236}">
                <a16:creationId xmlns:a16="http://schemas.microsoft.com/office/drawing/2014/main" id="{80C61C8B-90FA-4A4F-BB35-2D9FE88C145A}"/>
              </a:ext>
            </a:extLst>
          </p:cNvPr>
          <p:cNvSpPr txBox="1"/>
          <p:nvPr/>
        </p:nvSpPr>
        <p:spPr>
          <a:xfrm>
            <a:off x="668108" y="2374766"/>
            <a:ext cx="6119136" cy="3800066"/>
          </a:xfrm>
          <a:prstGeom prst="rect">
            <a:avLst/>
          </a:prstGeom>
          <a:noFill/>
        </p:spPr>
        <p:txBody>
          <a:bodyPr wrap="square" rtlCol="0">
            <a:noAutofit/>
          </a:bodyPr>
          <a:lstStyle/>
          <a:p>
            <a:pPr marL="108000" indent="-720000"/>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①　長時間労働の抑制に向けた監督指導等</a:t>
            </a:r>
            <a:endParaRPr kumimoji="1" lang="en-US" altLang="ja-JP" sz="950" dirty="0">
              <a:latin typeface="メイリオ" panose="020B0604030504040204" pitchFamily="50" charset="-128"/>
              <a:ea typeface="メイリオ" panose="020B0604030504040204" pitchFamily="50" charset="-128"/>
            </a:endParaRPr>
          </a:p>
          <a:p>
            <a:pPr marL="252000" indent="-720000"/>
            <a:r>
              <a:rPr kumimoji="1" lang="ja-JP" altLang="en-US" sz="950" dirty="0">
                <a:latin typeface="メイリオ" panose="020B0604030504040204" pitchFamily="50" charset="-128"/>
                <a:ea typeface="メイリオ" panose="020B0604030504040204" pitchFamily="50" charset="-128"/>
              </a:rPr>
              <a:t>　ア　長時間労働の抑制及び過重労働による健康障害を防止するため、各種情報から時間外・休日労働時間数が１か月あたり８０時間を超えていると考えられる事業場及び長時間労働にわたる過重な労働による過労死等に係る労災請求が行われた事業場に対する監督指導を引き続き実施する。</a:t>
            </a:r>
            <a:endParaRPr kumimoji="1" lang="en-US" altLang="ja-JP" sz="950" dirty="0">
              <a:latin typeface="メイリオ" panose="020B0604030504040204" pitchFamily="50" charset="-128"/>
              <a:ea typeface="メイリオ" panose="020B0604030504040204" pitchFamily="50" charset="-128"/>
            </a:endParaRPr>
          </a:p>
          <a:p>
            <a:pPr marL="252000" indent="-720000"/>
            <a:r>
              <a:rPr kumimoji="1" lang="ja-JP" altLang="en-US" sz="950" dirty="0">
                <a:latin typeface="メイリオ" panose="020B0604030504040204" pitchFamily="50" charset="-128"/>
                <a:ea typeface="メイリオ" panose="020B0604030504040204" pitchFamily="50" charset="-128"/>
              </a:rPr>
              <a:t>　イ　過労死等防止対策推進法に基づく、</a:t>
            </a:r>
            <a:r>
              <a:rPr kumimoji="1" lang="en-US" altLang="ja-JP" sz="950" dirty="0">
                <a:latin typeface="メイリオ" panose="020B0604030504040204" pitchFamily="50" charset="-128"/>
                <a:ea typeface="メイリオ" panose="020B0604030504040204" pitchFamily="50" charset="-128"/>
              </a:rPr>
              <a:t>11</a:t>
            </a:r>
            <a:r>
              <a:rPr kumimoji="1" lang="ja-JP" altLang="en-US" sz="950" dirty="0">
                <a:latin typeface="メイリオ" panose="020B0604030504040204" pitchFamily="50" charset="-128"/>
                <a:ea typeface="メイリオ" panose="020B0604030504040204" pitchFamily="50" charset="-128"/>
              </a:rPr>
              <a:t>月の過労死等防止啓発月間において、各団体と連携し</a:t>
            </a:r>
            <a:r>
              <a:rPr kumimoji="1" lang="ja-JP" altLang="en-US" sz="950" spc="-300" dirty="0">
                <a:latin typeface="メイリオ" panose="020B0604030504040204" pitchFamily="50" charset="-128"/>
                <a:ea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rPr>
              <a:t>「過労死等防止対策推進シンポジウム」を開催する等過労死等防止に向けた周知・啓発を図る。</a:t>
            </a:r>
            <a:br>
              <a:rPr kumimoji="1" lang="en-US" altLang="ja-JP" sz="950" dirty="0">
                <a:latin typeface="メイリオ" panose="020B0604030504040204" pitchFamily="50" charset="-128"/>
                <a:ea typeface="メイリオ" panose="020B0604030504040204" pitchFamily="50" charset="-128"/>
              </a:rPr>
            </a:br>
            <a:r>
              <a:rPr kumimoji="1" lang="ja-JP" altLang="en-US" sz="950" dirty="0">
                <a:latin typeface="メイリオ" panose="020B0604030504040204" pitchFamily="50" charset="-128"/>
                <a:ea typeface="メイリオ" panose="020B0604030504040204" pitchFamily="50" charset="-128"/>
              </a:rPr>
              <a:t>　また、この際展開される「過重労働解消</a:t>
            </a:r>
            <a:r>
              <a:rPr kumimoji="1" lang="ja-JP" altLang="en-US" sz="950" spc="-150" dirty="0">
                <a:latin typeface="メイリオ" panose="020B0604030504040204" pitchFamily="50" charset="-128"/>
                <a:ea typeface="メイリオ" panose="020B0604030504040204" pitchFamily="50" charset="-128"/>
              </a:rPr>
              <a:t>キャンペーン</a:t>
            </a:r>
            <a:r>
              <a:rPr kumimoji="1" lang="ja-JP" altLang="en-US" sz="950" dirty="0">
                <a:latin typeface="メイリオ" panose="020B0604030504040204" pitchFamily="50" charset="-128"/>
                <a:ea typeface="メイリオ" panose="020B0604030504040204" pitchFamily="50" charset="-128"/>
              </a:rPr>
              <a:t>」の期間中、過重労働解消のための無料の電話相談、長時間労働等が疑われる事業場に対する重点的な監督指導を実施することに加え、長時間労働の解消等働き方改革に積極的に取り組む企業を局長がベストプラクティス企業として訪問し、地域に向けて広く発信し過労死等防止等について機運の醸成を図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②　自動車運送業、建設業、医師等における勤務環境の改善</a:t>
            </a:r>
          </a:p>
          <a:p>
            <a:pPr marL="108000" indent="-720000"/>
            <a:r>
              <a:rPr kumimoji="1" lang="ja-JP" altLang="en-US" sz="950" dirty="0">
                <a:latin typeface="メイリオ" panose="020B0604030504040204" pitchFamily="50" charset="-128"/>
                <a:ea typeface="メイリオ" panose="020B0604030504040204" pitchFamily="50" charset="-128"/>
              </a:rPr>
              <a:t>　　令和</a:t>
            </a:r>
            <a:r>
              <a:rPr kumimoji="1" lang="en-US" altLang="ja-JP" sz="950" dirty="0">
                <a:latin typeface="メイリオ" panose="020B0604030504040204" pitchFamily="50" charset="-128"/>
                <a:ea typeface="メイリオ" panose="020B0604030504040204" pitchFamily="50" charset="-128"/>
              </a:rPr>
              <a:t>6</a:t>
            </a:r>
            <a:r>
              <a:rPr kumimoji="1" lang="ja-JP" altLang="en-US" sz="950" dirty="0">
                <a:latin typeface="メイリオ" panose="020B0604030504040204" pitchFamily="50" charset="-128"/>
                <a:ea typeface="メイリオ" panose="020B0604030504040204" pitchFamily="50" charset="-128"/>
              </a:rPr>
              <a:t>年</a:t>
            </a:r>
            <a:r>
              <a:rPr kumimoji="1" lang="en-US" altLang="ja-JP" sz="950" dirty="0">
                <a:latin typeface="メイリオ" panose="020B0604030504040204" pitchFamily="50" charset="-128"/>
                <a:ea typeface="メイリオ" panose="020B0604030504040204" pitchFamily="50" charset="-128"/>
              </a:rPr>
              <a:t>4</a:t>
            </a:r>
            <a:r>
              <a:rPr kumimoji="1" lang="ja-JP" altLang="en-US" sz="950" dirty="0">
                <a:latin typeface="メイリオ" panose="020B0604030504040204" pitchFamily="50" charset="-128"/>
                <a:ea typeface="メイリオ" panose="020B0604030504040204" pitchFamily="50" charset="-128"/>
              </a:rPr>
              <a:t>月から時間外労働の上限規制が適用される自動車運転者、建設業、医師等に対して円滑な履行へ向けて、長時間労働の是正、人材の確保に向けた情報提供を行うとともに、労働時間制度等に係る説明会を実施する。また、中小企業に対し、監督署の相談・支援班による訪問、説明会の開催により改正労働基準法の周知に関するきめ細かな支援等を実施する。なお、トラック運送業については、監督署において発・着荷主等に対し、荷待ち時間の改善等の配慮を「要請」する等の取組を実施す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③　長時間労働につながる取引環境の見直し</a:t>
            </a:r>
          </a:p>
          <a:p>
            <a:pPr marL="108000" indent="-720000"/>
            <a:r>
              <a:rPr kumimoji="1" lang="ja-JP" altLang="en-US" sz="950" dirty="0">
                <a:latin typeface="メイリオ" panose="020B0604030504040204" pitchFamily="50" charset="-128"/>
                <a:ea typeface="メイリオ" panose="020B0604030504040204" pitchFamily="50" charset="-128"/>
              </a:rPr>
              <a:t>　　</a:t>
            </a:r>
            <a:r>
              <a:rPr kumimoji="1" lang="en-US" altLang="ja-JP" sz="950" dirty="0">
                <a:latin typeface="メイリオ" panose="020B0604030504040204" pitchFamily="50" charset="-128"/>
                <a:ea typeface="メイリオ" panose="020B0604030504040204" pitchFamily="50" charset="-128"/>
              </a:rPr>
              <a:t>11</a:t>
            </a:r>
            <a:r>
              <a:rPr kumimoji="1" lang="ja-JP" altLang="en-US" sz="950" dirty="0">
                <a:latin typeface="メイリオ" panose="020B0604030504040204" pitchFamily="50" charset="-128"/>
                <a:ea typeface="メイリオ" panose="020B0604030504040204" pitchFamily="50" charset="-128"/>
              </a:rPr>
              <a:t>月の「過労死等防止啓発月間」に併せて実施される「しわ寄せ防止キャンペーン月間」において、引き続き「大企業・親事業者の働き方改革に伴う下請等中小事業者への</a:t>
            </a:r>
            <a:r>
              <a:rPr kumimoji="1" lang="en-US" altLang="ja-JP" sz="950" dirty="0">
                <a:latin typeface="メイリオ" panose="020B0604030504040204" pitchFamily="50" charset="-128"/>
                <a:ea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rPr>
              <a:t>しわ寄せ</a:t>
            </a:r>
            <a:r>
              <a:rPr kumimoji="1" lang="en-US" altLang="ja-JP" sz="950" dirty="0">
                <a:latin typeface="メイリオ" panose="020B0604030504040204" pitchFamily="50" charset="-128"/>
                <a:ea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rPr>
              <a:t>防止のための総合対策」に基づき、関係省庁と連携を図りつつ、「過重労働解消キャンペーン」とともに使用者団体等に対して集中的な周知啓発を実施する。</a:t>
            </a:r>
            <a:br>
              <a:rPr kumimoji="1" lang="ja-JP" altLang="en-US" sz="950" dirty="0">
                <a:latin typeface="メイリオ" panose="020B0604030504040204" pitchFamily="50" charset="-128"/>
                <a:ea typeface="メイリオ" panose="020B0604030504040204" pitchFamily="50" charset="-128"/>
              </a:rPr>
            </a:br>
            <a:r>
              <a:rPr kumimoji="1" lang="ja-JP" altLang="en-US" sz="950" dirty="0">
                <a:latin typeface="メイリオ" panose="020B0604030504040204" pitchFamily="50" charset="-128"/>
                <a:ea typeface="メイリオ" panose="020B0604030504040204" pitchFamily="50" charset="-128"/>
              </a:rPr>
              <a:t>　また、働き方改革の推進に向けた中小企業における労働条件の確保・改善のため、監督指導の結果、下請中小企業等の労働基準関係法令等違反の背景に、親事業者等の下請代金支払遅延等防止法等の違反が疑われる場合には、その通報趣旨を丁寧に説明の上、中小企業庁、公正取引委員会及び国土交通省に確実に通報する。</a:t>
            </a:r>
            <a:endParaRPr kumimoji="1" lang="en-US" altLang="ja-JP" sz="950" dirty="0">
              <a:latin typeface="メイリオ" panose="020B0604030504040204" pitchFamily="50" charset="-128"/>
              <a:ea typeface="メイリオ" panose="020B0604030504040204" pitchFamily="50" charset="-128"/>
            </a:endParaRPr>
          </a:p>
        </p:txBody>
      </p:sp>
      <p:sp>
        <p:nvSpPr>
          <p:cNvPr id="32" name="正方形/長方形 31">
            <a:extLst>
              <a:ext uri="{FF2B5EF4-FFF2-40B4-BE49-F238E27FC236}">
                <a16:creationId xmlns:a16="http://schemas.microsoft.com/office/drawing/2014/main" id="{0381FCDA-9453-44CD-AF0E-BBCD59818321}"/>
              </a:ext>
            </a:extLst>
          </p:cNvPr>
          <p:cNvSpPr/>
          <p:nvPr/>
        </p:nvSpPr>
        <p:spPr>
          <a:xfrm>
            <a:off x="648090" y="2364949"/>
            <a:ext cx="6214777" cy="3862797"/>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33" name="グラフ 32">
            <a:extLst>
              <a:ext uri="{FF2B5EF4-FFF2-40B4-BE49-F238E27FC236}">
                <a16:creationId xmlns:a16="http://schemas.microsoft.com/office/drawing/2014/main" id="{9F64D881-4735-4A18-9697-6608900F02A9}"/>
              </a:ext>
            </a:extLst>
          </p:cNvPr>
          <p:cNvGraphicFramePr>
            <a:graphicFrameLocks/>
          </p:cNvGraphicFramePr>
          <p:nvPr>
            <p:extLst>
              <p:ext uri="{D42A27DB-BD31-4B8C-83A1-F6EECF244321}">
                <p14:modId xmlns:p14="http://schemas.microsoft.com/office/powerpoint/2010/main" val="3286828218"/>
              </p:ext>
            </p:extLst>
          </p:nvPr>
        </p:nvGraphicFramePr>
        <p:xfrm>
          <a:off x="705240" y="8855144"/>
          <a:ext cx="6186202" cy="1167193"/>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グループ化 33">
            <a:extLst>
              <a:ext uri="{FF2B5EF4-FFF2-40B4-BE49-F238E27FC236}">
                <a16:creationId xmlns:a16="http://schemas.microsoft.com/office/drawing/2014/main" id="{2947014F-ED6C-4062-9AEF-3D5D839577E6}"/>
              </a:ext>
            </a:extLst>
          </p:cNvPr>
          <p:cNvGrpSpPr/>
          <p:nvPr/>
        </p:nvGrpSpPr>
        <p:grpSpPr>
          <a:xfrm>
            <a:off x="668108" y="2222306"/>
            <a:ext cx="1225438" cy="278368"/>
            <a:chOff x="641214" y="2330077"/>
            <a:chExt cx="1225438" cy="278368"/>
          </a:xfrm>
        </p:grpSpPr>
        <p:sp>
          <p:nvSpPr>
            <p:cNvPr id="35" name="正方形/長方形 34">
              <a:extLst>
                <a:ext uri="{FF2B5EF4-FFF2-40B4-BE49-F238E27FC236}">
                  <a16:creationId xmlns:a16="http://schemas.microsoft.com/office/drawing/2014/main" id="{D103DE84-5738-423E-9AC6-57456CD9C2B5}"/>
                </a:ext>
              </a:extLst>
            </p:cNvPr>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37" name="テキスト ボックス 36">
              <a:extLst>
                <a:ext uri="{FF2B5EF4-FFF2-40B4-BE49-F238E27FC236}">
                  <a16:creationId xmlns:a16="http://schemas.microsoft.com/office/drawing/2014/main" id="{A967CF7E-C7BB-429A-9FF8-6B2614AA63B3}"/>
                </a:ext>
              </a:extLst>
            </p:cNvPr>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grpSp>
        <p:nvGrpSpPr>
          <p:cNvPr id="56" name="グループ化 55">
            <a:extLst>
              <a:ext uri="{FF2B5EF4-FFF2-40B4-BE49-F238E27FC236}">
                <a16:creationId xmlns:a16="http://schemas.microsoft.com/office/drawing/2014/main" id="{D595917C-907D-4EB9-B028-01F54C0863CD}"/>
              </a:ext>
            </a:extLst>
          </p:cNvPr>
          <p:cNvGrpSpPr/>
          <p:nvPr/>
        </p:nvGrpSpPr>
        <p:grpSpPr>
          <a:xfrm>
            <a:off x="644389" y="1134392"/>
            <a:ext cx="1281733" cy="279601"/>
            <a:chOff x="644389" y="1193430"/>
            <a:chExt cx="1281733" cy="279601"/>
          </a:xfrm>
        </p:grpSpPr>
        <p:sp>
          <p:nvSpPr>
            <p:cNvPr id="57" name="正方形/長方形 56">
              <a:extLst>
                <a:ext uri="{FF2B5EF4-FFF2-40B4-BE49-F238E27FC236}">
                  <a16:creationId xmlns:a16="http://schemas.microsoft.com/office/drawing/2014/main" id="{362D3B4B-31AC-438A-9A23-8BD8E147BC2C}"/>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2AFEC08B-3C7D-4B30-BAD9-631EA2D71F4B}"/>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59" name="テキスト ボックス 58">
            <a:extLst>
              <a:ext uri="{FF2B5EF4-FFF2-40B4-BE49-F238E27FC236}">
                <a16:creationId xmlns:a16="http://schemas.microsoft.com/office/drawing/2014/main" id="{4E7A27C2-81DA-4248-B274-1EC14D31FDEE}"/>
              </a:ext>
            </a:extLst>
          </p:cNvPr>
          <p:cNvSpPr txBox="1"/>
          <p:nvPr/>
        </p:nvSpPr>
        <p:spPr>
          <a:xfrm>
            <a:off x="5536297" y="9892177"/>
            <a:ext cx="2181225" cy="200055"/>
          </a:xfrm>
          <a:prstGeom prst="rect">
            <a:avLst/>
          </a:prstGeom>
          <a:noFill/>
        </p:spPr>
        <p:txBody>
          <a:bodyPr wrap="square" rtlCol="0">
            <a:spAutoFit/>
          </a:bodyPr>
          <a:lstStyle/>
          <a:p>
            <a:r>
              <a:rPr kumimoji="1" lang="en-US" altLang="ja-JP" sz="700" dirty="0">
                <a:latin typeface="メイリオ" panose="020B0604030504040204" pitchFamily="50" charset="-128"/>
                <a:ea typeface="メイリオ" panose="020B0604030504040204" pitchFamily="50" charset="-128"/>
              </a:rPr>
              <a:t>※</a:t>
            </a:r>
            <a:r>
              <a:rPr kumimoji="1" lang="ja-JP" altLang="en-US" sz="700" dirty="0">
                <a:latin typeface="メイリオ" panose="020B0604030504040204" pitchFamily="50" charset="-128"/>
                <a:ea typeface="メイリオ" panose="020B0604030504040204" pitchFamily="50" charset="-128"/>
              </a:rPr>
              <a:t>資料出所：毎月勤労統計</a:t>
            </a:r>
          </a:p>
        </p:txBody>
      </p:sp>
    </p:spTree>
    <p:extLst>
      <p:ext uri="{BB962C8B-B14F-4D97-AF65-F5344CB8AC3E}">
        <p14:creationId xmlns:p14="http://schemas.microsoft.com/office/powerpoint/2010/main" val="1861765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a:extLst>
              <a:ext uri="{FF2B5EF4-FFF2-40B4-BE49-F238E27FC236}">
                <a16:creationId xmlns:a16="http://schemas.microsoft.com/office/drawing/2014/main" id="{8840825E-3568-42DE-A220-12BEBC8FBC3B}"/>
              </a:ext>
            </a:extLst>
          </p:cNvPr>
          <p:cNvSpPr txBox="1"/>
          <p:nvPr/>
        </p:nvSpPr>
        <p:spPr>
          <a:xfrm>
            <a:off x="628650" y="457507"/>
            <a:ext cx="6235898" cy="461665"/>
          </a:xfrm>
          <a:prstGeom prst="rect">
            <a:avLst/>
          </a:prstGeom>
          <a:solidFill>
            <a:schemeClr val="accent5">
              <a:lumMod val="20000"/>
              <a:lumOff val="80000"/>
            </a:schemeClr>
          </a:solidFill>
          <a:ln w="28575">
            <a:solidFill>
              <a:schemeClr val="bg1">
                <a:lumMod val="75000"/>
              </a:schemeClr>
            </a:solidFill>
          </a:ln>
        </p:spPr>
        <p:txBody>
          <a:bodyPr wrap="square" rtlCol="0">
            <a:spAutoFit/>
          </a:bodyPr>
          <a:lstStyle/>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（２）労働条件の確保・改善対策</a:t>
            </a:r>
          </a:p>
        </p:txBody>
      </p:sp>
      <p:sp>
        <p:nvSpPr>
          <p:cNvPr id="33" name="正方形/長方形 32">
            <a:extLst>
              <a:ext uri="{FF2B5EF4-FFF2-40B4-BE49-F238E27FC236}">
                <a16:creationId xmlns:a16="http://schemas.microsoft.com/office/drawing/2014/main" id="{CE9142CB-751F-47EF-8B35-CBF6FC13F1DC}"/>
              </a:ext>
            </a:extLst>
          </p:cNvPr>
          <p:cNvSpPr/>
          <p:nvPr/>
        </p:nvSpPr>
        <p:spPr>
          <a:xfrm>
            <a:off x="640800" y="5166202"/>
            <a:ext cx="6309810" cy="32040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1F88A64C-8FA6-4B2B-9588-FAE354ECCEE3}"/>
              </a:ext>
            </a:extLst>
          </p:cNvPr>
          <p:cNvSpPr txBox="1"/>
          <p:nvPr/>
        </p:nvSpPr>
        <p:spPr>
          <a:xfrm>
            <a:off x="640800" y="5144061"/>
            <a:ext cx="6382030" cy="2989444"/>
          </a:xfrm>
          <a:prstGeom prst="rect">
            <a:avLst/>
          </a:prstGeom>
          <a:noFill/>
        </p:spPr>
        <p:txBody>
          <a:bodyPr wrap="square" tIns="36000" rtlCol="0">
            <a:noAutofit/>
          </a:bodyPr>
          <a:lstStyle/>
          <a:p>
            <a:pPr marL="108000" indent="-720000"/>
            <a:r>
              <a:rPr kumimoji="1" lang="ja-JP" altLang="en-US" sz="950" dirty="0">
                <a:latin typeface="メイリオ" panose="020B0604030504040204" pitchFamily="50" charset="-128"/>
                <a:ea typeface="メイリオ" panose="020B0604030504040204" pitchFamily="50" charset="-128"/>
              </a:rPr>
              <a:t>③　特定分野における労働条件確保改善対策</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　　外国人労働者、自動車運転者、障害者である労働者及び介護労働者の法定労働条件の履行確保に当たっては、それぞれの関係団体や関係行政機関と連携の下労働基準関係法令の遵守の徹底を図る。特に、技能実習生について、労働基準関係法令違反の疑いがある事業場に対して確実に監督指導を実施し、重大・悪質な労働基準関係法令違反事案に対しては、司法処分を含め厳正に対処する。また、出入国在留管理機関及び外国人技能実習機構との相互通報制度を確実に運用する。そのなかでも、技能実習生等に係る強制労働等が疑われる事案については、人身取引の可能性が疑われることから、外国人技能実習機構との合同監督・調査や関係機関との連携を着実に実施し、悪質な労働基準関係法令違反が認められるもの等については司法処分を含め厳正に対処す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④　「労災かくし」の排除に係る対策の一層の推進</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　　「労災かくし」の排除に期すため、引き続き労災補償担当部署と監督・安全衛生部署間で連携を図りつつ、事案の把握及び調査を行い、「労災かくし」が明らかになった場合には司法処分を含め厳正に対処す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⑤　各種権限の公正かつ斉一的な行使及び丁寧な指導</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　　地方労働基準監察監督官制度の的確な運用等により、行政指導の適正な実施とその水準の維持・向上を図るとともに、監督権限を始めとする各種権限の公正かつ斉一的な行使を確保する。</a:t>
            </a:r>
            <a:br>
              <a:rPr kumimoji="1" lang="en-US" altLang="ja-JP" sz="950" dirty="0">
                <a:latin typeface="メイリオ" panose="020B0604030504040204" pitchFamily="50" charset="-128"/>
                <a:ea typeface="メイリオ" panose="020B0604030504040204" pitchFamily="50" charset="-128"/>
              </a:rPr>
            </a:br>
            <a:r>
              <a:rPr kumimoji="1" lang="ja-JP" altLang="en-US" sz="950" dirty="0">
                <a:latin typeface="メイリオ" panose="020B0604030504040204" pitchFamily="50" charset="-128"/>
                <a:ea typeface="メイリオ" panose="020B0604030504040204" pitchFamily="50" charset="-128"/>
              </a:rPr>
              <a:t>　また、監督指導において法違反が認められた場合には、事業主にその内容や是正の必要性を分かりやすく説明することにより、事業主による自主的な改善を促すとともに、きめ細かな情報提供や具体的な是正・改善に向けた取組方法を助言する等、丁寧かつ具体的に対応する。特に、中小企業の事業場への監督指導に当たっては、中小企業における労働時間の動向、人材確保の状況、取引の実態その他の事情を十分に聴いた上で、その事情を踏まえて丁寧に対応す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⑥　労働基準行政における当面の賃金引上げに係る対策</a:t>
            </a:r>
            <a:endParaRPr kumimoji="1" lang="en-US" altLang="ja-JP" sz="950" dirty="0">
              <a:latin typeface="メイリオ" panose="020B0604030504040204" pitchFamily="50" charset="-128"/>
              <a:ea typeface="メイリオ" panose="020B0604030504040204" pitchFamily="50" charset="-128"/>
            </a:endParaRPr>
          </a:p>
          <a:p>
            <a:pPr marL="88900" lvl="1"/>
            <a:r>
              <a:rPr kumimoji="1" lang="ja-JP" altLang="en-US" sz="950" dirty="0">
                <a:latin typeface="メイリオ" panose="020B0604030504040204" pitchFamily="50" charset="-128"/>
                <a:ea typeface="メイリオ" panose="020B0604030504040204" pitchFamily="50" charset="-128"/>
              </a:rPr>
              <a:t>　「パートナーシップによる価値創造のための転嫁円滑化施策パッケージ」に基づき、最低賃金・賃金支払の徹底と賃金引上げに向けた環境整備等の取組を行う。</a:t>
            </a:r>
          </a:p>
          <a:p>
            <a:pPr marL="108000" indent="-720000"/>
            <a:endParaRPr kumimoji="1" lang="en-US" altLang="ja-JP" sz="950" dirty="0">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CE8C52DE-E852-4666-9BFD-4D95DF346C18}"/>
              </a:ext>
            </a:extLst>
          </p:cNvPr>
          <p:cNvSpPr/>
          <p:nvPr/>
        </p:nvSpPr>
        <p:spPr>
          <a:xfrm>
            <a:off x="641214" y="2218623"/>
            <a:ext cx="3213236" cy="294489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4A47C847-881B-4DED-8985-7B46DD0A780C}"/>
              </a:ext>
            </a:extLst>
          </p:cNvPr>
          <p:cNvSpPr txBox="1"/>
          <p:nvPr/>
        </p:nvSpPr>
        <p:spPr>
          <a:xfrm>
            <a:off x="640800" y="2346384"/>
            <a:ext cx="3253004" cy="2817133"/>
          </a:xfrm>
          <a:prstGeom prst="rect">
            <a:avLst/>
          </a:prstGeom>
          <a:noFill/>
        </p:spPr>
        <p:txBody>
          <a:bodyPr wrap="square" rtlCol="0">
            <a:noAutofit/>
          </a:bodyPr>
          <a:lstStyle/>
          <a:p>
            <a:pPr marL="108000" indent="-720000"/>
            <a:r>
              <a:rPr kumimoji="1" lang="ja-JP" altLang="en-US" sz="950" dirty="0">
                <a:latin typeface="メイリオ" panose="020B0604030504040204" pitchFamily="50" charset="-128"/>
                <a:ea typeface="メイリオ" panose="020B0604030504040204" pitchFamily="50" charset="-128"/>
              </a:rPr>
              <a:t>①　法定労働条件の確保等</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　　基本的労働条件の枠組み及び管理体制の確立を図らせるため、監督指導時や窓口への各種届出時等に丁寧な指導を継続するほか、解雇、賃金不払等に関し労働基準関係法令上問題のある申告事案については、その早期解決を図るとともに、重大・悪質な事案に対しては司法処分も含め厳正に対処する。また、監督指導時に労働時間管理が適切に行われているか確認し、賃金不払残業が認められた際には、その是正を指導す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②　新型コロナウイルス感染症の影響を踏まえた企業に対する適切な労務管理に関する啓発指導等の実施</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　　新型コロナウイルス感染症の影響による大量整理解雇等に関する情報収集及び関係部局間での情報共有に努め、適切な労務管理がなされるよう啓発指導を実施する。</a:t>
            </a:r>
          </a:p>
          <a:p>
            <a:pPr marL="108000" indent="-720000"/>
            <a:r>
              <a:rPr kumimoji="1" lang="ja-JP" altLang="en-US" sz="950" dirty="0">
                <a:latin typeface="メイリオ" panose="020B0604030504040204" pitchFamily="50" charset="-128"/>
                <a:ea typeface="メイリオ" panose="020B0604030504040204" pitchFamily="50" charset="-128"/>
              </a:rPr>
              <a:t>　　また、新型コロナウイルス感染症の影響による企業倒産に伴い賃金の支払を受けられないまま退職した労働者の救済を図るため、未払賃金立替払制度を迅速かつ適正に運用する。</a:t>
            </a:r>
            <a:endParaRPr kumimoji="1" lang="en-US" altLang="ja-JP" sz="950" dirty="0">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990BB1BF-DD7E-4D98-A95B-4D0A92F78306}"/>
              </a:ext>
            </a:extLst>
          </p:cNvPr>
          <p:cNvSpPr/>
          <p:nvPr/>
        </p:nvSpPr>
        <p:spPr>
          <a:xfrm>
            <a:off x="649771" y="1063317"/>
            <a:ext cx="6214777" cy="953421"/>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a:extLst>
              <a:ext uri="{FF2B5EF4-FFF2-40B4-BE49-F238E27FC236}">
                <a16:creationId xmlns:a16="http://schemas.microsoft.com/office/drawing/2014/main" id="{9BE8B3D2-331E-4355-8D39-FA03D95927E4}"/>
              </a:ext>
            </a:extLst>
          </p:cNvPr>
          <p:cNvSpPr txBox="1"/>
          <p:nvPr/>
        </p:nvSpPr>
        <p:spPr>
          <a:xfrm>
            <a:off x="653342" y="1197040"/>
            <a:ext cx="6233105" cy="856563"/>
          </a:xfrm>
          <a:prstGeom prst="rect">
            <a:avLst/>
          </a:prstGeom>
          <a:noFill/>
        </p:spPr>
        <p:txBody>
          <a:bodyPr wrap="square" rtlCol="0">
            <a:noAutofit/>
          </a:bodyPr>
          <a:lstStyle/>
          <a:p>
            <a:r>
              <a:rPr kumimoji="1" lang="ja-JP" altLang="en-US" sz="950" dirty="0">
                <a:latin typeface="メイリオ" panose="020B0604030504040204" pitchFamily="50" charset="-128"/>
                <a:ea typeface="メイリオ" panose="020B0604030504040204" pitchFamily="50" charset="-128"/>
              </a:rPr>
              <a:t>　事業場における基本的な労働条件の枠組み及び管理体制の確立を図らせ、定着させることは働き方改革を推進するうえで不可欠である。特に、法令に関する知識や労務管理体制が必ずしも十分ではない中小企業に対しては、自主的な改善を図らせることが必要となる。</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また、新型</a:t>
            </a:r>
            <a:r>
              <a:rPr kumimoji="1" lang="ja-JP" altLang="en-US" sz="950" spc="-150" dirty="0">
                <a:latin typeface="メイリオ" panose="020B0604030504040204" pitchFamily="50" charset="-128"/>
                <a:ea typeface="メイリオ" panose="020B0604030504040204" pitchFamily="50" charset="-128"/>
              </a:rPr>
              <a:t>コロナウイルス</a:t>
            </a:r>
            <a:r>
              <a:rPr kumimoji="1" lang="ja-JP" altLang="en-US" sz="950" dirty="0">
                <a:latin typeface="メイリオ" panose="020B0604030504040204" pitchFamily="50" charset="-128"/>
                <a:ea typeface="メイリオ" panose="020B0604030504040204" pitchFamily="50" charset="-128"/>
              </a:rPr>
              <a:t>感染症の影響による事業縮小等により、多くの労働者が関係法令</a:t>
            </a:r>
            <a:r>
              <a:rPr kumimoji="1" lang="ja-JP" altLang="en-US" sz="950">
                <a:latin typeface="メイリオ" panose="020B0604030504040204" pitchFamily="50" charset="-128"/>
                <a:ea typeface="メイリオ" panose="020B0604030504040204" pitchFamily="50" charset="-128"/>
              </a:rPr>
              <a:t>に則らない解雇</a:t>
            </a:r>
            <a:r>
              <a:rPr kumimoji="1" lang="ja-JP" altLang="en-US" sz="950" dirty="0">
                <a:latin typeface="メイリオ" panose="020B0604030504040204" pitchFamily="50" charset="-128"/>
                <a:ea typeface="メイリオ" panose="020B0604030504040204" pitchFamily="50" charset="-128"/>
              </a:rPr>
              <a:t>等を受けることが懸念され、早期に情報を把握し適切な労務管理を行わせることが重要である。</a:t>
            </a:r>
            <a:endParaRPr kumimoji="1" lang="en-US" altLang="ja-JP" sz="950" dirty="0">
              <a:latin typeface="メイリオ" panose="020B0604030504040204" pitchFamily="50" charset="-128"/>
              <a:ea typeface="メイリオ" panose="020B0604030504040204" pitchFamily="50" charset="-128"/>
            </a:endParaRPr>
          </a:p>
        </p:txBody>
      </p:sp>
      <p:grpSp>
        <p:nvGrpSpPr>
          <p:cNvPr id="39" name="グループ化 38">
            <a:extLst>
              <a:ext uri="{FF2B5EF4-FFF2-40B4-BE49-F238E27FC236}">
                <a16:creationId xmlns:a16="http://schemas.microsoft.com/office/drawing/2014/main" id="{6F64C6EC-371C-407C-8D7D-8DA38E1FB582}"/>
              </a:ext>
            </a:extLst>
          </p:cNvPr>
          <p:cNvGrpSpPr/>
          <p:nvPr/>
        </p:nvGrpSpPr>
        <p:grpSpPr>
          <a:xfrm>
            <a:off x="644389" y="944956"/>
            <a:ext cx="1281733" cy="279601"/>
            <a:chOff x="644389" y="1193430"/>
            <a:chExt cx="1281733" cy="279601"/>
          </a:xfrm>
        </p:grpSpPr>
        <p:sp>
          <p:nvSpPr>
            <p:cNvPr id="40" name="正方形/長方形 39">
              <a:extLst>
                <a:ext uri="{FF2B5EF4-FFF2-40B4-BE49-F238E27FC236}">
                  <a16:creationId xmlns:a16="http://schemas.microsoft.com/office/drawing/2014/main" id="{BFE50A94-5A1F-4C7B-B0F8-3CC85931846B}"/>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B05F0C0B-0D0C-46D8-A0FD-9D24C40D90B4}"/>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grpSp>
        <p:nvGrpSpPr>
          <p:cNvPr id="42" name="グループ化 41">
            <a:extLst>
              <a:ext uri="{FF2B5EF4-FFF2-40B4-BE49-F238E27FC236}">
                <a16:creationId xmlns:a16="http://schemas.microsoft.com/office/drawing/2014/main" id="{E1943E5B-FA00-4D09-BE74-8B1E99F59976}"/>
              </a:ext>
            </a:extLst>
          </p:cNvPr>
          <p:cNvGrpSpPr/>
          <p:nvPr/>
        </p:nvGrpSpPr>
        <p:grpSpPr>
          <a:xfrm>
            <a:off x="641214" y="2047985"/>
            <a:ext cx="1225438" cy="278368"/>
            <a:chOff x="641214" y="2330077"/>
            <a:chExt cx="1225438" cy="278368"/>
          </a:xfrm>
        </p:grpSpPr>
        <p:sp>
          <p:nvSpPr>
            <p:cNvPr id="43" name="正方形/長方形 42">
              <a:extLst>
                <a:ext uri="{FF2B5EF4-FFF2-40B4-BE49-F238E27FC236}">
                  <a16:creationId xmlns:a16="http://schemas.microsoft.com/office/drawing/2014/main" id="{94D34886-82CE-4604-BC24-ED8E78D94D21}"/>
                </a:ext>
              </a:extLst>
            </p:cNvPr>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44" name="テキスト ボックス 43">
              <a:extLst>
                <a:ext uri="{FF2B5EF4-FFF2-40B4-BE49-F238E27FC236}">
                  <a16:creationId xmlns:a16="http://schemas.microsoft.com/office/drawing/2014/main" id="{B18AE254-F390-4C95-8BA9-82C863A9D67C}"/>
                </a:ext>
              </a:extLst>
            </p:cNvPr>
            <p:cNvSpPr txBox="1"/>
            <p:nvPr/>
          </p:nvSpPr>
          <p:spPr>
            <a:xfrm>
              <a:off x="655320" y="2346835"/>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graphicFrame>
        <p:nvGraphicFramePr>
          <p:cNvPr id="45" name="グラフ 44">
            <a:extLst>
              <a:ext uri="{FF2B5EF4-FFF2-40B4-BE49-F238E27FC236}">
                <a16:creationId xmlns:a16="http://schemas.microsoft.com/office/drawing/2014/main" id="{B2BF9EC3-AD92-40DE-8469-49EAA9A75A1B}"/>
              </a:ext>
            </a:extLst>
          </p:cNvPr>
          <p:cNvGraphicFramePr>
            <a:graphicFrameLocks/>
          </p:cNvGraphicFramePr>
          <p:nvPr>
            <p:extLst>
              <p:ext uri="{D42A27DB-BD31-4B8C-83A1-F6EECF244321}">
                <p14:modId xmlns:p14="http://schemas.microsoft.com/office/powerpoint/2010/main" val="2760565274"/>
              </p:ext>
            </p:extLst>
          </p:nvPr>
        </p:nvGraphicFramePr>
        <p:xfrm>
          <a:off x="3875976" y="2417660"/>
          <a:ext cx="3010098" cy="2537509"/>
        </p:xfrm>
        <a:graphic>
          <a:graphicData uri="http://schemas.openxmlformats.org/drawingml/2006/chart">
            <c:chart xmlns:c="http://schemas.openxmlformats.org/drawingml/2006/chart" xmlns:r="http://schemas.openxmlformats.org/officeDocument/2006/relationships" r:id="rId2"/>
          </a:graphicData>
        </a:graphic>
      </p:graphicFrame>
      <p:sp>
        <p:nvSpPr>
          <p:cNvPr id="46" name="正方形/長方形 45">
            <a:extLst>
              <a:ext uri="{FF2B5EF4-FFF2-40B4-BE49-F238E27FC236}">
                <a16:creationId xmlns:a16="http://schemas.microsoft.com/office/drawing/2014/main" id="{47720425-8FC6-4FAC-87FE-4A102D95F06C}"/>
              </a:ext>
            </a:extLst>
          </p:cNvPr>
          <p:cNvSpPr/>
          <p:nvPr/>
        </p:nvSpPr>
        <p:spPr>
          <a:xfrm>
            <a:off x="4673714" y="2293041"/>
            <a:ext cx="1441420" cy="280205"/>
          </a:xfrm>
          <a:prstGeom prst="rect">
            <a:avLst/>
          </a:prstGeom>
        </p:spPr>
        <p:txBody>
          <a:bodyPr wrap="none">
            <a:spAutoFit/>
          </a:bodyPr>
          <a:lstStyle/>
          <a:p>
            <a:pPr algn="ctr">
              <a:defRPr sz="1600" b="1" i="0" u="none" strike="noStrike" kern="1200" baseline="0">
                <a:solidFill>
                  <a:prstClr val="black"/>
                </a:solidFill>
                <a:latin typeface="メイリオ" panose="020B0604030504040204" pitchFamily="50" charset="-128"/>
                <a:ea typeface="メイリオ" panose="020B0604030504040204" pitchFamily="50" charset="-128"/>
                <a:cs typeface="+mn-cs"/>
              </a:defRPr>
            </a:pPr>
            <a:r>
              <a:rPr lang="ja-JP" altLang="en-US" sz="1221" dirty="0">
                <a:latin typeface="メイリオ" panose="020B0604030504040204" pitchFamily="50" charset="-128"/>
                <a:ea typeface="メイリオ" panose="020B0604030504040204" pitchFamily="50" charset="-128"/>
              </a:rPr>
              <a:t>定期監督実施状況</a:t>
            </a:r>
          </a:p>
        </p:txBody>
      </p:sp>
      <p:graphicFrame>
        <p:nvGraphicFramePr>
          <p:cNvPr id="47" name="グラフ 46">
            <a:extLst>
              <a:ext uri="{FF2B5EF4-FFF2-40B4-BE49-F238E27FC236}">
                <a16:creationId xmlns:a16="http://schemas.microsoft.com/office/drawing/2014/main" id="{55B455F9-08A0-4F9F-A0E8-26566744268E}"/>
              </a:ext>
            </a:extLst>
          </p:cNvPr>
          <p:cNvGraphicFramePr>
            <a:graphicFrameLocks/>
          </p:cNvGraphicFramePr>
          <p:nvPr>
            <p:extLst>
              <p:ext uri="{D42A27DB-BD31-4B8C-83A1-F6EECF244321}">
                <p14:modId xmlns:p14="http://schemas.microsoft.com/office/powerpoint/2010/main" val="2859581851"/>
              </p:ext>
            </p:extLst>
          </p:nvPr>
        </p:nvGraphicFramePr>
        <p:xfrm>
          <a:off x="684160" y="8705608"/>
          <a:ext cx="2654435" cy="1486952"/>
        </p:xfrm>
        <a:graphic>
          <a:graphicData uri="http://schemas.openxmlformats.org/drawingml/2006/chart">
            <c:chart xmlns:c="http://schemas.openxmlformats.org/drawingml/2006/chart" xmlns:r="http://schemas.openxmlformats.org/officeDocument/2006/relationships" r:id="rId3"/>
          </a:graphicData>
        </a:graphic>
      </p:graphicFrame>
      <p:grpSp>
        <p:nvGrpSpPr>
          <p:cNvPr id="48" name="グループ化 47">
            <a:extLst>
              <a:ext uri="{FF2B5EF4-FFF2-40B4-BE49-F238E27FC236}">
                <a16:creationId xmlns:a16="http://schemas.microsoft.com/office/drawing/2014/main" id="{6409BE5C-EED6-412B-B4B8-4E51566076C1}"/>
              </a:ext>
            </a:extLst>
          </p:cNvPr>
          <p:cNvGrpSpPr/>
          <p:nvPr/>
        </p:nvGrpSpPr>
        <p:grpSpPr>
          <a:xfrm>
            <a:off x="4073383" y="8361689"/>
            <a:ext cx="2791164" cy="1749965"/>
            <a:chOff x="5305497" y="1078235"/>
            <a:chExt cx="5175694" cy="3273925"/>
          </a:xfrm>
          <a:noFill/>
        </p:grpSpPr>
        <p:graphicFrame>
          <p:nvGraphicFramePr>
            <p:cNvPr id="49" name="グラフ 48">
              <a:extLst>
                <a:ext uri="{FF2B5EF4-FFF2-40B4-BE49-F238E27FC236}">
                  <a16:creationId xmlns:a16="http://schemas.microsoft.com/office/drawing/2014/main" id="{9E7A07DB-9758-4061-A268-BBA2FBFC9E3D}"/>
                </a:ext>
              </a:extLst>
            </p:cNvPr>
            <p:cNvGraphicFramePr>
              <a:graphicFrameLocks/>
            </p:cNvGraphicFramePr>
            <p:nvPr>
              <p:extLst>
                <p:ext uri="{D42A27DB-BD31-4B8C-83A1-F6EECF244321}">
                  <p14:modId xmlns:p14="http://schemas.microsoft.com/office/powerpoint/2010/main" val="460681579"/>
                </p:ext>
              </p:extLst>
            </p:nvPr>
          </p:nvGraphicFramePr>
          <p:xfrm>
            <a:off x="5305497" y="1585555"/>
            <a:ext cx="4744913" cy="2766605"/>
          </p:xfrm>
          <a:graphic>
            <a:graphicData uri="http://schemas.openxmlformats.org/drawingml/2006/chart">
              <c:chart xmlns:c="http://schemas.openxmlformats.org/drawingml/2006/chart" xmlns:r="http://schemas.openxmlformats.org/officeDocument/2006/relationships" r:id="rId4"/>
            </a:graphicData>
          </a:graphic>
        </p:graphicFrame>
        <p:sp>
          <p:nvSpPr>
            <p:cNvPr id="50" name="正方形/長方形 49">
              <a:extLst>
                <a:ext uri="{FF2B5EF4-FFF2-40B4-BE49-F238E27FC236}">
                  <a16:creationId xmlns:a16="http://schemas.microsoft.com/office/drawing/2014/main" id="{598B41EB-3495-4350-99E4-DF402C8F29A4}"/>
                </a:ext>
              </a:extLst>
            </p:cNvPr>
            <p:cNvSpPr/>
            <p:nvPr/>
          </p:nvSpPr>
          <p:spPr>
            <a:xfrm>
              <a:off x="5305497" y="1078235"/>
              <a:ext cx="5175694" cy="431852"/>
            </a:xfrm>
            <a:prstGeom prst="rect">
              <a:avLst/>
            </a:prstGeom>
            <a:grpFill/>
          </p:spPr>
          <p:txBody>
            <a:bodyPr wrap="square">
              <a:spAutoFit/>
            </a:bodyPr>
            <a:lstStyle/>
            <a:p>
              <a:pPr lvl="0" algn="ctr">
                <a:defRPr sz="1400" b="1" i="0" u="none" strike="noStrike" kern="1200" spc="0" baseline="0">
                  <a:solidFill>
                    <a:prstClr val="black"/>
                  </a:solidFill>
                  <a:latin typeface="+mn-lt"/>
                  <a:ea typeface="+mn-ea"/>
                  <a:cs typeface="+mn-cs"/>
                </a:defRPr>
              </a:pPr>
              <a:r>
                <a:rPr lang="ja-JP" altLang="en-US" sz="900" dirty="0">
                  <a:latin typeface="ＭＳ ゴシック" panose="020B0609070205080204" pitchFamily="49" charset="-128"/>
                  <a:ea typeface="ＭＳ ゴシック" panose="020B0609070205080204" pitchFamily="49" charset="-128"/>
                </a:rPr>
                <a:t>送致件数</a:t>
              </a:r>
              <a:endParaRPr lang="ja-JP" altLang="ja-JP" sz="900" dirty="0">
                <a:latin typeface="ＭＳ ゴシック" panose="020B0609070205080204" pitchFamily="49" charset="-128"/>
                <a:ea typeface="ＭＳ ゴシック" panose="020B0609070205080204" pitchFamily="49" charset="-128"/>
              </a:endParaRPr>
            </a:p>
          </p:txBody>
        </p:sp>
      </p:grpSp>
      <p:sp>
        <p:nvSpPr>
          <p:cNvPr id="51" name="正方形/長方形 50">
            <a:extLst>
              <a:ext uri="{FF2B5EF4-FFF2-40B4-BE49-F238E27FC236}">
                <a16:creationId xmlns:a16="http://schemas.microsoft.com/office/drawing/2014/main" id="{2314DAAD-91A4-4910-97FA-93311F1F9778}"/>
              </a:ext>
            </a:extLst>
          </p:cNvPr>
          <p:cNvSpPr/>
          <p:nvPr/>
        </p:nvSpPr>
        <p:spPr>
          <a:xfrm>
            <a:off x="1621665" y="8355381"/>
            <a:ext cx="877163" cy="230832"/>
          </a:xfrm>
          <a:prstGeom prst="rect">
            <a:avLst/>
          </a:prstGeom>
        </p:spPr>
        <p:txBody>
          <a:bodyPr wrap="none">
            <a:spAutoFit/>
          </a:bodyPr>
          <a:lstStyle/>
          <a:p>
            <a:pPr algn="ctr">
              <a:defRPr sz="1400" b="1" i="0" u="none" strike="noStrike" kern="1200" spc="0" baseline="0">
                <a:solidFill>
                  <a:prstClr val="black"/>
                </a:solidFill>
                <a:latin typeface="メイリオ" panose="020B0604030504040204" pitchFamily="50" charset="-128"/>
                <a:ea typeface="メイリオ" panose="020B0604030504040204" pitchFamily="50" charset="-128"/>
                <a:cs typeface="+mn-cs"/>
              </a:defRPr>
            </a:pPr>
            <a:r>
              <a:rPr lang="ja-JP" altLang="en-US" sz="900" b="1" dirty="0">
                <a:latin typeface="ＭＳ ゴシック" panose="020B0609070205080204" pitchFamily="49" charset="-128"/>
                <a:ea typeface="ＭＳ ゴシック" panose="020B0609070205080204" pitchFamily="49" charset="-128"/>
              </a:rPr>
              <a:t>申告処理状況</a:t>
            </a:r>
          </a:p>
        </p:txBody>
      </p:sp>
      <p:sp>
        <p:nvSpPr>
          <p:cNvPr id="52" name="テキスト ボックス 51">
            <a:extLst>
              <a:ext uri="{FF2B5EF4-FFF2-40B4-BE49-F238E27FC236}">
                <a16:creationId xmlns:a16="http://schemas.microsoft.com/office/drawing/2014/main" id="{54767931-5FCC-4C1D-8703-76E1E3D3C38C}"/>
              </a:ext>
            </a:extLst>
          </p:cNvPr>
          <p:cNvSpPr txBox="1"/>
          <p:nvPr/>
        </p:nvSpPr>
        <p:spPr>
          <a:xfrm>
            <a:off x="2978440" y="9951357"/>
            <a:ext cx="553444" cy="153888"/>
          </a:xfrm>
          <a:prstGeom prst="rect">
            <a:avLst/>
          </a:prstGeom>
          <a:noFill/>
        </p:spPr>
        <p:txBody>
          <a:bodyPr wrap="square" lIns="0" tIns="0" rIns="0" bIns="0" rtlCol="0">
            <a:spAutoFit/>
          </a:bodyPr>
          <a:lstStyle/>
          <a:p>
            <a:r>
              <a:rPr kumimoji="1" lang="ja-JP" altLang="en-US" sz="1000" dirty="0">
                <a:latin typeface="メイリオ" panose="020B0604030504040204" pitchFamily="50" charset="-128"/>
                <a:ea typeface="メイリオ" panose="020B0604030504040204" pitchFamily="50" charset="-128"/>
              </a:rPr>
              <a:t>（右軸）</a:t>
            </a:r>
          </a:p>
        </p:txBody>
      </p:sp>
      <p:sp>
        <p:nvSpPr>
          <p:cNvPr id="53" name="テキスト ボックス 52">
            <a:extLst>
              <a:ext uri="{FF2B5EF4-FFF2-40B4-BE49-F238E27FC236}">
                <a16:creationId xmlns:a16="http://schemas.microsoft.com/office/drawing/2014/main" id="{5A17BD14-ABFC-4693-9A24-AF0E2907DAC8}"/>
              </a:ext>
            </a:extLst>
          </p:cNvPr>
          <p:cNvSpPr txBox="1"/>
          <p:nvPr/>
        </p:nvSpPr>
        <p:spPr>
          <a:xfrm>
            <a:off x="643685" y="9908855"/>
            <a:ext cx="553444" cy="153888"/>
          </a:xfrm>
          <a:prstGeom prst="rect">
            <a:avLst/>
          </a:prstGeom>
          <a:noFill/>
        </p:spPr>
        <p:txBody>
          <a:bodyPr wrap="square" lIns="0" tIns="0" rIns="0" bIns="0" rtlCol="0">
            <a:spAutoFit/>
          </a:bodyPr>
          <a:lstStyle/>
          <a:p>
            <a:r>
              <a:rPr kumimoji="1" lang="ja-JP" altLang="en-US" sz="1000" dirty="0">
                <a:latin typeface="メイリオ" panose="020B0604030504040204" pitchFamily="50" charset="-128"/>
                <a:ea typeface="メイリオ" panose="020B0604030504040204" pitchFamily="50" charset="-128"/>
              </a:rPr>
              <a:t>（左軸）</a:t>
            </a:r>
          </a:p>
        </p:txBody>
      </p:sp>
      <p:sp>
        <p:nvSpPr>
          <p:cNvPr id="54" name="正方形/長方形 53">
            <a:extLst>
              <a:ext uri="{FF2B5EF4-FFF2-40B4-BE49-F238E27FC236}">
                <a16:creationId xmlns:a16="http://schemas.microsoft.com/office/drawing/2014/main" id="{542C9D52-82BD-4EC1-A94E-3FF07ABA46D1}"/>
              </a:ext>
            </a:extLst>
          </p:cNvPr>
          <p:cNvSpPr/>
          <p:nvPr/>
        </p:nvSpPr>
        <p:spPr>
          <a:xfrm>
            <a:off x="3875975" y="2124213"/>
            <a:ext cx="2988573" cy="2888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DA562EC7-9B0E-4FB2-987A-48338DDA0C59}"/>
              </a:ext>
            </a:extLst>
          </p:cNvPr>
          <p:cNvSpPr txBox="1"/>
          <p:nvPr/>
        </p:nvSpPr>
        <p:spPr>
          <a:xfrm>
            <a:off x="6397166" y="4395561"/>
            <a:ext cx="553444" cy="153888"/>
          </a:xfrm>
          <a:prstGeom prst="rect">
            <a:avLst/>
          </a:prstGeom>
          <a:noFill/>
        </p:spPr>
        <p:txBody>
          <a:bodyPr wrap="square" lIns="0" tIns="0" rIns="0" bIns="0" rtlCol="0">
            <a:spAutoFit/>
          </a:bodyPr>
          <a:lstStyle/>
          <a:p>
            <a:r>
              <a:rPr kumimoji="1" lang="ja-JP" altLang="en-US" sz="1000" dirty="0">
                <a:latin typeface="メイリオ" panose="020B0604030504040204" pitchFamily="50" charset="-128"/>
                <a:ea typeface="メイリオ" panose="020B0604030504040204" pitchFamily="50" charset="-128"/>
              </a:rPr>
              <a:t>（右軸）</a:t>
            </a:r>
          </a:p>
        </p:txBody>
      </p:sp>
      <p:sp>
        <p:nvSpPr>
          <p:cNvPr id="58" name="テキスト ボックス 57">
            <a:extLst>
              <a:ext uri="{FF2B5EF4-FFF2-40B4-BE49-F238E27FC236}">
                <a16:creationId xmlns:a16="http://schemas.microsoft.com/office/drawing/2014/main" id="{C0A1E506-FE29-4A2D-998E-8811B7CA274E}"/>
              </a:ext>
            </a:extLst>
          </p:cNvPr>
          <p:cNvSpPr txBox="1"/>
          <p:nvPr/>
        </p:nvSpPr>
        <p:spPr>
          <a:xfrm>
            <a:off x="3902775" y="4409213"/>
            <a:ext cx="553444" cy="153888"/>
          </a:xfrm>
          <a:prstGeom prst="rect">
            <a:avLst/>
          </a:prstGeom>
          <a:noFill/>
        </p:spPr>
        <p:txBody>
          <a:bodyPr wrap="square" lIns="0" tIns="0" rIns="0" bIns="0" rtlCol="0">
            <a:spAutoFit/>
          </a:bodyPr>
          <a:lstStyle/>
          <a:p>
            <a:r>
              <a:rPr kumimoji="1" lang="ja-JP" altLang="en-US" sz="1000" dirty="0">
                <a:latin typeface="メイリオ" panose="020B0604030504040204" pitchFamily="50" charset="-128"/>
                <a:ea typeface="メイリオ" panose="020B0604030504040204" pitchFamily="50" charset="-128"/>
              </a:rPr>
              <a:t>（左軸）</a:t>
            </a:r>
          </a:p>
        </p:txBody>
      </p:sp>
      <p:sp>
        <p:nvSpPr>
          <p:cNvPr id="59" name="スライド番号プレースホルダー 1">
            <a:extLst>
              <a:ext uri="{FF2B5EF4-FFF2-40B4-BE49-F238E27FC236}">
                <a16:creationId xmlns:a16="http://schemas.microsoft.com/office/drawing/2014/main" id="{5C407ADF-56CE-4DCE-B22D-0F46E2639834}"/>
              </a:ext>
            </a:extLst>
          </p:cNvPr>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17</a:t>
            </a:fld>
            <a:endParaRPr kumimoji="1" lang="ja-JP" altLang="en-US" dirty="0"/>
          </a:p>
        </p:txBody>
      </p:sp>
      <p:sp>
        <p:nvSpPr>
          <p:cNvPr id="61" name="正方形/長方形 60">
            <a:extLst>
              <a:ext uri="{FF2B5EF4-FFF2-40B4-BE49-F238E27FC236}">
                <a16:creationId xmlns:a16="http://schemas.microsoft.com/office/drawing/2014/main" id="{9E09B8B2-6342-498B-BD99-2E947758C30D}"/>
              </a:ext>
            </a:extLst>
          </p:cNvPr>
          <p:cNvSpPr/>
          <p:nvPr/>
        </p:nvSpPr>
        <p:spPr>
          <a:xfrm>
            <a:off x="655060" y="5138702"/>
            <a:ext cx="3200400" cy="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00405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テキスト ボックス 54"/>
          <p:cNvSpPr txBox="1"/>
          <p:nvPr/>
        </p:nvSpPr>
        <p:spPr>
          <a:xfrm>
            <a:off x="639210" y="645671"/>
            <a:ext cx="6235898" cy="461665"/>
          </a:xfrm>
          <a:prstGeom prst="rect">
            <a:avLst/>
          </a:prstGeom>
          <a:solidFill>
            <a:schemeClr val="accent5">
              <a:lumMod val="20000"/>
              <a:lumOff val="80000"/>
            </a:schemeClr>
          </a:solidFill>
          <a:ln w="28575">
            <a:solidFill>
              <a:schemeClr val="bg1">
                <a:lumMod val="75000"/>
              </a:schemeClr>
            </a:solidFill>
          </a:ln>
        </p:spPr>
        <p:txBody>
          <a:bodyPr wrap="square" rtlCol="0">
            <a:spAutoFit/>
          </a:bodyPr>
          <a:lstStyle/>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（３）</a:t>
            </a:r>
            <a:r>
              <a:rPr lang="en-US" altLang="ja-JP" sz="1200" dirty="0">
                <a:latin typeface="メイリオ" panose="020B0604030504040204" pitchFamily="50" charset="-128"/>
                <a:ea typeface="メイリオ" panose="020B0604030504040204" pitchFamily="50" charset="-128"/>
              </a:rPr>
              <a:t>14</a:t>
            </a:r>
            <a:r>
              <a:rPr lang="ja-JP" altLang="en-US" sz="1200" dirty="0">
                <a:latin typeface="メイリオ" panose="020B0604030504040204" pitchFamily="50" charset="-128"/>
                <a:ea typeface="メイリオ" panose="020B0604030504040204" pitchFamily="50" charset="-128"/>
              </a:rPr>
              <a:t>次防を踏まえた労働者が安全で健康に働くことができる環境の整備</a:t>
            </a:r>
          </a:p>
        </p:txBody>
      </p:sp>
      <p:sp>
        <p:nvSpPr>
          <p:cNvPr id="22" name="スライド番号プレースホルダー 1">
            <a:extLst>
              <a:ext uri="{FF2B5EF4-FFF2-40B4-BE49-F238E27FC236}">
                <a16:creationId xmlns:a16="http://schemas.microsoft.com/office/drawing/2014/main" id="{58448964-FEA7-4B09-BD61-F0E4EC1281FF}"/>
              </a:ext>
            </a:extLst>
          </p:cNvPr>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18</a:t>
            </a:fld>
            <a:endParaRPr kumimoji="1" lang="ja-JP" altLang="en-US" dirty="0"/>
          </a:p>
        </p:txBody>
      </p:sp>
      <p:sp>
        <p:nvSpPr>
          <p:cNvPr id="24" name="正方形/長方形 23">
            <a:extLst>
              <a:ext uri="{FF2B5EF4-FFF2-40B4-BE49-F238E27FC236}">
                <a16:creationId xmlns:a16="http://schemas.microsoft.com/office/drawing/2014/main" id="{2DFEEF0B-68B5-474C-BB88-CAFE53443D3C}"/>
              </a:ext>
            </a:extLst>
          </p:cNvPr>
          <p:cNvSpPr/>
          <p:nvPr/>
        </p:nvSpPr>
        <p:spPr>
          <a:xfrm>
            <a:off x="649771" y="1364534"/>
            <a:ext cx="6214777" cy="99430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5FCBCD69-95E9-4AF4-9C5E-C6228389225A}"/>
              </a:ext>
            </a:extLst>
          </p:cNvPr>
          <p:cNvSpPr txBox="1"/>
          <p:nvPr/>
        </p:nvSpPr>
        <p:spPr>
          <a:xfrm>
            <a:off x="669665" y="1538442"/>
            <a:ext cx="6169347" cy="820397"/>
          </a:xfrm>
          <a:prstGeom prst="rect">
            <a:avLst/>
          </a:prstGeom>
          <a:noFill/>
        </p:spPr>
        <p:txBody>
          <a:bodyPr wrap="square" rtlCol="0" anchor="ctr">
            <a:noAutofit/>
          </a:bodyPr>
          <a:lstStyle/>
          <a:p>
            <a:r>
              <a:rPr lang="ja-JP" altLang="en-US" sz="950" dirty="0">
                <a:latin typeface="メイリオ" panose="020B0604030504040204" pitchFamily="50" charset="-128"/>
                <a:ea typeface="メイリオ" panose="020B0604030504040204" pitchFamily="50" charset="-128"/>
              </a:rPr>
              <a:t>　労働者一人一人が安全で健康に働くことができる職場環境の実現のため、令和５年度を初年度とする第</a:t>
            </a:r>
            <a:r>
              <a:rPr lang="en-US" altLang="ja-JP" sz="950" dirty="0">
                <a:latin typeface="メイリオ" panose="020B0604030504040204" pitchFamily="50" charset="-128"/>
                <a:ea typeface="メイリオ" panose="020B0604030504040204" pitchFamily="50" charset="-128"/>
              </a:rPr>
              <a:t>14</a:t>
            </a:r>
            <a:r>
              <a:rPr lang="ja-JP" altLang="en-US" sz="950" dirty="0">
                <a:latin typeface="メイリオ" panose="020B0604030504040204" pitchFamily="50" charset="-128"/>
                <a:ea typeface="メイリオ" panose="020B0604030504040204" pitchFamily="50" charset="-128"/>
              </a:rPr>
              <a:t>次労働災害防止計画にも定められている自発的に安全衛生対策に取り組むための意識啓発や労働者の作業行動に起因する労働災害、高年齢労働者等の労働災害及び業種別の労働災害防止対策を推進するとともに、個人事業者等に対する安全衛生対策の推進や労働者の健康確保対策及び化学物質等による健康障害防止対策等にも取り組んでいく必要がある。</a:t>
            </a:r>
            <a:endParaRPr lang="ja-JP" altLang="ja-JP" sz="1050" dirty="0"/>
          </a:p>
        </p:txBody>
      </p:sp>
      <p:grpSp>
        <p:nvGrpSpPr>
          <p:cNvPr id="37" name="グループ化 36">
            <a:extLst>
              <a:ext uri="{FF2B5EF4-FFF2-40B4-BE49-F238E27FC236}">
                <a16:creationId xmlns:a16="http://schemas.microsoft.com/office/drawing/2014/main" id="{863ED641-9A89-41B4-88FC-749D2A1AB7C6}"/>
              </a:ext>
            </a:extLst>
          </p:cNvPr>
          <p:cNvGrpSpPr/>
          <p:nvPr/>
        </p:nvGrpSpPr>
        <p:grpSpPr>
          <a:xfrm>
            <a:off x="639210" y="1235640"/>
            <a:ext cx="1281733" cy="279601"/>
            <a:chOff x="644389" y="1193430"/>
            <a:chExt cx="1281733" cy="279601"/>
          </a:xfrm>
        </p:grpSpPr>
        <p:sp>
          <p:nvSpPr>
            <p:cNvPr id="38" name="正方形/長方形 37">
              <a:extLst>
                <a:ext uri="{FF2B5EF4-FFF2-40B4-BE49-F238E27FC236}">
                  <a16:creationId xmlns:a16="http://schemas.microsoft.com/office/drawing/2014/main" id="{62226E94-6875-4280-85F4-6C73BBBA1E3A}"/>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4C845EE6-2142-4BF6-9DB7-CE05B08F8A7D}"/>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45" name="正方形/長方形 44">
            <a:extLst>
              <a:ext uri="{FF2B5EF4-FFF2-40B4-BE49-F238E27FC236}">
                <a16:creationId xmlns:a16="http://schemas.microsoft.com/office/drawing/2014/main" id="{0DD82346-1D98-4B92-BDF1-BA9A4AAE9D84}"/>
              </a:ext>
            </a:extLst>
          </p:cNvPr>
          <p:cNvSpPr/>
          <p:nvPr/>
        </p:nvSpPr>
        <p:spPr>
          <a:xfrm>
            <a:off x="652856" y="2586505"/>
            <a:ext cx="6222252" cy="740336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6EFB617E-4806-4E32-A103-DD63AA3264F7}"/>
              </a:ext>
            </a:extLst>
          </p:cNvPr>
          <p:cNvSpPr txBox="1"/>
          <p:nvPr/>
        </p:nvSpPr>
        <p:spPr>
          <a:xfrm>
            <a:off x="669664" y="2668249"/>
            <a:ext cx="6194884" cy="7321620"/>
          </a:xfrm>
          <a:prstGeom prst="rect">
            <a:avLst/>
          </a:prstGeom>
          <a:noFill/>
        </p:spPr>
        <p:txBody>
          <a:bodyPr wrap="square" rtlCol="0" anchor="ctr">
            <a:noAutofit/>
          </a:bodyPr>
          <a:lstStyle/>
          <a:p>
            <a:pPr marL="180975" indent="-180975">
              <a:buFont typeface="+mj-ea"/>
              <a:buAutoNum type="circleNumDbPlain"/>
            </a:pPr>
            <a:r>
              <a:rPr lang="ja-JP" altLang="en-US" sz="950" b="1" dirty="0">
                <a:latin typeface="メイリオ" panose="020B0604030504040204" pitchFamily="50" charset="-128"/>
                <a:ea typeface="メイリオ" panose="020B0604030504040204" pitchFamily="50" charset="-128"/>
              </a:rPr>
              <a:t>事業者が自発的に安全衛生対策に取り組むための周知啓発等</a:t>
            </a:r>
            <a:endParaRPr lang="en-US" altLang="ja-JP" sz="950" b="1" dirty="0">
              <a:latin typeface="メイリオ" panose="020B0604030504040204" pitchFamily="50" charset="-128"/>
              <a:ea typeface="メイリオ" panose="020B0604030504040204" pitchFamily="50" charset="-128"/>
            </a:endParaRPr>
          </a:p>
          <a:p>
            <a:pPr marL="180975"/>
            <a:r>
              <a:rPr lang="ja-JP" altLang="en-US" sz="950" dirty="0">
                <a:latin typeface="メイリオ" panose="020B0604030504040204" pitchFamily="50" charset="-128"/>
                <a:ea typeface="メイリオ" panose="020B0604030504040204" pitchFamily="50" charset="-128"/>
              </a:rPr>
              <a:t>　事業者が安全衛生対策に取り組むことが、労働災害防止のみならず、経営や</a:t>
            </a:r>
            <a:br>
              <a:rPr lang="en-US" altLang="ja-JP" sz="950" dirty="0">
                <a:latin typeface="メイリオ" panose="020B0604030504040204" pitchFamily="50" charset="-128"/>
                <a:ea typeface="メイリオ" panose="020B0604030504040204" pitchFamily="50" charset="-128"/>
              </a:rPr>
            </a:br>
            <a:r>
              <a:rPr lang="ja-JP" altLang="en-US" sz="950" dirty="0">
                <a:latin typeface="メイリオ" panose="020B0604030504040204" pitchFamily="50" charset="-128"/>
                <a:ea typeface="メイリオ" panose="020B0604030504040204" pitchFamily="50" charset="-128"/>
              </a:rPr>
              <a:t>人材確保・育成の観点からもプラスとなることについて、周知啓発を図る。</a:t>
            </a:r>
            <a:endParaRPr lang="en-US" altLang="ja-JP" sz="950" dirty="0">
              <a:latin typeface="メイリオ" panose="020B0604030504040204" pitchFamily="50" charset="-128"/>
              <a:ea typeface="メイリオ" panose="020B0604030504040204" pitchFamily="50" charset="-128"/>
            </a:endParaRPr>
          </a:p>
          <a:p>
            <a:pPr marL="180975"/>
            <a:r>
              <a:rPr lang="ja-JP" altLang="en-US" sz="950" dirty="0">
                <a:latin typeface="メイリオ" panose="020B0604030504040204" pitchFamily="50" charset="-128"/>
                <a:ea typeface="メイリオ" panose="020B0604030504040204" pitchFamily="50" charset="-128"/>
              </a:rPr>
              <a:t>　労働災害を防止し、労働者が健康で安全に働くことができる職場環境づくり</a:t>
            </a:r>
            <a:endParaRPr lang="en-US" altLang="ja-JP" sz="950" dirty="0">
              <a:latin typeface="メイリオ" panose="020B0604030504040204" pitchFamily="50" charset="-128"/>
              <a:ea typeface="メイリオ" panose="020B0604030504040204" pitchFamily="50" charset="-128"/>
            </a:endParaRPr>
          </a:p>
          <a:p>
            <a:pPr marL="180975"/>
            <a:r>
              <a:rPr lang="ja-JP" altLang="en-US" sz="950" dirty="0">
                <a:latin typeface="メイリオ" panose="020B0604030504040204" pitchFamily="50" charset="-128"/>
                <a:ea typeface="メイリオ" panose="020B0604030504040204" pitchFamily="50" charset="-128"/>
              </a:rPr>
              <a:t>を促進するため、令和元年に策定したロゴマーク「</a:t>
            </a:r>
            <a:r>
              <a:rPr lang="en-US" altLang="ja-JP" sz="950" dirty="0" err="1">
                <a:latin typeface="メイリオ" panose="020B0604030504040204" pitchFamily="50" charset="-128"/>
                <a:ea typeface="メイリオ" panose="020B0604030504040204" pitchFamily="50" charset="-128"/>
              </a:rPr>
              <a:t>SafeworK</a:t>
            </a:r>
            <a:r>
              <a:rPr lang="ja-JP" altLang="en-US" sz="950" dirty="0">
                <a:latin typeface="メイリオ" panose="020B0604030504040204" pitchFamily="50" charset="-128"/>
                <a:ea typeface="メイリオ" panose="020B0604030504040204" pitchFamily="50" charset="-128"/>
              </a:rPr>
              <a:t>ゼロ災</a:t>
            </a:r>
            <a:r>
              <a:rPr lang="en-US" altLang="ja-JP" sz="950" dirty="0">
                <a:latin typeface="メイリオ" panose="020B0604030504040204" pitchFamily="50" charset="-128"/>
                <a:ea typeface="メイリオ" panose="020B0604030504040204" pitchFamily="50" charset="-128"/>
              </a:rPr>
              <a:t>MIYAGI</a:t>
            </a:r>
            <a:r>
              <a:rPr lang="ja-JP" altLang="en-US" sz="950" dirty="0">
                <a:latin typeface="メイリオ" panose="020B0604030504040204" pitchFamily="50" charset="-128"/>
                <a:ea typeface="メイリオ" panose="020B0604030504040204" pitchFamily="50" charset="-128"/>
              </a:rPr>
              <a:t>」</a:t>
            </a:r>
            <a:endParaRPr lang="en-US" altLang="ja-JP" sz="950" dirty="0">
              <a:latin typeface="メイリオ" panose="020B0604030504040204" pitchFamily="50" charset="-128"/>
              <a:ea typeface="メイリオ" panose="020B0604030504040204" pitchFamily="50" charset="-128"/>
            </a:endParaRPr>
          </a:p>
          <a:p>
            <a:pPr marL="180975"/>
            <a:r>
              <a:rPr lang="ja-JP" altLang="en-US" sz="950" dirty="0">
                <a:latin typeface="メイリオ" panose="020B0604030504040204" pitchFamily="50" charset="-128"/>
                <a:ea typeface="メイリオ" panose="020B0604030504040204" pitchFamily="50" charset="-128"/>
              </a:rPr>
              <a:t>の利用・活用を図る。</a:t>
            </a:r>
            <a:endParaRPr lang="en-US" altLang="ja-JP" sz="950" dirty="0">
              <a:latin typeface="メイリオ" panose="020B0604030504040204" pitchFamily="50" charset="-128"/>
              <a:ea typeface="メイリオ" panose="020B0604030504040204" pitchFamily="50" charset="-128"/>
            </a:endParaRPr>
          </a:p>
          <a:p>
            <a:pPr marL="228600" indent="-228600">
              <a:buFont typeface="+mj-ea"/>
              <a:buAutoNum type="circleNumDbPlain" startAt="2"/>
            </a:pPr>
            <a:r>
              <a:rPr lang="ja-JP" altLang="en-US" sz="950" b="1" dirty="0">
                <a:latin typeface="メイリオ" panose="020B0604030504040204" pitchFamily="50" charset="-128"/>
                <a:ea typeface="メイリオ" panose="020B0604030504040204" pitchFamily="50" charset="-128"/>
              </a:rPr>
              <a:t>労働者の作業行動に起因する労働災害防止対策の推進</a:t>
            </a:r>
            <a:endParaRPr lang="en-US" altLang="ja-JP" sz="950" b="1" dirty="0">
              <a:latin typeface="メイリオ" panose="020B0604030504040204" pitchFamily="50" charset="-128"/>
              <a:ea typeface="メイリオ" panose="020B0604030504040204" pitchFamily="50" charset="-128"/>
            </a:endParaRPr>
          </a:p>
          <a:p>
            <a:pPr marL="180975"/>
            <a:r>
              <a:rPr lang="ja-JP" altLang="en-US" sz="950" dirty="0">
                <a:latin typeface="メイリオ" panose="020B0604030504040204" pitchFamily="50" charset="-128"/>
                <a:ea typeface="メイリオ" panose="020B0604030504040204" pitchFamily="50" charset="-128"/>
              </a:rPr>
              <a:t>　第三次産業を中心に増加傾向にある転倒災害等について、令和４年度に小売業及び介護施設のそれぞれを対象として設置した「</a:t>
            </a:r>
            <a:r>
              <a:rPr lang="en-US" altLang="ja-JP" sz="950" dirty="0" err="1">
                <a:latin typeface="メイリオ" panose="020B0604030504040204" pitchFamily="50" charset="-128"/>
                <a:ea typeface="メイリオ" panose="020B0604030504040204" pitchFamily="50" charset="-128"/>
              </a:rPr>
              <a:t>SafeworK</a:t>
            </a:r>
            <a:r>
              <a:rPr lang="ja-JP" altLang="en-US" sz="950" dirty="0">
                <a:latin typeface="メイリオ" panose="020B0604030504040204" pitchFamily="50" charset="-128"/>
                <a:ea typeface="メイリオ" panose="020B0604030504040204" pitchFamily="50" charset="-128"/>
              </a:rPr>
              <a:t>推進協議会」を核として、企業における自主的な安全衛生活動の導入を支援する取組等を推進する。</a:t>
            </a:r>
            <a:endParaRPr lang="en-US" altLang="ja-JP" sz="950" dirty="0">
              <a:latin typeface="メイリオ" panose="020B0604030504040204" pitchFamily="50" charset="-128"/>
              <a:ea typeface="メイリオ" panose="020B0604030504040204" pitchFamily="50" charset="-128"/>
            </a:endParaRPr>
          </a:p>
          <a:p>
            <a:pPr marL="228600" indent="-228600">
              <a:buFont typeface="+mj-ea"/>
              <a:buAutoNum type="circleNumDbPlain" startAt="3"/>
            </a:pPr>
            <a:r>
              <a:rPr lang="ja-JP" altLang="en-US" sz="950" b="1" dirty="0">
                <a:latin typeface="メイリオ" panose="020B0604030504040204" pitchFamily="50" charset="-128"/>
                <a:ea typeface="メイリオ" panose="020B0604030504040204" pitchFamily="50" charset="-128"/>
              </a:rPr>
              <a:t>高年齢労働者、外国人労働者等の労働災害防止対策の推進</a:t>
            </a:r>
            <a:endParaRPr lang="en-US" altLang="ja-JP" sz="950" b="1" dirty="0">
              <a:latin typeface="メイリオ" panose="020B0604030504040204" pitchFamily="50" charset="-128"/>
              <a:ea typeface="メイリオ" panose="020B0604030504040204" pitchFamily="50" charset="-128"/>
            </a:endParaRPr>
          </a:p>
          <a:p>
            <a:pPr marL="295275" indent="-114300"/>
            <a:r>
              <a:rPr lang="ja-JP" altLang="en-US" sz="950" dirty="0">
                <a:latin typeface="メイリオ" panose="020B0604030504040204" pitchFamily="50" charset="-128"/>
                <a:ea typeface="メイリオ" panose="020B0604030504040204" pitchFamily="50" charset="-128"/>
              </a:rPr>
              <a:t>ア 「高年齢労働者の安全と健康確保のためのガイドライン（エイジフレンドリーガイドライン）」及び中小企業による高年齢労働者の安全・健康確保措置を支援するための補助金（エイジフレンドリー補助金）の周知を図る。</a:t>
            </a:r>
            <a:endParaRPr lang="en-US" altLang="ja-JP" sz="950" dirty="0">
              <a:latin typeface="メイリオ" panose="020B0604030504040204" pitchFamily="50" charset="-128"/>
              <a:ea typeface="メイリオ" panose="020B0604030504040204" pitchFamily="50" charset="-128"/>
            </a:endParaRPr>
          </a:p>
          <a:p>
            <a:pPr marL="361950" indent="-180975"/>
            <a:r>
              <a:rPr lang="ja-JP" altLang="en-US" sz="950" dirty="0">
                <a:latin typeface="メイリオ" panose="020B0604030504040204" pitchFamily="50" charset="-128"/>
                <a:ea typeface="メイリオ" panose="020B0604030504040204" pitchFamily="50" charset="-128"/>
              </a:rPr>
              <a:t>イ 外国人労働者に対する効果的な安全衛生教育の実施を促進する。</a:t>
            </a:r>
            <a:endParaRPr lang="en-US" altLang="ja-JP" sz="950" dirty="0">
              <a:latin typeface="メイリオ" panose="020B0604030504040204" pitchFamily="50" charset="-128"/>
              <a:ea typeface="メイリオ" panose="020B0604030504040204" pitchFamily="50" charset="-128"/>
            </a:endParaRPr>
          </a:p>
          <a:p>
            <a:pPr marL="228600" indent="-228600">
              <a:buFont typeface="+mj-ea"/>
              <a:buAutoNum type="circleNumDbPlain" startAt="4"/>
            </a:pPr>
            <a:r>
              <a:rPr lang="ja-JP" altLang="en-US" sz="950" b="1" dirty="0">
                <a:latin typeface="メイリオ" panose="020B0604030504040204" pitchFamily="50" charset="-128"/>
                <a:ea typeface="メイリオ" panose="020B0604030504040204" pitchFamily="50" charset="-128"/>
              </a:rPr>
              <a:t>個人事業業者等に対する安全衛生対策の推進</a:t>
            </a:r>
            <a:endParaRPr lang="en-US" altLang="ja-JP" sz="950" b="1" dirty="0">
              <a:latin typeface="メイリオ" panose="020B0604030504040204" pitchFamily="50" charset="-128"/>
              <a:ea typeface="メイリオ" panose="020B0604030504040204" pitchFamily="50" charset="-128"/>
            </a:endParaRPr>
          </a:p>
          <a:p>
            <a:pPr marL="180975"/>
            <a:r>
              <a:rPr lang="ja-JP" altLang="en-US" sz="950" dirty="0">
                <a:latin typeface="メイリオ" panose="020B0604030504040204" pitchFamily="50" charset="-128"/>
                <a:ea typeface="メイリオ" panose="020B0604030504040204" pitchFamily="50" charset="-128"/>
              </a:rPr>
              <a:t>　</a:t>
            </a:r>
            <a:r>
              <a:rPr lang="zh-TW" altLang="en-US" sz="950" dirty="0">
                <a:latin typeface="メイリオ" panose="020B0604030504040204" pitchFamily="50" charset="-128"/>
                <a:ea typeface="メイリオ" panose="020B0604030504040204" pitchFamily="50" charset="-128"/>
              </a:rPr>
              <a:t>個人事業者等</a:t>
            </a:r>
            <a:r>
              <a:rPr lang="ja-JP" altLang="en-US" sz="950" dirty="0">
                <a:latin typeface="メイリオ" panose="020B0604030504040204" pitchFamily="50" charset="-128"/>
                <a:ea typeface="メイリオ" panose="020B0604030504040204" pitchFamily="50" charset="-128"/>
              </a:rPr>
              <a:t>についても労働者と同等の保護措置を講</a:t>
            </a:r>
            <a:endParaRPr lang="en-US" altLang="ja-JP" sz="950" dirty="0">
              <a:latin typeface="メイリオ" panose="020B0604030504040204" pitchFamily="50" charset="-128"/>
              <a:ea typeface="メイリオ" panose="020B0604030504040204" pitchFamily="50" charset="-128"/>
            </a:endParaRPr>
          </a:p>
          <a:p>
            <a:pPr marL="180975"/>
            <a:r>
              <a:rPr lang="ja-JP" altLang="en-US" sz="950" dirty="0" err="1">
                <a:latin typeface="メイリオ" panose="020B0604030504040204" pitchFamily="50" charset="-128"/>
                <a:ea typeface="メイリオ" panose="020B0604030504040204" pitchFamily="50" charset="-128"/>
              </a:rPr>
              <a:t>じる</a:t>
            </a:r>
            <a:r>
              <a:rPr lang="ja-JP" altLang="en-US" sz="950" dirty="0">
                <a:latin typeface="メイリオ" panose="020B0604030504040204" pitchFamily="50" charset="-128"/>
                <a:ea typeface="メイリオ" panose="020B0604030504040204" pitchFamily="50" charset="-128"/>
              </a:rPr>
              <a:t>ことを義務付ける改正省令について、周知・啓発等</a:t>
            </a:r>
            <a:endParaRPr lang="en-US" altLang="ja-JP" sz="950" dirty="0">
              <a:latin typeface="メイリオ" panose="020B0604030504040204" pitchFamily="50" charset="-128"/>
              <a:ea typeface="メイリオ" panose="020B0604030504040204" pitchFamily="50" charset="-128"/>
            </a:endParaRPr>
          </a:p>
          <a:p>
            <a:pPr marL="180975"/>
            <a:r>
              <a:rPr lang="ja-JP" altLang="en-US" sz="950" dirty="0">
                <a:latin typeface="メイリオ" panose="020B0604030504040204" pitchFamily="50" charset="-128"/>
                <a:ea typeface="メイリオ" panose="020B0604030504040204" pitchFamily="50" charset="-128"/>
              </a:rPr>
              <a:t>を図る。</a:t>
            </a:r>
            <a:endParaRPr lang="en-US" altLang="ja-JP" sz="950" dirty="0">
              <a:latin typeface="メイリオ" panose="020B0604030504040204" pitchFamily="50" charset="-128"/>
              <a:ea typeface="メイリオ" panose="020B0604030504040204" pitchFamily="50" charset="-128"/>
            </a:endParaRPr>
          </a:p>
          <a:p>
            <a:pPr marL="228600" indent="-228600">
              <a:buFont typeface="+mj-ea"/>
              <a:buAutoNum type="circleNumDbPlain" startAt="5"/>
            </a:pPr>
            <a:r>
              <a:rPr lang="ja-JP" altLang="en-US" sz="950" b="1" dirty="0">
                <a:latin typeface="メイリオ" panose="020B0604030504040204" pitchFamily="50" charset="-128"/>
                <a:ea typeface="メイリオ" panose="020B0604030504040204" pitchFamily="50" charset="-128"/>
              </a:rPr>
              <a:t>業種別の労働災害防止対策の推進</a:t>
            </a:r>
            <a:endParaRPr lang="en-US" altLang="ja-JP" sz="950" b="1" dirty="0">
              <a:latin typeface="メイリオ" panose="020B0604030504040204" pitchFamily="50" charset="-128"/>
              <a:ea typeface="メイリオ" panose="020B0604030504040204" pitchFamily="50" charset="-128"/>
            </a:endParaRPr>
          </a:p>
          <a:p>
            <a:pPr marL="361950" indent="-180975"/>
            <a:r>
              <a:rPr lang="ja-JP" altLang="en-US" sz="950" dirty="0">
                <a:latin typeface="メイリオ" panose="020B0604030504040204" pitchFamily="50" charset="-128"/>
                <a:ea typeface="メイリオ" panose="020B0604030504040204" pitchFamily="50" charset="-128"/>
              </a:rPr>
              <a:t>ア 陸上貨物運送事業について、荷役作業に係る労働災害</a:t>
            </a:r>
            <a:endParaRPr lang="en-US" altLang="ja-JP" sz="950" dirty="0">
              <a:latin typeface="メイリオ" panose="020B0604030504040204" pitchFamily="50" charset="-128"/>
              <a:ea typeface="メイリオ" panose="020B0604030504040204" pitchFamily="50" charset="-128"/>
            </a:endParaRPr>
          </a:p>
          <a:p>
            <a:pPr marL="361950" indent="-180975"/>
            <a:r>
              <a:rPr lang="ja-JP" altLang="en-US" sz="950" dirty="0">
                <a:latin typeface="メイリオ" panose="020B0604030504040204" pitchFamily="50" charset="-128"/>
                <a:ea typeface="メイリオ" panose="020B0604030504040204" pitchFamily="50" charset="-128"/>
              </a:rPr>
              <a:t>　防止対策を促進する。</a:t>
            </a:r>
          </a:p>
          <a:p>
            <a:pPr marL="361950" indent="-180975"/>
            <a:r>
              <a:rPr lang="ja-JP" altLang="en-US" sz="950" dirty="0">
                <a:latin typeface="メイリオ" panose="020B0604030504040204" pitchFamily="50" charset="-128"/>
                <a:ea typeface="メイリオ" panose="020B0604030504040204" pitchFamily="50" charset="-128"/>
              </a:rPr>
              <a:t>イ 建設業について、墜落・転落災害防止対策を促進する。</a:t>
            </a:r>
            <a:endParaRPr lang="en-US" altLang="ja-JP" sz="950" dirty="0">
              <a:latin typeface="メイリオ" panose="020B0604030504040204" pitchFamily="50" charset="-128"/>
              <a:ea typeface="メイリオ" panose="020B0604030504040204" pitchFamily="50" charset="-128"/>
            </a:endParaRPr>
          </a:p>
          <a:p>
            <a:pPr marL="361950" indent="-180975"/>
            <a:r>
              <a:rPr lang="ja-JP" altLang="en-US" sz="950" dirty="0">
                <a:latin typeface="メイリオ" panose="020B0604030504040204" pitchFamily="50" charset="-128"/>
                <a:ea typeface="メイリオ" panose="020B0604030504040204" pitchFamily="50" charset="-128"/>
              </a:rPr>
              <a:t>ウ 製造業について、機械災害防止対策を促進する。</a:t>
            </a:r>
            <a:endParaRPr lang="en-US" altLang="ja-JP" sz="950" dirty="0">
              <a:latin typeface="メイリオ" panose="020B0604030504040204" pitchFamily="50" charset="-128"/>
              <a:ea typeface="メイリオ" panose="020B0604030504040204" pitchFamily="50" charset="-128"/>
            </a:endParaRPr>
          </a:p>
          <a:p>
            <a:pPr marL="361950" indent="-180975"/>
            <a:r>
              <a:rPr lang="ja-JP" altLang="en-US" sz="950" dirty="0">
                <a:latin typeface="メイリオ" panose="020B0604030504040204" pitchFamily="50" charset="-128"/>
                <a:ea typeface="メイリオ" panose="020B0604030504040204" pitchFamily="50" charset="-128"/>
              </a:rPr>
              <a:t>エ 林業について、伐採作業に係る労働災害防止対策を促</a:t>
            </a:r>
            <a:endParaRPr lang="en-US" altLang="ja-JP" sz="950" dirty="0">
              <a:latin typeface="メイリオ" panose="020B0604030504040204" pitchFamily="50" charset="-128"/>
              <a:ea typeface="メイリオ" panose="020B0604030504040204" pitchFamily="50" charset="-128"/>
            </a:endParaRPr>
          </a:p>
          <a:p>
            <a:pPr marL="361950" indent="-180975"/>
            <a:r>
              <a:rPr lang="ja-JP" altLang="en-US" sz="950" dirty="0">
                <a:latin typeface="メイリオ" panose="020B0604030504040204" pitchFamily="50" charset="-128"/>
                <a:ea typeface="メイリオ" panose="020B0604030504040204" pitchFamily="50" charset="-128"/>
              </a:rPr>
              <a:t>　</a:t>
            </a:r>
            <a:r>
              <a:rPr lang="ja-JP" altLang="en-US" sz="950" dirty="0" err="1">
                <a:latin typeface="メイリオ" panose="020B0604030504040204" pitchFamily="50" charset="-128"/>
                <a:ea typeface="メイリオ" panose="020B0604030504040204" pitchFamily="50" charset="-128"/>
              </a:rPr>
              <a:t>進する</a:t>
            </a:r>
            <a:r>
              <a:rPr lang="ja-JP" altLang="en-US" sz="950" dirty="0">
                <a:latin typeface="メイリオ" panose="020B0604030504040204" pitchFamily="50" charset="-128"/>
                <a:ea typeface="メイリオ" panose="020B0604030504040204" pitchFamily="50" charset="-128"/>
              </a:rPr>
              <a:t>。</a:t>
            </a:r>
            <a:endParaRPr lang="en-US" altLang="ja-JP" sz="950" b="1" dirty="0">
              <a:latin typeface="メイリオ" panose="020B0604030504040204" pitchFamily="50" charset="-128"/>
              <a:ea typeface="メイリオ" panose="020B0604030504040204" pitchFamily="50" charset="-128"/>
            </a:endParaRPr>
          </a:p>
          <a:p>
            <a:pPr marL="228600" indent="-228600">
              <a:buFont typeface="+mj-ea"/>
              <a:buAutoNum type="circleNumDbPlain" startAt="6"/>
            </a:pPr>
            <a:r>
              <a:rPr lang="ja-JP" altLang="en-US" sz="950" b="1" dirty="0">
                <a:latin typeface="メイリオ" panose="020B0604030504040204" pitchFamily="50" charset="-128"/>
                <a:ea typeface="メイリオ" panose="020B0604030504040204" pitchFamily="50" charset="-128"/>
              </a:rPr>
              <a:t>労働者の健康確保対策の推進</a:t>
            </a:r>
            <a:endParaRPr lang="en-US" altLang="ja-JP" sz="950" b="1" dirty="0">
              <a:latin typeface="メイリオ" panose="020B0604030504040204" pitchFamily="50" charset="-128"/>
              <a:ea typeface="メイリオ" panose="020B0604030504040204" pitchFamily="50" charset="-128"/>
            </a:endParaRPr>
          </a:p>
          <a:p>
            <a:pPr indent="180975"/>
            <a:r>
              <a:rPr lang="ja-JP" altLang="en-US" sz="950" dirty="0">
                <a:latin typeface="メイリオ" panose="020B0604030504040204" pitchFamily="50" charset="-128"/>
                <a:ea typeface="メイリオ" panose="020B0604030504040204" pitchFamily="50" charset="-128"/>
              </a:rPr>
              <a:t>ア メンタルヘルス対策及び過重労働対策等</a:t>
            </a:r>
            <a:endParaRPr lang="en-US" altLang="ja-JP" sz="950" dirty="0">
              <a:latin typeface="メイリオ" panose="020B0604030504040204" pitchFamily="50" charset="-128"/>
              <a:ea typeface="メイリオ" panose="020B0604030504040204" pitchFamily="50" charset="-128"/>
            </a:endParaRPr>
          </a:p>
          <a:p>
            <a:pPr marL="342900"/>
            <a:r>
              <a:rPr lang="ja-JP" altLang="en-US" sz="950" dirty="0">
                <a:latin typeface="メイリオ" panose="020B0604030504040204" pitchFamily="50" charset="-128"/>
                <a:ea typeface="メイリオ" panose="020B0604030504040204" pitchFamily="50" charset="-128"/>
              </a:rPr>
              <a:t>　長時間労働やメンタルヘルス不調等による健康障</a:t>
            </a:r>
            <a:endParaRPr lang="en-US" altLang="ja-JP" sz="950" dirty="0">
              <a:latin typeface="メイリオ" panose="020B0604030504040204" pitchFamily="50" charset="-128"/>
              <a:ea typeface="メイリオ" panose="020B0604030504040204" pitchFamily="50" charset="-128"/>
            </a:endParaRPr>
          </a:p>
          <a:p>
            <a:pPr marL="342900"/>
            <a:r>
              <a:rPr lang="ja-JP" altLang="en-US" sz="950" dirty="0">
                <a:latin typeface="メイリオ" panose="020B0604030504040204" pitchFamily="50" charset="-128"/>
                <a:ea typeface="メイリオ" panose="020B0604030504040204" pitchFamily="50" charset="-128"/>
              </a:rPr>
              <a:t>害を防止するため、労働者の健康確保の取組が適切に</a:t>
            </a:r>
            <a:endParaRPr lang="en-US" altLang="ja-JP" sz="950" dirty="0">
              <a:latin typeface="メイリオ" panose="020B0604030504040204" pitchFamily="50" charset="-128"/>
              <a:ea typeface="メイリオ" panose="020B0604030504040204" pitchFamily="50" charset="-128"/>
            </a:endParaRPr>
          </a:p>
          <a:p>
            <a:pPr marL="342900"/>
            <a:r>
              <a:rPr lang="ja-JP" altLang="en-US" sz="950" dirty="0">
                <a:latin typeface="メイリオ" panose="020B0604030504040204" pitchFamily="50" charset="-128"/>
                <a:ea typeface="メイリオ" panose="020B0604030504040204" pitchFamily="50" charset="-128"/>
              </a:rPr>
              <a:t>実施されるよう指導等を行う。</a:t>
            </a:r>
            <a:endParaRPr lang="en-US" altLang="ja-JP" sz="950" dirty="0">
              <a:latin typeface="メイリオ" panose="020B0604030504040204" pitchFamily="50" charset="-128"/>
              <a:ea typeface="メイリオ" panose="020B0604030504040204" pitchFamily="50" charset="-128"/>
            </a:endParaRPr>
          </a:p>
          <a:p>
            <a:pPr marL="361950" indent="-9525"/>
            <a:r>
              <a:rPr lang="ja-JP" altLang="en-US" sz="950" dirty="0">
                <a:latin typeface="メイリオ" panose="020B0604030504040204" pitchFamily="50" charset="-128"/>
                <a:ea typeface="メイリオ" panose="020B0604030504040204" pitchFamily="50" charset="-128"/>
              </a:rPr>
              <a:t>　「事業場における労働者の健康保持増進のための指</a:t>
            </a:r>
            <a:endParaRPr lang="en-US" altLang="ja-JP" sz="950" dirty="0">
              <a:latin typeface="メイリオ" panose="020B0604030504040204" pitchFamily="50" charset="-128"/>
              <a:ea typeface="メイリオ" panose="020B0604030504040204" pitchFamily="50" charset="-128"/>
            </a:endParaRPr>
          </a:p>
          <a:p>
            <a:pPr marL="361950" indent="-9525"/>
            <a:r>
              <a:rPr lang="ja-JP" altLang="en-US" sz="950" dirty="0">
                <a:latin typeface="メイリオ" panose="020B0604030504040204" pitchFamily="50" charset="-128"/>
                <a:ea typeface="メイリオ" panose="020B0604030504040204" pitchFamily="50" charset="-128"/>
              </a:rPr>
              <a:t>針」（</a:t>
            </a:r>
            <a:r>
              <a:rPr lang="en-US" altLang="ja-JP" sz="950" dirty="0">
                <a:latin typeface="メイリオ" panose="020B0604030504040204" pitchFamily="50" charset="-128"/>
                <a:ea typeface="メイリオ" panose="020B0604030504040204" pitchFamily="50" charset="-128"/>
              </a:rPr>
              <a:t>THP</a:t>
            </a:r>
            <a:r>
              <a:rPr lang="ja-JP" altLang="en-US" sz="950" dirty="0">
                <a:latin typeface="メイリオ" panose="020B0604030504040204" pitchFamily="50" charset="-128"/>
                <a:ea typeface="メイリオ" panose="020B0604030504040204" pitchFamily="50" charset="-128"/>
              </a:rPr>
              <a:t>指針）に基づく取組を促進するとともに、</a:t>
            </a:r>
            <a:br>
              <a:rPr lang="en-US" altLang="ja-JP" sz="950" dirty="0">
                <a:latin typeface="メイリオ" panose="020B0604030504040204" pitchFamily="50" charset="-128"/>
                <a:ea typeface="メイリオ" panose="020B0604030504040204" pitchFamily="50" charset="-128"/>
              </a:rPr>
            </a:br>
            <a:r>
              <a:rPr lang="ja-JP" altLang="en-US" sz="950" dirty="0">
                <a:latin typeface="メイリオ" panose="020B0604030504040204" pitchFamily="50" charset="-128"/>
                <a:ea typeface="メイリオ" panose="020B0604030504040204" pitchFamily="50" charset="-128"/>
              </a:rPr>
              <a:t>エイジフレンドリー補助金、医療保険者から定期健康</a:t>
            </a:r>
            <a:br>
              <a:rPr lang="en-US" altLang="ja-JP" sz="950" dirty="0">
                <a:latin typeface="メイリオ" panose="020B0604030504040204" pitchFamily="50" charset="-128"/>
                <a:ea typeface="メイリオ" panose="020B0604030504040204" pitchFamily="50" charset="-128"/>
              </a:rPr>
            </a:br>
            <a:r>
              <a:rPr lang="ja-JP" altLang="en-US" sz="950" dirty="0">
                <a:latin typeface="メイリオ" panose="020B0604030504040204" pitchFamily="50" charset="-128"/>
                <a:ea typeface="メイリオ" panose="020B0604030504040204" pitchFamily="50" charset="-128"/>
              </a:rPr>
              <a:t>診断の記録の写しの提出を求められた場合は、その</a:t>
            </a:r>
            <a:br>
              <a:rPr lang="en-US" altLang="ja-JP" sz="950" dirty="0">
                <a:latin typeface="メイリオ" panose="020B0604030504040204" pitchFamily="50" charset="-128"/>
                <a:ea typeface="メイリオ" panose="020B0604030504040204" pitchFamily="50" charset="-128"/>
              </a:rPr>
            </a:br>
            <a:r>
              <a:rPr lang="ja-JP" altLang="en-US" sz="950" dirty="0">
                <a:latin typeface="メイリオ" panose="020B0604030504040204" pitchFamily="50" charset="-128"/>
                <a:ea typeface="メイリオ" panose="020B0604030504040204" pitchFamily="50" charset="-128"/>
              </a:rPr>
              <a:t>記録の写しを提供することが義務付けられていること</a:t>
            </a:r>
            <a:br>
              <a:rPr lang="en-US" altLang="ja-JP" sz="950" dirty="0">
                <a:latin typeface="メイリオ" panose="020B0604030504040204" pitchFamily="50" charset="-128"/>
                <a:ea typeface="メイリオ" panose="020B0604030504040204" pitchFamily="50" charset="-128"/>
              </a:rPr>
            </a:br>
            <a:r>
              <a:rPr lang="ja-JP" altLang="en-US" sz="950" dirty="0">
                <a:latin typeface="メイリオ" panose="020B0604030504040204" pitchFamily="50" charset="-128"/>
                <a:ea typeface="メイリオ" panose="020B0604030504040204" pitchFamily="50" charset="-128"/>
              </a:rPr>
              <a:t>を周知する。</a:t>
            </a:r>
            <a:endParaRPr lang="en-US" altLang="ja-JP" sz="950" dirty="0">
              <a:latin typeface="メイリオ" panose="020B0604030504040204" pitchFamily="50" charset="-128"/>
              <a:ea typeface="メイリオ" panose="020B0604030504040204" pitchFamily="50" charset="-128"/>
            </a:endParaRPr>
          </a:p>
          <a:p>
            <a:pPr marL="180975"/>
            <a:r>
              <a:rPr lang="ja-JP" altLang="en-US" sz="950" dirty="0">
                <a:latin typeface="メイリオ" panose="020B0604030504040204" pitchFamily="50" charset="-128"/>
                <a:ea typeface="メイリオ" panose="020B0604030504040204" pitchFamily="50" charset="-128"/>
              </a:rPr>
              <a:t>イ 産業保健活動の推進</a:t>
            </a:r>
            <a:endParaRPr lang="en-US" altLang="ja-JP" sz="950" dirty="0">
              <a:latin typeface="メイリオ" panose="020B0604030504040204" pitchFamily="50" charset="-128"/>
              <a:ea typeface="メイリオ" panose="020B0604030504040204" pitchFamily="50" charset="-128"/>
            </a:endParaRPr>
          </a:p>
          <a:p>
            <a:pPr marL="342900"/>
            <a:r>
              <a:rPr lang="ja-JP" altLang="en-US" sz="950" dirty="0">
                <a:latin typeface="メイリオ" panose="020B0604030504040204" pitchFamily="50" charset="-128"/>
                <a:ea typeface="メイリオ" panose="020B0604030504040204" pitchFamily="50" charset="-128"/>
              </a:rPr>
              <a:t>　宮城産業保健総合支援センター等と連携して、中小</a:t>
            </a:r>
            <a:endParaRPr lang="en-US" altLang="ja-JP" sz="950" dirty="0">
              <a:latin typeface="メイリオ" panose="020B0604030504040204" pitchFamily="50" charset="-128"/>
              <a:ea typeface="メイリオ" panose="020B0604030504040204" pitchFamily="50" charset="-128"/>
            </a:endParaRPr>
          </a:p>
          <a:p>
            <a:pPr marL="342900"/>
            <a:r>
              <a:rPr lang="ja-JP" altLang="en-US" sz="950" dirty="0">
                <a:latin typeface="メイリオ" panose="020B0604030504040204" pitchFamily="50" charset="-128"/>
                <a:ea typeface="メイリオ" panose="020B0604030504040204" pitchFamily="50" charset="-128"/>
              </a:rPr>
              <a:t>企業・小規模事業者の産業保健活動を支援する。</a:t>
            </a:r>
            <a:endParaRPr lang="en-US" altLang="ja-JP" sz="950" dirty="0">
              <a:latin typeface="メイリオ" panose="020B0604030504040204" pitchFamily="50" charset="-128"/>
              <a:ea typeface="メイリオ" panose="020B0604030504040204" pitchFamily="50" charset="-128"/>
            </a:endParaRPr>
          </a:p>
          <a:p>
            <a:pPr marL="352425" indent="-9525"/>
            <a:r>
              <a:rPr lang="ja-JP" altLang="en-US" sz="950" dirty="0">
                <a:latin typeface="メイリオ" panose="020B0604030504040204" pitchFamily="50" charset="-128"/>
                <a:ea typeface="メイリオ" panose="020B0604030504040204" pitchFamily="50" charset="-128"/>
              </a:rPr>
              <a:t>　宮城地域両立支援推進チームを通じて、治療と仕事</a:t>
            </a:r>
            <a:endParaRPr lang="en-US" altLang="ja-JP" sz="950" dirty="0">
              <a:latin typeface="メイリオ" panose="020B0604030504040204" pitchFamily="50" charset="-128"/>
              <a:ea typeface="メイリオ" panose="020B0604030504040204" pitchFamily="50" charset="-128"/>
            </a:endParaRPr>
          </a:p>
          <a:p>
            <a:pPr marL="352425" indent="-9525"/>
            <a:r>
              <a:rPr lang="ja-JP" altLang="en-US" sz="950" dirty="0">
                <a:latin typeface="メイリオ" panose="020B0604030504040204" pitchFamily="50" charset="-128"/>
                <a:ea typeface="メイリオ" panose="020B0604030504040204" pitchFamily="50" charset="-128"/>
              </a:rPr>
              <a:t>の両立支援に関する取組を促進する。</a:t>
            </a:r>
            <a:endParaRPr lang="en-US" altLang="ja-JP" sz="950" dirty="0">
              <a:latin typeface="メイリオ" panose="020B0604030504040204" pitchFamily="50" charset="-128"/>
              <a:ea typeface="メイリオ" panose="020B0604030504040204" pitchFamily="50" charset="-128"/>
            </a:endParaRPr>
          </a:p>
          <a:p>
            <a:pPr marL="209550" indent="-209550">
              <a:buFont typeface="+mj-ea"/>
              <a:buAutoNum type="circleNumDbPlain" startAt="7"/>
            </a:pPr>
            <a:r>
              <a:rPr lang="ja-JP" altLang="en-US" sz="950" b="1" dirty="0">
                <a:latin typeface="メイリオ" panose="020B0604030504040204" pitchFamily="50" charset="-128"/>
                <a:ea typeface="メイリオ" panose="020B0604030504040204" pitchFamily="50" charset="-128"/>
              </a:rPr>
              <a:t>新たな化学物質規制の周知、石綿ばく露防止対策の徹底</a:t>
            </a:r>
            <a:endParaRPr lang="en-US" altLang="ja-JP" sz="950" b="1" dirty="0">
              <a:latin typeface="メイリオ" panose="020B0604030504040204" pitchFamily="50" charset="-128"/>
              <a:ea typeface="メイリオ" panose="020B0604030504040204" pitchFamily="50" charset="-128"/>
            </a:endParaRPr>
          </a:p>
          <a:p>
            <a:pPr marL="361950" indent="-180975"/>
            <a:r>
              <a:rPr lang="ja-JP" altLang="en-US" sz="950" dirty="0">
                <a:latin typeface="メイリオ" panose="020B0604030504040204" pitchFamily="50" charset="-128"/>
                <a:ea typeface="メイリオ" panose="020B0604030504040204" pitchFamily="50" charset="-128"/>
              </a:rPr>
              <a:t>ア 新たな化学物質規制の円滑な実施を促進するとともに、</a:t>
            </a:r>
            <a:endParaRPr lang="en-US" altLang="ja-JP" sz="950" dirty="0">
              <a:latin typeface="メイリオ" panose="020B0604030504040204" pitchFamily="50" charset="-128"/>
              <a:ea typeface="メイリオ" panose="020B0604030504040204" pitchFamily="50" charset="-128"/>
            </a:endParaRPr>
          </a:p>
          <a:p>
            <a:pPr marL="361950" indent="-180975"/>
            <a:r>
              <a:rPr lang="ja-JP" altLang="en-US" sz="950" dirty="0">
                <a:latin typeface="メイリオ" panose="020B0604030504040204" pitchFamily="50" charset="-128"/>
                <a:ea typeface="メイリオ" panose="020B0604030504040204" pitchFamily="50" charset="-128"/>
              </a:rPr>
              <a:t>　リスクアセスメントが適切に実施されるよう丁寧な指</a:t>
            </a:r>
            <a:endParaRPr lang="en-US" altLang="ja-JP" sz="950" dirty="0">
              <a:latin typeface="メイリオ" panose="020B0604030504040204" pitchFamily="50" charset="-128"/>
              <a:ea typeface="メイリオ" panose="020B0604030504040204" pitchFamily="50" charset="-128"/>
            </a:endParaRPr>
          </a:p>
          <a:p>
            <a:pPr marL="361950" indent="-180975"/>
            <a:r>
              <a:rPr lang="ja-JP" altLang="en-US" sz="950" dirty="0">
                <a:latin typeface="メイリオ" panose="020B0604030504040204" pitchFamily="50" charset="-128"/>
                <a:ea typeface="メイリオ" panose="020B0604030504040204" pitchFamily="50" charset="-128"/>
              </a:rPr>
              <a:t>　導を行う。</a:t>
            </a:r>
          </a:p>
          <a:p>
            <a:pPr marL="333375" indent="-152400"/>
            <a:r>
              <a:rPr lang="ja-JP" altLang="en-US" sz="950" dirty="0">
                <a:latin typeface="メイリオ" panose="020B0604030504040204" pitchFamily="50" charset="-128"/>
                <a:ea typeface="メイリオ" panose="020B0604030504040204" pitchFamily="50" charset="-128"/>
              </a:rPr>
              <a:t>イ　建築物の解体作業等に従事する労働者の石綿ばく露</a:t>
            </a:r>
            <a:endParaRPr lang="en-US" altLang="ja-JP" sz="950" dirty="0">
              <a:latin typeface="メイリオ" panose="020B0604030504040204" pitchFamily="50" charset="-128"/>
              <a:ea typeface="メイリオ" panose="020B0604030504040204" pitchFamily="50" charset="-128"/>
            </a:endParaRPr>
          </a:p>
          <a:p>
            <a:pPr marL="333375" indent="-152400"/>
            <a:r>
              <a:rPr lang="ja-JP" altLang="en-US" sz="950" dirty="0">
                <a:latin typeface="メイリオ" panose="020B0604030504040204" pitchFamily="50" charset="-128"/>
                <a:ea typeface="メイリオ" panose="020B0604030504040204" pitchFamily="50" charset="-128"/>
              </a:rPr>
              <a:t>　を防止するため、法令に基づく措置の履行確保を図る</a:t>
            </a:r>
            <a:endParaRPr lang="en-US" altLang="ja-JP" sz="950" dirty="0">
              <a:latin typeface="メイリオ" panose="020B0604030504040204" pitchFamily="50" charset="-128"/>
              <a:ea typeface="メイリオ" panose="020B0604030504040204" pitchFamily="50" charset="-128"/>
            </a:endParaRPr>
          </a:p>
          <a:p>
            <a:pPr marL="333375" indent="-152400"/>
            <a:r>
              <a:rPr lang="ja-JP" altLang="en-US" sz="950" dirty="0">
                <a:latin typeface="メイリオ" panose="020B0604030504040204" pitchFamily="50" charset="-128"/>
                <a:ea typeface="メイリオ" panose="020B0604030504040204" pitchFamily="50" charset="-128"/>
              </a:rPr>
              <a:t>　とともに、石綿事前調査結果報告システムによる事前</a:t>
            </a:r>
            <a:endParaRPr lang="en-US" altLang="ja-JP" sz="950" dirty="0">
              <a:latin typeface="メイリオ" panose="020B0604030504040204" pitchFamily="50" charset="-128"/>
              <a:ea typeface="メイリオ" panose="020B0604030504040204" pitchFamily="50" charset="-128"/>
            </a:endParaRPr>
          </a:p>
          <a:p>
            <a:pPr marL="333375" indent="-152400"/>
            <a:r>
              <a:rPr lang="ja-JP" altLang="en-US" sz="950" dirty="0">
                <a:latin typeface="メイリオ" panose="020B0604030504040204" pitchFamily="50" charset="-128"/>
                <a:ea typeface="メイリオ" panose="020B0604030504040204" pitchFamily="50" charset="-128"/>
              </a:rPr>
              <a:t>　調査結果の報告等の周知を図る。</a:t>
            </a:r>
          </a:p>
        </p:txBody>
      </p:sp>
      <p:grpSp>
        <p:nvGrpSpPr>
          <p:cNvPr id="47" name="グループ化 46">
            <a:extLst>
              <a:ext uri="{FF2B5EF4-FFF2-40B4-BE49-F238E27FC236}">
                <a16:creationId xmlns:a16="http://schemas.microsoft.com/office/drawing/2014/main" id="{7D4B1227-5EB0-4FD2-AA43-789955A2B5EE}"/>
              </a:ext>
            </a:extLst>
          </p:cNvPr>
          <p:cNvGrpSpPr/>
          <p:nvPr/>
        </p:nvGrpSpPr>
        <p:grpSpPr>
          <a:xfrm>
            <a:off x="649771" y="2411537"/>
            <a:ext cx="1211332" cy="261610"/>
            <a:chOff x="641214" y="2203960"/>
            <a:chExt cx="1211332" cy="261610"/>
          </a:xfrm>
        </p:grpSpPr>
        <p:sp>
          <p:nvSpPr>
            <p:cNvPr id="48" name="正方形/長方形 47">
              <a:extLst>
                <a:ext uri="{FF2B5EF4-FFF2-40B4-BE49-F238E27FC236}">
                  <a16:creationId xmlns:a16="http://schemas.microsoft.com/office/drawing/2014/main" id="{F1423329-2450-40BB-A881-8E417E99E63E}"/>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49" name="テキスト ボックス 48">
              <a:extLst>
                <a:ext uri="{FF2B5EF4-FFF2-40B4-BE49-F238E27FC236}">
                  <a16:creationId xmlns:a16="http://schemas.microsoft.com/office/drawing/2014/main" id="{5109749A-99CC-4F52-913D-38E505EB469B}"/>
                </a:ext>
              </a:extLst>
            </p:cNvPr>
            <p:cNvSpPr txBox="1"/>
            <p:nvPr/>
          </p:nvSpPr>
          <p:spPr>
            <a:xfrm>
              <a:off x="641214" y="2203960"/>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pic>
        <p:nvPicPr>
          <p:cNvPr id="50" name="図 49">
            <a:extLst>
              <a:ext uri="{FF2B5EF4-FFF2-40B4-BE49-F238E27FC236}">
                <a16:creationId xmlns:a16="http://schemas.microsoft.com/office/drawing/2014/main" id="{6011EB1A-CE13-4AB3-AB6E-31B3590D84EE}"/>
              </a:ext>
            </a:extLst>
          </p:cNvPr>
          <p:cNvPicPr>
            <a:picLocks noChangeAspect="1"/>
          </p:cNvPicPr>
          <p:nvPr/>
        </p:nvPicPr>
        <p:blipFill>
          <a:blip r:embed="rId2"/>
          <a:stretch>
            <a:fillRect/>
          </a:stretch>
        </p:blipFill>
        <p:spPr>
          <a:xfrm>
            <a:off x="5229225" y="2638859"/>
            <a:ext cx="1608579" cy="992164"/>
          </a:xfrm>
          <a:prstGeom prst="rect">
            <a:avLst/>
          </a:prstGeom>
        </p:spPr>
      </p:pic>
      <p:sp>
        <p:nvSpPr>
          <p:cNvPr id="51" name="正方形/長方形 50">
            <a:extLst>
              <a:ext uri="{FF2B5EF4-FFF2-40B4-BE49-F238E27FC236}">
                <a16:creationId xmlns:a16="http://schemas.microsoft.com/office/drawing/2014/main" id="{9335A54B-31DB-414D-9665-EDAA2E75F252}"/>
              </a:ext>
            </a:extLst>
          </p:cNvPr>
          <p:cNvSpPr/>
          <p:nvPr/>
        </p:nvSpPr>
        <p:spPr>
          <a:xfrm>
            <a:off x="4152898" y="7267217"/>
            <a:ext cx="2789679" cy="188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spcAft>
                <a:spcPts val="0"/>
              </a:spcAft>
            </a:pPr>
            <a:r>
              <a:rPr lang="ja-JP" altLang="en-US" sz="800" dirty="0">
                <a:solidFill>
                  <a:srgbClr val="000000"/>
                </a:solidFill>
                <a:effectLst/>
                <a:ea typeface="ＭＳ 明朝" panose="02020609040205080304" pitchFamily="17" charset="-128"/>
                <a:cs typeface="Times New Roman" panose="02020603050405020304" pitchFamily="18" charset="0"/>
              </a:rPr>
              <a:t>資料出所：労働者死傷病報告（</a:t>
            </a:r>
            <a:r>
              <a:rPr lang="ja-JP" altLang="en-US" sz="800" dirty="0">
                <a:solidFill>
                  <a:srgbClr val="000000"/>
                </a:solidFill>
                <a:ea typeface="ＭＳ 明朝" panose="02020609040205080304" pitchFamily="17" charset="-128"/>
                <a:cs typeface="Times New Roman" panose="02020603050405020304" pitchFamily="18" charset="0"/>
              </a:rPr>
              <a:t>令和４年は速報値）</a:t>
            </a:r>
            <a:endParaRPr lang="ja-JP" sz="1200" dirty="0">
              <a:effectLst/>
              <a:ea typeface="游明朝" panose="02020400000000000000" pitchFamily="18" charset="-128"/>
              <a:cs typeface="Times New Roman" panose="02020603050405020304" pitchFamily="18" charset="0"/>
            </a:endParaRPr>
          </a:p>
        </p:txBody>
      </p:sp>
      <p:graphicFrame>
        <p:nvGraphicFramePr>
          <p:cNvPr id="52" name="グラフ 51">
            <a:extLst>
              <a:ext uri="{FF2B5EF4-FFF2-40B4-BE49-F238E27FC236}">
                <a16:creationId xmlns:a16="http://schemas.microsoft.com/office/drawing/2014/main" id="{1FB8901A-B0F5-4D6F-970B-BAAF341658A4}"/>
              </a:ext>
            </a:extLst>
          </p:cNvPr>
          <p:cNvGraphicFramePr>
            <a:graphicFrameLocks/>
          </p:cNvGraphicFramePr>
          <p:nvPr>
            <p:extLst>
              <p:ext uri="{D42A27DB-BD31-4B8C-83A1-F6EECF244321}">
                <p14:modId xmlns:p14="http://schemas.microsoft.com/office/powerpoint/2010/main" val="2284347238"/>
              </p:ext>
            </p:extLst>
          </p:nvPr>
        </p:nvGraphicFramePr>
        <p:xfrm>
          <a:off x="4133848" y="5053919"/>
          <a:ext cx="2703955" cy="2227020"/>
        </p:xfrm>
        <a:graphic>
          <a:graphicData uri="http://schemas.openxmlformats.org/drawingml/2006/chart">
            <c:chart xmlns:c="http://schemas.openxmlformats.org/drawingml/2006/chart" xmlns:r="http://schemas.openxmlformats.org/officeDocument/2006/relationships" r:id="rId3"/>
          </a:graphicData>
        </a:graphic>
      </p:graphicFrame>
      <p:sp>
        <p:nvSpPr>
          <p:cNvPr id="53" name="正方形/長方形 52">
            <a:extLst>
              <a:ext uri="{FF2B5EF4-FFF2-40B4-BE49-F238E27FC236}">
                <a16:creationId xmlns:a16="http://schemas.microsoft.com/office/drawing/2014/main" id="{3626C54A-75BA-4C79-951D-2C1D56B46B75}"/>
              </a:ext>
            </a:extLst>
          </p:cNvPr>
          <p:cNvSpPr/>
          <p:nvPr/>
        </p:nvSpPr>
        <p:spPr>
          <a:xfrm>
            <a:off x="4123288" y="5098112"/>
            <a:ext cx="546610" cy="185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0"/>
              </a:spcAft>
            </a:pPr>
            <a:r>
              <a:rPr lang="ja-JP" sz="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人</a:t>
            </a:r>
            <a:r>
              <a:rPr lang="ja-JP" sz="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2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
        <p:nvSpPr>
          <p:cNvPr id="54" name="正方形/長方形 53">
            <a:extLst>
              <a:ext uri="{FF2B5EF4-FFF2-40B4-BE49-F238E27FC236}">
                <a16:creationId xmlns:a16="http://schemas.microsoft.com/office/drawing/2014/main" id="{25C26A8E-6B31-40D7-8E99-E1F65D9882A2}"/>
              </a:ext>
            </a:extLst>
          </p:cNvPr>
          <p:cNvSpPr/>
          <p:nvPr/>
        </p:nvSpPr>
        <p:spPr>
          <a:xfrm>
            <a:off x="4133848" y="9819917"/>
            <a:ext cx="2789679" cy="1886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spcAft>
                <a:spcPts val="0"/>
              </a:spcAft>
            </a:pPr>
            <a:r>
              <a:rPr lang="ja-JP" altLang="en-US" sz="800" dirty="0">
                <a:solidFill>
                  <a:srgbClr val="000000"/>
                </a:solidFill>
                <a:effectLst/>
                <a:ea typeface="ＭＳ 明朝" panose="02020609040205080304" pitchFamily="17" charset="-128"/>
                <a:cs typeface="Times New Roman" panose="02020603050405020304" pitchFamily="18" charset="0"/>
              </a:rPr>
              <a:t>資料出所：健康診断結果報告（</a:t>
            </a:r>
            <a:r>
              <a:rPr lang="ja-JP" altLang="en-US" sz="800" dirty="0">
                <a:solidFill>
                  <a:srgbClr val="000000"/>
                </a:solidFill>
                <a:ea typeface="ＭＳ 明朝" panose="02020609040205080304" pitchFamily="17" charset="-128"/>
                <a:cs typeface="Times New Roman" panose="02020603050405020304" pitchFamily="18" charset="0"/>
              </a:rPr>
              <a:t>令和４年は速報値）</a:t>
            </a:r>
            <a:endParaRPr lang="ja-JP" sz="800" dirty="0">
              <a:effectLst/>
              <a:ea typeface="游明朝" panose="02020400000000000000" pitchFamily="18" charset="-128"/>
              <a:cs typeface="Times New Roman" panose="02020603050405020304" pitchFamily="18" charset="0"/>
            </a:endParaRPr>
          </a:p>
        </p:txBody>
      </p:sp>
      <p:graphicFrame>
        <p:nvGraphicFramePr>
          <p:cNvPr id="56" name="グラフ 55">
            <a:extLst>
              <a:ext uri="{FF2B5EF4-FFF2-40B4-BE49-F238E27FC236}">
                <a16:creationId xmlns:a16="http://schemas.microsoft.com/office/drawing/2014/main" id="{6A2DBCDB-6006-464E-847C-5DBE8B630E50}"/>
              </a:ext>
            </a:extLst>
          </p:cNvPr>
          <p:cNvGraphicFramePr>
            <a:graphicFrameLocks/>
          </p:cNvGraphicFramePr>
          <p:nvPr/>
        </p:nvGraphicFramePr>
        <p:xfrm>
          <a:off x="4133848" y="7496865"/>
          <a:ext cx="2703953" cy="2304313"/>
        </p:xfrm>
        <a:graphic>
          <a:graphicData uri="http://schemas.openxmlformats.org/drawingml/2006/chart">
            <c:chart xmlns:c="http://schemas.openxmlformats.org/drawingml/2006/chart" xmlns:r="http://schemas.openxmlformats.org/officeDocument/2006/relationships" r:id="rId4"/>
          </a:graphicData>
        </a:graphic>
      </p:graphicFrame>
      <p:sp>
        <p:nvSpPr>
          <p:cNvPr id="57" name="正方形/長方形 56">
            <a:extLst>
              <a:ext uri="{FF2B5EF4-FFF2-40B4-BE49-F238E27FC236}">
                <a16:creationId xmlns:a16="http://schemas.microsoft.com/office/drawing/2014/main" id="{7CF0E115-0339-4BE7-AB0C-4AF3BA5279EC}"/>
              </a:ext>
            </a:extLst>
          </p:cNvPr>
          <p:cNvSpPr/>
          <p:nvPr/>
        </p:nvSpPr>
        <p:spPr>
          <a:xfrm>
            <a:off x="3995575" y="7820764"/>
            <a:ext cx="546610" cy="1853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spcAft>
                <a:spcPts val="0"/>
              </a:spcAft>
            </a:pPr>
            <a:r>
              <a:rPr lang="ja-JP" sz="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sz="800" dirty="0">
                <a:solidFill>
                  <a:srgbClr val="000000"/>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2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extLst>
      <p:ext uri="{BB962C8B-B14F-4D97-AF65-F5344CB8AC3E}">
        <p14:creationId xmlns:p14="http://schemas.microsoft.com/office/powerpoint/2010/main" val="291210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0443801-DC4B-4DBE-9EE5-62191D8FC68D}" type="slidenum">
              <a:rPr kumimoji="1" lang="ja-JP" altLang="en-US" smtClean="0"/>
              <a:pPr/>
              <a:t>1</a:t>
            </a:fld>
            <a:endParaRPr kumimoji="1" lang="ja-JP" altLang="en-US"/>
          </a:p>
        </p:txBody>
      </p:sp>
      <p:sp>
        <p:nvSpPr>
          <p:cNvPr id="3" name="テキスト ボックス 2"/>
          <p:cNvSpPr txBox="1"/>
          <p:nvPr/>
        </p:nvSpPr>
        <p:spPr>
          <a:xfrm>
            <a:off x="459184" y="813780"/>
            <a:ext cx="6641306" cy="8943474"/>
          </a:xfrm>
          <a:prstGeom prst="rect">
            <a:avLst/>
          </a:prstGeom>
          <a:noFill/>
        </p:spPr>
        <p:txBody>
          <a:bodyPr wrap="square" rtlCol="0">
            <a:spAutoFit/>
          </a:bodyPr>
          <a:lstStyle/>
          <a:p>
            <a:pPr algn="ctr"/>
            <a:r>
              <a:rPr lang="ja-JP" altLang="ja-JP" sz="1400" b="1" dirty="0">
                <a:latin typeface="メイリオ" panose="020B0604030504040204" pitchFamily="50" charset="-128"/>
                <a:ea typeface="メイリオ" panose="020B0604030504040204" pitchFamily="50" charset="-128"/>
              </a:rPr>
              <a:t>令和</a:t>
            </a:r>
            <a:r>
              <a:rPr lang="ja-JP" altLang="en-US" sz="1400" b="1" dirty="0">
                <a:latin typeface="メイリオ" panose="020B0604030504040204" pitchFamily="50" charset="-128"/>
                <a:ea typeface="メイリオ" panose="020B0604030504040204" pitchFamily="50" charset="-128"/>
              </a:rPr>
              <a:t>５</a:t>
            </a:r>
            <a:r>
              <a:rPr lang="ja-JP" altLang="ja-JP" sz="1400" b="1" dirty="0">
                <a:latin typeface="メイリオ" panose="020B0604030504040204" pitchFamily="50" charset="-128"/>
                <a:ea typeface="メイリオ" panose="020B0604030504040204" pitchFamily="50" charset="-128"/>
              </a:rPr>
              <a:t>年度 宮城労働局 行政運営方針</a:t>
            </a:r>
            <a:endParaRPr lang="ja-JP" altLang="ja-JP" sz="1400"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 </a:t>
            </a:r>
          </a:p>
          <a:p>
            <a:endParaRPr lang="en-US" altLang="ja-JP" sz="1200" b="1" dirty="0">
              <a:latin typeface="メイリオ" panose="020B0604030504040204" pitchFamily="50" charset="-128"/>
              <a:ea typeface="メイリオ" panose="020B0604030504040204" pitchFamily="50" charset="-128"/>
            </a:endParaRPr>
          </a:p>
          <a:p>
            <a:endParaRPr lang="ja-JP" altLang="ja-JP" sz="1200" dirty="0">
              <a:latin typeface="メイリオ" panose="020B0604030504040204" pitchFamily="50" charset="-128"/>
              <a:ea typeface="メイリオ" panose="020B0604030504040204" pitchFamily="50" charset="-128"/>
            </a:endParaRPr>
          </a:p>
          <a:p>
            <a:pPr algn="dist">
              <a:lnSpc>
                <a:spcPts val="1900"/>
              </a:lnSpc>
            </a:pPr>
            <a:r>
              <a:rPr lang="ja-JP" altLang="ja-JP" sz="1400" b="1" dirty="0">
                <a:latin typeface="メイリオ" panose="020B0604030504040204" pitchFamily="50" charset="-128"/>
                <a:ea typeface="メイリオ" panose="020B0604030504040204" pitchFamily="50" charset="-128"/>
              </a:rPr>
              <a:t>第１　宮城労働局行政運営の基本方針</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a:t>
            </a:r>
            <a:endParaRPr lang="ja-JP" altLang="ja-JP" sz="1200" dirty="0">
              <a:latin typeface="メイリオ" panose="020B0604030504040204" pitchFamily="50" charset="-128"/>
              <a:ea typeface="メイリオ" panose="020B0604030504040204" pitchFamily="50" charset="-128"/>
            </a:endParaRPr>
          </a:p>
          <a:p>
            <a:pPr>
              <a:lnSpc>
                <a:spcPts val="1900"/>
              </a:lnSpc>
            </a:pPr>
            <a:r>
              <a:rPr lang="en-US" altLang="ja-JP" sz="1400" b="1" dirty="0">
                <a:latin typeface="メイリオ" panose="020B0604030504040204" pitchFamily="50" charset="-128"/>
                <a:ea typeface="メイリオ" panose="020B0604030504040204" pitchFamily="50" charset="-128"/>
              </a:rPr>
              <a:t> </a:t>
            </a:r>
            <a:endParaRPr lang="ja-JP" altLang="ja-JP" sz="1400" dirty="0">
              <a:latin typeface="メイリオ" panose="020B0604030504040204" pitchFamily="50" charset="-128"/>
              <a:ea typeface="メイリオ" panose="020B0604030504040204" pitchFamily="50" charset="-128"/>
            </a:endParaRPr>
          </a:p>
          <a:p>
            <a:pPr algn="dist">
              <a:lnSpc>
                <a:spcPts val="1900"/>
              </a:lnSpc>
            </a:pPr>
            <a:r>
              <a:rPr lang="ja-JP" altLang="ja-JP" sz="1400" b="1" dirty="0">
                <a:latin typeface="メイリオ" panose="020B0604030504040204" pitchFamily="50" charset="-128"/>
                <a:ea typeface="メイリオ" panose="020B0604030504040204" pitchFamily="50" charset="-128"/>
              </a:rPr>
              <a:t>第２　宮城労働局における重点施策</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・・・・・５</a:t>
            </a:r>
            <a:endParaRPr lang="en-US" altLang="ja-JP" sz="1200" dirty="0">
              <a:latin typeface="メイリオ" panose="020B0604030504040204" pitchFamily="50" charset="-128"/>
              <a:ea typeface="メイリオ" panose="020B0604030504040204" pitchFamily="50" charset="-128"/>
            </a:endParaRPr>
          </a:p>
          <a:p>
            <a:pPr>
              <a:lnSpc>
                <a:spcPts val="1900"/>
              </a:lnSpc>
            </a:pPr>
            <a:endParaRPr lang="ja-JP" altLang="ja-JP" sz="1200" dirty="0">
              <a:latin typeface="メイリオ" panose="020B0604030504040204" pitchFamily="50" charset="-128"/>
              <a:ea typeface="メイリオ" panose="020B0604030504040204" pitchFamily="50" charset="-128"/>
            </a:endParaRPr>
          </a:p>
          <a:p>
            <a:pPr marL="72000">
              <a:lnSpc>
                <a:spcPts val="1900"/>
              </a:lnSpc>
            </a:pPr>
            <a:r>
              <a:rPr lang="ja-JP" altLang="ja-JP" sz="1200" b="1" dirty="0">
                <a:latin typeface="メイリオ" panose="020B0604030504040204" pitchFamily="50" charset="-128"/>
                <a:ea typeface="メイリオ" panose="020B0604030504040204" pitchFamily="50" charset="-128"/>
              </a:rPr>
              <a:t>Ⅰ　</a:t>
            </a:r>
            <a:r>
              <a:rPr lang="ja-JP" altLang="ja-JP" sz="1200" b="1" dirty="0">
                <a:effectLst/>
                <a:latin typeface="メイリオ" panose="020B0604030504040204" pitchFamily="50" charset="-128"/>
                <a:ea typeface="メイリオ" panose="020B0604030504040204" pitchFamily="50" charset="-128"/>
                <a:cs typeface="Times New Roman" panose="02020603050405020304" pitchFamily="18" charset="0"/>
              </a:rPr>
              <a:t>個人の主体的なキャリア形成を促進し、安心して挑戦できる労働市場の強化</a:t>
            </a:r>
            <a:endParaRPr lang="en-US" altLang="ja-JP" sz="1200" b="1" dirty="0">
              <a:latin typeface="メイリオ" panose="020B0604030504040204" pitchFamily="50" charset="-128"/>
              <a:ea typeface="メイリオ" panose="020B0604030504040204" pitchFamily="50" charset="-128"/>
            </a:endParaRPr>
          </a:p>
          <a:p>
            <a:pPr marL="72000">
              <a:lnSpc>
                <a:spcPts val="1900"/>
              </a:lnSpc>
            </a:pPr>
            <a:endParaRPr lang="ja-JP" altLang="ja-JP" sz="1200" dirty="0">
              <a:latin typeface="メイリオ" panose="020B0604030504040204" pitchFamily="50" charset="-128"/>
              <a:ea typeface="メイリオ" panose="020B0604030504040204" pitchFamily="50" charset="-128"/>
            </a:endParaRPr>
          </a:p>
          <a:p>
            <a:pPr marL="252000" lvl="0">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a:t>
            </a:r>
            <a:r>
              <a:rPr lang="en-US" altLang="ja-JP" sz="1200" dirty="0">
                <a:latin typeface="メイリオ" panose="020B0604030504040204" pitchFamily="50" charset="-128"/>
                <a:ea typeface="メイリオ" panose="020B0604030504040204" pitchFamily="50" charset="-128"/>
              </a:rPr>
              <a:t>)</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地域のニーズに対応した職業訓練の推進及びデジタル分野における新たなスキル</a:t>
            </a:r>
            <a:endPar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252000" lvl="0" algn="dist">
              <a:lnSpc>
                <a:spcPts val="1900"/>
              </a:lnSpc>
            </a:pPr>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の習得による円滑な再就職支援</a:t>
            </a:r>
            <a:r>
              <a:rPr lang="ja-JP" altLang="ja-JP" sz="1200" spc="-15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・・・５</a:t>
            </a:r>
            <a:endParaRPr lang="ja-JP" altLang="ja-JP" sz="1200" dirty="0">
              <a:latin typeface="メイリオ" panose="020B0604030504040204" pitchFamily="50" charset="-128"/>
              <a:ea typeface="メイリオ" panose="020B0604030504040204" pitchFamily="50" charset="-128"/>
            </a:endParaRPr>
          </a:p>
          <a:p>
            <a:pPr marL="252000" lvl="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a:t>
            </a:r>
            <a:r>
              <a:rPr lang="en-US" altLang="ja-JP" sz="1200" dirty="0">
                <a:latin typeface="メイリオ" panose="020B0604030504040204" pitchFamily="50" charset="-128"/>
                <a:ea typeface="メイリオ" panose="020B0604030504040204" pitchFamily="50" charset="-128"/>
              </a:rPr>
              <a:t>)</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雇用維持及び在籍型出向の取組の支援</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・・・・・・・・・・・５</a:t>
            </a:r>
            <a:endParaRPr lang="en-US" altLang="ja-JP" sz="1200" dirty="0">
              <a:latin typeface="メイリオ" panose="020B0604030504040204" pitchFamily="50" charset="-128"/>
              <a:ea typeface="メイリオ" panose="020B0604030504040204" pitchFamily="50" charset="-128"/>
            </a:endParaRPr>
          </a:p>
          <a:p>
            <a:pPr marL="25200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a:t>
            </a:r>
            <a:r>
              <a:rPr lang="en-US" altLang="ja-JP" sz="1200" dirty="0">
                <a:latin typeface="メイリオ" panose="020B0604030504040204" pitchFamily="50" charset="-128"/>
                <a:ea typeface="メイリオ" panose="020B0604030504040204" pitchFamily="50" charset="-128"/>
              </a:rPr>
              <a:t>)</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賃金上昇を伴う労働移動の支援</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・・・・・・・・・・・・・・・６</a:t>
            </a:r>
            <a:endParaRPr lang="en-US" altLang="ja-JP" sz="1200" dirty="0">
              <a:latin typeface="メイリオ" panose="020B0604030504040204" pitchFamily="50" charset="-128"/>
              <a:ea typeface="メイリオ" panose="020B0604030504040204" pitchFamily="50" charset="-128"/>
            </a:endParaRPr>
          </a:p>
          <a:p>
            <a:pPr marL="25200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４</a:t>
            </a:r>
            <a:r>
              <a:rPr lang="en-US" altLang="ja-JP" sz="1200" dirty="0">
                <a:latin typeface="メイリオ" panose="020B0604030504040204" pitchFamily="50" charset="-128"/>
                <a:ea typeface="メイリオ" panose="020B0604030504040204" pitchFamily="50" charset="-128"/>
              </a:rPr>
              <a:t>)</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ハローワークの職業紹介業務のオンライン・デジタル化推進による求職者支援</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・・６</a:t>
            </a:r>
            <a:endParaRPr lang="en-US" altLang="ja-JP" sz="1200" dirty="0">
              <a:latin typeface="メイリオ" panose="020B0604030504040204" pitchFamily="50" charset="-128"/>
              <a:ea typeface="メイリオ" panose="020B0604030504040204" pitchFamily="50" charset="-128"/>
            </a:endParaRPr>
          </a:p>
          <a:p>
            <a:pPr marL="25200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５</a:t>
            </a:r>
            <a:r>
              <a:rPr lang="en-US" altLang="ja-JP" sz="1200" dirty="0">
                <a:latin typeface="メイリオ" panose="020B0604030504040204" pitchFamily="50" charset="-128"/>
                <a:ea typeface="メイリオ" panose="020B0604030504040204" pitchFamily="50" charset="-128"/>
              </a:rPr>
              <a:t>)</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人材不足分野におけるマッチング支援</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・・・・・・・・・・・・・・・・７</a:t>
            </a:r>
            <a:endParaRPr lang="en-US" altLang="ja-JP" sz="1200" dirty="0">
              <a:latin typeface="メイリオ" panose="020B0604030504040204" pitchFamily="50" charset="-128"/>
              <a:ea typeface="メイリオ" panose="020B0604030504040204" pitchFamily="50" charset="-128"/>
            </a:endParaRPr>
          </a:p>
          <a:p>
            <a:pPr marL="25200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６</a:t>
            </a:r>
            <a:r>
              <a:rPr lang="en-US" altLang="ja-JP" sz="1200" dirty="0">
                <a:latin typeface="メイリオ" panose="020B0604030504040204" pitchFamily="50" charset="-128"/>
                <a:ea typeface="メイリオ" panose="020B0604030504040204" pitchFamily="50" charset="-128"/>
              </a:rPr>
              <a:t>)</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地方自治体との連携による就職促進の支援</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・・・・・・・・・・・・・・７</a:t>
            </a:r>
            <a:endParaRPr lang="en-US" altLang="ja-JP" sz="1200" dirty="0">
              <a:latin typeface="メイリオ" panose="020B0604030504040204" pitchFamily="50" charset="-128"/>
              <a:ea typeface="メイリオ" panose="020B0604030504040204" pitchFamily="50" charset="-128"/>
            </a:endParaRPr>
          </a:p>
          <a:p>
            <a:pPr marL="25200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７</a:t>
            </a:r>
            <a:r>
              <a:rPr lang="en-US" altLang="ja-JP" sz="1200" dirty="0">
                <a:latin typeface="メイリオ" panose="020B0604030504040204" pitchFamily="50" charset="-128"/>
                <a:ea typeface="メイリオ" panose="020B0604030504040204" pitchFamily="50" charset="-128"/>
              </a:rPr>
              <a:t>)</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改正職業安定法の施行及び</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民間</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人材</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サービス</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事業者への指導監督の徹底</a:t>
            </a:r>
            <a:r>
              <a:rPr lang="ja-JP" altLang="en-US" sz="1200" dirty="0">
                <a:latin typeface="メイリオ" panose="020B0604030504040204" pitchFamily="50" charset="-128"/>
                <a:ea typeface="メイリオ" panose="020B0604030504040204" pitchFamily="50" charset="-128"/>
              </a:rPr>
              <a:t>・・・・８</a:t>
            </a:r>
            <a:endParaRPr lang="en-US" altLang="ja-JP" sz="1200" dirty="0">
              <a:latin typeface="メイリオ" panose="020B0604030504040204" pitchFamily="50" charset="-128"/>
              <a:ea typeface="メイリオ" panose="020B0604030504040204" pitchFamily="50" charset="-128"/>
            </a:endParaRPr>
          </a:p>
          <a:p>
            <a:pPr marL="252000">
              <a:lnSpc>
                <a:spcPts val="1900"/>
              </a:lnSpc>
            </a:pPr>
            <a:endParaRPr lang="en-US" altLang="ja-JP" sz="1200" dirty="0">
              <a:latin typeface="メイリオ" panose="020B0604030504040204" pitchFamily="50" charset="-128"/>
              <a:ea typeface="メイリオ" panose="020B0604030504040204" pitchFamily="50" charset="-128"/>
            </a:endParaRPr>
          </a:p>
          <a:p>
            <a:pPr marL="252000">
              <a:lnSpc>
                <a:spcPts val="1900"/>
              </a:lnSpc>
            </a:pPr>
            <a:endParaRPr lang="ja-JP" altLang="ja-JP" sz="1200" dirty="0">
              <a:latin typeface="メイリオ" panose="020B0604030504040204" pitchFamily="50" charset="-128"/>
              <a:ea typeface="メイリオ" panose="020B0604030504040204" pitchFamily="50" charset="-128"/>
            </a:endParaRPr>
          </a:p>
          <a:p>
            <a:pPr marL="72000">
              <a:lnSpc>
                <a:spcPts val="1900"/>
              </a:lnSpc>
            </a:pPr>
            <a:r>
              <a:rPr lang="ja-JP" altLang="ja-JP" sz="1200" b="1" dirty="0">
                <a:latin typeface="メイリオ" panose="020B0604030504040204" pitchFamily="50" charset="-128"/>
                <a:ea typeface="メイリオ" panose="020B0604030504040204" pitchFamily="50" charset="-128"/>
              </a:rPr>
              <a:t>Ⅱ　多様な人材の活躍促進</a:t>
            </a:r>
            <a:endParaRPr lang="en-US" altLang="ja-JP" sz="1200" b="1" dirty="0">
              <a:latin typeface="メイリオ" panose="020B0604030504040204" pitchFamily="50" charset="-128"/>
              <a:ea typeface="メイリオ" panose="020B0604030504040204" pitchFamily="50" charset="-128"/>
            </a:endParaRPr>
          </a:p>
          <a:p>
            <a:pPr marL="72000">
              <a:lnSpc>
                <a:spcPts val="1900"/>
              </a:lnSpc>
            </a:pPr>
            <a:endParaRPr lang="ja-JP" altLang="ja-JP" sz="1200" dirty="0">
              <a:latin typeface="メイリオ" panose="020B0604030504040204" pitchFamily="50" charset="-128"/>
              <a:ea typeface="メイリオ" panose="020B0604030504040204" pitchFamily="50" charset="-128"/>
            </a:endParaRPr>
          </a:p>
          <a:p>
            <a:pPr marL="144000">
              <a:lnSpc>
                <a:spcPts val="1900"/>
              </a:lnSpc>
            </a:pPr>
            <a:r>
              <a:rPr lang="ja-JP" altLang="ja-JP" sz="1200" b="1" dirty="0">
                <a:latin typeface="メイリオ" panose="020B0604030504040204" pitchFamily="50" charset="-128"/>
                <a:ea typeface="メイリオ" panose="020B0604030504040204" pitchFamily="50" charset="-128"/>
              </a:rPr>
              <a:t>１　個々の態様に応じた就職支援等</a:t>
            </a:r>
            <a:endParaRPr lang="ja-JP" altLang="ja-JP" sz="1200" dirty="0">
              <a:latin typeface="メイリオ" panose="020B0604030504040204" pitchFamily="50" charset="-128"/>
              <a:ea typeface="メイリオ" panose="020B0604030504040204" pitchFamily="50" charset="-128"/>
            </a:endParaRPr>
          </a:p>
          <a:p>
            <a:pPr marL="252000" lvl="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非正規雇用労働者等、新規学卒者等への就職支援・・・・</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・・・８</a:t>
            </a:r>
            <a:endParaRPr lang="ja-JP" altLang="ja-JP" sz="1200" dirty="0">
              <a:latin typeface="メイリオ" panose="020B0604030504040204" pitchFamily="50" charset="-128"/>
              <a:ea typeface="メイリオ" panose="020B0604030504040204" pitchFamily="50" charset="-128"/>
            </a:endParaRPr>
          </a:p>
          <a:p>
            <a:pPr marL="252000" lvl="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就職氷河期世代の活躍支援・・・・・・・・・・・・・・・・・・・・・</a:t>
            </a:r>
            <a:r>
              <a:rPr lang="ja-JP" altLang="en-US" sz="1200" dirty="0">
                <a:latin typeface="メイリオ" panose="020B0604030504040204" pitchFamily="50" charset="-128"/>
                <a:ea typeface="メイリオ" panose="020B0604030504040204" pitchFamily="50" charset="-128"/>
              </a:rPr>
              <a:t>・・・９</a:t>
            </a:r>
            <a:endParaRPr lang="ja-JP" altLang="ja-JP" sz="1200" dirty="0">
              <a:latin typeface="メイリオ" panose="020B0604030504040204" pitchFamily="50" charset="-128"/>
              <a:ea typeface="メイリオ" panose="020B0604030504040204" pitchFamily="50" charset="-128"/>
            </a:endParaRPr>
          </a:p>
          <a:p>
            <a:pPr marL="252000" lvl="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マザーズハローワーク等による子育て中の女性等に対する就職支援・・・</a:t>
            </a:r>
            <a:r>
              <a:rPr lang="ja-JP" altLang="en-US" sz="1200" dirty="0">
                <a:latin typeface="メイリオ" panose="020B0604030504040204" pitchFamily="50" charset="-128"/>
                <a:ea typeface="メイリオ" panose="020B0604030504040204" pitchFamily="50" charset="-128"/>
              </a:rPr>
              <a:t>・・・９</a:t>
            </a:r>
            <a:endParaRPr lang="ja-JP" altLang="ja-JP" sz="1200" dirty="0">
              <a:latin typeface="メイリオ" panose="020B0604030504040204" pitchFamily="50" charset="-128"/>
              <a:ea typeface="メイリオ" panose="020B0604030504040204" pitchFamily="50" charset="-128"/>
            </a:endParaRPr>
          </a:p>
          <a:p>
            <a:pPr marL="252000" lvl="0" algn="dist" eaLnBrk="0" hangingPunct="0">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４</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高齢者の就労・社会参加の促進・・・・・・・・・・・・・・・・・・</a:t>
            </a:r>
            <a:r>
              <a:rPr lang="ja-JP" altLang="en-US" sz="1200" dirty="0">
                <a:latin typeface="メイリオ" panose="020B0604030504040204" pitchFamily="50" charset="-128"/>
                <a:ea typeface="メイリオ" panose="020B0604030504040204" pitchFamily="50" charset="-128"/>
              </a:rPr>
              <a:t>・・・１０</a:t>
            </a:r>
            <a:endParaRPr lang="ja-JP" altLang="ja-JP" sz="1200" dirty="0">
              <a:latin typeface="メイリオ" panose="020B0604030504040204" pitchFamily="50" charset="-128"/>
              <a:ea typeface="メイリオ" panose="020B0604030504040204" pitchFamily="50" charset="-128"/>
            </a:endParaRPr>
          </a:p>
          <a:p>
            <a:pPr marL="252000" lvl="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５</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障害者の就労促進・・・・・・・・・・・・・・・・・・・・・・・・・</a:t>
            </a:r>
            <a:r>
              <a:rPr lang="ja-JP" altLang="en-US" sz="1200" dirty="0">
                <a:latin typeface="メイリオ" panose="020B0604030504040204" pitchFamily="50" charset="-128"/>
                <a:ea typeface="メイリオ" panose="020B0604030504040204" pitchFamily="50" charset="-128"/>
              </a:rPr>
              <a:t>・・１０</a:t>
            </a:r>
            <a:endParaRPr lang="ja-JP" altLang="ja-JP" sz="1200" dirty="0">
              <a:latin typeface="メイリオ" panose="020B0604030504040204" pitchFamily="50" charset="-128"/>
              <a:ea typeface="メイリオ" panose="020B0604030504040204" pitchFamily="50" charset="-128"/>
            </a:endParaRPr>
          </a:p>
          <a:p>
            <a:pPr marL="252000" lvl="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６</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外国人労働者等に対する支援・・・・・・・・・・・・・・・・・・・・</a:t>
            </a:r>
            <a:r>
              <a:rPr lang="ja-JP" altLang="en-US" sz="1200" dirty="0">
                <a:latin typeface="メイリオ" panose="020B0604030504040204" pitchFamily="50" charset="-128"/>
                <a:ea typeface="メイリオ" panose="020B0604030504040204" pitchFamily="50" charset="-128"/>
              </a:rPr>
              <a:t>・・１１</a:t>
            </a:r>
            <a:endParaRPr lang="ja-JP" altLang="ja-JP" sz="1200" dirty="0">
              <a:latin typeface="メイリオ" panose="020B0604030504040204" pitchFamily="50" charset="-128"/>
              <a:ea typeface="メイリオ" panose="020B0604030504040204" pitchFamily="50" charset="-128"/>
            </a:endParaRPr>
          </a:p>
          <a:p>
            <a:pPr marL="252000" lvl="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７</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治療と仕事の両立支援に関する取組の促進・・・・・・・・・・・・・</a:t>
            </a:r>
            <a:r>
              <a:rPr lang="ja-JP" altLang="en-US" sz="1200" dirty="0">
                <a:latin typeface="メイリオ" panose="020B0604030504040204" pitchFamily="50" charset="-128"/>
                <a:ea typeface="メイリオ" panose="020B0604030504040204" pitchFamily="50" charset="-128"/>
              </a:rPr>
              <a:t>・・・１１</a:t>
            </a:r>
            <a:endParaRPr lang="en-US" altLang="ja-JP" sz="1200" dirty="0">
              <a:latin typeface="メイリオ" panose="020B0604030504040204" pitchFamily="50" charset="-128"/>
              <a:ea typeface="メイリオ" panose="020B0604030504040204" pitchFamily="50" charset="-128"/>
            </a:endParaRPr>
          </a:p>
          <a:p>
            <a:pPr marL="252000" lvl="0">
              <a:lnSpc>
                <a:spcPts val="1900"/>
              </a:lnSpc>
            </a:pPr>
            <a:endParaRPr lang="ja-JP" altLang="ja-JP" sz="1200" dirty="0">
              <a:latin typeface="メイリオ" panose="020B0604030504040204" pitchFamily="50" charset="-128"/>
              <a:ea typeface="メイリオ" panose="020B0604030504040204" pitchFamily="50" charset="-128"/>
            </a:endParaRPr>
          </a:p>
          <a:p>
            <a:pPr marL="144000">
              <a:lnSpc>
                <a:spcPts val="1900"/>
              </a:lnSpc>
            </a:pPr>
            <a:r>
              <a:rPr lang="ja-JP" altLang="en-US" sz="1200" b="1" dirty="0">
                <a:latin typeface="メイリオ" panose="020B0604030504040204" pitchFamily="50" charset="-128"/>
                <a:ea typeface="メイリオ" panose="020B0604030504040204" pitchFamily="50" charset="-128"/>
              </a:rPr>
              <a:t>２</a:t>
            </a:r>
            <a:r>
              <a:rPr lang="ja-JP" altLang="ja-JP" sz="1200" b="1" dirty="0">
                <a:latin typeface="メイリオ" panose="020B0604030504040204" pitchFamily="50" charset="-128"/>
                <a:ea typeface="メイリオ" panose="020B0604030504040204" pitchFamily="50" charset="-128"/>
              </a:rPr>
              <a:t>　女性活躍・男性の育児休業取得の推進等</a:t>
            </a:r>
            <a:endParaRPr lang="ja-JP" altLang="ja-JP" sz="1200" dirty="0">
              <a:latin typeface="メイリオ" panose="020B0604030504040204" pitchFamily="50" charset="-128"/>
              <a:ea typeface="メイリオ" panose="020B0604030504040204" pitchFamily="50" charset="-128"/>
            </a:endParaRPr>
          </a:p>
          <a:p>
            <a:pPr marL="252000" lvl="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女性活躍推進法及び男女雇用機会均等法の履行確保・・</a:t>
            </a:r>
            <a:r>
              <a:rPr lang="ja-JP" altLang="en-US" sz="1200" dirty="0">
                <a:latin typeface="メイリオ" panose="020B0604030504040204" pitchFamily="50" charset="-128"/>
                <a:ea typeface="メイリオ" panose="020B0604030504040204" pitchFamily="50" charset="-128"/>
              </a:rPr>
              <a:t>・・・・・・・・・・１２</a:t>
            </a:r>
            <a:endParaRPr lang="ja-JP" altLang="ja-JP" sz="1200" dirty="0">
              <a:latin typeface="メイリオ" panose="020B0604030504040204" pitchFamily="50" charset="-128"/>
              <a:ea typeface="メイリオ" panose="020B0604030504040204" pitchFamily="50" charset="-128"/>
            </a:endParaRPr>
          </a:p>
          <a:p>
            <a:pPr marL="252000" lvl="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男性が育児休業を取得しやすい環境の整備に向けた企業の取組支援・・・・</a:t>
            </a:r>
            <a:r>
              <a:rPr lang="ja-JP" altLang="en-US" sz="1200" dirty="0">
                <a:latin typeface="メイリオ" panose="020B0604030504040204" pitchFamily="50" charset="-128"/>
                <a:ea typeface="メイリオ" panose="020B0604030504040204" pitchFamily="50" charset="-128"/>
              </a:rPr>
              <a:t>・１２</a:t>
            </a:r>
            <a:endParaRPr lang="ja-JP" altLang="ja-JP" sz="1200" dirty="0">
              <a:latin typeface="メイリオ" panose="020B0604030504040204" pitchFamily="50" charset="-128"/>
              <a:ea typeface="メイリオ" panose="020B0604030504040204" pitchFamily="50" charset="-128"/>
            </a:endParaRPr>
          </a:p>
          <a:p>
            <a:pPr marL="252000" lvl="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不妊治療と仕事との両立支援・・・・・・・・・・・・・・・・・・・・・</a:t>
            </a:r>
            <a:r>
              <a:rPr lang="ja-JP" altLang="en-US" sz="1200" dirty="0">
                <a:latin typeface="メイリオ" panose="020B0604030504040204" pitchFamily="50" charset="-128"/>
                <a:ea typeface="メイリオ" panose="020B0604030504040204" pitchFamily="50" charset="-128"/>
              </a:rPr>
              <a:t>・１３</a:t>
            </a:r>
            <a:endParaRPr lang="en-US" altLang="ja-JP" sz="1200" dirty="0">
              <a:latin typeface="メイリオ" panose="020B0604030504040204" pitchFamily="50" charset="-128"/>
              <a:ea typeface="メイリオ" panose="020B0604030504040204" pitchFamily="50" charset="-128"/>
            </a:endParaRPr>
          </a:p>
          <a:p>
            <a:pPr marL="252000">
              <a:lnSpc>
                <a:spcPct val="150000"/>
              </a:lnSpc>
            </a:pPr>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224487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スライド番号プレースホルダー 1"/>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19</a:t>
            </a:fld>
            <a:endParaRPr kumimoji="1" lang="ja-JP" altLang="en-US"/>
          </a:p>
        </p:txBody>
      </p:sp>
      <p:sp>
        <p:nvSpPr>
          <p:cNvPr id="55" name="テキスト ボックス 54"/>
          <p:cNvSpPr txBox="1"/>
          <p:nvPr/>
        </p:nvSpPr>
        <p:spPr>
          <a:xfrm>
            <a:off x="639210" y="701305"/>
            <a:ext cx="6235898" cy="461665"/>
          </a:xfrm>
          <a:prstGeom prst="rect">
            <a:avLst/>
          </a:prstGeom>
          <a:solidFill>
            <a:schemeClr val="accent5">
              <a:lumMod val="20000"/>
              <a:lumOff val="80000"/>
            </a:schemeClr>
          </a:solidFill>
          <a:ln w="28575">
            <a:solidFill>
              <a:schemeClr val="bg1">
                <a:lumMod val="75000"/>
              </a:schemeClr>
            </a:solidFill>
          </a:ln>
        </p:spPr>
        <p:txBody>
          <a:bodyPr wrap="square" rtlCol="0">
            <a:spAutoFit/>
          </a:bodyPr>
          <a:lstStyle/>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（４）</a:t>
            </a:r>
            <a:r>
              <a:rPr lang="ja-JP" altLang="ja-JP" sz="1200" dirty="0">
                <a:latin typeface="メイリオ" panose="020B0604030504040204" pitchFamily="50" charset="-128"/>
                <a:ea typeface="メイリオ" panose="020B0604030504040204" pitchFamily="50" charset="-128"/>
              </a:rPr>
              <a:t>労災保険給付の迅速・</a:t>
            </a:r>
            <a:r>
              <a:rPr lang="ja-JP" altLang="en-US" sz="1200" dirty="0">
                <a:latin typeface="メイリオ" panose="020B0604030504040204" pitchFamily="50" charset="-128"/>
                <a:ea typeface="メイリオ" panose="020B0604030504040204" pitchFamily="50" charset="-128"/>
              </a:rPr>
              <a:t>公正</a:t>
            </a:r>
            <a:r>
              <a:rPr lang="ja-JP" altLang="ja-JP" sz="1200" dirty="0">
                <a:latin typeface="メイリオ" panose="020B0604030504040204" pitchFamily="50" charset="-128"/>
                <a:ea typeface="メイリオ" panose="020B0604030504040204" pitchFamily="50" charset="-128"/>
              </a:rPr>
              <a:t>な処理</a:t>
            </a:r>
            <a:endParaRPr lang="ja-JP" altLang="en-US" sz="1200" dirty="0">
              <a:latin typeface="メイリオ" panose="020B0604030504040204" pitchFamily="50" charset="-128"/>
              <a:ea typeface="メイリオ" panose="020B0604030504040204" pitchFamily="50" charset="-128"/>
            </a:endParaRPr>
          </a:p>
        </p:txBody>
      </p:sp>
      <p:sp>
        <p:nvSpPr>
          <p:cNvPr id="54" name="正方形/長方形 53">
            <a:extLst>
              <a:ext uri="{FF2B5EF4-FFF2-40B4-BE49-F238E27FC236}">
                <a16:creationId xmlns:a16="http://schemas.microsoft.com/office/drawing/2014/main" id="{EB622DBC-5205-483F-B088-7616D420F31E}"/>
              </a:ext>
            </a:extLst>
          </p:cNvPr>
          <p:cNvSpPr/>
          <p:nvPr/>
        </p:nvSpPr>
        <p:spPr>
          <a:xfrm>
            <a:off x="652856" y="2202808"/>
            <a:ext cx="2991865" cy="272607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a:extLst>
              <a:ext uri="{FF2B5EF4-FFF2-40B4-BE49-F238E27FC236}">
                <a16:creationId xmlns:a16="http://schemas.microsoft.com/office/drawing/2014/main" id="{2F02CE34-40F2-4A83-8599-08FE965187A0}"/>
              </a:ext>
            </a:extLst>
          </p:cNvPr>
          <p:cNvSpPr/>
          <p:nvPr/>
        </p:nvSpPr>
        <p:spPr>
          <a:xfrm>
            <a:off x="649771" y="1379205"/>
            <a:ext cx="6214777" cy="62356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7C4F4C01-102D-47AE-94A5-6A7FB8F3BD05}"/>
              </a:ext>
            </a:extLst>
          </p:cNvPr>
          <p:cNvSpPr txBox="1"/>
          <p:nvPr/>
        </p:nvSpPr>
        <p:spPr>
          <a:xfrm>
            <a:off x="669665" y="1553114"/>
            <a:ext cx="6169347" cy="427688"/>
          </a:xfrm>
          <a:prstGeom prst="rect">
            <a:avLst/>
          </a:prstGeom>
          <a:noFill/>
        </p:spPr>
        <p:txBody>
          <a:bodyPr wrap="square" rtlCol="0">
            <a:noAutofit/>
          </a:bodyPr>
          <a:lstStyle/>
          <a:p>
            <a:r>
              <a:rPr lang="ja-JP" altLang="en-US" sz="950" dirty="0">
                <a:latin typeface="メイリオ" panose="020B0604030504040204" pitchFamily="50" charset="-128"/>
                <a:ea typeface="メイリオ" panose="020B0604030504040204" pitchFamily="50" charset="-128"/>
              </a:rPr>
              <a:t>　労災保険給付の請求については、標準処理期間内に完結する迅速な事務処理を行うとともに、認定基準等に基づいた公正な認定に万全を期する。</a:t>
            </a:r>
            <a:endParaRPr lang="ja-JP" altLang="ja-JP" sz="950" dirty="0"/>
          </a:p>
        </p:txBody>
      </p:sp>
      <p:grpSp>
        <p:nvGrpSpPr>
          <p:cNvPr id="58" name="グループ化 57">
            <a:extLst>
              <a:ext uri="{FF2B5EF4-FFF2-40B4-BE49-F238E27FC236}">
                <a16:creationId xmlns:a16="http://schemas.microsoft.com/office/drawing/2014/main" id="{7547046E-866E-42E5-90FD-D6C3EE092692}"/>
              </a:ext>
            </a:extLst>
          </p:cNvPr>
          <p:cNvGrpSpPr/>
          <p:nvPr/>
        </p:nvGrpSpPr>
        <p:grpSpPr>
          <a:xfrm>
            <a:off x="639210" y="1250311"/>
            <a:ext cx="1281733" cy="279601"/>
            <a:chOff x="644389" y="1193430"/>
            <a:chExt cx="1281733" cy="279601"/>
          </a:xfrm>
        </p:grpSpPr>
        <p:sp>
          <p:nvSpPr>
            <p:cNvPr id="59" name="正方形/長方形 58">
              <a:extLst>
                <a:ext uri="{FF2B5EF4-FFF2-40B4-BE49-F238E27FC236}">
                  <a16:creationId xmlns:a16="http://schemas.microsoft.com/office/drawing/2014/main" id="{759BCA80-B57F-425A-A139-A5F7F2B2F826}"/>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C245B8BD-1C30-4263-90F2-97EB07DBCEE9}"/>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61" name="正方形/長方形 60">
            <a:extLst>
              <a:ext uri="{FF2B5EF4-FFF2-40B4-BE49-F238E27FC236}">
                <a16:creationId xmlns:a16="http://schemas.microsoft.com/office/drawing/2014/main" id="{2E016E5B-764E-4307-9669-7FD624604789}"/>
              </a:ext>
            </a:extLst>
          </p:cNvPr>
          <p:cNvSpPr/>
          <p:nvPr/>
        </p:nvSpPr>
        <p:spPr>
          <a:xfrm>
            <a:off x="3704956" y="2212664"/>
            <a:ext cx="3170152" cy="27162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B20A47F3-071D-4EBF-B5B9-E4E7F945B89A}"/>
              </a:ext>
            </a:extLst>
          </p:cNvPr>
          <p:cNvSpPr txBox="1"/>
          <p:nvPr/>
        </p:nvSpPr>
        <p:spPr>
          <a:xfrm>
            <a:off x="669665" y="2560776"/>
            <a:ext cx="2975056" cy="2083182"/>
          </a:xfrm>
          <a:prstGeom prst="rect">
            <a:avLst/>
          </a:prstGeom>
          <a:noFill/>
        </p:spPr>
        <p:txBody>
          <a:bodyPr wrap="square" rtlCol="0">
            <a:noAutofit/>
          </a:bodyPr>
          <a:lstStyle/>
          <a:p>
            <a:r>
              <a:rPr lang="ja-JP" altLang="en-US" sz="1100" dirty="0">
                <a:latin typeface="メイリオ" panose="020B0604030504040204" pitchFamily="50" charset="-128"/>
                <a:ea typeface="メイリオ" panose="020B0604030504040204" pitchFamily="50" charset="-128"/>
              </a:rPr>
              <a:t>　</a:t>
            </a:r>
            <a:r>
              <a:rPr lang="ja-JP" altLang="en-US" sz="950" dirty="0">
                <a:latin typeface="メイリオ" panose="020B0604030504040204" pitchFamily="50" charset="-128"/>
                <a:ea typeface="メイリオ" panose="020B0604030504040204" pitchFamily="50" charset="-128"/>
              </a:rPr>
              <a:t>特に社会的関心が高い過労死等事案をはじめとする複雑困難事案は、認定基準等に基づき、迅速・公正な事務処理を一層推進する。</a:t>
            </a:r>
            <a:endParaRPr lang="en-US" altLang="ja-JP" sz="950" dirty="0">
              <a:latin typeface="メイリオ" panose="020B0604030504040204" pitchFamily="50" charset="-128"/>
              <a:ea typeface="メイリオ" panose="020B0604030504040204" pitchFamily="50" charset="-128"/>
            </a:endParaRPr>
          </a:p>
          <a:p>
            <a:r>
              <a:rPr lang="ja-JP" altLang="en-US" sz="950" dirty="0">
                <a:latin typeface="メイリオ" panose="020B0604030504040204" pitchFamily="50" charset="-128"/>
                <a:ea typeface="メイリオ" panose="020B0604030504040204" pitchFamily="50" charset="-128"/>
              </a:rPr>
              <a:t>　業務に起因して新型コロナウイルス感染症に感染したものであると認められる場合には、その罹患後症状も含め、労災保険給付の対象となること等について積極的に周知を行う。</a:t>
            </a:r>
            <a:endParaRPr lang="en-US" altLang="ja-JP" sz="950" dirty="0">
              <a:latin typeface="メイリオ" panose="020B0604030504040204" pitchFamily="50" charset="-128"/>
              <a:ea typeface="メイリオ" panose="020B0604030504040204" pitchFamily="50" charset="-128"/>
            </a:endParaRPr>
          </a:p>
          <a:p>
            <a:r>
              <a:rPr lang="ja-JP" altLang="en-US" sz="950" dirty="0">
                <a:latin typeface="メイリオ" panose="020B0604030504040204" pitchFamily="50" charset="-128"/>
                <a:ea typeface="メイリオ" panose="020B0604030504040204" pitchFamily="50" charset="-128"/>
              </a:rPr>
              <a:t>　労災保険の窓口業務については、引き続き、相談者等に対する丁寧な説明や請求人に対する処理状況の連絡等の実施を徹底する。</a:t>
            </a:r>
            <a:endParaRPr lang="en-US" altLang="ja-JP" sz="950" dirty="0">
              <a:latin typeface="メイリオ" panose="020B0604030504040204" pitchFamily="50" charset="-128"/>
              <a:ea typeface="メイリオ" panose="020B0604030504040204" pitchFamily="50" charset="-128"/>
            </a:endParaRPr>
          </a:p>
          <a:p>
            <a:r>
              <a:rPr lang="ja-JP" altLang="en-US" sz="950" dirty="0">
                <a:latin typeface="メイリオ" panose="020B0604030504040204" pitchFamily="50" charset="-128"/>
                <a:ea typeface="メイリオ" panose="020B0604030504040204" pitchFamily="50" charset="-128"/>
              </a:rPr>
              <a:t>　また、建設アスベスト給付金制度の周知啓発を図るとともに、懇切丁寧な相談支援を行う。</a:t>
            </a:r>
            <a:r>
              <a:rPr lang="en-US" altLang="ja-JP" sz="950" dirty="0"/>
              <a:t> </a:t>
            </a:r>
            <a:endParaRPr lang="ja-JP" altLang="ja-JP" sz="950" dirty="0"/>
          </a:p>
        </p:txBody>
      </p:sp>
      <p:grpSp>
        <p:nvGrpSpPr>
          <p:cNvPr id="63" name="グループ化 62">
            <a:extLst>
              <a:ext uri="{FF2B5EF4-FFF2-40B4-BE49-F238E27FC236}">
                <a16:creationId xmlns:a16="http://schemas.microsoft.com/office/drawing/2014/main" id="{196BEB3C-649C-4ADC-9611-7B0D951CA50E}"/>
              </a:ext>
            </a:extLst>
          </p:cNvPr>
          <p:cNvGrpSpPr/>
          <p:nvPr/>
        </p:nvGrpSpPr>
        <p:grpSpPr>
          <a:xfrm>
            <a:off x="649771" y="2036393"/>
            <a:ext cx="1211332" cy="281192"/>
            <a:chOff x="641214" y="2212514"/>
            <a:chExt cx="1211332" cy="281192"/>
          </a:xfrm>
        </p:grpSpPr>
        <p:sp>
          <p:nvSpPr>
            <p:cNvPr id="64" name="正方形/長方形 63">
              <a:extLst>
                <a:ext uri="{FF2B5EF4-FFF2-40B4-BE49-F238E27FC236}">
                  <a16:creationId xmlns:a16="http://schemas.microsoft.com/office/drawing/2014/main" id="{0D0D37EA-ECDF-400A-98C5-11EE1C078271}"/>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65" name="テキスト ボックス 64">
              <a:extLst>
                <a:ext uri="{FF2B5EF4-FFF2-40B4-BE49-F238E27FC236}">
                  <a16:creationId xmlns:a16="http://schemas.microsoft.com/office/drawing/2014/main" id="{5AFD0EE9-701A-4D80-9A1D-08AA64F7234B}"/>
                </a:ext>
              </a:extLst>
            </p:cNvPr>
            <p:cNvSpPr txBox="1"/>
            <p:nvPr/>
          </p:nvSpPr>
          <p:spPr>
            <a:xfrm>
              <a:off x="641214" y="2232096"/>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pic>
        <p:nvPicPr>
          <p:cNvPr id="66" name="図 65">
            <a:extLst>
              <a:ext uri="{FF2B5EF4-FFF2-40B4-BE49-F238E27FC236}">
                <a16:creationId xmlns:a16="http://schemas.microsoft.com/office/drawing/2014/main" id="{A2915BD7-35B2-4128-8B90-0BD3C9B356CD}"/>
              </a:ext>
            </a:extLst>
          </p:cNvPr>
          <p:cNvPicPr>
            <a:picLocks noChangeAspect="1"/>
          </p:cNvPicPr>
          <p:nvPr/>
        </p:nvPicPr>
        <p:blipFill>
          <a:blip r:embed="rId2"/>
          <a:stretch>
            <a:fillRect/>
          </a:stretch>
        </p:blipFill>
        <p:spPr>
          <a:xfrm>
            <a:off x="3779839" y="2286967"/>
            <a:ext cx="3059174" cy="2412324"/>
          </a:xfrm>
          <a:prstGeom prst="rect">
            <a:avLst/>
          </a:prstGeom>
        </p:spPr>
      </p:pic>
      <p:sp>
        <p:nvSpPr>
          <p:cNvPr id="67" name="テキスト ボックス 66">
            <a:extLst>
              <a:ext uri="{FF2B5EF4-FFF2-40B4-BE49-F238E27FC236}">
                <a16:creationId xmlns:a16="http://schemas.microsoft.com/office/drawing/2014/main" id="{8D96BD67-91ED-4699-BAFA-FFE28620E751}"/>
              </a:ext>
            </a:extLst>
          </p:cNvPr>
          <p:cNvSpPr txBox="1"/>
          <p:nvPr/>
        </p:nvSpPr>
        <p:spPr>
          <a:xfrm>
            <a:off x="3963481" y="4706364"/>
            <a:ext cx="2971862" cy="215444"/>
          </a:xfrm>
          <a:prstGeom prst="rect">
            <a:avLst/>
          </a:prstGeom>
          <a:noFill/>
        </p:spPr>
        <p:txBody>
          <a:bodyPr wrap="square" rtlCol="0">
            <a:spAutoFit/>
          </a:bodyPr>
          <a:lstStyle/>
          <a:p>
            <a:r>
              <a:rPr kumimoji="1" lang="en-US" altLang="ja-JP" sz="800" dirty="0"/>
              <a:t>※</a:t>
            </a:r>
            <a:r>
              <a:rPr kumimoji="1" lang="ja-JP" altLang="en-US" sz="800" dirty="0"/>
              <a:t>各表において</a:t>
            </a:r>
            <a:r>
              <a:rPr kumimoji="1" lang="en-US" altLang="ja-JP" sz="800" dirty="0"/>
              <a:t>R</a:t>
            </a:r>
            <a:r>
              <a:rPr kumimoji="1" lang="ja-JP" altLang="en-US" sz="800" dirty="0"/>
              <a:t>４年度は</a:t>
            </a:r>
            <a:r>
              <a:rPr kumimoji="1" lang="en-US" altLang="ja-JP" sz="800" dirty="0"/>
              <a:t>12</a:t>
            </a:r>
            <a:r>
              <a:rPr kumimoji="1" lang="ja-JP" altLang="en-US" sz="800" dirty="0"/>
              <a:t>月末現在の状況</a:t>
            </a:r>
          </a:p>
        </p:txBody>
      </p:sp>
      <p:sp>
        <p:nvSpPr>
          <p:cNvPr id="68" name="テキスト ボックス 67">
            <a:extLst>
              <a:ext uri="{FF2B5EF4-FFF2-40B4-BE49-F238E27FC236}">
                <a16:creationId xmlns:a16="http://schemas.microsoft.com/office/drawing/2014/main" id="{7DC53638-1C8E-42B0-A94A-2E247BC75C78}"/>
              </a:ext>
            </a:extLst>
          </p:cNvPr>
          <p:cNvSpPr txBox="1"/>
          <p:nvPr/>
        </p:nvSpPr>
        <p:spPr>
          <a:xfrm>
            <a:off x="4106356" y="3910304"/>
            <a:ext cx="208469" cy="93662"/>
          </a:xfrm>
          <a:prstGeom prst="rect">
            <a:avLst/>
          </a:prstGeom>
          <a:noFill/>
        </p:spPr>
        <p:txBody>
          <a:bodyPr wrap="square" lIns="0" tIns="0" rIns="0" bIns="0" rtlCol="0">
            <a:normAutofit/>
          </a:bodyPr>
          <a:lstStyle/>
          <a:p>
            <a:r>
              <a:rPr kumimoji="1" lang="ja-JP" altLang="en-US" sz="600" dirty="0"/>
              <a:t>（</a:t>
            </a:r>
            <a:r>
              <a:rPr kumimoji="1" lang="en-US" altLang="ja-JP" sz="600" dirty="0"/>
              <a:t>2</a:t>
            </a:r>
            <a:r>
              <a:rPr kumimoji="1" lang="ja-JP" altLang="en-US" sz="600" dirty="0"/>
              <a:t>）</a:t>
            </a:r>
          </a:p>
        </p:txBody>
      </p:sp>
      <p:sp>
        <p:nvSpPr>
          <p:cNvPr id="69" name="テキスト ボックス 68">
            <a:extLst>
              <a:ext uri="{FF2B5EF4-FFF2-40B4-BE49-F238E27FC236}">
                <a16:creationId xmlns:a16="http://schemas.microsoft.com/office/drawing/2014/main" id="{4395EAA9-C785-4C4D-BE11-9B246BD76D6B}"/>
              </a:ext>
            </a:extLst>
          </p:cNvPr>
          <p:cNvSpPr txBox="1"/>
          <p:nvPr/>
        </p:nvSpPr>
        <p:spPr>
          <a:xfrm>
            <a:off x="4393683" y="4040160"/>
            <a:ext cx="208469" cy="93662"/>
          </a:xfrm>
          <a:prstGeom prst="rect">
            <a:avLst/>
          </a:prstGeom>
          <a:noFill/>
        </p:spPr>
        <p:txBody>
          <a:bodyPr wrap="square" lIns="0" tIns="0" rIns="0" bIns="0" rtlCol="0">
            <a:normAutofit/>
          </a:bodyPr>
          <a:lstStyle/>
          <a:p>
            <a:r>
              <a:rPr kumimoji="1" lang="ja-JP" altLang="en-US" sz="600" dirty="0"/>
              <a:t>（</a:t>
            </a:r>
            <a:r>
              <a:rPr kumimoji="1" lang="en-US" altLang="ja-JP" sz="600" dirty="0"/>
              <a:t>1</a:t>
            </a:r>
            <a:r>
              <a:rPr kumimoji="1" lang="ja-JP" altLang="en-US" sz="600" dirty="0"/>
              <a:t>）</a:t>
            </a:r>
          </a:p>
        </p:txBody>
      </p:sp>
      <p:sp>
        <p:nvSpPr>
          <p:cNvPr id="70" name="テキスト ボックス 69">
            <a:extLst>
              <a:ext uri="{FF2B5EF4-FFF2-40B4-BE49-F238E27FC236}">
                <a16:creationId xmlns:a16="http://schemas.microsoft.com/office/drawing/2014/main" id="{F9953E06-167F-4A56-AD91-7379B6344862}"/>
              </a:ext>
            </a:extLst>
          </p:cNvPr>
          <p:cNvSpPr txBox="1"/>
          <p:nvPr/>
        </p:nvSpPr>
        <p:spPr>
          <a:xfrm>
            <a:off x="4641342" y="3816642"/>
            <a:ext cx="208469" cy="93662"/>
          </a:xfrm>
          <a:prstGeom prst="rect">
            <a:avLst/>
          </a:prstGeom>
          <a:noFill/>
        </p:spPr>
        <p:txBody>
          <a:bodyPr wrap="square" lIns="0" tIns="0" rIns="0" bIns="0" rtlCol="0">
            <a:normAutofit/>
          </a:bodyPr>
          <a:lstStyle/>
          <a:p>
            <a:r>
              <a:rPr kumimoji="1" lang="ja-JP" altLang="en-US" sz="600" dirty="0"/>
              <a:t>（</a:t>
            </a:r>
            <a:r>
              <a:rPr kumimoji="1" lang="en-US" altLang="ja-JP" sz="600" dirty="0"/>
              <a:t>2</a:t>
            </a:r>
            <a:r>
              <a:rPr kumimoji="1" lang="ja-JP" altLang="en-US" sz="600" dirty="0"/>
              <a:t>）</a:t>
            </a:r>
          </a:p>
        </p:txBody>
      </p:sp>
      <p:sp>
        <p:nvSpPr>
          <p:cNvPr id="71" name="テキスト ボックス 70">
            <a:extLst>
              <a:ext uri="{FF2B5EF4-FFF2-40B4-BE49-F238E27FC236}">
                <a16:creationId xmlns:a16="http://schemas.microsoft.com/office/drawing/2014/main" id="{957AF4E2-AE1E-412F-ADFA-A0C1F93F5737}"/>
              </a:ext>
            </a:extLst>
          </p:cNvPr>
          <p:cNvSpPr txBox="1"/>
          <p:nvPr/>
        </p:nvSpPr>
        <p:spPr>
          <a:xfrm>
            <a:off x="4901840" y="3644552"/>
            <a:ext cx="208469" cy="93662"/>
          </a:xfrm>
          <a:prstGeom prst="rect">
            <a:avLst/>
          </a:prstGeom>
          <a:noFill/>
        </p:spPr>
        <p:txBody>
          <a:bodyPr wrap="square" lIns="0" tIns="0" rIns="0" bIns="0" rtlCol="0">
            <a:normAutofit/>
          </a:bodyPr>
          <a:lstStyle/>
          <a:p>
            <a:r>
              <a:rPr kumimoji="1" lang="ja-JP" altLang="en-US" sz="600" dirty="0"/>
              <a:t>（</a:t>
            </a:r>
            <a:r>
              <a:rPr kumimoji="1" lang="en-US" altLang="ja-JP" sz="600" dirty="0"/>
              <a:t>7</a:t>
            </a:r>
            <a:r>
              <a:rPr kumimoji="1" lang="ja-JP" altLang="en-US" sz="600" dirty="0"/>
              <a:t>）</a:t>
            </a:r>
          </a:p>
        </p:txBody>
      </p:sp>
      <p:sp>
        <p:nvSpPr>
          <p:cNvPr id="72" name="テキスト ボックス 71">
            <a:extLst>
              <a:ext uri="{FF2B5EF4-FFF2-40B4-BE49-F238E27FC236}">
                <a16:creationId xmlns:a16="http://schemas.microsoft.com/office/drawing/2014/main" id="{FA9ABE18-4B62-4AF5-A0B1-E4BF6A2BBCFD}"/>
              </a:ext>
            </a:extLst>
          </p:cNvPr>
          <p:cNvSpPr txBox="1"/>
          <p:nvPr/>
        </p:nvSpPr>
        <p:spPr>
          <a:xfrm>
            <a:off x="5174969" y="3816642"/>
            <a:ext cx="208469" cy="93662"/>
          </a:xfrm>
          <a:prstGeom prst="rect">
            <a:avLst/>
          </a:prstGeom>
          <a:noFill/>
        </p:spPr>
        <p:txBody>
          <a:bodyPr wrap="square" lIns="0" tIns="0" rIns="0" bIns="0" rtlCol="0">
            <a:normAutofit/>
          </a:bodyPr>
          <a:lstStyle/>
          <a:p>
            <a:r>
              <a:rPr kumimoji="1" lang="ja-JP" altLang="en-US" sz="600" dirty="0"/>
              <a:t>（</a:t>
            </a:r>
            <a:r>
              <a:rPr kumimoji="1" lang="en-US" altLang="ja-JP" sz="600" dirty="0"/>
              <a:t>2</a:t>
            </a:r>
            <a:r>
              <a:rPr kumimoji="1" lang="ja-JP" altLang="en-US" sz="600" dirty="0"/>
              <a:t>）</a:t>
            </a:r>
          </a:p>
        </p:txBody>
      </p:sp>
      <p:sp>
        <p:nvSpPr>
          <p:cNvPr id="73" name="テキスト ボックス 72">
            <a:extLst>
              <a:ext uri="{FF2B5EF4-FFF2-40B4-BE49-F238E27FC236}">
                <a16:creationId xmlns:a16="http://schemas.microsoft.com/office/drawing/2014/main" id="{243D03BC-28D4-400B-8402-DE9ABE99F6C3}"/>
              </a:ext>
            </a:extLst>
          </p:cNvPr>
          <p:cNvSpPr txBox="1"/>
          <p:nvPr/>
        </p:nvSpPr>
        <p:spPr>
          <a:xfrm>
            <a:off x="5639050" y="3588343"/>
            <a:ext cx="208469" cy="93662"/>
          </a:xfrm>
          <a:prstGeom prst="rect">
            <a:avLst/>
          </a:prstGeom>
          <a:noFill/>
        </p:spPr>
        <p:txBody>
          <a:bodyPr wrap="square" lIns="0" tIns="0" rIns="0" bIns="0" rtlCol="0">
            <a:normAutofit/>
          </a:bodyPr>
          <a:lstStyle/>
          <a:p>
            <a:r>
              <a:rPr kumimoji="1" lang="ja-JP" altLang="en-US" sz="600" dirty="0"/>
              <a:t>（</a:t>
            </a:r>
            <a:r>
              <a:rPr kumimoji="1" lang="en-US" altLang="ja-JP" sz="600" dirty="0"/>
              <a:t>5</a:t>
            </a:r>
            <a:r>
              <a:rPr kumimoji="1" lang="ja-JP" altLang="en-US" sz="600" dirty="0"/>
              <a:t>）</a:t>
            </a:r>
          </a:p>
        </p:txBody>
      </p:sp>
      <p:sp>
        <p:nvSpPr>
          <p:cNvPr id="74" name="テキスト ボックス 73">
            <a:extLst>
              <a:ext uri="{FF2B5EF4-FFF2-40B4-BE49-F238E27FC236}">
                <a16:creationId xmlns:a16="http://schemas.microsoft.com/office/drawing/2014/main" id="{223E8A46-841E-44E6-8E37-4B4E4B68F153}"/>
              </a:ext>
            </a:extLst>
          </p:cNvPr>
          <p:cNvSpPr txBox="1"/>
          <p:nvPr/>
        </p:nvSpPr>
        <p:spPr>
          <a:xfrm>
            <a:off x="5870426" y="3691383"/>
            <a:ext cx="208469" cy="93662"/>
          </a:xfrm>
          <a:prstGeom prst="rect">
            <a:avLst/>
          </a:prstGeom>
          <a:noFill/>
        </p:spPr>
        <p:txBody>
          <a:bodyPr wrap="square" lIns="0" tIns="0" rIns="0" bIns="0" rtlCol="0">
            <a:normAutofit/>
          </a:bodyPr>
          <a:lstStyle/>
          <a:p>
            <a:r>
              <a:rPr kumimoji="1" lang="ja-JP" altLang="en-US" sz="600" dirty="0"/>
              <a:t>（</a:t>
            </a:r>
            <a:r>
              <a:rPr kumimoji="1" lang="en-US" altLang="ja-JP" sz="600" dirty="0"/>
              <a:t>3</a:t>
            </a:r>
            <a:r>
              <a:rPr kumimoji="1" lang="ja-JP" altLang="en-US" sz="600" dirty="0"/>
              <a:t>）</a:t>
            </a:r>
          </a:p>
        </p:txBody>
      </p:sp>
      <p:sp>
        <p:nvSpPr>
          <p:cNvPr id="84" name="テキスト ボックス 83">
            <a:extLst>
              <a:ext uri="{FF2B5EF4-FFF2-40B4-BE49-F238E27FC236}">
                <a16:creationId xmlns:a16="http://schemas.microsoft.com/office/drawing/2014/main" id="{4E307E8C-F45F-4BBF-B50D-056607A7BDAA}"/>
              </a:ext>
            </a:extLst>
          </p:cNvPr>
          <p:cNvSpPr txBox="1"/>
          <p:nvPr/>
        </p:nvSpPr>
        <p:spPr>
          <a:xfrm>
            <a:off x="6184086" y="3472182"/>
            <a:ext cx="208469" cy="93662"/>
          </a:xfrm>
          <a:prstGeom prst="rect">
            <a:avLst/>
          </a:prstGeom>
          <a:noFill/>
        </p:spPr>
        <p:txBody>
          <a:bodyPr wrap="square" lIns="0" tIns="0" rIns="0" bIns="0" rtlCol="0">
            <a:normAutofit/>
          </a:bodyPr>
          <a:lstStyle/>
          <a:p>
            <a:r>
              <a:rPr kumimoji="1" lang="ja-JP" altLang="en-US" sz="600" dirty="0"/>
              <a:t>（</a:t>
            </a:r>
            <a:r>
              <a:rPr kumimoji="1" lang="en-US" altLang="ja-JP" sz="600" dirty="0"/>
              <a:t>9</a:t>
            </a:r>
            <a:r>
              <a:rPr kumimoji="1" lang="ja-JP" altLang="en-US" sz="600" dirty="0"/>
              <a:t>）</a:t>
            </a:r>
          </a:p>
        </p:txBody>
      </p:sp>
      <p:sp>
        <p:nvSpPr>
          <p:cNvPr id="85" name="テキスト ボックス 84">
            <a:extLst>
              <a:ext uri="{FF2B5EF4-FFF2-40B4-BE49-F238E27FC236}">
                <a16:creationId xmlns:a16="http://schemas.microsoft.com/office/drawing/2014/main" id="{B6B95A06-07F6-4A1C-B6FA-4BA9869A9E6F}"/>
              </a:ext>
            </a:extLst>
          </p:cNvPr>
          <p:cNvSpPr txBox="1"/>
          <p:nvPr/>
        </p:nvSpPr>
        <p:spPr>
          <a:xfrm>
            <a:off x="6439267" y="2958500"/>
            <a:ext cx="208469" cy="93662"/>
          </a:xfrm>
          <a:prstGeom prst="rect">
            <a:avLst/>
          </a:prstGeom>
          <a:noFill/>
        </p:spPr>
        <p:txBody>
          <a:bodyPr wrap="square" lIns="0" tIns="0" rIns="0" bIns="0" rtlCol="0">
            <a:normAutofit/>
          </a:bodyPr>
          <a:lstStyle/>
          <a:p>
            <a:r>
              <a:rPr kumimoji="1" lang="ja-JP" altLang="en-US" sz="600" dirty="0"/>
              <a:t>（</a:t>
            </a:r>
            <a:r>
              <a:rPr kumimoji="1" lang="en-US" altLang="ja-JP" sz="600" dirty="0"/>
              <a:t>9</a:t>
            </a:r>
            <a:r>
              <a:rPr kumimoji="1" lang="ja-JP" altLang="en-US" sz="600" dirty="0"/>
              <a:t>）</a:t>
            </a:r>
          </a:p>
        </p:txBody>
      </p:sp>
      <p:sp>
        <p:nvSpPr>
          <p:cNvPr id="86" name="テキスト ボックス 85">
            <a:extLst>
              <a:ext uri="{FF2B5EF4-FFF2-40B4-BE49-F238E27FC236}">
                <a16:creationId xmlns:a16="http://schemas.microsoft.com/office/drawing/2014/main" id="{BFEB22FE-5378-45EA-B249-09546758E122}"/>
              </a:ext>
            </a:extLst>
          </p:cNvPr>
          <p:cNvSpPr txBox="1"/>
          <p:nvPr/>
        </p:nvSpPr>
        <p:spPr>
          <a:xfrm>
            <a:off x="6696756" y="3355242"/>
            <a:ext cx="208469" cy="93662"/>
          </a:xfrm>
          <a:prstGeom prst="rect">
            <a:avLst/>
          </a:prstGeom>
          <a:noFill/>
        </p:spPr>
        <p:txBody>
          <a:bodyPr wrap="square" lIns="0" tIns="0" rIns="0" bIns="0" rtlCol="0">
            <a:normAutofit fontScale="85000" lnSpcReduction="10000"/>
          </a:bodyPr>
          <a:lstStyle/>
          <a:p>
            <a:r>
              <a:rPr kumimoji="1" lang="ja-JP" altLang="en-US" sz="600" dirty="0"/>
              <a:t>（</a:t>
            </a:r>
            <a:r>
              <a:rPr kumimoji="1" lang="en-US" altLang="ja-JP" sz="600" dirty="0"/>
              <a:t>12</a:t>
            </a:r>
            <a:r>
              <a:rPr kumimoji="1" lang="ja-JP" altLang="en-US" sz="600" dirty="0"/>
              <a:t>）</a:t>
            </a:r>
          </a:p>
        </p:txBody>
      </p:sp>
      <p:sp>
        <p:nvSpPr>
          <p:cNvPr id="53" name="テキスト ボックス 52">
            <a:extLst>
              <a:ext uri="{FF2B5EF4-FFF2-40B4-BE49-F238E27FC236}">
                <a16:creationId xmlns:a16="http://schemas.microsoft.com/office/drawing/2014/main" id="{1516DCB9-1211-42FC-8110-668F4D188D52}"/>
              </a:ext>
            </a:extLst>
          </p:cNvPr>
          <p:cNvSpPr txBox="1"/>
          <p:nvPr/>
        </p:nvSpPr>
        <p:spPr>
          <a:xfrm>
            <a:off x="639210" y="5440191"/>
            <a:ext cx="6235898" cy="461665"/>
          </a:xfrm>
          <a:prstGeom prst="rect">
            <a:avLst/>
          </a:prstGeom>
          <a:solidFill>
            <a:schemeClr val="accent5">
              <a:lumMod val="20000"/>
              <a:lumOff val="80000"/>
            </a:schemeClr>
          </a:solidFill>
          <a:ln w="28575">
            <a:solidFill>
              <a:schemeClr val="bg1">
                <a:lumMod val="75000"/>
              </a:schemeClr>
            </a:solidFill>
          </a:ln>
        </p:spPr>
        <p:txBody>
          <a:bodyPr wrap="square" rtlCol="0">
            <a:spAutoFit/>
          </a:bodyPr>
          <a:lstStyle/>
          <a:p>
            <a:endParaRPr lang="en-US" altLang="ja-JP" sz="12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（５）</a:t>
            </a:r>
            <a:r>
              <a:rPr lang="ja-JP" altLang="ja-JP" sz="1200" dirty="0">
                <a:latin typeface="メイリオ" panose="020B0604030504040204" pitchFamily="50" charset="-128"/>
                <a:ea typeface="メイリオ" panose="020B0604030504040204" pitchFamily="50" charset="-128"/>
              </a:rPr>
              <a:t>職場における感染防止対策等の推進</a:t>
            </a:r>
            <a:endParaRPr lang="ja-JP" altLang="en-US" sz="1200" dirty="0">
              <a:latin typeface="メイリオ" panose="020B0604030504040204" pitchFamily="50" charset="-128"/>
              <a:ea typeface="メイリオ" panose="020B0604030504040204" pitchFamily="50" charset="-128"/>
            </a:endParaRPr>
          </a:p>
        </p:txBody>
      </p:sp>
      <p:sp>
        <p:nvSpPr>
          <p:cNvPr id="75" name="正方形/長方形 74">
            <a:extLst>
              <a:ext uri="{FF2B5EF4-FFF2-40B4-BE49-F238E27FC236}">
                <a16:creationId xmlns:a16="http://schemas.microsoft.com/office/drawing/2014/main" id="{6703DB2A-0429-4761-B72D-7C6533ECDF69}"/>
              </a:ext>
            </a:extLst>
          </p:cNvPr>
          <p:cNvSpPr/>
          <p:nvPr/>
        </p:nvSpPr>
        <p:spPr>
          <a:xfrm>
            <a:off x="652856" y="7128089"/>
            <a:ext cx="2991865" cy="272607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FAF3C092-28B7-4775-896E-9D5E63B48B70}"/>
              </a:ext>
            </a:extLst>
          </p:cNvPr>
          <p:cNvSpPr/>
          <p:nvPr/>
        </p:nvSpPr>
        <p:spPr>
          <a:xfrm>
            <a:off x="649771" y="6277592"/>
            <a:ext cx="6214777" cy="62356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a:extLst>
              <a:ext uri="{FF2B5EF4-FFF2-40B4-BE49-F238E27FC236}">
                <a16:creationId xmlns:a16="http://schemas.microsoft.com/office/drawing/2014/main" id="{8D5F1CCF-94AB-4D64-989F-D1C1426C71BB}"/>
              </a:ext>
            </a:extLst>
          </p:cNvPr>
          <p:cNvSpPr txBox="1"/>
          <p:nvPr/>
        </p:nvSpPr>
        <p:spPr>
          <a:xfrm>
            <a:off x="669665" y="6451501"/>
            <a:ext cx="6169347" cy="427688"/>
          </a:xfrm>
          <a:prstGeom prst="rect">
            <a:avLst/>
          </a:prstGeom>
          <a:noFill/>
        </p:spPr>
        <p:txBody>
          <a:bodyPr wrap="square" rtlCol="0">
            <a:noAutofit/>
          </a:bodyPr>
          <a:lstStyle/>
          <a:p>
            <a:r>
              <a:rPr lang="ja-JP" altLang="en-US" sz="950" dirty="0">
                <a:latin typeface="メイリオ" panose="020B0604030504040204" pitchFamily="50" charset="-128"/>
                <a:ea typeface="メイリオ" panose="020B0604030504040204" pitchFamily="50" charset="-128"/>
              </a:rPr>
              <a:t>　新型コロナウイルス感染症は依然として感染拡大を繰り返しており、引き続き、職場における感染防止対策に取り組む必要がある。</a:t>
            </a:r>
            <a:endParaRPr lang="ja-JP" altLang="ja-JP" sz="1050" dirty="0"/>
          </a:p>
        </p:txBody>
      </p:sp>
      <p:grpSp>
        <p:nvGrpSpPr>
          <p:cNvPr id="78" name="グループ化 77">
            <a:extLst>
              <a:ext uri="{FF2B5EF4-FFF2-40B4-BE49-F238E27FC236}">
                <a16:creationId xmlns:a16="http://schemas.microsoft.com/office/drawing/2014/main" id="{E89F2197-CB8D-46E9-9373-53C5DC04C3B4}"/>
              </a:ext>
            </a:extLst>
          </p:cNvPr>
          <p:cNvGrpSpPr/>
          <p:nvPr/>
        </p:nvGrpSpPr>
        <p:grpSpPr>
          <a:xfrm>
            <a:off x="639210" y="6148698"/>
            <a:ext cx="1281733" cy="279601"/>
            <a:chOff x="644389" y="1193430"/>
            <a:chExt cx="1281733" cy="279601"/>
          </a:xfrm>
        </p:grpSpPr>
        <p:sp>
          <p:nvSpPr>
            <p:cNvPr id="79" name="正方形/長方形 78">
              <a:extLst>
                <a:ext uri="{FF2B5EF4-FFF2-40B4-BE49-F238E27FC236}">
                  <a16:creationId xmlns:a16="http://schemas.microsoft.com/office/drawing/2014/main" id="{6FAD0C3C-FBAD-458C-826F-A41CB07058CD}"/>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0" name="テキスト ボックス 79">
              <a:extLst>
                <a:ext uri="{FF2B5EF4-FFF2-40B4-BE49-F238E27FC236}">
                  <a16:creationId xmlns:a16="http://schemas.microsoft.com/office/drawing/2014/main" id="{79110590-B62C-4DA4-96AA-9E5A688ACD49}"/>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81" name="正方形/長方形 80">
            <a:extLst>
              <a:ext uri="{FF2B5EF4-FFF2-40B4-BE49-F238E27FC236}">
                <a16:creationId xmlns:a16="http://schemas.microsoft.com/office/drawing/2014/main" id="{7BE3DFB0-9F2D-412D-95C8-22B2AAE86DBF}"/>
              </a:ext>
            </a:extLst>
          </p:cNvPr>
          <p:cNvSpPr/>
          <p:nvPr/>
        </p:nvSpPr>
        <p:spPr>
          <a:xfrm>
            <a:off x="3704956" y="7137945"/>
            <a:ext cx="3170152" cy="271621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テキスト ボックス 81">
            <a:extLst>
              <a:ext uri="{FF2B5EF4-FFF2-40B4-BE49-F238E27FC236}">
                <a16:creationId xmlns:a16="http://schemas.microsoft.com/office/drawing/2014/main" id="{4E042425-5EB3-4811-9813-BE9B4ED74B38}"/>
              </a:ext>
            </a:extLst>
          </p:cNvPr>
          <p:cNvSpPr txBox="1"/>
          <p:nvPr/>
        </p:nvSpPr>
        <p:spPr>
          <a:xfrm>
            <a:off x="542839" y="7290351"/>
            <a:ext cx="3095386" cy="2142595"/>
          </a:xfrm>
          <a:prstGeom prst="rect">
            <a:avLst/>
          </a:prstGeom>
          <a:noFill/>
        </p:spPr>
        <p:txBody>
          <a:bodyPr wrap="square" rtlCol="0">
            <a:noAutofit/>
          </a:bodyPr>
          <a:lstStyle/>
          <a:p>
            <a:pPr marL="108000" indent="-720000"/>
            <a:r>
              <a:rPr lang="ja-JP" altLang="en-US" sz="950" dirty="0">
                <a:latin typeface="メイリオ" panose="020B0604030504040204" pitchFamily="50" charset="-128"/>
                <a:ea typeface="メイリオ" panose="020B0604030504040204" pitchFamily="50" charset="-128"/>
              </a:rPr>
              <a:t>　　県内の感染拡大状況等を踏まえ、関係機関や団体とも連携しながら、政府が発表する最新情報や基本的な感染防止対策の徹底等についての周知・啓発に取り組む。</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　　労働局に設置している「職場における新型コロナウイルス感染拡大防止対策相談コーナー」や各労働基準監督署に寄せられる労使等からの職場における新型コロナウイルス感染拡大防止に係る相談等に丁寧に対応するとともに、「取組の５つのポイント」や「職場における新型コロナウイルス感染症の拡大を防止するためのチェックリスト」等を活用した職場における感染拡大防止対策について取組を推進する。また、業務に起因して新型コロナウイルス感染症に感染したものであると認められる場合には、労災保険給付の対象となること等について積極的に周知を行う。</a:t>
            </a:r>
          </a:p>
          <a:p>
            <a:pPr marL="108000" indent="-720000"/>
            <a:endParaRPr lang="ja-JP" altLang="ja-JP" sz="1050" dirty="0"/>
          </a:p>
        </p:txBody>
      </p:sp>
      <p:grpSp>
        <p:nvGrpSpPr>
          <p:cNvPr id="83" name="グループ化 82">
            <a:extLst>
              <a:ext uri="{FF2B5EF4-FFF2-40B4-BE49-F238E27FC236}">
                <a16:creationId xmlns:a16="http://schemas.microsoft.com/office/drawing/2014/main" id="{2D238532-4785-4819-9714-AEEE7FF36496}"/>
              </a:ext>
            </a:extLst>
          </p:cNvPr>
          <p:cNvGrpSpPr/>
          <p:nvPr/>
        </p:nvGrpSpPr>
        <p:grpSpPr>
          <a:xfrm>
            <a:off x="649771" y="6961674"/>
            <a:ext cx="1211332" cy="267124"/>
            <a:chOff x="641214" y="2212514"/>
            <a:chExt cx="1211332" cy="267124"/>
          </a:xfrm>
        </p:grpSpPr>
        <p:sp>
          <p:nvSpPr>
            <p:cNvPr id="87" name="正方形/長方形 86">
              <a:extLst>
                <a:ext uri="{FF2B5EF4-FFF2-40B4-BE49-F238E27FC236}">
                  <a16:creationId xmlns:a16="http://schemas.microsoft.com/office/drawing/2014/main" id="{949E236E-631C-4D52-9A9B-E116BA31FD8D}"/>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88" name="テキスト ボックス 87">
              <a:extLst>
                <a:ext uri="{FF2B5EF4-FFF2-40B4-BE49-F238E27FC236}">
                  <a16:creationId xmlns:a16="http://schemas.microsoft.com/office/drawing/2014/main" id="{2E378415-48B6-437C-B942-177141D129B0}"/>
                </a:ext>
              </a:extLst>
            </p:cNvPr>
            <p:cNvSpPr txBox="1"/>
            <p:nvPr/>
          </p:nvSpPr>
          <p:spPr>
            <a:xfrm>
              <a:off x="641214" y="2218028"/>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89" name="テキスト ボックス 88">
            <a:extLst>
              <a:ext uri="{FF2B5EF4-FFF2-40B4-BE49-F238E27FC236}">
                <a16:creationId xmlns:a16="http://schemas.microsoft.com/office/drawing/2014/main" id="{FEA30EE4-12DD-4C93-80C6-3AE54BF07F12}"/>
              </a:ext>
            </a:extLst>
          </p:cNvPr>
          <p:cNvSpPr txBox="1"/>
          <p:nvPr/>
        </p:nvSpPr>
        <p:spPr>
          <a:xfrm>
            <a:off x="3814974" y="7214730"/>
            <a:ext cx="2950116" cy="2533400"/>
          </a:xfrm>
          <a:prstGeom prst="rect">
            <a:avLst/>
          </a:prstGeom>
          <a:noFill/>
        </p:spPr>
        <p:txBody>
          <a:bodyPr wrap="square" rtlCol="0">
            <a:noAutofit/>
          </a:bodyPr>
          <a:lstStyle/>
          <a:p>
            <a:pPr marL="108000" indent="-720000" algn="ctr"/>
            <a:endParaRPr lang="en-US" altLang="ja-JP" sz="950" dirty="0">
              <a:latin typeface="メイリオ" panose="020B0604030504040204" pitchFamily="50" charset="-128"/>
              <a:ea typeface="メイリオ" panose="020B0604030504040204" pitchFamily="50" charset="-128"/>
            </a:endParaRPr>
          </a:p>
          <a:p>
            <a:pPr marL="108000" indent="-720000" algn="ctr"/>
            <a:r>
              <a:rPr lang="en-US" altLang="ja-JP" sz="950" dirty="0">
                <a:latin typeface="メイリオ" panose="020B0604030504040204" pitchFamily="50" charset="-128"/>
                <a:ea typeface="メイリオ" panose="020B0604030504040204" pitchFamily="50" charset="-128"/>
              </a:rPr>
              <a:t> </a:t>
            </a:r>
            <a:endParaRPr lang="ja-JP" altLang="ja-JP" sz="950" dirty="0">
              <a:latin typeface="メイリオ" panose="020B0604030504040204" pitchFamily="50" charset="-128"/>
              <a:ea typeface="メイリオ" panose="020B0604030504040204" pitchFamily="50" charset="-128"/>
            </a:endParaRPr>
          </a:p>
          <a:p>
            <a:pPr marL="108000" indent="-720000" algn="ctr"/>
            <a:r>
              <a:rPr lang="en-US" altLang="ja-JP" sz="1050" dirty="0"/>
              <a:t> </a:t>
            </a:r>
            <a:endParaRPr lang="ja-JP" altLang="ja-JP" sz="1050" dirty="0"/>
          </a:p>
        </p:txBody>
      </p:sp>
      <p:graphicFrame>
        <p:nvGraphicFramePr>
          <p:cNvPr id="90" name="グラフ 89">
            <a:extLst>
              <a:ext uri="{FF2B5EF4-FFF2-40B4-BE49-F238E27FC236}">
                <a16:creationId xmlns:a16="http://schemas.microsoft.com/office/drawing/2014/main" id="{7D5FC844-C1B8-4F36-A7F1-B9A8E5F36C20}"/>
              </a:ext>
            </a:extLst>
          </p:cNvPr>
          <p:cNvGraphicFramePr>
            <a:graphicFrameLocks/>
          </p:cNvGraphicFramePr>
          <p:nvPr>
            <p:extLst>
              <p:ext uri="{D42A27DB-BD31-4B8C-83A1-F6EECF244321}">
                <p14:modId xmlns:p14="http://schemas.microsoft.com/office/powerpoint/2010/main" val="2463113719"/>
              </p:ext>
            </p:extLst>
          </p:nvPr>
        </p:nvGraphicFramePr>
        <p:xfrm>
          <a:off x="3748242" y="7213810"/>
          <a:ext cx="3077083" cy="2370483"/>
        </p:xfrm>
        <a:graphic>
          <a:graphicData uri="http://schemas.openxmlformats.org/drawingml/2006/chart">
            <c:chart xmlns:c="http://schemas.openxmlformats.org/drawingml/2006/chart" xmlns:r="http://schemas.openxmlformats.org/officeDocument/2006/relationships" r:id="rId3"/>
          </a:graphicData>
        </a:graphic>
      </p:graphicFrame>
      <p:sp>
        <p:nvSpPr>
          <p:cNvPr id="91" name="正方形/長方形 90">
            <a:extLst>
              <a:ext uri="{FF2B5EF4-FFF2-40B4-BE49-F238E27FC236}">
                <a16:creationId xmlns:a16="http://schemas.microsoft.com/office/drawing/2014/main" id="{924DCB18-52BB-4590-9FC2-671A3767F210}"/>
              </a:ext>
            </a:extLst>
          </p:cNvPr>
          <p:cNvSpPr/>
          <p:nvPr/>
        </p:nvSpPr>
        <p:spPr>
          <a:xfrm>
            <a:off x="4114858" y="9621510"/>
            <a:ext cx="3024038" cy="2301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a:solidFill>
                  <a:schemeClr val="tx1"/>
                </a:solidFill>
              </a:rPr>
              <a:t>資料出所：労働者死傷病報告（令和４年は速報値）</a:t>
            </a:r>
          </a:p>
        </p:txBody>
      </p:sp>
    </p:spTree>
    <p:extLst>
      <p:ext uri="{BB962C8B-B14F-4D97-AF65-F5344CB8AC3E}">
        <p14:creationId xmlns:p14="http://schemas.microsoft.com/office/powerpoint/2010/main" val="2561270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スライド番号プレースホルダー 1">
            <a:extLst>
              <a:ext uri="{FF2B5EF4-FFF2-40B4-BE49-F238E27FC236}">
                <a16:creationId xmlns:a16="http://schemas.microsoft.com/office/drawing/2014/main" id="{1D2EA0EF-3D0F-417E-843C-5C56CE5937A9}"/>
              </a:ext>
            </a:extLst>
          </p:cNvPr>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20</a:t>
            </a:fld>
            <a:endParaRPr kumimoji="1" lang="ja-JP" altLang="en-US" dirty="0"/>
          </a:p>
        </p:txBody>
      </p:sp>
      <p:sp>
        <p:nvSpPr>
          <p:cNvPr id="18" name="テキスト ボックス 17">
            <a:extLst>
              <a:ext uri="{FF2B5EF4-FFF2-40B4-BE49-F238E27FC236}">
                <a16:creationId xmlns:a16="http://schemas.microsoft.com/office/drawing/2014/main" id="{B31DB5E3-6BCC-447C-9064-255CCE74313C}"/>
              </a:ext>
            </a:extLst>
          </p:cNvPr>
          <p:cNvSpPr txBox="1"/>
          <p:nvPr/>
        </p:nvSpPr>
        <p:spPr>
          <a:xfrm>
            <a:off x="650884" y="714300"/>
            <a:ext cx="6235898" cy="646331"/>
          </a:xfrm>
          <a:prstGeom prst="rect">
            <a:avLst/>
          </a:prstGeom>
          <a:solidFill>
            <a:schemeClr val="accent5">
              <a:lumMod val="20000"/>
              <a:lumOff val="80000"/>
            </a:schemeClr>
          </a:solidFill>
          <a:ln w="28575">
            <a:solidFill>
              <a:schemeClr val="bg1">
                <a:lumMod val="7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anose="020B0604030504040204" pitchFamily="50" charset="-128"/>
                <a:ea typeface="メイリオ" panose="020B0604030504040204" pitchFamily="50" charset="-128"/>
              </a:rPr>
              <a:t>５</a:t>
            </a:r>
            <a:r>
              <a:rPr kumimoji="0"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最低賃金・賃金の引上げに向けた生産性向上等の推進</a:t>
            </a:r>
            <a:endParaRPr kumimoji="0"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（１）最低賃金・賃金の引上げに向けた生産性向上等に取り組む企業への支援</a:t>
            </a:r>
            <a:endParaRPr kumimoji="0" lang="en-US" altLang="ja-JP"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（２）</a:t>
            </a:r>
            <a:r>
              <a:rPr lang="ja-JP" altLang="ja-JP" sz="1200" dirty="0">
                <a:latin typeface="メイリオ" panose="020B0604030504040204" pitchFamily="50" charset="-128"/>
                <a:ea typeface="メイリオ" panose="020B0604030504040204" pitchFamily="50" charset="-128"/>
              </a:rPr>
              <a:t>最低賃金制度の適切な</a:t>
            </a:r>
            <a:r>
              <a:rPr lang="ja-JP" altLang="en-US" sz="1200" dirty="0">
                <a:latin typeface="メイリオ" panose="020B0604030504040204" pitchFamily="50" charset="-128"/>
                <a:ea typeface="メイリオ" panose="020B0604030504040204" pitchFamily="50" charset="-128"/>
              </a:rPr>
              <a:t>周知・履行確保</a:t>
            </a:r>
            <a:endParaRPr kumimoji="0" lang="ja-JP" altLang="en-US" sz="12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20" name="正方形/長方形 19">
            <a:extLst>
              <a:ext uri="{FF2B5EF4-FFF2-40B4-BE49-F238E27FC236}">
                <a16:creationId xmlns:a16="http://schemas.microsoft.com/office/drawing/2014/main" id="{0DF30C33-022C-4FB4-A401-D3F8EEE3C7B4}"/>
              </a:ext>
            </a:extLst>
          </p:cNvPr>
          <p:cNvSpPr/>
          <p:nvPr/>
        </p:nvSpPr>
        <p:spPr>
          <a:xfrm>
            <a:off x="654430" y="2570667"/>
            <a:ext cx="2720296" cy="290822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正方形/長方形 20">
            <a:extLst>
              <a:ext uri="{FF2B5EF4-FFF2-40B4-BE49-F238E27FC236}">
                <a16:creationId xmlns:a16="http://schemas.microsoft.com/office/drawing/2014/main" id="{66919AFF-5F9C-45B1-8666-97D7A3B0DFB0}"/>
              </a:ext>
            </a:extLst>
          </p:cNvPr>
          <p:cNvSpPr/>
          <p:nvPr/>
        </p:nvSpPr>
        <p:spPr>
          <a:xfrm>
            <a:off x="662987" y="1553300"/>
            <a:ext cx="6214777" cy="78366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91533033-21AA-4EBB-80D9-93138B0B4CE4}"/>
              </a:ext>
            </a:extLst>
          </p:cNvPr>
          <p:cNvSpPr txBox="1"/>
          <p:nvPr/>
        </p:nvSpPr>
        <p:spPr>
          <a:xfrm>
            <a:off x="666558" y="1696549"/>
            <a:ext cx="6233105" cy="643456"/>
          </a:xfrm>
          <a:prstGeom prst="rect">
            <a:avLst/>
          </a:prstGeom>
          <a:noFill/>
        </p:spPr>
        <p:txBody>
          <a:bodyPr wrap="square" rtlCol="0">
            <a:noAutofit/>
          </a:bodyPr>
          <a:lstStyle/>
          <a:p>
            <a:endParaRPr kumimoji="1" lang="en-US" altLang="ja-JP" sz="950" dirty="0">
              <a:latin typeface="メイリオ" panose="020B0604030504040204" pitchFamily="50" charset="-128"/>
              <a:ea typeface="メイリオ" panose="020B0604030504040204" pitchFamily="50" charset="-128"/>
            </a:endParaRPr>
          </a:p>
        </p:txBody>
      </p:sp>
      <p:grpSp>
        <p:nvGrpSpPr>
          <p:cNvPr id="23" name="グループ化 22">
            <a:extLst>
              <a:ext uri="{FF2B5EF4-FFF2-40B4-BE49-F238E27FC236}">
                <a16:creationId xmlns:a16="http://schemas.microsoft.com/office/drawing/2014/main" id="{80AFF79D-C711-458A-980D-0D845E5DD2B9}"/>
              </a:ext>
            </a:extLst>
          </p:cNvPr>
          <p:cNvGrpSpPr/>
          <p:nvPr/>
        </p:nvGrpSpPr>
        <p:grpSpPr>
          <a:xfrm>
            <a:off x="657605" y="1396839"/>
            <a:ext cx="1281733" cy="279601"/>
            <a:chOff x="644389" y="1193430"/>
            <a:chExt cx="1281733" cy="279601"/>
          </a:xfrm>
        </p:grpSpPr>
        <p:sp>
          <p:nvSpPr>
            <p:cNvPr id="24" name="正方形/長方形 23">
              <a:extLst>
                <a:ext uri="{FF2B5EF4-FFF2-40B4-BE49-F238E27FC236}">
                  <a16:creationId xmlns:a16="http://schemas.microsoft.com/office/drawing/2014/main" id="{57775FAF-527B-4E04-8E7B-101F54323E85}"/>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25" name="テキスト ボックス 24">
              <a:extLst>
                <a:ext uri="{FF2B5EF4-FFF2-40B4-BE49-F238E27FC236}">
                  <a16:creationId xmlns:a16="http://schemas.microsoft.com/office/drawing/2014/main" id="{3D5C04C1-80F3-4AC5-A430-E1F66AC8F5EA}"/>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26" name="正方形/長方形 25">
            <a:extLst>
              <a:ext uri="{FF2B5EF4-FFF2-40B4-BE49-F238E27FC236}">
                <a16:creationId xmlns:a16="http://schemas.microsoft.com/office/drawing/2014/main" id="{A9E83451-6CD8-4DC5-B9DE-D8EB50254576}"/>
              </a:ext>
            </a:extLst>
          </p:cNvPr>
          <p:cNvSpPr/>
          <p:nvPr/>
        </p:nvSpPr>
        <p:spPr>
          <a:xfrm>
            <a:off x="3548896" y="2570667"/>
            <a:ext cx="3328868" cy="291774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7" name="グループ化 26">
            <a:extLst>
              <a:ext uri="{FF2B5EF4-FFF2-40B4-BE49-F238E27FC236}">
                <a16:creationId xmlns:a16="http://schemas.microsoft.com/office/drawing/2014/main" id="{95B2CBDF-99F7-408E-AAFA-D7A92534D240}"/>
              </a:ext>
            </a:extLst>
          </p:cNvPr>
          <p:cNvGrpSpPr/>
          <p:nvPr/>
        </p:nvGrpSpPr>
        <p:grpSpPr>
          <a:xfrm>
            <a:off x="654430" y="2371561"/>
            <a:ext cx="1225438" cy="303881"/>
            <a:chOff x="641214" y="2330077"/>
            <a:chExt cx="1225438" cy="303881"/>
          </a:xfrm>
        </p:grpSpPr>
        <p:sp>
          <p:nvSpPr>
            <p:cNvPr id="28" name="正方形/長方形 27">
              <a:extLst>
                <a:ext uri="{FF2B5EF4-FFF2-40B4-BE49-F238E27FC236}">
                  <a16:creationId xmlns:a16="http://schemas.microsoft.com/office/drawing/2014/main" id="{08AFB469-9E5A-47C1-8496-3DF94D2925A9}"/>
                </a:ext>
              </a:extLst>
            </p:cNvPr>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29" name="テキスト ボックス 28">
              <a:extLst>
                <a:ext uri="{FF2B5EF4-FFF2-40B4-BE49-F238E27FC236}">
                  <a16:creationId xmlns:a16="http://schemas.microsoft.com/office/drawing/2014/main" id="{20E7E44F-A536-40C9-A54C-79629383E55B}"/>
                </a:ext>
              </a:extLst>
            </p:cNvPr>
            <p:cNvSpPr txBox="1"/>
            <p:nvPr/>
          </p:nvSpPr>
          <p:spPr>
            <a:xfrm>
              <a:off x="655320" y="2372348"/>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30" name="テキスト ボックス 29">
            <a:extLst>
              <a:ext uri="{FF2B5EF4-FFF2-40B4-BE49-F238E27FC236}">
                <a16:creationId xmlns:a16="http://schemas.microsoft.com/office/drawing/2014/main" id="{0A37A5F9-E477-43FD-9F3A-3F09AC5707CB}"/>
              </a:ext>
            </a:extLst>
          </p:cNvPr>
          <p:cNvSpPr txBox="1"/>
          <p:nvPr/>
        </p:nvSpPr>
        <p:spPr>
          <a:xfrm>
            <a:off x="3891339" y="2656444"/>
            <a:ext cx="2940248" cy="2804607"/>
          </a:xfrm>
          <a:prstGeom prst="rect">
            <a:avLst/>
          </a:prstGeom>
          <a:noFill/>
        </p:spPr>
        <p:txBody>
          <a:bodyPr wrap="square" rtlCol="0">
            <a:noAutofit/>
          </a:bodyPr>
          <a:lstStyle/>
          <a:p>
            <a:endParaRPr kumimoji="1" lang="en-US" altLang="ja-JP" sz="950"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32165027-6835-4E8B-B675-EFF2AD5A553D}"/>
              </a:ext>
            </a:extLst>
          </p:cNvPr>
          <p:cNvSpPr txBox="1"/>
          <p:nvPr/>
        </p:nvSpPr>
        <p:spPr>
          <a:xfrm>
            <a:off x="662988" y="2643886"/>
            <a:ext cx="2711738" cy="2942903"/>
          </a:xfrm>
          <a:prstGeom prst="rect">
            <a:avLst/>
          </a:prstGeom>
          <a:noFill/>
        </p:spPr>
        <p:txBody>
          <a:bodyPr wrap="square" rtlCol="0">
            <a:noAutofit/>
          </a:bodyPr>
          <a:lstStyle/>
          <a:p>
            <a:pPr marL="108000" indent="-720000"/>
            <a:r>
              <a:rPr lang="ja-JP" altLang="en-US" sz="950" dirty="0">
                <a:latin typeface="メイリオ" panose="020B0604030504040204" pitchFamily="50" charset="-128"/>
                <a:ea typeface="メイリオ" panose="020B0604030504040204" pitchFamily="50" charset="-128"/>
              </a:rPr>
              <a:t>①　</a:t>
            </a:r>
            <a:r>
              <a:rPr lang="ja-JP" altLang="ja-JP" sz="950" dirty="0">
                <a:latin typeface="メイリオ" panose="020B0604030504040204" pitchFamily="50" charset="-128"/>
                <a:ea typeface="メイリオ" panose="020B0604030504040204" pitchFamily="50" charset="-128"/>
              </a:rPr>
              <a:t>賃金の引上げに向けた生産性向上等に取り組む企業への支援</a:t>
            </a:r>
          </a:p>
          <a:p>
            <a:pPr marL="216000" indent="-720000"/>
            <a:r>
              <a:rPr lang="ja-JP" altLang="en-US" sz="950" dirty="0">
                <a:latin typeface="メイリオ" panose="020B0604030504040204" pitchFamily="50" charset="-128"/>
                <a:ea typeface="メイリオ" panose="020B0604030504040204" pitchFamily="50" charset="-128"/>
              </a:rPr>
              <a:t>　ア　</a:t>
            </a:r>
            <a:r>
              <a:rPr lang="ja-JP" altLang="ja-JP" sz="950" dirty="0">
                <a:latin typeface="メイリオ" panose="020B0604030504040204" pitchFamily="50" charset="-128"/>
                <a:ea typeface="メイリオ" panose="020B0604030504040204" pitchFamily="50" charset="-128"/>
              </a:rPr>
              <a:t>賃金の引上げには</a:t>
            </a:r>
            <a:r>
              <a:rPr lang="ja-JP" altLang="ja-JP" sz="950" spc="-300" dirty="0">
                <a:latin typeface="メイリオ" panose="020B0604030504040204" pitchFamily="50" charset="-128"/>
                <a:ea typeface="メイリオ" panose="020B0604030504040204" pitchFamily="50" charset="-128"/>
              </a:rPr>
              <a:t>、</a:t>
            </a:r>
            <a:r>
              <a:rPr lang="ja-JP" altLang="ja-JP" sz="950" dirty="0">
                <a:latin typeface="メイリオ" panose="020B0604030504040204" pitchFamily="50" charset="-128"/>
                <a:ea typeface="メイリオ" panose="020B0604030504040204" pitchFamily="50" charset="-128"/>
              </a:rPr>
              <a:t>特に中小企業</a:t>
            </a:r>
            <a:r>
              <a:rPr lang="ja-JP" altLang="ja-JP" sz="950" spc="-300" dirty="0">
                <a:latin typeface="メイリオ" panose="020B0604030504040204" pitchFamily="50" charset="-128"/>
                <a:ea typeface="メイリオ" panose="020B0604030504040204" pitchFamily="50" charset="-128"/>
              </a:rPr>
              <a:t>・</a:t>
            </a:r>
            <a:r>
              <a:rPr lang="ja-JP" altLang="ja-JP" sz="950" dirty="0">
                <a:latin typeface="メイリオ" panose="020B0604030504040204" pitchFamily="50" charset="-128"/>
                <a:ea typeface="メイリオ" panose="020B0604030504040204" pitchFamily="50" charset="-128"/>
              </a:rPr>
              <a:t>小規模事業者の生産性向上が不可欠であり、業務改善助成金の</a:t>
            </a:r>
            <a:r>
              <a:rPr lang="ja-JP" altLang="en-US" sz="950" dirty="0">
                <a:latin typeface="メイリオ" panose="020B0604030504040204" pitchFamily="50" charset="-128"/>
                <a:ea typeface="メイリオ" panose="020B0604030504040204" pitchFamily="50" charset="-128"/>
              </a:rPr>
              <a:t>拡充</a:t>
            </a:r>
            <a:r>
              <a:rPr lang="ja-JP" altLang="ja-JP" sz="950" dirty="0">
                <a:latin typeface="メイリオ" panose="020B0604030504040204" pitchFamily="50" charset="-128"/>
                <a:ea typeface="メイリオ" panose="020B0604030504040204" pitchFamily="50" charset="-128"/>
              </a:rPr>
              <a:t>により、業務改善や生産性向上に係る企業のニーズに応え、賃金引上げを支援する。</a:t>
            </a:r>
          </a:p>
          <a:p>
            <a:pPr marL="216000" indent="-720000"/>
            <a:r>
              <a:rPr lang="ja-JP" altLang="en-US" sz="950" dirty="0">
                <a:latin typeface="メイリオ" panose="020B0604030504040204" pitchFamily="50" charset="-128"/>
                <a:ea typeface="メイリオ" panose="020B0604030504040204" pitchFamily="50" charset="-128"/>
              </a:rPr>
              <a:t>　イ　</a:t>
            </a:r>
            <a:r>
              <a:rPr lang="ja-JP" altLang="ja-JP" sz="950" dirty="0">
                <a:latin typeface="メイリオ" panose="020B0604030504040204" pitchFamily="50" charset="-128"/>
                <a:ea typeface="メイリオ" panose="020B0604030504040204" pitchFamily="50" charset="-128"/>
              </a:rPr>
              <a:t>「働き方改革推進支援センター」によるワンストップ相談窓口において、生産性向上等に取り組む事業者等に対して支援を行う。</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②　最低賃金の周知・履行確保</a:t>
            </a:r>
          </a:p>
          <a:p>
            <a:pPr marL="108000" indent="-720000"/>
            <a:r>
              <a:rPr lang="ja-JP" altLang="en-US" sz="950" dirty="0">
                <a:latin typeface="メイリオ" panose="020B0604030504040204" pitchFamily="50" charset="-128"/>
                <a:ea typeface="メイリオ" panose="020B0604030504040204" pitchFamily="50" charset="-128"/>
              </a:rPr>
              <a:t>　　</a:t>
            </a:r>
            <a:r>
              <a:rPr kumimoji="1" lang="ja-JP" altLang="en-US" sz="950" dirty="0">
                <a:latin typeface="メイリオ" panose="020B0604030504040204" pitchFamily="50" charset="-128"/>
                <a:ea typeface="メイリオ" panose="020B0604030504040204" pitchFamily="50" charset="-128"/>
              </a:rPr>
              <a:t>最低賃金額の改定等については、使用者団体、労働者団体及び地方公共団体等の協力を得て、使用者・労働者等に周知徹底を図るとともに、最低賃金の履行確保上問題があると考えられる業種等を重点とした監督指導を行う。</a:t>
            </a:r>
            <a:endParaRPr lang="ja-JP" altLang="ja-JP" sz="950"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0279B64B-95E7-4B81-B652-8ECCD2A90BE9}"/>
              </a:ext>
            </a:extLst>
          </p:cNvPr>
          <p:cNvSpPr txBox="1"/>
          <p:nvPr/>
        </p:nvSpPr>
        <p:spPr>
          <a:xfrm>
            <a:off x="637983" y="1677498"/>
            <a:ext cx="6233105" cy="720157"/>
          </a:xfrm>
          <a:prstGeom prst="rect">
            <a:avLst/>
          </a:prstGeom>
          <a:noFill/>
        </p:spPr>
        <p:txBody>
          <a:bodyPr wrap="square" rtlCol="0">
            <a:noAutofit/>
          </a:bodyPr>
          <a:lstStyle/>
          <a:p>
            <a:r>
              <a:rPr kumimoji="1" lang="ja-JP" altLang="en-US" sz="950" dirty="0">
                <a:latin typeface="メイリオ" panose="020B0604030504040204" pitchFamily="50" charset="-128"/>
                <a:ea typeface="メイリオ" panose="020B0604030504040204" pitchFamily="50" charset="-128"/>
              </a:rPr>
              <a:t>　最低賃金については、「経済財政運営と改革の基本方針</a:t>
            </a:r>
            <a:r>
              <a:rPr kumimoji="1" lang="en-US" altLang="ja-JP" sz="950" dirty="0">
                <a:latin typeface="メイリオ" panose="020B0604030504040204" pitchFamily="50" charset="-128"/>
                <a:ea typeface="メイリオ" panose="020B0604030504040204" pitchFamily="50" charset="-128"/>
              </a:rPr>
              <a:t>2022</a:t>
            </a:r>
            <a:r>
              <a:rPr kumimoji="1" lang="ja-JP" altLang="en-US" sz="950" dirty="0">
                <a:latin typeface="メイリオ" panose="020B0604030504040204" pitchFamily="50" charset="-128"/>
                <a:ea typeface="メイリオ" panose="020B0604030504040204" pitchFamily="50" charset="-128"/>
              </a:rPr>
              <a:t>」</a:t>
            </a:r>
            <a:r>
              <a:rPr kumimoji="1" lang="en-US" altLang="ja-JP" sz="950" dirty="0">
                <a:latin typeface="メイリオ" panose="020B0604030504040204" pitchFamily="50" charset="-128"/>
                <a:ea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rPr>
              <a:t>令和４年６月７日閣議決定</a:t>
            </a:r>
            <a:r>
              <a:rPr kumimoji="1" lang="en-US" altLang="ja-JP" sz="950" dirty="0">
                <a:latin typeface="メイリオ" panose="020B0604030504040204" pitchFamily="50" charset="-128"/>
                <a:ea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rPr>
              <a:t>においても、より早期に全国加重平均</a:t>
            </a:r>
            <a:r>
              <a:rPr kumimoji="1" lang="en-US" altLang="ja-JP" sz="950" dirty="0">
                <a:latin typeface="メイリオ" panose="020B0604030504040204" pitchFamily="50" charset="-128"/>
                <a:ea typeface="メイリオ" panose="020B0604030504040204" pitchFamily="50" charset="-128"/>
              </a:rPr>
              <a:t>1,000</a:t>
            </a:r>
            <a:r>
              <a:rPr kumimoji="1" lang="ja-JP" altLang="en-US" sz="950" dirty="0">
                <a:latin typeface="メイリオ" panose="020B0604030504040204" pitchFamily="50" charset="-128"/>
                <a:ea typeface="メイリオ" panose="020B0604030504040204" pitchFamily="50" charset="-128"/>
              </a:rPr>
              <a:t>円とすることを目指すとされており、生産性向上等に取り組む中小企業・小規模事業者への支援強化、下請取引の適正化、金融支援等、中小企業・小規模事業者が賃上げしやすい環境の整備に一層取り組むことが不可欠である。</a:t>
            </a:r>
            <a:endParaRPr kumimoji="1" lang="en-US" altLang="ja-JP" sz="950" dirty="0">
              <a:latin typeface="メイリオ" panose="020B0604030504040204" pitchFamily="50" charset="-128"/>
              <a:ea typeface="メイリオ" panose="020B0604030504040204" pitchFamily="50" charset="-128"/>
            </a:endParaRPr>
          </a:p>
        </p:txBody>
      </p:sp>
      <p:graphicFrame>
        <p:nvGraphicFramePr>
          <p:cNvPr id="33" name="Chart 1">
            <a:extLst>
              <a:ext uri="{FF2B5EF4-FFF2-40B4-BE49-F238E27FC236}">
                <a16:creationId xmlns:a16="http://schemas.microsoft.com/office/drawing/2014/main" id="{8F7350DE-308B-4E6A-8FC6-00117E04EBA8}"/>
              </a:ext>
            </a:extLst>
          </p:cNvPr>
          <p:cNvGraphicFramePr>
            <a:graphicFrameLocks/>
          </p:cNvGraphicFramePr>
          <p:nvPr>
            <p:extLst>
              <p:ext uri="{D42A27DB-BD31-4B8C-83A1-F6EECF244321}">
                <p14:modId xmlns:p14="http://schemas.microsoft.com/office/powerpoint/2010/main" val="106268128"/>
              </p:ext>
            </p:extLst>
          </p:nvPr>
        </p:nvGraphicFramePr>
        <p:xfrm>
          <a:off x="3679190" y="2628317"/>
          <a:ext cx="3022209" cy="27906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4" name="グラフ 33">
            <a:extLst>
              <a:ext uri="{FF2B5EF4-FFF2-40B4-BE49-F238E27FC236}">
                <a16:creationId xmlns:a16="http://schemas.microsoft.com/office/drawing/2014/main" id="{7AFC6353-61E8-4AA0-AF05-EB1DA067366D}"/>
              </a:ext>
            </a:extLst>
          </p:cNvPr>
          <p:cNvGraphicFramePr>
            <a:graphicFrameLocks/>
          </p:cNvGraphicFramePr>
          <p:nvPr>
            <p:extLst>
              <p:ext uri="{D42A27DB-BD31-4B8C-83A1-F6EECF244321}">
                <p14:modId xmlns:p14="http://schemas.microsoft.com/office/powerpoint/2010/main" val="3438780368"/>
              </p:ext>
            </p:extLst>
          </p:nvPr>
        </p:nvGraphicFramePr>
        <p:xfrm>
          <a:off x="3667362" y="7988039"/>
          <a:ext cx="3254490" cy="2584605"/>
        </p:xfrm>
        <a:graphic>
          <a:graphicData uri="http://schemas.openxmlformats.org/drawingml/2006/chart">
            <c:chart xmlns:c="http://schemas.openxmlformats.org/drawingml/2006/chart" xmlns:r="http://schemas.openxmlformats.org/officeDocument/2006/relationships" r:id="rId3"/>
          </a:graphicData>
        </a:graphic>
      </p:graphicFrame>
      <p:sp>
        <p:nvSpPr>
          <p:cNvPr id="35" name="テキスト ボックス 34">
            <a:extLst>
              <a:ext uri="{FF2B5EF4-FFF2-40B4-BE49-F238E27FC236}">
                <a16:creationId xmlns:a16="http://schemas.microsoft.com/office/drawing/2014/main" id="{12FF014F-C6B3-42A9-BA32-60724ADC55D1}"/>
              </a:ext>
            </a:extLst>
          </p:cNvPr>
          <p:cNvSpPr txBox="1"/>
          <p:nvPr/>
        </p:nvSpPr>
        <p:spPr>
          <a:xfrm>
            <a:off x="647501" y="5568233"/>
            <a:ext cx="6235898" cy="461665"/>
          </a:xfrm>
          <a:prstGeom prst="rect">
            <a:avLst/>
          </a:prstGeom>
          <a:solidFill>
            <a:schemeClr val="accent5">
              <a:lumMod val="20000"/>
              <a:lumOff val="80000"/>
            </a:schemeClr>
          </a:solidFill>
          <a:ln w="28575">
            <a:solidFill>
              <a:schemeClr val="bg1">
                <a:lumMod val="75000"/>
              </a:schemeClr>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メイリオ" panose="020B0604030504040204" pitchFamily="50" charset="-128"/>
                <a:ea typeface="メイリオ" panose="020B0604030504040204" pitchFamily="50" charset="-128"/>
              </a:rPr>
              <a:t>６</a:t>
            </a:r>
            <a:r>
              <a:rPr kumimoji="0"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0" lang="ja-JP"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r>
              <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個別労働関係紛争の早期解決の促進</a:t>
            </a:r>
            <a:endParaRPr kumimoji="0" lang="en-US" altLang="ja-JP"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2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6" name="テキスト ボックス 35">
            <a:extLst>
              <a:ext uri="{FF2B5EF4-FFF2-40B4-BE49-F238E27FC236}">
                <a16:creationId xmlns:a16="http://schemas.microsoft.com/office/drawing/2014/main" id="{F5486ABB-8023-4B14-893F-067709A2D62E}"/>
              </a:ext>
            </a:extLst>
          </p:cNvPr>
          <p:cNvSpPr txBox="1"/>
          <p:nvPr/>
        </p:nvSpPr>
        <p:spPr>
          <a:xfrm>
            <a:off x="715572" y="6363188"/>
            <a:ext cx="6190541" cy="778530"/>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労働相談件数は依然として高止まりの状況であり、その内容は各種ハラスメント、自己都合退職、解雇等多岐にわたり、相談内容も複雑困難化している。この現状に対応するため、宮城労働局管内</a:t>
            </a:r>
            <a:r>
              <a:rPr kumimoji="1" lang="en-US" altLang="ja-JP"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7</a:t>
            </a:r>
            <a:r>
              <a:rPr kumimoji="1" lang="ja-JP" altLang="en-US"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か所に設置された総合労働相談コーナーでは、あらゆる労働問題を受け付け、適切な関係機関窓口への取次や情報提供を行い、内容に応じて助言・指導及び紛争調整委員会によるあっせんを教示する等、「ワンストップ・サービス」の機能を維持するとともに、より一層の利用を促進する必要がある。</a:t>
            </a:r>
            <a:endParaRPr kumimoji="1" lang="en-US" altLang="ja-JP"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7" name="テキスト ボックス 36">
            <a:extLst>
              <a:ext uri="{FF2B5EF4-FFF2-40B4-BE49-F238E27FC236}">
                <a16:creationId xmlns:a16="http://schemas.microsoft.com/office/drawing/2014/main" id="{DE25ABB1-2D49-4399-AD07-21347F7751B1}"/>
              </a:ext>
            </a:extLst>
          </p:cNvPr>
          <p:cNvSpPr txBox="1"/>
          <p:nvPr/>
        </p:nvSpPr>
        <p:spPr>
          <a:xfrm>
            <a:off x="561871" y="7624634"/>
            <a:ext cx="3105491" cy="2363206"/>
          </a:xfrm>
          <a:prstGeom prst="rect">
            <a:avLst/>
          </a:prstGeom>
          <a:noFill/>
        </p:spPr>
        <p:txBody>
          <a:bodyPr wrap="square" rtlCol="0">
            <a:noAutofit/>
          </a:bodyPr>
          <a:lstStyle/>
          <a:p>
            <a:pPr marL="252000" marR="0" lvl="0" indent="-720000" algn="l" defTabSz="457200" rtl="0" eaLnBrk="1" fontAlgn="auto"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①　個別労働紛争解決促進法に基づく助言・指導については、相談者の意向及び紛争の実情を踏まえ、積極的に実施するとともに、宮城紛争調整委員会によるあっせんについては、ウィズコロナ時代に即したリモートあっせん活用の利用促進を図る。</a:t>
            </a:r>
            <a:endParaRPr kumimoji="1" lang="en-US" altLang="ja-JP"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52000" marR="0" lvl="0" indent="-720000" algn="l" defTabSz="457200" rtl="0" eaLnBrk="1" fontAlgn="auto"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➁　労働相談への的確な対応や個別労働紛争関係の円滑かつ迅速な解決を図るため、関係機関で構成される「労働相談・個別労働紛争解決援助制度関係機関連絡協議会」開催により、連携強化を図る。</a:t>
            </a:r>
            <a:endParaRPr kumimoji="1" lang="en-US" altLang="ja-JP"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52000" marR="0" lvl="0" indent="-720000" algn="l" defTabSz="457200" rtl="0" eaLnBrk="1" fontAlgn="auto"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③　総合労働相談員に対して効果的な研修及び業務指導を実施し、資質の向上を図っていく。</a:t>
            </a:r>
            <a:endParaRPr kumimoji="1" lang="en-US" altLang="ja-JP"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252000" marR="0" lvl="0" indent="-720000" algn="l" defTabSz="457200" rtl="0" eaLnBrk="1" fontAlgn="auto"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④　周知・広報については、市町村訪問による制度説明と</a:t>
            </a:r>
            <a:r>
              <a:rPr kumimoji="1" lang="en-US" altLang="ja-JP"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HP</a:t>
            </a:r>
            <a:r>
              <a:rPr kumimoji="1" lang="ja-JP" altLang="en-US"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への掲載、「アルバイトの労働条件を確かめよう！」キャンペーンを実施する。</a:t>
            </a:r>
            <a:endParaRPr kumimoji="1" lang="en-US" altLang="ja-JP"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39" name="テキスト ボックス 38">
            <a:extLst>
              <a:ext uri="{FF2B5EF4-FFF2-40B4-BE49-F238E27FC236}">
                <a16:creationId xmlns:a16="http://schemas.microsoft.com/office/drawing/2014/main" id="{73F43808-13AF-4473-9B3B-699ED20918FF}"/>
              </a:ext>
            </a:extLst>
          </p:cNvPr>
          <p:cNvSpPr txBox="1"/>
          <p:nvPr/>
        </p:nvSpPr>
        <p:spPr>
          <a:xfrm>
            <a:off x="3784901" y="7419201"/>
            <a:ext cx="3248111" cy="23852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過去３年間における個別労働関係紛争相談内訳</a:t>
            </a:r>
            <a:r>
              <a:rPr kumimoji="1" lang="en-US" altLang="ja-JP"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r>
              <a:rPr kumimoji="1" lang="ja-JP" altLang="en-US"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県内</a:t>
            </a:r>
            <a:r>
              <a:rPr kumimoji="1" lang="en-US" altLang="ja-JP"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endParaRPr kumimoji="1" lang="ja-JP" altLang="en-US"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42" name="正方形/長方形 41">
            <a:extLst>
              <a:ext uri="{FF2B5EF4-FFF2-40B4-BE49-F238E27FC236}">
                <a16:creationId xmlns:a16="http://schemas.microsoft.com/office/drawing/2014/main" id="{A14376C0-FD9B-49CB-9EDC-D5CF8D62BB04}"/>
              </a:ext>
            </a:extLst>
          </p:cNvPr>
          <p:cNvSpPr/>
          <p:nvPr/>
        </p:nvSpPr>
        <p:spPr>
          <a:xfrm>
            <a:off x="668622" y="7319184"/>
            <a:ext cx="2940248" cy="2852781"/>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3" name="正方形/長方形 42">
            <a:extLst>
              <a:ext uri="{FF2B5EF4-FFF2-40B4-BE49-F238E27FC236}">
                <a16:creationId xmlns:a16="http://schemas.microsoft.com/office/drawing/2014/main" id="{0FFF6ADD-A06A-420E-A34D-45B0D50DBA09}"/>
              </a:ext>
            </a:extLst>
          </p:cNvPr>
          <p:cNvSpPr/>
          <p:nvPr/>
        </p:nvSpPr>
        <p:spPr>
          <a:xfrm>
            <a:off x="668622" y="6210285"/>
            <a:ext cx="6214777" cy="976286"/>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44" name="テキスト ボックス 43">
            <a:extLst>
              <a:ext uri="{FF2B5EF4-FFF2-40B4-BE49-F238E27FC236}">
                <a16:creationId xmlns:a16="http://schemas.microsoft.com/office/drawing/2014/main" id="{A3ED2293-2FAE-444D-855D-D7E864739318}"/>
              </a:ext>
            </a:extLst>
          </p:cNvPr>
          <p:cNvSpPr txBox="1"/>
          <p:nvPr/>
        </p:nvSpPr>
        <p:spPr>
          <a:xfrm>
            <a:off x="694907" y="6268983"/>
            <a:ext cx="6233105" cy="643456"/>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grpSp>
        <p:nvGrpSpPr>
          <p:cNvPr id="45" name="グループ化 44">
            <a:extLst>
              <a:ext uri="{FF2B5EF4-FFF2-40B4-BE49-F238E27FC236}">
                <a16:creationId xmlns:a16="http://schemas.microsoft.com/office/drawing/2014/main" id="{F5C4CF40-1CD4-4962-9160-FDD3A51F753B}"/>
              </a:ext>
            </a:extLst>
          </p:cNvPr>
          <p:cNvGrpSpPr/>
          <p:nvPr/>
        </p:nvGrpSpPr>
        <p:grpSpPr>
          <a:xfrm>
            <a:off x="657282" y="6063887"/>
            <a:ext cx="1281733" cy="279601"/>
            <a:chOff x="644389" y="1193430"/>
            <a:chExt cx="1281733" cy="279601"/>
          </a:xfrm>
        </p:grpSpPr>
        <p:sp>
          <p:nvSpPr>
            <p:cNvPr id="46" name="正方形/長方形 45">
              <a:extLst>
                <a:ext uri="{FF2B5EF4-FFF2-40B4-BE49-F238E27FC236}">
                  <a16:creationId xmlns:a16="http://schemas.microsoft.com/office/drawing/2014/main" id="{DF93AD3C-F768-40A1-A237-B706C880C977}"/>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7" name="テキスト ボックス 46">
              <a:extLst>
                <a:ext uri="{FF2B5EF4-FFF2-40B4-BE49-F238E27FC236}">
                  <a16:creationId xmlns:a16="http://schemas.microsoft.com/office/drawing/2014/main" id="{9DE79A8A-E657-4F17-B244-2465CE45E1D3}"/>
                </a:ext>
              </a:extLst>
            </p:cNvPr>
            <p:cNvSpPr txBox="1"/>
            <p:nvPr/>
          </p:nvSpPr>
          <p:spPr>
            <a:xfrm>
              <a:off x="733425" y="1211421"/>
              <a:ext cx="1192697" cy="2616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課 題</a:t>
              </a:r>
            </a:p>
          </p:txBody>
        </p:sp>
      </p:grpSp>
      <p:sp>
        <p:nvSpPr>
          <p:cNvPr id="48" name="正方形/長方形 47">
            <a:extLst>
              <a:ext uri="{FF2B5EF4-FFF2-40B4-BE49-F238E27FC236}">
                <a16:creationId xmlns:a16="http://schemas.microsoft.com/office/drawing/2014/main" id="{4F872383-7D60-49C5-86C1-27B580BEE5B2}"/>
              </a:ext>
            </a:extLst>
          </p:cNvPr>
          <p:cNvSpPr/>
          <p:nvPr/>
        </p:nvSpPr>
        <p:spPr>
          <a:xfrm>
            <a:off x="3714570" y="7308804"/>
            <a:ext cx="3148790" cy="285278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49" name="グループ化 48">
            <a:extLst>
              <a:ext uri="{FF2B5EF4-FFF2-40B4-BE49-F238E27FC236}">
                <a16:creationId xmlns:a16="http://schemas.microsoft.com/office/drawing/2014/main" id="{F31E613E-7E1B-4EA7-88A5-9BE78271C28E}"/>
              </a:ext>
            </a:extLst>
          </p:cNvPr>
          <p:cNvGrpSpPr/>
          <p:nvPr/>
        </p:nvGrpSpPr>
        <p:grpSpPr>
          <a:xfrm>
            <a:off x="668622" y="7225765"/>
            <a:ext cx="1225438" cy="303881"/>
            <a:chOff x="641214" y="2330077"/>
            <a:chExt cx="1225438" cy="303881"/>
          </a:xfrm>
        </p:grpSpPr>
        <p:sp>
          <p:nvSpPr>
            <p:cNvPr id="62" name="正方形/長方形 61">
              <a:extLst>
                <a:ext uri="{FF2B5EF4-FFF2-40B4-BE49-F238E27FC236}">
                  <a16:creationId xmlns:a16="http://schemas.microsoft.com/office/drawing/2014/main" id="{6EAA3A4B-E521-4484-9F9E-FC7CCE2DEE02}"/>
                </a:ext>
              </a:extLst>
            </p:cNvPr>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あ</a:t>
              </a:r>
            </a:p>
          </p:txBody>
        </p:sp>
        <p:sp>
          <p:nvSpPr>
            <p:cNvPr id="63" name="テキスト ボックス 62">
              <a:extLst>
                <a:ext uri="{FF2B5EF4-FFF2-40B4-BE49-F238E27FC236}">
                  <a16:creationId xmlns:a16="http://schemas.microsoft.com/office/drawing/2014/main" id="{DF83BB33-2816-4DFC-A1F5-0F0E2B448C26}"/>
                </a:ext>
              </a:extLst>
            </p:cNvPr>
            <p:cNvSpPr txBox="1"/>
            <p:nvPr/>
          </p:nvSpPr>
          <p:spPr>
            <a:xfrm>
              <a:off x="655320" y="2372348"/>
              <a:ext cx="1211332" cy="2616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今後の取組</a:t>
              </a:r>
            </a:p>
          </p:txBody>
        </p:sp>
      </p:grpSp>
      <p:sp>
        <p:nvSpPr>
          <p:cNvPr id="64" name="テキスト ボックス 63">
            <a:extLst>
              <a:ext uri="{FF2B5EF4-FFF2-40B4-BE49-F238E27FC236}">
                <a16:creationId xmlns:a16="http://schemas.microsoft.com/office/drawing/2014/main" id="{4BE2D184-8879-4FBD-B38F-B63169451812}"/>
              </a:ext>
            </a:extLst>
          </p:cNvPr>
          <p:cNvSpPr txBox="1"/>
          <p:nvPr/>
        </p:nvSpPr>
        <p:spPr>
          <a:xfrm>
            <a:off x="3480229" y="7213907"/>
            <a:ext cx="2940248" cy="2804607"/>
          </a:xfrm>
          <a:prstGeom prst="rect">
            <a:avLst/>
          </a:prstGeom>
          <a:noFill/>
        </p:spPr>
        <p:txBody>
          <a:bodyPr wrap="square" rtlCol="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9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Tree>
    <p:extLst>
      <p:ext uri="{BB962C8B-B14F-4D97-AF65-F5344CB8AC3E}">
        <p14:creationId xmlns:p14="http://schemas.microsoft.com/office/powerpoint/2010/main" val="3184264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0443801-DC4B-4DBE-9EE5-62191D8FC68D}" type="slidenum">
              <a:rPr kumimoji="1" lang="ja-JP" altLang="en-US" smtClean="0"/>
              <a:pPr/>
              <a:t>2</a:t>
            </a:fld>
            <a:endParaRPr kumimoji="1" lang="ja-JP" altLang="en-US"/>
          </a:p>
        </p:txBody>
      </p:sp>
      <p:sp>
        <p:nvSpPr>
          <p:cNvPr id="3" name="テキスト ボックス 2"/>
          <p:cNvSpPr txBox="1"/>
          <p:nvPr/>
        </p:nvSpPr>
        <p:spPr>
          <a:xfrm>
            <a:off x="458837" y="1630791"/>
            <a:ext cx="6642000" cy="6124754"/>
          </a:xfrm>
          <a:prstGeom prst="rect">
            <a:avLst/>
          </a:prstGeom>
          <a:noFill/>
        </p:spPr>
        <p:txBody>
          <a:bodyPr wrap="square" rtlCol="0">
            <a:spAutoFit/>
          </a:bodyPr>
          <a:lstStyle/>
          <a:p>
            <a:pPr marL="72000">
              <a:lnSpc>
                <a:spcPts val="1900"/>
              </a:lnSpc>
            </a:pPr>
            <a:r>
              <a:rPr lang="ja-JP" altLang="ja-JP" sz="1200" b="1" dirty="0">
                <a:latin typeface="メイリオ" panose="020B0604030504040204" pitchFamily="50" charset="-128"/>
                <a:ea typeface="メイリオ" panose="020B0604030504040204" pitchFamily="50" charset="-128"/>
              </a:rPr>
              <a:t>Ⅲ　誰もが働きやすい職場づくり</a:t>
            </a:r>
            <a:endParaRPr lang="en-US" altLang="ja-JP" sz="1200" b="1" dirty="0">
              <a:latin typeface="メイリオ" panose="020B0604030504040204" pitchFamily="50" charset="-128"/>
              <a:ea typeface="メイリオ" panose="020B0604030504040204" pitchFamily="50" charset="-128"/>
            </a:endParaRPr>
          </a:p>
          <a:p>
            <a:pPr marL="72000">
              <a:lnSpc>
                <a:spcPts val="1900"/>
              </a:lnSpc>
            </a:pPr>
            <a:endParaRPr lang="en-US" altLang="ja-JP" sz="1200" b="1" dirty="0">
              <a:latin typeface="メイリオ" panose="020B0604030504040204" pitchFamily="50" charset="-128"/>
              <a:ea typeface="メイリオ" panose="020B0604030504040204" pitchFamily="50" charset="-128"/>
            </a:endParaRPr>
          </a:p>
          <a:p>
            <a:pPr marL="144000" algn="dist">
              <a:lnSpc>
                <a:spcPts val="1900"/>
              </a:lnSpc>
            </a:pPr>
            <a:r>
              <a:rPr lang="ja-JP" altLang="en-US" sz="1200" b="1" dirty="0">
                <a:latin typeface="メイリオ" panose="020B0604030504040204" pitchFamily="50" charset="-128"/>
                <a:ea typeface="メイリオ" panose="020B0604030504040204" pitchFamily="50" charset="-128"/>
              </a:rPr>
              <a:t>１</a:t>
            </a:r>
            <a:r>
              <a:rPr lang="ja-JP" altLang="ja-JP" sz="1200" b="1" dirty="0">
                <a:latin typeface="メイリオ" panose="020B0604030504040204" pitchFamily="50" charset="-128"/>
                <a:ea typeface="メイリオ" panose="020B0604030504040204" pitchFamily="50" charset="-128"/>
              </a:rPr>
              <a:t>　</a:t>
            </a:r>
            <a:r>
              <a:rPr lang="ja-JP" altLang="ja-JP" sz="1200" b="1" dirty="0">
                <a:effectLst/>
                <a:latin typeface="メイリオ" panose="020B0604030504040204" pitchFamily="50" charset="-128"/>
                <a:ea typeface="メイリオ" panose="020B0604030504040204" pitchFamily="50" charset="-128"/>
                <a:cs typeface="Times New Roman" panose="02020603050405020304" pitchFamily="18" charset="0"/>
              </a:rPr>
              <a:t>公正な待遇を確保した職場環境の整備</a:t>
            </a:r>
            <a:r>
              <a:rPr lang="ja-JP" altLang="en-US" sz="1200" b="1"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１３</a:t>
            </a:r>
            <a:endParaRPr lang="ja-JP" altLang="ja-JP" sz="1200" dirty="0">
              <a:latin typeface="メイリオ" panose="020B0604030504040204" pitchFamily="50" charset="-128"/>
              <a:ea typeface="メイリオ" panose="020B0604030504040204" pitchFamily="50" charset="-128"/>
            </a:endParaRPr>
          </a:p>
          <a:p>
            <a:pPr marL="72000">
              <a:lnSpc>
                <a:spcPts val="1900"/>
              </a:lnSpc>
            </a:pPr>
            <a:endParaRPr lang="ja-JP" altLang="ja-JP" sz="1200" dirty="0">
              <a:latin typeface="メイリオ" panose="020B0604030504040204" pitchFamily="50" charset="-128"/>
              <a:ea typeface="メイリオ" panose="020B0604030504040204" pitchFamily="50" charset="-128"/>
            </a:endParaRPr>
          </a:p>
          <a:p>
            <a:pPr marL="144000">
              <a:lnSpc>
                <a:spcPts val="1900"/>
              </a:lnSpc>
            </a:pPr>
            <a:r>
              <a:rPr lang="ja-JP" altLang="en-US" sz="1200" b="1" dirty="0">
                <a:latin typeface="メイリオ" panose="020B0604030504040204" pitchFamily="50" charset="-128"/>
                <a:ea typeface="メイリオ" panose="020B0604030504040204" pitchFamily="50" charset="-128"/>
              </a:rPr>
              <a:t>２</a:t>
            </a:r>
            <a:r>
              <a:rPr lang="ja-JP" altLang="ja-JP" sz="1200" b="1" dirty="0">
                <a:latin typeface="メイリオ" panose="020B0604030504040204" pitchFamily="50" charset="-128"/>
                <a:ea typeface="メイリオ" panose="020B0604030504040204" pitchFamily="50" charset="-128"/>
              </a:rPr>
              <a:t>　柔軟な働き方がしやすい環境整備</a:t>
            </a:r>
            <a:endParaRPr lang="ja-JP" altLang="ja-JP" sz="1200" dirty="0">
              <a:latin typeface="メイリオ" panose="020B0604030504040204" pitchFamily="50" charset="-128"/>
              <a:ea typeface="メイリオ" panose="020B0604030504040204" pitchFamily="50" charset="-128"/>
            </a:endParaRPr>
          </a:p>
          <a:p>
            <a:pPr marL="252000" lvl="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テレワークの導入・定着促進・・・・</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１４</a:t>
            </a:r>
            <a:endParaRPr lang="ja-JP" altLang="ja-JP" sz="1200" dirty="0">
              <a:latin typeface="メイリオ" panose="020B0604030504040204" pitchFamily="50" charset="-128"/>
              <a:ea typeface="メイリオ" panose="020B0604030504040204" pitchFamily="50" charset="-128"/>
            </a:endParaRPr>
          </a:p>
          <a:p>
            <a:pPr marL="252000" lvl="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フリーランスと発注者との契約のトラブル等に関する相談</a:t>
            </a:r>
            <a:r>
              <a:rPr lang="ja-JP" altLang="en-US" sz="1200" dirty="0">
                <a:latin typeface="メイリオ" panose="020B0604030504040204" pitchFamily="50" charset="-128"/>
                <a:ea typeface="メイリオ" panose="020B0604030504040204" pitchFamily="50" charset="-128"/>
              </a:rPr>
              <a:t>支援・・・・・</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１４</a:t>
            </a:r>
            <a:endParaRPr lang="en-US" altLang="ja-JP" sz="1200" dirty="0">
              <a:latin typeface="メイリオ" panose="020B0604030504040204" pitchFamily="50" charset="-128"/>
              <a:ea typeface="メイリオ" panose="020B0604030504040204" pitchFamily="50" charset="-128"/>
            </a:endParaRPr>
          </a:p>
          <a:p>
            <a:pPr marL="252000" lvl="0" algn="dist">
              <a:lnSpc>
                <a:spcPts val="1900"/>
              </a:lnSpc>
            </a:pPr>
            <a:endParaRPr lang="en-US" altLang="ja-JP" sz="1200" dirty="0">
              <a:latin typeface="メイリオ" panose="020B0604030504040204" pitchFamily="50" charset="-128"/>
              <a:ea typeface="メイリオ" panose="020B0604030504040204" pitchFamily="50" charset="-128"/>
            </a:endParaRPr>
          </a:p>
          <a:p>
            <a:pPr marL="144000" algn="dist">
              <a:lnSpc>
                <a:spcPts val="1900"/>
              </a:lnSpc>
            </a:pPr>
            <a:r>
              <a:rPr lang="ja-JP" altLang="en-US" sz="1200" b="1" dirty="0">
                <a:latin typeface="メイリオ" panose="020B0604030504040204" pitchFamily="50" charset="-128"/>
                <a:ea typeface="メイリオ" panose="020B0604030504040204" pitchFamily="50" charset="-128"/>
              </a:rPr>
              <a:t>３</a:t>
            </a:r>
            <a:r>
              <a:rPr lang="ja-JP" altLang="ja-JP" sz="1200" b="1" dirty="0">
                <a:latin typeface="メイリオ" panose="020B0604030504040204" pitchFamily="50" charset="-128"/>
                <a:ea typeface="メイリオ" panose="020B0604030504040204" pitchFamily="50" charset="-128"/>
              </a:rPr>
              <a:t>　総合的なハラスメント対策の推進</a:t>
            </a:r>
            <a:r>
              <a:rPr lang="ja-JP" altLang="en-US" sz="1200" b="1"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１５</a:t>
            </a:r>
            <a:endParaRPr lang="ja-JP" altLang="ja-JP" sz="1200" b="1" dirty="0">
              <a:latin typeface="メイリオ" panose="020B0604030504040204" pitchFamily="50" charset="-128"/>
              <a:ea typeface="メイリオ" panose="020B0604030504040204" pitchFamily="50" charset="-128"/>
            </a:endParaRPr>
          </a:p>
          <a:p>
            <a:pPr marL="252000" lvl="0">
              <a:lnSpc>
                <a:spcPts val="1900"/>
              </a:lnSpc>
            </a:pPr>
            <a:endParaRPr lang="ja-JP" altLang="ja-JP" sz="1200" dirty="0">
              <a:latin typeface="メイリオ" panose="020B0604030504040204" pitchFamily="50" charset="-128"/>
              <a:ea typeface="メイリオ" panose="020B0604030504040204" pitchFamily="50" charset="-128"/>
            </a:endParaRPr>
          </a:p>
          <a:p>
            <a:pPr marL="144000">
              <a:lnSpc>
                <a:spcPts val="1900"/>
              </a:lnSpc>
            </a:pPr>
            <a:r>
              <a:rPr lang="ja-JP" altLang="en-US" sz="1200" b="1" dirty="0">
                <a:latin typeface="メイリオ" panose="020B0604030504040204" pitchFamily="50" charset="-128"/>
                <a:ea typeface="メイリオ" panose="020B0604030504040204" pitchFamily="50" charset="-128"/>
              </a:rPr>
              <a:t>４</a:t>
            </a:r>
            <a:r>
              <a:rPr lang="ja-JP" altLang="ja-JP" sz="1200" b="1" dirty="0">
                <a:latin typeface="メイリオ" panose="020B0604030504040204" pitchFamily="50" charset="-128"/>
                <a:ea typeface="メイリオ" panose="020B0604030504040204" pitchFamily="50" charset="-128"/>
              </a:rPr>
              <a:t>　安全で健康に働くことができる環境づくり</a:t>
            </a:r>
            <a:endParaRPr lang="ja-JP" altLang="ja-JP" sz="1200" dirty="0">
              <a:latin typeface="メイリオ" panose="020B0604030504040204" pitchFamily="50" charset="-128"/>
              <a:ea typeface="メイリオ" panose="020B0604030504040204" pitchFamily="50" charset="-128"/>
            </a:endParaRPr>
          </a:p>
          <a:p>
            <a:pPr marL="25200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a:t>
            </a:r>
            <a:r>
              <a:rPr lang="ja-JP" altLang="ja-JP" sz="1200" dirty="0">
                <a:latin typeface="メイリオ" panose="020B0604030504040204" pitchFamily="50" charset="-128"/>
                <a:ea typeface="メイリオ" panose="020B0604030504040204" pitchFamily="50" charset="-128"/>
              </a:rPr>
              <a:t>長時間労働の抑制</a:t>
            </a:r>
            <a:r>
              <a:rPr lang="en-US" altLang="ja-JP" sz="1200" dirty="0">
                <a:latin typeface="メイリオ" panose="020B0604030504040204" pitchFamily="50" charset="-128"/>
                <a:ea typeface="メイリオ" panose="020B0604030504040204" pitchFamily="50" charset="-128"/>
              </a:rPr>
              <a:t>(</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働き方・休み方改善支援</a:t>
            </a:r>
            <a:r>
              <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１５</a:t>
            </a:r>
            <a:endPar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endParaRPr>
          </a:p>
          <a:p>
            <a:pPr marL="25200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a:t>
            </a:r>
            <a:r>
              <a:rPr lang="ja-JP" altLang="ja-JP" sz="1200" dirty="0">
                <a:latin typeface="メイリオ" panose="020B0604030504040204" pitchFamily="50" charset="-128"/>
                <a:ea typeface="メイリオ" panose="020B0604030504040204" pitchFamily="50" charset="-128"/>
              </a:rPr>
              <a:t>長時間労働の抑制</a:t>
            </a:r>
            <a:r>
              <a:rPr lang="en-US" altLang="ja-JP" sz="1200" dirty="0">
                <a:latin typeface="メイリオ" panose="020B0604030504040204" pitchFamily="50" charset="-128"/>
                <a:ea typeface="メイリオ" panose="020B0604030504040204" pitchFamily="50" charset="-128"/>
              </a:rPr>
              <a:t>(</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過重労働の防止</a:t>
            </a:r>
            <a:r>
              <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dirty="0">
                <a:latin typeface="メイリオ" panose="020B0604030504040204" pitchFamily="50" charset="-128"/>
                <a:ea typeface="メイリオ" panose="020B0604030504040204" pitchFamily="50" charset="-128"/>
                <a:cs typeface="Times New Roman" panose="02020603050405020304" pitchFamily="18" charset="0"/>
              </a:rPr>
              <a:t>  </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１６</a:t>
            </a:r>
            <a:endParaRPr lang="en-US" altLang="ja-JP" sz="1200" dirty="0">
              <a:latin typeface="メイリオ" panose="020B0604030504040204" pitchFamily="50" charset="-128"/>
              <a:ea typeface="メイリオ" panose="020B0604030504040204" pitchFamily="50" charset="-128"/>
            </a:endParaRPr>
          </a:p>
          <a:p>
            <a:pPr marL="252000" lvl="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労働条件の確保・改善対策・</a:t>
            </a:r>
            <a:r>
              <a:rPr lang="ja-JP" altLang="en-US" sz="1200" dirty="0">
                <a:latin typeface="メイリオ" panose="020B0604030504040204" pitchFamily="50" charset="-128"/>
                <a:ea typeface="メイリオ" panose="020B0604030504040204" pitchFamily="50" charset="-128"/>
              </a:rPr>
              <a:t>・・・・・・・・・・・・・・・・・・・・・・・１７</a:t>
            </a:r>
            <a:endParaRPr lang="ja-JP" altLang="ja-JP" sz="1200" dirty="0">
              <a:latin typeface="メイリオ" panose="020B0604030504040204" pitchFamily="50" charset="-128"/>
              <a:ea typeface="メイリオ" panose="020B0604030504040204" pitchFamily="50" charset="-128"/>
            </a:endParaRPr>
          </a:p>
          <a:p>
            <a:pPr marL="25200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３</a:t>
            </a:r>
            <a:r>
              <a:rPr lang="en-US" altLang="ja-JP" sz="1200" dirty="0">
                <a:latin typeface="メイリオ" panose="020B0604030504040204" pitchFamily="50" charset="-128"/>
                <a:ea typeface="メイリオ" panose="020B0604030504040204" pitchFamily="50" charset="-128"/>
              </a:rPr>
              <a:t>)14</a:t>
            </a:r>
            <a:r>
              <a:rPr lang="ja-JP" altLang="en-US" sz="1200" dirty="0">
                <a:latin typeface="メイリオ" panose="020B0604030504040204" pitchFamily="50" charset="-128"/>
                <a:ea typeface="メイリオ" panose="020B0604030504040204" pitchFamily="50" charset="-128"/>
              </a:rPr>
              <a:t>次防を踏まえた労働者が安全で健康に働くことができる環境の整備  ・・</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・１８</a:t>
            </a:r>
            <a:endParaRPr lang="ja-JP" altLang="ja-JP" sz="1200" dirty="0">
              <a:latin typeface="メイリオ" panose="020B0604030504040204" pitchFamily="50" charset="-128"/>
              <a:ea typeface="メイリオ" panose="020B0604030504040204" pitchFamily="50" charset="-128"/>
            </a:endParaRPr>
          </a:p>
          <a:p>
            <a:pPr marL="25200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４</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労災保険給付の迅速・</a:t>
            </a:r>
            <a:r>
              <a:rPr lang="ja-JP" altLang="en-US" sz="1200" dirty="0">
                <a:latin typeface="メイリオ" panose="020B0604030504040204" pitchFamily="50" charset="-128"/>
                <a:ea typeface="メイリオ" panose="020B0604030504040204" pitchFamily="50" charset="-128"/>
              </a:rPr>
              <a:t>公正</a:t>
            </a:r>
            <a:r>
              <a:rPr lang="ja-JP" altLang="ja-JP" sz="1200" dirty="0">
                <a:latin typeface="メイリオ" panose="020B0604030504040204" pitchFamily="50" charset="-128"/>
                <a:ea typeface="メイリオ" panose="020B0604030504040204" pitchFamily="50" charset="-128"/>
              </a:rPr>
              <a:t>な処理・・・・</a:t>
            </a:r>
            <a:r>
              <a:rPr lang="ja-JP" altLang="en-US"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・１９</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５</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職場における感染防止対策等の推進・・</a:t>
            </a:r>
            <a:r>
              <a:rPr lang="ja-JP" altLang="en-US" sz="1200" dirty="0">
                <a:latin typeface="メイリオ" panose="020B0604030504040204" pitchFamily="50" charset="-128"/>
                <a:ea typeface="メイリオ" panose="020B0604030504040204" pitchFamily="50" charset="-128"/>
              </a:rPr>
              <a:t>・・・・・・・・・・・・・・・・・・１９</a:t>
            </a:r>
            <a:endParaRPr lang="ja-JP" altLang="ja-JP" sz="1200" dirty="0">
              <a:latin typeface="メイリオ" panose="020B0604030504040204" pitchFamily="50" charset="-128"/>
              <a:ea typeface="メイリオ" panose="020B0604030504040204" pitchFamily="50" charset="-128"/>
            </a:endParaRPr>
          </a:p>
          <a:p>
            <a:pPr marL="252000">
              <a:lnSpc>
                <a:spcPts val="1900"/>
              </a:lnSpc>
            </a:pPr>
            <a:endParaRPr lang="ja-JP" altLang="ja-JP" sz="1200" dirty="0">
              <a:latin typeface="メイリオ" panose="020B0604030504040204" pitchFamily="50" charset="-128"/>
              <a:ea typeface="メイリオ" panose="020B0604030504040204" pitchFamily="50" charset="-128"/>
            </a:endParaRPr>
          </a:p>
          <a:p>
            <a:pPr marL="144000">
              <a:lnSpc>
                <a:spcPts val="1900"/>
              </a:lnSpc>
            </a:pPr>
            <a:r>
              <a:rPr lang="ja-JP" altLang="en-US" sz="1200" b="1" dirty="0">
                <a:latin typeface="メイリオ" panose="020B0604030504040204" pitchFamily="50" charset="-128"/>
                <a:ea typeface="メイリオ" panose="020B0604030504040204" pitchFamily="50" charset="-128"/>
              </a:rPr>
              <a:t>５</a:t>
            </a:r>
            <a:r>
              <a:rPr lang="ja-JP" altLang="ja-JP" sz="1200" b="1" dirty="0">
                <a:latin typeface="メイリオ" panose="020B0604030504040204" pitchFamily="50" charset="-128"/>
                <a:ea typeface="メイリオ" panose="020B0604030504040204" pitchFamily="50" charset="-128"/>
              </a:rPr>
              <a:t>　最低賃金・賃金の引上げに向けた生産性向上等の推進</a:t>
            </a:r>
            <a:endParaRPr lang="ja-JP" altLang="ja-JP" sz="1200" dirty="0">
              <a:latin typeface="メイリオ" panose="020B0604030504040204" pitchFamily="50" charset="-128"/>
              <a:ea typeface="メイリオ" panose="020B0604030504040204" pitchFamily="50" charset="-128"/>
            </a:endParaRPr>
          </a:p>
          <a:p>
            <a:pPr marL="252000" lvl="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１</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最低賃金･賃金の引上げに向けた生産性向上等に取り組む企業への支援</a:t>
            </a:r>
            <a:r>
              <a:rPr lang="en-US" altLang="ja-JP" sz="1200" dirty="0">
                <a:latin typeface="メイリオ" panose="020B0604030504040204" pitchFamily="50" charset="-128"/>
                <a:ea typeface="メイリオ" panose="020B0604030504040204" pitchFamily="50" charset="-128"/>
              </a:rPr>
              <a:t> </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・・２０</a:t>
            </a:r>
            <a:endParaRPr lang="ja-JP" altLang="ja-JP" sz="1200" dirty="0">
              <a:latin typeface="メイリオ" panose="020B0604030504040204" pitchFamily="50" charset="-128"/>
              <a:ea typeface="メイリオ" panose="020B0604030504040204" pitchFamily="50" charset="-128"/>
            </a:endParaRPr>
          </a:p>
          <a:p>
            <a:pPr marL="252000" lvl="0" algn="dist">
              <a:lnSpc>
                <a:spcPts val="1900"/>
              </a:lnSpc>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a:t>
            </a:r>
            <a:r>
              <a:rPr lang="en-US" altLang="ja-JP" sz="1200" dirty="0">
                <a:latin typeface="メイリオ" panose="020B0604030504040204" pitchFamily="50" charset="-128"/>
                <a:ea typeface="メイリオ" panose="020B0604030504040204" pitchFamily="50" charset="-128"/>
              </a:rPr>
              <a:t>)</a:t>
            </a:r>
            <a:r>
              <a:rPr lang="ja-JP" altLang="ja-JP" sz="1200" dirty="0">
                <a:latin typeface="メイリオ" panose="020B0604030504040204" pitchFamily="50" charset="-128"/>
                <a:ea typeface="メイリオ" panose="020B0604030504040204" pitchFamily="50" charset="-128"/>
              </a:rPr>
              <a:t>最低賃金制度の適切な</a:t>
            </a:r>
            <a:r>
              <a:rPr lang="ja-JP" altLang="en-US" sz="1200" dirty="0">
                <a:latin typeface="メイリオ" panose="020B0604030504040204" pitchFamily="50" charset="-128"/>
                <a:ea typeface="メイリオ" panose="020B0604030504040204" pitchFamily="50" charset="-128"/>
              </a:rPr>
              <a:t>周知・履行確保・</a:t>
            </a:r>
            <a:r>
              <a:rPr lang="ja-JP"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・・・・・・・・・・・・・・・・・２０</a:t>
            </a:r>
            <a:endParaRPr lang="en-US" altLang="ja-JP" sz="1200" dirty="0">
              <a:latin typeface="メイリオ" panose="020B0604030504040204" pitchFamily="50" charset="-128"/>
              <a:ea typeface="メイリオ" panose="020B0604030504040204" pitchFamily="50" charset="-128"/>
            </a:endParaRPr>
          </a:p>
          <a:p>
            <a:pPr marL="252000" lvl="0">
              <a:lnSpc>
                <a:spcPts val="1900"/>
              </a:lnSpc>
            </a:pPr>
            <a:endParaRPr lang="en-US" altLang="ja-JP" sz="1200" dirty="0">
              <a:latin typeface="メイリオ" panose="020B0604030504040204" pitchFamily="50" charset="-128"/>
              <a:ea typeface="メイリオ" panose="020B0604030504040204" pitchFamily="50" charset="-128"/>
            </a:endParaRPr>
          </a:p>
          <a:p>
            <a:pPr marL="144000" algn="dist">
              <a:lnSpc>
                <a:spcPts val="1900"/>
              </a:lnSpc>
            </a:pPr>
            <a:r>
              <a:rPr lang="ja-JP" altLang="en-US" sz="1200" b="1" dirty="0">
                <a:latin typeface="メイリオ" panose="020B0604030504040204" pitchFamily="50" charset="-128"/>
                <a:ea typeface="メイリオ" panose="020B0604030504040204" pitchFamily="50" charset="-128"/>
              </a:rPr>
              <a:t>６</a:t>
            </a:r>
            <a:r>
              <a:rPr lang="ja-JP" altLang="ja-JP" sz="1200" b="1" dirty="0">
                <a:latin typeface="メイリオ" panose="020B0604030504040204" pitchFamily="50" charset="-128"/>
                <a:ea typeface="メイリオ" panose="020B0604030504040204" pitchFamily="50" charset="-128"/>
              </a:rPr>
              <a:t>　</a:t>
            </a:r>
            <a:r>
              <a:rPr lang="ja-JP" altLang="en-US" sz="1200" b="1" dirty="0">
                <a:latin typeface="メイリオ" panose="020B0604030504040204" pitchFamily="50" charset="-128"/>
                <a:ea typeface="メイリオ" panose="020B0604030504040204" pitchFamily="50" charset="-128"/>
              </a:rPr>
              <a:t>個別労働関係紛争の早期解決の促進  </a:t>
            </a:r>
            <a:r>
              <a:rPr lang="ja-JP" altLang="en-US" sz="1200" dirty="0">
                <a:latin typeface="メイリオ" panose="020B0604030504040204" pitchFamily="50" charset="-128"/>
                <a:ea typeface="メイリオ" panose="020B0604030504040204" pitchFamily="50" charset="-128"/>
              </a:rPr>
              <a:t>・・・・・・・・・・・・・・・・・・・・２０</a:t>
            </a:r>
            <a:endParaRPr lang="ja-JP" altLang="ja-JP" sz="1200" dirty="0">
              <a:latin typeface="メイリオ" panose="020B0604030504040204" pitchFamily="50" charset="-128"/>
              <a:ea typeface="メイリオ" panose="020B0604030504040204" pitchFamily="50" charset="-128"/>
            </a:endParaRPr>
          </a:p>
          <a:p>
            <a:pPr marL="252000">
              <a:lnSpc>
                <a:spcPts val="1900"/>
              </a:lnSpc>
            </a:pPr>
            <a:endParaRPr lang="ja-JP" altLang="ja-JP" sz="1200" dirty="0">
              <a:latin typeface="メイリオ" panose="020B0604030504040204" pitchFamily="50" charset="-128"/>
              <a:ea typeface="メイリオ" panose="020B0604030504040204" pitchFamily="50" charset="-128"/>
            </a:endParaRPr>
          </a:p>
          <a:p>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640833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0443801-DC4B-4DBE-9EE5-62191D8FC68D}" type="slidenum">
              <a:rPr kumimoji="1" lang="ja-JP" altLang="en-US" smtClean="0"/>
              <a:pPr/>
              <a:t>3</a:t>
            </a:fld>
            <a:endParaRPr kumimoji="1" lang="ja-JP" altLang="en-US"/>
          </a:p>
        </p:txBody>
      </p:sp>
      <p:sp>
        <p:nvSpPr>
          <p:cNvPr id="3" name="テキスト ボックス 2"/>
          <p:cNvSpPr txBox="1"/>
          <p:nvPr/>
        </p:nvSpPr>
        <p:spPr>
          <a:xfrm>
            <a:off x="792162" y="971550"/>
            <a:ext cx="5975350" cy="8675452"/>
          </a:xfrm>
          <a:prstGeom prst="rect">
            <a:avLst/>
          </a:prstGeom>
          <a:noFill/>
        </p:spPr>
        <p:txBody>
          <a:bodyPr wrap="square" rtlCol="0">
            <a:spAutoFit/>
          </a:bodyPr>
          <a:lstStyle/>
          <a:p>
            <a:pPr algn="ctr"/>
            <a:r>
              <a:rPr lang="ja-JP" altLang="ja-JP" sz="1300" b="1" dirty="0">
                <a:latin typeface="メイリオ" panose="020B0604030504040204" pitchFamily="50" charset="-128"/>
                <a:ea typeface="メイリオ" panose="020B0604030504040204" pitchFamily="50" charset="-128"/>
              </a:rPr>
              <a:t>令和</a:t>
            </a:r>
            <a:r>
              <a:rPr lang="ja-JP" altLang="en-US" sz="1300" b="1" dirty="0">
                <a:latin typeface="メイリオ" panose="020B0604030504040204" pitchFamily="50" charset="-128"/>
                <a:ea typeface="メイリオ" panose="020B0604030504040204" pitchFamily="50" charset="-128"/>
              </a:rPr>
              <a:t>５</a:t>
            </a:r>
            <a:r>
              <a:rPr lang="ja-JP" altLang="ja-JP" sz="1300" b="1" dirty="0">
                <a:latin typeface="メイリオ" panose="020B0604030504040204" pitchFamily="50" charset="-128"/>
                <a:ea typeface="メイリオ" panose="020B0604030504040204" pitchFamily="50" charset="-128"/>
              </a:rPr>
              <a:t>年度 宮城労働局 行政運営方針</a:t>
            </a:r>
            <a:endParaRPr lang="ja-JP" altLang="ja-JP" sz="1300" dirty="0">
              <a:latin typeface="メイリオ" panose="020B0604030504040204" pitchFamily="50" charset="-128"/>
              <a:ea typeface="メイリオ" panose="020B0604030504040204" pitchFamily="50" charset="-128"/>
            </a:endParaRPr>
          </a:p>
          <a:p>
            <a:r>
              <a:rPr lang="en-US" altLang="ja-JP" sz="1200" b="1" dirty="0">
                <a:latin typeface="メイリオ" panose="020B0604030504040204" pitchFamily="50" charset="-128"/>
                <a:ea typeface="メイリオ" panose="020B0604030504040204" pitchFamily="50" charset="-128"/>
              </a:rPr>
              <a:t> </a:t>
            </a:r>
          </a:p>
          <a:p>
            <a:endParaRPr lang="ja-JP" altLang="ja-JP" sz="1200" dirty="0">
              <a:latin typeface="メイリオ" panose="020B0604030504040204" pitchFamily="50" charset="-128"/>
              <a:ea typeface="メイリオ" panose="020B0604030504040204" pitchFamily="50" charset="-128"/>
            </a:endParaRPr>
          </a:p>
          <a:p>
            <a:r>
              <a:rPr lang="ja-JP" altLang="ja-JP" sz="1200" b="1" dirty="0">
                <a:latin typeface="メイリオ" panose="020B0604030504040204" pitchFamily="50" charset="-128"/>
                <a:ea typeface="メイリオ" panose="020B0604030504040204" pitchFamily="50" charset="-128"/>
              </a:rPr>
              <a:t>第１　宮城労働局行政運営の基本方針</a:t>
            </a:r>
            <a:endParaRPr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lang="ja-JP" altLang="ja-JP" sz="1200" dirty="0">
              <a:latin typeface="メイリオ" panose="020B0604030504040204" pitchFamily="50" charset="-128"/>
              <a:ea typeface="メイリオ" panose="020B0604030504040204" pitchFamily="50" charset="-128"/>
            </a:endParaRPr>
          </a:p>
          <a:p>
            <a:pPr>
              <a:lnSpc>
                <a:spcPct val="150000"/>
              </a:lnSpc>
            </a:pPr>
            <a:r>
              <a:rPr lang="ja-JP" altLang="ja-JP" sz="1100" b="1" dirty="0">
                <a:latin typeface="メイリオ" panose="020B0604030504040204" pitchFamily="50" charset="-128"/>
                <a:ea typeface="メイリオ" panose="020B0604030504040204" pitchFamily="50" charset="-128"/>
              </a:rPr>
              <a:t>１　</a:t>
            </a:r>
            <a:r>
              <a:rPr lang="ja-JP" altLang="ja-JP" sz="1100" b="1" dirty="0">
                <a:effectLst/>
                <a:latin typeface="メイリオ" panose="020B0604030504040204" pitchFamily="50" charset="-128"/>
                <a:ea typeface="メイリオ" panose="020B0604030504040204" pitchFamily="50" charset="-128"/>
                <a:cs typeface="Times New Roman" panose="02020603050405020304" pitchFamily="18" charset="0"/>
              </a:rPr>
              <a:t>個人の主体的なキャリア形成を促進し、安心して挑戦できる労働市場の強化</a:t>
            </a:r>
            <a:endParaRPr lang="ja-JP" altLang="ja-JP" sz="1100" dirty="0">
              <a:latin typeface="メイリオ" panose="020B0604030504040204" pitchFamily="50" charset="-128"/>
              <a:ea typeface="メイリオ" panose="020B0604030504040204" pitchFamily="50" charset="-128"/>
            </a:endParaRPr>
          </a:p>
          <a:p>
            <a:pPr marL="216000" indent="144000">
              <a:lnSpc>
                <a:spcPct val="150000"/>
              </a:lnSpc>
            </a:pPr>
            <a:r>
              <a:rPr lang="ja-JP" altLang="en-US" sz="1000" dirty="0">
                <a:latin typeface="メイリオ" panose="020B0604030504040204" pitchFamily="50" charset="-128"/>
                <a:ea typeface="メイリオ" panose="020B0604030504040204" pitchFamily="50" charset="-128"/>
              </a:rPr>
              <a:t>産業構造が変化する中、個人がそれぞれの置かれた状況に応じて自律的・主体的にキャリアを形成し、その能力を発揮できるための環境整備が求められている。その際、希望する労働者が成長分野に円滑に労働移動するために必要なスキルアップの支援、在籍型出向など新たな経験を通じたキャリアアップや能力開発といった視点を加えていくことが重要である。</a:t>
            </a:r>
            <a:endParaRPr lang="en-US" altLang="ja-JP" sz="1200" dirty="0">
              <a:latin typeface="メイリオ" panose="020B0604030504040204" pitchFamily="50" charset="-128"/>
              <a:ea typeface="メイリオ" panose="020B0604030504040204" pitchFamily="50" charset="-128"/>
            </a:endParaRPr>
          </a:p>
          <a:p>
            <a:pPr marL="216000" indent="144000">
              <a:lnSpc>
                <a:spcPct val="150000"/>
              </a:lnSpc>
            </a:pPr>
            <a:r>
              <a:rPr lang="ja-JP" altLang="en-US" sz="1000" dirty="0">
                <a:latin typeface="メイリオ" panose="020B0604030504040204" pitchFamily="50" charset="-128"/>
                <a:ea typeface="メイリオ" panose="020B0604030504040204" pitchFamily="50" charset="-128"/>
              </a:rPr>
              <a:t>そのため、地域の人材ニーズを踏まえた訓練を促進するとともに、デジタル分野の訓練受講を推奨し、デジタル分野におけるきめ細やかな再就職支援を進める。</a:t>
            </a:r>
            <a:endParaRPr lang="en-US" altLang="ja-JP" sz="1000" dirty="0">
              <a:latin typeface="メイリオ" panose="020B0604030504040204" pitchFamily="50" charset="-128"/>
              <a:ea typeface="メイリオ" panose="020B0604030504040204" pitchFamily="50" charset="-128"/>
            </a:endParaRPr>
          </a:p>
          <a:p>
            <a:pPr marL="216000" indent="144000">
              <a:lnSpc>
                <a:spcPct val="150000"/>
              </a:lnSpc>
            </a:pPr>
            <a:r>
              <a:rPr lang="ja-JP" altLang="en-US" sz="1000" dirty="0">
                <a:latin typeface="メイリオ" panose="020B0604030504040204" pitchFamily="50" charset="-128"/>
                <a:ea typeface="メイリオ" panose="020B0604030504040204" pitchFamily="50" charset="-128"/>
              </a:rPr>
              <a:t>ハローワークにおいても、オンライン対応を実施することで求職者のニーズに応じた柔軟な求職活動を支援し、本人の希望やニーズに応じた再就職支援を進めていく。医療・介護・保育分野など雇用吸収力の高い分野のマッチング支援を強化していく。</a:t>
            </a:r>
            <a:endParaRPr lang="en-US" altLang="ja-JP" sz="1000" dirty="0">
              <a:latin typeface="メイリオ" panose="020B0604030504040204" pitchFamily="50" charset="-128"/>
              <a:ea typeface="メイリオ" panose="020B0604030504040204" pitchFamily="50" charset="-128"/>
            </a:endParaRPr>
          </a:p>
          <a:p>
            <a:pPr marL="216000" indent="144000">
              <a:lnSpc>
                <a:spcPct val="150000"/>
              </a:lnSpc>
            </a:pPr>
            <a:r>
              <a:rPr lang="ja-JP" altLang="en-US" sz="1000" dirty="0">
                <a:latin typeface="メイリオ" panose="020B0604030504040204" pitchFamily="50" charset="-128"/>
                <a:ea typeface="メイリオ" panose="020B0604030504040204" pitchFamily="50" charset="-128"/>
              </a:rPr>
              <a:t>人材の有効活用という観点から、キャリアアップ・能力開発にも効果のある在籍型出向についても、関係機関と連携をしながら支援していく。</a:t>
            </a:r>
            <a:endParaRPr lang="en-US" altLang="ja-JP" sz="1000" dirty="0">
              <a:latin typeface="メイリオ" panose="020B0604030504040204" pitchFamily="50" charset="-128"/>
              <a:ea typeface="メイリオ" panose="020B0604030504040204" pitchFamily="50" charset="-128"/>
            </a:endParaRPr>
          </a:p>
          <a:p>
            <a:pPr marL="216000" indent="144000">
              <a:lnSpc>
                <a:spcPct val="150000"/>
              </a:lnSpc>
            </a:pPr>
            <a:r>
              <a:rPr lang="ja-JP" altLang="en-US" sz="1000" dirty="0">
                <a:latin typeface="メイリオ" panose="020B0604030504040204" pitchFamily="50" charset="-128"/>
                <a:ea typeface="メイリオ" panose="020B0604030504040204" pitchFamily="50" charset="-128"/>
              </a:rPr>
              <a:t>さらに、地域における円滑な雇用対策の実施のため、地方公共団体と一層連携し、再就職等の促進に向けた取組の支援を推進する。</a:t>
            </a:r>
          </a:p>
          <a:p>
            <a:pPr>
              <a:lnSpc>
                <a:spcPct val="150000"/>
              </a:lnSpc>
            </a:pPr>
            <a:endParaRPr lang="ja-JP" altLang="ja-JP" sz="1200" dirty="0">
              <a:latin typeface="メイリオ" panose="020B0604030504040204" pitchFamily="50" charset="-128"/>
              <a:ea typeface="メイリオ" panose="020B0604030504040204" pitchFamily="50" charset="-128"/>
            </a:endParaRPr>
          </a:p>
          <a:p>
            <a:pPr>
              <a:lnSpc>
                <a:spcPct val="150000"/>
              </a:lnSpc>
            </a:pPr>
            <a:r>
              <a:rPr lang="ja-JP" altLang="ja-JP" sz="1100" b="1" dirty="0">
                <a:latin typeface="メイリオ" panose="020B0604030504040204" pitchFamily="50" charset="-128"/>
                <a:ea typeface="メイリオ" panose="020B0604030504040204" pitchFamily="50" charset="-128"/>
              </a:rPr>
              <a:t>２　多様な人材の活躍促進</a:t>
            </a:r>
            <a:endParaRPr lang="ja-JP" altLang="ja-JP" sz="1100" dirty="0">
              <a:latin typeface="メイリオ" panose="020B0604030504040204" pitchFamily="50" charset="-128"/>
              <a:ea typeface="メイリオ" panose="020B0604030504040204" pitchFamily="50" charset="-128"/>
            </a:endParaRPr>
          </a:p>
          <a:p>
            <a:pPr marL="216000" indent="144000">
              <a:lnSpc>
                <a:spcPct val="150000"/>
              </a:lnSpc>
            </a:pPr>
            <a:r>
              <a:rPr lang="ja-JP" altLang="en-US" sz="1000" dirty="0">
                <a:latin typeface="メイリオ" panose="020B0604030504040204" pitchFamily="50" charset="-128"/>
                <a:ea typeface="メイリオ" panose="020B0604030504040204" pitchFamily="50" charset="-128"/>
              </a:rPr>
              <a:t>非正規雇用労働者、新規学卒者、就職氷河期世代、子育て中の女性、高齢者、障害者、外国人労働者等すべての求職者について雇用の確保を図るため、積極的な求人開拓を実施するとともに、求人の充足に向けては、求職者の動向やニーズを踏まえ、求人者に対し求人条件の緩和、雇入れ助成金等の活用等の助言を実施する。</a:t>
            </a:r>
          </a:p>
          <a:p>
            <a:pPr marL="216000" indent="144000">
              <a:lnSpc>
                <a:spcPct val="150000"/>
              </a:lnSpc>
            </a:pPr>
            <a:r>
              <a:rPr lang="ja-JP" altLang="en-US" sz="1000" dirty="0">
                <a:latin typeface="メイリオ" panose="020B0604030504040204" pitchFamily="50" charset="-128"/>
                <a:ea typeface="メイリオ" panose="020B0604030504040204" pitchFamily="50" charset="-128"/>
              </a:rPr>
              <a:t>また、令和４年７月８日の制度改正により常用労働者数</a:t>
            </a:r>
            <a:r>
              <a:rPr lang="en-US" altLang="ja-JP" sz="1000" dirty="0">
                <a:latin typeface="メイリオ" panose="020B0604030504040204" pitchFamily="50" charset="-128"/>
                <a:ea typeface="メイリオ" panose="020B0604030504040204" pitchFamily="50" charset="-128"/>
              </a:rPr>
              <a:t>301</a:t>
            </a:r>
            <a:r>
              <a:rPr lang="ja-JP" altLang="en-US" sz="1000" dirty="0">
                <a:latin typeface="メイリオ" panose="020B0604030504040204" pitchFamily="50" charset="-128"/>
                <a:ea typeface="メイリオ" panose="020B0604030504040204" pitchFamily="50" charset="-128"/>
              </a:rPr>
              <a:t>人以上の事業主に義務付けられた、女性活躍推進法に基づく男女の賃金の差異の情報公表が確実に行われるように履行確保を図る。</a:t>
            </a:r>
            <a:endParaRPr lang="en-US" altLang="ja-JP" sz="1000" dirty="0">
              <a:latin typeface="メイリオ" panose="020B0604030504040204" pitchFamily="50" charset="-128"/>
              <a:ea typeface="メイリオ" panose="020B0604030504040204" pitchFamily="50" charset="-128"/>
            </a:endParaRPr>
          </a:p>
          <a:p>
            <a:pPr marL="216000" indent="144000">
              <a:lnSpc>
                <a:spcPct val="150000"/>
              </a:lnSpc>
            </a:pPr>
            <a:r>
              <a:rPr lang="ja-JP" altLang="en-US" sz="1000" dirty="0">
                <a:latin typeface="メイリオ" panose="020B0604030504040204" pitchFamily="50" charset="-128"/>
                <a:ea typeface="メイリオ" panose="020B0604030504040204" pitchFamily="50" charset="-128"/>
              </a:rPr>
              <a:t>加えて、改正育児・介護休業法</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「産後パパ育休制度」等</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の内容を労使に対し周知し、男性の育児休業の取得促進や育児休業を取得しやすい環境整備に向けて取り組む。不妊治療においても、安心して休暇を取得できるよう事業主支援を行い、離職せずに働き続けられる職場づくりを推進する。</a:t>
            </a:r>
          </a:p>
          <a:p>
            <a:pPr marL="216000" indent="144000">
              <a:lnSpc>
                <a:spcPct val="150000"/>
              </a:lnSpc>
            </a:pPr>
            <a:r>
              <a:rPr lang="ja-JP" altLang="en-US" sz="1000" dirty="0">
                <a:latin typeface="メイリオ" panose="020B0604030504040204" pitchFamily="50" charset="-128"/>
                <a:ea typeface="メイリオ" panose="020B0604030504040204" pitchFamily="50" charset="-128"/>
              </a:rPr>
              <a:t>さらに、雇用形態に関わらない公正な待遇の確保に向けて、非正規雇用労働者の処遇改善や正社員転換等を進めていく必要があるため、パートタイム・有期雇用労働法の履行確保を図るとともに、中小企業等の支援を行う。</a:t>
            </a:r>
          </a:p>
          <a:p>
            <a:pPr marL="216000" indent="144000">
              <a:lnSpc>
                <a:spcPct val="150000"/>
              </a:lnSpc>
            </a:pPr>
            <a:endParaRPr lang="en-US" altLang="ja-JP" sz="1000" dirty="0">
              <a:latin typeface="メイリオ" panose="020B0604030504040204" pitchFamily="50" charset="-128"/>
              <a:ea typeface="メイリオ" panose="020B0604030504040204" pitchFamily="50" charset="-128"/>
            </a:endParaRPr>
          </a:p>
          <a:p>
            <a:pPr marL="216000" indent="144000">
              <a:lnSpc>
                <a:spcPct val="150000"/>
              </a:lnSpc>
            </a:pPr>
            <a:endParaRPr lang="en-US" altLang="ja-JP" sz="10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3250148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E0443801-DC4B-4DBE-9EE5-62191D8FC68D}" type="slidenum">
              <a:rPr kumimoji="1" lang="ja-JP" altLang="en-US" smtClean="0"/>
              <a:pPr/>
              <a:t>4</a:t>
            </a:fld>
            <a:endParaRPr kumimoji="1" lang="ja-JP" altLang="en-US"/>
          </a:p>
        </p:txBody>
      </p:sp>
      <p:sp>
        <p:nvSpPr>
          <p:cNvPr id="4" name="テキスト ボックス 3">
            <a:extLst>
              <a:ext uri="{FF2B5EF4-FFF2-40B4-BE49-F238E27FC236}">
                <a16:creationId xmlns:a16="http://schemas.microsoft.com/office/drawing/2014/main" id="{42CAF572-E6AC-4B57-A86C-96A198722142}"/>
              </a:ext>
            </a:extLst>
          </p:cNvPr>
          <p:cNvSpPr txBox="1"/>
          <p:nvPr/>
        </p:nvSpPr>
        <p:spPr>
          <a:xfrm>
            <a:off x="811212" y="2011451"/>
            <a:ext cx="5937250" cy="6832640"/>
          </a:xfrm>
          <a:prstGeom prst="rect">
            <a:avLst/>
          </a:prstGeom>
          <a:noFill/>
        </p:spPr>
        <p:txBody>
          <a:bodyPr wrap="square" rtlCol="0">
            <a:spAutoFit/>
          </a:bodyPr>
          <a:lstStyle/>
          <a:p>
            <a:pPr>
              <a:lnSpc>
                <a:spcPct val="150000"/>
              </a:lnSpc>
            </a:pPr>
            <a:r>
              <a:rPr lang="ja-JP" altLang="ja-JP" sz="1100" b="1" dirty="0">
                <a:latin typeface="メイリオ" panose="020B0604030504040204" pitchFamily="50" charset="-128"/>
                <a:ea typeface="メイリオ" panose="020B0604030504040204" pitchFamily="50" charset="-128"/>
              </a:rPr>
              <a:t>３　誰もが働きやすい職場づくり</a:t>
            </a:r>
            <a:endParaRPr lang="ja-JP" altLang="ja-JP" sz="1100" dirty="0">
              <a:latin typeface="メイリオ" panose="020B0604030504040204" pitchFamily="50" charset="-128"/>
              <a:ea typeface="メイリオ" panose="020B0604030504040204" pitchFamily="50" charset="-128"/>
            </a:endParaRPr>
          </a:p>
          <a:p>
            <a:pPr marL="216000" indent="144000">
              <a:lnSpc>
                <a:spcPct val="150000"/>
              </a:lnSpc>
            </a:pPr>
            <a:r>
              <a:rPr lang="ja-JP" altLang="en-US" sz="1000" dirty="0">
                <a:latin typeface="メイリオ" panose="020B0604030504040204" pitchFamily="50" charset="-128"/>
                <a:ea typeface="メイリオ" panose="020B0604030504040204" pitchFamily="50" charset="-128"/>
              </a:rPr>
              <a:t>ウィズコロナ・ポストコロナの新しい働き方としてテレワークが広がる中、適切に労務管理を行い安心して働くことができる「良質なテレワーク」の導入・実施を進めていく。フリーランスについても労働関係法令等の適用を明確化した各ガイドラインを踏まえ、労働者が安心して働ける環境を整備する。</a:t>
            </a:r>
            <a:endParaRPr lang="en-US" altLang="ja-JP" sz="1000" dirty="0">
              <a:latin typeface="メイリオ" panose="020B0604030504040204" pitchFamily="50" charset="-128"/>
              <a:ea typeface="メイリオ" panose="020B0604030504040204" pitchFamily="50" charset="-128"/>
            </a:endParaRPr>
          </a:p>
          <a:p>
            <a:pPr marL="216000" indent="144000">
              <a:lnSpc>
                <a:spcPct val="150000"/>
              </a:lnSpc>
            </a:pPr>
            <a:r>
              <a:rPr lang="ja-JP" altLang="en-US" sz="1000" dirty="0">
                <a:latin typeface="メイリオ" panose="020B0604030504040204" pitchFamily="50" charset="-128"/>
                <a:ea typeface="メイリオ" panose="020B0604030504040204" pitchFamily="50" charset="-128"/>
              </a:rPr>
              <a:t>職場におけるハラスメントは、労働者の尊厳を傷つける、あってはならないことであるため、労働施策総合推進法等に基づく防止措置義務の履行確保を推進する。</a:t>
            </a:r>
          </a:p>
          <a:p>
            <a:pPr marL="216000" indent="144000">
              <a:lnSpc>
                <a:spcPct val="150000"/>
              </a:lnSpc>
            </a:pPr>
            <a:endParaRPr lang="ja-JP" altLang="ja-JP" sz="1100" dirty="0">
              <a:latin typeface="メイリオ" panose="020B0604030504040204" pitchFamily="50" charset="-128"/>
              <a:ea typeface="メイリオ" panose="020B0604030504040204" pitchFamily="50" charset="-128"/>
            </a:endParaRPr>
          </a:p>
          <a:p>
            <a:pPr>
              <a:lnSpc>
                <a:spcPct val="150000"/>
              </a:lnSpc>
            </a:pPr>
            <a:r>
              <a:rPr lang="ja-JP" altLang="ja-JP" sz="1100" b="1" dirty="0">
                <a:latin typeface="メイリオ" panose="020B0604030504040204" pitchFamily="50" charset="-128"/>
                <a:ea typeface="メイリオ" panose="020B0604030504040204" pitchFamily="50" charset="-128"/>
              </a:rPr>
              <a:t>４　</a:t>
            </a:r>
            <a:r>
              <a:rPr lang="ja-JP" altLang="en-US" sz="1100" b="1" dirty="0">
                <a:latin typeface="メイリオ" panose="020B0604030504040204" pitchFamily="50" charset="-128"/>
                <a:ea typeface="メイリオ" panose="020B0604030504040204" pitchFamily="50" charset="-128"/>
              </a:rPr>
              <a:t>宮城県の更なる復興・発展のための必要な支援</a:t>
            </a:r>
            <a:endParaRPr lang="ja-JP" altLang="ja-JP" sz="1100" dirty="0">
              <a:latin typeface="メイリオ" panose="020B0604030504040204" pitchFamily="50" charset="-128"/>
              <a:ea typeface="メイリオ" panose="020B0604030504040204" pitchFamily="50" charset="-128"/>
            </a:endParaRPr>
          </a:p>
          <a:p>
            <a:pPr marL="216000" indent="144000">
              <a:lnSpc>
                <a:spcPct val="150000"/>
              </a:lnSpc>
            </a:pPr>
            <a:r>
              <a:rPr lang="ja-JP" altLang="en-US" sz="1000" dirty="0">
                <a:latin typeface="メイリオ" panose="020B0604030504040204" pitchFamily="50" charset="-128"/>
                <a:ea typeface="メイリオ" panose="020B0604030504040204" pitchFamily="50" charset="-128"/>
              </a:rPr>
              <a:t>宮城県は、「新・宮城の将来ビジョン」</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計画期間 </a:t>
            </a:r>
            <a:r>
              <a:rPr lang="en-US" altLang="ja-JP" sz="1000" dirty="0">
                <a:latin typeface="メイリオ" panose="020B0604030504040204" pitchFamily="50" charset="-128"/>
                <a:ea typeface="メイリオ" panose="020B0604030504040204" pitchFamily="50" charset="-128"/>
              </a:rPr>
              <a:t>2021</a:t>
            </a:r>
            <a:r>
              <a:rPr lang="ja-JP" altLang="en-US" sz="1000" dirty="0">
                <a:latin typeface="メイリオ" panose="020B0604030504040204" pitchFamily="50" charset="-128"/>
                <a:ea typeface="メイリオ" panose="020B0604030504040204" pitchFamily="50" charset="-128"/>
              </a:rPr>
              <a:t>年度から</a:t>
            </a:r>
            <a:r>
              <a:rPr lang="en-US" altLang="ja-JP" sz="1000" dirty="0">
                <a:latin typeface="メイリオ" panose="020B0604030504040204" pitchFamily="50" charset="-128"/>
                <a:ea typeface="メイリオ" panose="020B0604030504040204" pitchFamily="50" charset="-128"/>
              </a:rPr>
              <a:t>2030</a:t>
            </a:r>
            <a:r>
              <a:rPr lang="ja-JP" altLang="en-US" sz="1000" dirty="0">
                <a:latin typeface="メイリオ" panose="020B0604030504040204" pitchFamily="50" charset="-128"/>
                <a:ea typeface="メイリオ" panose="020B0604030504040204" pitchFamily="50" charset="-128"/>
              </a:rPr>
              <a:t>年度までの１０ヶ年</a:t>
            </a:r>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に基づき、新型コロナウイルス感染症の感染拡大による影響からの地域経済の回復を最優先に取り組みつつ、東日本大震災からの復興の完了に向けた取組のほか、地域課題の解決や質の高い雇用の創出に加え、県内中小企業のデジタル化の促進等により、地域経済の持続的な成長を目指し、取組を進めている。</a:t>
            </a:r>
          </a:p>
          <a:p>
            <a:pPr marL="216000" indent="144000">
              <a:lnSpc>
                <a:spcPct val="150000"/>
              </a:lnSpc>
            </a:pPr>
            <a:r>
              <a:rPr lang="ja-JP" altLang="en-US" sz="1000" dirty="0">
                <a:latin typeface="メイリオ" panose="020B0604030504040204" pitchFamily="50" charset="-128"/>
                <a:ea typeface="メイリオ" panose="020B0604030504040204" pitchFamily="50" charset="-128"/>
              </a:rPr>
              <a:t>当局においては、引き続き、宮城県と一層の連携と協力を図り、県内の更なる復興、発展に向けて行政を展開する。</a:t>
            </a:r>
            <a:endParaRPr lang="en-US" altLang="ja-JP" sz="1000" dirty="0">
              <a:latin typeface="メイリオ" panose="020B0604030504040204" pitchFamily="50" charset="-128"/>
              <a:ea typeface="メイリオ" panose="020B0604030504040204" pitchFamily="50" charset="-128"/>
            </a:endParaRPr>
          </a:p>
          <a:p>
            <a:pPr>
              <a:lnSpc>
                <a:spcPct val="150000"/>
              </a:lnSpc>
            </a:pPr>
            <a:endParaRPr lang="ja-JP" altLang="ja-JP" sz="1000" dirty="0">
              <a:latin typeface="メイリオ" panose="020B0604030504040204" pitchFamily="50" charset="-128"/>
              <a:ea typeface="メイリオ" panose="020B0604030504040204" pitchFamily="50" charset="-128"/>
            </a:endParaRPr>
          </a:p>
          <a:p>
            <a:pPr>
              <a:lnSpc>
                <a:spcPct val="150000"/>
              </a:lnSpc>
            </a:pPr>
            <a:r>
              <a:rPr lang="ja-JP" altLang="ja-JP" sz="1100" b="1" dirty="0">
                <a:latin typeface="メイリオ" panose="020B0604030504040204" pitchFamily="50" charset="-128"/>
                <a:ea typeface="メイリオ" panose="020B0604030504040204" pitchFamily="50" charset="-128"/>
              </a:rPr>
              <a:t>５　</a:t>
            </a:r>
            <a:r>
              <a:rPr lang="ja-JP" altLang="en-US" sz="1100" b="1" dirty="0">
                <a:latin typeface="メイリオ" panose="020B0604030504040204" pitchFamily="50" charset="-128"/>
                <a:ea typeface="メイリオ" panose="020B0604030504040204" pitchFamily="50" charset="-128"/>
              </a:rPr>
              <a:t>総合労働行政機関としての施策の推進</a:t>
            </a:r>
            <a:endParaRPr lang="ja-JP" altLang="ja-JP" sz="1100" dirty="0">
              <a:latin typeface="メイリオ" panose="020B0604030504040204" pitchFamily="50" charset="-128"/>
              <a:ea typeface="メイリオ" panose="020B0604030504040204" pitchFamily="50" charset="-128"/>
            </a:endParaRPr>
          </a:p>
          <a:p>
            <a:pPr marL="144000" indent="144000">
              <a:lnSpc>
                <a:spcPct val="150000"/>
              </a:lnSpc>
            </a:pPr>
            <a:r>
              <a:rPr lang="ja-JP" altLang="en-US" sz="1000" dirty="0">
                <a:latin typeface="メイリオ" panose="020B0604030504040204" pitchFamily="50" charset="-128"/>
                <a:ea typeface="メイリオ" panose="020B0604030504040204" pitchFamily="50" charset="-128"/>
              </a:rPr>
              <a:t>地域の中で総合労働行政機関として機能し、地域や県民からの期待に真に応えていくため、四行政分野（労働基準、職業安定、雇用環境・均等、人材開発）がそれぞれの専門性を発揮しつつ、関係機関と連携し、労働局、労働基準監督署及びハローワークが各種施策を総合的・一体的に運営する。</a:t>
            </a:r>
          </a:p>
          <a:p>
            <a:pPr marL="144000" indent="144000">
              <a:lnSpc>
                <a:spcPct val="150000"/>
              </a:lnSpc>
            </a:pPr>
            <a:r>
              <a:rPr lang="ja-JP" altLang="en-US" sz="1000" dirty="0">
                <a:latin typeface="メイリオ" panose="020B0604030504040204" pitchFamily="50" charset="-128"/>
                <a:ea typeface="メイリオ" panose="020B0604030504040204" pitchFamily="50" charset="-128"/>
              </a:rPr>
              <a:t>具体的には、新型コロナウイルス感染症の影響を踏まえつつ、各種助成金等を活用した雇用の維持・在籍型出向の取組への支援を実施するほか、デジタル化への対応、個々の態様に応じた就職支援等多様な人材の活躍促進、ウィズコロナ・ポストコロナの新しい働き方が広がる中で、誰もが働きやすい職場、柔軟かつ安全で健康に働くことができる環境整備等について、局内の各組織が連携し、一体となって施策を進めていく。</a:t>
            </a:r>
            <a:endParaRPr lang="en-US" altLang="ja-JP" sz="1000" dirty="0">
              <a:latin typeface="メイリオ" panose="020B0604030504040204" pitchFamily="50" charset="-128"/>
              <a:ea typeface="メイリオ" panose="020B0604030504040204" pitchFamily="50" charset="-128"/>
            </a:endParaRPr>
          </a:p>
          <a:p>
            <a:pPr marL="144000" indent="144000">
              <a:lnSpc>
                <a:spcPct val="150000"/>
              </a:lnSpc>
            </a:pPr>
            <a:endParaRPr lang="ja-JP" altLang="ja-JP" sz="1000" dirty="0">
              <a:latin typeface="メイリオ" panose="020B0604030504040204" pitchFamily="50" charset="-128"/>
              <a:ea typeface="メイリオ" panose="020B0604030504040204" pitchFamily="50" charset="-128"/>
            </a:endParaRPr>
          </a:p>
          <a:p>
            <a:endParaRPr kumimoji="1"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40660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スライド番号プレースホルダー 1">
            <a:extLst>
              <a:ext uri="{FF2B5EF4-FFF2-40B4-BE49-F238E27FC236}">
                <a16:creationId xmlns:a16="http://schemas.microsoft.com/office/drawing/2014/main" id="{55409CF9-2CBD-46E0-A2A5-135C41CA00FC}"/>
              </a:ext>
            </a:extLst>
          </p:cNvPr>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5</a:t>
            </a:fld>
            <a:endParaRPr kumimoji="1" lang="ja-JP" altLang="en-US"/>
          </a:p>
        </p:txBody>
      </p:sp>
      <p:sp>
        <p:nvSpPr>
          <p:cNvPr id="34" name="テキスト ボックス 33">
            <a:extLst>
              <a:ext uri="{FF2B5EF4-FFF2-40B4-BE49-F238E27FC236}">
                <a16:creationId xmlns:a16="http://schemas.microsoft.com/office/drawing/2014/main" id="{EC9746FF-E96C-446D-80B1-67901A87BA91}"/>
              </a:ext>
            </a:extLst>
          </p:cNvPr>
          <p:cNvSpPr txBox="1"/>
          <p:nvPr/>
        </p:nvSpPr>
        <p:spPr>
          <a:xfrm>
            <a:off x="639210" y="5694549"/>
            <a:ext cx="6235898" cy="461665"/>
          </a:xfrm>
          <a:prstGeom prst="rect">
            <a:avLst/>
          </a:prstGeom>
          <a:solidFill>
            <a:schemeClr val="accent6">
              <a:lumMod val="20000"/>
              <a:lumOff val="80000"/>
            </a:schemeClr>
          </a:solidFill>
          <a:ln w="28575">
            <a:solidFill>
              <a:schemeClr val="bg1">
                <a:lumMod val="75000"/>
              </a:schemeClr>
            </a:solidFill>
          </a:ln>
        </p:spPr>
        <p:txBody>
          <a:bodyPr wrap="square" rtlCol="0">
            <a:spAutoFit/>
          </a:bodyPr>
          <a:lstStyle/>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（２）</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雇用維持及び在籍型出向の取組の支援</a:t>
            </a:r>
            <a:endParaRPr lang="ja-JP" altLang="en-US" sz="1200" dirty="0">
              <a:latin typeface="メイリオ" panose="020B0604030504040204" pitchFamily="50" charset="-128"/>
              <a:ea typeface="メイリオ" panose="020B0604030504040204" pitchFamily="50" charset="-128"/>
            </a:endParaRPr>
          </a:p>
        </p:txBody>
      </p:sp>
      <p:sp>
        <p:nvSpPr>
          <p:cNvPr id="35" name="正方形/長方形 34">
            <a:extLst>
              <a:ext uri="{FF2B5EF4-FFF2-40B4-BE49-F238E27FC236}">
                <a16:creationId xmlns:a16="http://schemas.microsoft.com/office/drawing/2014/main" id="{14E6EC3D-2A7A-4EA7-8E36-F202E9D65B06}"/>
              </a:ext>
            </a:extLst>
          </p:cNvPr>
          <p:cNvSpPr/>
          <p:nvPr/>
        </p:nvSpPr>
        <p:spPr>
          <a:xfrm>
            <a:off x="686356" y="7287472"/>
            <a:ext cx="2948236" cy="2738285"/>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正方形/長方形 38">
            <a:extLst>
              <a:ext uri="{FF2B5EF4-FFF2-40B4-BE49-F238E27FC236}">
                <a16:creationId xmlns:a16="http://schemas.microsoft.com/office/drawing/2014/main" id="{069C09C5-8875-4780-A13A-998A47A3C38C}"/>
              </a:ext>
            </a:extLst>
          </p:cNvPr>
          <p:cNvSpPr/>
          <p:nvPr/>
        </p:nvSpPr>
        <p:spPr>
          <a:xfrm>
            <a:off x="660331" y="6270602"/>
            <a:ext cx="6214777" cy="84638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2E97BF3D-5B8B-49B7-BDCF-BDA4F37FB2F6}"/>
              </a:ext>
            </a:extLst>
          </p:cNvPr>
          <p:cNvSpPr txBox="1"/>
          <p:nvPr/>
        </p:nvSpPr>
        <p:spPr>
          <a:xfrm>
            <a:off x="669665" y="6440019"/>
            <a:ext cx="6226564" cy="625340"/>
          </a:xfrm>
          <a:prstGeom prst="rect">
            <a:avLst/>
          </a:prstGeom>
          <a:noFill/>
        </p:spPr>
        <p:txBody>
          <a:bodyPr wrap="square" rtlCol="0">
            <a:noAutofit/>
          </a:bodyPr>
          <a:lstStyle/>
          <a:p>
            <a:r>
              <a:rPr lang="ja-JP" altLang="en-US" sz="1050" dirty="0"/>
              <a:t>　</a:t>
            </a:r>
            <a:r>
              <a:rPr lang="ja-JP" altLang="en-US" sz="950" dirty="0">
                <a:latin typeface="メイリオ" panose="020B0604030504040204" pitchFamily="50" charset="-128"/>
                <a:ea typeface="メイリオ" panose="020B0604030504040204" pitchFamily="50" charset="-128"/>
              </a:rPr>
              <a:t>雇用調整助成金による雇用維持への支援を着実に実行するほか、引き続き不正受給対策に取り組む。</a:t>
            </a:r>
            <a:endParaRPr lang="en-US" altLang="ja-JP" sz="950" dirty="0">
              <a:latin typeface="メイリオ" panose="020B0604030504040204" pitchFamily="50" charset="-128"/>
              <a:ea typeface="メイリオ" panose="020B0604030504040204" pitchFamily="50" charset="-128"/>
            </a:endParaRPr>
          </a:p>
          <a:p>
            <a:r>
              <a:rPr lang="ja-JP" altLang="en-US" sz="950" dirty="0">
                <a:latin typeface="メイリオ" panose="020B0604030504040204" pitchFamily="50" charset="-128"/>
                <a:ea typeface="メイリオ" panose="020B0604030504040204" pitchFamily="50" charset="-128"/>
              </a:rPr>
              <a:t>　また、在籍型出向は労働者の雇用維持に加え、人材の有効な活用を通じて企業の生産性の維持・向上や労働者のスキルアップにも効果がある。在籍型出向により引き続き雇用維持を図りながら、経済の持続的成長の促進も視野に入れ、労働移動を円滑に進める対策を講じる必要がある。</a:t>
            </a:r>
            <a:endParaRPr lang="ja-JP" altLang="ja-JP" sz="950" dirty="0">
              <a:latin typeface="メイリオ" panose="020B0604030504040204" pitchFamily="50" charset="-128"/>
              <a:ea typeface="メイリオ" panose="020B0604030504040204" pitchFamily="50" charset="-128"/>
            </a:endParaRPr>
          </a:p>
        </p:txBody>
      </p:sp>
      <p:grpSp>
        <p:nvGrpSpPr>
          <p:cNvPr id="42" name="グループ化 41">
            <a:extLst>
              <a:ext uri="{FF2B5EF4-FFF2-40B4-BE49-F238E27FC236}">
                <a16:creationId xmlns:a16="http://schemas.microsoft.com/office/drawing/2014/main" id="{A9B7A180-5A2C-4427-A11F-8C641ED7304E}"/>
              </a:ext>
            </a:extLst>
          </p:cNvPr>
          <p:cNvGrpSpPr/>
          <p:nvPr/>
        </p:nvGrpSpPr>
        <p:grpSpPr>
          <a:xfrm>
            <a:off x="639210" y="6178409"/>
            <a:ext cx="1281733" cy="279601"/>
            <a:chOff x="644389" y="1193430"/>
            <a:chExt cx="1281733" cy="279601"/>
          </a:xfrm>
        </p:grpSpPr>
        <p:sp>
          <p:nvSpPr>
            <p:cNvPr id="43" name="正方形/長方形 42">
              <a:extLst>
                <a:ext uri="{FF2B5EF4-FFF2-40B4-BE49-F238E27FC236}">
                  <a16:creationId xmlns:a16="http://schemas.microsoft.com/office/drawing/2014/main" id="{536E47C0-A696-4706-B982-9960C0839932}"/>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F0EBB8EE-35CA-46B8-A68C-5143B92F1C2A}"/>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45" name="正方形/長方形 44">
            <a:extLst>
              <a:ext uri="{FF2B5EF4-FFF2-40B4-BE49-F238E27FC236}">
                <a16:creationId xmlns:a16="http://schemas.microsoft.com/office/drawing/2014/main" id="{787C264D-E3B5-46D5-BD19-997B83D7995E}"/>
              </a:ext>
            </a:extLst>
          </p:cNvPr>
          <p:cNvSpPr/>
          <p:nvPr/>
        </p:nvSpPr>
        <p:spPr>
          <a:xfrm>
            <a:off x="3733801" y="7287473"/>
            <a:ext cx="3141306" cy="2738285"/>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a:extLst>
              <a:ext uri="{FF2B5EF4-FFF2-40B4-BE49-F238E27FC236}">
                <a16:creationId xmlns:a16="http://schemas.microsoft.com/office/drawing/2014/main" id="{D1F6392B-CCE8-44DF-BD60-FDC9282EBEC5}"/>
              </a:ext>
            </a:extLst>
          </p:cNvPr>
          <p:cNvSpPr txBox="1"/>
          <p:nvPr/>
        </p:nvSpPr>
        <p:spPr>
          <a:xfrm>
            <a:off x="686356" y="7505119"/>
            <a:ext cx="2948236" cy="3461536"/>
          </a:xfrm>
          <a:prstGeom prst="rect">
            <a:avLst/>
          </a:prstGeom>
          <a:noFill/>
        </p:spPr>
        <p:txBody>
          <a:bodyPr wrap="square" rtlCol="0">
            <a:noAutofit/>
          </a:bodyPr>
          <a:lstStyle/>
          <a:p>
            <a:pPr marL="108000" indent="-720000"/>
            <a:r>
              <a:rPr lang="ja-JP" altLang="en-US" sz="950" dirty="0">
                <a:latin typeface="メイリオ" panose="020B0604030504040204" pitchFamily="50" charset="-128"/>
                <a:ea typeface="メイリオ" panose="020B0604030504040204" pitchFamily="50" charset="-128"/>
              </a:rPr>
              <a:t>①　産業雇用安定助成金</a:t>
            </a:r>
            <a:r>
              <a:rPr lang="en-US" altLang="ja-JP" sz="950" dirty="0">
                <a:latin typeface="メイリオ" panose="020B0604030504040204" pitchFamily="50" charset="-128"/>
                <a:ea typeface="メイリオ" panose="020B0604030504040204" pitchFamily="50" charset="-128"/>
              </a:rPr>
              <a:t>(</a:t>
            </a:r>
            <a:r>
              <a:rPr lang="ja-JP" altLang="en-US" sz="950" dirty="0">
                <a:latin typeface="メイリオ" panose="020B0604030504040204" pitchFamily="50" charset="-128"/>
                <a:ea typeface="メイリオ" panose="020B0604030504040204" pitchFamily="50" charset="-128"/>
              </a:rPr>
              <a:t>雇用維持支援コース）による、在籍型出向により雇用維持に取り組む事業主支援を行う。</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②　産業雇用安定助成金（スキルアップ支援コース）による、賃金上昇を伴う労働者のスキルアップを在籍型出向により行う事業主支援を実施する。</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③　宮城県在籍型出向等支援協議会を開催し、地域における出向の送出企業や受入企業の情報・開拓に関すること、出向支援のノウハウ・好事例の共有、各種出向支援策の共有などを行い、県内の関係機関と連携して出向の効果的な実施を推進する。</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④　産業雇用安定センター等関係機関と連携し、在籍型出向により労働者の雇用維持やスキルアップを行う事業主へ支援を行う。</a:t>
            </a:r>
            <a:endParaRPr lang="en-US" altLang="ja-JP" sz="950" dirty="0">
              <a:latin typeface="メイリオ" panose="020B0604030504040204" pitchFamily="50" charset="-128"/>
              <a:ea typeface="メイリオ" panose="020B0604030504040204" pitchFamily="50" charset="-128"/>
            </a:endParaRPr>
          </a:p>
        </p:txBody>
      </p:sp>
      <p:grpSp>
        <p:nvGrpSpPr>
          <p:cNvPr id="47" name="グループ化 46">
            <a:extLst>
              <a:ext uri="{FF2B5EF4-FFF2-40B4-BE49-F238E27FC236}">
                <a16:creationId xmlns:a16="http://schemas.microsoft.com/office/drawing/2014/main" id="{56775C70-CB95-40E2-B1C6-58BC8051BF88}"/>
              </a:ext>
            </a:extLst>
          </p:cNvPr>
          <p:cNvGrpSpPr/>
          <p:nvPr/>
        </p:nvGrpSpPr>
        <p:grpSpPr>
          <a:xfrm>
            <a:off x="669665" y="7192367"/>
            <a:ext cx="1211332" cy="296529"/>
            <a:chOff x="564102" y="2642490"/>
            <a:chExt cx="1211332" cy="296529"/>
          </a:xfrm>
        </p:grpSpPr>
        <p:sp>
          <p:nvSpPr>
            <p:cNvPr id="48" name="正方形/長方形 47">
              <a:extLst>
                <a:ext uri="{FF2B5EF4-FFF2-40B4-BE49-F238E27FC236}">
                  <a16:creationId xmlns:a16="http://schemas.microsoft.com/office/drawing/2014/main" id="{1D34365C-CF2A-4AF1-947B-426A4956FA01}"/>
                </a:ext>
              </a:extLst>
            </p:cNvPr>
            <p:cNvSpPr/>
            <p:nvPr/>
          </p:nvSpPr>
          <p:spPr>
            <a:xfrm>
              <a:off x="564102" y="2642490"/>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49" name="テキスト ボックス 48">
              <a:extLst>
                <a:ext uri="{FF2B5EF4-FFF2-40B4-BE49-F238E27FC236}">
                  <a16:creationId xmlns:a16="http://schemas.microsoft.com/office/drawing/2014/main" id="{60CF73B1-28F1-487E-8A60-68A959A1CDE6}"/>
                </a:ext>
              </a:extLst>
            </p:cNvPr>
            <p:cNvSpPr txBox="1"/>
            <p:nvPr/>
          </p:nvSpPr>
          <p:spPr>
            <a:xfrm>
              <a:off x="564102" y="2677409"/>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50" name="テキスト ボックス 49">
            <a:extLst>
              <a:ext uri="{FF2B5EF4-FFF2-40B4-BE49-F238E27FC236}">
                <a16:creationId xmlns:a16="http://schemas.microsoft.com/office/drawing/2014/main" id="{C8D3FBAB-4890-49D1-9DB2-03E7CF2B0ECE}"/>
              </a:ext>
            </a:extLst>
          </p:cNvPr>
          <p:cNvSpPr txBox="1"/>
          <p:nvPr/>
        </p:nvSpPr>
        <p:spPr>
          <a:xfrm>
            <a:off x="3955625" y="7309083"/>
            <a:ext cx="2697658" cy="294510"/>
          </a:xfrm>
          <a:prstGeom prst="rect">
            <a:avLst/>
          </a:prstGeom>
          <a:noFill/>
        </p:spPr>
        <p:txBody>
          <a:bodyPr wrap="square" rtlCol="0">
            <a:noAutofit/>
          </a:bodyPr>
          <a:lstStyle/>
          <a:p>
            <a:pPr marL="108000" indent="-720000" algn="ctr"/>
            <a:r>
              <a:rPr lang="ja-JP" altLang="en-US" sz="800" dirty="0">
                <a:latin typeface="メイリオ" panose="020B0604030504040204" pitchFamily="50" charset="-128"/>
                <a:ea typeface="メイリオ" panose="020B0604030504040204" pitchFamily="50" charset="-128"/>
              </a:rPr>
              <a:t>産業雇用安定助成金　出向計画受理状況</a:t>
            </a:r>
            <a:endParaRPr lang="en-US" altLang="ja-JP" sz="800" dirty="0">
              <a:latin typeface="メイリオ" panose="020B0604030504040204" pitchFamily="50" charset="-128"/>
              <a:ea typeface="メイリオ" panose="020B0604030504040204" pitchFamily="50" charset="-128"/>
            </a:endParaRPr>
          </a:p>
          <a:p>
            <a:pPr marL="108000" indent="-720000" algn="ctr"/>
            <a:r>
              <a:rPr lang="ja-JP" altLang="en-US" sz="800" dirty="0">
                <a:latin typeface="メイリオ" panose="020B0604030504040204" pitchFamily="50" charset="-128"/>
                <a:ea typeface="メイリオ" panose="020B0604030504040204" pitchFamily="50" charset="-128"/>
              </a:rPr>
              <a:t>（令和４年</a:t>
            </a:r>
            <a:r>
              <a:rPr lang="en-US" altLang="ja-JP" sz="800" dirty="0">
                <a:latin typeface="メイリオ" panose="020B0604030504040204" pitchFamily="50" charset="-128"/>
                <a:ea typeface="メイリオ" panose="020B0604030504040204" pitchFamily="50" charset="-128"/>
              </a:rPr>
              <a:t>12</a:t>
            </a:r>
            <a:r>
              <a:rPr lang="ja-JP" altLang="en-US" sz="800" dirty="0">
                <a:latin typeface="メイリオ" panose="020B0604030504040204" pitchFamily="50" charset="-128"/>
                <a:ea typeface="メイリオ" panose="020B0604030504040204" pitchFamily="50" charset="-128"/>
              </a:rPr>
              <a:t>月３１日時点）</a:t>
            </a:r>
            <a:endParaRPr lang="en-US" altLang="ja-JP" sz="800" dirty="0">
              <a:latin typeface="メイリオ" panose="020B0604030504040204" pitchFamily="50" charset="-128"/>
              <a:ea typeface="メイリオ" panose="020B0604030504040204" pitchFamily="50" charset="-128"/>
            </a:endParaRPr>
          </a:p>
          <a:p>
            <a:pPr marL="108000" indent="-720000" algn="ctr"/>
            <a:r>
              <a:rPr lang="en-US" altLang="ja-JP" sz="800" dirty="0">
                <a:latin typeface="メイリオ" panose="020B0604030504040204" pitchFamily="50" charset="-128"/>
                <a:ea typeface="メイリオ" panose="020B0604030504040204" pitchFamily="50" charset="-128"/>
              </a:rPr>
              <a:t> </a:t>
            </a:r>
            <a:endParaRPr lang="ja-JP" altLang="ja-JP" sz="800" dirty="0">
              <a:latin typeface="メイリオ" panose="020B0604030504040204" pitchFamily="50" charset="-128"/>
              <a:ea typeface="メイリオ" panose="020B0604030504040204" pitchFamily="50" charset="-128"/>
            </a:endParaRPr>
          </a:p>
          <a:p>
            <a:pPr marL="108000" indent="-720000" algn="ctr"/>
            <a:r>
              <a:rPr lang="en-US" altLang="ja-JP" sz="800" dirty="0"/>
              <a:t> </a:t>
            </a:r>
            <a:endParaRPr lang="ja-JP" altLang="ja-JP" sz="800" dirty="0"/>
          </a:p>
        </p:txBody>
      </p:sp>
      <p:pic>
        <p:nvPicPr>
          <p:cNvPr id="51" name="図 50">
            <a:extLst>
              <a:ext uri="{FF2B5EF4-FFF2-40B4-BE49-F238E27FC236}">
                <a16:creationId xmlns:a16="http://schemas.microsoft.com/office/drawing/2014/main" id="{9D2D7CA1-31FC-4664-882B-FF8755CB53EB}"/>
              </a:ext>
            </a:extLst>
          </p:cNvPr>
          <p:cNvPicPr>
            <a:picLocks noChangeAspect="1"/>
          </p:cNvPicPr>
          <p:nvPr/>
        </p:nvPicPr>
        <p:blipFill>
          <a:blip r:embed="rId2"/>
          <a:stretch>
            <a:fillRect/>
          </a:stretch>
        </p:blipFill>
        <p:spPr>
          <a:xfrm>
            <a:off x="3838575" y="7625202"/>
            <a:ext cx="3000438" cy="2343406"/>
          </a:xfrm>
          <a:prstGeom prst="rect">
            <a:avLst/>
          </a:prstGeom>
        </p:spPr>
      </p:pic>
      <p:sp>
        <p:nvSpPr>
          <p:cNvPr id="36" name="テキスト ボックス 35">
            <a:extLst>
              <a:ext uri="{FF2B5EF4-FFF2-40B4-BE49-F238E27FC236}">
                <a16:creationId xmlns:a16="http://schemas.microsoft.com/office/drawing/2014/main" id="{855C7A7D-AA8E-4D85-9D19-6A21E535B9B6}"/>
              </a:ext>
            </a:extLst>
          </p:cNvPr>
          <p:cNvSpPr txBox="1"/>
          <p:nvPr/>
        </p:nvSpPr>
        <p:spPr>
          <a:xfrm>
            <a:off x="639210" y="701944"/>
            <a:ext cx="6235898" cy="677108"/>
          </a:xfrm>
          <a:prstGeom prst="rect">
            <a:avLst/>
          </a:prstGeom>
          <a:solidFill>
            <a:schemeClr val="accent6">
              <a:lumMod val="20000"/>
              <a:lumOff val="80000"/>
            </a:schemeClr>
          </a:solidFill>
          <a:ln w="28575">
            <a:solidFill>
              <a:schemeClr val="bg1">
                <a:lumMod val="75000"/>
              </a:schemeClr>
            </a:solidFill>
          </a:ln>
        </p:spPr>
        <p:txBody>
          <a:bodyPr wrap="square" rtlCol="0">
            <a:spAutoFit/>
          </a:bodyPr>
          <a:lstStyle/>
          <a:p>
            <a:r>
              <a:rPr lang="en-US" altLang="ja-JP" sz="1300" b="1" dirty="0">
                <a:latin typeface="メイリオ" panose="020B0604030504040204" pitchFamily="50" charset="-128"/>
                <a:ea typeface="メイリオ" panose="020B0604030504040204" pitchFamily="50" charset="-128"/>
              </a:rPr>
              <a:t>Ⅰ</a:t>
            </a:r>
            <a:r>
              <a:rPr lang="ja-JP" altLang="en-US" sz="1300" b="1" dirty="0">
                <a:latin typeface="メイリオ" panose="020B0604030504040204" pitchFamily="50" charset="-128"/>
                <a:ea typeface="メイリオ" panose="020B0604030504040204" pitchFamily="50" charset="-128"/>
              </a:rPr>
              <a:t>　</a:t>
            </a:r>
            <a:r>
              <a:rPr lang="ja-JP" altLang="ja-JP" sz="1300" b="1" dirty="0">
                <a:effectLst/>
                <a:latin typeface="メイリオ" panose="020B0604030504040204" pitchFamily="50" charset="-128"/>
                <a:ea typeface="メイリオ" panose="020B0604030504040204" pitchFamily="50" charset="-128"/>
                <a:cs typeface="Times New Roman" panose="02020603050405020304" pitchFamily="18" charset="0"/>
              </a:rPr>
              <a:t>個人の主体的なキャリア形成を促進し、安心して挑戦できる労働市場の強化</a:t>
            </a:r>
            <a:r>
              <a:rPr lang="ja-JP" altLang="en-US" sz="1200" dirty="0">
                <a:latin typeface="メイリオ" panose="020B0604030504040204" pitchFamily="50" charset="-128"/>
                <a:ea typeface="メイリオ" panose="020B0604030504040204" pitchFamily="50" charset="-128"/>
              </a:rPr>
              <a:t>（１）</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地域のニーズに対応した職業訓練の推進及びデジタル分野における新たなスキル</a:t>
            </a:r>
            <a:endParaRPr lang="en-US" altLang="ja-JP" sz="1200" dirty="0">
              <a:effectLst/>
              <a:latin typeface="メイリオ" panose="020B0604030504040204" pitchFamily="50" charset="-128"/>
              <a:ea typeface="メイリオ" panose="020B0604030504040204" pitchFamily="50" charset="-128"/>
              <a:cs typeface="Times New Roman" panose="02020603050405020304" pitchFamily="18" charset="0"/>
            </a:endParaRPr>
          </a:p>
          <a:p>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の習得による円滑な再就職支援</a:t>
            </a:r>
            <a:endParaRPr lang="ja-JP" altLang="en-US" sz="120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5E9E621C-2EF1-4C97-8167-601A1DEDEC59}"/>
              </a:ext>
            </a:extLst>
          </p:cNvPr>
          <p:cNvSpPr txBox="1"/>
          <p:nvPr/>
        </p:nvSpPr>
        <p:spPr>
          <a:xfrm>
            <a:off x="603114" y="421752"/>
            <a:ext cx="6235898" cy="307777"/>
          </a:xfrm>
          <a:prstGeom prst="rect">
            <a:avLst/>
          </a:prstGeom>
          <a:noFill/>
          <a:ln>
            <a:noFill/>
          </a:ln>
        </p:spPr>
        <p:txBody>
          <a:bodyPr wrap="square" rtlCol="0">
            <a:spAutoFit/>
          </a:bodyPr>
          <a:lstStyle/>
          <a:p>
            <a:r>
              <a:rPr lang="ja-JP" altLang="en-US" sz="1400" b="1" dirty="0">
                <a:latin typeface="メイリオ" panose="020B0604030504040204" pitchFamily="50" charset="-128"/>
                <a:ea typeface="メイリオ" panose="020B0604030504040204" pitchFamily="50" charset="-128"/>
              </a:rPr>
              <a:t>第２　宮城労働局における重点施策</a:t>
            </a:r>
            <a:endParaRPr lang="en-US" altLang="ja-JP" sz="1400" b="1" dirty="0">
              <a:latin typeface="メイリオ" panose="020B0604030504040204" pitchFamily="50" charset="-128"/>
              <a:ea typeface="メイリオ" panose="020B0604030504040204" pitchFamily="50" charset="-128"/>
            </a:endParaRPr>
          </a:p>
        </p:txBody>
      </p:sp>
      <p:sp>
        <p:nvSpPr>
          <p:cNvPr id="38" name="正方形/長方形 37">
            <a:extLst>
              <a:ext uri="{FF2B5EF4-FFF2-40B4-BE49-F238E27FC236}">
                <a16:creationId xmlns:a16="http://schemas.microsoft.com/office/drawing/2014/main" id="{E82046FE-52E9-45D4-A5D2-C842399E2960}"/>
              </a:ext>
            </a:extLst>
          </p:cNvPr>
          <p:cNvSpPr/>
          <p:nvPr/>
        </p:nvSpPr>
        <p:spPr>
          <a:xfrm>
            <a:off x="661260" y="2702530"/>
            <a:ext cx="3068766" cy="286852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a:extLst>
              <a:ext uri="{FF2B5EF4-FFF2-40B4-BE49-F238E27FC236}">
                <a16:creationId xmlns:a16="http://schemas.microsoft.com/office/drawing/2014/main" id="{207309A6-50AB-464C-BFCF-BB95F5290A15}"/>
              </a:ext>
            </a:extLst>
          </p:cNvPr>
          <p:cNvSpPr/>
          <p:nvPr/>
        </p:nvSpPr>
        <p:spPr>
          <a:xfrm>
            <a:off x="649771" y="1539344"/>
            <a:ext cx="6214777" cy="103429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37BBEFD9-04DD-4401-A0D5-D7E90C9408DB}"/>
              </a:ext>
            </a:extLst>
          </p:cNvPr>
          <p:cNvSpPr txBox="1"/>
          <p:nvPr/>
        </p:nvSpPr>
        <p:spPr>
          <a:xfrm>
            <a:off x="702095" y="1650346"/>
            <a:ext cx="6137431" cy="897944"/>
          </a:xfrm>
          <a:prstGeom prst="rect">
            <a:avLst/>
          </a:prstGeom>
          <a:noFill/>
        </p:spPr>
        <p:txBody>
          <a:bodyPr wrap="square" rtlCol="0">
            <a:noAutofit/>
          </a:bodyPr>
          <a:lstStyle/>
          <a:p>
            <a:r>
              <a:rPr lang="ja-JP" altLang="en-US" sz="950" dirty="0">
                <a:latin typeface="メイリオ" panose="020B0604030504040204" pitchFamily="50" charset="-128"/>
                <a:ea typeface="メイリオ" panose="020B0604030504040204" pitchFamily="50" charset="-128"/>
              </a:rPr>
              <a:t>　社会全体のデジタル化を加速するため、デジタル人材の育成・確保が不可欠とされており、労働者や求職者のデジタル技術の活用に関するスキルの向上を図るため、職業訓練におけるデジタル分野の重点化を推進する必要がある。</a:t>
            </a:r>
            <a:endParaRPr lang="en-US" altLang="ja-JP" sz="950" dirty="0">
              <a:latin typeface="メイリオ" panose="020B0604030504040204" pitchFamily="50" charset="-128"/>
              <a:ea typeface="メイリオ" panose="020B0604030504040204" pitchFamily="50" charset="-128"/>
            </a:endParaRPr>
          </a:p>
          <a:p>
            <a:r>
              <a:rPr lang="ja-JP" altLang="en-US" sz="950" dirty="0">
                <a:latin typeface="メイリオ" panose="020B0604030504040204" pitchFamily="50" charset="-128"/>
                <a:ea typeface="メイリオ" panose="020B0604030504040204" pitchFamily="50" charset="-128"/>
              </a:rPr>
              <a:t>　また、地域における人材のニーズに沿った効果的な訓練が実施されるよう、宮城県及び独立行政法人高齢・障害・求職者雇用支援機構宮城支部宮城職業能力開発促進センター（ポリテクセンター宮城）と連携を図る必要がある。</a:t>
            </a:r>
            <a:endParaRPr lang="en-US" altLang="ja-JP" sz="950" dirty="0">
              <a:latin typeface="メイリオ" panose="020B0604030504040204" pitchFamily="50" charset="-128"/>
              <a:ea typeface="メイリオ" panose="020B0604030504040204" pitchFamily="50" charset="-128"/>
            </a:endParaRPr>
          </a:p>
          <a:p>
            <a:endParaRPr lang="ja-JP" altLang="ja-JP" sz="1050" dirty="0"/>
          </a:p>
        </p:txBody>
      </p:sp>
      <p:grpSp>
        <p:nvGrpSpPr>
          <p:cNvPr id="53" name="グループ化 52">
            <a:extLst>
              <a:ext uri="{FF2B5EF4-FFF2-40B4-BE49-F238E27FC236}">
                <a16:creationId xmlns:a16="http://schemas.microsoft.com/office/drawing/2014/main" id="{F196D839-DC6A-4E44-BE6E-501D262BCB61}"/>
              </a:ext>
            </a:extLst>
          </p:cNvPr>
          <p:cNvGrpSpPr/>
          <p:nvPr/>
        </p:nvGrpSpPr>
        <p:grpSpPr>
          <a:xfrm>
            <a:off x="639210" y="1410451"/>
            <a:ext cx="1281733" cy="279601"/>
            <a:chOff x="644389" y="1193430"/>
            <a:chExt cx="1281733" cy="279601"/>
          </a:xfrm>
        </p:grpSpPr>
        <p:sp>
          <p:nvSpPr>
            <p:cNvPr id="54" name="正方形/長方形 53">
              <a:extLst>
                <a:ext uri="{FF2B5EF4-FFF2-40B4-BE49-F238E27FC236}">
                  <a16:creationId xmlns:a16="http://schemas.microsoft.com/office/drawing/2014/main" id="{5E0B18A8-4658-4AB2-8571-D4323BC1F2B6}"/>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E09E2535-DA3B-4ADA-AD2B-0A8C9B0AB3E6}"/>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56" name="正方形/長方形 55">
            <a:extLst>
              <a:ext uri="{FF2B5EF4-FFF2-40B4-BE49-F238E27FC236}">
                <a16:creationId xmlns:a16="http://schemas.microsoft.com/office/drawing/2014/main" id="{FFEC7394-CF77-4BCC-9F29-5D0F2AFC1DEE}"/>
              </a:ext>
            </a:extLst>
          </p:cNvPr>
          <p:cNvSpPr/>
          <p:nvPr/>
        </p:nvSpPr>
        <p:spPr>
          <a:xfrm>
            <a:off x="3781372" y="2702529"/>
            <a:ext cx="3093736" cy="2868529"/>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a:extLst>
              <a:ext uri="{FF2B5EF4-FFF2-40B4-BE49-F238E27FC236}">
                <a16:creationId xmlns:a16="http://schemas.microsoft.com/office/drawing/2014/main" id="{F6DCD553-BE65-4ED9-B920-58D07E0351A7}"/>
              </a:ext>
            </a:extLst>
          </p:cNvPr>
          <p:cNvSpPr txBox="1"/>
          <p:nvPr/>
        </p:nvSpPr>
        <p:spPr>
          <a:xfrm>
            <a:off x="661260" y="2960532"/>
            <a:ext cx="3120112" cy="2490672"/>
          </a:xfrm>
          <a:prstGeom prst="rect">
            <a:avLst/>
          </a:prstGeom>
          <a:noFill/>
        </p:spPr>
        <p:txBody>
          <a:bodyPr wrap="square" rtlCol="0">
            <a:noAutofit/>
          </a:bodyPr>
          <a:lstStyle/>
          <a:p>
            <a:pPr marL="108000" indent="-720000"/>
            <a:r>
              <a:rPr lang="ja-JP" altLang="en-US" sz="950" dirty="0">
                <a:latin typeface="メイリオ" panose="020B0604030504040204" pitchFamily="50" charset="-128"/>
                <a:ea typeface="メイリオ" panose="020B0604030504040204" pitchFamily="50" charset="-128"/>
              </a:rPr>
              <a:t>①　宮城県地域職業能力開発促進協議会において、地域の人材ニーズを踏まえた訓練コースの設定、訓練修了者や当該修了者を採用した企業等のヒアリングによる訓練効果の把握・検証により、地域のニーズに対応した職業訓練コースの設定等を促進する。</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②　デジタル分野に係る職業訓練については、ＩＴ分野やＷＥＢデザイン等の資格取得を目指すコースについて、訓練実施機関に対する委託費等の上乗せ措置等により、訓練コースの充実を図る。</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③　ハローワークにおいては、デジタル分野に係る訓練の受講を推奨し、受講につなげるとともに、訓練開始前から訓練終了後までのきめ細かな個別・伴走型支援により再就職の実現を図る。</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④　一社でも多くの企業や労働者の人材の育成・活性化の支援をするため、人材開発支援助成金「人への投資促進コース」及び「事業展開等リスキリング支援コース」の更なる積極的な活用勧奨を図る。</a:t>
            </a:r>
            <a:endParaRPr lang="ja-JP" altLang="ja-JP" sz="950" dirty="0">
              <a:latin typeface="メイリオ" panose="020B0604030504040204" pitchFamily="50" charset="-128"/>
              <a:ea typeface="メイリオ" panose="020B0604030504040204" pitchFamily="50" charset="-128"/>
            </a:endParaRPr>
          </a:p>
          <a:p>
            <a:pPr marL="108000" indent="-720000"/>
            <a:r>
              <a:rPr lang="en-US" altLang="ja-JP" sz="1050" dirty="0"/>
              <a:t> </a:t>
            </a:r>
            <a:endParaRPr lang="ja-JP" altLang="ja-JP" sz="1050" dirty="0"/>
          </a:p>
        </p:txBody>
      </p:sp>
      <p:grpSp>
        <p:nvGrpSpPr>
          <p:cNvPr id="58" name="グループ化 57">
            <a:extLst>
              <a:ext uri="{FF2B5EF4-FFF2-40B4-BE49-F238E27FC236}">
                <a16:creationId xmlns:a16="http://schemas.microsoft.com/office/drawing/2014/main" id="{35EF698F-9986-42BB-BCE2-058A58711999}"/>
              </a:ext>
            </a:extLst>
          </p:cNvPr>
          <p:cNvGrpSpPr/>
          <p:nvPr/>
        </p:nvGrpSpPr>
        <p:grpSpPr>
          <a:xfrm>
            <a:off x="686356" y="2617570"/>
            <a:ext cx="1211332" cy="283353"/>
            <a:chOff x="641214" y="2724378"/>
            <a:chExt cx="1211332" cy="283353"/>
          </a:xfrm>
        </p:grpSpPr>
        <p:sp>
          <p:nvSpPr>
            <p:cNvPr id="59" name="正方形/長方形 58">
              <a:extLst>
                <a:ext uri="{FF2B5EF4-FFF2-40B4-BE49-F238E27FC236}">
                  <a16:creationId xmlns:a16="http://schemas.microsoft.com/office/drawing/2014/main" id="{68212A4B-6942-49BE-AD40-0D716E9ADC4A}"/>
                </a:ext>
              </a:extLst>
            </p:cNvPr>
            <p:cNvSpPr/>
            <p:nvPr/>
          </p:nvSpPr>
          <p:spPr>
            <a:xfrm>
              <a:off x="641214" y="2724378"/>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60" name="テキスト ボックス 59">
              <a:extLst>
                <a:ext uri="{FF2B5EF4-FFF2-40B4-BE49-F238E27FC236}">
                  <a16:creationId xmlns:a16="http://schemas.microsoft.com/office/drawing/2014/main" id="{7689C5E7-668A-456B-A38A-4B190AF2AFEC}"/>
                </a:ext>
              </a:extLst>
            </p:cNvPr>
            <p:cNvSpPr txBox="1"/>
            <p:nvPr/>
          </p:nvSpPr>
          <p:spPr>
            <a:xfrm>
              <a:off x="641214" y="2746121"/>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graphicFrame>
        <p:nvGraphicFramePr>
          <p:cNvPr id="61" name="表 60">
            <a:extLst>
              <a:ext uri="{FF2B5EF4-FFF2-40B4-BE49-F238E27FC236}">
                <a16:creationId xmlns:a16="http://schemas.microsoft.com/office/drawing/2014/main" id="{7B63075A-2B2C-4A37-9FE0-BDCC770DECF4}"/>
              </a:ext>
            </a:extLst>
          </p:cNvPr>
          <p:cNvGraphicFramePr>
            <a:graphicFrameLocks noGrp="1"/>
          </p:cNvGraphicFramePr>
          <p:nvPr>
            <p:extLst>
              <p:ext uri="{D42A27DB-BD31-4B8C-83A1-F6EECF244321}">
                <p14:modId xmlns:p14="http://schemas.microsoft.com/office/powerpoint/2010/main" val="1040350290"/>
              </p:ext>
            </p:extLst>
          </p:nvPr>
        </p:nvGraphicFramePr>
        <p:xfrm>
          <a:off x="3838574" y="3147838"/>
          <a:ext cx="2927986" cy="2204712"/>
        </p:xfrm>
        <a:graphic>
          <a:graphicData uri="http://schemas.openxmlformats.org/drawingml/2006/table">
            <a:tbl>
              <a:tblPr/>
              <a:tblGrid>
                <a:gridCol w="573855">
                  <a:extLst>
                    <a:ext uri="{9D8B030D-6E8A-4147-A177-3AD203B41FA5}">
                      <a16:colId xmlns:a16="http://schemas.microsoft.com/office/drawing/2014/main" val="4231347039"/>
                    </a:ext>
                  </a:extLst>
                </a:gridCol>
                <a:gridCol w="226157">
                  <a:extLst>
                    <a:ext uri="{9D8B030D-6E8A-4147-A177-3AD203B41FA5}">
                      <a16:colId xmlns:a16="http://schemas.microsoft.com/office/drawing/2014/main" val="34167202"/>
                    </a:ext>
                  </a:extLst>
                </a:gridCol>
                <a:gridCol w="611588">
                  <a:extLst>
                    <a:ext uri="{9D8B030D-6E8A-4147-A177-3AD203B41FA5}">
                      <a16:colId xmlns:a16="http://schemas.microsoft.com/office/drawing/2014/main" val="1380089638"/>
                    </a:ext>
                  </a:extLst>
                </a:gridCol>
                <a:gridCol w="377563">
                  <a:extLst>
                    <a:ext uri="{9D8B030D-6E8A-4147-A177-3AD203B41FA5}">
                      <a16:colId xmlns:a16="http://schemas.microsoft.com/office/drawing/2014/main" val="2955732515"/>
                    </a:ext>
                  </a:extLst>
                </a:gridCol>
                <a:gridCol w="379608">
                  <a:extLst>
                    <a:ext uri="{9D8B030D-6E8A-4147-A177-3AD203B41FA5}">
                      <a16:colId xmlns:a16="http://schemas.microsoft.com/office/drawing/2014/main" val="4102042630"/>
                    </a:ext>
                  </a:extLst>
                </a:gridCol>
                <a:gridCol w="432366">
                  <a:extLst>
                    <a:ext uri="{9D8B030D-6E8A-4147-A177-3AD203B41FA5}">
                      <a16:colId xmlns:a16="http://schemas.microsoft.com/office/drawing/2014/main" val="3561966638"/>
                    </a:ext>
                  </a:extLst>
                </a:gridCol>
                <a:gridCol w="326849">
                  <a:extLst>
                    <a:ext uri="{9D8B030D-6E8A-4147-A177-3AD203B41FA5}">
                      <a16:colId xmlns:a16="http://schemas.microsoft.com/office/drawing/2014/main" val="4033982227"/>
                    </a:ext>
                  </a:extLst>
                </a:gridCol>
              </a:tblGrid>
              <a:tr h="244968">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ja-JP" sz="700" u="none" strike="noStrike" dirty="0">
                          <a:effectLst/>
                          <a:latin typeface="メイリオ" panose="020B0604030504040204" pitchFamily="50" charset="-128"/>
                          <a:ea typeface="メイリオ" panose="020B0604030504040204" pitchFamily="50" charset="-128"/>
                        </a:rPr>
                        <a:t>実施機関</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ja-JP" sz="700" u="none" strike="noStrike" dirty="0">
                          <a:effectLst/>
                          <a:latin typeface="メイリオ" panose="020B0604030504040204" pitchFamily="50" charset="-128"/>
                          <a:ea typeface="メイリオ" panose="020B0604030504040204" pitchFamily="50" charset="-128"/>
                        </a:rPr>
                        <a:t>訓練区分</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ja-JP" sz="700" u="none" strike="noStrike" dirty="0">
                          <a:effectLst/>
                          <a:latin typeface="メイリオ" panose="020B0604030504040204" pitchFamily="50" charset="-128"/>
                          <a:ea typeface="メイリオ" panose="020B0604030504040204" pitchFamily="50" charset="-128"/>
                        </a:rPr>
                        <a:t>開講定員</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ja-JP" sz="700" u="none" strike="noStrike" dirty="0">
                          <a:effectLst/>
                          <a:latin typeface="メイリオ" panose="020B0604030504040204" pitchFamily="50" charset="-128"/>
                          <a:ea typeface="メイリオ" panose="020B0604030504040204" pitchFamily="50" charset="-128"/>
                        </a:rPr>
                        <a:t>入校者数</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ja-JP" sz="700" u="none" strike="noStrike" dirty="0">
                          <a:effectLst/>
                          <a:latin typeface="メイリオ" panose="020B0604030504040204" pitchFamily="50" charset="-128"/>
                          <a:ea typeface="メイリオ" panose="020B0604030504040204" pitchFamily="50" charset="-128"/>
                        </a:rPr>
                        <a:t>定員充足率</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ja-JP" sz="700" u="none" strike="noStrike" dirty="0">
                          <a:effectLst/>
                          <a:latin typeface="メイリオ" panose="020B0604030504040204" pitchFamily="50" charset="-128"/>
                          <a:ea typeface="メイリオ" panose="020B0604030504040204" pitchFamily="50" charset="-128"/>
                        </a:rPr>
                        <a:t>就職率</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6892091"/>
                  </a:ext>
                </a:extLst>
              </a:tr>
              <a:tr h="244968">
                <a:tc rowSpan="4">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ja-JP" sz="700" u="none" strike="noStrike" dirty="0">
                          <a:effectLst/>
                          <a:latin typeface="メイリオ" panose="020B0604030504040204" pitchFamily="50" charset="-128"/>
                          <a:ea typeface="メイリオ" panose="020B0604030504040204" pitchFamily="50" charset="-128"/>
                        </a:rPr>
                        <a:t>宮城県</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just" fontAlgn="ctr"/>
                      <a:r>
                        <a:rPr lang="en-US" altLang="ja-JP" sz="700" u="none" strike="noStrike" baseline="0" dirty="0">
                          <a:effectLst/>
                          <a:latin typeface="メイリオ" panose="020B0604030504040204" pitchFamily="50" charset="-128"/>
                          <a:ea typeface="メイリオ" panose="020B0604030504040204" pitchFamily="50" charset="-128"/>
                        </a:rPr>
                        <a:t> </a:t>
                      </a:r>
                      <a:r>
                        <a:rPr lang="ja-JP" sz="700" u="none" strike="noStrike" dirty="0">
                          <a:effectLst/>
                          <a:latin typeface="メイリオ" panose="020B0604030504040204" pitchFamily="50" charset="-128"/>
                          <a:ea typeface="メイリオ" panose="020B0604030504040204" pitchFamily="50" charset="-128"/>
                        </a:rPr>
                        <a:t>委託訓練</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717</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602</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700" u="none" strike="noStrike" dirty="0">
                          <a:effectLst/>
                          <a:latin typeface="メイリオ" panose="020B0604030504040204" pitchFamily="50" charset="-128"/>
                          <a:ea typeface="メイリオ" panose="020B0604030504040204" pitchFamily="50" charset="-128"/>
                        </a:rPr>
                        <a:t>84.0%</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700" u="none" strike="noStrike" dirty="0">
                          <a:effectLst/>
                          <a:latin typeface="メイリオ" panose="020B0604030504040204" pitchFamily="50" charset="-128"/>
                          <a:ea typeface="メイリオ" panose="020B0604030504040204" pitchFamily="50" charset="-128"/>
                        </a:rPr>
                        <a:t>80.3%</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57934735"/>
                  </a:ext>
                </a:extLst>
              </a:tr>
              <a:tr h="244968">
                <a:tc vMerge="1">
                  <a:txBody>
                    <a:bodyPr/>
                    <a:lstStyle/>
                    <a:p>
                      <a:endParaRPr kumimoji="1" lang="ja-JP" altLang="en-US"/>
                    </a:p>
                  </a:txBody>
                  <a:tcPr/>
                </a:tc>
                <a:tc rowSpan="2">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en-US" sz="700" u="none" strike="noStrike" dirty="0">
                          <a:effectLst/>
                          <a:latin typeface="メイリオ" panose="020B0604030504040204" pitchFamily="50" charset="-128"/>
                          <a:ea typeface="メイリオ" panose="020B0604030504040204" pitchFamily="50" charset="-128"/>
                        </a:rPr>
                        <a:t>　</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sz="700" u="none" strike="noStrike" spc="-50" baseline="0" dirty="0">
                          <a:effectLst/>
                          <a:latin typeface="メイリオ" panose="020B0604030504040204" pitchFamily="50" charset="-128"/>
                          <a:ea typeface="メイリオ" panose="020B0604030504040204" pitchFamily="50" charset="-128"/>
                        </a:rPr>
                        <a:t>うち介護・福祉・保育分野</a:t>
                      </a:r>
                      <a:endParaRPr lang="ja-JP" sz="700" b="0" i="0" u="none" strike="noStrike" spc="-50" baseline="0" dirty="0">
                        <a:effectLst/>
                        <a:latin typeface="メイリオ" panose="020B0604030504040204" pitchFamily="50" charset="-128"/>
                        <a:ea typeface="メイリオ" panose="020B0604030504040204" pitchFamily="50" charset="-128"/>
                      </a:endParaRPr>
                    </a:p>
                  </a:txBody>
                  <a:tcPr marL="7269" marR="8242"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155</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110</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700" u="none" strike="noStrike" dirty="0">
                          <a:effectLst/>
                          <a:latin typeface="メイリオ" panose="020B0604030504040204" pitchFamily="50" charset="-128"/>
                          <a:ea typeface="メイリオ" panose="020B0604030504040204" pitchFamily="50" charset="-128"/>
                        </a:rPr>
                        <a:t>71.0%</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700" u="none" strike="noStrike" dirty="0">
                          <a:effectLst/>
                          <a:latin typeface="メイリオ" panose="020B0604030504040204" pitchFamily="50" charset="-128"/>
                          <a:ea typeface="メイリオ" panose="020B0604030504040204" pitchFamily="50" charset="-128"/>
                        </a:rPr>
                        <a:t>87.2%</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8887580"/>
                  </a:ext>
                </a:extLst>
              </a:tr>
              <a:tr h="244968">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sz="700" u="none" strike="noStrike" dirty="0">
                          <a:effectLst/>
                          <a:latin typeface="メイリオ" panose="020B0604030504040204" pitchFamily="50" charset="-128"/>
                          <a:ea typeface="メイリオ" panose="020B0604030504040204" pitchFamily="50" charset="-128"/>
                        </a:rPr>
                        <a:t>うちＩＴ・</a:t>
                      </a:r>
                      <a:endParaRPr lang="en-US" altLang="ja-JP" sz="700" u="none" strike="noStrike" dirty="0">
                        <a:effectLst/>
                        <a:latin typeface="メイリオ" panose="020B0604030504040204" pitchFamily="50" charset="-128"/>
                        <a:ea typeface="メイリオ" panose="020B0604030504040204" pitchFamily="50" charset="-128"/>
                      </a:endParaRPr>
                    </a:p>
                    <a:p>
                      <a:pPr algn="l" fontAlgn="ctr"/>
                      <a:r>
                        <a:rPr lang="ja-JP" sz="700" u="none" strike="noStrike" dirty="0">
                          <a:effectLst/>
                          <a:latin typeface="メイリオ" panose="020B0604030504040204" pitchFamily="50" charset="-128"/>
                          <a:ea typeface="メイリオ" panose="020B0604030504040204" pitchFamily="50" charset="-128"/>
                        </a:rPr>
                        <a:t>ＯＡ分野</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482</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413</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700" u="none" strike="noStrike" dirty="0">
                          <a:effectLst/>
                          <a:latin typeface="メイリオ" panose="020B0604030504040204" pitchFamily="50" charset="-128"/>
                          <a:ea typeface="メイリオ" panose="020B0604030504040204" pitchFamily="50" charset="-128"/>
                        </a:rPr>
                        <a:t>85.7%</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700" u="none" strike="noStrike" dirty="0">
                          <a:effectLst/>
                          <a:latin typeface="メイリオ" panose="020B0604030504040204" pitchFamily="50" charset="-128"/>
                          <a:ea typeface="メイリオ" panose="020B0604030504040204" pitchFamily="50" charset="-128"/>
                        </a:rPr>
                        <a:t>78.5%</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08043261"/>
                  </a:ext>
                </a:extLst>
              </a:tr>
              <a:tr h="244968">
                <a:tc vMerge="1">
                  <a:txBody>
                    <a:bodyPr/>
                    <a:lstStyle/>
                    <a:p>
                      <a:pPr algn="ctr" fontAlgn="ctr"/>
                      <a:endParaRPr lang="ja-JP" sz="700" b="0" i="0" u="none" strike="noStrike" dirty="0">
                        <a:effectLst/>
                        <a:latin typeface="メイリオ" panose="020B0604030504040204" pitchFamily="50" charset="-128"/>
                        <a:ea typeface="メイリオ" panose="020B0604030504040204" pitchFamily="50" charset="-128"/>
                      </a:endParaRP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gridSpan="2">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just" fontAlgn="ctr"/>
                      <a:r>
                        <a:rPr lang="en-US" altLang="ja-JP" sz="700" b="0" i="0" u="none" strike="noStrike" baseline="0" dirty="0">
                          <a:effectLst/>
                          <a:latin typeface="メイリオ" panose="020B0604030504040204" pitchFamily="50" charset="-128"/>
                          <a:ea typeface="メイリオ" panose="020B0604030504040204" pitchFamily="50" charset="-128"/>
                        </a:rPr>
                        <a:t> </a:t>
                      </a:r>
                      <a:r>
                        <a:rPr lang="ja-JP" altLang="en-US" sz="700" b="0" i="0" u="none" strike="noStrike" dirty="0">
                          <a:effectLst/>
                          <a:latin typeface="メイリオ" panose="020B0604030504040204" pitchFamily="50" charset="-128"/>
                          <a:ea typeface="メイリオ" panose="020B0604030504040204" pitchFamily="50" charset="-128"/>
                        </a:rPr>
                        <a:t>施設内訓練</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30</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14</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46.7</a:t>
                      </a:r>
                      <a:r>
                        <a:rPr lang="ja-JP" altLang="en-US" sz="700" b="0" i="0" u="none" strike="noStrike" dirty="0">
                          <a:effectLst/>
                          <a:latin typeface="メイリオ" panose="020B0604030504040204" pitchFamily="50" charset="-128"/>
                          <a:ea typeface="メイリオ" panose="020B0604030504040204" pitchFamily="50" charset="-128"/>
                        </a:rPr>
                        <a:t>％</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marL="0" marR="0" lvl="0" indent="0" algn="r" defTabSz="914400" rtl="0" eaLnBrk="1" fontAlgn="ctr" latinLnBrk="0" hangingPunct="1">
                        <a:lnSpc>
                          <a:spcPct val="100000"/>
                        </a:lnSpc>
                        <a:spcBef>
                          <a:spcPts val="0"/>
                        </a:spcBef>
                        <a:spcAft>
                          <a:spcPts val="0"/>
                        </a:spcAft>
                        <a:buClrTx/>
                        <a:buSzTx/>
                        <a:buFontTx/>
                        <a:buNone/>
                        <a:tabLst/>
                        <a:defRPr/>
                      </a:pPr>
                      <a:r>
                        <a:rPr lang="en-US" altLang="ja-JP" sz="700" u="none" strike="noStrike" dirty="0">
                          <a:effectLst/>
                          <a:latin typeface="メイリオ" panose="020B0604030504040204" pitchFamily="50" charset="-128"/>
                          <a:ea typeface="メイリオ" panose="020B0604030504040204" pitchFamily="50" charset="-128"/>
                        </a:rPr>
                        <a:t>-%</a:t>
                      </a:r>
                      <a:endParaRPr lang="ja-JP" alt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779555"/>
                  </a:ext>
                </a:extLst>
              </a:tr>
              <a:tr h="244968">
                <a:tc rowSpan="4">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ja-JP" sz="700" u="none" strike="noStrike" dirty="0">
                          <a:effectLst/>
                          <a:latin typeface="メイリオ" panose="020B0604030504040204" pitchFamily="50" charset="-128"/>
                          <a:ea typeface="メイリオ" panose="020B0604030504040204" pitchFamily="50" charset="-128"/>
                        </a:rPr>
                        <a:t>宮城職業能力</a:t>
                      </a:r>
                      <a:endParaRPr lang="en-US" altLang="ja-JP" sz="700" u="none" strike="noStrike" dirty="0">
                        <a:effectLst/>
                        <a:latin typeface="メイリオ" panose="020B0604030504040204" pitchFamily="50" charset="-128"/>
                        <a:ea typeface="メイリオ" panose="020B0604030504040204" pitchFamily="50" charset="-128"/>
                      </a:endParaRPr>
                    </a:p>
                    <a:p>
                      <a:pPr algn="ctr" fontAlgn="ctr"/>
                      <a:r>
                        <a:rPr lang="ja-JP" sz="700" u="none" strike="noStrike" dirty="0">
                          <a:effectLst/>
                          <a:latin typeface="メイリオ" panose="020B0604030504040204" pitchFamily="50" charset="-128"/>
                          <a:ea typeface="メイリオ" panose="020B0604030504040204" pitchFamily="50" charset="-128"/>
                        </a:rPr>
                        <a:t>開発促進</a:t>
                      </a:r>
                      <a:r>
                        <a:rPr lang="ja-JP" altLang="en-US" sz="700" u="none" strike="noStrike" dirty="0">
                          <a:effectLst/>
                          <a:latin typeface="メイリオ" panose="020B0604030504040204" pitchFamily="50" charset="-128"/>
                          <a:ea typeface="メイリオ" panose="020B0604030504040204" pitchFamily="50" charset="-128"/>
                        </a:rPr>
                        <a:t>ｾﾝﾀｰ</a:t>
                      </a:r>
                      <a:endParaRPr lang="en-US" altLang="ja-JP" sz="700" u="none" strike="noStrike" dirty="0">
                        <a:effectLst/>
                        <a:latin typeface="メイリオ" panose="020B0604030504040204" pitchFamily="50" charset="-128"/>
                        <a:ea typeface="メイリオ" panose="020B0604030504040204" pitchFamily="50" charset="-128"/>
                      </a:endParaRPr>
                    </a:p>
                    <a:p>
                      <a:pPr algn="ctr" fontAlgn="ctr"/>
                      <a:r>
                        <a:rPr lang="ja-JP" sz="700" u="none" strike="noStrike" dirty="0">
                          <a:effectLst/>
                          <a:latin typeface="メイリオ" panose="020B0604030504040204" pitchFamily="50" charset="-128"/>
                          <a:ea typeface="メイリオ" panose="020B0604030504040204" pitchFamily="50" charset="-128"/>
                        </a:rPr>
                        <a:t>（</a:t>
                      </a:r>
                      <a:r>
                        <a:rPr lang="ja-JP" altLang="en-US" sz="700" u="none" strike="noStrike" dirty="0">
                          <a:effectLst/>
                          <a:latin typeface="メイリオ" panose="020B0604030504040204" pitchFamily="50" charset="-128"/>
                          <a:ea typeface="メイリオ" panose="020B0604030504040204" pitchFamily="50" charset="-128"/>
                        </a:rPr>
                        <a:t>ﾎﾟﾘﾃｸ</a:t>
                      </a:r>
                      <a:r>
                        <a:rPr lang="ja-JP" sz="700" u="none" strike="noStrike" dirty="0">
                          <a:effectLst/>
                          <a:latin typeface="メイリオ" panose="020B0604030504040204" pitchFamily="50" charset="-128"/>
                          <a:ea typeface="メイリオ" panose="020B0604030504040204" pitchFamily="50" charset="-128"/>
                        </a:rPr>
                        <a:t>宮城）</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marL="0" indent="0" algn="just" fontAlgn="ctr"/>
                      <a:r>
                        <a:rPr lang="ja-JP" altLang="en-US" sz="700" u="none" strike="noStrike" baseline="0" dirty="0">
                          <a:effectLst/>
                          <a:latin typeface="メイリオ" panose="020B0604030504040204" pitchFamily="50" charset="-128"/>
                          <a:ea typeface="メイリオ" panose="020B0604030504040204" pitchFamily="50" charset="-128"/>
                        </a:rPr>
                        <a:t> </a:t>
                      </a:r>
                      <a:r>
                        <a:rPr lang="ja-JP" sz="700" u="none" strike="noStrike" dirty="0">
                          <a:effectLst/>
                          <a:latin typeface="メイリオ" panose="020B0604030504040204" pitchFamily="50" charset="-128"/>
                          <a:ea typeface="メイリオ" panose="020B0604030504040204" pitchFamily="50" charset="-128"/>
                        </a:rPr>
                        <a:t>施設内訓練</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12700" cap="flat" cmpd="sng" algn="ctr">
                      <a:solidFill>
                        <a:schemeClr val="tx1"/>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375</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308</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700" u="none" strike="noStrike" dirty="0">
                          <a:effectLst/>
                          <a:latin typeface="メイリオ" panose="020B0604030504040204" pitchFamily="50" charset="-128"/>
                          <a:ea typeface="メイリオ" panose="020B0604030504040204" pitchFamily="50" charset="-128"/>
                        </a:rPr>
                        <a:t>82.1%</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700" u="none" strike="noStrike" dirty="0">
                          <a:effectLst/>
                          <a:latin typeface="メイリオ" panose="020B0604030504040204" pitchFamily="50" charset="-128"/>
                          <a:ea typeface="メイリオ" panose="020B0604030504040204" pitchFamily="50" charset="-128"/>
                        </a:rPr>
                        <a:t>84.2%</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408081"/>
                  </a:ext>
                </a:extLst>
              </a:tr>
              <a:tr h="244968">
                <a:tc vMerge="1">
                  <a:txBody>
                    <a:bodyPr/>
                    <a:lstStyle/>
                    <a:p>
                      <a:endParaRPr kumimoji="1" lang="ja-JP" altLang="en-US"/>
                    </a:p>
                  </a:txBody>
                  <a:tcPr/>
                </a:tc>
                <a:tc rowSpan="3">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ctr" fontAlgn="ctr"/>
                      <a:r>
                        <a:rPr lang="en-US" sz="700" u="none" strike="noStrike" dirty="0">
                          <a:effectLst/>
                          <a:latin typeface="メイリオ" panose="020B0604030504040204" pitchFamily="50" charset="-128"/>
                          <a:ea typeface="メイリオ" panose="020B0604030504040204" pitchFamily="50" charset="-128"/>
                        </a:rPr>
                        <a:t>　</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12700" cap="flat" cmpd="sng" algn="ctr">
                      <a:solidFill>
                        <a:schemeClr val="tx1"/>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sz="700" u="none" strike="noStrike" dirty="0">
                          <a:effectLst/>
                          <a:latin typeface="メイリオ" panose="020B0604030504040204" pitchFamily="50" charset="-128"/>
                          <a:ea typeface="メイリオ" panose="020B0604030504040204" pitchFamily="50" charset="-128"/>
                        </a:rPr>
                        <a:t>うち電気・</a:t>
                      </a:r>
                      <a:endParaRPr lang="en-US" altLang="ja-JP" sz="700" u="none" strike="noStrike" dirty="0">
                        <a:effectLst/>
                        <a:latin typeface="メイリオ" panose="020B0604030504040204" pitchFamily="50" charset="-128"/>
                        <a:ea typeface="メイリオ" panose="020B0604030504040204" pitchFamily="50" charset="-128"/>
                      </a:endParaRPr>
                    </a:p>
                    <a:p>
                      <a:pPr algn="l" fontAlgn="ctr"/>
                      <a:r>
                        <a:rPr lang="ja-JP" sz="700" u="none" strike="noStrike" dirty="0">
                          <a:effectLst/>
                          <a:latin typeface="メイリオ" panose="020B0604030504040204" pitchFamily="50" charset="-128"/>
                          <a:ea typeface="メイリオ" panose="020B0604030504040204" pitchFamily="50" charset="-128"/>
                        </a:rPr>
                        <a:t>電子分野</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140</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12700" cap="flat" cmpd="sng" algn="ctr">
                      <a:solidFill>
                        <a:schemeClr val="tx1"/>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131</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700" u="none" strike="noStrike" dirty="0">
                          <a:effectLst/>
                          <a:latin typeface="メイリオ" panose="020B0604030504040204" pitchFamily="50" charset="-128"/>
                          <a:ea typeface="メイリオ" panose="020B0604030504040204" pitchFamily="50" charset="-128"/>
                        </a:rPr>
                        <a:t>93.6%</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700" u="none" strike="noStrike" dirty="0">
                          <a:effectLst/>
                          <a:latin typeface="メイリオ" panose="020B0604030504040204" pitchFamily="50" charset="-128"/>
                          <a:ea typeface="メイリオ" panose="020B0604030504040204" pitchFamily="50" charset="-128"/>
                        </a:rPr>
                        <a:t>89.7%</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2064164"/>
                  </a:ext>
                </a:extLst>
              </a:tr>
              <a:tr h="244968">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sz="700" u="none" strike="noStrike" dirty="0">
                          <a:effectLst/>
                          <a:latin typeface="メイリオ" panose="020B0604030504040204" pitchFamily="50" charset="-128"/>
                          <a:ea typeface="メイリオ" panose="020B0604030504040204" pitchFamily="50" charset="-128"/>
                        </a:rPr>
                        <a:t>うち居住分野</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138</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113</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700" u="none" strike="noStrike" dirty="0">
                          <a:effectLst/>
                          <a:latin typeface="メイリオ" panose="020B0604030504040204" pitchFamily="50" charset="-128"/>
                          <a:ea typeface="メイリオ" panose="020B0604030504040204" pitchFamily="50" charset="-128"/>
                        </a:rPr>
                        <a:t>81.9%</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700" u="none" strike="noStrike" dirty="0">
                          <a:effectLst/>
                          <a:latin typeface="メイリオ" panose="020B0604030504040204" pitchFamily="50" charset="-128"/>
                          <a:ea typeface="メイリオ" panose="020B0604030504040204" pitchFamily="50" charset="-128"/>
                        </a:rPr>
                        <a:t>78.0%</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61135639"/>
                  </a:ext>
                </a:extLst>
              </a:tr>
              <a:tr h="244968">
                <a:tc vMerge="1">
                  <a:txBody>
                    <a:bodyPr/>
                    <a:lstStyle/>
                    <a:p>
                      <a:endParaRPr kumimoji="1" lang="ja-JP" altLang="en-US"/>
                    </a:p>
                  </a:txBody>
                  <a:tcPr/>
                </a:tc>
                <a:tc vMerge="1">
                  <a:txBody>
                    <a:bodyPr/>
                    <a:lstStyle/>
                    <a:p>
                      <a:endParaRPr kumimoji="1" lang="ja-JP" altLang="en-US"/>
                    </a:p>
                  </a:txBody>
                  <a:tcPr/>
                </a:tc>
                <a:tc>
                  <a:txBody>
                    <a:bodyPr/>
                    <a:lstStyle/>
                    <a:p>
                      <a:pPr algn="l" fontAlgn="ctr"/>
                      <a:r>
                        <a:rPr lang="ja-JP" sz="700" u="none" strike="noStrike" dirty="0">
                          <a:effectLst/>
                          <a:latin typeface="メイリオ" panose="020B0604030504040204" pitchFamily="50" charset="-128"/>
                          <a:ea typeface="メイリオ" panose="020B0604030504040204" pitchFamily="50" charset="-128"/>
                        </a:rPr>
                        <a:t>うち機械分野</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97</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altLang="ja-JP" sz="700" b="0" i="0" u="none" strike="noStrike" dirty="0">
                          <a:effectLst/>
                          <a:latin typeface="メイリオ" panose="020B0604030504040204" pitchFamily="50" charset="-128"/>
                          <a:ea typeface="メイリオ" panose="020B0604030504040204" pitchFamily="50" charset="-128"/>
                        </a:rPr>
                        <a:t>64</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700" u="none" strike="noStrike" dirty="0">
                          <a:effectLst/>
                          <a:latin typeface="メイリオ" panose="020B0604030504040204" pitchFamily="50" charset="-128"/>
                          <a:ea typeface="メイリオ" panose="020B0604030504040204" pitchFamily="50" charset="-128"/>
                        </a:rPr>
                        <a:t>66.0%</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712866" rtl="0" eaLnBrk="1" latinLnBrk="0" hangingPunct="1">
                        <a:defRPr kumimoji="1" sz="1403" kern="1200">
                          <a:solidFill>
                            <a:schemeClr val="dk1"/>
                          </a:solidFill>
                          <a:latin typeface="Calibri"/>
                        </a:defRPr>
                      </a:lvl1pPr>
                      <a:lvl2pPr marL="356433" algn="l" defTabSz="712866" rtl="0" eaLnBrk="1" latinLnBrk="0" hangingPunct="1">
                        <a:defRPr kumimoji="1" sz="1403" kern="1200">
                          <a:solidFill>
                            <a:schemeClr val="dk1"/>
                          </a:solidFill>
                          <a:latin typeface="Calibri"/>
                        </a:defRPr>
                      </a:lvl2pPr>
                      <a:lvl3pPr marL="712866" algn="l" defTabSz="712866" rtl="0" eaLnBrk="1" latinLnBrk="0" hangingPunct="1">
                        <a:defRPr kumimoji="1" sz="1403" kern="1200">
                          <a:solidFill>
                            <a:schemeClr val="dk1"/>
                          </a:solidFill>
                          <a:latin typeface="Calibri"/>
                        </a:defRPr>
                      </a:lvl3pPr>
                      <a:lvl4pPr marL="1069299" algn="l" defTabSz="712866" rtl="0" eaLnBrk="1" latinLnBrk="0" hangingPunct="1">
                        <a:defRPr kumimoji="1" sz="1403" kern="1200">
                          <a:solidFill>
                            <a:schemeClr val="dk1"/>
                          </a:solidFill>
                          <a:latin typeface="Calibri"/>
                        </a:defRPr>
                      </a:lvl4pPr>
                      <a:lvl5pPr marL="1425732" algn="l" defTabSz="712866" rtl="0" eaLnBrk="1" latinLnBrk="0" hangingPunct="1">
                        <a:defRPr kumimoji="1" sz="1403" kern="1200">
                          <a:solidFill>
                            <a:schemeClr val="dk1"/>
                          </a:solidFill>
                          <a:latin typeface="Calibri"/>
                        </a:defRPr>
                      </a:lvl5pPr>
                      <a:lvl6pPr marL="1782166" algn="l" defTabSz="712866" rtl="0" eaLnBrk="1" latinLnBrk="0" hangingPunct="1">
                        <a:defRPr kumimoji="1" sz="1403" kern="1200">
                          <a:solidFill>
                            <a:schemeClr val="dk1"/>
                          </a:solidFill>
                          <a:latin typeface="Calibri"/>
                        </a:defRPr>
                      </a:lvl6pPr>
                      <a:lvl7pPr marL="2138599" algn="l" defTabSz="712866" rtl="0" eaLnBrk="1" latinLnBrk="0" hangingPunct="1">
                        <a:defRPr kumimoji="1" sz="1403" kern="1200">
                          <a:solidFill>
                            <a:schemeClr val="dk1"/>
                          </a:solidFill>
                          <a:latin typeface="Calibri"/>
                        </a:defRPr>
                      </a:lvl7pPr>
                      <a:lvl8pPr marL="2495032" algn="l" defTabSz="712866" rtl="0" eaLnBrk="1" latinLnBrk="0" hangingPunct="1">
                        <a:defRPr kumimoji="1" sz="1403" kern="1200">
                          <a:solidFill>
                            <a:schemeClr val="dk1"/>
                          </a:solidFill>
                          <a:latin typeface="Calibri"/>
                        </a:defRPr>
                      </a:lvl8pPr>
                      <a:lvl9pPr marL="2851465" algn="l" defTabSz="712866" rtl="0" eaLnBrk="1" latinLnBrk="0" hangingPunct="1">
                        <a:defRPr kumimoji="1" sz="1403" kern="1200">
                          <a:solidFill>
                            <a:schemeClr val="dk1"/>
                          </a:solidFill>
                          <a:latin typeface="Calibri"/>
                        </a:defRPr>
                      </a:lvl9pPr>
                    </a:lstStyle>
                    <a:p>
                      <a:pPr algn="r" fontAlgn="ctr"/>
                      <a:r>
                        <a:rPr lang="en-US" sz="700" u="none" strike="noStrike" dirty="0">
                          <a:effectLst/>
                          <a:latin typeface="メイリオ" panose="020B0604030504040204" pitchFamily="50" charset="-128"/>
                          <a:ea typeface="メイリオ" panose="020B0604030504040204" pitchFamily="50" charset="-128"/>
                        </a:rPr>
                        <a:t>88.0%</a:t>
                      </a:r>
                      <a:endParaRPr lang="ja-JP" sz="700" b="0" i="0" u="none" strike="noStrike" dirty="0">
                        <a:effectLst/>
                        <a:latin typeface="メイリオ" panose="020B0604030504040204" pitchFamily="50" charset="-128"/>
                        <a:ea typeface="メイリオ" panose="020B0604030504040204" pitchFamily="50" charset="-128"/>
                      </a:endParaRPr>
                    </a:p>
                  </a:txBody>
                  <a:tcPr marL="7269" marR="7269" marT="7269" marB="0" anchor="ctr">
                    <a:lnL w="9525" cap="flat" cmpd="sng" algn="ctr">
                      <a:solidFill>
                        <a:sysClr val="windowText" lastClr="000000"/>
                      </a:solidFill>
                      <a:prstDash val="solid"/>
                      <a:round/>
                      <a:headEnd type="none" w="med" len="med"/>
                      <a:tailEnd type="none" w="med" len="med"/>
                    </a:lnL>
                    <a:lnR w="9525" cap="flat" cmpd="sng" algn="ctr">
                      <a:solidFill>
                        <a:sysClr val="windowText" lastClr="000000"/>
                      </a:solidFill>
                      <a:prstDash val="solid"/>
                      <a:round/>
                      <a:headEnd type="none" w="med" len="med"/>
                      <a:tailEnd type="none" w="med" len="med"/>
                    </a:lnR>
                    <a:lnT w="9525" cap="flat" cmpd="sng" algn="ctr">
                      <a:solidFill>
                        <a:sysClr val="windowText" lastClr="000000"/>
                      </a:solidFill>
                      <a:prstDash val="solid"/>
                      <a:round/>
                      <a:headEnd type="none" w="med" len="med"/>
                      <a:tailEnd type="none" w="med" len="med"/>
                    </a:lnT>
                    <a:lnB w="9525"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7241536"/>
                  </a:ext>
                </a:extLst>
              </a:tr>
            </a:tbl>
          </a:graphicData>
        </a:graphic>
      </p:graphicFrame>
      <p:sp>
        <p:nvSpPr>
          <p:cNvPr id="62" name="テキスト ボックス 61">
            <a:extLst>
              <a:ext uri="{FF2B5EF4-FFF2-40B4-BE49-F238E27FC236}">
                <a16:creationId xmlns:a16="http://schemas.microsoft.com/office/drawing/2014/main" id="{1485E5F2-A14C-4602-87C1-D2320383FDC5}"/>
              </a:ext>
            </a:extLst>
          </p:cNvPr>
          <p:cNvSpPr txBox="1"/>
          <p:nvPr/>
        </p:nvSpPr>
        <p:spPr>
          <a:xfrm>
            <a:off x="3730026" y="2823842"/>
            <a:ext cx="3238792" cy="292388"/>
          </a:xfrm>
          <a:prstGeom prst="rect">
            <a:avLst/>
          </a:prstGeom>
          <a:noFill/>
        </p:spPr>
        <p:txBody>
          <a:bodyPr wrap="square" rtlCol="0">
            <a:spAutoFit/>
          </a:bodyPr>
          <a:lstStyle/>
          <a:p>
            <a:r>
              <a:rPr kumimoji="1" lang="ja-JP" altLang="en-US" sz="700" dirty="0">
                <a:latin typeface="メイリオ" panose="020B0604030504040204" pitchFamily="50" charset="-128"/>
                <a:ea typeface="メイリオ" panose="020B0604030504040204" pitchFamily="50" charset="-128"/>
              </a:rPr>
              <a:t> ○ 離職者訓練受講者の就職状況（令和４年</a:t>
            </a:r>
            <a:r>
              <a:rPr kumimoji="1" lang="en-US" altLang="ja-JP" sz="700" dirty="0">
                <a:latin typeface="メイリオ" panose="020B0604030504040204" pitchFamily="50" charset="-128"/>
                <a:ea typeface="メイリオ" panose="020B0604030504040204" pitchFamily="50" charset="-128"/>
              </a:rPr>
              <a:t>10</a:t>
            </a:r>
            <a:r>
              <a:rPr kumimoji="1" lang="ja-JP" altLang="en-US" sz="700" dirty="0">
                <a:latin typeface="メイリオ" panose="020B0604030504040204" pitchFamily="50" charset="-128"/>
                <a:ea typeface="メイリオ" panose="020B0604030504040204" pitchFamily="50" charset="-128"/>
              </a:rPr>
              <a:t>月末現在）</a:t>
            </a:r>
            <a:endParaRPr kumimoji="1" lang="en-US" altLang="ja-JP" sz="700" dirty="0">
              <a:latin typeface="メイリオ" panose="020B0604030504040204" pitchFamily="50" charset="-128"/>
              <a:ea typeface="メイリオ" panose="020B0604030504040204" pitchFamily="50" charset="-128"/>
            </a:endParaRPr>
          </a:p>
          <a:p>
            <a:r>
              <a:rPr kumimoji="1" lang="ja-JP" altLang="en-US" sz="600" dirty="0">
                <a:latin typeface="メイリオ" panose="020B0604030504040204" pitchFamily="50" charset="-128"/>
                <a:ea typeface="メイリオ" panose="020B0604030504040204" pitchFamily="50" charset="-128"/>
              </a:rPr>
              <a:t>　　 </a:t>
            </a:r>
            <a:r>
              <a:rPr kumimoji="1" lang="ja-JP" altLang="en-US" sz="500" dirty="0">
                <a:latin typeface="メイリオ" panose="020B0604030504040204" pitchFamily="50" charset="-128"/>
                <a:ea typeface="メイリオ" panose="020B0604030504040204" pitchFamily="50" charset="-128"/>
              </a:rPr>
              <a:t>・受講者の修了</a:t>
            </a:r>
            <a:r>
              <a:rPr kumimoji="1" lang="en-US" altLang="ja-JP" sz="500" dirty="0">
                <a:latin typeface="メイリオ" panose="020B0604030504040204" pitchFamily="50" charset="-128"/>
                <a:ea typeface="メイリオ" panose="020B0604030504040204" pitchFamily="50" charset="-128"/>
              </a:rPr>
              <a:t>3</a:t>
            </a:r>
            <a:r>
              <a:rPr kumimoji="1" lang="ja-JP" altLang="en-US" sz="500" dirty="0">
                <a:latin typeface="メイリオ" panose="020B0604030504040204" pitchFamily="50" charset="-128"/>
                <a:ea typeface="メイリオ" panose="020B0604030504040204" pitchFamily="50" charset="-128"/>
              </a:rPr>
              <a:t>ヵ月後の目標就職率　</a:t>
            </a:r>
            <a:r>
              <a:rPr kumimoji="1" lang="en-US" altLang="ja-JP" sz="500" dirty="0">
                <a:latin typeface="メイリオ" panose="020B0604030504040204" pitchFamily="50" charset="-128"/>
                <a:ea typeface="メイリオ" panose="020B0604030504040204" pitchFamily="50" charset="-128"/>
              </a:rPr>
              <a:t>【</a:t>
            </a:r>
            <a:r>
              <a:rPr kumimoji="1" lang="ja-JP" altLang="en-US" sz="500" dirty="0">
                <a:latin typeface="メイリオ" panose="020B0604030504040204" pitchFamily="50" charset="-128"/>
                <a:ea typeface="メイリオ" panose="020B0604030504040204" pitchFamily="50" charset="-128"/>
              </a:rPr>
              <a:t>施設内訓練</a:t>
            </a:r>
            <a:r>
              <a:rPr kumimoji="1" lang="en-US" altLang="ja-JP" sz="500" dirty="0">
                <a:latin typeface="メイリオ" panose="020B0604030504040204" pitchFamily="50" charset="-128"/>
                <a:ea typeface="メイリオ" panose="020B0604030504040204" pitchFamily="50" charset="-128"/>
              </a:rPr>
              <a:t>80%</a:t>
            </a:r>
            <a:r>
              <a:rPr kumimoji="1" lang="ja-JP" altLang="en-US" sz="500" dirty="0">
                <a:latin typeface="メイリオ" panose="020B0604030504040204" pitchFamily="50" charset="-128"/>
                <a:ea typeface="メイリオ" panose="020B0604030504040204" pitchFamily="50" charset="-128"/>
              </a:rPr>
              <a:t>以上</a:t>
            </a:r>
            <a:r>
              <a:rPr kumimoji="1" lang="en-US" altLang="ja-JP" sz="500" dirty="0">
                <a:latin typeface="メイリオ" panose="020B0604030504040204" pitchFamily="50" charset="-128"/>
                <a:ea typeface="メイリオ" panose="020B0604030504040204" pitchFamily="50" charset="-128"/>
              </a:rPr>
              <a:t>】【</a:t>
            </a:r>
            <a:r>
              <a:rPr kumimoji="1" lang="ja-JP" altLang="en-US" sz="500" dirty="0">
                <a:latin typeface="メイリオ" panose="020B0604030504040204" pitchFamily="50" charset="-128"/>
                <a:ea typeface="メイリオ" panose="020B0604030504040204" pitchFamily="50" charset="-128"/>
              </a:rPr>
              <a:t>委託訓練</a:t>
            </a:r>
            <a:r>
              <a:rPr kumimoji="1" lang="en-US" altLang="ja-JP" sz="500" dirty="0">
                <a:latin typeface="メイリオ" panose="020B0604030504040204" pitchFamily="50" charset="-128"/>
                <a:ea typeface="メイリオ" panose="020B0604030504040204" pitchFamily="50" charset="-128"/>
              </a:rPr>
              <a:t>75%</a:t>
            </a:r>
            <a:r>
              <a:rPr kumimoji="1" lang="ja-JP" altLang="en-US" sz="500" dirty="0">
                <a:latin typeface="メイリオ" panose="020B0604030504040204" pitchFamily="50" charset="-128"/>
                <a:ea typeface="メイリオ" panose="020B0604030504040204" pitchFamily="50" charset="-128"/>
              </a:rPr>
              <a:t>以上</a:t>
            </a:r>
            <a:r>
              <a:rPr kumimoji="1" lang="en-US" altLang="ja-JP" sz="500" dirty="0">
                <a:latin typeface="メイリオ" panose="020B0604030504040204" pitchFamily="50" charset="-128"/>
                <a:ea typeface="メイリオ" panose="020B0604030504040204" pitchFamily="50" charset="-128"/>
              </a:rPr>
              <a:t>】</a:t>
            </a:r>
            <a:endParaRPr kumimoji="1" lang="ja-JP" altLang="en-US" sz="500" dirty="0">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DD884437-5B34-4D9B-A532-B54A00EEA869}"/>
              </a:ext>
            </a:extLst>
          </p:cNvPr>
          <p:cNvSpPr txBox="1"/>
          <p:nvPr/>
        </p:nvSpPr>
        <p:spPr>
          <a:xfrm>
            <a:off x="3781372" y="5364245"/>
            <a:ext cx="3017319" cy="169277"/>
          </a:xfrm>
          <a:prstGeom prst="rect">
            <a:avLst/>
          </a:prstGeom>
          <a:noFill/>
        </p:spPr>
        <p:txBody>
          <a:bodyPr wrap="square" rtlCol="0">
            <a:spAutoFit/>
          </a:bodyPr>
          <a:lstStyle/>
          <a:p>
            <a:r>
              <a:rPr kumimoji="1" lang="en-US" altLang="ja-JP" sz="500" dirty="0">
                <a:latin typeface="メイリオ" panose="020B0604030504040204" pitchFamily="50" charset="-128"/>
                <a:ea typeface="メイリオ" panose="020B0604030504040204" pitchFamily="50" charset="-128"/>
              </a:rPr>
              <a:t>※</a:t>
            </a:r>
            <a:r>
              <a:rPr kumimoji="1" lang="ja-JP" altLang="en-US" sz="500" dirty="0">
                <a:latin typeface="メイリオ" panose="020B0604030504040204" pitchFamily="50" charset="-128"/>
                <a:ea typeface="メイリオ" panose="020B0604030504040204" pitchFamily="50" charset="-128"/>
              </a:rPr>
              <a:t>就職率は、令和</a:t>
            </a:r>
            <a:r>
              <a:rPr kumimoji="1" lang="en-US" altLang="ja-JP" sz="500" dirty="0">
                <a:latin typeface="メイリオ" panose="020B0604030504040204" pitchFamily="50" charset="-128"/>
                <a:ea typeface="メイリオ" panose="020B0604030504040204" pitchFamily="50" charset="-128"/>
              </a:rPr>
              <a:t>4</a:t>
            </a:r>
            <a:r>
              <a:rPr kumimoji="1" lang="ja-JP" altLang="en-US" sz="500" dirty="0">
                <a:latin typeface="メイリオ" panose="020B0604030504040204" pitchFamily="50" charset="-128"/>
                <a:ea typeface="メイリオ" panose="020B0604030504040204" pitchFamily="50" charset="-128"/>
              </a:rPr>
              <a:t>年</a:t>
            </a:r>
            <a:r>
              <a:rPr kumimoji="1" lang="en-US" altLang="ja-JP" sz="500" dirty="0">
                <a:latin typeface="メイリオ" panose="020B0604030504040204" pitchFamily="50" charset="-128"/>
                <a:ea typeface="メイリオ" panose="020B0604030504040204" pitchFamily="50" charset="-128"/>
              </a:rPr>
              <a:t>6</a:t>
            </a:r>
            <a:r>
              <a:rPr kumimoji="1" lang="ja-JP" altLang="en-US" sz="500" dirty="0">
                <a:latin typeface="メイリオ" panose="020B0604030504040204" pitchFamily="50" charset="-128"/>
                <a:ea typeface="メイリオ" panose="020B0604030504040204" pitchFamily="50" charset="-128"/>
              </a:rPr>
              <a:t>月末までに修了したコースの</a:t>
            </a:r>
            <a:r>
              <a:rPr kumimoji="1" lang="en-US" altLang="ja-JP" sz="500" dirty="0">
                <a:latin typeface="メイリオ" panose="020B0604030504040204" pitchFamily="50" charset="-128"/>
                <a:ea typeface="メイリオ" panose="020B0604030504040204" pitchFamily="50" charset="-128"/>
              </a:rPr>
              <a:t>3</a:t>
            </a:r>
            <a:r>
              <a:rPr kumimoji="1" lang="ja-JP" altLang="en-US" sz="500" dirty="0">
                <a:latin typeface="メイリオ" panose="020B0604030504040204" pitchFamily="50" charset="-128"/>
                <a:ea typeface="メイリオ" panose="020B0604030504040204" pitchFamily="50" charset="-128"/>
              </a:rPr>
              <a:t>ヵ月後の実績。</a:t>
            </a:r>
          </a:p>
        </p:txBody>
      </p:sp>
    </p:spTree>
    <p:extLst>
      <p:ext uri="{BB962C8B-B14F-4D97-AF65-F5344CB8AC3E}">
        <p14:creationId xmlns:p14="http://schemas.microsoft.com/office/powerpoint/2010/main" val="288023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テキスト ボックス 49">
            <a:extLst>
              <a:ext uri="{FF2B5EF4-FFF2-40B4-BE49-F238E27FC236}">
                <a16:creationId xmlns:a16="http://schemas.microsoft.com/office/drawing/2014/main" id="{42EB63D4-600F-4C1C-BA55-C11E49043230}"/>
              </a:ext>
            </a:extLst>
          </p:cNvPr>
          <p:cNvSpPr txBox="1"/>
          <p:nvPr/>
        </p:nvSpPr>
        <p:spPr>
          <a:xfrm>
            <a:off x="639210" y="701944"/>
            <a:ext cx="6235898" cy="276999"/>
          </a:xfrm>
          <a:prstGeom prst="rect">
            <a:avLst/>
          </a:prstGeom>
          <a:solidFill>
            <a:schemeClr val="accent6">
              <a:lumMod val="20000"/>
              <a:lumOff val="80000"/>
            </a:schemeClr>
          </a:solidFill>
          <a:ln w="28575">
            <a:solidFill>
              <a:schemeClr val="bg1">
                <a:lumMod val="75000"/>
              </a:schemeClr>
            </a:solidFill>
          </a:ln>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（３）</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賃金上昇を伴う労働移動の支援</a:t>
            </a:r>
            <a:endParaRPr lang="ja-JP" altLang="en-US" sz="1200" dirty="0">
              <a:latin typeface="メイリオ" panose="020B0604030504040204" pitchFamily="50" charset="-128"/>
              <a:ea typeface="メイリオ" panose="020B0604030504040204" pitchFamily="50" charset="-128"/>
            </a:endParaRPr>
          </a:p>
        </p:txBody>
      </p:sp>
      <p:sp>
        <p:nvSpPr>
          <p:cNvPr id="51" name="正方形/長方形 50">
            <a:extLst>
              <a:ext uri="{FF2B5EF4-FFF2-40B4-BE49-F238E27FC236}">
                <a16:creationId xmlns:a16="http://schemas.microsoft.com/office/drawing/2014/main" id="{9335D1D8-F80F-4366-A36C-996EAF78FB3A}"/>
              </a:ext>
            </a:extLst>
          </p:cNvPr>
          <p:cNvSpPr/>
          <p:nvPr/>
        </p:nvSpPr>
        <p:spPr>
          <a:xfrm>
            <a:off x="649771" y="1147455"/>
            <a:ext cx="6214777" cy="62356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a:extLst>
              <a:ext uri="{FF2B5EF4-FFF2-40B4-BE49-F238E27FC236}">
                <a16:creationId xmlns:a16="http://schemas.microsoft.com/office/drawing/2014/main" id="{9B5FE896-AE1C-486D-AB3B-F678639660FD}"/>
              </a:ext>
            </a:extLst>
          </p:cNvPr>
          <p:cNvSpPr txBox="1"/>
          <p:nvPr/>
        </p:nvSpPr>
        <p:spPr>
          <a:xfrm>
            <a:off x="670943" y="1277094"/>
            <a:ext cx="6169347" cy="427688"/>
          </a:xfrm>
          <a:prstGeom prst="rect">
            <a:avLst/>
          </a:prstGeom>
          <a:noFill/>
        </p:spPr>
        <p:txBody>
          <a:bodyPr wrap="square" rtlCol="0">
            <a:noAutofit/>
          </a:bodyPr>
          <a:lstStyle/>
          <a:p>
            <a:r>
              <a:rPr lang="ja-JP" altLang="en-US" sz="950" dirty="0">
                <a:latin typeface="メイリオ" panose="020B0604030504040204" pitchFamily="50" charset="-128"/>
                <a:ea typeface="メイリオ" panose="020B0604030504040204" pitchFamily="50" charset="-128"/>
              </a:rPr>
              <a:t>　労働移動の円滑化を進めるに当たって、労働移動に伴う経済的なリスクを可能な限り最小化することが重要である。より高い賃金で新たに人を雇い入れる企業への支援など、人材の活性化を通じた賃金上昇の好循環を目指した取り組みを進める必要がある。</a:t>
            </a:r>
            <a:endParaRPr lang="ja-JP" altLang="ja-JP" sz="1050" dirty="0"/>
          </a:p>
        </p:txBody>
      </p:sp>
      <p:grpSp>
        <p:nvGrpSpPr>
          <p:cNvPr id="53" name="グループ化 52">
            <a:extLst>
              <a:ext uri="{FF2B5EF4-FFF2-40B4-BE49-F238E27FC236}">
                <a16:creationId xmlns:a16="http://schemas.microsoft.com/office/drawing/2014/main" id="{FD6E3A20-2229-4D9C-B853-1428B6626E38}"/>
              </a:ext>
            </a:extLst>
          </p:cNvPr>
          <p:cNvGrpSpPr/>
          <p:nvPr/>
        </p:nvGrpSpPr>
        <p:grpSpPr>
          <a:xfrm>
            <a:off x="639210" y="1018561"/>
            <a:ext cx="1281733" cy="279601"/>
            <a:chOff x="644389" y="1193430"/>
            <a:chExt cx="1281733" cy="279601"/>
          </a:xfrm>
        </p:grpSpPr>
        <p:sp>
          <p:nvSpPr>
            <p:cNvPr id="54" name="正方形/長方形 53">
              <a:extLst>
                <a:ext uri="{FF2B5EF4-FFF2-40B4-BE49-F238E27FC236}">
                  <a16:creationId xmlns:a16="http://schemas.microsoft.com/office/drawing/2014/main" id="{1CD230FB-B278-4CC1-9C91-DD8CFDFC761F}"/>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D2BAD321-E62D-4B7B-956D-30CF6EDA6460}"/>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57" name="正方形/長方形 56">
            <a:extLst>
              <a:ext uri="{FF2B5EF4-FFF2-40B4-BE49-F238E27FC236}">
                <a16:creationId xmlns:a16="http://schemas.microsoft.com/office/drawing/2014/main" id="{A8C177CE-ED75-4BD4-AEBC-CA91F9566836}"/>
              </a:ext>
            </a:extLst>
          </p:cNvPr>
          <p:cNvSpPr/>
          <p:nvPr/>
        </p:nvSpPr>
        <p:spPr>
          <a:xfrm>
            <a:off x="652855" y="1867322"/>
            <a:ext cx="3208057" cy="3512662"/>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EB854580-F876-49DA-9604-5AF61F29740E}"/>
              </a:ext>
            </a:extLst>
          </p:cNvPr>
          <p:cNvSpPr/>
          <p:nvPr/>
        </p:nvSpPr>
        <p:spPr>
          <a:xfrm>
            <a:off x="3927970" y="1864115"/>
            <a:ext cx="2947137" cy="350356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0" name="グループ化 59">
            <a:extLst>
              <a:ext uri="{FF2B5EF4-FFF2-40B4-BE49-F238E27FC236}">
                <a16:creationId xmlns:a16="http://schemas.microsoft.com/office/drawing/2014/main" id="{443564E6-26D2-4FE3-9997-9138D3DFFB40}"/>
              </a:ext>
            </a:extLst>
          </p:cNvPr>
          <p:cNvGrpSpPr/>
          <p:nvPr/>
        </p:nvGrpSpPr>
        <p:grpSpPr>
          <a:xfrm>
            <a:off x="649771" y="1831537"/>
            <a:ext cx="1211332" cy="281192"/>
            <a:chOff x="641214" y="2212514"/>
            <a:chExt cx="1211332" cy="281192"/>
          </a:xfrm>
        </p:grpSpPr>
        <p:sp>
          <p:nvSpPr>
            <p:cNvPr id="61" name="正方形/長方形 60">
              <a:extLst>
                <a:ext uri="{FF2B5EF4-FFF2-40B4-BE49-F238E27FC236}">
                  <a16:creationId xmlns:a16="http://schemas.microsoft.com/office/drawing/2014/main" id="{50AC59E4-FDB0-49CE-8D09-E15C4F985310}"/>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62" name="テキスト ボックス 61">
              <a:extLst>
                <a:ext uri="{FF2B5EF4-FFF2-40B4-BE49-F238E27FC236}">
                  <a16:creationId xmlns:a16="http://schemas.microsoft.com/office/drawing/2014/main" id="{E8361F27-2FE7-497C-BC96-9420914260B0}"/>
                </a:ext>
              </a:extLst>
            </p:cNvPr>
            <p:cNvSpPr txBox="1"/>
            <p:nvPr/>
          </p:nvSpPr>
          <p:spPr>
            <a:xfrm>
              <a:off x="641214" y="2232096"/>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63" name="テキスト ボックス 1">
            <a:extLst>
              <a:ext uri="{FF2B5EF4-FFF2-40B4-BE49-F238E27FC236}">
                <a16:creationId xmlns:a16="http://schemas.microsoft.com/office/drawing/2014/main" id="{C1495782-0DCD-4EEA-8F66-D9204641E32D}"/>
              </a:ext>
            </a:extLst>
          </p:cNvPr>
          <p:cNvSpPr txBox="1"/>
          <p:nvPr/>
        </p:nvSpPr>
        <p:spPr>
          <a:xfrm>
            <a:off x="4035964" y="1903617"/>
            <a:ext cx="2804326" cy="22236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950" b="1" dirty="0">
                <a:solidFill>
                  <a:schemeClr val="tx1"/>
                </a:solidFill>
                <a:latin typeface="メイリオ" panose="020B0604030504040204" pitchFamily="50" charset="-128"/>
                <a:ea typeface="メイリオ" panose="020B0604030504040204" pitchFamily="50" charset="-128"/>
              </a:rPr>
              <a:t>転職者の労働条件（賃金）の変化</a:t>
            </a:r>
          </a:p>
        </p:txBody>
      </p:sp>
      <p:graphicFrame>
        <p:nvGraphicFramePr>
          <p:cNvPr id="64" name="グラフ 63">
            <a:extLst>
              <a:ext uri="{FF2B5EF4-FFF2-40B4-BE49-F238E27FC236}">
                <a16:creationId xmlns:a16="http://schemas.microsoft.com/office/drawing/2014/main" id="{FB76F2A6-E40F-427E-826E-D130036EAD48}"/>
              </a:ext>
            </a:extLst>
          </p:cNvPr>
          <p:cNvGraphicFramePr>
            <a:graphicFrameLocks/>
          </p:cNvGraphicFramePr>
          <p:nvPr>
            <p:extLst>
              <p:ext uri="{D42A27DB-BD31-4B8C-83A1-F6EECF244321}">
                <p14:modId xmlns:p14="http://schemas.microsoft.com/office/powerpoint/2010/main" val="3334175354"/>
              </p:ext>
            </p:extLst>
          </p:nvPr>
        </p:nvGraphicFramePr>
        <p:xfrm>
          <a:off x="3927970" y="1900667"/>
          <a:ext cx="2947137" cy="3512662"/>
        </p:xfrm>
        <a:graphic>
          <a:graphicData uri="http://schemas.openxmlformats.org/drawingml/2006/chart">
            <c:chart xmlns:c="http://schemas.openxmlformats.org/drawingml/2006/chart" xmlns:r="http://schemas.openxmlformats.org/officeDocument/2006/relationships" r:id="rId2"/>
          </a:graphicData>
        </a:graphic>
      </p:graphicFrame>
      <p:sp>
        <p:nvSpPr>
          <p:cNvPr id="65" name="テキスト ボックス 1">
            <a:extLst>
              <a:ext uri="{FF2B5EF4-FFF2-40B4-BE49-F238E27FC236}">
                <a16:creationId xmlns:a16="http://schemas.microsoft.com/office/drawing/2014/main" id="{74E68C6E-5C68-488C-BBAE-AD37E9FA7EA9}"/>
              </a:ext>
            </a:extLst>
          </p:cNvPr>
          <p:cNvSpPr txBox="1"/>
          <p:nvPr/>
        </p:nvSpPr>
        <p:spPr>
          <a:xfrm>
            <a:off x="3927970" y="1969018"/>
            <a:ext cx="431882" cy="263118"/>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50000"/>
                    <a:lumOff val="50000"/>
                  </a:schemeClr>
                </a:solidFill>
                <a:latin typeface="メイリオ" panose="020B0604030504040204" pitchFamily="50" charset="-128"/>
                <a:ea typeface="メイリオ" panose="020B0604030504040204" pitchFamily="50" charset="-128"/>
              </a:rPr>
              <a:t>(%)</a:t>
            </a:r>
            <a:endPar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endParaRPr>
          </a:p>
        </p:txBody>
      </p:sp>
      <p:sp>
        <p:nvSpPr>
          <p:cNvPr id="88" name="スライド番号プレースホルダー 1">
            <a:extLst>
              <a:ext uri="{FF2B5EF4-FFF2-40B4-BE49-F238E27FC236}">
                <a16:creationId xmlns:a16="http://schemas.microsoft.com/office/drawing/2014/main" id="{0EFE42BF-58E8-422C-A0E2-264484ED5357}"/>
              </a:ext>
            </a:extLst>
          </p:cNvPr>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6</a:t>
            </a:fld>
            <a:endParaRPr kumimoji="1" lang="ja-JP" altLang="en-US" dirty="0"/>
          </a:p>
        </p:txBody>
      </p:sp>
      <p:sp>
        <p:nvSpPr>
          <p:cNvPr id="30" name="テキスト ボックス 29">
            <a:extLst>
              <a:ext uri="{FF2B5EF4-FFF2-40B4-BE49-F238E27FC236}">
                <a16:creationId xmlns:a16="http://schemas.microsoft.com/office/drawing/2014/main" id="{90371A5E-DB47-45D8-BBDF-2222D02F0158}"/>
              </a:ext>
            </a:extLst>
          </p:cNvPr>
          <p:cNvSpPr txBox="1"/>
          <p:nvPr/>
        </p:nvSpPr>
        <p:spPr>
          <a:xfrm>
            <a:off x="719913" y="2116085"/>
            <a:ext cx="3070718" cy="3305355"/>
          </a:xfrm>
          <a:prstGeom prst="rect">
            <a:avLst/>
          </a:prstGeom>
          <a:noFill/>
        </p:spPr>
        <p:txBody>
          <a:bodyPr wrap="square" rtlCol="0">
            <a:noAutofit/>
          </a:bodyPr>
          <a:lstStyle/>
          <a:p>
            <a:pPr marL="108000" indent="-720000"/>
            <a:r>
              <a:rPr lang="ja-JP" altLang="en-US" sz="950" dirty="0">
                <a:latin typeface="メイリオ" panose="020B0604030504040204" pitchFamily="50" charset="-128"/>
                <a:ea typeface="メイリオ" panose="020B0604030504040204" pitchFamily="50" charset="-128"/>
              </a:rPr>
              <a:t>①　就職困難者の賃上げを伴う労働移動等の推進　</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　　就職困難者（母子家庭の母や就職氷河期世代の者など）を雇い入れ、人材育成を行った上で、雇い入れ時よりも５％以上賃金引き上げを行う事業主に対して高額助成を行う「特定求職者雇用開発助成金（成長分野等人材確保・育成コース）」について、周知・広報を行い活用促進を図る。</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②　賃金上昇を伴う労働移動の支援</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　　前職よりも５％以上賃金上昇させた場合に上乗せ助成を行う「労働移動支援助成金（早期雇入れ支援コース）」や、中高年齢者を一定以上雇い入れ、前職よりも５％以上賃金上昇させた事業主に助成する「中途採用等支援助成金（中途採用拡大コース）」について、周知・広報を行い活用促進を図る。</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③　就職困難者のデジタル分野への労働移動の推進</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　　デジタルなどの成長分野への労働移動を進めるため、就職困難者を、デジタルなどの成長分野の業務に従事する労働者として雇い入れる事業主に対して高額助成を行う「特定求職者雇用開発助成金（成長分野等人材確保・育成コース）」について、周知・広報を行い活用促進を図る。　</a:t>
            </a:r>
            <a:endParaRPr lang="en-US" altLang="ja-JP" sz="950" dirty="0">
              <a:latin typeface="メイリオ" panose="020B0604030504040204" pitchFamily="50" charset="-128"/>
              <a:ea typeface="メイリオ" panose="020B0604030504040204" pitchFamily="50" charset="-128"/>
            </a:endParaRPr>
          </a:p>
          <a:p>
            <a:pPr marL="108000" indent="-720000"/>
            <a:endParaRPr lang="en-US" altLang="ja-JP" sz="950" dirty="0">
              <a:latin typeface="メイリオ" panose="020B0604030504040204" pitchFamily="50" charset="-128"/>
              <a:ea typeface="メイリオ" panose="020B0604030504040204" pitchFamily="50" charset="-128"/>
            </a:endParaRPr>
          </a:p>
          <a:p>
            <a:pPr marL="108000" indent="-720000"/>
            <a:r>
              <a:rPr lang="en-US" altLang="ja-JP" sz="950" dirty="0">
                <a:latin typeface="メイリオ" panose="020B0604030504040204" pitchFamily="50" charset="-128"/>
                <a:ea typeface="メイリオ" panose="020B0604030504040204" pitchFamily="50" charset="-128"/>
              </a:rPr>
              <a:t> </a:t>
            </a:r>
            <a:endParaRPr lang="ja-JP" altLang="ja-JP" sz="950" dirty="0">
              <a:latin typeface="メイリオ" panose="020B0604030504040204" pitchFamily="50" charset="-128"/>
              <a:ea typeface="メイリオ" panose="020B0604030504040204" pitchFamily="50" charset="-128"/>
            </a:endParaRPr>
          </a:p>
          <a:p>
            <a:pPr marL="108000" indent="-720000"/>
            <a:r>
              <a:rPr lang="en-US" altLang="ja-JP" sz="1050" dirty="0"/>
              <a:t> </a:t>
            </a:r>
            <a:endParaRPr lang="ja-JP" altLang="ja-JP" sz="1050" dirty="0"/>
          </a:p>
        </p:txBody>
      </p:sp>
      <p:sp>
        <p:nvSpPr>
          <p:cNvPr id="31" name="正方形/長方形 30">
            <a:extLst>
              <a:ext uri="{FF2B5EF4-FFF2-40B4-BE49-F238E27FC236}">
                <a16:creationId xmlns:a16="http://schemas.microsoft.com/office/drawing/2014/main" id="{81E2B582-740A-470B-9452-CF409B63ECE5}"/>
              </a:ext>
            </a:extLst>
          </p:cNvPr>
          <p:cNvSpPr/>
          <p:nvPr/>
        </p:nvSpPr>
        <p:spPr>
          <a:xfrm>
            <a:off x="649771" y="6019919"/>
            <a:ext cx="6214777" cy="503741"/>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96F57880-86D4-4F37-8639-2CF9580F1F29}"/>
              </a:ext>
            </a:extLst>
          </p:cNvPr>
          <p:cNvSpPr txBox="1"/>
          <p:nvPr/>
        </p:nvSpPr>
        <p:spPr>
          <a:xfrm>
            <a:off x="639210" y="5587468"/>
            <a:ext cx="6235898" cy="276999"/>
          </a:xfrm>
          <a:prstGeom prst="rect">
            <a:avLst/>
          </a:prstGeom>
          <a:solidFill>
            <a:schemeClr val="accent6">
              <a:lumMod val="20000"/>
              <a:lumOff val="80000"/>
            </a:schemeClr>
          </a:solidFill>
          <a:ln w="28575">
            <a:solidFill>
              <a:schemeClr val="bg1">
                <a:lumMod val="75000"/>
              </a:schemeClr>
            </a:solidFill>
          </a:ln>
        </p:spPr>
        <p:txBody>
          <a:bodyPr wrap="square" rtlCol="0">
            <a:spAutoFit/>
          </a:bodyPr>
          <a:lstStyle/>
          <a:p>
            <a:r>
              <a:rPr lang="ja-JP" altLang="en-US" sz="1200" dirty="0">
                <a:latin typeface="メイリオ" panose="020B0604030504040204" pitchFamily="50" charset="-128"/>
                <a:ea typeface="メイリオ" panose="020B0604030504040204" pitchFamily="50" charset="-128"/>
              </a:rPr>
              <a:t>（４）</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ハローワークの職業紹介業務のオンライン・デジタル化推進による求職者支援</a:t>
            </a:r>
            <a:endParaRPr lang="ja-JP" altLang="en-US" sz="1200" dirty="0">
              <a:latin typeface="メイリオ" panose="020B0604030504040204" pitchFamily="50" charset="-128"/>
              <a:ea typeface="メイリオ" panose="020B0604030504040204" pitchFamily="50" charset="-128"/>
            </a:endParaRPr>
          </a:p>
        </p:txBody>
      </p:sp>
      <p:grpSp>
        <p:nvGrpSpPr>
          <p:cNvPr id="33" name="グループ化 32">
            <a:extLst>
              <a:ext uri="{FF2B5EF4-FFF2-40B4-BE49-F238E27FC236}">
                <a16:creationId xmlns:a16="http://schemas.microsoft.com/office/drawing/2014/main" id="{52B589C6-D292-4032-8F23-FCD29D6F09F9}"/>
              </a:ext>
            </a:extLst>
          </p:cNvPr>
          <p:cNvGrpSpPr/>
          <p:nvPr/>
        </p:nvGrpSpPr>
        <p:grpSpPr>
          <a:xfrm>
            <a:off x="639210" y="5891025"/>
            <a:ext cx="1281733" cy="279601"/>
            <a:chOff x="644389" y="1193430"/>
            <a:chExt cx="1281733" cy="279601"/>
          </a:xfrm>
        </p:grpSpPr>
        <p:sp>
          <p:nvSpPr>
            <p:cNvPr id="34" name="正方形/長方形 33">
              <a:extLst>
                <a:ext uri="{FF2B5EF4-FFF2-40B4-BE49-F238E27FC236}">
                  <a16:creationId xmlns:a16="http://schemas.microsoft.com/office/drawing/2014/main" id="{5CE70164-A44B-427D-83BD-AB9E94F6089C}"/>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46CDCBBE-9FF2-495C-B679-AF95F33B4F88}"/>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36" name="テキスト ボックス 35">
            <a:extLst>
              <a:ext uri="{FF2B5EF4-FFF2-40B4-BE49-F238E27FC236}">
                <a16:creationId xmlns:a16="http://schemas.microsoft.com/office/drawing/2014/main" id="{D7A86B3B-4CA1-4773-B029-DA4AC50A8AE8}"/>
              </a:ext>
            </a:extLst>
          </p:cNvPr>
          <p:cNvSpPr txBox="1"/>
          <p:nvPr/>
        </p:nvSpPr>
        <p:spPr>
          <a:xfrm>
            <a:off x="669665" y="6133031"/>
            <a:ext cx="6146697" cy="390630"/>
          </a:xfrm>
          <a:prstGeom prst="rect">
            <a:avLst/>
          </a:prstGeom>
          <a:noFill/>
        </p:spPr>
        <p:txBody>
          <a:bodyPr wrap="square" rtlCol="0">
            <a:noAutofit/>
          </a:bodyPr>
          <a:lstStyle/>
          <a:p>
            <a:r>
              <a:rPr kumimoji="1" lang="ja-JP" altLang="en-US" sz="1050" dirty="0">
                <a:latin typeface="メイリオ" panose="020B0604030504040204" pitchFamily="50" charset="-128"/>
                <a:ea typeface="メイリオ" panose="020B0604030504040204" pitchFamily="50" charset="-128"/>
              </a:rPr>
              <a:t>　</a:t>
            </a:r>
            <a:r>
              <a:rPr kumimoji="1" lang="ja-JP" altLang="en-US" sz="950" dirty="0">
                <a:latin typeface="メイリオ" panose="020B0604030504040204" pitchFamily="50" charset="-128"/>
                <a:ea typeface="メイリオ" panose="020B0604030504040204" pitchFamily="50" charset="-128"/>
              </a:rPr>
              <a:t>社会全体のデジタル化を進めるためには、ハローワークの職業紹介業務においてもデジタル技術やデータを活用し、利用者目線に立った業務運営を実施する必要がある。</a:t>
            </a:r>
            <a:endParaRPr kumimoji="1" lang="en-US" altLang="ja-JP" sz="950" dirty="0">
              <a:latin typeface="メイリオ" panose="020B0604030504040204" pitchFamily="50" charset="-128"/>
              <a:ea typeface="メイリオ" panose="020B0604030504040204" pitchFamily="50" charset="-128"/>
            </a:endParaRPr>
          </a:p>
        </p:txBody>
      </p:sp>
      <p:sp>
        <p:nvSpPr>
          <p:cNvPr id="37" name="正方形/長方形 36">
            <a:extLst>
              <a:ext uri="{FF2B5EF4-FFF2-40B4-BE49-F238E27FC236}">
                <a16:creationId xmlns:a16="http://schemas.microsoft.com/office/drawing/2014/main" id="{4B579776-CE9D-4770-B9F5-843FF0BFCF0D}"/>
              </a:ext>
            </a:extLst>
          </p:cNvPr>
          <p:cNvSpPr/>
          <p:nvPr/>
        </p:nvSpPr>
        <p:spPr>
          <a:xfrm>
            <a:off x="652857" y="6622220"/>
            <a:ext cx="3837256" cy="354954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50E0782B-C239-42D3-ABA7-B8F549AE4EEB}"/>
              </a:ext>
            </a:extLst>
          </p:cNvPr>
          <p:cNvGrpSpPr/>
          <p:nvPr/>
        </p:nvGrpSpPr>
        <p:grpSpPr>
          <a:xfrm>
            <a:off x="649771" y="6538564"/>
            <a:ext cx="1211332" cy="281192"/>
            <a:chOff x="641214" y="2212514"/>
            <a:chExt cx="1211332" cy="281192"/>
          </a:xfrm>
        </p:grpSpPr>
        <p:sp>
          <p:nvSpPr>
            <p:cNvPr id="39" name="正方形/長方形 38">
              <a:extLst>
                <a:ext uri="{FF2B5EF4-FFF2-40B4-BE49-F238E27FC236}">
                  <a16:creationId xmlns:a16="http://schemas.microsoft.com/office/drawing/2014/main" id="{A84F2DDB-5BFB-4250-9993-DA3D1F91EB69}"/>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40" name="テキスト ボックス 39">
              <a:extLst>
                <a:ext uri="{FF2B5EF4-FFF2-40B4-BE49-F238E27FC236}">
                  <a16:creationId xmlns:a16="http://schemas.microsoft.com/office/drawing/2014/main" id="{F296C8FE-34CC-488D-B0A7-B2A2731CBDE5}"/>
                </a:ext>
              </a:extLst>
            </p:cNvPr>
            <p:cNvSpPr txBox="1"/>
            <p:nvPr/>
          </p:nvSpPr>
          <p:spPr>
            <a:xfrm>
              <a:off x="641214" y="2232096"/>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41" name="テキスト ボックス 40">
            <a:extLst>
              <a:ext uri="{FF2B5EF4-FFF2-40B4-BE49-F238E27FC236}">
                <a16:creationId xmlns:a16="http://schemas.microsoft.com/office/drawing/2014/main" id="{047DD91C-62ED-4BF4-A583-5AE9799F5D93}"/>
              </a:ext>
            </a:extLst>
          </p:cNvPr>
          <p:cNvSpPr txBox="1"/>
          <p:nvPr/>
        </p:nvSpPr>
        <p:spPr>
          <a:xfrm>
            <a:off x="635624" y="6799135"/>
            <a:ext cx="3854489" cy="1969526"/>
          </a:xfrm>
          <a:prstGeom prst="rect">
            <a:avLst/>
          </a:prstGeom>
          <a:noFill/>
        </p:spPr>
        <p:txBody>
          <a:bodyPr wrap="square" rtlCol="0">
            <a:noAutofit/>
          </a:bodyPr>
          <a:lstStyle/>
          <a:p>
            <a:pPr marL="108000" indent="-720000"/>
            <a:r>
              <a:rPr kumimoji="1" lang="ja-JP" altLang="en-US" sz="950" dirty="0">
                <a:latin typeface="メイリオ" panose="020B0604030504040204" pitchFamily="50" charset="-128"/>
                <a:ea typeface="メイリオ" panose="020B0604030504040204" pitchFamily="50" charset="-128"/>
              </a:rPr>
              <a:t>①　ハローワークシステム刷新により機能強化したハローワークインターネットサービスの利用促進を図るとともに、求職者及び求人者にマイページ開設・活用を働きかけ、オンラインを活用したサービスの充実を図る。</a:t>
            </a:r>
          </a:p>
          <a:p>
            <a:pPr marL="108000" indent="-720000"/>
            <a:r>
              <a:rPr kumimoji="1" lang="ja-JP" altLang="en-US" sz="950" dirty="0">
                <a:latin typeface="メイリオ" panose="020B0604030504040204" pitchFamily="50" charset="-128"/>
                <a:ea typeface="メイリオ" panose="020B0604030504040204" pitchFamily="50" charset="-128"/>
              </a:rPr>
              <a:t>②　来所による支援が必要な求職者に対しては、職業相談窓口に積極的に誘導し、担当者制の活用を含む課題解決支援サービスを提供し、求人者に対しては、事業所訪問等の積極的なアプローチにより、企業との信頼関係構築（顔の見える関係づくり）と、より詳細な求人・事業所情報を収集し、ハローワークシステムを活用した情報提供を行い、求人・求職者のマッチングの一層の推進を図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③　職業相談、就職支援セミナーの実施に当たって、オンライン化の推進を図る。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④　</a:t>
            </a:r>
            <a:r>
              <a:rPr kumimoji="1" lang="en-US" altLang="ja-JP" sz="950" dirty="0">
                <a:latin typeface="メイリオ" panose="020B0604030504040204" pitchFamily="50" charset="-128"/>
                <a:ea typeface="メイリオ" panose="020B0604030504040204" pitchFamily="50" charset="-128"/>
              </a:rPr>
              <a:t>job</a:t>
            </a:r>
            <a:r>
              <a:rPr kumimoji="1" lang="ja-JP" altLang="en-US" sz="950" dirty="0">
                <a:latin typeface="メイリオ" panose="020B0604030504040204" pitchFamily="50" charset="-128"/>
                <a:ea typeface="メイリオ" panose="020B0604030504040204" pitchFamily="50" charset="-128"/>
              </a:rPr>
              <a:t>　</a:t>
            </a:r>
            <a:r>
              <a:rPr kumimoji="1" lang="en-US" altLang="ja-JP" sz="950" dirty="0">
                <a:latin typeface="メイリオ" panose="020B0604030504040204" pitchFamily="50" charset="-128"/>
                <a:ea typeface="メイリオ" panose="020B0604030504040204" pitchFamily="50" charset="-128"/>
              </a:rPr>
              <a:t>tag</a:t>
            </a:r>
            <a:r>
              <a:rPr kumimoji="1" lang="ja-JP" altLang="en-US" sz="950" dirty="0">
                <a:latin typeface="メイリオ" panose="020B0604030504040204" pitchFamily="50" charset="-128"/>
                <a:ea typeface="メイリオ" panose="020B0604030504040204" pitchFamily="50" charset="-128"/>
              </a:rPr>
              <a:t>（職業情報提供サイト</a:t>
            </a:r>
            <a:r>
              <a:rPr kumimoji="1" lang="en-US" altLang="ja-JP" sz="950" dirty="0">
                <a:latin typeface="メイリオ" panose="020B0604030504040204" pitchFamily="50" charset="-128"/>
                <a:ea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rPr>
              <a:t>日本版Ｏ</a:t>
            </a:r>
            <a:r>
              <a:rPr kumimoji="1" lang="en-US" altLang="ja-JP" sz="950" dirty="0">
                <a:latin typeface="メイリオ" panose="020B0604030504040204" pitchFamily="50" charset="-128"/>
                <a:ea typeface="メイリオ" panose="020B0604030504040204" pitchFamily="50" charset="-128"/>
              </a:rPr>
              <a:t>-NET)</a:t>
            </a:r>
            <a:r>
              <a:rPr kumimoji="1" lang="ja-JP" altLang="en-US" sz="950" dirty="0">
                <a:latin typeface="メイリオ" panose="020B0604030504040204" pitchFamily="50" charset="-128"/>
                <a:ea typeface="メイリオ" panose="020B0604030504040204" pitchFamily="50" charset="-128"/>
              </a:rPr>
              <a:t> </a:t>
            </a:r>
            <a:r>
              <a:rPr kumimoji="1" lang="en-US" altLang="ja-JP" sz="950" dirty="0">
                <a:latin typeface="メイリオ" panose="020B0604030504040204" pitchFamily="50" charset="-128"/>
                <a:ea typeface="メイリオ" panose="020B0604030504040204" pitchFamily="50" charset="-128"/>
              </a:rPr>
              <a:t>)</a:t>
            </a:r>
            <a:r>
              <a:rPr kumimoji="1" lang="ja-JP" altLang="en-US" sz="950" dirty="0">
                <a:latin typeface="メイリオ" panose="020B0604030504040204" pitchFamily="50" charset="-128"/>
                <a:ea typeface="メイリオ" panose="020B0604030504040204" pitchFamily="50" charset="-128"/>
              </a:rPr>
              <a:t>を活用することにより、職業情報・職業能力それぞれを「見える化」し、求職者のニーズ・状況を踏まえ、求人との効果的なマッチングを図る。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⑤　</a:t>
            </a:r>
            <a:r>
              <a:rPr kumimoji="1" lang="en-US" altLang="ja-JP" sz="950" dirty="0">
                <a:latin typeface="メイリオ" panose="020B0604030504040204" pitchFamily="50" charset="-128"/>
                <a:ea typeface="メイリオ" panose="020B0604030504040204" pitchFamily="50" charset="-128"/>
              </a:rPr>
              <a:t>SNS</a:t>
            </a:r>
            <a:r>
              <a:rPr kumimoji="1" lang="ja-JP" altLang="en-US" sz="950" dirty="0">
                <a:latin typeface="メイリオ" panose="020B0604030504040204" pitchFamily="50" charset="-128"/>
                <a:ea typeface="メイリオ" panose="020B0604030504040204" pitchFamily="50" charset="-128"/>
              </a:rPr>
              <a:t>・</a:t>
            </a:r>
            <a:r>
              <a:rPr kumimoji="1" lang="en-US" altLang="ja-JP" sz="950" dirty="0">
                <a:latin typeface="メイリオ" panose="020B0604030504040204" pitchFamily="50" charset="-128"/>
                <a:ea typeface="メイリオ" panose="020B0604030504040204" pitchFamily="50" charset="-128"/>
              </a:rPr>
              <a:t>HP</a:t>
            </a:r>
            <a:r>
              <a:rPr kumimoji="1" lang="ja-JP" altLang="en-US" sz="950" dirty="0">
                <a:latin typeface="メイリオ" panose="020B0604030504040204" pitchFamily="50" charset="-128"/>
                <a:ea typeface="メイリオ" panose="020B0604030504040204" pitchFamily="50" charset="-128"/>
              </a:rPr>
              <a:t>を活用した情報発信を強化し、求職者・求人者をはじめとした様々な層に対して幅広くハローワークのサービスを周知し、利用促進を図る。</a:t>
            </a:r>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⑥　雇用保険の電子申請について、事業主の利便性向上のため、各窓口において利用勧奨を行い、利用促進を図る。</a:t>
            </a:r>
          </a:p>
        </p:txBody>
      </p:sp>
      <p:sp>
        <p:nvSpPr>
          <p:cNvPr id="42" name="正方形/長方形 41">
            <a:extLst>
              <a:ext uri="{FF2B5EF4-FFF2-40B4-BE49-F238E27FC236}">
                <a16:creationId xmlns:a16="http://schemas.microsoft.com/office/drawing/2014/main" id="{7A6916D5-5CBB-4444-8D0A-1F2AAC3A7021}"/>
              </a:ext>
            </a:extLst>
          </p:cNvPr>
          <p:cNvSpPr/>
          <p:nvPr/>
        </p:nvSpPr>
        <p:spPr>
          <a:xfrm>
            <a:off x="4602148" y="6624634"/>
            <a:ext cx="2205861" cy="354713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テキスト ボックス 1">
            <a:extLst>
              <a:ext uri="{FF2B5EF4-FFF2-40B4-BE49-F238E27FC236}">
                <a16:creationId xmlns:a16="http://schemas.microsoft.com/office/drawing/2014/main" id="{DE92BFD5-D148-4036-B9B0-2206666212CE}"/>
              </a:ext>
            </a:extLst>
          </p:cNvPr>
          <p:cNvSpPr txBox="1"/>
          <p:nvPr/>
        </p:nvSpPr>
        <p:spPr>
          <a:xfrm>
            <a:off x="4719378" y="6747692"/>
            <a:ext cx="1971399" cy="25040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00" dirty="0">
                <a:solidFill>
                  <a:schemeClr val="tx1">
                    <a:lumMod val="65000"/>
                    <a:lumOff val="35000"/>
                  </a:schemeClr>
                </a:solidFill>
                <a:latin typeface="メイリオ" panose="020B0604030504040204" pitchFamily="50" charset="-128"/>
                <a:ea typeface="メイリオ" panose="020B0604030504040204" pitchFamily="50" charset="-128"/>
              </a:rPr>
              <a:t>新規求人件数のオンライン受理割合</a:t>
            </a:r>
          </a:p>
        </p:txBody>
      </p:sp>
      <p:sp>
        <p:nvSpPr>
          <p:cNvPr id="45" name="テキスト ボックス 1">
            <a:extLst>
              <a:ext uri="{FF2B5EF4-FFF2-40B4-BE49-F238E27FC236}">
                <a16:creationId xmlns:a16="http://schemas.microsoft.com/office/drawing/2014/main" id="{660C6886-6976-492E-91CC-BE6D80BDE141}"/>
              </a:ext>
            </a:extLst>
          </p:cNvPr>
          <p:cNvSpPr txBox="1"/>
          <p:nvPr/>
        </p:nvSpPr>
        <p:spPr>
          <a:xfrm>
            <a:off x="4652345" y="7028110"/>
            <a:ext cx="397263" cy="19593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ja-JP" sz="700" dirty="0">
                <a:solidFill>
                  <a:schemeClr val="tx1">
                    <a:lumMod val="50000"/>
                    <a:lumOff val="50000"/>
                  </a:schemeClr>
                </a:solidFill>
                <a:latin typeface="メイリオ" panose="020B0604030504040204" pitchFamily="50" charset="-128"/>
                <a:ea typeface="メイリオ" panose="020B0604030504040204" pitchFamily="50" charset="-128"/>
              </a:rPr>
              <a:t>(%)</a:t>
            </a:r>
            <a:endParaRPr lang="ja-JP" altLang="en-US" sz="700" dirty="0">
              <a:solidFill>
                <a:schemeClr val="tx1">
                  <a:lumMod val="50000"/>
                  <a:lumOff val="50000"/>
                </a:schemeClr>
              </a:solidFill>
              <a:latin typeface="メイリオ" panose="020B0604030504040204" pitchFamily="50" charset="-128"/>
              <a:ea typeface="メイリオ" panose="020B0604030504040204" pitchFamily="50" charset="-128"/>
            </a:endParaRPr>
          </a:p>
        </p:txBody>
      </p:sp>
      <p:graphicFrame>
        <p:nvGraphicFramePr>
          <p:cNvPr id="46" name="グラフ 45">
            <a:extLst>
              <a:ext uri="{FF2B5EF4-FFF2-40B4-BE49-F238E27FC236}">
                <a16:creationId xmlns:a16="http://schemas.microsoft.com/office/drawing/2014/main" id="{33246A79-4E48-45D9-B48F-FA687017C9C6}"/>
              </a:ext>
            </a:extLst>
          </p:cNvPr>
          <p:cNvGraphicFramePr>
            <a:graphicFrameLocks/>
          </p:cNvGraphicFramePr>
          <p:nvPr>
            <p:extLst>
              <p:ext uri="{D42A27DB-BD31-4B8C-83A1-F6EECF244321}">
                <p14:modId xmlns:p14="http://schemas.microsoft.com/office/powerpoint/2010/main" val="3170366347"/>
              </p:ext>
            </p:extLst>
          </p:nvPr>
        </p:nvGraphicFramePr>
        <p:xfrm>
          <a:off x="4669183" y="6900531"/>
          <a:ext cx="2071793" cy="3507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27319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スライド番号プレースホルダー 1">
            <a:extLst>
              <a:ext uri="{FF2B5EF4-FFF2-40B4-BE49-F238E27FC236}">
                <a16:creationId xmlns:a16="http://schemas.microsoft.com/office/drawing/2014/main" id="{0F62E0E0-9927-4DB5-ABC1-04CF08AADDEC}"/>
              </a:ext>
            </a:extLst>
          </p:cNvPr>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7</a:t>
            </a:fld>
            <a:endParaRPr kumimoji="1" lang="ja-JP" altLang="en-US"/>
          </a:p>
        </p:txBody>
      </p:sp>
      <p:sp>
        <p:nvSpPr>
          <p:cNvPr id="37" name="正方形/長方形 36">
            <a:extLst>
              <a:ext uri="{FF2B5EF4-FFF2-40B4-BE49-F238E27FC236}">
                <a16:creationId xmlns:a16="http://schemas.microsoft.com/office/drawing/2014/main" id="{449720A4-FBEB-43C6-88CC-1EF307C2AB2B}"/>
              </a:ext>
            </a:extLst>
          </p:cNvPr>
          <p:cNvSpPr/>
          <p:nvPr/>
        </p:nvSpPr>
        <p:spPr>
          <a:xfrm>
            <a:off x="642296" y="2452693"/>
            <a:ext cx="2776894" cy="272607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a:extLst>
              <a:ext uri="{FF2B5EF4-FFF2-40B4-BE49-F238E27FC236}">
                <a16:creationId xmlns:a16="http://schemas.microsoft.com/office/drawing/2014/main" id="{4A16B689-561E-430C-81D3-CCE607FAEE53}"/>
              </a:ext>
            </a:extLst>
          </p:cNvPr>
          <p:cNvSpPr/>
          <p:nvPr/>
        </p:nvSpPr>
        <p:spPr>
          <a:xfrm>
            <a:off x="649771" y="1340837"/>
            <a:ext cx="6214777" cy="892044"/>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C906593F-5EB1-40AB-9EED-887133941A3E}"/>
              </a:ext>
            </a:extLst>
          </p:cNvPr>
          <p:cNvSpPr txBox="1"/>
          <p:nvPr/>
        </p:nvSpPr>
        <p:spPr>
          <a:xfrm>
            <a:off x="639210" y="701944"/>
            <a:ext cx="6235898" cy="461665"/>
          </a:xfrm>
          <a:prstGeom prst="rect">
            <a:avLst/>
          </a:prstGeom>
          <a:solidFill>
            <a:schemeClr val="accent6">
              <a:lumMod val="20000"/>
              <a:lumOff val="80000"/>
            </a:schemeClr>
          </a:solidFill>
          <a:ln w="28575">
            <a:solidFill>
              <a:schemeClr val="bg1">
                <a:lumMod val="75000"/>
              </a:schemeClr>
            </a:solidFill>
          </a:ln>
        </p:spPr>
        <p:txBody>
          <a:bodyPr wrap="square" rtlCol="0">
            <a:spAutoFit/>
          </a:bodyPr>
          <a:lstStyle/>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（５）</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人材不足分野におけるマッチング支援</a:t>
            </a:r>
            <a:endParaRPr lang="ja-JP" altLang="en-US" sz="1200" dirty="0">
              <a:latin typeface="メイリオ" panose="020B0604030504040204" pitchFamily="50" charset="-128"/>
              <a:ea typeface="メイリオ" panose="020B0604030504040204" pitchFamily="50" charset="-128"/>
            </a:endParaRPr>
          </a:p>
        </p:txBody>
      </p:sp>
      <p:grpSp>
        <p:nvGrpSpPr>
          <p:cNvPr id="46" name="グループ化 45">
            <a:extLst>
              <a:ext uri="{FF2B5EF4-FFF2-40B4-BE49-F238E27FC236}">
                <a16:creationId xmlns:a16="http://schemas.microsoft.com/office/drawing/2014/main" id="{6BFB51BE-55BC-48E1-BE9B-727B461C4C8C}"/>
              </a:ext>
            </a:extLst>
          </p:cNvPr>
          <p:cNvGrpSpPr/>
          <p:nvPr/>
        </p:nvGrpSpPr>
        <p:grpSpPr>
          <a:xfrm>
            <a:off x="639210" y="1211943"/>
            <a:ext cx="1281733" cy="279601"/>
            <a:chOff x="644389" y="1193430"/>
            <a:chExt cx="1281733" cy="279601"/>
          </a:xfrm>
        </p:grpSpPr>
        <p:sp>
          <p:nvSpPr>
            <p:cNvPr id="47" name="正方形/長方形 46">
              <a:extLst>
                <a:ext uri="{FF2B5EF4-FFF2-40B4-BE49-F238E27FC236}">
                  <a16:creationId xmlns:a16="http://schemas.microsoft.com/office/drawing/2014/main" id="{0BF37F25-6397-47CC-AEA5-4E20BF65C39B}"/>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25C400BD-CEE5-444C-BDBE-6EEA3BEB2F79}"/>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49" name="正方形/長方形 48">
            <a:extLst>
              <a:ext uri="{FF2B5EF4-FFF2-40B4-BE49-F238E27FC236}">
                <a16:creationId xmlns:a16="http://schemas.microsoft.com/office/drawing/2014/main" id="{FB0E1EC1-74E6-44E7-8316-3005FFC95745}"/>
              </a:ext>
            </a:extLst>
          </p:cNvPr>
          <p:cNvSpPr/>
          <p:nvPr/>
        </p:nvSpPr>
        <p:spPr>
          <a:xfrm>
            <a:off x="3471863" y="2462549"/>
            <a:ext cx="3392684" cy="2716218"/>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a:extLst>
              <a:ext uri="{FF2B5EF4-FFF2-40B4-BE49-F238E27FC236}">
                <a16:creationId xmlns:a16="http://schemas.microsoft.com/office/drawing/2014/main" id="{10EF932F-0B27-4E2E-A3BE-C1855A61E0A8}"/>
              </a:ext>
            </a:extLst>
          </p:cNvPr>
          <p:cNvGrpSpPr/>
          <p:nvPr/>
        </p:nvGrpSpPr>
        <p:grpSpPr>
          <a:xfrm>
            <a:off x="639210" y="2286278"/>
            <a:ext cx="1211332" cy="281192"/>
            <a:chOff x="641214" y="2212514"/>
            <a:chExt cx="1211332" cy="281192"/>
          </a:xfrm>
        </p:grpSpPr>
        <p:sp>
          <p:nvSpPr>
            <p:cNvPr id="51" name="正方形/長方形 50">
              <a:extLst>
                <a:ext uri="{FF2B5EF4-FFF2-40B4-BE49-F238E27FC236}">
                  <a16:creationId xmlns:a16="http://schemas.microsoft.com/office/drawing/2014/main" id="{E44F5876-7672-4521-AB5F-162F941D1BC0}"/>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52" name="テキスト ボックス 51">
              <a:extLst>
                <a:ext uri="{FF2B5EF4-FFF2-40B4-BE49-F238E27FC236}">
                  <a16:creationId xmlns:a16="http://schemas.microsoft.com/office/drawing/2014/main" id="{2974F628-2833-4B44-A854-215E156F0AA1}"/>
                </a:ext>
              </a:extLst>
            </p:cNvPr>
            <p:cNvSpPr txBox="1"/>
            <p:nvPr/>
          </p:nvSpPr>
          <p:spPr>
            <a:xfrm>
              <a:off x="641214" y="2232096"/>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53" name="テキスト ボックス 52">
            <a:extLst>
              <a:ext uri="{FF2B5EF4-FFF2-40B4-BE49-F238E27FC236}">
                <a16:creationId xmlns:a16="http://schemas.microsoft.com/office/drawing/2014/main" id="{4C232311-0BC9-4908-915A-2A515ADADCDE}"/>
              </a:ext>
            </a:extLst>
          </p:cNvPr>
          <p:cNvSpPr txBox="1"/>
          <p:nvPr/>
        </p:nvSpPr>
        <p:spPr>
          <a:xfrm>
            <a:off x="649771" y="1545023"/>
            <a:ext cx="6233105" cy="566762"/>
          </a:xfrm>
          <a:prstGeom prst="rect">
            <a:avLst/>
          </a:prstGeom>
          <a:noFill/>
        </p:spPr>
        <p:txBody>
          <a:bodyPr wrap="square" rtlCol="0">
            <a:noAutofit/>
          </a:bodyPr>
          <a:lstStyle/>
          <a:p>
            <a:r>
              <a:rPr kumimoji="1" lang="ja-JP" altLang="en-US" sz="950" dirty="0">
                <a:latin typeface="メイリオ" panose="020B0604030504040204" pitchFamily="50" charset="-128"/>
                <a:ea typeface="メイリオ" panose="020B0604030504040204" pitchFamily="50" charset="-128"/>
              </a:rPr>
              <a:t>　労働供給制約に起因する人手不足の問題が顕在化しつつある状況の中、人材の有効活用という観点からも、個々人がそれぞれの意欲と能力に応じて活躍するという観点からも、人手不足分野への再就職支援や地域を越えた再就職支援、職種転換などにより、意欲・能力を活かして活躍できる環境整備等を進めることが重要である。</a:t>
            </a:r>
            <a:endParaRPr kumimoji="1" lang="en-US" altLang="ja-JP" sz="950" dirty="0">
              <a:latin typeface="メイリオ" panose="020B0604030504040204" pitchFamily="50" charset="-128"/>
              <a:ea typeface="メイリオ" panose="020B0604030504040204" pitchFamily="50" charset="-128"/>
            </a:endParaRPr>
          </a:p>
        </p:txBody>
      </p:sp>
      <p:sp>
        <p:nvSpPr>
          <p:cNvPr id="54" name="テキスト ボックス 53">
            <a:extLst>
              <a:ext uri="{FF2B5EF4-FFF2-40B4-BE49-F238E27FC236}">
                <a16:creationId xmlns:a16="http://schemas.microsoft.com/office/drawing/2014/main" id="{0CC418A6-408C-44CA-A5FC-6660FA08F570}"/>
              </a:ext>
            </a:extLst>
          </p:cNvPr>
          <p:cNvSpPr txBox="1"/>
          <p:nvPr/>
        </p:nvSpPr>
        <p:spPr>
          <a:xfrm>
            <a:off x="649771" y="2714302"/>
            <a:ext cx="2635413" cy="2356919"/>
          </a:xfrm>
          <a:prstGeom prst="rect">
            <a:avLst/>
          </a:prstGeom>
          <a:noFill/>
        </p:spPr>
        <p:txBody>
          <a:bodyPr wrap="square" rtlCol="0">
            <a:noAutofit/>
          </a:bodyPr>
          <a:lstStyle/>
          <a:p>
            <a:pPr marL="108000" indent="-720000"/>
            <a:r>
              <a:rPr kumimoji="1" lang="ja-JP" altLang="en-US" sz="950" dirty="0">
                <a:latin typeface="メイリオ" panose="020B0604030504040204" pitchFamily="50" charset="-128"/>
                <a:ea typeface="メイリオ" panose="020B0604030504040204" pitchFamily="50" charset="-128"/>
              </a:rPr>
              <a:t>①　医療・介護・保育分野など雇用吸収力の高い分野のマッチング支援を強化するため、ハローワークの「人材確保対策コーナー」を中心に、関係団体等と連携した人材確保支援の充実を図るとともに、「医療・福祉分野充足促進プロジェクト」を推進し、潜在求職者の積極的な掘り起こし、求人充足に向けた条件緩和指導等により、重点的なマッチング支援を実施する。</a:t>
            </a:r>
            <a:endParaRPr kumimoji="1" lang="en-US" altLang="ja-JP" sz="950" dirty="0">
              <a:latin typeface="メイリオ" panose="020B0604030504040204" pitchFamily="50" charset="-128"/>
              <a:ea typeface="メイリオ" panose="020B0604030504040204" pitchFamily="50" charset="-128"/>
            </a:endParaRPr>
          </a:p>
          <a:p>
            <a:pPr marL="108000" indent="-720000"/>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②　人材不足分野の仕事に関する基本的な内容を説明するセミナーのほか、個別面談会、職場見学会・体験会を積極的に開催し、マッチングの促進を図る。</a:t>
            </a:r>
            <a:endParaRPr kumimoji="1" lang="en-US" altLang="ja-JP" sz="950" dirty="0">
              <a:latin typeface="メイリオ" panose="020B0604030504040204" pitchFamily="50" charset="-128"/>
              <a:ea typeface="メイリオ" panose="020B0604030504040204" pitchFamily="50" charset="-128"/>
            </a:endParaRPr>
          </a:p>
        </p:txBody>
      </p:sp>
      <p:sp>
        <p:nvSpPr>
          <p:cNvPr id="56" name="正方形/長方形 55">
            <a:extLst>
              <a:ext uri="{FF2B5EF4-FFF2-40B4-BE49-F238E27FC236}">
                <a16:creationId xmlns:a16="http://schemas.microsoft.com/office/drawing/2014/main" id="{C04985E1-A056-4DE9-80B1-B3F0F932F576}"/>
              </a:ext>
            </a:extLst>
          </p:cNvPr>
          <p:cNvSpPr/>
          <p:nvPr/>
        </p:nvSpPr>
        <p:spPr>
          <a:xfrm>
            <a:off x="652856" y="7283960"/>
            <a:ext cx="2991865" cy="2726073"/>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C3B2473F-1C3D-4E76-A9F6-53B2A5B91CF0}"/>
              </a:ext>
            </a:extLst>
          </p:cNvPr>
          <p:cNvSpPr/>
          <p:nvPr/>
        </p:nvSpPr>
        <p:spPr>
          <a:xfrm>
            <a:off x="649771" y="6060339"/>
            <a:ext cx="6214777" cy="963377"/>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テキスト ボックス 57">
            <a:extLst>
              <a:ext uri="{FF2B5EF4-FFF2-40B4-BE49-F238E27FC236}">
                <a16:creationId xmlns:a16="http://schemas.microsoft.com/office/drawing/2014/main" id="{5D94A424-37C2-40DE-968B-47A333941135}"/>
              </a:ext>
            </a:extLst>
          </p:cNvPr>
          <p:cNvSpPr txBox="1"/>
          <p:nvPr/>
        </p:nvSpPr>
        <p:spPr>
          <a:xfrm>
            <a:off x="639210" y="5403075"/>
            <a:ext cx="6235898" cy="461665"/>
          </a:xfrm>
          <a:prstGeom prst="rect">
            <a:avLst/>
          </a:prstGeom>
          <a:solidFill>
            <a:schemeClr val="accent6">
              <a:lumMod val="20000"/>
              <a:lumOff val="80000"/>
            </a:schemeClr>
          </a:solidFill>
          <a:ln w="28575">
            <a:solidFill>
              <a:schemeClr val="bg1">
                <a:lumMod val="75000"/>
              </a:schemeClr>
            </a:solidFill>
          </a:ln>
        </p:spPr>
        <p:txBody>
          <a:bodyPr wrap="square" rtlCol="0">
            <a:spAutoFit/>
          </a:bodyPr>
          <a:lstStyle/>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（６）</a:t>
            </a:r>
            <a:r>
              <a:rPr lang="ja-JP" altLang="ja-JP" sz="1200" dirty="0">
                <a:latin typeface="メイリオ" panose="020B0604030504040204" pitchFamily="50" charset="-128"/>
                <a:ea typeface="メイリオ" panose="020B0604030504040204" pitchFamily="50" charset="-128"/>
              </a:rPr>
              <a:t>地方</a:t>
            </a:r>
            <a:r>
              <a:rPr lang="ja-JP" altLang="en-US" sz="1200" dirty="0">
                <a:latin typeface="メイリオ" panose="020B0604030504040204" pitchFamily="50" charset="-128"/>
                <a:ea typeface="メイリオ" panose="020B0604030504040204" pitchFamily="50" charset="-128"/>
              </a:rPr>
              <a:t>公共団体</a:t>
            </a:r>
            <a:r>
              <a:rPr lang="ja-JP" altLang="ja-JP" sz="1200" dirty="0">
                <a:latin typeface="メイリオ" panose="020B0604030504040204" pitchFamily="50" charset="-128"/>
                <a:ea typeface="メイリオ" panose="020B0604030504040204" pitchFamily="50" charset="-128"/>
              </a:rPr>
              <a:t>との連携による就職促進の支援</a:t>
            </a:r>
            <a:endParaRPr lang="ja-JP" altLang="en-US" sz="1200" dirty="0">
              <a:latin typeface="メイリオ" panose="020B0604030504040204" pitchFamily="50" charset="-128"/>
              <a:ea typeface="メイリオ" panose="020B0604030504040204" pitchFamily="50" charset="-128"/>
            </a:endParaRPr>
          </a:p>
        </p:txBody>
      </p:sp>
      <p:grpSp>
        <p:nvGrpSpPr>
          <p:cNvPr id="59" name="グループ化 58">
            <a:extLst>
              <a:ext uri="{FF2B5EF4-FFF2-40B4-BE49-F238E27FC236}">
                <a16:creationId xmlns:a16="http://schemas.microsoft.com/office/drawing/2014/main" id="{46109123-22D8-47B2-94D4-8AF61407F8DA}"/>
              </a:ext>
            </a:extLst>
          </p:cNvPr>
          <p:cNvGrpSpPr/>
          <p:nvPr/>
        </p:nvGrpSpPr>
        <p:grpSpPr>
          <a:xfrm>
            <a:off x="639210" y="5888518"/>
            <a:ext cx="1281733" cy="279601"/>
            <a:chOff x="639210" y="1422483"/>
            <a:chExt cx="1281733" cy="279601"/>
          </a:xfrm>
        </p:grpSpPr>
        <p:sp>
          <p:nvSpPr>
            <p:cNvPr id="60" name="正方形/長方形 59">
              <a:extLst>
                <a:ext uri="{FF2B5EF4-FFF2-40B4-BE49-F238E27FC236}">
                  <a16:creationId xmlns:a16="http://schemas.microsoft.com/office/drawing/2014/main" id="{B34DFA02-B81E-4F17-9EFB-28A30C8081B3}"/>
                </a:ext>
              </a:extLst>
            </p:cNvPr>
            <p:cNvSpPr/>
            <p:nvPr/>
          </p:nvSpPr>
          <p:spPr>
            <a:xfrm>
              <a:off x="639210" y="1422483"/>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5A9867E9-FDDF-420E-B000-31D2766E9A0C}"/>
                </a:ext>
              </a:extLst>
            </p:cNvPr>
            <p:cNvSpPr txBox="1"/>
            <p:nvPr/>
          </p:nvSpPr>
          <p:spPr>
            <a:xfrm>
              <a:off x="728246" y="1440474"/>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grpSp>
        <p:nvGrpSpPr>
          <p:cNvPr id="62" name="グループ化 61">
            <a:extLst>
              <a:ext uri="{FF2B5EF4-FFF2-40B4-BE49-F238E27FC236}">
                <a16:creationId xmlns:a16="http://schemas.microsoft.com/office/drawing/2014/main" id="{5177D609-68B6-498A-8B3D-6B4936E935C4}"/>
              </a:ext>
            </a:extLst>
          </p:cNvPr>
          <p:cNvGrpSpPr/>
          <p:nvPr/>
        </p:nvGrpSpPr>
        <p:grpSpPr>
          <a:xfrm>
            <a:off x="637739" y="7045364"/>
            <a:ext cx="1296000" cy="324000"/>
            <a:chOff x="637739" y="2355786"/>
            <a:chExt cx="1296000" cy="324000"/>
          </a:xfrm>
        </p:grpSpPr>
        <p:sp>
          <p:nvSpPr>
            <p:cNvPr id="63" name="正方形/長方形 62">
              <a:extLst>
                <a:ext uri="{FF2B5EF4-FFF2-40B4-BE49-F238E27FC236}">
                  <a16:creationId xmlns:a16="http://schemas.microsoft.com/office/drawing/2014/main" id="{D3844898-ED40-4605-81DD-9A4B6427210D}"/>
                </a:ext>
              </a:extLst>
            </p:cNvPr>
            <p:cNvSpPr/>
            <p:nvPr/>
          </p:nvSpPr>
          <p:spPr>
            <a:xfrm>
              <a:off x="637739" y="2355786"/>
              <a:ext cx="945225" cy="261639"/>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64" name="テキスト ボックス 63">
              <a:extLst>
                <a:ext uri="{FF2B5EF4-FFF2-40B4-BE49-F238E27FC236}">
                  <a16:creationId xmlns:a16="http://schemas.microsoft.com/office/drawing/2014/main" id="{3FA0ED34-9EA2-460E-8B08-1B647DCE2BD1}"/>
                </a:ext>
              </a:extLst>
            </p:cNvPr>
            <p:cNvSpPr txBox="1"/>
            <p:nvPr/>
          </p:nvSpPr>
          <p:spPr>
            <a:xfrm>
              <a:off x="710633" y="2397506"/>
              <a:ext cx="1223106" cy="28228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65" name="テキスト ボックス 64">
            <a:extLst>
              <a:ext uri="{FF2B5EF4-FFF2-40B4-BE49-F238E27FC236}">
                <a16:creationId xmlns:a16="http://schemas.microsoft.com/office/drawing/2014/main" id="{4A5DCAC0-3139-413D-A9C6-CEE3ADE14C4D}"/>
              </a:ext>
            </a:extLst>
          </p:cNvPr>
          <p:cNvSpPr txBox="1"/>
          <p:nvPr/>
        </p:nvSpPr>
        <p:spPr>
          <a:xfrm>
            <a:off x="607926" y="6231080"/>
            <a:ext cx="6233105" cy="681557"/>
          </a:xfrm>
          <a:prstGeom prst="rect">
            <a:avLst/>
          </a:prstGeom>
          <a:noFill/>
        </p:spPr>
        <p:txBody>
          <a:bodyPr wrap="square" rtlCol="0">
            <a:noAutofit/>
          </a:bodyPr>
          <a:lstStyle/>
          <a:p>
            <a:r>
              <a:rPr kumimoji="1" lang="ja-JP" altLang="en-US" sz="950" dirty="0">
                <a:latin typeface="メイリオ" panose="020B0604030504040204" pitchFamily="50" charset="-128"/>
                <a:ea typeface="メイリオ" panose="020B0604030504040204" pitchFamily="50" charset="-128"/>
              </a:rPr>
              <a:t>　雇用対策における国と地方公共団体との連携に関しては、国と地方公共団体がそれぞれの強みを発揮し、一体となって雇用対策を進めることで住民サービスの更なる強化を図る必要がある。</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これまでも地方公共団体との各種の連携事業を実施してきたところであるが、これまで以上に地域の雇用問題への一体的な取組を進めるため、地方公共団体と雇用対策協定の締結の促進を図る必要がある。</a:t>
            </a:r>
            <a:endParaRPr kumimoji="1" lang="en-US" altLang="ja-JP" sz="950" dirty="0">
              <a:latin typeface="メイリオ" panose="020B0604030504040204" pitchFamily="50" charset="-128"/>
              <a:ea typeface="メイリオ" panose="020B0604030504040204" pitchFamily="50" charset="-128"/>
            </a:endParaRPr>
          </a:p>
        </p:txBody>
      </p:sp>
      <p:sp>
        <p:nvSpPr>
          <p:cNvPr id="66" name="テキスト ボックス 65">
            <a:extLst>
              <a:ext uri="{FF2B5EF4-FFF2-40B4-BE49-F238E27FC236}">
                <a16:creationId xmlns:a16="http://schemas.microsoft.com/office/drawing/2014/main" id="{D7A01B52-C472-4C3C-8DE0-DFEB92BC2889}"/>
              </a:ext>
            </a:extLst>
          </p:cNvPr>
          <p:cNvSpPr txBox="1"/>
          <p:nvPr/>
        </p:nvSpPr>
        <p:spPr>
          <a:xfrm>
            <a:off x="681742" y="7514977"/>
            <a:ext cx="2866692" cy="2285450"/>
          </a:xfrm>
          <a:prstGeom prst="rect">
            <a:avLst/>
          </a:prstGeom>
          <a:noFill/>
        </p:spPr>
        <p:txBody>
          <a:bodyPr wrap="square" rtlCol="0">
            <a:noAutofit/>
          </a:bodyPr>
          <a:lstStyle/>
          <a:p>
            <a:pPr marL="108000" indent="-720000"/>
            <a:r>
              <a:rPr kumimoji="1" lang="ja-JP" altLang="en-US" sz="950" dirty="0">
                <a:latin typeface="メイリオ" panose="020B0604030504040204" pitchFamily="50" charset="-128"/>
                <a:ea typeface="メイリオ" panose="020B0604030504040204" pitchFamily="50" charset="-128"/>
              </a:rPr>
              <a:t>①　地域の様々な課題や雇用失業情勢を踏まえ、求職者・求人者の様々なニーズに対応した、雇用機会の確保や人材育成、就職促進等の取組を一体的に行い良質な雇用の実現のため、地方公共団体等との連携による支援の強化を図る。</a:t>
            </a:r>
            <a:endParaRPr kumimoji="1" lang="en-US" altLang="ja-JP" sz="950" dirty="0">
              <a:latin typeface="メイリオ" panose="020B0604030504040204" pitchFamily="50" charset="-128"/>
              <a:ea typeface="メイリオ" panose="020B0604030504040204" pitchFamily="50" charset="-128"/>
            </a:endParaRPr>
          </a:p>
          <a:p>
            <a:pPr marL="108000" indent="-720000"/>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②　県及び県教育委員会と締結した「宮城県における雇用の安定と定住推進協定」による事業計画に基づいた取組を実施し、国と県の施策の相乗効果が発揮されるよう連携を図る。</a:t>
            </a:r>
          </a:p>
          <a:p>
            <a:pPr marL="108000" indent="-720000"/>
            <a:endParaRPr kumimoji="1" lang="en-US" altLang="ja-JP" sz="950" dirty="0">
              <a:latin typeface="メイリオ" panose="020B0604030504040204" pitchFamily="50" charset="-128"/>
              <a:ea typeface="メイリオ" panose="020B0604030504040204" pitchFamily="50" charset="-128"/>
            </a:endParaRPr>
          </a:p>
          <a:p>
            <a:pPr marL="108000" indent="-720000"/>
            <a:r>
              <a:rPr kumimoji="1" lang="ja-JP" altLang="en-US" sz="950" dirty="0">
                <a:latin typeface="メイリオ" panose="020B0604030504040204" pitchFamily="50" charset="-128"/>
                <a:ea typeface="メイリオ" panose="020B0604030504040204" pitchFamily="50" charset="-128"/>
              </a:rPr>
              <a:t>③　県内市町村と「雇用対策協定」の締結を更に推進し、国と地方公共団体が一層連携して地域の実情に応じた雇用対策を実施する。</a:t>
            </a:r>
            <a:endParaRPr kumimoji="1" lang="en-US" altLang="ja-JP" sz="950" dirty="0">
              <a:latin typeface="メイリオ" panose="020B0604030504040204" pitchFamily="50" charset="-128"/>
              <a:ea typeface="メイリオ" panose="020B0604030504040204" pitchFamily="50" charset="-128"/>
            </a:endParaRPr>
          </a:p>
          <a:p>
            <a:pPr marL="108000" indent="-720000"/>
            <a:endParaRPr kumimoji="1" lang="en-US" altLang="ja-JP" sz="950" dirty="0">
              <a:latin typeface="メイリオ" panose="020B0604030504040204" pitchFamily="50" charset="-128"/>
              <a:ea typeface="メイリオ" panose="020B0604030504040204" pitchFamily="50" charset="-128"/>
            </a:endParaRPr>
          </a:p>
        </p:txBody>
      </p:sp>
      <p:graphicFrame>
        <p:nvGraphicFramePr>
          <p:cNvPr id="67" name="グラフ 66">
            <a:extLst>
              <a:ext uri="{FF2B5EF4-FFF2-40B4-BE49-F238E27FC236}">
                <a16:creationId xmlns:a16="http://schemas.microsoft.com/office/drawing/2014/main" id="{48C2B9F7-57F7-4B49-BBCD-B8DA59683AC3}"/>
              </a:ext>
            </a:extLst>
          </p:cNvPr>
          <p:cNvGraphicFramePr/>
          <p:nvPr>
            <p:extLst>
              <p:ext uri="{D42A27DB-BD31-4B8C-83A1-F6EECF244321}">
                <p14:modId xmlns:p14="http://schemas.microsoft.com/office/powerpoint/2010/main" val="2670189551"/>
              </p:ext>
            </p:extLst>
          </p:nvPr>
        </p:nvGraphicFramePr>
        <p:xfrm>
          <a:off x="3784638" y="7283960"/>
          <a:ext cx="3090470" cy="2736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8" name="グラフ 27">
            <a:extLst>
              <a:ext uri="{FF2B5EF4-FFF2-40B4-BE49-F238E27FC236}">
                <a16:creationId xmlns:a16="http://schemas.microsoft.com/office/drawing/2014/main" id="{21840D5A-922C-4ADA-BBF6-C3DCF19E4EC9}"/>
              </a:ext>
            </a:extLst>
          </p:cNvPr>
          <p:cNvGraphicFramePr/>
          <p:nvPr>
            <p:extLst>
              <p:ext uri="{D42A27DB-BD31-4B8C-83A1-F6EECF244321}">
                <p14:modId xmlns:p14="http://schemas.microsoft.com/office/powerpoint/2010/main" val="155834248"/>
              </p:ext>
            </p:extLst>
          </p:nvPr>
        </p:nvGraphicFramePr>
        <p:xfrm>
          <a:off x="3463348" y="2499606"/>
          <a:ext cx="3444928" cy="26791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426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スライド番号プレースホルダー 1">
            <a:extLst>
              <a:ext uri="{FF2B5EF4-FFF2-40B4-BE49-F238E27FC236}">
                <a16:creationId xmlns:a16="http://schemas.microsoft.com/office/drawing/2014/main" id="{577E4EAF-42F5-40D8-BEB7-1FB31EA7FE66}"/>
              </a:ext>
            </a:extLst>
          </p:cNvPr>
          <p:cNvSpPr>
            <a:spLocks noGrp="1"/>
          </p:cNvSpPr>
          <p:nvPr>
            <p:ph type="sldNum" sz="quarter" idx="12"/>
          </p:nvPr>
        </p:nvSpPr>
        <p:spPr>
          <a:xfrm>
            <a:off x="2909083" y="10034911"/>
            <a:ext cx="1693069" cy="567296"/>
          </a:xfrm>
        </p:spPr>
        <p:txBody>
          <a:bodyPr/>
          <a:lstStyle/>
          <a:p>
            <a:fld id="{E0443801-DC4B-4DBE-9EE5-62191D8FC68D}" type="slidenum">
              <a:rPr kumimoji="1" lang="ja-JP" altLang="en-US" smtClean="0"/>
              <a:pPr/>
              <a:t>8</a:t>
            </a:fld>
            <a:endParaRPr kumimoji="1" lang="ja-JP" altLang="en-US"/>
          </a:p>
        </p:txBody>
      </p:sp>
      <p:sp>
        <p:nvSpPr>
          <p:cNvPr id="38" name="テキスト ボックス 37">
            <a:extLst>
              <a:ext uri="{FF2B5EF4-FFF2-40B4-BE49-F238E27FC236}">
                <a16:creationId xmlns:a16="http://schemas.microsoft.com/office/drawing/2014/main" id="{084D2171-CA88-45E5-80B0-22794076456C}"/>
              </a:ext>
            </a:extLst>
          </p:cNvPr>
          <p:cNvSpPr txBox="1"/>
          <p:nvPr/>
        </p:nvSpPr>
        <p:spPr>
          <a:xfrm>
            <a:off x="639210" y="701944"/>
            <a:ext cx="6235898" cy="461665"/>
          </a:xfrm>
          <a:prstGeom prst="rect">
            <a:avLst/>
          </a:prstGeom>
          <a:solidFill>
            <a:schemeClr val="accent6">
              <a:lumMod val="20000"/>
              <a:lumOff val="80000"/>
            </a:schemeClr>
          </a:solidFill>
          <a:ln w="28575">
            <a:solidFill>
              <a:schemeClr val="bg1">
                <a:lumMod val="75000"/>
              </a:schemeClr>
            </a:solidFill>
          </a:ln>
        </p:spPr>
        <p:txBody>
          <a:bodyPr wrap="square" rtlCol="0">
            <a:spAutoFit/>
          </a:bodyPr>
          <a:lstStyle/>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（７）</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改正職業安定法の施行及び</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民間</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人材</a:t>
            </a:r>
            <a:r>
              <a:rPr lang="ja-JP" altLang="en-US" sz="1200" dirty="0">
                <a:effectLst/>
                <a:latin typeface="メイリオ" panose="020B0604030504040204" pitchFamily="50" charset="-128"/>
                <a:ea typeface="メイリオ" panose="020B0604030504040204" pitchFamily="50" charset="-128"/>
                <a:cs typeface="Times New Roman" panose="02020603050405020304" pitchFamily="18" charset="0"/>
              </a:rPr>
              <a:t>サービス</a:t>
            </a:r>
            <a:r>
              <a:rPr lang="ja-JP" altLang="ja-JP" sz="1200" dirty="0">
                <a:effectLst/>
                <a:latin typeface="メイリオ" panose="020B0604030504040204" pitchFamily="50" charset="-128"/>
                <a:ea typeface="メイリオ" panose="020B0604030504040204" pitchFamily="50" charset="-128"/>
                <a:cs typeface="Times New Roman" panose="02020603050405020304" pitchFamily="18" charset="0"/>
              </a:rPr>
              <a:t>事業者への指導監督の徹底</a:t>
            </a:r>
            <a:endParaRPr lang="ja-JP" altLang="en-US" sz="1200" dirty="0">
              <a:latin typeface="メイリオ" panose="020B0604030504040204" pitchFamily="50" charset="-128"/>
              <a:ea typeface="メイリオ" panose="020B0604030504040204" pitchFamily="50" charset="-128"/>
            </a:endParaRPr>
          </a:p>
        </p:txBody>
      </p:sp>
      <p:sp>
        <p:nvSpPr>
          <p:cNvPr id="40" name="正方形/長方形 39">
            <a:extLst>
              <a:ext uri="{FF2B5EF4-FFF2-40B4-BE49-F238E27FC236}">
                <a16:creationId xmlns:a16="http://schemas.microsoft.com/office/drawing/2014/main" id="{1126C548-12EB-4132-9DFC-A7823CA2CDF5}"/>
              </a:ext>
            </a:extLst>
          </p:cNvPr>
          <p:cNvSpPr/>
          <p:nvPr/>
        </p:nvSpPr>
        <p:spPr>
          <a:xfrm>
            <a:off x="651774" y="2111578"/>
            <a:ext cx="6223334" cy="1288729"/>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正方形/長方形 41">
            <a:extLst>
              <a:ext uri="{FF2B5EF4-FFF2-40B4-BE49-F238E27FC236}">
                <a16:creationId xmlns:a16="http://schemas.microsoft.com/office/drawing/2014/main" id="{C73D8A9C-FF39-4E4B-BA9D-5C49B654DD40}"/>
              </a:ext>
            </a:extLst>
          </p:cNvPr>
          <p:cNvSpPr/>
          <p:nvPr/>
        </p:nvSpPr>
        <p:spPr>
          <a:xfrm>
            <a:off x="660331" y="1346262"/>
            <a:ext cx="6214777" cy="619750"/>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id="{67DAA861-B962-4B99-9607-9239022CDBD5}"/>
              </a:ext>
            </a:extLst>
          </p:cNvPr>
          <p:cNvGrpSpPr/>
          <p:nvPr/>
        </p:nvGrpSpPr>
        <p:grpSpPr>
          <a:xfrm>
            <a:off x="654949" y="1197421"/>
            <a:ext cx="1281733" cy="279601"/>
            <a:chOff x="644389" y="1193430"/>
            <a:chExt cx="1281733" cy="279601"/>
          </a:xfrm>
        </p:grpSpPr>
        <p:sp>
          <p:nvSpPr>
            <p:cNvPr id="49" name="正方形/長方形 48">
              <a:extLst>
                <a:ext uri="{FF2B5EF4-FFF2-40B4-BE49-F238E27FC236}">
                  <a16:creationId xmlns:a16="http://schemas.microsoft.com/office/drawing/2014/main" id="{4D4E9C84-BF40-41AA-86F0-F9A68FA8344C}"/>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B5AB71D5-200C-422D-964E-73D36130AC7A}"/>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grpSp>
        <p:nvGrpSpPr>
          <p:cNvPr id="51" name="グループ化 50">
            <a:extLst>
              <a:ext uri="{FF2B5EF4-FFF2-40B4-BE49-F238E27FC236}">
                <a16:creationId xmlns:a16="http://schemas.microsoft.com/office/drawing/2014/main" id="{C7DB827D-A79A-4400-A894-4CBAAF1E47BD}"/>
              </a:ext>
            </a:extLst>
          </p:cNvPr>
          <p:cNvGrpSpPr/>
          <p:nvPr/>
        </p:nvGrpSpPr>
        <p:grpSpPr>
          <a:xfrm>
            <a:off x="651774" y="1997725"/>
            <a:ext cx="1225438" cy="306504"/>
            <a:chOff x="641214" y="2330077"/>
            <a:chExt cx="1225438" cy="306504"/>
          </a:xfrm>
        </p:grpSpPr>
        <p:sp>
          <p:nvSpPr>
            <p:cNvPr id="52" name="正方形/長方形 51">
              <a:extLst>
                <a:ext uri="{FF2B5EF4-FFF2-40B4-BE49-F238E27FC236}">
                  <a16:creationId xmlns:a16="http://schemas.microsoft.com/office/drawing/2014/main" id="{7394B2DA-803A-4DD4-9E4A-25B2592D04F3}"/>
                </a:ext>
              </a:extLst>
            </p:cNvPr>
            <p:cNvSpPr/>
            <p:nvPr/>
          </p:nvSpPr>
          <p:spPr>
            <a:xfrm>
              <a:off x="641214" y="2330077"/>
              <a:ext cx="936126" cy="26280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53" name="テキスト ボックス 52">
              <a:extLst>
                <a:ext uri="{FF2B5EF4-FFF2-40B4-BE49-F238E27FC236}">
                  <a16:creationId xmlns:a16="http://schemas.microsoft.com/office/drawing/2014/main" id="{A0D04EF9-6B78-48CA-A322-4285229AF3AD}"/>
                </a:ext>
              </a:extLst>
            </p:cNvPr>
            <p:cNvSpPr txBox="1"/>
            <p:nvPr/>
          </p:nvSpPr>
          <p:spPr>
            <a:xfrm>
              <a:off x="655320" y="2374971"/>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54" name="正方形/長方形 53">
            <a:extLst>
              <a:ext uri="{FF2B5EF4-FFF2-40B4-BE49-F238E27FC236}">
                <a16:creationId xmlns:a16="http://schemas.microsoft.com/office/drawing/2014/main" id="{4715805A-2549-4DBE-8D91-1DCD0DA90A7A}"/>
              </a:ext>
            </a:extLst>
          </p:cNvPr>
          <p:cNvSpPr/>
          <p:nvPr/>
        </p:nvSpPr>
        <p:spPr>
          <a:xfrm>
            <a:off x="652855" y="6927775"/>
            <a:ext cx="3557637" cy="3121361"/>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a:extLst>
              <a:ext uri="{FF2B5EF4-FFF2-40B4-BE49-F238E27FC236}">
                <a16:creationId xmlns:a16="http://schemas.microsoft.com/office/drawing/2014/main" id="{23BAD390-4436-4493-8B83-2E7E74EF4019}"/>
              </a:ext>
            </a:extLst>
          </p:cNvPr>
          <p:cNvSpPr/>
          <p:nvPr/>
        </p:nvSpPr>
        <p:spPr>
          <a:xfrm>
            <a:off x="649771" y="6042889"/>
            <a:ext cx="6214777" cy="679980"/>
          </a:xfrm>
          <a:prstGeom prst="rect">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86078E30-A804-4300-8B60-32672E3EF5C5}"/>
              </a:ext>
            </a:extLst>
          </p:cNvPr>
          <p:cNvSpPr txBox="1"/>
          <p:nvPr/>
        </p:nvSpPr>
        <p:spPr>
          <a:xfrm>
            <a:off x="639210" y="5220618"/>
            <a:ext cx="6235898" cy="661720"/>
          </a:xfrm>
          <a:prstGeom prst="rect">
            <a:avLst/>
          </a:prstGeom>
          <a:solidFill>
            <a:schemeClr val="accent4">
              <a:lumMod val="20000"/>
              <a:lumOff val="80000"/>
            </a:schemeClr>
          </a:solidFill>
          <a:ln w="28575">
            <a:solidFill>
              <a:schemeClr val="bg1">
                <a:lumMod val="75000"/>
              </a:schemeClr>
            </a:solidFill>
          </a:ln>
        </p:spPr>
        <p:txBody>
          <a:bodyPr wrap="square" rtlCol="0">
            <a:spAutoFit/>
          </a:bodyPr>
          <a:lstStyle/>
          <a:p>
            <a:r>
              <a:rPr lang="en-US" altLang="ja-JP" sz="1300" b="1" dirty="0">
                <a:latin typeface="メイリオ" panose="020B0604030504040204" pitchFamily="50" charset="-128"/>
                <a:ea typeface="メイリオ" panose="020B0604030504040204" pitchFamily="50" charset="-128"/>
              </a:rPr>
              <a:t>Ⅱ</a:t>
            </a:r>
            <a:r>
              <a:rPr lang="ja-JP" altLang="en-US" sz="1300" b="1" dirty="0">
                <a:latin typeface="メイリオ" panose="020B0604030504040204" pitchFamily="50" charset="-128"/>
                <a:ea typeface="メイリオ" panose="020B0604030504040204" pitchFamily="50" charset="-128"/>
              </a:rPr>
              <a:t>　</a:t>
            </a:r>
            <a:r>
              <a:rPr lang="ja-JP" altLang="ja-JP" sz="1300" b="1" dirty="0">
                <a:latin typeface="メイリオ" panose="020B0604030504040204" pitchFamily="50" charset="-128"/>
                <a:ea typeface="メイリオ" panose="020B0604030504040204" pitchFamily="50" charset="-128"/>
              </a:rPr>
              <a:t>多様な人材の活躍促進</a:t>
            </a:r>
            <a:endParaRPr lang="en-US" altLang="ja-JP" sz="1300" b="1" dirty="0">
              <a:latin typeface="メイリオ" panose="020B0604030504040204" pitchFamily="50" charset="-128"/>
              <a:ea typeface="メイリオ" panose="020B0604030504040204" pitchFamily="50" charset="-128"/>
            </a:endParaRPr>
          </a:p>
          <a:p>
            <a:r>
              <a:rPr lang="ja-JP" altLang="en-US" sz="1200" b="1" dirty="0">
                <a:latin typeface="メイリオ" panose="020B0604030504040204" pitchFamily="50" charset="-128"/>
                <a:ea typeface="メイリオ" panose="020B0604030504040204" pitchFamily="50" charset="-128"/>
              </a:rPr>
              <a:t>１</a:t>
            </a:r>
            <a:r>
              <a:rPr lang="en-US" altLang="ja-JP" sz="1200" b="1" dirty="0">
                <a:latin typeface="メイリオ" panose="020B0604030504040204" pitchFamily="50" charset="-128"/>
                <a:ea typeface="メイリオ" panose="020B0604030504040204" pitchFamily="50" charset="-128"/>
              </a:rPr>
              <a:t>.</a:t>
            </a:r>
            <a:r>
              <a:rPr lang="ja-JP" altLang="ja-JP" sz="1200" b="1" dirty="0">
                <a:latin typeface="メイリオ" panose="020B0604030504040204" pitchFamily="50" charset="-128"/>
                <a:ea typeface="メイリオ" panose="020B0604030504040204" pitchFamily="50" charset="-128"/>
              </a:rPr>
              <a:t>個々の態様に応じた就職支援等</a:t>
            </a:r>
            <a:endParaRPr lang="en-US" altLang="ja-JP" sz="1200" b="1"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（１）</a:t>
            </a:r>
            <a:r>
              <a:rPr lang="ja-JP" altLang="ja-JP" sz="1200" dirty="0">
                <a:latin typeface="メイリオ" panose="020B0604030504040204" pitchFamily="50" charset="-128"/>
                <a:ea typeface="メイリオ" panose="020B0604030504040204" pitchFamily="50" charset="-128"/>
              </a:rPr>
              <a:t>非正規雇用労働者等、新規学卒者等への就職支援</a:t>
            </a:r>
            <a:endParaRPr lang="ja-JP" altLang="en-US" sz="1200" dirty="0">
              <a:latin typeface="メイリオ" panose="020B0604030504040204" pitchFamily="50" charset="-128"/>
              <a:ea typeface="メイリオ" panose="020B0604030504040204" pitchFamily="50" charset="-128"/>
            </a:endParaRPr>
          </a:p>
        </p:txBody>
      </p:sp>
      <p:sp>
        <p:nvSpPr>
          <p:cNvPr id="57" name="テキスト ボックス 56">
            <a:extLst>
              <a:ext uri="{FF2B5EF4-FFF2-40B4-BE49-F238E27FC236}">
                <a16:creationId xmlns:a16="http://schemas.microsoft.com/office/drawing/2014/main" id="{07504CF7-8ACB-4D90-839E-4EE273006F4F}"/>
              </a:ext>
            </a:extLst>
          </p:cNvPr>
          <p:cNvSpPr txBox="1"/>
          <p:nvPr/>
        </p:nvSpPr>
        <p:spPr>
          <a:xfrm>
            <a:off x="669664" y="6196308"/>
            <a:ext cx="6169347" cy="427688"/>
          </a:xfrm>
          <a:prstGeom prst="rect">
            <a:avLst/>
          </a:prstGeom>
          <a:noFill/>
        </p:spPr>
        <p:txBody>
          <a:bodyPr wrap="square" rtlCol="0">
            <a:noAutofit/>
          </a:bodyPr>
          <a:lstStyle/>
          <a:p>
            <a:r>
              <a:rPr lang="ja-JP" altLang="en-US" sz="950" dirty="0">
                <a:latin typeface="メイリオ" panose="020B0604030504040204" pitchFamily="50" charset="-128"/>
                <a:ea typeface="メイリオ" panose="020B0604030504040204" pitchFamily="50" charset="-128"/>
              </a:rPr>
              <a:t>　非正規雇用労働者等の早期再就職を支援するため、求職者の状況に応じたきめ細かな支援を行う必要がある。また、新規学卒者等の雇用の安定のため、きめ細かな就労支援や定着支援、職場情報等の見える化を促進していく必要がある。</a:t>
            </a:r>
            <a:endParaRPr lang="ja-JP" altLang="ja-JP" sz="1050" dirty="0"/>
          </a:p>
        </p:txBody>
      </p:sp>
      <p:grpSp>
        <p:nvGrpSpPr>
          <p:cNvPr id="58" name="グループ化 57">
            <a:extLst>
              <a:ext uri="{FF2B5EF4-FFF2-40B4-BE49-F238E27FC236}">
                <a16:creationId xmlns:a16="http://schemas.microsoft.com/office/drawing/2014/main" id="{B5C3855B-9B70-4EB3-9157-BD589ED5C55C}"/>
              </a:ext>
            </a:extLst>
          </p:cNvPr>
          <p:cNvGrpSpPr/>
          <p:nvPr/>
        </p:nvGrpSpPr>
        <p:grpSpPr>
          <a:xfrm>
            <a:off x="639210" y="5913995"/>
            <a:ext cx="1281733" cy="279601"/>
            <a:chOff x="644389" y="1193430"/>
            <a:chExt cx="1281733" cy="279601"/>
          </a:xfrm>
        </p:grpSpPr>
        <p:sp>
          <p:nvSpPr>
            <p:cNvPr id="59" name="正方形/長方形 58">
              <a:extLst>
                <a:ext uri="{FF2B5EF4-FFF2-40B4-BE49-F238E27FC236}">
                  <a16:creationId xmlns:a16="http://schemas.microsoft.com/office/drawing/2014/main" id="{7F95FA65-6794-4C1D-92C7-FF7A82442EA2}"/>
                </a:ext>
              </a:extLst>
            </p:cNvPr>
            <p:cNvSpPr/>
            <p:nvPr/>
          </p:nvSpPr>
          <p:spPr>
            <a:xfrm>
              <a:off x="644389" y="1193430"/>
              <a:ext cx="719591" cy="261610"/>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055E1D04-8EC1-4196-95D6-40CA66E48972}"/>
                </a:ext>
              </a:extLst>
            </p:cNvPr>
            <p:cNvSpPr txBox="1"/>
            <p:nvPr/>
          </p:nvSpPr>
          <p:spPr>
            <a:xfrm>
              <a:off x="733425" y="1211421"/>
              <a:ext cx="1192697"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課 題</a:t>
              </a:r>
            </a:p>
          </p:txBody>
        </p:sp>
      </p:grpSp>
      <p:sp>
        <p:nvSpPr>
          <p:cNvPr id="61" name="テキスト ボックス 60">
            <a:extLst>
              <a:ext uri="{FF2B5EF4-FFF2-40B4-BE49-F238E27FC236}">
                <a16:creationId xmlns:a16="http://schemas.microsoft.com/office/drawing/2014/main" id="{39FB9E04-0E48-43D2-8A64-4D3099500F90}"/>
              </a:ext>
            </a:extLst>
          </p:cNvPr>
          <p:cNvSpPr txBox="1"/>
          <p:nvPr/>
        </p:nvSpPr>
        <p:spPr>
          <a:xfrm>
            <a:off x="670621" y="7038383"/>
            <a:ext cx="3539871" cy="3010753"/>
          </a:xfrm>
          <a:prstGeom prst="rect">
            <a:avLst/>
          </a:prstGeom>
          <a:noFill/>
        </p:spPr>
        <p:txBody>
          <a:bodyPr wrap="square" rtlCol="0">
            <a:noAutofit/>
          </a:bodyPr>
          <a:lstStyle/>
          <a:p>
            <a:pPr marL="108000" indent="-720000"/>
            <a:r>
              <a:rPr lang="ja-JP" altLang="en-US" sz="950" dirty="0">
                <a:latin typeface="メイリオ" panose="020B0604030504040204" pitchFamily="50" charset="-128"/>
                <a:ea typeface="メイリオ" panose="020B0604030504040204" pitchFamily="50" charset="-128"/>
              </a:rPr>
              <a:t>①　非正規雇用労働者等の早期再就職を支援するため、ハローワークに就職支援ナビゲーターを配置し、担当者制により求職者の個々の状況に応じた体系的かつ計画的な一貫した就職支援を推進する。</a:t>
            </a:r>
          </a:p>
          <a:p>
            <a:pPr marL="108000" indent="-720000"/>
            <a:r>
              <a:rPr lang="ja-JP" altLang="en-US" sz="950" dirty="0">
                <a:latin typeface="メイリオ" panose="020B0604030504040204" pitchFamily="50" charset="-128"/>
                <a:ea typeface="メイリオ" panose="020B0604030504040204" pitchFamily="50" charset="-128"/>
              </a:rPr>
              <a:t>②　フリーター等（</a:t>
            </a:r>
            <a:r>
              <a:rPr lang="en-US" altLang="ja-JP" sz="950" dirty="0">
                <a:latin typeface="メイリオ" panose="020B0604030504040204" pitchFamily="50" charset="-128"/>
                <a:ea typeface="メイリオ" panose="020B0604030504040204" pitchFamily="50" charset="-128"/>
              </a:rPr>
              <a:t>35</a:t>
            </a:r>
            <a:r>
              <a:rPr lang="ja-JP" altLang="en-US" sz="950" dirty="0">
                <a:latin typeface="メイリオ" panose="020B0604030504040204" pitchFamily="50" charset="-128"/>
                <a:ea typeface="メイリオ" panose="020B0604030504040204" pitchFamily="50" charset="-128"/>
              </a:rPr>
              <a:t>歳未満で正社員就職を希望する求職者）を対象に、</a:t>
            </a:r>
            <a:r>
              <a:rPr lang="ja-JP" altLang="en-US" sz="950" dirty="0" err="1">
                <a:latin typeface="メイリオ" panose="020B0604030504040204" pitchFamily="50" charset="-128"/>
                <a:ea typeface="メイリオ" panose="020B0604030504040204" pitchFamily="50" charset="-128"/>
              </a:rPr>
              <a:t>わか</a:t>
            </a:r>
            <a:r>
              <a:rPr lang="ja-JP" altLang="en-US" sz="950" dirty="0">
                <a:latin typeface="メイリオ" panose="020B0604030504040204" pitchFamily="50" charset="-128"/>
                <a:ea typeface="メイリオ" panose="020B0604030504040204" pitchFamily="50" charset="-128"/>
              </a:rPr>
              <a:t>ものハローワーク等に配置された就職支援ナビゲーターの担当者制による就職プランの作成等の就労支援、就職活動に必要な各種セミナーの開催、求職者のニーズ、能力等に応じた個別求人開拓、就職後の定着支援の実施など、きめ細かな個別支援を通じて正社員就職を支援する。</a:t>
            </a:r>
          </a:p>
          <a:p>
            <a:pPr marL="108000" indent="-720000"/>
            <a:r>
              <a:rPr lang="ja-JP" altLang="en-US" sz="950" dirty="0">
                <a:latin typeface="メイリオ" panose="020B0604030504040204" pitchFamily="50" charset="-128"/>
                <a:ea typeface="メイリオ" panose="020B0604030504040204" pitchFamily="50" charset="-128"/>
              </a:rPr>
              <a:t>③　新規学卒者等を対象に、新卒応援ハローワーク等に配置された就職支援ナビゲーターの担当者制によるきめ細かな個別支援を実施するとともに、就職活動に際して多種多様な困難を抱える者に対して、関係機関と連携した支援を強化する。</a:t>
            </a:r>
            <a:endParaRPr lang="en-US" altLang="ja-JP" sz="950" dirty="0">
              <a:latin typeface="メイリオ" panose="020B0604030504040204" pitchFamily="50" charset="-128"/>
              <a:ea typeface="メイリオ" panose="020B0604030504040204" pitchFamily="50" charset="-128"/>
            </a:endParaRPr>
          </a:p>
          <a:p>
            <a:pPr marL="108000" indent="-720000"/>
            <a:r>
              <a:rPr lang="ja-JP" altLang="en-US" sz="950" dirty="0">
                <a:latin typeface="メイリオ" panose="020B0604030504040204" pitchFamily="50" charset="-128"/>
                <a:ea typeface="メイリオ" panose="020B0604030504040204" pitchFamily="50" charset="-128"/>
              </a:rPr>
              <a:t>④　生活困窮者等に対する就労支援について、ハローワークが地方自治体と連携して生活保護受給者・生活困窮者等の就労支援を実施し、就労による自立の促進を図る。</a:t>
            </a:r>
          </a:p>
        </p:txBody>
      </p:sp>
      <p:grpSp>
        <p:nvGrpSpPr>
          <p:cNvPr id="62" name="グループ化 61">
            <a:extLst>
              <a:ext uri="{FF2B5EF4-FFF2-40B4-BE49-F238E27FC236}">
                <a16:creationId xmlns:a16="http://schemas.microsoft.com/office/drawing/2014/main" id="{AD7C6122-9F0E-45D7-A9EA-97B29D7C8B74}"/>
              </a:ext>
            </a:extLst>
          </p:cNvPr>
          <p:cNvGrpSpPr/>
          <p:nvPr/>
        </p:nvGrpSpPr>
        <p:grpSpPr>
          <a:xfrm>
            <a:off x="649771" y="6756271"/>
            <a:ext cx="1274279" cy="295260"/>
            <a:chOff x="641214" y="2212514"/>
            <a:chExt cx="1211332" cy="295260"/>
          </a:xfrm>
        </p:grpSpPr>
        <p:sp>
          <p:nvSpPr>
            <p:cNvPr id="63" name="正方形/長方形 62">
              <a:extLst>
                <a:ext uri="{FF2B5EF4-FFF2-40B4-BE49-F238E27FC236}">
                  <a16:creationId xmlns:a16="http://schemas.microsoft.com/office/drawing/2014/main" id="{B2BA1DE6-A25C-44FB-9FDB-22568A6EBA1E}"/>
                </a:ext>
              </a:extLst>
            </p:cNvPr>
            <p:cNvSpPr/>
            <p:nvPr/>
          </p:nvSpPr>
          <p:spPr>
            <a:xfrm>
              <a:off x="641214" y="2212514"/>
              <a:ext cx="936126" cy="235221"/>
            </a:xfrm>
            <a:prstGeom prst="rect">
              <a:avLst/>
            </a:prstGeom>
            <a:solidFill>
              <a:schemeClr val="bg1"/>
            </a:solid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メイリオ" panose="020B0604030504040204" pitchFamily="50" charset="-128"/>
                  <a:ea typeface="メイリオ" panose="020B0604030504040204" pitchFamily="50" charset="-128"/>
                </a:rPr>
                <a:t>あ</a:t>
              </a:r>
            </a:p>
          </p:txBody>
        </p:sp>
        <p:sp>
          <p:nvSpPr>
            <p:cNvPr id="64" name="テキスト ボックス 63">
              <a:extLst>
                <a:ext uri="{FF2B5EF4-FFF2-40B4-BE49-F238E27FC236}">
                  <a16:creationId xmlns:a16="http://schemas.microsoft.com/office/drawing/2014/main" id="{5EBC4EA2-40FF-4199-B13D-6B0705AA30AF}"/>
                </a:ext>
              </a:extLst>
            </p:cNvPr>
            <p:cNvSpPr txBox="1"/>
            <p:nvPr/>
          </p:nvSpPr>
          <p:spPr>
            <a:xfrm>
              <a:off x="641214" y="2246164"/>
              <a:ext cx="1211332" cy="261610"/>
            </a:xfrm>
            <a:prstGeom prst="rect">
              <a:avLst/>
            </a:prstGeom>
            <a:noFill/>
            <a:ln>
              <a:noFill/>
            </a:ln>
          </p:spPr>
          <p:txBody>
            <a:bodyPr wrap="square" rtlCol="0">
              <a:spAutoFit/>
            </a:bodyPr>
            <a:lstStyle/>
            <a:p>
              <a:r>
                <a:rPr kumimoji="1" lang="ja-JP" altLang="en-US" sz="1100" b="1" dirty="0">
                  <a:latin typeface="メイリオ" panose="020B0604030504040204" pitchFamily="50" charset="-128"/>
                  <a:ea typeface="メイリオ" panose="020B0604030504040204" pitchFamily="50" charset="-128"/>
                </a:rPr>
                <a:t>今後の取組</a:t>
              </a:r>
            </a:p>
          </p:txBody>
        </p:sp>
      </p:grpSp>
      <p:sp>
        <p:nvSpPr>
          <p:cNvPr id="65" name="テキスト ボックス 64">
            <a:extLst>
              <a:ext uri="{FF2B5EF4-FFF2-40B4-BE49-F238E27FC236}">
                <a16:creationId xmlns:a16="http://schemas.microsoft.com/office/drawing/2014/main" id="{AE4BEB72-BF66-40A5-B535-8426C658A17D}"/>
              </a:ext>
            </a:extLst>
          </p:cNvPr>
          <p:cNvSpPr txBox="1"/>
          <p:nvPr/>
        </p:nvSpPr>
        <p:spPr>
          <a:xfrm>
            <a:off x="663902" y="1464746"/>
            <a:ext cx="6233105" cy="476501"/>
          </a:xfrm>
          <a:prstGeom prst="rect">
            <a:avLst/>
          </a:prstGeom>
          <a:noFill/>
        </p:spPr>
        <p:txBody>
          <a:bodyPr wrap="square" rtlCol="0">
            <a:noAutofit/>
          </a:bodyPr>
          <a:lstStyle/>
          <a:p>
            <a:r>
              <a:rPr kumimoji="1" lang="ja-JP" altLang="en-US" sz="950" dirty="0">
                <a:latin typeface="メイリオ" panose="020B0604030504040204" pitchFamily="50" charset="-128"/>
                <a:ea typeface="メイリオ" panose="020B0604030504040204" pitchFamily="50" charset="-128"/>
              </a:rPr>
              <a:t>　改正職業安定法を含む関係法令や制度の周知に努めるとともに、労働者派遣事業者や職業紹介事業者、募集情報等提供事業者等の民間人材サービス事業者に対する指導監督を強化し、各事業の適正な事業運営を確保する。</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併せて、労働者や求職者に対しても労働者派遣法を中心に労働関係法令の周知に取り組む必要がある。</a:t>
            </a:r>
            <a:endParaRPr kumimoji="1" lang="en-US" altLang="ja-JP" sz="950" dirty="0">
              <a:latin typeface="メイリオ" panose="020B0604030504040204" pitchFamily="50" charset="-128"/>
              <a:ea typeface="メイリオ" panose="020B0604030504040204" pitchFamily="50" charset="-128"/>
            </a:endParaRPr>
          </a:p>
        </p:txBody>
      </p:sp>
      <p:sp>
        <p:nvSpPr>
          <p:cNvPr id="66" name="テキスト ボックス 65">
            <a:extLst>
              <a:ext uri="{FF2B5EF4-FFF2-40B4-BE49-F238E27FC236}">
                <a16:creationId xmlns:a16="http://schemas.microsoft.com/office/drawing/2014/main" id="{9FC8EC6B-76C0-4A57-B4F3-62A5D6377AEC}"/>
              </a:ext>
            </a:extLst>
          </p:cNvPr>
          <p:cNvSpPr txBox="1"/>
          <p:nvPr/>
        </p:nvSpPr>
        <p:spPr>
          <a:xfrm>
            <a:off x="692235" y="2131448"/>
            <a:ext cx="6275779" cy="1395347"/>
          </a:xfrm>
          <a:prstGeom prst="rect">
            <a:avLst/>
          </a:prstGeom>
          <a:noFill/>
        </p:spPr>
        <p:txBody>
          <a:bodyPr wrap="square" rtlCol="0">
            <a:noAutofit/>
          </a:bodyPr>
          <a:lstStyle/>
          <a:p>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①　労働者派遣事業者の適正な業務運営、特に、労働基準監督署との連携による同一労働同一賃金の履行確認</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や、派遣労働者の雇用安定措置等の履行確保が図られるよう派遣元及び派遣先事業所に対して厳正な指導監</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督を実施する。　　　　</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②　職業紹介事業者に対しても、厳正な指導監督を実施し、改正職業安定法を含む関係法令の遵守による適正な</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　業務運営を確保する。</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③　募集情報等提供事業者については、関係機関からの情報提供を端緒とした指導監督を積極的に実施する。</a:t>
            </a:r>
            <a:endParaRPr kumimoji="1" lang="en-US" altLang="ja-JP" sz="950" dirty="0">
              <a:latin typeface="メイリオ" panose="020B0604030504040204" pitchFamily="50" charset="-128"/>
              <a:ea typeface="メイリオ" panose="020B0604030504040204" pitchFamily="50" charset="-128"/>
            </a:endParaRPr>
          </a:p>
          <a:p>
            <a:r>
              <a:rPr kumimoji="1" lang="ja-JP" altLang="en-US" sz="950" dirty="0">
                <a:latin typeface="メイリオ" panose="020B0604030504040204" pitchFamily="50" charset="-128"/>
                <a:ea typeface="メイリオ" panose="020B0604030504040204" pitchFamily="50" charset="-128"/>
              </a:rPr>
              <a:t>④　求職者に対する労働者派遣法と労働法のセミナーを実施し、制度や法令の周知を図る。</a:t>
            </a:r>
            <a:endParaRPr kumimoji="1" lang="en-US" altLang="ja-JP" sz="950" dirty="0">
              <a:latin typeface="メイリオ" panose="020B0604030504040204" pitchFamily="50" charset="-128"/>
              <a:ea typeface="メイリオ" panose="020B0604030504040204" pitchFamily="50" charset="-128"/>
            </a:endParaRPr>
          </a:p>
        </p:txBody>
      </p:sp>
      <p:sp>
        <p:nvSpPr>
          <p:cNvPr id="67" name="正方形/長方形 66">
            <a:extLst>
              <a:ext uri="{FF2B5EF4-FFF2-40B4-BE49-F238E27FC236}">
                <a16:creationId xmlns:a16="http://schemas.microsoft.com/office/drawing/2014/main" id="{A658427D-1D28-4D80-AA96-E11DB27203BF}"/>
              </a:ext>
            </a:extLst>
          </p:cNvPr>
          <p:cNvSpPr/>
          <p:nvPr/>
        </p:nvSpPr>
        <p:spPr>
          <a:xfrm>
            <a:off x="651774" y="3440364"/>
            <a:ext cx="6235898" cy="1650136"/>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テキスト ボックス 67">
            <a:extLst>
              <a:ext uri="{FF2B5EF4-FFF2-40B4-BE49-F238E27FC236}">
                <a16:creationId xmlns:a16="http://schemas.microsoft.com/office/drawing/2014/main" id="{125BE60A-4B7B-459A-844C-D4D17A92B09C}"/>
              </a:ext>
            </a:extLst>
          </p:cNvPr>
          <p:cNvSpPr txBox="1"/>
          <p:nvPr/>
        </p:nvSpPr>
        <p:spPr>
          <a:xfrm>
            <a:off x="2119053" y="3437895"/>
            <a:ext cx="3277456" cy="278074"/>
          </a:xfrm>
          <a:prstGeom prst="rect">
            <a:avLst/>
          </a:prstGeom>
          <a:noFill/>
        </p:spPr>
        <p:txBody>
          <a:bodyPr wrap="square" rtlCol="0">
            <a:noAutofit/>
          </a:bodyPr>
          <a:lstStyle/>
          <a:p>
            <a:pPr algn="ctr"/>
            <a:r>
              <a:rPr kumimoji="1" lang="ja-JP" altLang="en-US" sz="1050" dirty="0">
                <a:latin typeface="メイリオ" panose="020B0604030504040204" pitchFamily="50" charset="-128"/>
                <a:ea typeface="メイリオ" panose="020B0604030504040204" pitchFamily="50" charset="-128"/>
              </a:rPr>
              <a:t>労働者派遣・職業紹介事業所数</a:t>
            </a:r>
            <a:endParaRPr kumimoji="1" lang="en-US" altLang="ja-JP" sz="1050" dirty="0">
              <a:latin typeface="メイリオ" panose="020B0604030504040204" pitchFamily="50" charset="-128"/>
              <a:ea typeface="メイリオ" panose="020B0604030504040204" pitchFamily="50" charset="-128"/>
            </a:endParaRPr>
          </a:p>
        </p:txBody>
      </p:sp>
      <p:graphicFrame>
        <p:nvGraphicFramePr>
          <p:cNvPr id="69" name="コンテンツ プレースホルダー 7">
            <a:extLst>
              <a:ext uri="{FF2B5EF4-FFF2-40B4-BE49-F238E27FC236}">
                <a16:creationId xmlns:a16="http://schemas.microsoft.com/office/drawing/2014/main" id="{F2BD98ED-F089-415A-802B-3986D9ADED54}"/>
              </a:ext>
            </a:extLst>
          </p:cNvPr>
          <p:cNvGraphicFramePr>
            <a:graphicFrameLocks/>
          </p:cNvGraphicFramePr>
          <p:nvPr>
            <p:extLst>
              <p:ext uri="{D42A27DB-BD31-4B8C-83A1-F6EECF244321}">
                <p14:modId xmlns:p14="http://schemas.microsoft.com/office/powerpoint/2010/main" val="2284947240"/>
              </p:ext>
            </p:extLst>
          </p:nvPr>
        </p:nvGraphicFramePr>
        <p:xfrm>
          <a:off x="694016" y="3581213"/>
          <a:ext cx="6214777" cy="1461272"/>
        </p:xfrm>
        <a:graphic>
          <a:graphicData uri="http://schemas.openxmlformats.org/drawingml/2006/chart">
            <c:chart xmlns:c="http://schemas.openxmlformats.org/drawingml/2006/chart" xmlns:r="http://schemas.openxmlformats.org/officeDocument/2006/relationships" r:id="rId2"/>
          </a:graphicData>
        </a:graphic>
      </p:graphicFrame>
      <p:pic>
        <p:nvPicPr>
          <p:cNvPr id="70" name="図 69">
            <a:extLst>
              <a:ext uri="{FF2B5EF4-FFF2-40B4-BE49-F238E27FC236}">
                <a16:creationId xmlns:a16="http://schemas.microsoft.com/office/drawing/2014/main" id="{087B1E2B-BBD3-49BF-8F4B-D50C834EB9A7}"/>
              </a:ext>
            </a:extLst>
          </p:cNvPr>
          <p:cNvPicPr>
            <a:picLocks noChangeAspect="1"/>
          </p:cNvPicPr>
          <p:nvPr/>
        </p:nvPicPr>
        <p:blipFill>
          <a:blip r:embed="rId3"/>
          <a:stretch>
            <a:fillRect/>
          </a:stretch>
        </p:blipFill>
        <p:spPr>
          <a:xfrm>
            <a:off x="4255335" y="6927775"/>
            <a:ext cx="2619773" cy="3111120"/>
          </a:xfrm>
          <a:prstGeom prst="rect">
            <a:avLst/>
          </a:prstGeom>
        </p:spPr>
      </p:pic>
    </p:spTree>
    <p:extLst>
      <p:ext uri="{BB962C8B-B14F-4D97-AF65-F5344CB8AC3E}">
        <p14:creationId xmlns:p14="http://schemas.microsoft.com/office/powerpoint/2010/main" val="511662697"/>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2522</TotalTime>
  <Words>13431</Words>
  <Application>Microsoft Office PowerPoint</Application>
  <PresentationFormat>ユーザー設定</PresentationFormat>
  <Paragraphs>738</Paragraphs>
  <Slides>21</Slides>
  <Notes>5</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21</vt:i4>
      </vt:variant>
    </vt:vector>
  </HeadingPairs>
  <TitlesOfParts>
    <vt:vector size="30" baseType="lpstr">
      <vt:lpstr>HG丸ｺﾞｼｯｸM-PRO</vt:lpstr>
      <vt:lpstr>ＭＳ ゴシック</vt:lpstr>
      <vt:lpstr>メイリオ</vt:lpstr>
      <vt:lpstr>游ゴシック</vt:lpstr>
      <vt:lpstr>Arial</vt:lpstr>
      <vt:lpstr>Calibri</vt:lpstr>
      <vt:lpstr>Calibri Light</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revision>278</cp:revision>
  <cp:lastPrinted>2023-02-16T04:55:58Z</cp:lastPrinted>
  <dcterms:created xsi:type="dcterms:W3CDTF">2022-01-18T01:03:10Z</dcterms:created>
  <dcterms:modified xsi:type="dcterms:W3CDTF">2023-03-06T09:43:22Z</dcterms:modified>
</cp:coreProperties>
</file>