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6699"/>
    <a:srgbClr val="008000"/>
    <a:srgbClr val="FFFF99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530" y="5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40" y="2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702EEB-4BB0-4822-B547-B0DCD4E48E07}" type="datetimeFigureOut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06600" y="746125"/>
            <a:ext cx="2792413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8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40" y="9440648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FEC42F-BB7A-46F7-AA7F-7C5E55ADEC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5675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702A-AB70-4B88-884E-4CE7DF896DA7}" type="datetimeFigureOut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23AD8-B222-4A66-BCF1-D7B6BEDF64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7769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702A-AB70-4B88-884E-4CE7DF896DA7}" type="datetimeFigureOut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23AD8-B222-4A66-BCF1-D7B6BEDF64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9357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702A-AB70-4B88-884E-4CE7DF896DA7}" type="datetimeFigureOut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23AD8-B222-4A66-BCF1-D7B6BEDF64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1675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702A-AB70-4B88-884E-4CE7DF896DA7}" type="datetimeFigureOut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23AD8-B222-4A66-BCF1-D7B6BEDF64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2488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702A-AB70-4B88-884E-4CE7DF896DA7}" type="datetimeFigureOut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23AD8-B222-4A66-BCF1-D7B6BEDF64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3887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702A-AB70-4B88-884E-4CE7DF896DA7}" type="datetimeFigureOut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23AD8-B222-4A66-BCF1-D7B6BEDF64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413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702A-AB70-4B88-884E-4CE7DF896DA7}" type="datetimeFigureOut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23AD8-B222-4A66-BCF1-D7B6BEDF64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0715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702A-AB70-4B88-884E-4CE7DF896DA7}" type="datetimeFigureOut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23AD8-B222-4A66-BCF1-D7B6BEDF64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6837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702A-AB70-4B88-884E-4CE7DF896DA7}" type="datetimeFigureOut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23AD8-B222-4A66-BCF1-D7B6BEDF64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1544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702A-AB70-4B88-884E-4CE7DF896DA7}" type="datetimeFigureOut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23AD8-B222-4A66-BCF1-D7B6BEDF64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914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702A-AB70-4B88-884E-4CE7DF896DA7}" type="datetimeFigureOut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23AD8-B222-4A66-BCF1-D7B6BEDF64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3939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3702A-AB70-4B88-884E-4CE7DF896DA7}" type="datetimeFigureOut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23AD8-B222-4A66-BCF1-D7B6BEDF64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4111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角丸四角形 13"/>
          <p:cNvSpPr/>
          <p:nvPr/>
        </p:nvSpPr>
        <p:spPr>
          <a:xfrm>
            <a:off x="188702" y="2258779"/>
            <a:ext cx="6408587" cy="3582465"/>
          </a:xfrm>
          <a:prstGeom prst="roundRect">
            <a:avLst/>
          </a:prstGeom>
          <a:solidFill>
            <a:srgbClr val="FFFF99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2983" y="582523"/>
            <a:ext cx="6863294" cy="707886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ja-JP" altLang="en-US" sz="4200" b="1" dirty="0" smtClean="0">
                <a:ln w="17780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個別</a:t>
            </a:r>
            <a:r>
              <a:rPr lang="ja-JP" altLang="en-US" sz="4200" b="1" dirty="0">
                <a:ln w="17780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相談</a:t>
            </a:r>
            <a:r>
              <a:rPr lang="ja-JP" altLang="en-US" sz="4200" b="1" dirty="0" smtClean="0">
                <a:ln w="17780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会</a:t>
            </a:r>
            <a:r>
              <a:rPr kumimoji="1" lang="ja-JP" altLang="en-US" sz="4200" b="1" dirty="0" smtClean="0">
                <a:ln w="17780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開催のご案内</a:t>
            </a:r>
            <a:endParaRPr kumimoji="1" lang="ja-JP" altLang="en-US" sz="4200" b="1" dirty="0">
              <a:ln w="17780" cmpd="sng">
                <a:solidFill>
                  <a:srgbClr val="002060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60648" y="936466"/>
            <a:ext cx="62646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 smtClean="0">
                <a:ln w="18000">
                  <a:solidFill>
                    <a:schemeClr val="accent6">
                      <a:lumMod val="50000"/>
                    </a:schemeClr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株式</a:t>
            </a:r>
            <a:r>
              <a:rPr lang="ja-JP" altLang="en-US" sz="3600" b="1" dirty="0">
                <a:ln w="18000">
                  <a:solidFill>
                    <a:schemeClr val="accent6">
                      <a:lumMod val="50000"/>
                    </a:schemeClr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会社</a:t>
            </a:r>
            <a:r>
              <a:rPr lang="ja-JP" altLang="en-US" sz="3600" b="1" dirty="0" smtClean="0">
                <a:ln w="18000">
                  <a:solidFill>
                    <a:schemeClr val="accent6">
                      <a:lumMod val="50000"/>
                    </a:schemeClr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ミヤコーバス</a:t>
            </a:r>
            <a:endParaRPr kumimoji="1" lang="en-US" altLang="ja-JP" sz="5400" b="1" dirty="0" smtClean="0">
              <a:ln w="18000">
                <a:solidFill>
                  <a:schemeClr val="accent6">
                    <a:lumMod val="50000"/>
                  </a:schemeClr>
                </a:solidFill>
                <a:prstDash val="solid"/>
                <a:miter lim="800000"/>
              </a:ln>
              <a:solidFill>
                <a:srgbClr val="FF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ja-JP" altLang="en-US" sz="2400" b="1" dirty="0" smtClean="0"/>
              <a:t>（事業所　</a:t>
            </a:r>
            <a:r>
              <a:rPr lang="en-US" altLang="ja-JP" sz="2400" b="1" dirty="0" smtClean="0"/>
              <a:t>No.</a:t>
            </a:r>
            <a:r>
              <a:rPr lang="ja-JP" altLang="en-US" sz="2400" b="1" dirty="0" smtClean="0"/>
              <a:t>０４０１ｰ６１４２５７－５）</a:t>
            </a:r>
            <a:endParaRPr lang="en-US" altLang="ja-JP" sz="2400" b="1" dirty="0" smtClean="0"/>
          </a:p>
          <a:p>
            <a:pPr algn="ctr"/>
            <a:r>
              <a:rPr lang="ja-JP" altLang="en-US" sz="2400" b="1" dirty="0" smtClean="0"/>
              <a:t>　</a:t>
            </a:r>
            <a:endParaRPr lang="en-US" altLang="ja-JP" sz="2400" b="1" dirty="0"/>
          </a:p>
          <a:p>
            <a:pPr algn="ctr"/>
            <a:endParaRPr kumimoji="1" lang="ja-JP" altLang="en-US" sz="2400" b="1" dirty="0">
              <a:ln w="18000">
                <a:solidFill>
                  <a:schemeClr val="accent6">
                    <a:lumMod val="5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01329" y="2429182"/>
            <a:ext cx="64654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002060"/>
                </a:solidFill>
              </a:rPr>
              <a:t>●開催日時</a:t>
            </a:r>
            <a:r>
              <a:rPr kumimoji="1" lang="ja-JP" altLang="en-US" dirty="0" smtClean="0">
                <a:solidFill>
                  <a:srgbClr val="002060"/>
                </a:solidFill>
              </a:rPr>
              <a:t>　　</a:t>
            </a:r>
            <a:r>
              <a:rPr kumimoji="1" lang="ja-JP" altLang="en-US" sz="3200" b="1" dirty="0" smtClean="0">
                <a:solidFill>
                  <a:srgbClr val="002060"/>
                </a:solidFill>
              </a:rPr>
              <a:t>令和４年７月２１日（木）</a:t>
            </a:r>
            <a:endParaRPr kumimoji="1" lang="en-US" altLang="ja-JP" sz="3200" b="1" dirty="0" smtClean="0">
              <a:solidFill>
                <a:srgbClr val="002060"/>
              </a:solidFill>
            </a:endParaRPr>
          </a:p>
          <a:p>
            <a:r>
              <a:rPr lang="ja-JP" altLang="en-US" sz="3200" b="1" dirty="0">
                <a:solidFill>
                  <a:srgbClr val="002060"/>
                </a:solidFill>
              </a:rPr>
              <a:t>　</a:t>
            </a:r>
            <a:r>
              <a:rPr lang="ja-JP" altLang="en-US" sz="3200" b="1" dirty="0" smtClean="0">
                <a:solidFill>
                  <a:srgbClr val="002060"/>
                </a:solidFill>
              </a:rPr>
              <a:t>　　　　　　１３：３０～１５：３０</a:t>
            </a:r>
            <a:endParaRPr kumimoji="1" lang="ja-JP" altLang="en-US" sz="3200" b="1" dirty="0">
              <a:solidFill>
                <a:srgbClr val="00206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92301" y="3494841"/>
            <a:ext cx="5915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002060"/>
                </a:solidFill>
              </a:rPr>
              <a:t>●会場　</a:t>
            </a:r>
            <a:r>
              <a:rPr kumimoji="1" lang="ja-JP" altLang="en-US" dirty="0" smtClean="0">
                <a:solidFill>
                  <a:srgbClr val="002060"/>
                </a:solidFill>
              </a:rPr>
              <a:t>　　　　　</a:t>
            </a:r>
            <a:r>
              <a:rPr kumimoji="1" lang="ja-JP" altLang="en-US" sz="2400" dirty="0" smtClean="0">
                <a:solidFill>
                  <a:srgbClr val="002060"/>
                </a:solidFill>
              </a:rPr>
              <a:t>ハローワーク迫　２階会議室</a:t>
            </a:r>
            <a:endParaRPr kumimoji="1" lang="ja-JP" altLang="en-US" sz="2400" dirty="0">
              <a:solidFill>
                <a:srgbClr val="00206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70576" y="4150040"/>
            <a:ext cx="62240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002060"/>
                </a:solidFill>
              </a:rPr>
              <a:t>●対象求人</a:t>
            </a:r>
            <a:r>
              <a:rPr lang="ja-JP" altLang="en-US" sz="2000" b="1" dirty="0" smtClean="0">
                <a:solidFill>
                  <a:srgbClr val="002060"/>
                </a:solidFill>
              </a:rPr>
              <a:t> 　 </a:t>
            </a:r>
            <a:r>
              <a:rPr lang="ja-JP" altLang="en-US" sz="2400" b="1" dirty="0" smtClean="0">
                <a:solidFill>
                  <a:srgbClr val="002060"/>
                </a:solidFill>
              </a:rPr>
              <a:t>バス運転士（正社員</a:t>
            </a:r>
            <a:r>
              <a:rPr lang="ja-JP" altLang="en-US" sz="2400" b="1" dirty="0" smtClean="0">
                <a:solidFill>
                  <a:srgbClr val="002060"/>
                </a:solidFill>
              </a:rPr>
              <a:t>）</a:t>
            </a:r>
            <a:r>
              <a:rPr lang="ja-JP" altLang="en-US" sz="2000" b="1" dirty="0" smtClean="0">
                <a:solidFill>
                  <a:srgbClr val="002060"/>
                </a:solidFill>
              </a:rPr>
              <a:t>　　　　　　　　</a:t>
            </a:r>
            <a:r>
              <a:rPr lang="ja-JP" altLang="en-US" sz="2400" b="1" dirty="0" smtClean="0">
                <a:solidFill>
                  <a:srgbClr val="002060"/>
                </a:solidFill>
                <a:latin typeface="+mn-ea"/>
              </a:rPr>
              <a:t>　　　　　</a:t>
            </a:r>
            <a:endParaRPr lang="en-US" altLang="ja-JP" sz="2400" b="1" dirty="0" smtClean="0">
              <a:solidFill>
                <a:srgbClr val="FF0000"/>
              </a:solidFill>
              <a:latin typeface="+mn-ea"/>
            </a:endParaRPr>
          </a:p>
          <a:p>
            <a:endParaRPr kumimoji="1" lang="ja-JP" altLang="en-US" sz="2400" b="1" dirty="0">
              <a:solidFill>
                <a:srgbClr val="002060"/>
              </a:solidFill>
              <a:latin typeface="+mj-ea"/>
              <a:ea typeface="+mj-ea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39227" y="5906773"/>
            <a:ext cx="47838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b="1" dirty="0" smtClean="0">
              <a:solidFill>
                <a:srgbClr val="0070C0"/>
              </a:solidFill>
            </a:endParaRPr>
          </a:p>
          <a:p>
            <a:r>
              <a:rPr kumimoji="1" lang="ja-JP" altLang="en-US" b="1" dirty="0" smtClean="0">
                <a:solidFill>
                  <a:srgbClr val="0070C0"/>
                </a:solidFill>
              </a:rPr>
              <a:t>＊雇用保険受給者の方は「求職活動実績」に　</a:t>
            </a:r>
          </a:p>
          <a:p>
            <a:r>
              <a:rPr lang="ja-JP" altLang="en-US" b="1" dirty="0" smtClean="0">
                <a:solidFill>
                  <a:srgbClr val="0070C0"/>
                </a:solidFill>
              </a:rPr>
              <a:t>　 </a:t>
            </a:r>
            <a:r>
              <a:rPr kumimoji="1" lang="ja-JP" altLang="en-US" b="1" dirty="0" smtClean="0">
                <a:solidFill>
                  <a:srgbClr val="0070C0"/>
                </a:solidFill>
              </a:rPr>
              <a:t> に該当します</a:t>
            </a:r>
            <a:r>
              <a:rPr lang="ja-JP" altLang="en-US" b="1" dirty="0" smtClean="0">
                <a:solidFill>
                  <a:srgbClr val="0070C0"/>
                </a:solidFill>
              </a:rPr>
              <a:t>。</a:t>
            </a:r>
            <a:endParaRPr kumimoji="1" lang="en-US" altLang="ja-JP" b="1" dirty="0" smtClean="0">
              <a:solidFill>
                <a:srgbClr val="0070C0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01329" y="4850293"/>
            <a:ext cx="57606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>
                <a:solidFill>
                  <a:srgbClr val="002060"/>
                </a:solidFill>
              </a:rPr>
              <a:t>●勤務地</a:t>
            </a:r>
            <a:r>
              <a:rPr lang="ja-JP" altLang="en-US" sz="2400" dirty="0" smtClean="0">
                <a:solidFill>
                  <a:srgbClr val="002060"/>
                </a:solidFill>
              </a:rPr>
              <a:t>　　</a:t>
            </a:r>
            <a:r>
              <a:rPr lang="ja-JP" altLang="en-US" sz="2400" b="1" dirty="0" smtClean="0">
                <a:solidFill>
                  <a:srgbClr val="002060"/>
                </a:solidFill>
              </a:rPr>
              <a:t>　登米市</a:t>
            </a:r>
            <a:r>
              <a:rPr lang="ja-JP" altLang="en-US" sz="2400" b="1" dirty="0" smtClean="0">
                <a:solidFill>
                  <a:srgbClr val="002060"/>
                </a:solidFill>
              </a:rPr>
              <a:t>・栗原市・石巻市</a:t>
            </a:r>
            <a:r>
              <a:rPr lang="en-US" altLang="ja-JP" sz="2400" b="1" dirty="0" smtClean="0">
                <a:solidFill>
                  <a:srgbClr val="002060"/>
                </a:solidFill>
              </a:rPr>
              <a:t/>
            </a:r>
            <a:br>
              <a:rPr lang="en-US" altLang="ja-JP" sz="2400" b="1" dirty="0" smtClean="0">
                <a:solidFill>
                  <a:srgbClr val="002060"/>
                </a:solidFill>
              </a:rPr>
            </a:br>
            <a:r>
              <a:rPr lang="ja-JP" altLang="en-US" sz="2400" b="1" dirty="0" smtClean="0">
                <a:solidFill>
                  <a:srgbClr val="002060"/>
                </a:solidFill>
              </a:rPr>
              <a:t>　　　　　　　　　大崎市他</a:t>
            </a:r>
            <a:endParaRPr kumimoji="1" lang="ja-JP" altLang="en-US" b="1" dirty="0">
              <a:solidFill>
                <a:srgbClr val="00206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47707" y="7144428"/>
            <a:ext cx="6290578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 smtClean="0">
                <a:solidFill>
                  <a:srgbClr val="0070C0"/>
                </a:solidFill>
              </a:rPr>
              <a:t>※</a:t>
            </a:r>
            <a:r>
              <a:rPr lang="ja-JP" altLang="en-US" sz="2000" b="1" dirty="0" smtClean="0">
                <a:solidFill>
                  <a:srgbClr val="0070C0"/>
                </a:solidFill>
              </a:rPr>
              <a:t>新型コロナウイルス感染拡大予防のため</a:t>
            </a:r>
            <a:r>
              <a:rPr lang="ja-JP" altLang="en-US" sz="2000" b="1" dirty="0" smtClean="0">
                <a:solidFill>
                  <a:srgbClr val="FF0000"/>
                </a:solidFill>
              </a:rPr>
              <a:t>予約制（先着５名）</a:t>
            </a:r>
            <a:r>
              <a:rPr lang="ja-JP" altLang="en-US" sz="2000" b="1" dirty="0" smtClean="0">
                <a:solidFill>
                  <a:srgbClr val="0070C0"/>
                </a:solidFill>
              </a:rPr>
              <a:t>です。</a:t>
            </a:r>
            <a:r>
              <a:rPr lang="en-US" altLang="ja-JP" sz="2000" b="1" dirty="0" smtClean="0">
                <a:solidFill>
                  <a:srgbClr val="0070C0"/>
                </a:solidFill>
              </a:rPr>
              <a:t/>
            </a:r>
            <a:br>
              <a:rPr lang="en-US" altLang="ja-JP" sz="2000" b="1" dirty="0" smtClean="0">
                <a:solidFill>
                  <a:srgbClr val="0070C0"/>
                </a:solidFill>
              </a:rPr>
            </a:br>
            <a:r>
              <a:rPr lang="en-US" altLang="ja-JP" sz="2000" b="1" dirty="0" smtClean="0">
                <a:solidFill>
                  <a:srgbClr val="0070C0"/>
                </a:solidFill>
              </a:rPr>
              <a:t>※</a:t>
            </a:r>
            <a:r>
              <a:rPr lang="ja-JP" altLang="en-US" sz="2000" b="1" dirty="0" smtClean="0">
                <a:solidFill>
                  <a:srgbClr val="0070C0"/>
                </a:solidFill>
              </a:rPr>
              <a:t>当日は１５時までに直接会場にお越しください。</a:t>
            </a:r>
            <a:r>
              <a:rPr lang="en-US" altLang="ja-JP" sz="2000" b="1" dirty="0" smtClean="0">
                <a:solidFill>
                  <a:srgbClr val="0070C0"/>
                </a:solidFill>
              </a:rPr>
              <a:t/>
            </a:r>
            <a:br>
              <a:rPr lang="en-US" altLang="ja-JP" sz="2000" b="1" dirty="0" smtClean="0">
                <a:solidFill>
                  <a:srgbClr val="0070C0"/>
                </a:solidFill>
              </a:rPr>
            </a:br>
            <a:r>
              <a:rPr lang="en-US" altLang="ja-JP" sz="2000" b="1" dirty="0" smtClean="0">
                <a:solidFill>
                  <a:srgbClr val="0070C0"/>
                </a:solidFill>
              </a:rPr>
              <a:t>※</a:t>
            </a:r>
            <a:r>
              <a:rPr lang="ja-JP" altLang="en-US" sz="2000" b="1" dirty="0" smtClean="0">
                <a:solidFill>
                  <a:srgbClr val="0070C0"/>
                </a:solidFill>
              </a:rPr>
              <a:t>参加希望者は事前に受付にお申しつけください。</a:t>
            </a:r>
            <a:endParaRPr lang="en-US" altLang="ja-JP" sz="2000" b="1" dirty="0" smtClean="0">
              <a:solidFill>
                <a:srgbClr val="0070C0"/>
              </a:solidFill>
            </a:endParaRPr>
          </a:p>
          <a:p>
            <a:endParaRPr lang="en-US" altLang="ja-JP" sz="2000" b="1" dirty="0"/>
          </a:p>
          <a:p>
            <a:pPr algn="r"/>
            <a:r>
              <a:rPr lang="en-US" altLang="ja-JP" sz="1400" b="1" dirty="0" smtClean="0"/>
              <a:t>【</a:t>
            </a:r>
            <a:r>
              <a:rPr lang="ja-JP" altLang="en-US" sz="1400" b="1" dirty="0" smtClean="0"/>
              <a:t>お問合せ</a:t>
            </a:r>
            <a:r>
              <a:rPr lang="en-US" altLang="ja-JP" sz="1400" b="1" dirty="0" smtClean="0"/>
              <a:t>】</a:t>
            </a:r>
            <a:r>
              <a:rPr lang="ja-JP" altLang="en-US" sz="1400" b="1" dirty="0" smtClean="0"/>
              <a:t>　ハローワーク迫</a:t>
            </a:r>
            <a:r>
              <a:rPr lang="ja-JP" altLang="en-US" sz="1400" b="1" dirty="0"/>
              <a:t>　</a:t>
            </a:r>
            <a:r>
              <a:rPr lang="ja-JP" altLang="en-US" sz="1400" b="1" dirty="0" smtClean="0"/>
              <a:t>職業相談部門　Ｔｅｌ　</a:t>
            </a:r>
            <a:r>
              <a:rPr lang="en-US" altLang="ja-JP" sz="1400" b="1" dirty="0" smtClean="0"/>
              <a:t>0220-22-8609</a:t>
            </a:r>
          </a:p>
          <a:p>
            <a:pPr algn="ctr"/>
            <a:r>
              <a:rPr lang="ja-JP" altLang="en-US" sz="2000" b="1" dirty="0" smtClean="0"/>
              <a:t>　　　　　　　　　　　　　　　　　　　　　　　　　　　　　　　　　　　　　　　</a:t>
            </a:r>
            <a:endParaRPr kumimoji="1" lang="ja-JP" altLang="en-US" sz="2000" b="1" dirty="0"/>
          </a:p>
        </p:txBody>
      </p:sp>
      <p:pic>
        <p:nvPicPr>
          <p:cNvPr id="13" name="Picture 9" descr="E:\USR\OYQEVS\デスクトップ\工場（白）illust387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7152" y="6037831"/>
            <a:ext cx="1343304" cy="975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9815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209</Words>
  <Application>Microsoft Office PowerPoint</Application>
  <PresentationFormat>画面に合わせる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Company>厚生労働省職業安定局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ハローワークシステム</dc:creator>
  <cp:lastModifiedBy>佐々木栄一</cp:lastModifiedBy>
  <cp:revision>66</cp:revision>
  <cp:lastPrinted>2022-06-06T23:50:54Z</cp:lastPrinted>
  <dcterms:created xsi:type="dcterms:W3CDTF">2016-06-13T04:26:41Z</dcterms:created>
  <dcterms:modified xsi:type="dcterms:W3CDTF">2022-06-06T23:51:21Z</dcterms:modified>
</cp:coreProperties>
</file>