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短在課" initials="短"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9A9F5"/>
    <a:srgbClr val="FF99FF"/>
    <a:srgbClr val="009900"/>
    <a:srgbClr val="CC0066"/>
    <a:srgbClr val="FF0066"/>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6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C4882C9-40F9-45FA-93A5-36BEF08DA0E2}" type="datetimeFigureOut">
              <a:rPr kumimoji="1" lang="ja-JP" altLang="en-US" smtClean="0"/>
              <a:t>2016/8/23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3647F8-5586-48B0-A0B2-42FEFB6483B4}" type="slidenum">
              <a:rPr kumimoji="1" lang="ja-JP" altLang="en-US" smtClean="0"/>
              <a:t>‹#›</a:t>
            </a:fld>
            <a:endParaRPr kumimoji="1" lang="ja-JP" altLang="en-US"/>
          </a:p>
        </p:txBody>
      </p:sp>
    </p:spTree>
    <p:extLst>
      <p:ext uri="{BB962C8B-B14F-4D97-AF65-F5344CB8AC3E}">
        <p14:creationId xmlns:p14="http://schemas.microsoft.com/office/powerpoint/2010/main" val="410099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4882C9-40F9-45FA-93A5-36BEF08DA0E2}" type="datetimeFigureOut">
              <a:rPr kumimoji="1" lang="ja-JP" altLang="en-US" smtClean="0"/>
              <a:t>2016/8/23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3647F8-5586-48B0-A0B2-42FEFB6483B4}" type="slidenum">
              <a:rPr kumimoji="1" lang="ja-JP" altLang="en-US" smtClean="0"/>
              <a:t>‹#›</a:t>
            </a:fld>
            <a:endParaRPr kumimoji="1" lang="ja-JP" altLang="en-US"/>
          </a:p>
        </p:txBody>
      </p:sp>
    </p:spTree>
    <p:extLst>
      <p:ext uri="{BB962C8B-B14F-4D97-AF65-F5344CB8AC3E}">
        <p14:creationId xmlns:p14="http://schemas.microsoft.com/office/powerpoint/2010/main" val="3305143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86387" y="396701"/>
            <a:ext cx="1671638"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1475" y="396701"/>
            <a:ext cx="4900613"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4882C9-40F9-45FA-93A5-36BEF08DA0E2}" type="datetimeFigureOut">
              <a:rPr kumimoji="1" lang="ja-JP" altLang="en-US" smtClean="0"/>
              <a:t>2016/8/23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3647F8-5586-48B0-A0B2-42FEFB6483B4}" type="slidenum">
              <a:rPr kumimoji="1" lang="ja-JP" altLang="en-US" smtClean="0"/>
              <a:t>‹#›</a:t>
            </a:fld>
            <a:endParaRPr kumimoji="1" lang="ja-JP" altLang="en-US"/>
          </a:p>
        </p:txBody>
      </p:sp>
    </p:spTree>
    <p:extLst>
      <p:ext uri="{BB962C8B-B14F-4D97-AF65-F5344CB8AC3E}">
        <p14:creationId xmlns:p14="http://schemas.microsoft.com/office/powerpoint/2010/main" val="253655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4882C9-40F9-45FA-93A5-36BEF08DA0E2}" type="datetimeFigureOut">
              <a:rPr kumimoji="1" lang="ja-JP" altLang="en-US" smtClean="0"/>
              <a:t>2016/8/23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3647F8-5586-48B0-A0B2-42FEFB6483B4}" type="slidenum">
              <a:rPr kumimoji="1" lang="ja-JP" altLang="en-US" smtClean="0"/>
              <a:t>‹#›</a:t>
            </a:fld>
            <a:endParaRPr kumimoji="1" lang="ja-JP" altLang="en-US"/>
          </a:p>
        </p:txBody>
      </p:sp>
    </p:spTree>
    <p:extLst>
      <p:ext uri="{BB962C8B-B14F-4D97-AF65-F5344CB8AC3E}">
        <p14:creationId xmlns:p14="http://schemas.microsoft.com/office/powerpoint/2010/main" val="274348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C4882C9-40F9-45FA-93A5-36BEF08DA0E2}" type="datetimeFigureOut">
              <a:rPr kumimoji="1" lang="ja-JP" altLang="en-US" smtClean="0"/>
              <a:t>2016/8/23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3647F8-5586-48B0-A0B2-42FEFB6483B4}" type="slidenum">
              <a:rPr kumimoji="1" lang="ja-JP" altLang="en-US" smtClean="0"/>
              <a:t>‹#›</a:t>
            </a:fld>
            <a:endParaRPr kumimoji="1" lang="ja-JP" altLang="en-US"/>
          </a:p>
        </p:txBody>
      </p:sp>
    </p:spTree>
    <p:extLst>
      <p:ext uri="{BB962C8B-B14F-4D97-AF65-F5344CB8AC3E}">
        <p14:creationId xmlns:p14="http://schemas.microsoft.com/office/powerpoint/2010/main" val="295686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1475"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771900"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C4882C9-40F9-45FA-93A5-36BEF08DA0E2}" type="datetimeFigureOut">
              <a:rPr kumimoji="1" lang="ja-JP" altLang="en-US" smtClean="0"/>
              <a:t>2016/8/23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3647F8-5586-48B0-A0B2-42FEFB6483B4}" type="slidenum">
              <a:rPr kumimoji="1" lang="ja-JP" altLang="en-US" smtClean="0"/>
              <a:t>‹#›</a:t>
            </a:fld>
            <a:endParaRPr kumimoji="1" lang="ja-JP" altLang="en-US"/>
          </a:p>
        </p:txBody>
      </p:sp>
    </p:spTree>
    <p:extLst>
      <p:ext uri="{BB962C8B-B14F-4D97-AF65-F5344CB8AC3E}">
        <p14:creationId xmlns:p14="http://schemas.microsoft.com/office/powerpoint/2010/main" val="89865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C4882C9-40F9-45FA-93A5-36BEF08DA0E2}" type="datetimeFigureOut">
              <a:rPr kumimoji="1" lang="ja-JP" altLang="en-US" smtClean="0"/>
              <a:t>2016/8/23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63647F8-5586-48B0-A0B2-42FEFB6483B4}" type="slidenum">
              <a:rPr kumimoji="1" lang="ja-JP" altLang="en-US" smtClean="0"/>
              <a:t>‹#›</a:t>
            </a:fld>
            <a:endParaRPr kumimoji="1" lang="ja-JP" altLang="en-US"/>
          </a:p>
        </p:txBody>
      </p:sp>
    </p:spTree>
    <p:extLst>
      <p:ext uri="{BB962C8B-B14F-4D97-AF65-F5344CB8AC3E}">
        <p14:creationId xmlns:p14="http://schemas.microsoft.com/office/powerpoint/2010/main" val="2725085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C4882C9-40F9-45FA-93A5-36BEF08DA0E2}" type="datetimeFigureOut">
              <a:rPr kumimoji="1" lang="ja-JP" altLang="en-US" smtClean="0"/>
              <a:t>2016/8/23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63647F8-5586-48B0-A0B2-42FEFB6483B4}" type="slidenum">
              <a:rPr kumimoji="1" lang="ja-JP" altLang="en-US" smtClean="0"/>
              <a:t>‹#›</a:t>
            </a:fld>
            <a:endParaRPr kumimoji="1" lang="ja-JP" altLang="en-US"/>
          </a:p>
        </p:txBody>
      </p:sp>
    </p:spTree>
    <p:extLst>
      <p:ext uri="{BB962C8B-B14F-4D97-AF65-F5344CB8AC3E}">
        <p14:creationId xmlns:p14="http://schemas.microsoft.com/office/powerpoint/2010/main" val="298798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4882C9-40F9-45FA-93A5-36BEF08DA0E2}" type="datetimeFigureOut">
              <a:rPr kumimoji="1" lang="ja-JP" altLang="en-US" smtClean="0"/>
              <a:t>2016/8/23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63647F8-5586-48B0-A0B2-42FEFB6483B4}" type="slidenum">
              <a:rPr kumimoji="1" lang="ja-JP" altLang="en-US" smtClean="0"/>
              <a:t>‹#›</a:t>
            </a:fld>
            <a:endParaRPr kumimoji="1" lang="ja-JP" altLang="en-US"/>
          </a:p>
        </p:txBody>
      </p:sp>
    </p:spTree>
    <p:extLst>
      <p:ext uri="{BB962C8B-B14F-4D97-AF65-F5344CB8AC3E}">
        <p14:creationId xmlns:p14="http://schemas.microsoft.com/office/powerpoint/2010/main" val="962056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4882C9-40F9-45FA-93A5-36BEF08DA0E2}" type="datetimeFigureOut">
              <a:rPr kumimoji="1" lang="ja-JP" altLang="en-US" smtClean="0"/>
              <a:t>2016/8/23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3647F8-5586-48B0-A0B2-42FEFB6483B4}" type="slidenum">
              <a:rPr kumimoji="1" lang="ja-JP" altLang="en-US" smtClean="0"/>
              <a:t>‹#›</a:t>
            </a:fld>
            <a:endParaRPr kumimoji="1" lang="ja-JP" altLang="en-US"/>
          </a:p>
        </p:txBody>
      </p:sp>
    </p:spTree>
    <p:extLst>
      <p:ext uri="{BB962C8B-B14F-4D97-AF65-F5344CB8AC3E}">
        <p14:creationId xmlns:p14="http://schemas.microsoft.com/office/powerpoint/2010/main" val="2733558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4882C9-40F9-45FA-93A5-36BEF08DA0E2}" type="datetimeFigureOut">
              <a:rPr kumimoji="1" lang="ja-JP" altLang="en-US" smtClean="0"/>
              <a:t>2016/8/23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3647F8-5586-48B0-A0B2-42FEFB6483B4}" type="slidenum">
              <a:rPr kumimoji="1" lang="ja-JP" altLang="en-US" smtClean="0"/>
              <a:t>‹#›</a:t>
            </a:fld>
            <a:endParaRPr kumimoji="1" lang="ja-JP" altLang="en-US"/>
          </a:p>
        </p:txBody>
      </p:sp>
    </p:spTree>
    <p:extLst>
      <p:ext uri="{BB962C8B-B14F-4D97-AF65-F5344CB8AC3E}">
        <p14:creationId xmlns:p14="http://schemas.microsoft.com/office/powerpoint/2010/main" val="168427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9C4882C9-40F9-45FA-93A5-36BEF08DA0E2}" type="datetimeFigureOut">
              <a:rPr kumimoji="1" lang="ja-JP" altLang="en-US" smtClean="0"/>
              <a:t>2016/8/23</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163647F8-5586-48B0-A0B2-42FEFB6483B4}" type="slidenum">
              <a:rPr kumimoji="1" lang="ja-JP" altLang="en-US" smtClean="0"/>
              <a:t>‹#›</a:t>
            </a:fld>
            <a:endParaRPr kumimoji="1" lang="ja-JP" altLang="en-US"/>
          </a:p>
        </p:txBody>
      </p:sp>
    </p:spTree>
    <p:extLst>
      <p:ext uri="{BB962C8B-B14F-4D97-AF65-F5344CB8AC3E}">
        <p14:creationId xmlns:p14="http://schemas.microsoft.com/office/powerpoint/2010/main" val="2629835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77888" y="403285"/>
            <a:ext cx="6303465" cy="1093331"/>
          </a:xfrm>
          <a:prstGeom prst="rect">
            <a:avLst/>
          </a:prstGeom>
          <a:noFill/>
          <a:ln w="57150" cmpd="tri">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誰もが活躍できる職場環境を整備するため、</a:t>
            </a:r>
            <a:endParaRPr lang="en-US"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ja-JP" sz="17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機会</a:t>
            </a:r>
            <a:r>
              <a:rPr lang="ja-JP" altLang="ja-JP" sz="17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均等推進責任者・職業家庭両立推進者・短時間雇用管理者</a:t>
            </a:r>
            <a:r>
              <a:rPr lang="ja-JP"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を選任</a:t>
            </a:r>
            <a:r>
              <a:rPr lang="ja-JP"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しましょう！</a:t>
            </a:r>
          </a:p>
        </p:txBody>
      </p:sp>
      <p:sp>
        <p:nvSpPr>
          <p:cNvPr id="5" name="正方形/長方形 4"/>
          <p:cNvSpPr/>
          <p:nvPr/>
        </p:nvSpPr>
        <p:spPr>
          <a:xfrm>
            <a:off x="221179" y="1496616"/>
            <a:ext cx="6520189" cy="2870016"/>
          </a:xfrm>
          <a:prstGeom prst="rect">
            <a:avLst/>
          </a:prstGeom>
        </p:spPr>
        <p:txBody>
          <a:bodyPr wrap="square">
            <a:spAutoFit/>
          </a:bodyPr>
          <a:lstStyle/>
          <a:p>
            <a:r>
              <a:rPr lang="ja-JP" altLang="en-US" sz="1600" dirty="0" smtClean="0"/>
              <a:t>　 </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厚生</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労働省では、企業や事業所の中で人事労務管理の責任を有する方等を、｢機会均等推進責任者｣｢職業家庭両立推進者｣｢短時間雇用管理者｣として選任していただくことを勧めております</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選</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任いただいた方々には、都道府県労働局から、それぞれ法改正や各種セミナー等の最新の情報をお送りいたします</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選任</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裏面の</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選任・変更届</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必要</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事項を記載の上、都道府県労働局雇用環境・均等部（室）あて郵送またはＦＡＸでお送りください</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「選任・変更届」は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厚労省ＨＰ</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から</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ダウンロード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もできます。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i="1" u="sng"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（注）届出について</a:t>
            </a:r>
            <a:r>
              <a:rPr lang="ja-JP" altLang="ja-JP" sz="1200" i="1" u="sng"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メール</a:t>
            </a:r>
            <a:r>
              <a:rPr lang="ja-JP" altLang="ja-JP" sz="1200" i="1" u="sng" dirty="0">
                <a:latin typeface="ＭＳ Ｐゴシック" panose="020B0600070205080204" pitchFamily="50" charset="-128"/>
                <a:ea typeface="ＭＳ Ｐゴシック" panose="020B0600070205080204" pitchFamily="50" charset="-128"/>
                <a:cs typeface="メイリオ" panose="020B0604030504040204" pitchFamily="50" charset="-128"/>
              </a:rPr>
              <a:t>での受付は行って</a:t>
            </a:r>
            <a:r>
              <a:rPr lang="ja-JP" altLang="ja-JP" sz="1200" i="1" u="sng"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おりません</a:t>
            </a:r>
            <a:endParaRPr lang="en-US" altLang="ja-JP" sz="1200" i="1" u="sng" dirty="0" smtClean="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ct val="150000"/>
              </a:lnSpc>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番号・</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郵送先は裏面をご覧ください。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6580112" y="4889242"/>
            <a:ext cx="6858000" cy="830997"/>
          </a:xfrm>
          <a:prstGeom prst="rect">
            <a:avLst/>
          </a:prstGeom>
        </p:spPr>
        <p:txBody>
          <a:bodyPr wrap="square">
            <a:spAutoFit/>
          </a:bodyPr>
          <a:lstStyle/>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　</a:t>
            </a:r>
          </a:p>
        </p:txBody>
      </p:sp>
      <p:grpSp>
        <p:nvGrpSpPr>
          <p:cNvPr id="18" name="グループ化 17"/>
          <p:cNvGrpSpPr/>
          <p:nvPr/>
        </p:nvGrpSpPr>
        <p:grpSpPr>
          <a:xfrm>
            <a:off x="252314" y="7833316"/>
            <a:ext cx="6329039" cy="1512170"/>
            <a:chOff x="288318" y="7311905"/>
            <a:chExt cx="6329039" cy="1614871"/>
          </a:xfrm>
        </p:grpSpPr>
        <p:sp>
          <p:nvSpPr>
            <p:cNvPr id="12" name="正方形/長方形 11"/>
            <p:cNvSpPr/>
            <p:nvPr/>
          </p:nvSpPr>
          <p:spPr>
            <a:xfrm>
              <a:off x="297893" y="7750503"/>
              <a:ext cx="6319464" cy="1176273"/>
            </a:xfrm>
            <a:prstGeom prst="rect">
              <a:avLst/>
            </a:prstGeom>
            <a:noFill/>
            <a:ln cmpd="dbl">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パートタイム労働者を雇用する事業所の中で、パートタイム労働法等で定められているパートタイム労働者の雇用管理の改善等に関する業務を担当していただきます（選任は事業所単位）。</a:t>
              </a:r>
            </a:p>
          </p:txBody>
        </p:sp>
        <p:sp>
          <p:nvSpPr>
            <p:cNvPr id="13" name="正方形/長方形 12"/>
            <p:cNvSpPr/>
            <p:nvPr/>
          </p:nvSpPr>
          <p:spPr>
            <a:xfrm>
              <a:off x="288318" y="7311905"/>
              <a:ext cx="2367644" cy="40367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短時間雇用管理者</a:t>
              </a:r>
              <a:endParaRPr kumimoji="1"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7" name="グループ化 16"/>
          <p:cNvGrpSpPr/>
          <p:nvPr/>
        </p:nvGrpSpPr>
        <p:grpSpPr>
          <a:xfrm>
            <a:off x="240582" y="6105128"/>
            <a:ext cx="6323873" cy="1512168"/>
            <a:chOff x="273479" y="4859735"/>
            <a:chExt cx="6323873" cy="1732473"/>
          </a:xfrm>
        </p:grpSpPr>
        <p:sp>
          <p:nvSpPr>
            <p:cNvPr id="7" name="正方形/長方形 6"/>
            <p:cNvSpPr/>
            <p:nvPr/>
          </p:nvSpPr>
          <p:spPr>
            <a:xfrm>
              <a:off x="277888" y="5304740"/>
              <a:ext cx="6319464" cy="1287468"/>
            </a:xfrm>
            <a:prstGeom prst="rect">
              <a:avLst/>
            </a:prstGeom>
            <a:noFill/>
            <a:ln cmpd="dbl">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育児休業や介護休業等に関する就業規則等の作成・周知等、企業全体の仕事と家庭の両立を図るための取組を企画し、実施する業務を担当していただきます（選任は企業単位）。</a:t>
              </a:r>
            </a:p>
          </p:txBody>
        </p:sp>
        <p:sp>
          <p:nvSpPr>
            <p:cNvPr id="14" name="正方形/長方形 13"/>
            <p:cNvSpPr/>
            <p:nvPr/>
          </p:nvSpPr>
          <p:spPr>
            <a:xfrm>
              <a:off x="273479" y="4859735"/>
              <a:ext cx="2367644" cy="4330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職業家庭両立推進者</a:t>
              </a:r>
              <a:endParaRPr kumimoji="1"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6" name="グループ化 15"/>
          <p:cNvGrpSpPr/>
          <p:nvPr/>
        </p:nvGrpSpPr>
        <p:grpSpPr>
          <a:xfrm>
            <a:off x="221179" y="4563037"/>
            <a:ext cx="6336232" cy="1405788"/>
            <a:chOff x="264228" y="2887284"/>
            <a:chExt cx="6336232" cy="1340722"/>
          </a:xfrm>
        </p:grpSpPr>
        <p:sp>
          <p:nvSpPr>
            <p:cNvPr id="11" name="正方形/長方形 10"/>
            <p:cNvSpPr/>
            <p:nvPr/>
          </p:nvSpPr>
          <p:spPr>
            <a:xfrm>
              <a:off x="280996" y="3282574"/>
              <a:ext cx="6319464" cy="945432"/>
            </a:xfrm>
            <a:prstGeom prst="rect">
              <a:avLst/>
            </a:prstGeom>
            <a:noFill/>
            <a:ln cmpd="dbl">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性別</a:t>
              </a:r>
              <a:r>
                <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にとらわれない人事管理を徹底させ、女性が能力を発揮しやすい職場環境をつくる業務を担当していただきます（選任は事業所単位）</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264228" y="2887284"/>
              <a:ext cx="2367644" cy="36004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機会均等推進責任者</a:t>
              </a:r>
              <a:endParaRPr kumimoji="1"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pic>
        <p:nvPicPr>
          <p:cNvPr id="19" name="Picture 2" descr="http://sagyo.mhlw.go.jp/sites/m5g/5/1．広報業務のマニュアル/03シンボルマークの使用/03　画像データ・名刺フォーマットなど/キャッチフレーズ入り（カラー）.JPG"/>
          <p:cNvPicPr>
            <a:picLocks noChangeAspect="1" noChangeArrowheads="1"/>
          </p:cNvPicPr>
          <p:nvPr/>
        </p:nvPicPr>
        <p:blipFill>
          <a:blip r:embed="rId2" cstate="print">
            <a:clrChange>
              <a:clrFrom>
                <a:srgbClr val="FEFFFF"/>
              </a:clrFrom>
              <a:clrTo>
                <a:srgbClr val="FEFFFF">
                  <a:alpha val="0"/>
                </a:srgbClr>
              </a:clrTo>
            </a:clrChange>
            <a:extLst>
              <a:ext uri="{28A0092B-C50C-407E-A947-70E740481C1C}">
                <a14:useLocalDpi xmlns:a14="http://schemas.microsoft.com/office/drawing/2010/main" val="0"/>
              </a:ext>
            </a:extLst>
          </a:blip>
          <a:srcRect/>
          <a:stretch>
            <a:fillRect/>
          </a:stretch>
        </p:blipFill>
        <p:spPr bwMode="auto">
          <a:xfrm>
            <a:off x="2430075" y="9457737"/>
            <a:ext cx="432093" cy="432092"/>
          </a:xfrm>
          <a:prstGeom prst="rect">
            <a:avLst/>
          </a:prstGeom>
          <a:noFill/>
          <a:extLst>
            <a:ext uri="{909E8E84-426E-40DD-AFC4-6F175D3DCCD1}">
              <a14:hiddenFill xmlns:a14="http://schemas.microsoft.com/office/drawing/2010/main">
                <a:solidFill>
                  <a:srgbClr val="FFFFFF"/>
                </a:solidFill>
              </a14:hiddenFill>
            </a:ext>
          </a:extLst>
        </p:spPr>
      </p:pic>
      <p:sp>
        <p:nvSpPr>
          <p:cNvPr id="20" name="正方形/長方形 19"/>
          <p:cNvSpPr/>
          <p:nvPr/>
        </p:nvSpPr>
        <p:spPr>
          <a:xfrm>
            <a:off x="2600930" y="9401944"/>
            <a:ext cx="158413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厚生労働省</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3" name="グループ化 2"/>
          <p:cNvGrpSpPr/>
          <p:nvPr/>
        </p:nvGrpSpPr>
        <p:grpSpPr>
          <a:xfrm>
            <a:off x="2772006" y="5583165"/>
            <a:ext cx="2250545" cy="274147"/>
            <a:chOff x="1254927" y="5278729"/>
            <a:chExt cx="2250545" cy="274147"/>
          </a:xfrm>
        </p:grpSpPr>
        <p:pic>
          <p:nvPicPr>
            <p:cNvPr id="22" name="Picture 2" descr="C:\Users\TKRIT\Pictures\kensaku2_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4927" y="5278729"/>
              <a:ext cx="2150794" cy="274147"/>
            </a:xfrm>
            <a:prstGeom prst="rect">
              <a:avLst/>
            </a:prstGeom>
            <a:noFill/>
            <a:extLst>
              <a:ext uri="{909E8E84-426E-40DD-AFC4-6F175D3DCCD1}">
                <a14:hiddenFill xmlns:a14="http://schemas.microsoft.com/office/drawing/2010/main">
                  <a:solidFill>
                    <a:srgbClr val="FFFFFF"/>
                  </a:solidFill>
                </a14:hiddenFill>
              </a:ext>
            </a:extLst>
          </p:spPr>
        </p:pic>
        <p:sp>
          <p:nvSpPr>
            <p:cNvPr id="23" name="テキスト ボックス 22"/>
            <p:cNvSpPr txBox="1"/>
            <p:nvPr/>
          </p:nvSpPr>
          <p:spPr>
            <a:xfrm>
              <a:off x="1336304" y="5278729"/>
              <a:ext cx="2169168" cy="196531"/>
            </a:xfrm>
            <a:prstGeom prst="rect">
              <a:avLst/>
            </a:prstGeom>
            <a:noFill/>
            <a:ln>
              <a:noFill/>
            </a:ln>
          </p:spPr>
          <p:txBody>
            <a:bodyPr wrap="square" lIns="105366" tIns="52683" rIns="105366" bIns="52683" rtlCol="0">
              <a:no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機会均等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推進</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責任者</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4" name="テキスト ボックス 23"/>
          <p:cNvSpPr txBox="1"/>
          <p:nvPr/>
        </p:nvSpPr>
        <p:spPr>
          <a:xfrm>
            <a:off x="4947368" y="5583166"/>
            <a:ext cx="920326" cy="274146"/>
          </a:xfrm>
          <a:prstGeom prst="rect">
            <a:avLst/>
          </a:prstGeom>
          <a:noFill/>
          <a:ln>
            <a:noFill/>
          </a:ln>
        </p:spPr>
        <p:txBody>
          <a:bodyPr wrap="square" lIns="105366" tIns="52683" rIns="105366" bIns="52683" rtlCol="0">
            <a:noAutofit/>
          </a:bodyPr>
          <a:lstStyle/>
          <a:p>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と検索！</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p:cNvGrpSpPr/>
          <p:nvPr/>
        </p:nvGrpSpPr>
        <p:grpSpPr>
          <a:xfrm>
            <a:off x="2781194" y="7178721"/>
            <a:ext cx="2235121" cy="274147"/>
            <a:chOff x="331194" y="7199133"/>
            <a:chExt cx="2235121" cy="274147"/>
          </a:xfrm>
        </p:grpSpPr>
        <p:pic>
          <p:nvPicPr>
            <p:cNvPr id="25" name="Picture 2" descr="C:\Users\TKRIT\Pictures\kensaku2_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194" y="7199133"/>
              <a:ext cx="2150794" cy="274147"/>
            </a:xfrm>
            <a:prstGeom prst="rect">
              <a:avLst/>
            </a:prstGeom>
            <a:noFill/>
            <a:extLst>
              <a:ext uri="{909E8E84-426E-40DD-AFC4-6F175D3DCCD1}">
                <a14:hiddenFill xmlns:a14="http://schemas.microsoft.com/office/drawing/2010/main">
                  <a:solidFill>
                    <a:srgbClr val="FFFFFF"/>
                  </a:solidFill>
                </a14:hiddenFill>
              </a:ext>
            </a:extLst>
          </p:spPr>
        </p:pic>
        <p:sp>
          <p:nvSpPr>
            <p:cNvPr id="26" name="テキスト ボックス 25"/>
            <p:cNvSpPr txBox="1"/>
            <p:nvPr/>
          </p:nvSpPr>
          <p:spPr>
            <a:xfrm>
              <a:off x="397147" y="7207185"/>
              <a:ext cx="2169168" cy="196531"/>
            </a:xfrm>
            <a:prstGeom prst="rect">
              <a:avLst/>
            </a:prstGeom>
            <a:noFill/>
            <a:ln>
              <a:noFill/>
            </a:ln>
          </p:spPr>
          <p:txBody>
            <a:bodyPr wrap="square" lIns="105366" tIns="52683" rIns="105366" bIns="52683" rtlCol="0">
              <a:no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職業家庭両立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推進者</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7" name="テキスト ボックス 26"/>
          <p:cNvSpPr txBox="1"/>
          <p:nvPr/>
        </p:nvSpPr>
        <p:spPr>
          <a:xfrm>
            <a:off x="4942060" y="7186773"/>
            <a:ext cx="920326" cy="274146"/>
          </a:xfrm>
          <a:prstGeom prst="rect">
            <a:avLst/>
          </a:prstGeom>
          <a:noFill/>
          <a:ln>
            <a:noFill/>
          </a:ln>
        </p:spPr>
        <p:txBody>
          <a:bodyPr wrap="square" lIns="105366" tIns="52683" rIns="105366" bIns="52683" rtlCol="0">
            <a:noAutofit/>
          </a:bodyPr>
          <a:lstStyle/>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検索！</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9" name="グループ化 8"/>
          <p:cNvGrpSpPr/>
          <p:nvPr/>
        </p:nvGrpSpPr>
        <p:grpSpPr>
          <a:xfrm>
            <a:off x="2753363" y="8917346"/>
            <a:ext cx="2204446" cy="274147"/>
            <a:chOff x="351030" y="8913440"/>
            <a:chExt cx="2204446" cy="274147"/>
          </a:xfrm>
        </p:grpSpPr>
        <p:pic>
          <p:nvPicPr>
            <p:cNvPr id="28" name="Picture 2" descr="C:\Users\TKRIT\Pictures\kensaku2_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030" y="8913440"/>
              <a:ext cx="2150794" cy="274147"/>
            </a:xfrm>
            <a:prstGeom prst="rect">
              <a:avLst/>
            </a:prstGeom>
            <a:noFill/>
            <a:extLst>
              <a:ext uri="{909E8E84-426E-40DD-AFC4-6F175D3DCCD1}">
                <a14:hiddenFill xmlns:a14="http://schemas.microsoft.com/office/drawing/2010/main">
                  <a:solidFill>
                    <a:srgbClr val="FFFFFF"/>
                  </a:solidFill>
                </a14:hiddenFill>
              </a:ext>
            </a:extLst>
          </p:spPr>
        </p:pic>
        <p:sp>
          <p:nvSpPr>
            <p:cNvPr id="29" name="テキスト ボックス 28"/>
            <p:cNvSpPr txBox="1"/>
            <p:nvPr/>
          </p:nvSpPr>
          <p:spPr>
            <a:xfrm>
              <a:off x="386308" y="8913440"/>
              <a:ext cx="2169168" cy="196531"/>
            </a:xfrm>
            <a:prstGeom prst="rect">
              <a:avLst/>
            </a:prstGeom>
            <a:noFill/>
            <a:ln>
              <a:noFill/>
            </a:ln>
          </p:spPr>
          <p:txBody>
            <a:bodyPr wrap="square" lIns="105366" tIns="52683" rIns="105366" bIns="52683" rtlCol="0">
              <a:no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短時間雇用管理者</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0" name="テキスト ボックス 29"/>
          <p:cNvSpPr txBox="1"/>
          <p:nvPr/>
        </p:nvSpPr>
        <p:spPr>
          <a:xfrm>
            <a:off x="4904157" y="8927316"/>
            <a:ext cx="920326" cy="274146"/>
          </a:xfrm>
          <a:prstGeom prst="rect">
            <a:avLst/>
          </a:prstGeom>
          <a:noFill/>
          <a:ln>
            <a:noFill/>
          </a:ln>
        </p:spPr>
        <p:txBody>
          <a:bodyPr wrap="square" lIns="105366" tIns="52683" rIns="105366" bIns="52683" rtlCol="0">
            <a:noAutofit/>
          </a:bodyPr>
          <a:lstStyle/>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検索！</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277888" y="5558466"/>
            <a:ext cx="2556449" cy="274146"/>
          </a:xfrm>
          <a:prstGeom prst="rect">
            <a:avLst/>
          </a:prstGeom>
          <a:noFill/>
          <a:ln>
            <a:noFill/>
          </a:ln>
        </p:spPr>
        <p:txBody>
          <a:bodyPr wrap="square" lIns="105366" tIns="52683" rIns="105366" bIns="52683" rtlCol="0">
            <a:noAutofit/>
          </a:bodyPr>
          <a:lstStyle/>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労働省ＨＰの右上検索窓で、</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260648" y="7212713"/>
            <a:ext cx="2556449" cy="274146"/>
          </a:xfrm>
          <a:prstGeom prst="rect">
            <a:avLst/>
          </a:prstGeom>
          <a:noFill/>
          <a:ln>
            <a:noFill/>
          </a:ln>
        </p:spPr>
        <p:txBody>
          <a:bodyPr wrap="square" lIns="105366" tIns="52683" rIns="105366" bIns="52683" rtlCol="0">
            <a:noAutofit/>
          </a:bodyPr>
          <a:lstStyle/>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労働省ＨＰの右上検索窓で、</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260648" y="8956167"/>
            <a:ext cx="2556449" cy="274146"/>
          </a:xfrm>
          <a:prstGeom prst="rect">
            <a:avLst/>
          </a:prstGeom>
          <a:noFill/>
          <a:ln>
            <a:noFill/>
          </a:ln>
        </p:spPr>
        <p:txBody>
          <a:bodyPr wrap="square" lIns="105366" tIns="52683" rIns="105366" bIns="52683" rtlCol="0">
            <a:noAutofit/>
          </a:bodyPr>
          <a:lstStyle/>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労働省ＨＰの右上検索窓で、</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404664" y="3888135"/>
            <a:ext cx="6159791" cy="553998"/>
          </a:xfrm>
          <a:prstGeom prst="rect">
            <a:avLst/>
          </a:prstGeom>
          <a:noFill/>
        </p:spPr>
        <p:txBody>
          <a:bodyPr wrap="square" rtlCol="0">
            <a:spAutoFit/>
          </a:bodyP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選任</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変更届</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URL:http</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://www.mhlw.go.jp/stf/seisakunitsuite/bunya/koyou_roudou/koyoukintou/danjokintou/hourei/20000401-22.html</a:t>
            </a:r>
            <a:endParaRPr kumimoji="1" lang="ja-JP" altLang="en-US" sz="1000" dirty="0"/>
          </a:p>
        </p:txBody>
      </p:sp>
      <p:sp>
        <p:nvSpPr>
          <p:cNvPr id="10" name="テキスト ボックス 9"/>
          <p:cNvSpPr txBox="1"/>
          <p:nvPr/>
        </p:nvSpPr>
        <p:spPr>
          <a:xfrm>
            <a:off x="6174663" y="128464"/>
            <a:ext cx="648072" cy="261610"/>
          </a:xfrm>
          <a:prstGeom prst="rect">
            <a:avLst/>
          </a:prstGeom>
          <a:noFill/>
        </p:spPr>
        <p:txBody>
          <a:bodyPr wrap="square" rtlCol="0">
            <a:spAutoFit/>
          </a:bodyPr>
          <a:lstStyle/>
          <a:p>
            <a:r>
              <a:rPr kumimoji="1" lang="ja-JP" altLang="en-US" sz="1100" dirty="0" smtClean="0"/>
              <a:t>別添</a:t>
            </a:r>
            <a:r>
              <a:rPr lang="en-US" altLang="ja-JP" sz="1100" dirty="0"/>
              <a:t>2</a:t>
            </a:r>
            <a:endParaRPr kumimoji="1" lang="ja-JP" altLang="en-US" sz="1100" dirty="0"/>
          </a:p>
        </p:txBody>
      </p:sp>
    </p:spTree>
    <p:extLst>
      <p:ext uri="{BB962C8B-B14F-4D97-AF65-F5344CB8AC3E}">
        <p14:creationId xmlns:p14="http://schemas.microsoft.com/office/powerpoint/2010/main" val="3457200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25584" y="632520"/>
            <a:ext cx="6858000" cy="8017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fontAlgn="base">
              <a:spcBef>
                <a:spcPct val="0"/>
              </a:spcBef>
              <a:spcAft>
                <a:spcPct val="0"/>
              </a:spcAft>
              <a:tabLst>
                <a:tab pos="28575" algn="l"/>
              </a:tabLs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tabLst>
                <a:tab pos="28575" algn="l"/>
              </a:tabLs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tabLst>
                <a:tab pos="28575" algn="l"/>
              </a:tabLs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tabLst>
                <a:tab pos="28575" algn="l"/>
              </a:tabLs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tabLst>
                <a:tab pos="28575" algn="l"/>
              </a:tabLs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tabLst>
                <a:tab pos="28575" algn="l"/>
              </a:tabLs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tabLst>
                <a:tab pos="28575" algn="l"/>
              </a:tabLs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tabLst>
                <a:tab pos="28575" algn="l"/>
              </a:tabLs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tabLst>
                <a:tab pos="28575" algn="l"/>
              </a:tabLs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kumimoji="1" lang="ja-JP" altLang="en-US" sz="14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kumimoji="1" lang="en-US" altLang="ja-JP" sz="12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r" defTabSz="914400" rtl="0" eaLnBrk="0" fontAlgn="base" latinLnBrk="0" hangingPunct="0">
              <a:lnSpc>
                <a:spcPct val="100000"/>
              </a:lnSpc>
              <a:spcBef>
                <a:spcPct val="0"/>
              </a:spcBef>
              <a:spcAft>
                <a:spcPct val="0"/>
              </a:spcAft>
              <a:buClrTx/>
              <a:buSzTx/>
              <a:buFontTx/>
              <a:buNone/>
              <a:tabLst>
                <a:tab pos="28575" algn="l"/>
              </a:tabLst>
            </a:pPr>
            <a:endParaRPr kumimoji="1" lang="en-US" altLang="ja-JP" sz="12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r"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2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平成　　年　　月　　日</a:t>
            </a:r>
            <a:r>
              <a:rPr kumimoji="1" lang="ja-JP" altLang="en-US" sz="12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ja-JP"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三重</a:t>
            </a:r>
            <a:r>
              <a:rPr kumimoji="1" lang="ja-JP" altLang="ja-JP" sz="12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労働局長　殿</a:t>
            </a: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lvl="0" eaLnBrk="0" hangingPunct="0"/>
            <a:r>
              <a:rPr kumimoji="1" lang="ja-JP" altLang="en-US" sz="1200" b="0" i="0"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lvl="0" eaLnBrk="0" hangingPunct="0"/>
            <a:r>
              <a:rPr kumimoji="1" lang="ja-JP" altLang="en-US" sz="1200" b="0" i="0"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事 業 所 名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所　在　地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代表者職氏名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主な事業内容　　</a:t>
            </a:r>
            <a:r>
              <a:rPr kumimoji="1" lang="ja-JP" altLang="en-US" sz="1200" b="0" i="0"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r"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p>
            <a:pPr marL="0" marR="0" lvl="0" indent="0" algn="r"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総労働者数　　　　　　女　　　人　男　　　人</a:t>
            </a:r>
            <a:endPar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r"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うち正社員数　　　　　女　　　人　男　　　人</a:t>
            </a:r>
            <a:endPar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r"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うち短時間労働者数　女　　　人　男　　　人</a:t>
            </a:r>
            <a:endPar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kumimoji="1" lang="en-US" altLang="ja-JP"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この</a:t>
            </a: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度、当社（事業所）では下記のとおり機会均等推進責任者・職業家庭両立推進者</a:t>
            </a: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短時間</a:t>
            </a: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雇用管理者として（　選任・変更　）いたしますので、報告します。</a:t>
            </a:r>
            <a:endParaRPr kumimoji="1" lang="en-US" altLang="ja-JP"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kumimoji="1" lang="en-US" altLang="ja-JP"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記</a:t>
            </a:r>
            <a:endParaRPr kumimoji="1" lang="en-US" altLang="ja-JP"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tab pos="28575" algn="l"/>
              </a:tabLst>
            </a:pPr>
            <a:endPar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●機会均等推進責任者　（□選任　□変更）</a:t>
            </a:r>
            <a:endParaRPr kumimoji="1" lang="en-US" altLang="ja-JP"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kumimoji="1" lang="en-US" altLang="ja-JP"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kumimoji="1" lang="en-US" altLang="ja-JP"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職業家庭両立推進者　（□選任　□変更）</a:t>
            </a:r>
          </a:p>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1" i="1"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i="1"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企業単位ですので、１企業につき１人選任してください。</a:t>
            </a:r>
            <a:endParaRPr kumimoji="1" lang="en-US" altLang="ja-JP" sz="900" i="1"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kumimoji="1" lang="en-US" altLang="ja-JP" sz="1100" i="1"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lang="en-US" altLang="ja-JP" sz="1200" b="1" i="1" u="sng"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kumimoji="1" lang="en-US" altLang="ja-JP" sz="1200" b="1" i="1"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lang="en-US" altLang="ja-JP" sz="1200" b="1" i="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kumimoji="1" lang="en-US" altLang="ja-JP" sz="1200" b="1" i="1"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r>
              <a:rPr kumimoji="1" lang="ja-JP" altLang="en-US"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●短時間雇用管理者　　（□選任　□変更）</a:t>
            </a:r>
            <a:endParaRPr kumimoji="1" lang="en-US" altLang="ja-JP" sz="12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kumimoji="1" lang="en-US" altLang="ja-JP" sz="1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28575" algn="l"/>
              </a:tabLst>
            </a:pP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正方形/長方形 8"/>
          <p:cNvSpPr/>
          <p:nvPr/>
        </p:nvSpPr>
        <p:spPr>
          <a:xfrm>
            <a:off x="0" y="152841"/>
            <a:ext cx="6832416" cy="6136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機会</a:t>
            </a:r>
            <a:r>
              <a:rPr lang="ja-JP"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均等推進責任者・職業家庭両立推進者・短時間雇用</a:t>
            </a:r>
            <a:r>
              <a:rPr lang="ja-JP"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管理者</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選任・変更届</a:t>
            </a:r>
            <a:endParaRPr lang="ja-JP"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671844277"/>
              </p:ext>
            </p:extLst>
          </p:nvPr>
        </p:nvGraphicFramePr>
        <p:xfrm>
          <a:off x="116632" y="5313040"/>
          <a:ext cx="6552728" cy="720080"/>
        </p:xfrm>
        <a:graphic>
          <a:graphicData uri="http://schemas.openxmlformats.org/drawingml/2006/table">
            <a:tbl>
              <a:tblPr>
                <a:tableStyleId>{5C22544A-7EE6-4342-B048-85BDC9FD1C3A}</a:tableStyleId>
              </a:tblPr>
              <a:tblGrid>
                <a:gridCol w="1340836"/>
                <a:gridCol w="2623651"/>
                <a:gridCol w="850914"/>
                <a:gridCol w="1737327"/>
              </a:tblGrid>
              <a:tr h="360040">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所　属　部　課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氏　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0040">
                <a:tc>
                  <a:txBody>
                    <a:bodyPr/>
                    <a:lstStyle/>
                    <a:p>
                      <a:pPr algn="ctr" fontAlgn="ctr"/>
                      <a:r>
                        <a:rPr lang="zh-TW"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役　　職　　名</a:t>
                      </a:r>
                      <a:endParaRPr lang="zh-TW"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l" fontAlgn="b"/>
                      <a:r>
                        <a:rPr lang="ja-JP" alt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TEL)　　　　　　　　　　　</a:t>
                      </a:r>
                      <a:endParaRPr 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b"/>
                      <a:r>
                        <a:rPr lang="ja-JP" alt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ﾒｰﾙ</a:t>
                      </a: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cxnSp>
        <p:nvCxnSpPr>
          <p:cNvPr id="5" name="直線コネクタ 4"/>
          <p:cNvCxnSpPr/>
          <p:nvPr/>
        </p:nvCxnSpPr>
        <p:spPr>
          <a:xfrm>
            <a:off x="2564904" y="2340174"/>
            <a:ext cx="408063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564902" y="2864768"/>
            <a:ext cx="408063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2564903" y="2707829"/>
            <a:ext cx="408063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564904" y="2504728"/>
            <a:ext cx="408063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6" name="表 15"/>
          <p:cNvGraphicFramePr>
            <a:graphicFrameLocks noGrp="1"/>
          </p:cNvGraphicFramePr>
          <p:nvPr>
            <p:extLst>
              <p:ext uri="{D42A27DB-BD31-4B8C-83A1-F6EECF244321}">
                <p14:modId xmlns:p14="http://schemas.microsoft.com/office/powerpoint/2010/main" val="1006730118"/>
              </p:ext>
            </p:extLst>
          </p:nvPr>
        </p:nvGraphicFramePr>
        <p:xfrm>
          <a:off x="116632" y="6609184"/>
          <a:ext cx="6552728" cy="720080"/>
        </p:xfrm>
        <a:graphic>
          <a:graphicData uri="http://schemas.openxmlformats.org/drawingml/2006/table">
            <a:tbl>
              <a:tblPr>
                <a:tableStyleId>{5C22544A-7EE6-4342-B048-85BDC9FD1C3A}</a:tableStyleId>
              </a:tblPr>
              <a:tblGrid>
                <a:gridCol w="1340836"/>
                <a:gridCol w="2623651"/>
                <a:gridCol w="850914"/>
                <a:gridCol w="1737327"/>
              </a:tblGrid>
              <a:tr h="360040">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所　属　部　課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氏　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0040">
                <a:tc>
                  <a:txBody>
                    <a:bodyPr/>
                    <a:lstStyle/>
                    <a:p>
                      <a:pPr algn="ctr" fontAlgn="ctr"/>
                      <a:r>
                        <a:rPr lang="zh-TW"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役　　職　　名</a:t>
                      </a:r>
                      <a:endParaRPr lang="zh-TW"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l" fontAlgn="b"/>
                      <a:r>
                        <a:rPr lang="ja-JP" alt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TEL)　　　　　　　　　　　</a:t>
                      </a:r>
                      <a:endParaRPr 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b"/>
                      <a:r>
                        <a:rPr lang="ja-JP" alt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ﾒｰﾙ</a:t>
                      </a: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912172937"/>
              </p:ext>
            </p:extLst>
          </p:nvPr>
        </p:nvGraphicFramePr>
        <p:xfrm>
          <a:off x="116632" y="7617296"/>
          <a:ext cx="6552728" cy="720080"/>
        </p:xfrm>
        <a:graphic>
          <a:graphicData uri="http://schemas.openxmlformats.org/drawingml/2006/table">
            <a:tbl>
              <a:tblPr>
                <a:tableStyleId>{5C22544A-7EE6-4342-B048-85BDC9FD1C3A}</a:tableStyleId>
              </a:tblPr>
              <a:tblGrid>
                <a:gridCol w="1281225"/>
                <a:gridCol w="2664296"/>
                <a:gridCol w="864096"/>
                <a:gridCol w="1743111"/>
              </a:tblGrid>
              <a:tr h="360040">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所　属　部　課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氏　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0040">
                <a:tc>
                  <a:txBody>
                    <a:bodyPr/>
                    <a:lstStyle/>
                    <a:p>
                      <a:pPr algn="ctr" fontAlgn="ctr"/>
                      <a:r>
                        <a:rPr lang="zh-TW"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役　　職　　名</a:t>
                      </a:r>
                      <a:endParaRPr lang="zh-TW"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l" fontAlgn="b"/>
                      <a:r>
                        <a:rPr lang="ja-JP" alt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TEL)　　　　　　　　　　　</a:t>
                      </a:r>
                      <a:endParaRPr 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b"/>
                      <a:r>
                        <a:rPr lang="ja-JP" alt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ﾒｰﾙ</a:t>
                      </a: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447" marR="9447" marT="94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3" name="テキスト ボックス 2"/>
          <p:cNvSpPr txBox="1"/>
          <p:nvPr/>
        </p:nvSpPr>
        <p:spPr>
          <a:xfrm>
            <a:off x="116632" y="8625408"/>
            <a:ext cx="6624736" cy="761747"/>
          </a:xfrm>
          <a:prstGeom prst="rect">
            <a:avLst/>
          </a:prstGeom>
          <a:noFill/>
          <a:ln cmpd="dbl">
            <a:solidFill>
              <a:schemeClr val="tx1"/>
            </a:solidFill>
          </a:ln>
        </p:spPr>
        <p:txBody>
          <a:bodyPr wrap="square" rtlCol="0">
            <a:spAutoFit/>
          </a:bodyPr>
          <a:lstStyle/>
          <a:p>
            <a:r>
              <a:rPr lang="en-US" altLang="ja-JP" sz="1050" dirty="0"/>
              <a:t>※</a:t>
            </a:r>
            <a:r>
              <a:rPr lang="ja-JP" altLang="en-US" sz="1050" dirty="0"/>
              <a:t>必要事項を記入の上、</a:t>
            </a:r>
            <a:r>
              <a:rPr lang="en-US" altLang="ja-JP" sz="1050" b="1" dirty="0"/>
              <a:t>FAX</a:t>
            </a:r>
            <a:r>
              <a:rPr lang="ja-JP" altLang="en-US" sz="1050" b="1" dirty="0"/>
              <a:t>（０５９－２２８－２７８５）</a:t>
            </a:r>
            <a:r>
              <a:rPr lang="ja-JP" altLang="en-US" sz="1050" dirty="0"/>
              <a:t>又は郵送でご提出ください。</a:t>
            </a:r>
          </a:p>
          <a:p>
            <a:pPr>
              <a:lnSpc>
                <a:spcPct val="150000"/>
              </a:lnSpc>
            </a:pPr>
            <a:r>
              <a:rPr lang="ja-JP" altLang="en-US" sz="1400" dirty="0"/>
              <a:t>送付先：三重労働局　雇用環境・均等室</a:t>
            </a:r>
            <a:r>
              <a:rPr lang="ja-JP" altLang="en-US" sz="1050" dirty="0"/>
              <a:t>　</a:t>
            </a:r>
            <a:endParaRPr lang="en-US" altLang="ja-JP" sz="1050" dirty="0" smtClean="0"/>
          </a:p>
          <a:p>
            <a:pPr algn="r"/>
            <a:r>
              <a:rPr lang="ja-JP" altLang="en-US" sz="1050" dirty="0" smtClean="0"/>
              <a:t> </a:t>
            </a:r>
            <a:r>
              <a:rPr lang="ja-JP" altLang="en-US" sz="1200" dirty="0"/>
              <a:t>〒</a:t>
            </a:r>
            <a:r>
              <a:rPr lang="en-US" altLang="ja-JP" sz="1200" dirty="0"/>
              <a:t>514</a:t>
            </a:r>
            <a:r>
              <a:rPr lang="ja-JP" altLang="en-US" sz="1200" dirty="0"/>
              <a:t>－</a:t>
            </a:r>
            <a:r>
              <a:rPr lang="en-US" altLang="ja-JP" sz="1200" dirty="0"/>
              <a:t>8524</a:t>
            </a:r>
            <a:r>
              <a:rPr lang="ja-JP" altLang="en-US" sz="1200" dirty="0"/>
              <a:t>　　津市島崎町</a:t>
            </a:r>
            <a:r>
              <a:rPr lang="en-US" altLang="ja-JP" sz="1200" dirty="0"/>
              <a:t>327</a:t>
            </a:r>
            <a:r>
              <a:rPr lang="ja-JP" altLang="en-US" sz="1200" dirty="0"/>
              <a:t>－</a:t>
            </a:r>
            <a:r>
              <a:rPr lang="en-US" altLang="ja-JP" sz="1200" dirty="0"/>
              <a:t>2</a:t>
            </a:r>
            <a:r>
              <a:rPr lang="ja-JP" altLang="en-US" sz="1200" dirty="0"/>
              <a:t>　第</a:t>
            </a:r>
            <a:r>
              <a:rPr lang="en-US" altLang="ja-JP" sz="1200" dirty="0"/>
              <a:t>2</a:t>
            </a:r>
            <a:r>
              <a:rPr lang="ja-JP" altLang="en-US" sz="1200" dirty="0"/>
              <a:t>地方合同</a:t>
            </a:r>
            <a:r>
              <a:rPr lang="ja-JP" altLang="en-US" sz="1200" dirty="0" smtClean="0"/>
              <a:t>庁舎　</a:t>
            </a:r>
            <a:r>
              <a:rPr lang="en-US" altLang="ja-JP" sz="1200" dirty="0" smtClean="0"/>
              <a:t>TEL</a:t>
            </a:r>
            <a:r>
              <a:rPr lang="ja-JP" altLang="en-US" sz="1200" dirty="0"/>
              <a:t>　</a:t>
            </a:r>
            <a:r>
              <a:rPr lang="en-US" altLang="ja-JP" sz="1200" dirty="0"/>
              <a:t>059</a:t>
            </a:r>
            <a:r>
              <a:rPr lang="ja-JP" altLang="en-US" sz="1200" dirty="0"/>
              <a:t>－</a:t>
            </a:r>
            <a:r>
              <a:rPr lang="en-US" altLang="ja-JP" sz="1200" dirty="0"/>
              <a:t>226</a:t>
            </a:r>
            <a:r>
              <a:rPr lang="ja-JP" altLang="en-US" sz="1200" dirty="0"/>
              <a:t>－</a:t>
            </a:r>
            <a:r>
              <a:rPr lang="en-US" altLang="ja-JP" sz="1200" dirty="0"/>
              <a:t>2318 </a:t>
            </a:r>
          </a:p>
        </p:txBody>
      </p:sp>
    </p:spTree>
    <p:extLst>
      <p:ext uri="{BB962C8B-B14F-4D97-AF65-F5344CB8AC3E}">
        <p14:creationId xmlns:p14="http://schemas.microsoft.com/office/powerpoint/2010/main" val="532119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145</Words>
  <Application>Microsoft Office PowerPoint</Application>
  <PresentationFormat>A4 210 x 297 mm</PresentationFormat>
  <Paragraphs>92</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啓発指導係</dc:creator>
  <cp:lastModifiedBy>労働局共働支援</cp:lastModifiedBy>
  <cp:revision>47</cp:revision>
  <cp:lastPrinted>2016-08-23T07:55:54Z</cp:lastPrinted>
  <dcterms:created xsi:type="dcterms:W3CDTF">2016-07-15T00:37:01Z</dcterms:created>
  <dcterms:modified xsi:type="dcterms:W3CDTF">2016-08-23T07:56:04Z</dcterms:modified>
</cp:coreProperties>
</file>