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2" r:id="rId2"/>
    <p:sldId id="263" r:id="rId3"/>
    <p:sldId id="264" r:id="rId4"/>
    <p:sldId id="265" r:id="rId5"/>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FF"/>
    <a:srgbClr val="0000FF"/>
    <a:srgbClr val="CCCCFF"/>
    <a:srgbClr val="CCECFF"/>
    <a:srgbClr val="CCFFFF"/>
    <a:srgbClr val="FF0066"/>
    <a:srgbClr val="9999FF"/>
    <a:srgbClr val="6666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100" d="100"/>
          <a:sy n="100" d="100"/>
        </p:scale>
        <p:origin x="-918" y="750"/>
      </p:cViewPr>
      <p:guideLst>
        <p:guide orient="horz" pos="3255"/>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7461"/>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8" y="0"/>
            <a:ext cx="2950765" cy="497461"/>
          </a:xfrm>
          <a:prstGeom prst="rect">
            <a:avLst/>
          </a:prstGeom>
        </p:spPr>
        <p:txBody>
          <a:bodyPr vert="horz" lIns="62993" tIns="31497" rIns="62993" bIns="31497" rtlCol="0"/>
          <a:lstStyle>
            <a:lvl1pPr algn="r">
              <a:defRPr sz="800"/>
            </a:lvl1pPr>
          </a:lstStyle>
          <a:p>
            <a:fld id="{A03F198D-16F3-49BE-8ACB-44D312CDA2DB}" type="datetimeFigureOut">
              <a:rPr kumimoji="1" lang="ja-JP" altLang="en-US" smtClean="0"/>
              <a:t>2014/9/8</a:t>
            </a:fld>
            <a:endParaRPr kumimoji="1" lang="ja-JP" altLang="en-US"/>
          </a:p>
        </p:txBody>
      </p:sp>
      <p:sp>
        <p:nvSpPr>
          <p:cNvPr id="4" name="フッター プレースホルダー 3"/>
          <p:cNvSpPr>
            <a:spLocks noGrp="1"/>
          </p:cNvSpPr>
          <p:nvPr>
            <p:ph type="ftr" sz="quarter" idx="2"/>
          </p:nvPr>
        </p:nvSpPr>
        <p:spPr>
          <a:xfrm>
            <a:off x="0" y="9440779"/>
            <a:ext cx="2949678" cy="496363"/>
          </a:xfrm>
          <a:prstGeom prst="rect">
            <a:avLst/>
          </a:prstGeom>
        </p:spPr>
        <p:txBody>
          <a:bodyPr vert="horz" lIns="62993" tIns="31497" rIns="62993" bIns="31497"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8" y="9440779"/>
            <a:ext cx="2950765" cy="496363"/>
          </a:xfrm>
          <a:prstGeom prst="rect">
            <a:avLst/>
          </a:prstGeom>
        </p:spPr>
        <p:txBody>
          <a:bodyPr vert="horz" lIns="62993" tIns="31497" rIns="62993" bIns="31497" rtlCol="0" anchor="b"/>
          <a:lstStyle>
            <a:lvl1pPr algn="r">
              <a:defRPr sz="800"/>
            </a:lvl1pPr>
          </a:lstStyle>
          <a:p>
            <a:fld id="{76509614-DD56-42B5-83CF-8B88C1C89FA3}" type="slidenum">
              <a:rPr kumimoji="1" lang="ja-JP" altLang="en-US" smtClean="0"/>
              <a:t>‹#›</a:t>
            </a:fld>
            <a:endParaRPr kumimoji="1" lang="ja-JP" altLang="en-US"/>
          </a:p>
        </p:txBody>
      </p:sp>
    </p:spTree>
    <p:extLst>
      <p:ext uri="{BB962C8B-B14F-4D97-AF65-F5344CB8AC3E}">
        <p14:creationId xmlns:p14="http://schemas.microsoft.com/office/powerpoint/2010/main" val="1837136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B0B8CCE8-B346-44F7-8630-53FC07D6FD9D}" type="datetimeFigureOut">
              <a:rPr kumimoji="1" lang="ja-JP" altLang="en-US" smtClean="0"/>
              <a:t>2014/9/8</a:t>
            </a:fld>
            <a:endParaRPr kumimoji="1" lang="ja-JP" altLang="en-US"/>
          </a:p>
        </p:txBody>
      </p:sp>
      <p:sp>
        <p:nvSpPr>
          <p:cNvPr id="4" name="スライド イメージ プレースホルダー 3"/>
          <p:cNvSpPr>
            <a:spLocks noGrp="1" noRot="1" noChangeAspect="1"/>
          </p:cNvSpPr>
          <p:nvPr>
            <p:ph type="sldImg" idx="2"/>
          </p:nvPr>
        </p:nvSpPr>
        <p:spPr>
          <a:xfrm>
            <a:off x="2106613" y="746125"/>
            <a:ext cx="2593975"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9DB5E72C-21F8-4D78-8C86-54B9DA339BF0}" type="slidenum">
              <a:rPr kumimoji="1" lang="ja-JP" altLang="en-US" smtClean="0"/>
              <a:t>‹#›</a:t>
            </a:fld>
            <a:endParaRPr kumimoji="1" lang="ja-JP" altLang="en-US"/>
          </a:p>
        </p:txBody>
      </p:sp>
    </p:spTree>
    <p:extLst>
      <p:ext uri="{BB962C8B-B14F-4D97-AF65-F5344CB8AC3E}">
        <p14:creationId xmlns:p14="http://schemas.microsoft.com/office/powerpoint/2010/main" val="2718039370"/>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6613" y="746125"/>
            <a:ext cx="25939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B5E72C-21F8-4D78-8C86-54B9DA339BF0}" type="slidenum">
              <a:rPr kumimoji="1" lang="ja-JP" altLang="en-US" smtClean="0"/>
              <a:t>1</a:t>
            </a:fld>
            <a:endParaRPr kumimoji="1" lang="ja-JP" altLang="en-US"/>
          </a:p>
        </p:txBody>
      </p:sp>
    </p:spTree>
    <p:extLst>
      <p:ext uri="{BB962C8B-B14F-4D97-AF65-F5344CB8AC3E}">
        <p14:creationId xmlns:p14="http://schemas.microsoft.com/office/powerpoint/2010/main" val="4236333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3"/>
            <a:ext cx="6120765" cy="221490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27075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368468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52531"/>
            <a:ext cx="1215152" cy="1175383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0035" y="552531"/>
            <a:ext cx="3525441" cy="1175383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201890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221487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379586"/>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23729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0035" y="3214725"/>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760347" y="3214725"/>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302572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7"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7"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9"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9"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62165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420889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260329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8"/>
            <a:ext cx="2369047" cy="1750876"/>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3" y="411411"/>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62287"/>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603863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7" y="8087040"/>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246FE5-F86C-4B55-9DE1-9017C7457177}" type="datetimeFigureOut">
              <a:rPr kumimoji="1" lang="ja-JP" altLang="en-US" smtClean="0"/>
              <a:t>2014/9/8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242557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100191" tIns="50095" rIns="100191" bIns="5009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9"/>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CF246FE5-F86C-4B55-9DE1-9017C7457177}" type="datetimeFigureOut">
              <a:rPr kumimoji="1" lang="ja-JP" altLang="en-US" smtClean="0"/>
              <a:t>2014/9/8</a:t>
            </a:fld>
            <a:endParaRPr kumimoji="1" lang="ja-JP" altLang="en-US"/>
          </a:p>
        </p:txBody>
      </p:sp>
      <p:sp>
        <p:nvSpPr>
          <p:cNvPr id="5" name="フッター プレースホルダー 4"/>
          <p:cNvSpPr>
            <a:spLocks noGrp="1"/>
          </p:cNvSpPr>
          <p:nvPr>
            <p:ph type="ftr" sz="quarter" idx="3"/>
          </p:nvPr>
        </p:nvSpPr>
        <p:spPr>
          <a:xfrm>
            <a:off x="2460308" y="9577199"/>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9"/>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C5377210-53AA-4691-BAD1-8580BFE76DA0}" type="slidenum">
              <a:rPr kumimoji="1" lang="ja-JP" altLang="en-US" smtClean="0"/>
              <a:t>‹#›</a:t>
            </a:fld>
            <a:endParaRPr kumimoji="1" lang="ja-JP" altLang="en-US"/>
          </a:p>
        </p:txBody>
      </p:sp>
    </p:spTree>
    <p:extLst>
      <p:ext uri="{BB962C8B-B14F-4D97-AF65-F5344CB8AC3E}">
        <p14:creationId xmlns:p14="http://schemas.microsoft.com/office/powerpoint/2010/main" val="395448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2008" y="691618"/>
            <a:ext cx="7056834" cy="10800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78890" tIns="108000" rIns="78890" bIns="39445" rtlCol="0" anchor="ctr"/>
          <a:lstStyle/>
          <a:p>
            <a:pPr algn="ctr">
              <a:lnSpc>
                <a:spcPts val="4000"/>
              </a:lnSpc>
            </a:pP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勤務地などを限定した「多様</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な正社員</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」の円滑な導入・運用のため</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126450" y="4590455"/>
            <a:ext cx="6948000" cy="4757814"/>
          </a:xfrm>
          <a:prstGeom prst="rect">
            <a:avLst/>
          </a:prstGeom>
          <a:ln w="19050">
            <a:noFill/>
          </a:ln>
        </p:spPr>
        <p:style>
          <a:lnRef idx="2">
            <a:schemeClr val="accent6"/>
          </a:lnRef>
          <a:fillRef idx="1">
            <a:schemeClr val="lt1"/>
          </a:fillRef>
          <a:effectRef idx="0">
            <a:schemeClr val="accent6"/>
          </a:effectRef>
          <a:fontRef idx="minor">
            <a:schemeClr val="dk1"/>
          </a:fontRef>
        </p:style>
        <p:txBody>
          <a:bodyPr wrap="square" lIns="108000" tIns="108000" rIns="108000" bIns="108000" rtlCol="0">
            <a:spAutoFit/>
          </a:bodyPr>
          <a:lstStyle/>
          <a:p>
            <a:pPr marL="157781" indent="-157781">
              <a:lnSpc>
                <a:spcPts val="600"/>
              </a:lnSpc>
            </a:pPr>
            <a:endParaRPr lang="en-US" altLang="ja-JP" sz="1400" i="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a:lnSpc>
                <a:spcPts val="1400"/>
              </a:lnSpc>
            </a:pPr>
            <a:r>
              <a:rPr lang="ja-JP" altLang="en-US" sz="1400" i="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i="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）勤務地限定正社員</a:t>
            </a:r>
          </a:p>
          <a:p>
            <a:pPr marL="157163" indent="23813">
              <a:lnSpc>
                <a:spcPts val="6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23813">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◇育児</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や介護の事情で転勤が難しい者などについて、離職を防止し定着を促進。</a:t>
            </a:r>
          </a:p>
          <a:p>
            <a:pPr marL="361950" indent="-180975">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正</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労働契約法に基づく</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有期契約労働者からの無期転換</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の受皿</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活用。</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marL="360000" indent="-180975">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安定</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雇用の下で技能の蓄積・承継が必要な</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現場</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非正規</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雇用からの転換の受皿</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して活用。</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975">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◇多店舗</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経営する</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サービス業</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のニーズにあったサービスの提供や顧客の確保</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のために活用。</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a:lnSpc>
                <a:spcPts val="600"/>
              </a:lnSpc>
            </a:pPr>
            <a:endParaRPr lang="en-US" altLang="ja-JP" sz="14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a:lnSpc>
                <a:spcPts val="1400"/>
              </a:lnSpc>
              <a:spcBef>
                <a:spcPts val="1200"/>
              </a:spcBef>
            </a:pPr>
            <a:r>
              <a:rPr lang="ja-JP" altLang="en-US" sz="14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２）職務限定正社員</a:t>
            </a:r>
          </a:p>
          <a:p>
            <a:pPr marL="361950" indent="-180975">
              <a:lnSpc>
                <a:spcPts val="6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などで</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特定の職能について</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高度専門的なキャリア形成</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が必要な職務において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プロフェッショナル</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としてキャリア展開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していく働き方として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活用。</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資格</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が必要とされる職務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、同一の企業内で</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他の職務と明確に区別できる職務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活用。</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a:lnSpc>
                <a:spcPts val="600"/>
              </a:lnSpc>
            </a:pPr>
            <a:endParaRPr lang="en-US" altLang="ja-JP" sz="12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a:lnSpc>
                <a:spcPts val="1400"/>
              </a:lnSpc>
              <a:spcBef>
                <a:spcPts val="1200"/>
              </a:spcBef>
            </a:pPr>
            <a:r>
              <a:rPr lang="ja-JP" altLang="en-US" sz="14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３）勤務時間限定正社員</a:t>
            </a:r>
          </a:p>
          <a:p>
            <a:pPr marL="361950" indent="-180975">
              <a:lnSpc>
                <a:spcPts val="6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◇育児</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や介護の事情で長時間労働が難しい者などについて、離職を防止し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定着を促進</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p>
            <a:pPr marL="360000" indent="-180000">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がキャリア・アップに必要な能力を習得する際に、自己啓発のための時間を確保</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できる働き方</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活用。</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90450" y="3908549"/>
            <a:ext cx="7020000" cy="432000"/>
          </a:xfrm>
          <a:prstGeom prst="rect">
            <a:avLst/>
          </a:prstGeom>
          <a:solidFill>
            <a:srgbClr val="0000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「多様な正社員」を活用しましょう！</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128871" y="280787"/>
            <a:ext cx="1814602" cy="332001"/>
          </a:xfrm>
          <a:prstGeom prst="rect">
            <a:avLst/>
          </a:prstGeom>
          <a:ln w="19050">
            <a:noFill/>
          </a:ln>
        </p:spPr>
        <p:style>
          <a:lnRef idx="2">
            <a:schemeClr val="accent6"/>
          </a:lnRef>
          <a:fillRef idx="1">
            <a:schemeClr val="lt1"/>
          </a:fillRef>
          <a:effectRef idx="0">
            <a:schemeClr val="accent6"/>
          </a:effectRef>
          <a:fontRef idx="minor">
            <a:schemeClr val="dk1"/>
          </a:fontRef>
        </p:style>
        <p:txBody>
          <a:bodyPr wrap="square" lIns="100191" tIns="50095" rIns="100191" bIns="50095" rtlCol="0">
            <a:spAutoFit/>
          </a:bodyPr>
          <a:lstStyle/>
          <a:p>
            <a:pPr marL="157781" indent="-157781">
              <a:spcBef>
                <a:spcPts val="219"/>
              </a:spcBef>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事業主の皆さまへ</a:t>
            </a:r>
          </a:p>
        </p:txBody>
      </p:sp>
      <p:sp>
        <p:nvSpPr>
          <p:cNvPr id="11" name="Text Box 13"/>
          <p:cNvSpPr txBox="1">
            <a:spLocks noChangeArrowheads="1"/>
          </p:cNvSpPr>
          <p:nvPr/>
        </p:nvSpPr>
        <p:spPr bwMode="auto">
          <a:xfrm>
            <a:off x="1357435" y="9775031"/>
            <a:ext cx="44860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fontAlgn="base">
              <a:spcBef>
                <a:spcPts val="1200"/>
              </a:spcBef>
              <a:spcAft>
                <a:spcPts val="0"/>
              </a:spcAft>
            </a:pPr>
            <a:r>
              <a:rPr lang="ja-JP" sz="1600" kern="12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厚生労働省・都道府県</a:t>
            </a:r>
            <a:r>
              <a:rPr lang="ja-JP" sz="1600" kern="12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労働局</a:t>
            </a:r>
            <a:endParaRPr lang="ja-JP" sz="1600" strike="sngStrike"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図 11" descr="マーク最小.jpg"/>
          <p:cNvPicPr>
            <a:picLocks noChangeAspect="1"/>
          </p:cNvPicPr>
          <p:nvPr/>
        </p:nvPicPr>
        <p:blipFill>
          <a:blip r:embed="rId3" cstate="print"/>
          <a:srcRect/>
          <a:stretch>
            <a:fillRect/>
          </a:stretch>
        </p:blipFill>
        <p:spPr bwMode="auto">
          <a:xfrm>
            <a:off x="1913907" y="9759265"/>
            <a:ext cx="301000" cy="300226"/>
          </a:xfrm>
          <a:prstGeom prst="rect">
            <a:avLst/>
          </a:prstGeom>
          <a:noFill/>
          <a:ln w="9525">
            <a:noFill/>
            <a:miter lim="800000"/>
            <a:headEnd/>
            <a:tailEnd/>
          </a:ln>
        </p:spPr>
      </p:pic>
      <p:sp>
        <p:nvSpPr>
          <p:cNvPr id="3" name="正方形/長方形 2"/>
          <p:cNvSpPr/>
          <p:nvPr/>
        </p:nvSpPr>
        <p:spPr>
          <a:xfrm>
            <a:off x="72007" y="1926159"/>
            <a:ext cx="7128893" cy="1823576"/>
          </a:xfrm>
          <a:prstGeom prst="rect">
            <a:avLst/>
          </a:prstGeom>
        </p:spPr>
        <p:txBody>
          <a:bodyPr wrap="square">
            <a:spAutoFit/>
          </a:bodyPr>
          <a:lstStyle/>
          <a:p>
            <a:pPr indent="180975">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正社員</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」と「非正規雇用の労働者」の二極化を緩和し、労働者一人ひとりのワーク</a:t>
            </a:r>
          </a:p>
          <a:p>
            <a:pPr>
              <a:lnSpc>
                <a:spcPts val="1800"/>
              </a:lnSpc>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・ライフ・バランスと、企業による優秀な人材の確保・定着を図るため、労使双方に</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とって望ましい</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多元的な働き方＝職務、勤務地、労働時間を限定した「多様な正社員」制度</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の実現</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が求められています。</a:t>
            </a:r>
          </a:p>
          <a:p>
            <a:pPr>
              <a:lnSpc>
                <a:spcPts val="9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厚生</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労働省では、「多様な正社員」制度の円滑な導入・運用のために「雇用管理上</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留意</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事項」をまとめましたので、職務、勤務地、労働時間を限定した正社員制度の導入</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や運用</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の見直しを検討される際に、ぜひご活用ください。</a:t>
            </a:r>
          </a:p>
        </p:txBody>
      </p:sp>
      <p:sp>
        <p:nvSpPr>
          <p:cNvPr id="8" name="正方形/長方形 7"/>
          <p:cNvSpPr/>
          <p:nvPr/>
        </p:nvSpPr>
        <p:spPr>
          <a:xfrm>
            <a:off x="90450" y="4277365"/>
            <a:ext cx="7020000" cy="396000"/>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な正社員の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活用は、以下のケース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考えられます。</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11170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6450" y="862322"/>
            <a:ext cx="7128000" cy="9360000"/>
          </a:xfrm>
          <a:prstGeom prst="rect">
            <a:avLst/>
          </a:prstGeom>
          <a:ln w="19050">
            <a:noFill/>
          </a:ln>
        </p:spPr>
        <p:style>
          <a:lnRef idx="2">
            <a:schemeClr val="accent6"/>
          </a:lnRef>
          <a:fillRef idx="1">
            <a:schemeClr val="lt1"/>
          </a:fillRef>
          <a:effectRef idx="0">
            <a:schemeClr val="accent6"/>
          </a:effectRef>
          <a:fontRef idx="minor">
            <a:schemeClr val="dk1"/>
          </a:fontRef>
        </p:style>
        <p:txBody>
          <a:bodyPr wrap="square" lIns="108000" tIns="108000" rIns="144000" bIns="108000" rtlCol="0">
            <a:noAutofit/>
          </a:bodyPr>
          <a:lstStyle/>
          <a:p>
            <a:pPr marL="360000" indent="-180000" eaLnBrk="0">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転勤、配置転換などの際の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紛争の未然防止</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のため、職務や勤務地に</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限定がある場合には</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限定の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内容について明示</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することが重要</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これにより、労働者にとって</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キャリア形成</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の見通しの明確化</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ワーク・ライフ・バランスの実現</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が容易になり、企業にとっては</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優秀な人材を確保</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しやすくなる効果があります。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eaLnBrk="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契約法第４条</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の書面による労働契約の内容の確認の対象としては</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や勤務地の</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限定も含まれます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7163" indent="-71438" eaLnBrk="0">
              <a:lnSpc>
                <a:spcPts val="1400"/>
              </a:lnSpc>
              <a:spcBef>
                <a:spcPts val="2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労働契約の内容の理解の促進） </a:t>
            </a:r>
          </a:p>
          <a:p>
            <a:pPr marL="2030400" indent="-1778400" eaLnBrk="0">
              <a:lnSpc>
                <a:spcPts val="14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契約法</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第４条第１項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は、労働者に提示する労働条件及び労働契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約の内容について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、労働者の 理解を深める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ようにするものとする。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2012400" indent="-1738800" eaLnBrk="0">
              <a:lnSpc>
                <a:spcPts val="1400"/>
              </a:lnSpc>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第２項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及び使用者は、労働契約の内容（期間の定めのある労働契約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に関する事　項を含む</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。）について、できる限り書面により確認するものとする。 </a:t>
            </a:r>
          </a:p>
          <a:p>
            <a:pPr marL="157163" indent="-71438" eaLnBrk="0">
              <a:lnSpc>
                <a:spcPts val="6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71438" eaLnBrk="0">
              <a:lnSpc>
                <a:spcPts val="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eaLnBrk="0">
              <a:lnSpc>
                <a:spcPts val="6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71438" eaLnBrk="0">
              <a:lnSpc>
                <a:spcPts val="1800"/>
              </a:lnSpc>
            </a:pP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7163" indent="-71438" eaLnBrk="0">
              <a:lnSpc>
                <a:spcPts val="1800"/>
              </a:lnSpc>
              <a:spcBef>
                <a:spcPts val="1200"/>
              </a:spcBef>
            </a:pPr>
            <a:r>
              <a:rPr lang="ja-JP" altLang="en-US" sz="16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＜非正規</a:t>
            </a:r>
            <a:r>
              <a:rPr lang="ja-JP" altLang="en-US" sz="16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雇用の労働者から多様な正社員への転換</a:t>
            </a:r>
            <a:r>
              <a:rPr lang="ja-JP" altLang="en-US" sz="16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85725" eaLnBrk="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・非正規</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雇用の労働者の希望に応じて、雇用の安定を図りつつ勤続に応じた職業能力開発</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の機会や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処遇が得られるよう、多様な正社員への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転換制度（社内のルール）を設けること</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が望まれます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85725" eaLnBrk="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契約労働者の時から</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契約の更新ごとに職務の範囲を広げ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無期転換後も職務の範囲</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やレベル</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を上げていく</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ことは、労働者のキャリア・アップと企業としての人材育成の双方</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に効果的で</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7781" indent="-72000" eaLnBrk="0">
              <a:lnSpc>
                <a:spcPts val="1600"/>
              </a:lnSpc>
              <a:spcBef>
                <a:spcPts val="1200"/>
              </a:spcBef>
            </a:pPr>
            <a:r>
              <a:rPr lang="ja-JP" altLang="en-US" sz="16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いわゆる正社員と多様な正社員の間の転換＞</a:t>
            </a:r>
            <a:endParaRPr lang="en-US" altLang="ja-JP" sz="16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266400" indent="-86400" eaLnBrk="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・労働者のワーク・ライフ・バランスの実現などのため、いわゆる正社員から多様な正社員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できることが望まれます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。他方、キャリア形成への影響やモチベーション維持のため</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、いわゆる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正社員への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再転換ができることが望まれます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266400" indent="-86400" eaLnBrk="0">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・転換制度の活用促進や紛争の未然防止のため、</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転換を社内制度として明確</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にすること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が望まれます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266400" indent="-86400" eaLnBrk="0">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・職務、勤務地などが限定されていても、その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範囲や習得することができる能力について</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いわゆる</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正社員と差が小さい場合</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には、適切な人事評価を前提に、</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職務の経験、能力開発、昇進</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・昇格の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スピード・上限に差を設けない、あるいは、できるだけ小さくする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といった対応</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が考えられます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転換・再転換の要件を緩やかに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設定することが考えられます。</a:t>
            </a:r>
          </a:p>
          <a:p>
            <a:pPr marL="266400" indent="-86400" eaLnBrk="0">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労働契約法第３条第３項の「仕事と生活の調和への配慮」に、多様な正社員への転換制度</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も含まれます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indent="-157163" eaLnBrk="0">
              <a:lnSpc>
                <a:spcPts val="1400"/>
              </a:lnSpc>
              <a:spcBef>
                <a:spcPts val="2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（労働契約の原則） </a:t>
            </a:r>
          </a:p>
          <a:p>
            <a:pPr marL="2030400" indent="-1778400" eaLnBrk="0">
              <a:lnSpc>
                <a:spcPts val="14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労働契約法第３条第３項 　労働契約は、労働者及び使用者が仕事と生活の調和にも配慮しつつ締結</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し、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又は変更すべきものとする。</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eaLnBrk="0">
              <a:lnSpc>
                <a:spcPts val="1800"/>
              </a:lnSpc>
            </a:pPr>
            <a:endParaRPr lang="en-US" altLang="ja-JP" sz="18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85725" eaLnBrk="0">
              <a:lnSpc>
                <a:spcPts val="18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eaLnBrk="0">
              <a:lnSpc>
                <a:spcPts val="1800"/>
              </a:lnSpc>
              <a:spcBef>
                <a:spcPts val="600"/>
              </a:spcBef>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多様な正社員といわゆる正社員との双方に不公平感を与えず、また、モチベーションを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維持する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ため、多様な正社員といわゆる正社員の間の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処遇の均衡を図ることが望まれます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eaLnBrk="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多様な正社員は限定の仕方や処遇が多様であり、多様な正社員の処遇についていかなる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水準を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もって均衡が図られているとするかについて一律に判断することは難しいですが、企業ごとに</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労使で十分に話し合って納得できる水準とすることが望まれます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eaLnBrk="0">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90450" y="525694"/>
            <a:ext cx="7020000" cy="396000"/>
          </a:xfrm>
          <a:prstGeom prst="rect">
            <a:avLst/>
          </a:prstGeom>
          <a:solidFill>
            <a:srgbClr val="D9D9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労働者に対する限定の内容の明示</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90450" y="3388631"/>
            <a:ext cx="7020000" cy="396000"/>
          </a:xfrm>
          <a:prstGeom prst="rect">
            <a:avLst/>
          </a:prstGeom>
          <a:solidFill>
            <a:srgbClr val="D9D9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a:t>
            </a:r>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396132" y="2345425"/>
            <a:ext cx="6552000" cy="936000"/>
          </a:xfrm>
          <a:prstGeom prst="rect">
            <a:avLst/>
          </a:prstGeom>
          <a:noFill/>
          <a:ln w="9525">
            <a:solidFill>
              <a:schemeClr val="tx1"/>
            </a:solidFill>
            <a:prstDash val="sysDash"/>
          </a:ln>
        </p:spPr>
        <p:style>
          <a:lnRef idx="2">
            <a:schemeClr val="accent6"/>
          </a:lnRef>
          <a:fillRef idx="1">
            <a:schemeClr val="lt1"/>
          </a:fillRef>
          <a:effectRef idx="0">
            <a:schemeClr val="accent6"/>
          </a:effectRef>
          <a:fontRef idx="minor">
            <a:schemeClr val="dk1"/>
          </a:fontRef>
        </p:style>
        <p:txBody>
          <a:bodyPr wrap="square" rtlCol="0">
            <a:noAutofit/>
          </a:bodyPr>
          <a:lstStyle/>
          <a:p>
            <a:pPr marL="144000" indent="-144000">
              <a:spcBef>
                <a:spcPts val="200"/>
              </a:spcBef>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396132" y="7877256"/>
            <a:ext cx="6552000" cy="576000"/>
          </a:xfrm>
          <a:prstGeom prst="rect">
            <a:avLst/>
          </a:prstGeom>
          <a:noFill/>
          <a:ln w="9525">
            <a:solidFill>
              <a:schemeClr val="tx1"/>
            </a:solidFill>
            <a:prstDash val="sysDash"/>
          </a:ln>
        </p:spPr>
        <p:style>
          <a:lnRef idx="2">
            <a:schemeClr val="accent6"/>
          </a:lnRef>
          <a:fillRef idx="1">
            <a:schemeClr val="lt1"/>
          </a:fillRef>
          <a:effectRef idx="0">
            <a:schemeClr val="accent6"/>
          </a:effectRef>
          <a:fontRef idx="minor">
            <a:schemeClr val="dk1"/>
          </a:fontRef>
        </p:style>
        <p:txBody>
          <a:bodyPr wrap="square" rtlCol="0">
            <a:noAutofit/>
          </a:bodyPr>
          <a:lstStyle/>
          <a:p>
            <a:pPr marL="144000" indent="-144000">
              <a:spcBef>
                <a:spcPts val="200"/>
              </a:spcBef>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90450" y="20200"/>
            <a:ext cx="7020000" cy="396000"/>
          </a:xfrm>
          <a:prstGeom prst="rect">
            <a:avLst/>
          </a:prstGeom>
          <a:solidFill>
            <a:srgbClr val="0000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「雇用管理上の留意事項」の主なポイント</a:t>
            </a:r>
          </a:p>
        </p:txBody>
      </p:sp>
      <p:sp>
        <p:nvSpPr>
          <p:cNvPr id="11" name="正方形/長方形 10"/>
          <p:cNvSpPr/>
          <p:nvPr/>
        </p:nvSpPr>
        <p:spPr>
          <a:xfrm>
            <a:off x="90450" y="8551879"/>
            <a:ext cx="7020000" cy="396000"/>
          </a:xfrm>
          <a:prstGeom prst="rect">
            <a:avLst/>
          </a:prstGeom>
          <a:solidFill>
            <a:srgbClr val="D9D9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処遇</a:t>
            </a:r>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60583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6450" y="8535"/>
            <a:ext cx="7128000" cy="10324503"/>
          </a:xfrm>
          <a:prstGeom prst="rect">
            <a:avLst/>
          </a:prstGeom>
          <a:ln w="19050">
            <a:noFill/>
          </a:ln>
        </p:spPr>
        <p:style>
          <a:lnRef idx="2">
            <a:schemeClr val="accent6"/>
          </a:lnRef>
          <a:fillRef idx="1">
            <a:schemeClr val="lt1"/>
          </a:fillRef>
          <a:effectRef idx="0">
            <a:schemeClr val="accent6"/>
          </a:effectRef>
          <a:fontRef idx="minor">
            <a:schemeClr val="dk1"/>
          </a:fontRef>
        </p:style>
        <p:txBody>
          <a:bodyPr wrap="square" lIns="108000" tIns="108000" rIns="144000" bIns="108000" rtlCol="0">
            <a:noAutofit/>
          </a:bodyPr>
          <a:lstStyle/>
          <a:p>
            <a:pPr marL="360000" indent="-180000">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労働契約法第３条第２項の「就業の実態に応じた均衡の考慮」には、多様な正社員といわゆる正社員との間の均衡処遇も含まれます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7163" indent="-71438">
              <a:lnSpc>
                <a:spcPts val="14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（労働契約の原則） </a:t>
            </a:r>
          </a:p>
          <a:p>
            <a:pPr marL="2030400" indent="-1778400">
              <a:lnSpc>
                <a:spcPts val="14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労働契約法第３条第２項  労働契約は、労働者及び使用者が、就業の実態に応じて、均衡を考慮しつつ</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152000" indent="792000">
              <a:lnSpc>
                <a:spcPts val="14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締結し、又は変更すべきものとする。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52650" indent="-2152650">
              <a:lnSpc>
                <a:spcPts val="1300"/>
              </a:lnSpc>
            </a:pPr>
            <a:endParaRPr lang="en-US" altLang="ja-JP" sz="105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52650" indent="-2152650">
              <a:lnSpc>
                <a:spcPts val="1400"/>
              </a:lnSpc>
            </a:pPr>
            <a:endParaRPr lang="en-US" altLang="ja-JP" sz="105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52650" indent="-2152650">
              <a:lnSpc>
                <a:spcPts val="1600"/>
              </a:lnSpc>
            </a:pP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marL="85725" indent="95250">
              <a:lnSpc>
                <a:spcPts val="1800"/>
              </a:lnSpc>
              <a:spcBef>
                <a:spcPts val="3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な正社員の働き方を選びやすくするため、</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所定外労働、転勤や配置転換の必要性や</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期間などの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見直し</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など、いわゆる正社員の働き方を見直すことが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望まれます。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95250">
              <a:lnSpc>
                <a:spcPts val="1800"/>
              </a:lnSpc>
              <a:spcBef>
                <a:spcPts val="300"/>
              </a:spcBef>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95250">
              <a:lnSpc>
                <a:spcPts val="1800"/>
              </a:lnSpc>
              <a:spcBef>
                <a:spcPts val="300"/>
              </a:spcBef>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nSpc>
                <a:spcPts val="1800"/>
              </a:lnSpc>
              <a:spcBef>
                <a:spcPts val="3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労働者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が職業能力の「見える化」に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より明確にされた職業能力の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目標に即して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、職業能力</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の計画的な習得を可能とするため、</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職業訓練機会を付与</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するとともに、中長期的キャリア形成に役立つ</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専門的・実践的な能力開発への支援</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を行うことが考えられます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95250">
              <a:lnSpc>
                <a:spcPts val="1400"/>
              </a:lnSpc>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95250">
              <a:lnSpc>
                <a:spcPts val="14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95250">
              <a:lnSpc>
                <a:spcPts val="1400"/>
              </a:lnSpc>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eaLnBrk="0">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な正社員</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制度が納得性を得られ、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円滑に運用できるようにするため、制度の設計、導入</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に当たって、</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労働者に対する十分な情報提供</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労働者との十分な協議</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が行われることが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必要です。</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組合との間での協議、また、労働組合がない場合であっても過半数代表との協議を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行うなど</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様々な労働者の利益が広く代表される形でのコミュニケーションを行うようにすること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重要です。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a:lnSpc>
                <a:spcPts val="18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80000">
              <a:lnSpc>
                <a:spcPts val="1800"/>
              </a:lnSpc>
              <a:spcBef>
                <a:spcPts val="600"/>
              </a:spcBef>
            </a:pPr>
            <a:r>
              <a:rPr lang="ja-JP" altLang="en-US" sz="12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１）整理解雇</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◇勤務地や職務が限定</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されていても、事業所閉鎖や職務廃止の際に</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直ちに解雇が有効となるわけではなく、整理解雇法理（４要件・４要素）</a:t>
            </a:r>
            <a:r>
              <a:rPr lang="en-US" altLang="ja-JP" sz="1200" b="1"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を否定する裁判例はありません。</a:t>
            </a:r>
          </a:p>
          <a:p>
            <a:pPr marL="360000" indent="-18000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解雇の有効性は、</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人事権の行使や労働者の期待に応じて判断される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傾向があります。</a:t>
            </a:r>
          </a:p>
          <a:p>
            <a:pPr marL="360000" indent="-18000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勤務地限定</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高度な専門性を伴わない職務限定</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などにおいては、解雇回避のための措置として</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配置転換が求められる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傾向にあります。他方、</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高度な専門性を伴う職務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や他の職務と明確に区別される職務に限定されている場合には、配置転換に代わり、</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退職金の上乗せや再就職支援</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によって解雇回避努力を尽くしたとされる場合もみられます。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0000" indent="-144000">
              <a:lnSpc>
                <a:spcPts val="1400"/>
              </a:lnSpc>
              <a:spcBef>
                <a:spcPts val="600"/>
              </a:spcBef>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整理解雇について、解雇権の行使として社会通念上合理的なものであるかどうかは、次の４つの事項に　着目して総合考慮して判断されます。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a:lnSpc>
                <a:spcPts val="600"/>
              </a:lnSpc>
            </a:pP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a:lnSpc>
                <a:spcPts val="14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①人員削減の必要性、②解雇回避努力義務を尽くしたか、③被解雇者選定の妥当性、④手続の妥当性</a:t>
            </a:r>
          </a:p>
          <a:p>
            <a:pPr marL="157781" indent="-157781">
              <a:lnSpc>
                <a:spcPts val="600"/>
              </a:lnSpc>
            </a:pP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a:lnSpc>
                <a:spcPts val="1400"/>
              </a:lnSpc>
              <a:spcBef>
                <a:spcPts val="600"/>
              </a:spcBef>
            </a:pPr>
            <a:r>
              <a:rPr lang="ja-JP" altLang="en-US" sz="14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（２）能力不足解雇</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多様な正社員についても、</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能力不足を理由に直ちに解雇することが認められるわけではなく</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、高度な専門性を伴わない職務限定では、改善の機会を付与するための警告に加え、教育訓練、配置転換、降格などが求められる傾向がみられます。</a:t>
            </a:r>
          </a:p>
          <a:p>
            <a:pPr marL="360000" indent="-180000">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能力不足解雇</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高度な専門性</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を伴う職務に限定されている場合には、教育訓練、配置転換、降格などが不要とされる場合もありますが、</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改善の機会を付与するための警告は、必要</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とされる傾向がみられます。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indent="-180000">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90450" y="1341905"/>
            <a:ext cx="7020000" cy="396000"/>
          </a:xfrm>
          <a:prstGeom prst="rect">
            <a:avLst/>
          </a:prstGeom>
          <a:solidFill>
            <a:srgbClr val="D9D9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いわゆる正社員の働き方の</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見直し</a:t>
            </a:r>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90450" y="2354405"/>
            <a:ext cx="7020000" cy="396000"/>
          </a:xfrm>
          <a:prstGeom prst="rect">
            <a:avLst/>
          </a:prstGeom>
          <a:solidFill>
            <a:srgbClr val="D9D9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人材育成・職業能力</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評価</a:t>
            </a:r>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90450" y="3606597"/>
            <a:ext cx="7020000" cy="396000"/>
          </a:xfrm>
          <a:prstGeom prst="rect">
            <a:avLst/>
          </a:prstGeom>
          <a:solidFill>
            <a:srgbClr val="D9D9FF"/>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制度の設計・導入・運用に当たっての労使</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コミュニケーション</a:t>
            </a:r>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32000" y="630015"/>
            <a:ext cx="6552000" cy="576000"/>
          </a:xfrm>
          <a:prstGeom prst="rect">
            <a:avLst/>
          </a:prstGeom>
          <a:noFill/>
          <a:ln w="9525">
            <a:solidFill>
              <a:schemeClr val="tx1"/>
            </a:solidFill>
            <a:prstDash val="sysDash"/>
          </a:ln>
        </p:spPr>
        <p:style>
          <a:lnRef idx="2">
            <a:schemeClr val="accent6"/>
          </a:lnRef>
          <a:fillRef idx="1">
            <a:schemeClr val="lt1"/>
          </a:fillRef>
          <a:effectRef idx="0">
            <a:schemeClr val="accent6"/>
          </a:effectRef>
          <a:fontRef idx="minor">
            <a:schemeClr val="dk1"/>
          </a:fontRef>
        </p:style>
        <p:txBody>
          <a:bodyPr wrap="square" rtlCol="0">
            <a:noAutofit/>
          </a:bodyPr>
          <a:lstStyle/>
          <a:p>
            <a:pPr marL="144000" indent="-144000">
              <a:spcBef>
                <a:spcPts val="200"/>
              </a:spcBef>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4752478" y="4014569"/>
            <a:ext cx="7020000" cy="432000"/>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endPar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432000" y="7781579"/>
            <a:ext cx="6552000" cy="648000"/>
          </a:xfrm>
          <a:prstGeom prst="rect">
            <a:avLst/>
          </a:prstGeom>
          <a:noFill/>
          <a:ln w="9525">
            <a:solidFill>
              <a:schemeClr val="tx1"/>
            </a:solidFill>
            <a:prstDash val="sysDash"/>
          </a:ln>
        </p:spPr>
        <p:style>
          <a:lnRef idx="2">
            <a:schemeClr val="accent6"/>
          </a:lnRef>
          <a:fillRef idx="1">
            <a:schemeClr val="lt1"/>
          </a:fillRef>
          <a:effectRef idx="0">
            <a:schemeClr val="accent6"/>
          </a:effectRef>
          <a:fontRef idx="minor">
            <a:schemeClr val="dk1"/>
          </a:fontRef>
        </p:style>
        <p:txBody>
          <a:bodyPr wrap="square" rtlCol="0">
            <a:noAutofit/>
          </a:bodyPr>
          <a:lstStyle/>
          <a:p>
            <a:pPr marL="144000" indent="-144000">
              <a:spcBef>
                <a:spcPts val="200"/>
              </a:spcBef>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90450" y="5482172"/>
            <a:ext cx="7020000" cy="396000"/>
          </a:xfrm>
          <a:prstGeom prst="rect">
            <a:avLst/>
          </a:prstGeom>
          <a:solidFill>
            <a:srgbClr val="D9D9FF"/>
          </a:solidFill>
        </p:spPr>
        <p:txBody>
          <a:bodyPr lIns="72000" tIns="36000" rIns="72000" bIns="0" anchor="ctr">
            <a:noAutofit/>
          </a:bodyPr>
          <a:lstStyle/>
          <a:p>
            <a:pPr indent="-180000"/>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事業所</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閉鎖や職務の廃止などへの対応</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47902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22608" y="234430"/>
            <a:ext cx="6955829" cy="432000"/>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0" rtlCol="0" anchor="ctr"/>
          <a:lstStyle/>
          <a:p>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就業規則の主な規定例</a:t>
            </a:r>
          </a:p>
        </p:txBody>
      </p:sp>
      <p:sp>
        <p:nvSpPr>
          <p:cNvPr id="2" name="正方形/長方形 1"/>
          <p:cNvSpPr/>
          <p:nvPr/>
        </p:nvSpPr>
        <p:spPr>
          <a:xfrm>
            <a:off x="93554" y="666430"/>
            <a:ext cx="6950238" cy="6976370"/>
          </a:xfrm>
          <a:prstGeom prst="rect">
            <a:avLst/>
          </a:prstGeom>
          <a:ln w="9525">
            <a:solidFill>
              <a:schemeClr val="tx1"/>
            </a:solidFill>
            <a:prstDash val="sysDash"/>
          </a:ln>
        </p:spPr>
        <p:txBody>
          <a:bodyPr wrap="square" lIns="108000" tIns="108000" rIns="108000" bIns="108000">
            <a:spAutoFit/>
          </a:bodyPr>
          <a:lstStyle/>
          <a:p>
            <a:pPr marL="77788" indent="7938">
              <a:lnSpc>
                <a:spcPts val="600"/>
              </a:lnSpc>
            </a:pP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600"/>
              </a:lnSpc>
            </a:pP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条件の明示（雇用区分の明確化</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「地域限定正社員は、勤務する地域を限定し、都道府県を異にし、かつ転居を伴う異動を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しない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もの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「地域限定正社員は、本人の同意なく転居を伴う異動を行わないものとする。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「職務限定正社員は、一定の職務区分において、その職務区分ごとに必要とされる業務に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従事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「職務限定正社員は、法人顧客を対象とした営業業務に従事する。」</a:t>
            </a:r>
          </a:p>
          <a:p>
            <a:pPr marL="77788" indent="7938">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短時間正社員は、</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年間の所定労働日数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日以上</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以内、所定労働時間数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以内の範囲で雇用契約により定めるものとする。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8890" indent="-78890">
              <a:lnSpc>
                <a:spcPts val="1400"/>
              </a:lnSpc>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処遇</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（賃金水準の設定）</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77788" indent="103188">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全国</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地域に区分し、各地域に次の賃金係数を設定する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78890" indent="-78890">
              <a:lnSpc>
                <a:spcPts val="14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地域</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95</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90</a:t>
            </a:r>
          </a:p>
          <a:p>
            <a:pPr marL="628650" indent="-447675">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２．勤務地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限定のない総合職は、賃金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係数</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適用する。</a:t>
            </a:r>
          </a:p>
          <a:p>
            <a:pPr marL="447675">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勤務地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が限定された地域限定正社員の基本給、職務手当は、前項の地域区分及び</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賃金係数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を適用する。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a:lnSpc>
                <a:spcPts val="1400"/>
              </a:lnSpc>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700"/>
              </a:lnSpc>
            </a:pP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転換</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「１．地域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限定正社員から総合職への転換を希望する者は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までに所定の申請書</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85725">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に提出しなければならない。</a:t>
            </a:r>
          </a:p>
          <a:p>
            <a:pPr marL="447675" indent="-257175">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会社は、登用試験、人事面接等の結果転換を認める場合、合格した者を総合職に認定し、人事通知書により通知するものとする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55007" indent="-355007">
              <a:lnSpc>
                <a:spcPts val="14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361950">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．総合職から地域限定正社員への転換を希望する者は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までに所定の申請書</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に提出しなければならない。</a:t>
            </a:r>
          </a:p>
          <a:p>
            <a:pPr marL="354013" indent="-173038">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．前項の総合職は、係長級以上であって資格等級３級に２年以上在任したものであること。</a:t>
            </a:r>
          </a:p>
          <a:p>
            <a:pPr marL="542925" indent="-361950">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．会社は、人事面接等の結果転換を認める場合、４月１日付けで地域限定正社員に認定し、人事通知書により通知するものとする。</a:t>
            </a:r>
          </a:p>
          <a:p>
            <a:pPr marL="542925" indent="-361950">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４</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．前項の地域限定正社員から総合職への転換については、転換後３年以内は行わない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、相互転換の回数は２回までとする。 」</a:t>
            </a:r>
          </a:p>
          <a:p>
            <a:pPr marL="77788" indent="7938">
              <a:lnSpc>
                <a:spcPts val="1600"/>
              </a:lnSpc>
            </a:pPr>
            <a:endPar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600"/>
              </a:lnSpc>
            </a:pP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経営上</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の理由などにより事業所閉鎖などを行う場合の人事上の</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取扱</a:t>
            </a:r>
            <a:endPar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600"/>
              </a:lnSpc>
            </a:pP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解雇事由）</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6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7788" indent="7938">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労働者が次のいずれかに該当するときは、解雇することがある。</a:t>
            </a:r>
          </a:p>
          <a:p>
            <a:pPr marL="252000">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の運営上又は天災事変その他これに準ずるやむを得ない事由により、事業の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縮小又は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2000">
              <a:lnSpc>
                <a:spcPts val="14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部門の閉鎖等を行う必要が生じ、かつ他の職務への転換が困難なとき」</a:t>
            </a:r>
          </a:p>
        </p:txBody>
      </p:sp>
      <p:sp>
        <p:nvSpPr>
          <p:cNvPr id="7" name="テキスト ボックス 6"/>
          <p:cNvSpPr txBox="1"/>
          <p:nvPr/>
        </p:nvSpPr>
        <p:spPr>
          <a:xfrm>
            <a:off x="184421" y="9410468"/>
            <a:ext cx="4714852" cy="476342"/>
          </a:xfrm>
          <a:prstGeom prst="rect">
            <a:avLst/>
          </a:prstGeom>
          <a:ln w="9525">
            <a:noFill/>
            <a:prstDash val="sysDot"/>
          </a:ln>
        </p:spPr>
        <p:style>
          <a:lnRef idx="2">
            <a:schemeClr val="accent1"/>
          </a:lnRef>
          <a:fillRef idx="1">
            <a:schemeClr val="lt1"/>
          </a:fillRef>
          <a:effectRef idx="0">
            <a:schemeClr val="accent1"/>
          </a:effectRef>
          <a:fontRef idx="minor">
            <a:schemeClr val="dk1"/>
          </a:fontRef>
        </p:style>
        <p:txBody>
          <a:bodyPr wrap="square" lIns="0" tIns="0" rIns="0" bIns="50095" rtlCol="0" anchor="ctr">
            <a:spAutoFit/>
          </a:bodyPr>
          <a:lstStyle/>
          <a:p>
            <a:pPr marL="157781" indent="-157781">
              <a:spcBef>
                <a:spcPts val="219"/>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雇用管理上の留意事項」についての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お問い合わせは、</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7781" indent="-157781">
              <a:spcBef>
                <a:spcPts val="219"/>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三重労働局</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労働基準部　監督課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059</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226</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2106</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392538" y="8651721"/>
            <a:ext cx="1861294" cy="234000"/>
          </a:xfrm>
          <a:prstGeom prst="rect">
            <a:avLst/>
          </a:prstGeom>
          <a:ln w="19050">
            <a:solidFill>
              <a:srgbClr val="0000FF"/>
            </a:solidFill>
          </a:ln>
          <a:effectLst/>
        </p:spPr>
        <p:style>
          <a:lnRef idx="2">
            <a:schemeClr val="accent6"/>
          </a:lnRef>
          <a:fillRef idx="1">
            <a:schemeClr val="lt1"/>
          </a:fillRef>
          <a:effectRef idx="0">
            <a:schemeClr val="accent6"/>
          </a:effectRef>
          <a:fontRef idx="minor">
            <a:schemeClr val="dk1"/>
          </a:fontRef>
        </p:style>
        <p:txBody>
          <a:bodyPr wrap="square" lIns="100191" tIns="50095" rIns="100191" bIns="50095" rtlCol="0">
            <a:spAutoFit/>
          </a:bodyPr>
          <a:lstStyle/>
          <a:p>
            <a:pPr marL="157781" indent="-157781">
              <a:spcBef>
                <a:spcPts val="219"/>
              </a:spcBef>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厚生労働省　多様な正社員</a:t>
            </a:r>
          </a:p>
        </p:txBody>
      </p:sp>
      <p:sp>
        <p:nvSpPr>
          <p:cNvPr id="12" name="正方形/長方形 11"/>
          <p:cNvSpPr/>
          <p:nvPr/>
        </p:nvSpPr>
        <p:spPr>
          <a:xfrm>
            <a:off x="136943" y="7687068"/>
            <a:ext cx="7023944" cy="562833"/>
          </a:xfrm>
          <a:prstGeom prst="rect">
            <a:avLst/>
          </a:prstGeom>
        </p:spPr>
        <p:txBody>
          <a:bodyPr wrap="square" lIns="100191" tIns="50095" rIns="100191" bIns="50095">
            <a:spAutoFit/>
          </a:bodyPr>
          <a:lstStyle/>
          <a:p>
            <a:pPr marL="266700" indent="-266700">
              <a:lnSpc>
                <a:spcPts val="12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規則の規定例は、企業における事例を参考にして作成したものであり、時間、賃金水準などについては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85725">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あくまで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例示であり、この水準にすべきというものではありません。また、雇用区分、手当の名称など</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についても</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85725">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同じく</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例示です。</a:t>
            </a:r>
          </a:p>
        </p:txBody>
      </p:sp>
      <p:sp>
        <p:nvSpPr>
          <p:cNvPr id="3" name="テキスト ボックス 2"/>
          <p:cNvSpPr txBox="1"/>
          <p:nvPr/>
        </p:nvSpPr>
        <p:spPr>
          <a:xfrm>
            <a:off x="6071223" y="9967440"/>
            <a:ext cx="1007214" cy="260848"/>
          </a:xfrm>
          <a:prstGeom prst="rect">
            <a:avLst/>
          </a:prstGeom>
          <a:noFill/>
          <a:ln w="19050">
            <a:noFill/>
          </a:ln>
        </p:spPr>
        <p:style>
          <a:lnRef idx="2">
            <a:schemeClr val="accent6"/>
          </a:lnRef>
          <a:fillRef idx="1">
            <a:schemeClr val="lt1"/>
          </a:fillRef>
          <a:effectRef idx="0">
            <a:schemeClr val="accent6"/>
          </a:effectRef>
          <a:fontRef idx="minor">
            <a:schemeClr val="dk1"/>
          </a:fontRef>
        </p:style>
        <p:txBody>
          <a:bodyPr wrap="square" lIns="100191" tIns="50095" rIns="100191" bIns="50095" rtlCol="0">
            <a:spAutoFit/>
          </a:bodyPr>
          <a:lstStyle/>
          <a:p>
            <a:pPr marL="157781" indent="-157781" algn="r">
              <a:spcBef>
                <a:spcPts val="219"/>
              </a:spcBef>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H26.8</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 name="正方形/長方形 3"/>
          <p:cNvSpPr/>
          <p:nvPr/>
        </p:nvSpPr>
        <p:spPr>
          <a:xfrm>
            <a:off x="230397" y="8564463"/>
            <a:ext cx="3330102" cy="307777"/>
          </a:xfrm>
          <a:prstGeom prst="rect">
            <a:avLst/>
          </a:prstGeom>
        </p:spPr>
        <p:txBody>
          <a:bodyPr wrap="square">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詳しくはホームページをご覧ください。</a:t>
            </a:r>
          </a:p>
        </p:txBody>
      </p:sp>
      <p:sp>
        <p:nvSpPr>
          <p:cNvPr id="15" name="角丸四角形 14"/>
          <p:cNvSpPr/>
          <p:nvPr/>
        </p:nvSpPr>
        <p:spPr>
          <a:xfrm>
            <a:off x="6254998" y="8637346"/>
            <a:ext cx="506461" cy="248375"/>
          </a:xfrm>
          <a:prstGeom prst="roundRect">
            <a:avLst>
              <a:gd name="adj" fmla="val 3872"/>
            </a:avLst>
          </a:prstGeom>
          <a:solidFill>
            <a:srgbClr val="0000FF"/>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2000" tIns="90000" rIns="72000" bIns="72000" rtlCol="0" anchor="ctr"/>
          <a:lstStyle/>
          <a:p>
            <a:pPr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16" name="右矢印 15"/>
          <p:cNvSpPr/>
          <p:nvPr/>
        </p:nvSpPr>
        <p:spPr>
          <a:xfrm rot="13762226" flipV="1">
            <a:off x="6480984" y="8829716"/>
            <a:ext cx="330510" cy="226381"/>
          </a:xfrm>
          <a:prstGeom prst="rightArrow">
            <a:avLst>
              <a:gd name="adj1" fmla="val 26549"/>
              <a:gd name="adj2" fmla="val 97290"/>
            </a:avLst>
          </a:prstGeom>
          <a:solidFill>
            <a:schemeClr val="bg1"/>
          </a:solidFill>
          <a:ln w="12700">
            <a:solidFill>
              <a:srgbClr val="0000FF"/>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100"/>
          </a:p>
        </p:txBody>
      </p:sp>
    </p:spTree>
    <p:extLst>
      <p:ext uri="{BB962C8B-B14F-4D97-AF65-F5344CB8AC3E}">
        <p14:creationId xmlns:p14="http://schemas.microsoft.com/office/powerpoint/2010/main" val="698320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ln w="19050"/>
      </a:spPr>
      <a:bodyPr wrap="square" rtlCol="0">
        <a:spAutoFit/>
      </a:bodyPr>
      <a:lstStyle>
        <a:defPPr marL="144000" indent="-144000">
          <a:spcBef>
            <a:spcPts val="200"/>
          </a:spcBef>
          <a:defRPr sz="1100" dirty="0">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6"/>
        </a:lnRef>
        <a:fillRef idx="1">
          <a:schemeClr val="lt1"/>
        </a:fillRef>
        <a:effectRef idx="0">
          <a:schemeClr val="accent6"/>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2246</TotalTime>
  <Words>839</Words>
  <Application>Microsoft Office PowerPoint</Application>
  <PresentationFormat>ユーザー設定</PresentationFormat>
  <Paragraphs>133</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基準</dc:creator>
  <cp:lastModifiedBy>森　健太</cp:lastModifiedBy>
  <cp:revision>234</cp:revision>
  <cp:lastPrinted>2014-09-08T01:49:17Z</cp:lastPrinted>
  <dcterms:created xsi:type="dcterms:W3CDTF">2014-07-23T09:23:16Z</dcterms:created>
  <dcterms:modified xsi:type="dcterms:W3CDTF">2014-09-08T01:49:41Z</dcterms:modified>
</cp:coreProperties>
</file>