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6858000" cy="9906000" type="A4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00" autoAdjust="0"/>
    <p:restoredTop sz="93241" autoAdjust="0"/>
  </p:normalViewPr>
  <p:slideViewPr>
    <p:cSldViewPr>
      <p:cViewPr>
        <p:scale>
          <a:sx n="90" d="100"/>
          <a:sy n="90" d="100"/>
        </p:scale>
        <p:origin x="-816" y="261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4451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5447AF-3504-419C-A82E-E91E66FACE12}" type="datetimeFigureOut">
              <a:rPr kumimoji="1" lang="ja-JP" altLang="en-US" smtClean="0"/>
              <a:pPr/>
              <a:t>2012/4/9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1039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40865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4451" y="9440865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81F796-8846-4930-9B19-242889CB546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1DCE-955C-4FFF-B125-44E8659241EC}" type="datetimeFigureOut">
              <a:rPr kumimoji="1" lang="ja-JP" altLang="en-US" smtClean="0"/>
              <a:pPr/>
              <a:t>2012/4/9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AD63-68BB-4666-BD4C-F61318D616F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1DCE-955C-4FFF-B125-44E8659241EC}" type="datetimeFigureOut">
              <a:rPr kumimoji="1" lang="ja-JP" altLang="en-US" smtClean="0"/>
              <a:pPr/>
              <a:t>2012/4/9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AD63-68BB-4666-BD4C-F61318D616F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2"/>
            <a:ext cx="1543050" cy="8452202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702"/>
            <a:ext cx="4514850" cy="8452202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1DCE-955C-4FFF-B125-44E8659241EC}" type="datetimeFigureOut">
              <a:rPr kumimoji="1" lang="ja-JP" altLang="en-US" smtClean="0"/>
              <a:pPr/>
              <a:t>2012/4/9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AD63-68BB-4666-BD4C-F61318D616F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1DCE-955C-4FFF-B125-44E8659241EC}" type="datetimeFigureOut">
              <a:rPr kumimoji="1" lang="ja-JP" altLang="en-US" smtClean="0"/>
              <a:pPr/>
              <a:t>2012/4/9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AD63-68BB-4666-BD4C-F61318D616F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9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1DCE-955C-4FFF-B125-44E8659241EC}" type="datetimeFigureOut">
              <a:rPr kumimoji="1" lang="ja-JP" altLang="en-US" smtClean="0"/>
              <a:pPr/>
              <a:t>2012/4/9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AD63-68BB-4666-BD4C-F61318D616F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3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311403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1DCE-955C-4FFF-B125-44E8659241EC}" type="datetimeFigureOut">
              <a:rPr kumimoji="1" lang="ja-JP" altLang="en-US" smtClean="0"/>
              <a:pPr/>
              <a:t>2012/4/9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AD63-68BB-4666-BD4C-F61318D616F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2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2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1DCE-955C-4FFF-B125-44E8659241EC}" type="datetimeFigureOut">
              <a:rPr kumimoji="1" lang="ja-JP" altLang="en-US" smtClean="0"/>
              <a:pPr/>
              <a:t>2012/4/9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AD63-68BB-4666-BD4C-F61318D616F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1DCE-955C-4FFF-B125-44E8659241EC}" type="datetimeFigureOut">
              <a:rPr kumimoji="1" lang="ja-JP" altLang="en-US" smtClean="0"/>
              <a:pPr/>
              <a:t>2012/4/9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AD63-68BB-4666-BD4C-F61318D616F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1DCE-955C-4FFF-B125-44E8659241EC}" type="datetimeFigureOut">
              <a:rPr kumimoji="1" lang="ja-JP" altLang="en-US" smtClean="0"/>
              <a:pPr/>
              <a:t>2012/4/9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AD63-68BB-4666-BD4C-F61318D616F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9" y="394409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1" y="2072925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1DCE-955C-4FFF-B125-44E8659241EC}" type="datetimeFigureOut">
              <a:rPr kumimoji="1" lang="ja-JP" altLang="en-US" smtClean="0"/>
              <a:pPr/>
              <a:t>2012/4/9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AD63-68BB-4666-BD4C-F61318D616F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2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4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1DCE-955C-4FFF-B125-44E8659241EC}" type="datetimeFigureOut">
              <a:rPr kumimoji="1" lang="ja-JP" altLang="en-US" smtClean="0"/>
              <a:pPr/>
              <a:t>2012/4/9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AD63-68BB-4666-BD4C-F61318D616F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3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91DCE-955C-4FFF-B125-44E8659241EC}" type="datetimeFigureOut">
              <a:rPr kumimoji="1" lang="ja-JP" altLang="en-US" smtClean="0"/>
              <a:pPr/>
              <a:t>2012/4/9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8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FAD63-68BB-4666-BD4C-F61318D616F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0"/>
            <a:ext cx="1124744" cy="272480"/>
          </a:xfrm>
          <a:prstGeom prst="rect">
            <a:avLst/>
          </a:prstGeom>
          <a:noFill/>
          <a:ln w="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000" dirty="0" smtClean="0">
                <a:solidFill>
                  <a:schemeClr val="tx1"/>
                </a:solidFill>
              </a:rPr>
              <a:t>事業主の方へ</a:t>
            </a:r>
          </a:p>
        </p:txBody>
      </p:sp>
      <p:sp>
        <p:nvSpPr>
          <p:cNvPr id="3" name="Rectangle 34"/>
          <p:cNvSpPr>
            <a:spLocks noChangeArrowheads="1"/>
          </p:cNvSpPr>
          <p:nvPr/>
        </p:nvSpPr>
        <p:spPr bwMode="auto">
          <a:xfrm>
            <a:off x="1196752" y="9228768"/>
            <a:ext cx="47525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 pitchFamily="50" charset="-128"/>
                <a:ea typeface="メイリオ" pitchFamily="50" charset="-128"/>
                <a:cs typeface="ＭＳ Ｐゴシック" pitchFamily="50" charset="-128"/>
              </a:rPr>
              <a:t>厚生労働省</a:t>
            </a:r>
            <a:endParaRPr kumimoji="1" lang="ja-JP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メイリオ" pitchFamily="50" charset="-128"/>
              <a:ea typeface="メイリオ" pitchFamily="50" charset="-128"/>
              <a:cs typeface="ＭＳ Ｐゴシック" pitchFamily="50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600" dirty="0" smtClean="0">
                <a:latin typeface="Arial" pitchFamily="34" charset="0"/>
                <a:ea typeface="ＤＦＰ中太丸ゴシック体"/>
                <a:cs typeface="Times New Roman" pitchFamily="18" charset="0"/>
              </a:rPr>
              <a:t>三重</a:t>
            </a:r>
            <a:r>
              <a:rPr kumimoji="1" lang="ja-JP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ＤＦＰ中太丸ゴシック体"/>
                <a:cs typeface="Times New Roman" pitchFamily="18" charset="0"/>
              </a:rPr>
              <a:t>労働局</a:t>
            </a:r>
            <a:r>
              <a:rPr kumimoji="1" lang="en-US" altLang="ja-JP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ＤＦＰ中太丸ゴシック体"/>
                <a:cs typeface="Times New Roman" pitchFamily="18" charset="0"/>
              </a:rPr>
              <a:t> </a:t>
            </a:r>
            <a:r>
              <a:rPr kumimoji="1" lang="ja-JP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ＤＦＰ中太丸ゴシック体"/>
                <a:cs typeface="Times New Roman" pitchFamily="18" charset="0"/>
              </a:rPr>
              <a:t>職業</a:t>
            </a:r>
            <a:r>
              <a:rPr kumimoji="1" lang="ja-JP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ＤＦＰ中太丸ゴシック体"/>
                <a:cs typeface="Times New Roman" pitchFamily="18" charset="0"/>
              </a:rPr>
              <a:t>安定部</a:t>
            </a:r>
            <a:r>
              <a:rPr kumimoji="1" lang="en-US" altLang="ja-JP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ＤＦＰ中太丸ゴシック体"/>
                <a:cs typeface="Times New Roman" pitchFamily="18" charset="0"/>
              </a:rPr>
              <a:t> </a:t>
            </a:r>
            <a:r>
              <a:rPr lang="ja-JP" altLang="en-US" sz="1600" dirty="0" smtClean="0">
                <a:latin typeface="Arial" pitchFamily="34" charset="0"/>
                <a:ea typeface="ＤＦＰ中太丸ゴシック体"/>
                <a:cs typeface="Times New Roman" pitchFamily="18" charset="0"/>
              </a:rPr>
              <a:t>需給調整</a:t>
            </a:r>
            <a:r>
              <a:rPr lang="ja-JP" altLang="en-US" sz="1600" dirty="0" smtClean="0">
                <a:latin typeface="Arial" pitchFamily="34" charset="0"/>
                <a:ea typeface="ＤＦＰ中太丸ゴシック体"/>
                <a:cs typeface="Times New Roman" pitchFamily="18" charset="0"/>
              </a:rPr>
              <a:t>事業室</a:t>
            </a:r>
            <a:endParaRPr kumimoji="1" lang="ja-JP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5589240" y="9627247"/>
            <a:ext cx="1268760" cy="3700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ja-JP" altLang="en-US" sz="1000" dirty="0" smtClean="0">
                <a:solidFill>
                  <a:schemeClr val="tx1"/>
                </a:solidFill>
              </a:rPr>
              <a:t>ＬＬ２３０５９派需０１</a:t>
            </a:r>
            <a:endParaRPr kumimoji="1" lang="ja-JP" altLang="en-US" sz="1000" dirty="0" smtClean="0">
              <a:solidFill>
                <a:schemeClr val="tx1"/>
              </a:solidFill>
            </a:endParaRPr>
          </a:p>
        </p:txBody>
      </p:sp>
      <p:pic>
        <p:nvPicPr>
          <p:cNvPr id="5" name="図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5153" y="9201472"/>
            <a:ext cx="250825" cy="306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タイトル 1"/>
          <p:cNvSpPr txBox="1">
            <a:spLocks/>
          </p:cNvSpPr>
          <p:nvPr/>
        </p:nvSpPr>
        <p:spPr>
          <a:xfrm>
            <a:off x="1988840" y="837508"/>
            <a:ext cx="2880320" cy="70207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dist">
              <a:spcBef>
                <a:spcPct val="0"/>
              </a:spcBef>
              <a:defRPr/>
            </a:pPr>
            <a:r>
              <a:rPr lang="ja-JP" altLang="en-US" b="1" dirty="0" smtClean="0">
                <a:latin typeface="メイリオ" pitchFamily="50" charset="-128"/>
                <a:ea typeface="メイリオ" pitchFamily="50" charset="-128"/>
              </a:rPr>
              <a:t>を申請する事業主の方へ</a:t>
            </a:r>
            <a:endParaRPr lang="en-US" altLang="ja-JP" b="1" kern="1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640448" y="258832"/>
            <a:ext cx="2996952" cy="72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lvl="0" algn="dist">
              <a:spcBef>
                <a:spcPct val="0"/>
              </a:spcBef>
              <a:defRPr/>
            </a:pPr>
            <a:r>
              <a:rPr lang="ja-JP" altLang="en-US" sz="2200" b="1" noProof="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</a:rPr>
              <a:t>一般労働者派遣事業</a:t>
            </a:r>
            <a:r>
              <a:rPr lang="ja-JP" altLang="en-US" sz="2200" b="1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</a:rPr>
              <a:t>の</a:t>
            </a:r>
            <a:endParaRPr kumimoji="1" lang="en-US" altLang="ja-JP" sz="2200" i="0" u="none" strike="noStrike" kern="1200" normalizeH="0" baseline="0" noProof="0" dirty="0" smtClean="0">
              <a:ln w="24500" cmpd="dbl">
                <a:solidFill>
                  <a:schemeClr val="bg1">
                    <a:lumMod val="95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uLnTx/>
              <a:uFillTx/>
              <a:latin typeface="メイリオ" pitchFamily="50" charset="-128"/>
              <a:ea typeface="メイリオ" pitchFamily="50" charset="-128"/>
              <a:cs typeface="+mj-cs"/>
            </a:endParaRPr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3637488" y="272480"/>
            <a:ext cx="2475568" cy="687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txBody>
          <a:bodyPr vert="horz" lIns="108000" tIns="108000" rIns="108000" bIns="45720" rtlCol="0" anchor="ctr">
            <a:noAutofit/>
          </a:bodyPr>
          <a:lstStyle/>
          <a:p>
            <a:pPr algn="dist">
              <a:spcBef>
                <a:spcPct val="0"/>
              </a:spcBef>
              <a:defRPr/>
            </a:pPr>
            <a:r>
              <a:rPr lang="ja-JP" altLang="en-US" b="1" dirty="0" smtClean="0">
                <a:latin typeface="メイリオ" pitchFamily="50" charset="-128"/>
                <a:ea typeface="メイリオ" pitchFamily="50" charset="-128"/>
              </a:rPr>
              <a:t>新規許可</a:t>
            </a:r>
            <a:endParaRPr lang="en-US" altLang="ja-JP" b="1" dirty="0" smtClean="0">
              <a:latin typeface="メイリオ" pitchFamily="50" charset="-128"/>
              <a:ea typeface="メイリオ" pitchFamily="50" charset="-128"/>
            </a:endParaRPr>
          </a:p>
          <a:p>
            <a:pPr algn="dist">
              <a:spcBef>
                <a:spcPct val="0"/>
              </a:spcBef>
              <a:defRPr/>
            </a:pPr>
            <a:r>
              <a:rPr lang="ja-JP" altLang="en-US" b="1" dirty="0" smtClean="0">
                <a:latin typeface="メイリオ" pitchFamily="50" charset="-128"/>
                <a:ea typeface="メイリオ" pitchFamily="50" charset="-128"/>
              </a:rPr>
              <a:t>許可有効期間の更新</a:t>
            </a:r>
            <a:endParaRPr lang="en-US" altLang="ja-JP" b="1" dirty="0" smtClean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44624" y="1136576"/>
            <a:ext cx="6885296" cy="72008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lvl="0" algn="dist">
              <a:spcBef>
                <a:spcPct val="0"/>
              </a:spcBef>
              <a:defRPr/>
            </a:pPr>
            <a:endParaRPr lang="en-US" altLang="ja-JP" sz="1600" b="1" dirty="0" smtClean="0">
              <a:solidFill>
                <a:srgbClr val="0070C0"/>
              </a:solidFill>
              <a:latin typeface="メイリオ" pitchFamily="50" charset="-128"/>
              <a:ea typeface="メイリオ" pitchFamily="50" charset="-128"/>
              <a:cs typeface="+mj-cs"/>
            </a:endParaRPr>
          </a:p>
          <a:p>
            <a:pPr algn="dist">
              <a:spcBef>
                <a:spcPct val="0"/>
              </a:spcBef>
              <a:defRPr/>
            </a:pPr>
            <a:r>
              <a:rPr lang="ja-JP" altLang="en-US" sz="1600" b="1" dirty="0" smtClean="0">
                <a:solidFill>
                  <a:srgbClr val="0070C0"/>
                </a:solidFill>
                <a:latin typeface="メイリオ" pitchFamily="50" charset="-128"/>
                <a:ea typeface="メイリオ" pitchFamily="50" charset="-128"/>
              </a:rPr>
              <a:t>平成</a:t>
            </a:r>
            <a:r>
              <a:rPr lang="en-US" altLang="ja-JP" sz="1600" b="1" dirty="0" smtClean="0">
                <a:solidFill>
                  <a:srgbClr val="0070C0"/>
                </a:solidFill>
                <a:latin typeface="メイリオ" pitchFamily="50" charset="-128"/>
                <a:ea typeface="メイリオ" pitchFamily="50" charset="-128"/>
              </a:rPr>
              <a:t>23</a:t>
            </a:r>
            <a:r>
              <a:rPr lang="ja-JP" altLang="en-US" sz="1600" b="1" dirty="0" smtClean="0">
                <a:solidFill>
                  <a:srgbClr val="0070C0"/>
                </a:solidFill>
                <a:latin typeface="メイリオ" pitchFamily="50" charset="-128"/>
                <a:ea typeface="メイリオ" pitchFamily="50" charset="-128"/>
              </a:rPr>
              <a:t>年</a:t>
            </a:r>
            <a:r>
              <a:rPr lang="en-US" altLang="ja-JP" sz="1600" b="1" dirty="0" smtClean="0">
                <a:solidFill>
                  <a:srgbClr val="0070C0"/>
                </a:solidFill>
                <a:latin typeface="メイリオ" pitchFamily="50" charset="-128"/>
                <a:ea typeface="メイリオ" pitchFamily="50" charset="-128"/>
              </a:rPr>
              <a:t>10</a:t>
            </a:r>
            <a:r>
              <a:rPr lang="ja-JP" altLang="en-US" sz="1600" b="1" dirty="0" smtClean="0">
                <a:solidFill>
                  <a:srgbClr val="0070C0"/>
                </a:solidFill>
                <a:latin typeface="メイリオ" pitchFamily="50" charset="-128"/>
                <a:ea typeface="メイリオ" pitchFamily="50" charset="-128"/>
              </a:rPr>
              <a:t>月</a:t>
            </a:r>
            <a:r>
              <a:rPr lang="en-US" altLang="ja-JP" sz="1600" b="1" dirty="0" smtClean="0">
                <a:solidFill>
                  <a:srgbClr val="0070C0"/>
                </a:solidFill>
                <a:latin typeface="メイリオ" pitchFamily="50" charset="-128"/>
                <a:ea typeface="メイリオ" pitchFamily="50" charset="-128"/>
              </a:rPr>
              <a:t>1</a:t>
            </a:r>
            <a:r>
              <a:rPr lang="ja-JP" altLang="en-US" sz="1600" b="1" dirty="0" smtClean="0">
                <a:solidFill>
                  <a:srgbClr val="0070C0"/>
                </a:solidFill>
                <a:latin typeface="メイリオ" pitchFamily="50" charset="-128"/>
                <a:ea typeface="メイリオ" pitchFamily="50" charset="-128"/>
              </a:rPr>
              <a:t>日より新規許可又は有効期間の更新を予定される場合、</a:t>
            </a:r>
            <a:endParaRPr lang="en-US" altLang="ja-JP" sz="1600" b="1" dirty="0" smtClean="0">
              <a:solidFill>
                <a:srgbClr val="0070C0"/>
              </a:solidFill>
              <a:latin typeface="メイリオ" pitchFamily="50" charset="-128"/>
              <a:ea typeface="メイリオ" pitchFamily="50" charset="-128"/>
            </a:endParaRPr>
          </a:p>
          <a:p>
            <a:pPr algn="dist">
              <a:spcBef>
                <a:spcPct val="0"/>
              </a:spcBef>
              <a:defRPr/>
            </a:pPr>
            <a:r>
              <a:rPr lang="ja-JP" altLang="en-US" sz="1600" b="1" dirty="0" smtClean="0">
                <a:solidFill>
                  <a:srgbClr val="0070C0"/>
                </a:solidFill>
                <a:latin typeface="メイリオ" pitchFamily="50" charset="-128"/>
                <a:ea typeface="メイリオ" pitchFamily="50" charset="-128"/>
              </a:rPr>
              <a:t>資産要件の審査方法が見直されます。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+mj-cs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84903" y="2144688"/>
            <a:ext cx="3278872" cy="56886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498482" y="2154568"/>
            <a:ext cx="3278872" cy="56886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sp>
        <p:nvSpPr>
          <p:cNvPr id="12" name="タイトル 1"/>
          <p:cNvSpPr txBox="1">
            <a:spLocks/>
          </p:cNvSpPr>
          <p:nvPr/>
        </p:nvSpPr>
        <p:spPr>
          <a:xfrm>
            <a:off x="1097448" y="1866536"/>
            <a:ext cx="1285900" cy="4998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accent6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+mj-cs"/>
              </a:rPr>
              <a:t>法人の場合</a:t>
            </a:r>
            <a:endParaRPr lang="en-US" altLang="ja-JP" sz="1200" b="1" dirty="0" smtClean="0">
              <a:latin typeface="メイリオ" pitchFamily="50" charset="-128"/>
              <a:ea typeface="メイリオ" pitchFamily="50" charset="-128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+mj-cs"/>
              </a:rPr>
              <a:t>（　現　行　）</a:t>
            </a:r>
            <a:endParaRPr lang="en-US" altLang="ja-JP" sz="1200" b="1" dirty="0" smtClean="0">
              <a:latin typeface="メイリオ" pitchFamily="50" charset="-128"/>
              <a:ea typeface="メイリオ" pitchFamily="50" charset="-128"/>
              <a:cs typeface="+mj-cs"/>
            </a:endParaRPr>
          </a:p>
        </p:txBody>
      </p:sp>
      <p:sp>
        <p:nvSpPr>
          <p:cNvPr id="13" name="タイトル 1"/>
          <p:cNvSpPr txBox="1">
            <a:spLocks/>
          </p:cNvSpPr>
          <p:nvPr/>
        </p:nvSpPr>
        <p:spPr>
          <a:xfrm>
            <a:off x="4379587" y="1860424"/>
            <a:ext cx="1285900" cy="4998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accent6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b="1" dirty="0" smtClean="0">
                <a:latin typeface="メイリオ" pitchFamily="50" charset="-128"/>
                <a:ea typeface="メイリオ" pitchFamily="50" charset="-128"/>
                <a:cs typeface="+mj-cs"/>
              </a:rPr>
              <a:t>法人の場合　　（変　更　後）</a:t>
            </a:r>
            <a:endParaRPr lang="en-US" altLang="ja-JP" sz="1400" b="1" dirty="0" smtClean="0">
              <a:latin typeface="メイリオ" pitchFamily="50" charset="-128"/>
              <a:ea typeface="メイリオ" pitchFamily="50" charset="-128"/>
              <a:cs typeface="+mj-cs"/>
            </a:endParaRPr>
          </a:p>
        </p:txBody>
      </p:sp>
      <p:sp>
        <p:nvSpPr>
          <p:cNvPr id="14" name="タイトル 1"/>
          <p:cNvSpPr txBox="1">
            <a:spLocks/>
          </p:cNvSpPr>
          <p:nvPr/>
        </p:nvSpPr>
        <p:spPr>
          <a:xfrm>
            <a:off x="85486" y="2483544"/>
            <a:ext cx="2880320" cy="21602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+mj-cs"/>
              </a:rPr>
              <a:t>◆直近の年度決算書で資産要件を確認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+mj-cs"/>
            </a:endParaRPr>
          </a:p>
        </p:txBody>
      </p:sp>
      <p:sp>
        <p:nvSpPr>
          <p:cNvPr id="15" name="タイトル 1"/>
          <p:cNvSpPr txBox="1">
            <a:spLocks/>
          </p:cNvSpPr>
          <p:nvPr/>
        </p:nvSpPr>
        <p:spPr>
          <a:xfrm>
            <a:off x="261319" y="2555552"/>
            <a:ext cx="2664296" cy="72008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+mj-cs"/>
              </a:rPr>
              <a:t>・　基準資産額が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+mj-cs"/>
              </a:rPr>
              <a:t>2000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+mj-cs"/>
              </a:rPr>
              <a:t>万円以上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+mj-cs"/>
            </a:endParaRPr>
          </a:p>
          <a:p>
            <a:pPr marL="0" marR="0" lvl="0" indent="0" algn="ctr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+mj-cs"/>
              </a:rPr>
              <a:t>・　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j-cs"/>
              </a:rPr>
              <a:t>現金預金額が</a:t>
            </a: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j-cs"/>
              </a:rPr>
              <a:t>1500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j-cs"/>
              </a:rPr>
              <a:t>万円以上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+mj-cs"/>
            </a:endParaRPr>
          </a:p>
        </p:txBody>
      </p:sp>
      <p:sp>
        <p:nvSpPr>
          <p:cNvPr id="17" name="動作設定ボタン : ドキュメント 16">
            <a:hlinkClick r:id="" action="ppaction://noaction" highlightClick="1"/>
          </p:cNvPr>
          <p:cNvSpPr/>
          <p:nvPr/>
        </p:nvSpPr>
        <p:spPr>
          <a:xfrm>
            <a:off x="1192984" y="3162680"/>
            <a:ext cx="1008112" cy="1014113"/>
          </a:xfrm>
          <a:prstGeom prst="actionButtonDocumen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sp>
        <p:nvSpPr>
          <p:cNvPr id="18" name="タイトル 1"/>
          <p:cNvSpPr txBox="1">
            <a:spLocks/>
          </p:cNvSpPr>
          <p:nvPr/>
        </p:nvSpPr>
        <p:spPr>
          <a:xfrm>
            <a:off x="1258127" y="3630732"/>
            <a:ext cx="864096" cy="23402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50" b="1" dirty="0" smtClean="0">
                <a:latin typeface="+mj-lt"/>
                <a:ea typeface="+mj-ea"/>
                <a:cs typeface="+mj-cs"/>
              </a:rPr>
              <a:t>直近の</a:t>
            </a:r>
            <a:endParaRPr lang="en-US" altLang="ja-JP" sz="1050" b="1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50" b="1" dirty="0" smtClean="0">
                <a:latin typeface="+mj-lt"/>
                <a:ea typeface="+mj-ea"/>
                <a:cs typeface="+mj-cs"/>
              </a:rPr>
              <a:t>年度</a:t>
            </a:r>
            <a:endParaRPr lang="en-US" altLang="ja-JP" sz="1050" b="1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50" b="1" dirty="0" smtClean="0">
                <a:latin typeface="+mj-lt"/>
                <a:ea typeface="+mj-ea"/>
                <a:cs typeface="+mj-cs"/>
              </a:rPr>
              <a:t>決算書</a:t>
            </a:r>
            <a:endParaRPr lang="en-US" altLang="ja-JP" sz="1050" b="1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20" name="右矢印 19"/>
          <p:cNvSpPr/>
          <p:nvPr/>
        </p:nvSpPr>
        <p:spPr>
          <a:xfrm rot="5400000">
            <a:off x="1409008" y="3925292"/>
            <a:ext cx="576064" cy="1296144"/>
          </a:xfrm>
          <a:prstGeom prst="rightArrow">
            <a:avLst>
              <a:gd name="adj1" fmla="val 68533"/>
              <a:gd name="adj2" fmla="val 50000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資産要件を</a:t>
            </a:r>
            <a:endParaRPr lang="en-US" altLang="ja-JP" sz="9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満たさない</a:t>
            </a:r>
            <a:endParaRPr lang="en-US" altLang="ja-JP" sz="9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場合</a:t>
            </a:r>
            <a:endParaRPr kumimoji="1" lang="ja-JP" altLang="en-US" sz="900" dirty="0" smtClean="0">
              <a:solidFill>
                <a:schemeClr val="tx1"/>
              </a:solidFill>
            </a:endParaRPr>
          </a:p>
        </p:txBody>
      </p:sp>
      <p:sp>
        <p:nvSpPr>
          <p:cNvPr id="21" name="タイトル 1"/>
          <p:cNvSpPr txBox="1">
            <a:spLocks/>
          </p:cNvSpPr>
          <p:nvPr/>
        </p:nvSpPr>
        <p:spPr>
          <a:xfrm>
            <a:off x="167374" y="4976528"/>
            <a:ext cx="3254472" cy="39004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+mj-cs"/>
              </a:rPr>
              <a:t>■以下によって、基準資産額が増加する旨の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+mj-cs"/>
              </a:rPr>
              <a:t>　申し立てを認めている。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+mj-cs"/>
            </a:endParaRPr>
          </a:p>
        </p:txBody>
      </p:sp>
      <p:sp>
        <p:nvSpPr>
          <p:cNvPr id="22" name="タイトル 1"/>
          <p:cNvSpPr txBox="1">
            <a:spLocks/>
          </p:cNvSpPr>
          <p:nvPr/>
        </p:nvSpPr>
        <p:spPr>
          <a:xfrm>
            <a:off x="317502" y="5219013"/>
            <a:ext cx="3240360" cy="101411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spcCol="18000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+mj-cs"/>
              </a:rPr>
              <a:t>①市場性のある資産の再販売価格の評価額が</a:t>
            </a:r>
            <a:endParaRPr lang="en-US" altLang="ja-JP" sz="1100" dirty="0" smtClean="0">
              <a:latin typeface="メイリオ" pitchFamily="50" charset="-128"/>
              <a:ea typeface="メイリオ" pitchFamily="50" charset="-128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+mj-cs"/>
              </a:rPr>
              <a:t>   基礎価額を上回る旨の証明書の提出</a:t>
            </a:r>
            <a:endParaRPr lang="en-US" altLang="ja-JP" sz="1100" dirty="0" smtClean="0">
              <a:latin typeface="メイリオ" pitchFamily="50" charset="-128"/>
              <a:ea typeface="メイリオ" pitchFamily="50" charset="-128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+mj-cs"/>
              </a:rPr>
              <a:t>②増資</a:t>
            </a:r>
            <a:endParaRPr lang="en-US" altLang="ja-JP" sz="1100" dirty="0" smtClean="0">
              <a:latin typeface="メイリオ" pitchFamily="50" charset="-128"/>
              <a:ea typeface="メイリオ" pitchFamily="50" charset="-128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+mj-cs"/>
              </a:rPr>
              <a:t>③中間決算書の提出</a:t>
            </a:r>
            <a:endParaRPr kumimoji="1" lang="ja-JP" altLang="en-US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+mj-cs"/>
            </a:endParaRPr>
          </a:p>
        </p:txBody>
      </p:sp>
      <p:sp>
        <p:nvSpPr>
          <p:cNvPr id="23" name="タイトル 1"/>
          <p:cNvSpPr txBox="1">
            <a:spLocks/>
          </p:cNvSpPr>
          <p:nvPr/>
        </p:nvSpPr>
        <p:spPr>
          <a:xfrm>
            <a:off x="167375" y="6173368"/>
            <a:ext cx="3240360" cy="31203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+mj-cs"/>
              </a:rPr>
              <a:t>■以下によって、現金預金額が増加する旨の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+mj-cs"/>
              </a:rPr>
              <a:t>　申し立てを認めている。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+mj-cs"/>
            </a:endParaRPr>
          </a:p>
        </p:txBody>
      </p:sp>
      <p:sp>
        <p:nvSpPr>
          <p:cNvPr id="24" name="タイトル 1"/>
          <p:cNvSpPr txBox="1">
            <a:spLocks/>
          </p:cNvSpPr>
          <p:nvPr/>
        </p:nvSpPr>
        <p:spPr>
          <a:xfrm>
            <a:off x="307622" y="6461400"/>
            <a:ext cx="2936822" cy="31203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+mj-cs"/>
              </a:rPr>
              <a:t>○残高証明書の提出</a:t>
            </a:r>
            <a:endParaRPr lang="en-US" altLang="ja-JP" sz="1100" dirty="0" smtClean="0">
              <a:latin typeface="メイリオ" pitchFamily="50" charset="-128"/>
              <a:ea typeface="メイリオ" pitchFamily="50" charset="-128"/>
              <a:cs typeface="+mj-cs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167374" y="6835088"/>
            <a:ext cx="3096344" cy="795978"/>
          </a:xfrm>
          <a:prstGeom prst="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tIns="72000">
            <a:spAutoFit/>
          </a:bodyPr>
          <a:lstStyle/>
          <a:p>
            <a:pPr lvl="0" algn="just">
              <a:spcBef>
                <a:spcPct val="0"/>
              </a:spcBef>
              <a:defRPr/>
            </a:pP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</a:rPr>
              <a:t>基準資産額を満たさない場合、</a:t>
            </a:r>
            <a:r>
              <a:rPr lang="ja-JP" altLang="en-US" sz="1100" b="1" dirty="0" smtClean="0">
                <a:solidFill>
                  <a:srgbClr val="0070C0"/>
                </a:solidFill>
                <a:latin typeface="メイリオ" pitchFamily="50" charset="-128"/>
                <a:ea typeface="メイリオ" pitchFamily="50" charset="-128"/>
              </a:rPr>
              <a:t>直近の年度決算書の額をベースに資本、現・預貯金の増加額により基準資産額を算定しているが、</a:t>
            </a:r>
            <a:r>
              <a:rPr lang="ja-JP" altLang="en-US" sz="1100" b="1" dirty="0" smtClean="0">
                <a:solidFill>
                  <a:srgbClr val="CC0000"/>
                </a:solidFill>
                <a:latin typeface="メイリオ" pitchFamily="50" charset="-128"/>
                <a:ea typeface="メイリオ" pitchFamily="50" charset="-128"/>
              </a:rPr>
              <a:t>負債の変動は、考慮していない。</a:t>
            </a:r>
            <a:endParaRPr lang="ja-JP" altLang="en-US" sz="1100" dirty="0">
              <a:solidFill>
                <a:srgbClr val="CC0000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26" name="タイトル 1"/>
          <p:cNvSpPr txBox="1">
            <a:spLocks/>
          </p:cNvSpPr>
          <p:nvPr/>
        </p:nvSpPr>
        <p:spPr>
          <a:xfrm>
            <a:off x="3562383" y="2445919"/>
            <a:ext cx="2808312" cy="28803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+mj-cs"/>
              </a:rPr>
              <a:t>◆直近の年度決算書で資産要件を確認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+mj-cs"/>
            </a:endParaRPr>
          </a:p>
        </p:txBody>
      </p:sp>
      <p:sp>
        <p:nvSpPr>
          <p:cNvPr id="27" name="タイトル 1"/>
          <p:cNvSpPr txBox="1">
            <a:spLocks/>
          </p:cNvSpPr>
          <p:nvPr/>
        </p:nvSpPr>
        <p:spPr>
          <a:xfrm>
            <a:off x="3789040" y="2552656"/>
            <a:ext cx="2520280" cy="72008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+mj-cs"/>
              </a:rPr>
              <a:t>・　基準資産額が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+mj-cs"/>
              </a:rPr>
              <a:t>2000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+mj-cs"/>
              </a:rPr>
              <a:t>万円以上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+mj-cs"/>
            </a:endParaRPr>
          </a:p>
          <a:p>
            <a:pPr marL="0" marR="0" lvl="0" indent="0" algn="ctr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+mj-cs"/>
              </a:rPr>
              <a:t>・　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j-cs"/>
              </a:rPr>
              <a:t>現金預金額が</a:t>
            </a: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j-cs"/>
              </a:rPr>
              <a:t>1500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j-cs"/>
              </a:rPr>
              <a:t>万円以上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+mj-cs"/>
            </a:endParaRPr>
          </a:p>
        </p:txBody>
      </p:sp>
      <p:grpSp>
        <p:nvGrpSpPr>
          <p:cNvPr id="28" name="グループ化 27"/>
          <p:cNvGrpSpPr/>
          <p:nvPr/>
        </p:nvGrpSpPr>
        <p:grpSpPr>
          <a:xfrm>
            <a:off x="4519753" y="3175736"/>
            <a:ext cx="1008112" cy="1014113"/>
            <a:chOff x="377280" y="3002783"/>
            <a:chExt cx="1008112" cy="1014113"/>
          </a:xfrm>
        </p:grpSpPr>
        <p:sp>
          <p:nvSpPr>
            <p:cNvPr id="29" name="動作設定ボタン : ドキュメント 28">
              <a:hlinkClick r:id="" action="ppaction://noaction" highlightClick="1"/>
            </p:cNvPr>
            <p:cNvSpPr/>
            <p:nvPr/>
          </p:nvSpPr>
          <p:spPr>
            <a:xfrm>
              <a:off x="377280" y="3002783"/>
              <a:ext cx="1008112" cy="1014113"/>
            </a:xfrm>
            <a:prstGeom prst="actionButtonDocument">
              <a:avLst/>
            </a:prstGeom>
            <a:solidFill>
              <a:schemeClr val="bg1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30" name="タイトル 1"/>
            <p:cNvSpPr txBox="1">
              <a:spLocks/>
            </p:cNvSpPr>
            <p:nvPr/>
          </p:nvSpPr>
          <p:spPr>
            <a:xfrm>
              <a:off x="438655" y="3470835"/>
              <a:ext cx="864096" cy="234026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050" b="1" dirty="0" smtClean="0">
                  <a:latin typeface="+mj-lt"/>
                  <a:ea typeface="+mj-ea"/>
                  <a:cs typeface="+mj-cs"/>
                </a:rPr>
                <a:t>直近の</a:t>
              </a:r>
              <a:endParaRPr lang="en-US" altLang="ja-JP" sz="1050" b="1" dirty="0" smtClean="0">
                <a:latin typeface="+mj-lt"/>
                <a:ea typeface="+mj-ea"/>
                <a:cs typeface="+mj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050" b="1" dirty="0" smtClean="0">
                  <a:latin typeface="+mj-lt"/>
                  <a:ea typeface="+mj-ea"/>
                  <a:cs typeface="+mj-cs"/>
                </a:rPr>
                <a:t>年度</a:t>
              </a:r>
              <a:endParaRPr lang="en-US" altLang="ja-JP" sz="1050" b="1" dirty="0" smtClean="0">
                <a:latin typeface="+mj-lt"/>
                <a:ea typeface="+mj-ea"/>
                <a:cs typeface="+mj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050" b="1" dirty="0" smtClean="0">
                  <a:latin typeface="+mj-lt"/>
                  <a:ea typeface="+mj-ea"/>
                  <a:cs typeface="+mj-cs"/>
                </a:rPr>
                <a:t>決算書</a:t>
              </a:r>
              <a:endParaRPr lang="en-US" altLang="ja-JP" sz="1050" b="1" dirty="0" smtClean="0">
                <a:latin typeface="+mj-lt"/>
                <a:ea typeface="+mj-ea"/>
                <a:cs typeface="+mj-cs"/>
              </a:endParaRPr>
            </a:p>
          </p:txBody>
        </p:sp>
      </p:grpSp>
      <p:sp>
        <p:nvSpPr>
          <p:cNvPr id="31" name="右矢印 30"/>
          <p:cNvSpPr/>
          <p:nvPr/>
        </p:nvSpPr>
        <p:spPr>
          <a:xfrm rot="5400000">
            <a:off x="4757043" y="3930730"/>
            <a:ext cx="576064" cy="1296144"/>
          </a:xfrm>
          <a:prstGeom prst="rightArrow">
            <a:avLst>
              <a:gd name="adj1" fmla="val 68533"/>
              <a:gd name="adj2" fmla="val 50000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資産要件を</a:t>
            </a:r>
            <a:endParaRPr lang="en-US" altLang="ja-JP" sz="9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満たさない</a:t>
            </a:r>
            <a:endParaRPr lang="en-US" altLang="ja-JP" sz="9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場合</a:t>
            </a:r>
            <a:endParaRPr kumimoji="1" lang="ja-JP" altLang="en-US" sz="900" dirty="0" smtClean="0">
              <a:solidFill>
                <a:schemeClr val="tx1"/>
              </a:solidFill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3580633" y="6674585"/>
            <a:ext cx="3096000" cy="96525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75000"/>
              </a:schemeClr>
            </a:solidFill>
          </a:ln>
        </p:spPr>
        <p:txBody>
          <a:bodyPr wrap="square" lIns="108000" tIns="72000" rIns="7200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</a:rPr>
              <a:t>■</a:t>
            </a:r>
            <a:r>
              <a:rPr lang="ja-JP" altLang="en-US" sz="1100" b="1" dirty="0" smtClean="0">
                <a:latin typeface="メイリオ" pitchFamily="50" charset="-128"/>
                <a:ea typeface="メイリオ" pitchFamily="50" charset="-128"/>
              </a:rPr>
              <a:t>直近の年度決算書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</a:rPr>
              <a:t>が資産要件を満たさない場合、</a:t>
            </a:r>
            <a:r>
              <a:rPr lang="en-US" altLang="ja-JP" sz="1100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 </a:t>
            </a:r>
            <a:r>
              <a:rPr lang="ja-JP" altLang="en-US" sz="1100" b="1" dirty="0" smtClean="0">
                <a:solidFill>
                  <a:srgbClr val="0070C0"/>
                </a:solidFill>
                <a:latin typeface="メイリオ" pitchFamily="50" charset="-128"/>
                <a:ea typeface="メイリオ" pitchFamily="50" charset="-128"/>
              </a:rPr>
              <a:t>公認会計士または監査法人による監査証明を受けた</a:t>
            </a:r>
            <a:r>
              <a:rPr lang="ja-JP" altLang="en-US" sz="1100" b="1" dirty="0" smtClean="0">
                <a:solidFill>
                  <a:srgbClr val="CC0000"/>
                </a:solidFill>
                <a:latin typeface="メイリオ" pitchFamily="50" charset="-128"/>
                <a:ea typeface="メイリオ" pitchFamily="50" charset="-128"/>
              </a:rPr>
              <a:t>中間・月次決算書が提出されれば、</a:t>
            </a:r>
            <a:r>
              <a:rPr lang="ja-JP" altLang="en-US" sz="1100" b="1" dirty="0" smtClean="0">
                <a:latin typeface="メイリオ" pitchFamily="50" charset="-128"/>
                <a:ea typeface="メイリオ" pitchFamily="50" charset="-128"/>
              </a:rPr>
              <a:t>その決算書により、資産と負債の状況をあらためて審査する。</a:t>
            </a:r>
            <a:endParaRPr lang="en-US" altLang="ja-JP" sz="1100" b="1" dirty="0" smtClean="0">
              <a:latin typeface="メイリオ" pitchFamily="50" charset="-128"/>
              <a:ea typeface="メイリオ" pitchFamily="50" charset="-128"/>
            </a:endParaRPr>
          </a:p>
        </p:txBody>
      </p:sp>
      <p:grpSp>
        <p:nvGrpSpPr>
          <p:cNvPr id="33" name="グループ化 32"/>
          <p:cNvGrpSpPr/>
          <p:nvPr/>
        </p:nvGrpSpPr>
        <p:grpSpPr>
          <a:xfrm>
            <a:off x="4541019" y="4994779"/>
            <a:ext cx="1008112" cy="1014113"/>
            <a:chOff x="2852936" y="6669191"/>
            <a:chExt cx="1008112" cy="1014113"/>
          </a:xfrm>
        </p:grpSpPr>
        <p:sp>
          <p:nvSpPr>
            <p:cNvPr id="34" name="動作設定ボタン : ドキュメント 33">
              <a:hlinkClick r:id="" action="ppaction://noaction" highlightClick="1"/>
            </p:cNvPr>
            <p:cNvSpPr/>
            <p:nvPr/>
          </p:nvSpPr>
          <p:spPr>
            <a:xfrm>
              <a:off x="2852936" y="6669191"/>
              <a:ext cx="1008112" cy="1014113"/>
            </a:xfrm>
            <a:prstGeom prst="actionButtonDocument">
              <a:avLst/>
            </a:prstGeom>
            <a:solidFill>
              <a:schemeClr val="bg1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35" name="タイトル 1"/>
            <p:cNvSpPr txBox="1">
              <a:spLocks/>
            </p:cNvSpPr>
            <p:nvPr/>
          </p:nvSpPr>
          <p:spPr>
            <a:xfrm>
              <a:off x="2893045" y="7059234"/>
              <a:ext cx="891480" cy="234026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800" b="1" dirty="0" smtClean="0">
                  <a:latin typeface="+mj-lt"/>
                  <a:ea typeface="+mj-ea"/>
                  <a:cs typeface="+mj-cs"/>
                </a:rPr>
                <a:t>　　　　　　　　　　　　中間決算</a:t>
              </a:r>
              <a:endParaRPr lang="en-US" altLang="ja-JP" sz="800" b="1" dirty="0" smtClean="0">
                <a:latin typeface="+mj-lt"/>
                <a:ea typeface="+mj-ea"/>
                <a:cs typeface="+mj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800" b="1" dirty="0" smtClean="0">
                  <a:latin typeface="+mj-lt"/>
                  <a:ea typeface="+mj-ea"/>
                  <a:cs typeface="+mj-cs"/>
                </a:rPr>
                <a:t>または</a:t>
              </a:r>
              <a:endParaRPr lang="en-US" altLang="ja-JP" sz="800" b="1" dirty="0" smtClean="0">
                <a:latin typeface="+mj-lt"/>
                <a:ea typeface="+mj-ea"/>
                <a:cs typeface="+mj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800" b="1" dirty="0" smtClean="0">
                  <a:latin typeface="+mj-lt"/>
                  <a:ea typeface="+mj-ea"/>
                  <a:cs typeface="+mj-cs"/>
                </a:rPr>
                <a:t>月次決算書</a:t>
              </a:r>
              <a:endParaRPr lang="en-US" altLang="ja-JP" sz="800" b="1" dirty="0" smtClean="0">
                <a:latin typeface="+mj-lt"/>
                <a:ea typeface="+mj-ea"/>
                <a:cs typeface="+mj-cs"/>
              </a:endParaRPr>
            </a:p>
          </p:txBody>
        </p:sp>
      </p:grpSp>
      <p:grpSp>
        <p:nvGrpSpPr>
          <p:cNvPr id="38" name="グループ化 37"/>
          <p:cNvGrpSpPr/>
          <p:nvPr/>
        </p:nvGrpSpPr>
        <p:grpSpPr>
          <a:xfrm>
            <a:off x="83125" y="7977336"/>
            <a:ext cx="6696000" cy="1152128"/>
            <a:chOff x="59375" y="7995338"/>
            <a:chExt cx="6696000" cy="1170130"/>
          </a:xfrm>
        </p:grpSpPr>
        <p:sp>
          <p:nvSpPr>
            <p:cNvPr id="39" name="タイトル 1"/>
            <p:cNvSpPr txBox="1">
              <a:spLocks/>
            </p:cNvSpPr>
            <p:nvPr/>
          </p:nvSpPr>
          <p:spPr>
            <a:xfrm>
              <a:off x="59375" y="8151356"/>
              <a:ext cx="6696000" cy="1014112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txBody>
            <a:bodyPr vert="horz" lIns="91440" tIns="45720" rIns="91440" bIns="45720" rtlCol="0" anchor="ctr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40" name="タイトル 1"/>
            <p:cNvSpPr txBox="1">
              <a:spLocks/>
            </p:cNvSpPr>
            <p:nvPr/>
          </p:nvSpPr>
          <p:spPr>
            <a:xfrm>
              <a:off x="116632" y="7995338"/>
              <a:ext cx="3058716" cy="27422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メイリオ" pitchFamily="50" charset="-128"/>
                  <a:ea typeface="メイリオ" pitchFamily="50" charset="-128"/>
                  <a:cs typeface="+mj-cs"/>
                </a:rPr>
                <a:t>個人の場合（現行と同じ取扱いです）</a:t>
              </a:r>
              <a:endParaRPr kumimoji="1" lang="ja-JP" altLang="en-US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j-cs"/>
              </a:endParaRPr>
            </a:p>
          </p:txBody>
        </p:sp>
        <p:sp>
          <p:nvSpPr>
            <p:cNvPr id="41" name="タイトル 1"/>
            <p:cNvSpPr txBox="1">
              <a:spLocks/>
            </p:cNvSpPr>
            <p:nvPr/>
          </p:nvSpPr>
          <p:spPr>
            <a:xfrm>
              <a:off x="3549266" y="8505792"/>
              <a:ext cx="3120094" cy="535006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txBody>
            <a:bodyPr vert="horz" lIns="91440" tIns="45720" rIns="91440" bIns="45720" rtlCol="0" anchor="ctr">
              <a:normAutofit fontScale="85000" lnSpcReduction="10000"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000" dirty="0" smtClean="0">
                  <a:latin typeface="+mj-lt"/>
                  <a:ea typeface="+mj-ea"/>
                  <a:cs typeface="+mj-cs"/>
                </a:rPr>
                <a:t>　</a:t>
              </a:r>
              <a:endParaRPr lang="en-US" altLang="ja-JP" sz="1000" dirty="0" smtClean="0">
                <a:latin typeface="+mj-lt"/>
                <a:ea typeface="+mj-ea"/>
                <a:cs typeface="+mj-cs"/>
              </a:endParaRPr>
            </a:p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100" dirty="0" smtClean="0">
                  <a:latin typeface="+mj-lt"/>
                  <a:ea typeface="+mj-ea"/>
                  <a:cs typeface="+mj-cs"/>
                </a:rPr>
                <a:t>   白色申告者は、貸借対照表がないため、個人の預貯金の</a:t>
              </a:r>
              <a:endParaRPr lang="en-US" altLang="ja-JP" sz="1100" dirty="0" smtClean="0">
                <a:latin typeface="+mj-lt"/>
                <a:ea typeface="+mj-ea"/>
                <a:cs typeface="+mj-cs"/>
              </a:endParaRPr>
            </a:p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100" dirty="0" smtClean="0">
                  <a:latin typeface="+mj-lt"/>
                  <a:ea typeface="+mj-ea"/>
                  <a:cs typeface="+mj-cs"/>
                </a:rPr>
                <a:t>　残高証明および固定資産の証明書の提出により審査。</a:t>
              </a:r>
              <a:endParaRPr lang="en-US" altLang="ja-JP" sz="1100" dirty="0" smtClean="0">
                <a:latin typeface="+mj-lt"/>
                <a:ea typeface="+mj-ea"/>
                <a:cs typeface="+mj-cs"/>
              </a:endParaRPr>
            </a:p>
          </p:txBody>
        </p:sp>
        <p:sp>
          <p:nvSpPr>
            <p:cNvPr id="42" name="タイトル 1"/>
            <p:cNvSpPr txBox="1">
              <a:spLocks/>
            </p:cNvSpPr>
            <p:nvPr/>
          </p:nvSpPr>
          <p:spPr>
            <a:xfrm>
              <a:off x="3720800" y="8359414"/>
              <a:ext cx="2016224" cy="28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3">
                  <a:lumMod val="75000"/>
                </a:schemeClr>
              </a:solidFill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000" b="1" dirty="0" smtClean="0">
                  <a:latin typeface="メイリオ" pitchFamily="50" charset="-128"/>
                  <a:ea typeface="メイリオ" pitchFamily="50" charset="-128"/>
                  <a:cs typeface="+mj-cs"/>
                </a:rPr>
                <a:t>白色申告で納税している場合</a:t>
              </a:r>
              <a:endParaRPr kumimoji="1" lang="ja-JP" altLang="en-US" sz="1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j-cs"/>
              </a:endParaRPr>
            </a:p>
          </p:txBody>
        </p:sp>
        <p:sp>
          <p:nvSpPr>
            <p:cNvPr id="43" name="タイトル 1"/>
            <p:cNvSpPr txBox="1">
              <a:spLocks/>
            </p:cNvSpPr>
            <p:nvPr/>
          </p:nvSpPr>
          <p:spPr>
            <a:xfrm>
              <a:off x="153015" y="8517732"/>
              <a:ext cx="3240360" cy="535006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txBody>
            <a:bodyPr vert="horz" lIns="91440" tIns="45720" rIns="91440" bIns="45720" rtlCol="0" anchor="ctr">
              <a:normAutofit fontScale="85000" lnSpcReduction="10000"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000" dirty="0" smtClean="0">
                  <a:latin typeface="+mj-lt"/>
                  <a:ea typeface="+mj-ea"/>
                  <a:cs typeface="+mj-cs"/>
                </a:rPr>
                <a:t>　</a:t>
              </a:r>
              <a:endParaRPr lang="en-US" altLang="ja-JP" sz="1000" dirty="0" smtClean="0">
                <a:latin typeface="+mj-lt"/>
                <a:ea typeface="+mj-ea"/>
                <a:cs typeface="+mj-cs"/>
              </a:endParaRPr>
            </a:p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100" dirty="0" smtClean="0">
                  <a:latin typeface="+mj-lt"/>
                  <a:ea typeface="+mj-ea"/>
                  <a:cs typeface="+mj-cs"/>
                </a:rPr>
                <a:t>　青色申告者は、貸借対照表を作成しているため、貸借対照表</a:t>
              </a:r>
              <a:endParaRPr lang="en-US" altLang="ja-JP" sz="1100" dirty="0" smtClean="0">
                <a:latin typeface="+mj-lt"/>
                <a:ea typeface="+mj-ea"/>
                <a:cs typeface="+mj-cs"/>
              </a:endParaRPr>
            </a:p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100" dirty="0" smtClean="0">
                  <a:latin typeface="+mj-lt"/>
                  <a:ea typeface="+mj-ea"/>
                  <a:cs typeface="+mj-cs"/>
                </a:rPr>
                <a:t>　および納税証明書の提出により審査。</a:t>
              </a:r>
              <a:endParaRPr lang="en-US" altLang="ja-JP" sz="1100" dirty="0" smtClean="0">
                <a:latin typeface="+mj-lt"/>
                <a:ea typeface="+mj-ea"/>
                <a:cs typeface="+mj-cs"/>
              </a:endParaRPr>
            </a:p>
          </p:txBody>
        </p:sp>
        <p:sp>
          <p:nvSpPr>
            <p:cNvPr id="44" name="タイトル 1"/>
            <p:cNvSpPr txBox="1">
              <a:spLocks/>
            </p:cNvSpPr>
            <p:nvPr/>
          </p:nvSpPr>
          <p:spPr>
            <a:xfrm>
              <a:off x="297031" y="8374048"/>
              <a:ext cx="2016224" cy="288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000" b="1" dirty="0" smtClean="0">
                  <a:solidFill>
                    <a:schemeClr val="bg1"/>
                  </a:solidFill>
                  <a:latin typeface="メイリオ" pitchFamily="50" charset="-128"/>
                  <a:ea typeface="メイリオ" pitchFamily="50" charset="-128"/>
                  <a:cs typeface="+mj-cs"/>
                </a:rPr>
                <a:t>青色申告で納税している場合</a:t>
              </a:r>
              <a:endPara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j-cs"/>
              </a:endParaRPr>
            </a:p>
          </p:txBody>
        </p:sp>
      </p:grpSp>
      <p:sp>
        <p:nvSpPr>
          <p:cNvPr id="45" name="右矢印 44"/>
          <p:cNvSpPr/>
          <p:nvPr/>
        </p:nvSpPr>
        <p:spPr>
          <a:xfrm>
            <a:off x="3096256" y="1866536"/>
            <a:ext cx="720080" cy="576064"/>
          </a:xfrm>
          <a:prstGeom prst="rightArrow">
            <a:avLst>
              <a:gd name="adj1" fmla="val 50000"/>
              <a:gd name="adj2" fmla="val 44585"/>
            </a:avLst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2204864" y="322480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/>
              <a:t>基準資産額</a:t>
            </a:r>
          </a:p>
          <a:p>
            <a:r>
              <a:rPr lang="ja-JP" altLang="en-US" sz="900" dirty="0" smtClean="0"/>
              <a:t>＝資産額－負債額</a:t>
            </a:r>
            <a:endParaRPr kumimoji="1" lang="ja-JP" altLang="en-US" sz="900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5538498" y="321501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/>
              <a:t>基準資産額</a:t>
            </a:r>
          </a:p>
          <a:p>
            <a:r>
              <a:rPr lang="ja-JP" altLang="en-US" sz="900" dirty="0" smtClean="0"/>
              <a:t>＝資産額－負債額</a:t>
            </a:r>
            <a:endParaRPr kumimoji="1" lang="ja-JP" altLang="en-US" sz="9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>
            <a:lumMod val="40000"/>
            <a:lumOff val="60000"/>
          </a:schemeClr>
        </a:solidFill>
        <a:ln>
          <a:solidFill>
            <a:schemeClr val="accent6">
              <a:lumMod val="50000"/>
            </a:schemeClr>
          </a:solidFill>
        </a:ln>
      </a:spPr>
      <a:bodyPr rtlCol="0" anchor="ctr"/>
      <a:lstStyle>
        <a:defPPr algn="ctr">
          <a:defRPr kumimoji="1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DA299AC048A4B8EA9C1D19079C1A32200B8A338FC1F4D644C882BCA9D85888952" ma:contentTypeVersion="2" ma:contentTypeDescription="" ma:contentTypeScope="" ma:versionID="ac56362b3023ffd3629ff5d4f88ae22d">
  <xsd:schema xmlns:xsd="http://www.w3.org/2001/XMLSchema" xmlns:p="http://schemas.microsoft.com/office/2006/metadata/properties" xmlns:ns2="8B97BE19-CDDD-400E-817A-CFDD13F7EC12" targetNamespace="http://schemas.microsoft.com/office/2006/metadata/properties" ma:root="true" ma:fieldsID="6dfb103be64c84caafc238fb89ca001b" ns2:_="">
    <xsd:import namespace="8B97BE19-CDDD-400E-817A-CFDD13F7EC12"/>
    <xsd:element name="properties">
      <xsd:complexType>
        <xsd:sequence>
          <xsd:element name="documentManagement">
            <xsd:complexType>
              <xsd:all>
                <xsd:element ref="ns2:ClassLarge" minOccurs="0"/>
                <xsd:element ref="ns2:ClassMedium" minOccurs="0"/>
                <xsd:element ref="ns2:ClassSmall" minOccurs="0"/>
                <xsd:element ref="ns2:GyoseiFile" minOccurs="0"/>
                <xsd:element ref="ns2:CreatedBy" minOccurs="0"/>
                <xsd:element ref="ns2:PreservationPeriod" minOccurs="0"/>
                <xsd:element ref="ns2:PreservationPeriodExpire" minOccurs="0"/>
                <xsd:element ref="ns2:CreatedDate" minOccurs="0"/>
                <xsd:element ref="ns2:FixationStatus" minOccurs="0"/>
                <xsd:element ref="ns2:EditorWithSpac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8B97BE19-CDDD-400E-817A-CFDD13F7EC12" elementFormDefault="qualified">
    <xsd:import namespace="http://schemas.microsoft.com/office/2006/documentManagement/types"/>
    <xsd:element name="ClassLarge" ma:index="8" nillable="true" ma:displayName="大分類" ma:hidden="true" ma:internalName="ClassLarge" ma:readOnly="true">
      <xsd:simpleType>
        <xsd:restriction base="dms:Unknown"/>
      </xsd:simpleType>
    </xsd:element>
    <xsd:element name="ClassMedium" ma:index="9" nillable="true" ma:displayName="中分類" ma:hidden="true" ma:internalName="ClassMedium" ma:readOnly="true">
      <xsd:simpleType>
        <xsd:restriction base="dms:Unknown"/>
      </xsd:simpleType>
    </xsd:element>
    <xsd:element name="ClassSmall" ma:index="10" nillable="true" ma:displayName="小分類" ma:hidden="true" ma:internalName="ClassSmall" ma:readOnly="true">
      <xsd:simpleType>
        <xsd:restriction base="dms:Unknown"/>
      </xsd:simpleType>
    </xsd:element>
    <xsd:element name="GyoseiFile" ma:index="11" nillable="true" ma:displayName="行政文書ファイル名" ma:hidden="true" ma:internalName="GyoseiFile" ma:readOnly="true">
      <xsd:simpleType>
        <xsd:restriction base="dms:Unknown"/>
      </xsd:simpleType>
    </xsd:element>
    <xsd:element name="CreatedBy" ma:index="12" nillable="true" ma:displayName="作成課/係・作成者" ma:hidden="true" ma:internalName="CreatedBy" ma:readOnly="true">
      <xsd:simpleType>
        <xsd:restriction base="dms:Unknown"/>
      </xsd:simpleType>
    </xsd:element>
    <xsd:element name="PreservationPeriod" ma:index="13" nillable="true" ma:displayName="保存期間" ma:hidden="true" ma:internalName="PreservationPeriod" ma:readOnly="true">
      <xsd:simpleType>
        <xsd:restriction base="dms:Unknown"/>
      </xsd:simpleType>
    </xsd:element>
    <xsd:element name="PreservationPeriodExpire" ma:index="14" nillable="true" ma:displayName="保存期間満了時期" ma:format="DateOnly" ma:hidden="true" ma:internalName="PreservationPeriodExpire" ma:readOnly="true">
      <xsd:simpleType>
        <xsd:restriction base="dms:Unknown"/>
      </xsd:simpleType>
    </xsd:element>
    <xsd:element name="CreatedDate" ma:index="15" nillable="true" ma:displayName="作成年月日" ma:hidden="true" ma:internalName="CreatedDate" ma:readOnly="true">
      <xsd:simpleType>
        <xsd:restriction base="dms:Unknown"/>
      </xsd:simpleType>
    </xsd:element>
    <xsd:element name="FixationStatus" ma:index="16" nillable="true" ma:displayName="確定状況" ma:hidden="true" ma:internalName="FixationStatus" ma:readOnly="true">
      <xsd:simpleType>
        <xsd:restriction base="dms:Unknown"/>
      </xsd:simpleType>
    </xsd:element>
    <xsd:element name="EditorWithSpace" ma:index="18" nillable="true" ma:displayName="更新者　　　　　　" ma:hidden="true" ma:internalName="EditorWithSpace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17" ma:displayName="タイトル" ma:readOnly="tru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EDFEEC3C-7206-479A-912F-74ED56E2C2BB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8B97BE19-CDDD-400E-817A-CFDD13F7EC12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3D6959A1-F454-4F30-B8DA-1B355924F39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51449FD-8E33-4190-B397-4F900D1C35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97BE19-CDDD-400E-817A-CFDD13F7EC12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2358</TotalTime>
  <Words>312</Words>
  <Application>Microsoft Office PowerPoint</Application>
  <PresentationFormat>A4 210 x 297 mm</PresentationFormat>
  <Paragraphs>59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Company>厚生労働省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派遣労働者の派遣先における直接雇用への移行促進のための施策</dc:title>
  <dc:creator>厚生労働省ネットワークシステム</dc:creator>
  <cp:lastModifiedBy>職業安定行政関係システム</cp:lastModifiedBy>
  <cp:revision>259</cp:revision>
  <dcterms:created xsi:type="dcterms:W3CDTF">2010-12-20T07:43:58Z</dcterms:created>
  <dcterms:modified xsi:type="dcterms:W3CDTF">2012-04-09T05:33:03Z</dcterms:modified>
</cp:coreProperties>
</file>