
<file path=[Content_Types].xml><?xml version="1.0" encoding="utf-8"?>
<Types xmlns="http://schemas.openxmlformats.org/package/2006/content-types">
  <Default ContentType="image/jpeg" Extension="jpe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3"/>
  </p:notesMasterIdLst>
  <p:sldIdLst>
    <p:sldId id="271" r:id="rId2"/>
  </p:sldIdLst>
  <p:sldSz cx="7200900" cy="10333038"/>
  <p:notesSz cx="6805613" cy="9939338"/>
  <p:defaultTextStyle>
    <a:defPPr>
      <a:defRPr lang="ja-JP"/>
    </a:defPPr>
    <a:lvl1pPr marL="0" algn="l" defTabSz="1001855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1pPr>
    <a:lvl2pPr marL="500928" algn="l" defTabSz="1001855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2pPr>
    <a:lvl3pPr marL="1001855" algn="l" defTabSz="1001855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3pPr>
    <a:lvl4pPr marL="1502783" algn="l" defTabSz="1001855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4pPr>
    <a:lvl5pPr marL="2003711" algn="l" defTabSz="1001855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5pPr>
    <a:lvl6pPr marL="2504638" algn="l" defTabSz="1001855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6pPr>
    <a:lvl7pPr marL="3005566" algn="l" defTabSz="1001855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7pPr>
    <a:lvl8pPr marL="3506494" algn="l" defTabSz="1001855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8pPr>
    <a:lvl9pPr marL="4007421" algn="l" defTabSz="1001855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46">
          <p15:clr>
            <a:srgbClr val="A4A3A4"/>
          </p15:clr>
        </p15:guide>
        <p15:guide id="2" pos="226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0" userDrawn="1">
          <p15:clr>
            <a:srgbClr val="A4A3A4"/>
          </p15:clr>
        </p15:guide>
        <p15:guide id="2" pos="2144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FFFF00"/>
    <a:srgbClr val="E1F0FF"/>
    <a:srgbClr val="B7DBFF"/>
    <a:srgbClr val="C9E4FF"/>
    <a:srgbClr val="F3F9FF"/>
    <a:srgbClr val="D2E7FE"/>
    <a:srgbClr val="BEDCFE"/>
    <a:srgbClr val="E9EDF4"/>
    <a:srgbClr val="B4D7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075" autoAdjust="0"/>
    <p:restoredTop sz="94660"/>
  </p:normalViewPr>
  <p:slideViewPr>
    <p:cSldViewPr showGuides="1">
      <p:cViewPr varScale="1">
        <p:scale>
          <a:sx n="67" d="100"/>
          <a:sy n="67" d="100"/>
        </p:scale>
        <p:origin x="1992" y="72"/>
      </p:cViewPr>
      <p:guideLst>
        <p:guide orient="horz" pos="2846"/>
        <p:guide pos="2268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45" d="100"/>
          <a:sy n="45" d="100"/>
        </p:scale>
        <p:origin x="-2742" y="-108"/>
      </p:cViewPr>
      <p:guideLst>
        <p:guide orient="horz" pos="3130"/>
        <p:guide pos="2144"/>
      </p:guideLst>
    </p:cSldViewPr>
  </p:notes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2" Target="slides/slide1.xml" Type="http://schemas.openxmlformats.org/officeDocument/2006/relationships/slide"/><Relationship Id="rId3" Target="notesMasters/notesMaster1.xml" Type="http://schemas.openxmlformats.org/officeDocument/2006/relationships/notesMaster"/><Relationship Id="rId4" Target="presProps.xml" Type="http://schemas.openxmlformats.org/officeDocument/2006/relationships/presProps"/><Relationship Id="rId5" Target="viewProps.xml" Type="http://schemas.openxmlformats.org/officeDocument/2006/relationships/viewProps"/><Relationship Id="rId6" Target="theme/theme1.xml" Type="http://schemas.openxmlformats.org/officeDocument/2006/relationships/theme"/><Relationship Id="rId7" Target="tableStyles.xml" Type="http://schemas.openxmlformats.org/officeDocument/2006/relationships/tableStyles"/></Relationships>
</file>

<file path=ppt/notesMasters/_rels/notesMaster1.xml.rels><?xml version="1.0" encoding="UTF-8" standalone="yes"?><Relationships xmlns="http://schemas.openxmlformats.org/package/2006/relationships"><Relationship Id="rId1" Target="../theme/theme2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8887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140" y="0"/>
            <a:ext cx="2948887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79D9F6-D022-44C4-A8F0-B374FB4DA7C7}" type="datetimeFigureOut">
              <a:rPr kumimoji="1" lang="ja-JP" altLang="en-US" smtClean="0"/>
              <a:t>2026/5/14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105025" y="746125"/>
            <a:ext cx="2595563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879" y="4721225"/>
            <a:ext cx="5443856" cy="44719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440864"/>
            <a:ext cx="2948887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140" y="9440864"/>
            <a:ext cx="2948887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35A095-2CAB-4BDF-A635-4A730F2D031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075531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01855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1pPr>
    <a:lvl2pPr marL="500928" algn="l" defTabSz="1001855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2pPr>
    <a:lvl3pPr marL="1001855" algn="l" defTabSz="1001855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3pPr>
    <a:lvl4pPr marL="1502783" algn="l" defTabSz="1001855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4pPr>
    <a:lvl5pPr marL="2003711" algn="l" defTabSz="1001855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5pPr>
    <a:lvl6pPr marL="2504638" algn="l" defTabSz="1001855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6pPr>
    <a:lvl7pPr marL="3005566" algn="l" defTabSz="1001855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7pPr>
    <a:lvl8pPr marL="3506494" algn="l" defTabSz="1001855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8pPr>
    <a:lvl9pPr marL="4007421" algn="l" defTabSz="1001855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40068" y="3209941"/>
            <a:ext cx="6120765" cy="2214906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80135" y="5855388"/>
            <a:ext cx="5040630" cy="2640665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09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018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0278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037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046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05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064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074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92500-687F-4DEC-8F31-A32B9FFB5129}" type="datetimeFigureOut">
              <a:rPr kumimoji="1" lang="ja-JP" altLang="en-US" smtClean="0"/>
              <a:t>2026/5/14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3482B-CA28-42F5-9A99-10FEE2E6CC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655672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92500-687F-4DEC-8F31-A32B9FFB5129}" type="datetimeFigureOut">
              <a:rPr kumimoji="1" lang="ja-JP" altLang="en-US" smtClean="0"/>
              <a:t>2026/5/14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3482B-CA28-42F5-9A99-10FEE2E6CC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2490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3915489" y="552532"/>
            <a:ext cx="1215153" cy="11753831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270035" y="552532"/>
            <a:ext cx="3525441" cy="11753831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92500-687F-4DEC-8F31-A32B9FFB5129}" type="datetimeFigureOut">
              <a:rPr kumimoji="1" lang="ja-JP" altLang="en-US" smtClean="0"/>
              <a:t>2026/5/14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3482B-CA28-42F5-9A99-10FEE2E6CC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360906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92500-687F-4DEC-8F31-A32B9FFB5129}" type="datetimeFigureOut">
              <a:rPr kumimoji="1" lang="ja-JP" altLang="en-US" smtClean="0"/>
              <a:t>2026/5/14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3482B-CA28-42F5-9A99-10FEE2E6CC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875112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68822" y="6639934"/>
            <a:ext cx="6120765" cy="2052256"/>
          </a:xfrm>
        </p:spPr>
        <p:txBody>
          <a:bodyPr anchor="t"/>
          <a:lstStyle>
            <a:lvl1pPr algn="l">
              <a:defRPr sz="44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68822" y="4379584"/>
            <a:ext cx="6120765" cy="2260351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0928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01855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3pPr>
            <a:lvl4pPr marL="150278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200371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504638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3005566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50649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400742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92500-687F-4DEC-8F31-A32B9FFB5129}" type="datetimeFigureOut">
              <a:rPr kumimoji="1" lang="ja-JP" altLang="en-US" smtClean="0"/>
              <a:t>2026/5/14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3482B-CA28-42F5-9A99-10FEE2E6CC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161368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270035" y="3214724"/>
            <a:ext cx="2370296" cy="9091639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2760346" y="3214724"/>
            <a:ext cx="2370296" cy="9091639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92500-687F-4DEC-8F31-A32B9FFB5129}" type="datetimeFigureOut">
              <a:rPr kumimoji="1" lang="ja-JP" altLang="en-US" smtClean="0"/>
              <a:t>2026/5/14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3482B-CA28-42F5-9A99-10FEE2E6CC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275837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60045" y="413801"/>
            <a:ext cx="6480810" cy="1722173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60046" y="2312975"/>
            <a:ext cx="3181648" cy="963938"/>
          </a:xfrm>
        </p:spPr>
        <p:txBody>
          <a:bodyPr anchor="b"/>
          <a:lstStyle>
            <a:lvl1pPr marL="0" indent="0">
              <a:buNone/>
              <a:defRPr sz="2600" b="1"/>
            </a:lvl1pPr>
            <a:lvl2pPr marL="500928" indent="0">
              <a:buNone/>
              <a:defRPr sz="2200" b="1"/>
            </a:lvl2pPr>
            <a:lvl3pPr marL="1001855" indent="0">
              <a:buNone/>
              <a:defRPr sz="2000" b="1"/>
            </a:lvl3pPr>
            <a:lvl4pPr marL="1502783" indent="0">
              <a:buNone/>
              <a:defRPr sz="1700" b="1"/>
            </a:lvl4pPr>
            <a:lvl5pPr marL="2003711" indent="0">
              <a:buNone/>
              <a:defRPr sz="1700" b="1"/>
            </a:lvl5pPr>
            <a:lvl6pPr marL="2504638" indent="0">
              <a:buNone/>
              <a:defRPr sz="1700" b="1"/>
            </a:lvl6pPr>
            <a:lvl7pPr marL="3005566" indent="0">
              <a:buNone/>
              <a:defRPr sz="1700" b="1"/>
            </a:lvl7pPr>
            <a:lvl8pPr marL="3506494" indent="0">
              <a:buNone/>
              <a:defRPr sz="1700" b="1"/>
            </a:lvl8pPr>
            <a:lvl9pPr marL="4007421" indent="0">
              <a:buNone/>
              <a:defRPr sz="17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60046" y="3276912"/>
            <a:ext cx="3181648" cy="5953457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657958" y="2312975"/>
            <a:ext cx="3182898" cy="963938"/>
          </a:xfrm>
        </p:spPr>
        <p:txBody>
          <a:bodyPr anchor="b"/>
          <a:lstStyle>
            <a:lvl1pPr marL="0" indent="0">
              <a:buNone/>
              <a:defRPr sz="2600" b="1"/>
            </a:lvl1pPr>
            <a:lvl2pPr marL="500928" indent="0">
              <a:buNone/>
              <a:defRPr sz="2200" b="1"/>
            </a:lvl2pPr>
            <a:lvl3pPr marL="1001855" indent="0">
              <a:buNone/>
              <a:defRPr sz="2000" b="1"/>
            </a:lvl3pPr>
            <a:lvl4pPr marL="1502783" indent="0">
              <a:buNone/>
              <a:defRPr sz="1700" b="1"/>
            </a:lvl4pPr>
            <a:lvl5pPr marL="2003711" indent="0">
              <a:buNone/>
              <a:defRPr sz="1700" b="1"/>
            </a:lvl5pPr>
            <a:lvl6pPr marL="2504638" indent="0">
              <a:buNone/>
              <a:defRPr sz="1700" b="1"/>
            </a:lvl6pPr>
            <a:lvl7pPr marL="3005566" indent="0">
              <a:buNone/>
              <a:defRPr sz="1700" b="1"/>
            </a:lvl7pPr>
            <a:lvl8pPr marL="3506494" indent="0">
              <a:buNone/>
              <a:defRPr sz="1700" b="1"/>
            </a:lvl8pPr>
            <a:lvl9pPr marL="4007421" indent="0">
              <a:buNone/>
              <a:defRPr sz="17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657958" y="3276912"/>
            <a:ext cx="3182898" cy="5953457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92500-687F-4DEC-8F31-A32B9FFB5129}" type="datetimeFigureOut">
              <a:rPr kumimoji="1" lang="ja-JP" altLang="en-US" smtClean="0"/>
              <a:t>2026/5/14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3482B-CA28-42F5-9A99-10FEE2E6CC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523972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92500-687F-4DEC-8F31-A32B9FFB5129}" type="datetimeFigureOut">
              <a:rPr kumimoji="1" lang="ja-JP" altLang="en-US" smtClean="0"/>
              <a:t>2026/5/14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3482B-CA28-42F5-9A99-10FEE2E6CC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874701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92500-687F-4DEC-8F31-A32B9FFB5129}" type="datetimeFigureOut">
              <a:rPr kumimoji="1" lang="ja-JP" altLang="en-US" smtClean="0"/>
              <a:t>2026/5/14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3482B-CA28-42F5-9A99-10FEE2E6CC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810330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60046" y="411409"/>
            <a:ext cx="2369047" cy="175087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815353" y="411410"/>
            <a:ext cx="4025504" cy="8818962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6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60046" y="2162285"/>
            <a:ext cx="2369047" cy="7068086"/>
          </a:xfrm>
        </p:spPr>
        <p:txBody>
          <a:bodyPr/>
          <a:lstStyle>
            <a:lvl1pPr marL="0" indent="0">
              <a:buNone/>
              <a:defRPr sz="1500"/>
            </a:lvl1pPr>
            <a:lvl2pPr marL="500928" indent="0">
              <a:buNone/>
              <a:defRPr sz="1300"/>
            </a:lvl2pPr>
            <a:lvl3pPr marL="1001855" indent="0">
              <a:buNone/>
              <a:defRPr sz="1100"/>
            </a:lvl3pPr>
            <a:lvl4pPr marL="1502783" indent="0">
              <a:buNone/>
              <a:defRPr sz="1000"/>
            </a:lvl4pPr>
            <a:lvl5pPr marL="2003711" indent="0">
              <a:buNone/>
              <a:defRPr sz="1000"/>
            </a:lvl5pPr>
            <a:lvl6pPr marL="2504638" indent="0">
              <a:buNone/>
              <a:defRPr sz="1000"/>
            </a:lvl6pPr>
            <a:lvl7pPr marL="3005566" indent="0">
              <a:buNone/>
              <a:defRPr sz="1000"/>
            </a:lvl7pPr>
            <a:lvl8pPr marL="3506494" indent="0">
              <a:buNone/>
              <a:defRPr sz="1000"/>
            </a:lvl8pPr>
            <a:lvl9pPr marL="4007421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92500-687F-4DEC-8F31-A32B9FFB5129}" type="datetimeFigureOut">
              <a:rPr kumimoji="1" lang="ja-JP" altLang="en-US" smtClean="0"/>
              <a:t>2026/5/14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3482B-CA28-42F5-9A99-10FEE2E6CC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710190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411426" y="7233128"/>
            <a:ext cx="4320540" cy="853912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411426" y="923276"/>
            <a:ext cx="4320540" cy="6199823"/>
          </a:xfrm>
        </p:spPr>
        <p:txBody>
          <a:bodyPr/>
          <a:lstStyle>
            <a:lvl1pPr marL="0" indent="0">
              <a:buNone/>
              <a:defRPr sz="3600"/>
            </a:lvl1pPr>
            <a:lvl2pPr marL="500928" indent="0">
              <a:buNone/>
              <a:defRPr sz="3100"/>
            </a:lvl2pPr>
            <a:lvl3pPr marL="1001855" indent="0">
              <a:buNone/>
              <a:defRPr sz="2600"/>
            </a:lvl3pPr>
            <a:lvl4pPr marL="1502783" indent="0">
              <a:buNone/>
              <a:defRPr sz="2200"/>
            </a:lvl4pPr>
            <a:lvl5pPr marL="2003711" indent="0">
              <a:buNone/>
              <a:defRPr sz="2200"/>
            </a:lvl5pPr>
            <a:lvl6pPr marL="2504638" indent="0">
              <a:buNone/>
              <a:defRPr sz="2200"/>
            </a:lvl6pPr>
            <a:lvl7pPr marL="3005566" indent="0">
              <a:buNone/>
              <a:defRPr sz="2200"/>
            </a:lvl7pPr>
            <a:lvl8pPr marL="3506494" indent="0">
              <a:buNone/>
              <a:defRPr sz="2200"/>
            </a:lvl8pPr>
            <a:lvl9pPr marL="4007421" indent="0">
              <a:buNone/>
              <a:defRPr sz="22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411426" y="8087039"/>
            <a:ext cx="4320540" cy="1212696"/>
          </a:xfrm>
        </p:spPr>
        <p:txBody>
          <a:bodyPr/>
          <a:lstStyle>
            <a:lvl1pPr marL="0" indent="0">
              <a:buNone/>
              <a:defRPr sz="1500"/>
            </a:lvl1pPr>
            <a:lvl2pPr marL="500928" indent="0">
              <a:buNone/>
              <a:defRPr sz="1300"/>
            </a:lvl2pPr>
            <a:lvl3pPr marL="1001855" indent="0">
              <a:buNone/>
              <a:defRPr sz="1100"/>
            </a:lvl3pPr>
            <a:lvl4pPr marL="1502783" indent="0">
              <a:buNone/>
              <a:defRPr sz="1000"/>
            </a:lvl4pPr>
            <a:lvl5pPr marL="2003711" indent="0">
              <a:buNone/>
              <a:defRPr sz="1000"/>
            </a:lvl5pPr>
            <a:lvl6pPr marL="2504638" indent="0">
              <a:buNone/>
              <a:defRPr sz="1000"/>
            </a:lvl6pPr>
            <a:lvl7pPr marL="3005566" indent="0">
              <a:buNone/>
              <a:defRPr sz="1000"/>
            </a:lvl7pPr>
            <a:lvl8pPr marL="3506494" indent="0">
              <a:buNone/>
              <a:defRPr sz="1000"/>
            </a:lvl8pPr>
            <a:lvl9pPr marL="4007421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92500-687F-4DEC-8F31-A32B9FFB5129}" type="datetimeFigureOut">
              <a:rPr kumimoji="1" lang="ja-JP" altLang="en-US" smtClean="0"/>
              <a:t>2026/5/14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3482B-CA28-42F5-9A99-10FEE2E6CC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25607299"/>
      </p:ext>
    </p:extLst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60045" y="413801"/>
            <a:ext cx="6480810" cy="1722173"/>
          </a:xfrm>
          <a:prstGeom prst="rect">
            <a:avLst/>
          </a:prstGeom>
        </p:spPr>
        <p:txBody>
          <a:bodyPr vert="horz" lIns="100186" tIns="50093" rIns="100186" bIns="50093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60045" y="2411045"/>
            <a:ext cx="6480810" cy="6819327"/>
          </a:xfrm>
          <a:prstGeom prst="rect">
            <a:avLst/>
          </a:prstGeom>
        </p:spPr>
        <p:txBody>
          <a:bodyPr vert="horz" lIns="100186" tIns="50093" rIns="100186" bIns="50093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60045" y="9577197"/>
            <a:ext cx="1680210" cy="550138"/>
          </a:xfrm>
          <a:prstGeom prst="rect">
            <a:avLst/>
          </a:prstGeom>
        </p:spPr>
        <p:txBody>
          <a:bodyPr vert="horz" lIns="100186" tIns="50093" rIns="100186" bIns="50093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A92500-687F-4DEC-8F31-A32B9FFB5129}" type="datetimeFigureOut">
              <a:rPr kumimoji="1" lang="ja-JP" altLang="en-US" smtClean="0"/>
              <a:t>2026/5/14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460308" y="9577197"/>
            <a:ext cx="2280285" cy="550138"/>
          </a:xfrm>
          <a:prstGeom prst="rect">
            <a:avLst/>
          </a:prstGeom>
        </p:spPr>
        <p:txBody>
          <a:bodyPr vert="horz" lIns="100186" tIns="50093" rIns="100186" bIns="50093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5160645" y="9577197"/>
            <a:ext cx="1680210" cy="550138"/>
          </a:xfrm>
          <a:prstGeom prst="rect">
            <a:avLst/>
          </a:prstGeom>
        </p:spPr>
        <p:txBody>
          <a:bodyPr vert="horz" lIns="100186" tIns="50093" rIns="100186" bIns="50093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43482B-CA28-42F5-9A99-10FEE2E6CC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454256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01855" rtl="0" eaLnBrk="1" latinLnBrk="0" hangingPunct="1">
        <a:spcBef>
          <a:spcPct val="0"/>
        </a:spcBef>
        <a:buNone/>
        <a:defRPr kumimoji="1" sz="4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75696" indent="-375696" algn="l" defTabSz="1001855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14007" indent="-313080" algn="l" defTabSz="1001855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52319" indent="-250464" algn="l" defTabSz="1001855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753247" indent="-250464" algn="l" defTabSz="1001855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54174" indent="-250464" algn="l" defTabSz="1001855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755102" indent="-250464" algn="l" defTabSz="1001855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256030" indent="-250464" algn="l" defTabSz="1001855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756957" indent="-250464" algn="l" defTabSz="1001855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257885" indent="-250464" algn="l" defTabSz="1001855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1001855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0928" algn="l" defTabSz="1001855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1855" algn="l" defTabSz="1001855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02783" algn="l" defTabSz="1001855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03711" algn="l" defTabSz="1001855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04638" algn="l" defTabSz="1001855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05566" algn="l" defTabSz="1001855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06494" algn="l" defTabSz="1001855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07421" algn="l" defTabSz="1001855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6.xml" Type="http://schemas.openxmlformats.org/officeDocument/2006/relationships/slideLayout"/><Relationship Id="rId2" Target="mailto:ise-senmon@mhlw.go.jp" TargetMode="External" Type="http://schemas.openxmlformats.org/officeDocument/2006/relationships/hyperlink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6410098" y="9898587"/>
            <a:ext cx="563341" cy="26084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sz="1095" b="1" dirty="0">
                <a:latin typeface="HG丸ｺﾞｼｯｸM-PRO" pitchFamily="50" charset="-128"/>
                <a:ea typeface="HG丸ｺﾞｼｯｸM-PRO" pitchFamily="50" charset="-128"/>
              </a:rPr>
              <a:t>R8</a:t>
            </a:r>
            <a:endParaRPr lang="ja-JP" altLang="en-US" sz="1095" b="1" dirty="0"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3" name="楕円 2">
            <a:extLst>
              <a:ext uri="{FF2B5EF4-FFF2-40B4-BE49-F238E27FC236}">
                <a16:creationId xmlns:a16="http://schemas.microsoft.com/office/drawing/2014/main" id="{FD7F918A-8049-EC29-8835-88487AFA81F5}"/>
              </a:ext>
            </a:extLst>
          </p:cNvPr>
          <p:cNvSpPr/>
          <p:nvPr/>
        </p:nvSpPr>
        <p:spPr>
          <a:xfrm>
            <a:off x="710987" y="1034166"/>
            <a:ext cx="5778926" cy="90134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086" dirty="0"/>
              <a:t>障害者雇用スタートアップセミナー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3AC5E19B-6E85-FC20-41F4-8B9B440F9F1C}"/>
              </a:ext>
            </a:extLst>
          </p:cNvPr>
          <p:cNvSpPr txBox="1"/>
          <p:nvPr/>
        </p:nvSpPr>
        <p:spPr>
          <a:xfrm>
            <a:off x="2796975" y="2194961"/>
            <a:ext cx="41764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参加申込書</a:t>
            </a:r>
            <a:endParaRPr kumimoji="1" lang="en-US" altLang="ja-JP" dirty="0"/>
          </a:p>
        </p:txBody>
      </p:sp>
      <p:graphicFrame>
        <p:nvGraphicFramePr>
          <p:cNvPr id="9" name="表 8">
            <a:extLst>
              <a:ext uri="{FF2B5EF4-FFF2-40B4-BE49-F238E27FC236}">
                <a16:creationId xmlns:a16="http://schemas.microsoft.com/office/drawing/2014/main" id="{6B839904-F7B7-2558-48F7-AF6C6E736AD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644638"/>
              </p:ext>
            </p:extLst>
          </p:nvPr>
        </p:nvGraphicFramePr>
        <p:xfrm>
          <a:off x="1010487" y="2880519"/>
          <a:ext cx="5473944" cy="4572000"/>
        </p:xfrm>
        <a:graphic>
          <a:graphicData uri="http://schemas.openxmlformats.org/drawingml/2006/table">
            <a:tbl>
              <a:tblPr/>
              <a:tblGrid>
                <a:gridCol w="1602131">
                  <a:extLst>
                    <a:ext uri="{9D8B030D-6E8A-4147-A177-3AD203B41FA5}">
                      <a16:colId xmlns:a16="http://schemas.microsoft.com/office/drawing/2014/main" val="2365104311"/>
                    </a:ext>
                  </a:extLst>
                </a:gridCol>
                <a:gridCol w="3871813">
                  <a:extLst>
                    <a:ext uri="{9D8B030D-6E8A-4147-A177-3AD203B41FA5}">
                      <a16:colId xmlns:a16="http://schemas.microsoft.com/office/drawing/2014/main" val="77848150"/>
                    </a:ext>
                  </a:extLst>
                </a:gridCol>
              </a:tblGrid>
              <a:tr h="114300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事業所名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62968443"/>
                  </a:ext>
                </a:extLst>
              </a:tr>
              <a:tr h="114300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出席者名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9793198"/>
                  </a:ext>
                </a:extLst>
              </a:tr>
              <a:tr h="114300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連絡先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69274467"/>
                  </a:ext>
                </a:extLst>
              </a:tr>
              <a:tr h="114300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備考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66636480"/>
                  </a:ext>
                </a:extLst>
              </a:tr>
            </a:tbl>
          </a:graphicData>
        </a:graphic>
      </p:graphicFrame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31FCE234-5D8C-E87D-D6DD-AC9ECBC4117E}"/>
              </a:ext>
            </a:extLst>
          </p:cNvPr>
          <p:cNvSpPr txBox="1"/>
          <p:nvPr/>
        </p:nvSpPr>
        <p:spPr>
          <a:xfrm>
            <a:off x="1281088" y="7732882"/>
            <a:ext cx="49685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申込み期限　　令和８年６月５日（金）</a:t>
            </a:r>
            <a:endParaRPr kumimoji="1" lang="en-US" altLang="ja-JP" dirty="0"/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C61075E5-01C8-71E5-847D-FCC0120E754E}"/>
              </a:ext>
            </a:extLst>
          </p:cNvPr>
          <p:cNvSpPr txBox="1"/>
          <p:nvPr/>
        </p:nvSpPr>
        <p:spPr>
          <a:xfrm>
            <a:off x="1440210" y="8043583"/>
            <a:ext cx="5256584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/>
              <a:t>注意事項</a:t>
            </a:r>
            <a:endParaRPr kumimoji="1" lang="en-US" altLang="ja-JP" sz="1100" dirty="0"/>
          </a:p>
          <a:p>
            <a:r>
              <a:rPr kumimoji="1" lang="ja-JP" altLang="en-US" sz="1100" dirty="0"/>
              <a:t>・会場の都合上、２０名に達した時点で締め切りますのでお早めにお申し込みください</a:t>
            </a:r>
            <a:endParaRPr kumimoji="1" lang="en-US" altLang="ja-JP" sz="1100" dirty="0"/>
          </a:p>
          <a:p>
            <a:r>
              <a:rPr kumimoji="1" lang="ja-JP" altLang="en-US" sz="1100" dirty="0"/>
              <a:t>・会場の都合上、可能な限り１名での参加をお願いします。</a:t>
            </a: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357D3DBC-8BE1-2C9B-67AB-D77FB3C353DC}"/>
              </a:ext>
            </a:extLst>
          </p:cNvPr>
          <p:cNvSpPr txBox="1"/>
          <p:nvPr/>
        </p:nvSpPr>
        <p:spPr>
          <a:xfrm>
            <a:off x="1281088" y="8791040"/>
            <a:ext cx="540974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/>
              <a:t>申込み先</a:t>
            </a:r>
            <a:endParaRPr kumimoji="1" lang="en-US" altLang="ja-JP" sz="1200" dirty="0"/>
          </a:p>
          <a:p>
            <a:r>
              <a:rPr kumimoji="1" lang="ja-JP" altLang="en-US" sz="1200" dirty="0"/>
              <a:t>　ハローワーク伊勢　求人・専門援助部門</a:t>
            </a:r>
            <a:endParaRPr kumimoji="1" lang="en-US" altLang="ja-JP" sz="1200" dirty="0"/>
          </a:p>
          <a:p>
            <a:r>
              <a:rPr kumimoji="1" lang="ja-JP" altLang="en-US" sz="1200" dirty="0"/>
              <a:t>　　　事務担当　：雇用指導官・障害者担当</a:t>
            </a:r>
            <a:endParaRPr kumimoji="1" lang="en-US" altLang="ja-JP" sz="1200" dirty="0"/>
          </a:p>
          <a:p>
            <a:r>
              <a:rPr kumimoji="1" lang="ja-JP" altLang="en-US" sz="1200" dirty="0"/>
              <a:t>　　　〒５１６－８５４３　伊勢市宮後１－１－３５　ＭｉｒａＩＳＥ８階</a:t>
            </a:r>
            <a:endParaRPr kumimoji="1" lang="en-US" altLang="ja-JP" sz="1200" dirty="0"/>
          </a:p>
          <a:p>
            <a:r>
              <a:rPr kumimoji="1" lang="ja-JP" altLang="en-US" sz="1200" dirty="0"/>
              <a:t>　　　Ｅ－ｍａｉｌ　：　</a:t>
            </a:r>
            <a:r>
              <a:rPr kumimoji="1" lang="en-US" altLang="ja-JP" sz="1200" dirty="0">
                <a:hlinkClick r:id="rId2"/>
              </a:rPr>
              <a:t>ise-senmon@mhlw.go.jp</a:t>
            </a:r>
            <a:endParaRPr kumimoji="1" lang="en-US" altLang="ja-JP" sz="1200" dirty="0"/>
          </a:p>
          <a:p>
            <a:endParaRPr kumimoji="1" lang="ja-JP" altLang="en-US" sz="1200" dirty="0"/>
          </a:p>
        </p:txBody>
      </p:sp>
    </p:spTree>
    <p:extLst>
      <p:ext uri="{BB962C8B-B14F-4D97-AF65-F5344CB8AC3E}">
        <p14:creationId xmlns:p14="http://schemas.microsoft.com/office/powerpoint/2010/main" val="26669410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Words>95</Words>
  <PresentationFormat>ユーザー設定</PresentationFormat>
  <Paragraphs>20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HG丸ｺﾞｼｯｸM-PRO</vt:lpstr>
      <vt:lpstr>游ゴシック</vt:lpstr>
      <vt:lpstr>Arial</vt:lpstr>
      <vt:lpstr>Calibri</vt:lpstr>
      <vt:lpstr>Office ​​テーマ</vt:lpstr>
      <vt:lpstr>PowerPoint プレゼンテーション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