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ms-powerpoint.revisioninfo+xml" PartName="/ppt/revisionInfo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59" r:id="rId5"/>
  </p:sldIdLst>
  <p:sldSz cx="6858000" cy="9906000" type="A4"/>
  <p:notesSz cx="6805613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66FFFF"/>
    <a:srgbClr val="FFFFCC"/>
    <a:srgbClr val="FFFFFF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6929040-D35C-AAAC-94C0-FEEB2C4ACF60}" v="7" dt="2025-12-18T06:56:55.81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169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10" Target="tableStyles.xml" Type="http://schemas.openxmlformats.org/officeDocument/2006/relationships/tableStyles"/><Relationship Id="rId11" Target="revisionInfo.xml" Type="http://schemas.microsoft.com/office/2015/10/relationships/revisionInfo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notesMasters/notesMaster1.xml" Type="http://schemas.openxmlformats.org/officeDocument/2006/relationships/notesMaster"/><Relationship Id="rId7" Target="presProps.xml" Type="http://schemas.openxmlformats.org/officeDocument/2006/relationships/presProps"/><Relationship Id="rId8" Target="viewProps.xml" Type="http://schemas.openxmlformats.org/officeDocument/2006/relationships/viewProps"/><Relationship Id="rId9" Target="theme/theme1.xml" Type="http://schemas.openxmlformats.org/officeDocument/2006/relationships/theme"/></Relationships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749EA9-8CC3-4289-A9FD-1A3F565AA7CB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1243013"/>
            <a:ext cx="2322513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3537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445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DC36BE-2FC8-4122-8947-28164010DD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66448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.xml" Type="http://schemas.openxmlformats.org/officeDocument/2006/relationships/slide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C36BE-2FC8-4122-8947-28164010DDE7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8475734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AD45F-5278-4384-9BF1-647C1C74A0EC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5B474-66B6-44C6-9392-DA91E74B65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74977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AD45F-5278-4384-9BF1-647C1C74A0EC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5B474-66B6-44C6-9392-DA91E74B65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9637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AD45F-5278-4384-9BF1-647C1C74A0EC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5B474-66B6-44C6-9392-DA91E74B65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4582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AD45F-5278-4384-9BF1-647C1C74A0EC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5B474-66B6-44C6-9392-DA91E74B65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442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AD45F-5278-4384-9BF1-647C1C74A0EC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5B474-66B6-44C6-9392-DA91E74B65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0884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AD45F-5278-4384-9BF1-647C1C74A0EC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5B474-66B6-44C6-9392-DA91E74B65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3621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AD45F-5278-4384-9BF1-647C1C74A0EC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5B474-66B6-44C6-9392-DA91E74B65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9685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AD45F-5278-4384-9BF1-647C1C74A0EC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5B474-66B6-44C6-9392-DA91E74B65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1355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AD45F-5278-4384-9BF1-647C1C74A0EC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5B474-66B6-44C6-9392-DA91E74B65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2894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AD45F-5278-4384-9BF1-647C1C74A0EC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5B474-66B6-44C6-9392-DA91E74B65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6100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AD45F-5278-4384-9BF1-647C1C74A0EC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5B474-66B6-44C6-9392-DA91E74B65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9359736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2AD45F-5278-4384-9BF1-647C1C74A0EC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15B474-66B6-44C6-9392-DA91E74B65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3424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.xml" Type="http://schemas.openxmlformats.org/officeDocument/2006/relationships/notesSlide"/><Relationship Id="rId3" Target="../media/image1.png" Type="http://schemas.openxmlformats.org/officeDocument/2006/relationships/image"/><Relationship Id="rId4" Target="../media/image2.png" Type="http://schemas.openxmlformats.org/officeDocument/2006/relationships/image"/><Relationship Id="rId5" Target="../media/image3.png" Type="http://schemas.openxmlformats.org/officeDocument/2006/relationships/image"/><Relationship Id="rId6" Target="../media/image4.pn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 rot="21191043">
            <a:off x="-893773" y="-1542173"/>
            <a:ext cx="8619564" cy="3496236"/>
          </a:xfrm>
          <a:prstGeom prst="rect">
            <a:avLst/>
          </a:prstGeom>
          <a:solidFill>
            <a:srgbClr val="66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-75596" y="495761"/>
            <a:ext cx="5829300" cy="1385453"/>
          </a:xfrm>
        </p:spPr>
        <p:txBody>
          <a:bodyPr>
            <a:noAutofit/>
          </a:bodyPr>
          <a:lstStyle/>
          <a:p>
            <a:r>
              <a:rPr kumimoji="1" lang="ja-JP" altLang="en-US" sz="4800" dirty="0">
                <a:latin typeface="07やさしさゴシック" panose="02000600000000000000" pitchFamily="2" charset="-128"/>
                <a:ea typeface="07やさしさゴシック" panose="02000600000000000000" pitchFamily="2" charset="-128"/>
              </a:rPr>
              <a:t>応募書類の</a:t>
            </a:r>
            <a:br>
              <a:rPr kumimoji="1" lang="en-US" altLang="ja-JP" sz="4800" dirty="0">
                <a:latin typeface="07やさしさゴシック" panose="02000600000000000000" pitchFamily="2" charset="-128"/>
                <a:ea typeface="07やさしさゴシック" panose="02000600000000000000" pitchFamily="2" charset="-128"/>
              </a:rPr>
            </a:br>
            <a:r>
              <a:rPr kumimoji="1" lang="ja-JP" altLang="en-US" sz="4800" dirty="0">
                <a:latin typeface="07やさしさゴシック" panose="02000600000000000000" pitchFamily="2" charset="-128"/>
                <a:ea typeface="07やさしさゴシック" panose="02000600000000000000" pitchFamily="2" charset="-128"/>
              </a:rPr>
              <a:t>書き方セミナー</a:t>
            </a:r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-581277" y="-233339"/>
            <a:ext cx="4207594" cy="6338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400" b="1" u="sng" dirty="0">
                <a:latin typeface="あんずもじ" panose="02000600000000000000" pitchFamily="2" charset="-128"/>
                <a:ea typeface="あんずもじ" panose="02000600000000000000" pitchFamily="2" charset="-128"/>
              </a:rPr>
              <a:t>ミドル世代向け</a:t>
            </a:r>
          </a:p>
        </p:txBody>
      </p:sp>
      <p:sp>
        <p:nvSpPr>
          <p:cNvPr id="16" name="横巻き 15"/>
          <p:cNvSpPr/>
          <p:nvPr/>
        </p:nvSpPr>
        <p:spPr>
          <a:xfrm>
            <a:off x="170839" y="5032273"/>
            <a:ext cx="6490339" cy="1573048"/>
          </a:xfrm>
          <a:prstGeom prst="horizontalScroll">
            <a:avLst>
              <a:gd name="adj" fmla="val 8220"/>
            </a:avLst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700" dirty="0">
                <a:solidFill>
                  <a:schemeClr val="tx1"/>
                </a:solidFill>
              </a:rPr>
              <a:t>●ミドル世代（３５歳～５９歳）の正社員等の</a:t>
            </a:r>
            <a:r>
              <a:rPr kumimoji="1" lang="ja-JP" altLang="en-US" sz="1700" b="1" dirty="0">
                <a:solidFill>
                  <a:schemeClr val="tx1"/>
                </a:solidFill>
              </a:rPr>
              <a:t>フルタイム</a:t>
            </a:r>
            <a:r>
              <a:rPr kumimoji="1" lang="ja-JP" altLang="en-US" sz="1700" dirty="0">
                <a:solidFill>
                  <a:schemeClr val="tx1"/>
                </a:solidFill>
              </a:rPr>
              <a:t>での</a:t>
            </a:r>
            <a:endParaRPr kumimoji="1" lang="en-US" altLang="ja-JP" sz="1700" dirty="0">
              <a:solidFill>
                <a:schemeClr val="tx1"/>
              </a:solidFill>
            </a:endParaRPr>
          </a:p>
          <a:p>
            <a:r>
              <a:rPr kumimoji="1" lang="ja-JP" altLang="en-US" sz="1700" b="1" dirty="0">
                <a:solidFill>
                  <a:schemeClr val="tx1"/>
                </a:solidFill>
              </a:rPr>
              <a:t>　</a:t>
            </a:r>
            <a:r>
              <a:rPr kumimoji="1" lang="ja-JP" altLang="en-US" sz="1700" dirty="0">
                <a:solidFill>
                  <a:schemeClr val="tx1"/>
                </a:solidFill>
              </a:rPr>
              <a:t>就職を目指す方で、正社員経験が短い方や非正規雇用で</a:t>
            </a:r>
            <a:r>
              <a:rPr kumimoji="1" lang="ja-JP" altLang="en-US" sz="1700" dirty="0" err="1">
                <a:solidFill>
                  <a:schemeClr val="tx1"/>
                </a:solidFill>
              </a:rPr>
              <a:t>働い</a:t>
            </a:r>
            <a:endParaRPr kumimoji="1" lang="en-US" altLang="ja-JP" sz="1700" dirty="0">
              <a:solidFill>
                <a:schemeClr val="tx1"/>
              </a:solidFill>
            </a:endParaRPr>
          </a:p>
          <a:p>
            <a:r>
              <a:rPr kumimoji="1" lang="ja-JP" altLang="en-US" sz="1700" dirty="0">
                <a:solidFill>
                  <a:schemeClr val="tx1"/>
                </a:solidFill>
              </a:rPr>
              <a:t>　</a:t>
            </a:r>
            <a:r>
              <a:rPr kumimoji="1" lang="ja-JP" altLang="en-US" sz="1700" dirty="0" err="1">
                <a:solidFill>
                  <a:schemeClr val="tx1"/>
                </a:solidFill>
              </a:rPr>
              <a:t>て</a:t>
            </a:r>
            <a:r>
              <a:rPr kumimoji="1" lang="ja-JP" altLang="en-US" sz="1700" dirty="0">
                <a:solidFill>
                  <a:schemeClr val="tx1"/>
                </a:solidFill>
              </a:rPr>
              <a:t>いる方等向けのセミナーです。</a:t>
            </a:r>
            <a:endParaRPr kumimoji="1" lang="en-US" altLang="ja-JP" sz="1700" dirty="0">
              <a:solidFill>
                <a:schemeClr val="tx1"/>
              </a:solidFill>
            </a:endParaRPr>
          </a:p>
          <a:p>
            <a:r>
              <a:rPr kumimoji="1" lang="ja-JP" altLang="en-US" sz="1700" dirty="0">
                <a:solidFill>
                  <a:schemeClr val="tx1"/>
                </a:solidFill>
              </a:rPr>
              <a:t>●このセミナーは雇用保険受給の求職活動になります。</a:t>
            </a:r>
            <a:endParaRPr kumimoji="1" lang="en-US" altLang="ja-JP" sz="1700" dirty="0">
              <a:solidFill>
                <a:schemeClr val="tx1"/>
              </a:solidFill>
            </a:endParaRPr>
          </a:p>
        </p:txBody>
      </p:sp>
      <p:sp>
        <p:nvSpPr>
          <p:cNvPr id="11" name="楕円 10"/>
          <p:cNvSpPr/>
          <p:nvPr/>
        </p:nvSpPr>
        <p:spPr>
          <a:xfrm>
            <a:off x="4839261" y="62557"/>
            <a:ext cx="1923381" cy="509050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5138015" y="151863"/>
            <a:ext cx="16717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電話申込可</a:t>
            </a:r>
          </a:p>
        </p:txBody>
      </p:sp>
      <p:sp>
        <p:nvSpPr>
          <p:cNvPr id="24" name="楕円 23"/>
          <p:cNvSpPr/>
          <p:nvPr/>
        </p:nvSpPr>
        <p:spPr>
          <a:xfrm>
            <a:off x="4839261" y="693994"/>
            <a:ext cx="1909627" cy="564752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92844" y="1873708"/>
            <a:ext cx="6556043" cy="1908215"/>
          </a:xfrm>
          <a:prstGeom prst="rect">
            <a:avLst/>
          </a:prstGeom>
          <a:solidFill>
            <a:srgbClr val="FFFFCC"/>
          </a:solidFill>
          <a:ln w="1905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  <a:ea typeface="07やさしさゴシック" panose="02000600000000000000" pitchFamily="2" charset="-128"/>
              </a:rPr>
              <a:t>令和８年１月２０日（火）</a:t>
            </a:r>
            <a:endParaRPr kumimoji="1" lang="en-US" altLang="ja-JP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  <a:ea typeface="07やさしさゴシック" panose="02000600000000000000" pitchFamily="2" charset="-128"/>
            </a:endParaRPr>
          </a:p>
          <a:p>
            <a:pPr algn="ctr"/>
            <a:r>
              <a:rPr kumimoji="1" lang="ja-JP" altLang="en-US" sz="3200" b="1" dirty="0">
                <a:latin typeface="07やさしさゴシック" panose="02000600000000000000" pitchFamily="2" charset="-128"/>
                <a:ea typeface="07やさしさゴシック" panose="02000600000000000000" pitchFamily="2" charset="-128"/>
              </a:rPr>
              <a:t>１０：００～１１：３０</a:t>
            </a:r>
            <a:endParaRPr kumimoji="1" lang="en-US" altLang="ja-JP" sz="3200" b="1" dirty="0">
              <a:latin typeface="07やさしさゴシック" panose="02000600000000000000" pitchFamily="2" charset="-128"/>
              <a:ea typeface="07やさしさゴシック" panose="02000600000000000000" pitchFamily="2" charset="-128"/>
            </a:endParaRPr>
          </a:p>
          <a:p>
            <a:pPr algn="ctr"/>
            <a:r>
              <a:rPr kumimoji="1" lang="ja-JP" altLang="en-US" sz="2400" dirty="0">
                <a:latin typeface="07やさしさゴシック" panose="02000600000000000000" pitchFamily="2" charset="-128"/>
                <a:ea typeface="07やさしさゴシック" panose="02000600000000000000" pitchFamily="2" charset="-128"/>
              </a:rPr>
              <a:t>ハローワーク四日市３階会議室（定員</a:t>
            </a:r>
            <a:r>
              <a:rPr kumimoji="1" lang="en-US" altLang="ja-JP" sz="2400" dirty="0">
                <a:latin typeface="07やさしさゴシック" panose="02000600000000000000" pitchFamily="2" charset="-128"/>
                <a:ea typeface="07やさしさゴシック" panose="02000600000000000000" pitchFamily="2" charset="-128"/>
              </a:rPr>
              <a:t>16</a:t>
            </a:r>
            <a:r>
              <a:rPr kumimoji="1" lang="ja-JP" altLang="en-US" sz="2400" dirty="0">
                <a:latin typeface="07やさしさゴシック" panose="02000600000000000000" pitchFamily="2" charset="-128"/>
                <a:ea typeface="07やさしさゴシック" panose="02000600000000000000" pitchFamily="2" charset="-128"/>
              </a:rPr>
              <a:t>名）</a:t>
            </a:r>
            <a:endParaRPr kumimoji="1" lang="en-US" altLang="ja-JP" sz="2400" dirty="0">
              <a:latin typeface="07やさしさゴシック" panose="02000600000000000000" pitchFamily="2" charset="-128"/>
              <a:ea typeface="07やさしさゴシック" panose="02000600000000000000" pitchFamily="2" charset="-128"/>
            </a:endParaRPr>
          </a:p>
          <a:p>
            <a:pPr algn="ctr"/>
            <a:endParaRPr kumimoji="1" lang="en-US" altLang="ja-JP" sz="800" b="1" dirty="0">
              <a:latin typeface="07やさしさゴシック" panose="02000600000000000000" pitchFamily="2" charset="-128"/>
              <a:ea typeface="07やさしさゴシック" panose="02000600000000000000" pitchFamily="2" charset="-128"/>
            </a:endParaRPr>
          </a:p>
          <a:p>
            <a:pPr algn="ctr"/>
            <a:r>
              <a:rPr kumimoji="1" lang="ja-JP" altLang="en-US" b="1" dirty="0">
                <a:latin typeface="07やさしさゴシック" panose="02000600000000000000" pitchFamily="2" charset="-128"/>
                <a:ea typeface="07やさしさゴシック" panose="02000600000000000000" pitchFamily="2" charset="-128"/>
              </a:rPr>
              <a:t>令和８年１月</a:t>
            </a:r>
            <a:r>
              <a:rPr kumimoji="1" lang="en-US" altLang="ja-JP" b="1" dirty="0">
                <a:latin typeface="07やさしさゴシック" panose="02000600000000000000" pitchFamily="2" charset="-128"/>
                <a:ea typeface="07やさしさゴシック" panose="02000600000000000000" pitchFamily="2" charset="-128"/>
              </a:rPr>
              <a:t>1</a:t>
            </a:r>
            <a:r>
              <a:rPr kumimoji="1" lang="ja-JP" altLang="en-US" b="1" dirty="0">
                <a:latin typeface="07やさしさゴシック" panose="02000600000000000000" pitchFamily="2" charset="-128"/>
                <a:ea typeface="07やさしさゴシック" panose="02000600000000000000" pitchFamily="2" charset="-128"/>
              </a:rPr>
              <a:t>９日</a:t>
            </a:r>
            <a:r>
              <a:rPr kumimoji="1" lang="en-US" altLang="ja-JP" b="1" dirty="0">
                <a:latin typeface="07やさしさゴシック" panose="02000600000000000000" pitchFamily="2" charset="-128"/>
                <a:ea typeface="07やさしさゴシック" panose="02000600000000000000" pitchFamily="2" charset="-128"/>
              </a:rPr>
              <a:t>(</a:t>
            </a:r>
            <a:r>
              <a:rPr kumimoji="1" lang="ja-JP" altLang="en-US" b="1" dirty="0">
                <a:latin typeface="07やさしさゴシック" panose="02000600000000000000" pitchFamily="2" charset="-128"/>
                <a:ea typeface="07やさしさゴシック" panose="02000600000000000000" pitchFamily="2" charset="-128"/>
              </a:rPr>
              <a:t>月</a:t>
            </a:r>
            <a:r>
              <a:rPr kumimoji="1" lang="en-US" altLang="ja-JP" b="1" dirty="0">
                <a:latin typeface="07やさしさゴシック" panose="02000600000000000000" pitchFamily="2" charset="-128"/>
                <a:ea typeface="07やさしさゴシック" panose="02000600000000000000" pitchFamily="2" charset="-128"/>
              </a:rPr>
              <a:t>)</a:t>
            </a:r>
            <a:r>
              <a:rPr kumimoji="1" lang="ja-JP" altLang="en-US" b="1" dirty="0">
                <a:latin typeface="07やさしさゴシック" panose="02000600000000000000" pitchFamily="2" charset="-128"/>
                <a:ea typeface="07やさしさゴシック" panose="02000600000000000000" pitchFamily="2" charset="-128"/>
              </a:rPr>
              <a:t>締切　</a:t>
            </a:r>
            <a:r>
              <a:rPr kumimoji="1" lang="en-US" altLang="ja-JP" b="1" dirty="0">
                <a:latin typeface="07やさしさゴシック" panose="02000600000000000000" pitchFamily="2" charset="-128"/>
                <a:ea typeface="07やさしさゴシック" panose="02000600000000000000" pitchFamily="2" charset="-128"/>
              </a:rPr>
              <a:t>※</a:t>
            </a:r>
            <a:r>
              <a:rPr kumimoji="1" lang="ja-JP" altLang="en-US" b="1" dirty="0">
                <a:latin typeface="07やさしさゴシック" panose="02000600000000000000" pitchFamily="2" charset="-128"/>
                <a:ea typeface="07やさしさゴシック" panose="02000600000000000000" pitchFamily="2" charset="-128"/>
              </a:rPr>
              <a:t>定員になり次第予約受付終了</a:t>
            </a:r>
            <a:endParaRPr kumimoji="1" lang="en-US" altLang="ja-JP" b="1" dirty="0">
              <a:latin typeface="07やさしさゴシック" panose="02000600000000000000" pitchFamily="2" charset="-128"/>
              <a:ea typeface="07やさしさゴシック" panose="02000600000000000000" pitchFamily="2" charset="-128"/>
            </a:endParaRPr>
          </a:p>
        </p:txBody>
      </p:sp>
      <p:grpSp>
        <p:nvGrpSpPr>
          <p:cNvPr id="3" name="グループ化 2"/>
          <p:cNvGrpSpPr/>
          <p:nvPr/>
        </p:nvGrpSpPr>
        <p:grpSpPr>
          <a:xfrm>
            <a:off x="382019" y="3873961"/>
            <a:ext cx="6771815" cy="1234903"/>
            <a:chOff x="602212" y="3848252"/>
            <a:chExt cx="6279778" cy="1234903"/>
          </a:xfrm>
        </p:grpSpPr>
        <p:sp>
          <p:nvSpPr>
            <p:cNvPr id="25" name="テキスト ボックス 24"/>
            <p:cNvSpPr txBox="1"/>
            <p:nvPr/>
          </p:nvSpPr>
          <p:spPr>
            <a:xfrm>
              <a:off x="602212" y="4667657"/>
              <a:ext cx="6279778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100" b="1" u="sng" dirty="0"/>
                <a:t>☑　志望動機・自己ＰＲを考えたい方に！</a:t>
              </a:r>
              <a:endParaRPr kumimoji="1" lang="en-US" altLang="ja-JP" sz="2100" b="1" u="sng" dirty="0"/>
            </a:p>
          </p:txBody>
        </p:sp>
        <p:sp>
          <p:nvSpPr>
            <p:cNvPr id="27" name="テキスト ボックス 26"/>
            <p:cNvSpPr txBox="1"/>
            <p:nvPr/>
          </p:nvSpPr>
          <p:spPr>
            <a:xfrm>
              <a:off x="602212" y="3848252"/>
              <a:ext cx="6279778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100" b="1" u="sng" dirty="0"/>
                <a:t>☑　これから就職活動を始める方に！</a:t>
              </a:r>
              <a:endParaRPr kumimoji="1" lang="en-US" altLang="ja-JP" sz="2100" b="1" u="sng" dirty="0"/>
            </a:p>
          </p:txBody>
        </p:sp>
        <p:sp>
          <p:nvSpPr>
            <p:cNvPr id="28" name="テキスト ボックス 27"/>
            <p:cNvSpPr txBox="1"/>
            <p:nvPr/>
          </p:nvSpPr>
          <p:spPr>
            <a:xfrm>
              <a:off x="602212" y="4253849"/>
              <a:ext cx="6279778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100" b="1" u="sng" dirty="0"/>
                <a:t>☑　応募書類の書き方をもう一度確認したい方に！</a:t>
              </a:r>
              <a:endParaRPr kumimoji="1" lang="en-US" altLang="ja-JP" sz="2100" b="1" u="sng" dirty="0"/>
            </a:p>
          </p:txBody>
        </p:sp>
      </p:grpSp>
      <p:sp>
        <p:nvSpPr>
          <p:cNvPr id="6" name="テキスト ボックス 5"/>
          <p:cNvSpPr txBox="1"/>
          <p:nvPr/>
        </p:nvSpPr>
        <p:spPr>
          <a:xfrm>
            <a:off x="2957745" y="13447"/>
            <a:ext cx="1834442" cy="369332"/>
          </a:xfrm>
          <a:prstGeom prst="rect">
            <a:avLst/>
          </a:prstGeom>
          <a:solidFill>
            <a:schemeClr val="bg1"/>
          </a:solidFill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３５歳～５９歳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4946984" y="732955"/>
            <a:ext cx="18627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事前予約制</a:t>
            </a:r>
          </a:p>
        </p:txBody>
      </p:sp>
      <p:grpSp>
        <p:nvGrpSpPr>
          <p:cNvPr id="36" name="グループ化 35"/>
          <p:cNvGrpSpPr/>
          <p:nvPr/>
        </p:nvGrpSpPr>
        <p:grpSpPr>
          <a:xfrm>
            <a:off x="124275" y="8386753"/>
            <a:ext cx="6554448" cy="1358552"/>
            <a:chOff x="127911" y="8498392"/>
            <a:chExt cx="6554448" cy="1358552"/>
          </a:xfrm>
        </p:grpSpPr>
        <p:grpSp>
          <p:nvGrpSpPr>
            <p:cNvPr id="37" name="グループ化 36"/>
            <p:cNvGrpSpPr/>
            <p:nvPr/>
          </p:nvGrpSpPr>
          <p:grpSpPr>
            <a:xfrm>
              <a:off x="3348318" y="8498392"/>
              <a:ext cx="3334041" cy="1358552"/>
              <a:chOff x="3754657" y="8979515"/>
              <a:chExt cx="2927702" cy="877437"/>
            </a:xfrm>
          </p:grpSpPr>
          <p:sp>
            <p:nvSpPr>
              <p:cNvPr id="40" name="テキスト ボックス 39">
                <a:extLst>
                  <a:ext uri="{FF2B5EF4-FFF2-40B4-BE49-F238E27FC236}">
                    <a16:creationId xmlns:a16="http://schemas.microsoft.com/office/drawing/2014/main" id="{D16A4E5A-78F8-12DF-AE66-06513418960C}"/>
                  </a:ext>
                </a:extLst>
              </p:cNvPr>
              <p:cNvSpPr txBox="1"/>
              <p:nvPr/>
            </p:nvSpPr>
            <p:spPr>
              <a:xfrm>
                <a:off x="4728792" y="9220802"/>
                <a:ext cx="593908" cy="29817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kumimoji="1" lang="ja-JP" altLang="en-US" sz="1200" b="1" dirty="0"/>
                  <a:t>ホーム</a:t>
                </a:r>
                <a:endParaRPr kumimoji="1" lang="en-US" altLang="ja-JP" sz="1200" b="1" dirty="0"/>
              </a:p>
              <a:p>
                <a:r>
                  <a:rPr kumimoji="1" lang="ja-JP" altLang="en-US" sz="1200" b="1" dirty="0"/>
                  <a:t>ページ</a:t>
                </a:r>
                <a:endParaRPr kumimoji="1" lang="en-US" altLang="ja-JP" sz="1200" b="1" dirty="0"/>
              </a:p>
            </p:txBody>
          </p:sp>
          <p:pic>
            <p:nvPicPr>
              <p:cNvPr id="41" name="図 40"/>
              <p:cNvPicPr>
                <a:picLocks noChangeAspect="1"/>
              </p:cNvPicPr>
              <p:nvPr/>
            </p:nvPicPr>
            <p:blipFill>
              <a:blip r:embed="rId3" cstate="print">
                <a:biLevel thresh="75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245643" y="9161735"/>
                <a:ext cx="856762" cy="632475"/>
              </a:xfrm>
              <a:prstGeom prst="rect">
                <a:avLst/>
              </a:prstGeom>
            </p:spPr>
          </p:pic>
          <p:pic>
            <p:nvPicPr>
              <p:cNvPr id="51" name="図 50">
                <a:extLst>
                  <a:ext uri="{FF2B5EF4-FFF2-40B4-BE49-F238E27FC236}">
                    <a16:creationId xmlns:a16="http://schemas.microsoft.com/office/drawing/2014/main" id="{DD52DAC9-568F-4108-F7BA-9F1827340BD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6144341" y="9220802"/>
                <a:ext cx="386901" cy="286829"/>
              </a:xfrm>
              <a:prstGeom prst="rect">
                <a:avLst/>
              </a:prstGeom>
            </p:spPr>
          </p:pic>
          <p:sp>
            <p:nvSpPr>
              <p:cNvPr id="52" name="角丸四角形 51"/>
              <p:cNvSpPr/>
              <p:nvPr/>
            </p:nvSpPr>
            <p:spPr>
              <a:xfrm>
                <a:off x="3754657" y="9029591"/>
                <a:ext cx="2927702" cy="827361"/>
              </a:xfrm>
              <a:prstGeom prst="roundRect">
                <a:avLst/>
              </a:prstGeom>
              <a:noFill/>
              <a:ln>
                <a:solidFill>
                  <a:schemeClr val="bg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3" name="テキスト ボックス 20">
                <a:extLst>
                  <a:ext uri="{FF2B5EF4-FFF2-40B4-BE49-F238E27FC236}">
                    <a16:creationId xmlns:a16="http://schemas.microsoft.com/office/drawing/2014/main" id="{23F81BFE-0F8B-5CA6-0F38-E84CC0B58343}"/>
                  </a:ext>
                </a:extLst>
              </p:cNvPr>
              <p:cNvSpPr txBox="1"/>
              <p:nvPr/>
            </p:nvSpPr>
            <p:spPr>
              <a:xfrm>
                <a:off x="4391279" y="8979515"/>
                <a:ext cx="1654458" cy="15368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wrap="none" rtlCol="0">
                <a:spAutoFit/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lnSpc>
                    <a:spcPts val="1000"/>
                  </a:lnSpc>
                </a:pPr>
                <a:r>
                  <a:rPr kumimoji="1" lang="ja-JP" altLang="en-US" sz="1400" b="1" dirty="0"/>
                  <a:t>ハローワーク四日市</a:t>
                </a:r>
                <a:endParaRPr kumimoji="1" lang="en-US" altLang="ja-JP" sz="1400" b="1" dirty="0"/>
              </a:p>
            </p:txBody>
          </p:sp>
        </p:grpSp>
        <p:pic>
          <p:nvPicPr>
            <p:cNvPr id="38" name="図 37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91658" y="8736342"/>
              <a:ext cx="1056296" cy="1056296"/>
            </a:xfrm>
            <a:prstGeom prst="rect">
              <a:avLst/>
            </a:prstGeom>
          </p:spPr>
        </p:pic>
        <p:sp>
          <p:nvSpPr>
            <p:cNvPr id="39" name="円形吹き出し 38"/>
            <p:cNvSpPr/>
            <p:nvPr/>
          </p:nvSpPr>
          <p:spPr>
            <a:xfrm>
              <a:off x="127911" y="8505366"/>
              <a:ext cx="1809162" cy="1212585"/>
            </a:xfrm>
            <a:prstGeom prst="wedgeEllipseCallout">
              <a:avLst>
                <a:gd name="adj1" fmla="val 58105"/>
                <a:gd name="adj2" fmla="val 24088"/>
              </a:avLst>
            </a:prstGeom>
            <a:solidFill>
              <a:srgbClr val="66FF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600" b="1" dirty="0">
                  <a:solidFill>
                    <a:schemeClr val="tx1"/>
                  </a:solidFill>
                </a:rPr>
                <a:t>この二次元コードからお申込みができます！</a:t>
              </a:r>
            </a:p>
          </p:txBody>
        </p:sp>
      </p:grpSp>
      <p:sp>
        <p:nvSpPr>
          <p:cNvPr id="55" name="テキスト ボックス 54"/>
          <p:cNvSpPr txBox="1"/>
          <p:nvPr/>
        </p:nvSpPr>
        <p:spPr>
          <a:xfrm>
            <a:off x="2006581" y="8352595"/>
            <a:ext cx="13873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/>
              <a:t>予約フォーム</a:t>
            </a:r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124275" y="6639527"/>
            <a:ext cx="6555553" cy="16183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kumimoji="1" lang="ja-JP" altLang="en-US" sz="2000" dirty="0"/>
              <a:t>★お問い合わせ、ご予約は下記の窓口まで♪</a:t>
            </a:r>
            <a:endParaRPr kumimoji="1" lang="en-US" altLang="ja-JP" sz="1400" dirty="0"/>
          </a:p>
          <a:p>
            <a:pPr algn="ctr">
              <a:lnSpc>
                <a:spcPts val="2880"/>
              </a:lnSpc>
            </a:pPr>
            <a:r>
              <a:rPr kumimoji="1" lang="ja-JP" altLang="en-US" sz="2400" b="1" dirty="0"/>
              <a:t>ハローワーク四日市　職業相談部門</a:t>
            </a:r>
            <a:endParaRPr kumimoji="1" lang="en-US" altLang="ja-JP" sz="2400" b="1" dirty="0"/>
          </a:p>
          <a:p>
            <a:pPr algn="ctr"/>
            <a:r>
              <a:rPr kumimoji="1" lang="ja-JP" altLang="en-US" b="1" dirty="0"/>
              <a:t>３５歳からのキャリアアップ支援窓口　</a:t>
            </a:r>
            <a:endParaRPr kumimoji="1" lang="en-US" altLang="ja-JP" b="1" dirty="0"/>
          </a:p>
          <a:p>
            <a:pPr algn="ctr"/>
            <a:r>
              <a:rPr kumimoji="1" lang="ja-JP" altLang="en-US" sz="3200" b="1" dirty="0"/>
              <a:t>☎　</a:t>
            </a:r>
            <a:r>
              <a:rPr kumimoji="1" lang="en-US" altLang="ja-JP" sz="3200" b="1" dirty="0"/>
              <a:t>059-353-5566</a:t>
            </a:r>
            <a:r>
              <a:rPr kumimoji="1" lang="ja-JP" altLang="en-US" sz="3200" b="1" dirty="0"/>
              <a:t>（</a:t>
            </a:r>
            <a:r>
              <a:rPr kumimoji="1" lang="en-US" altLang="ja-JP" sz="3200" b="1" dirty="0"/>
              <a:t>41#</a:t>
            </a:r>
            <a:r>
              <a:rPr kumimoji="1" lang="ja-JP" altLang="en-US" sz="3200" b="1" dirty="0"/>
              <a:t>）</a:t>
            </a:r>
          </a:p>
        </p:txBody>
      </p:sp>
      <p:pic>
        <p:nvPicPr>
          <p:cNvPr id="10" name="図 9" descr="QR コード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9DA7F95B-68AA-1E6C-00FD-21882CB5A6AB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2121005" y="8645860"/>
            <a:ext cx="1051585" cy="1051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34468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a5dd2c7-c0b3-49a4-a6ce-d4842140bfe9">
      <Terms xmlns="http://schemas.microsoft.com/office/infopath/2007/PartnerControls"/>
    </lcf76f155ced4ddcb4097134ff3c332f>
    <Owner xmlns="5a5dd2c7-c0b3-49a4-a6ce-d4842140bfe9">
      <UserInfo>
        <DisplayName/>
        <AccountId xsi:nil="true"/>
        <AccountType/>
      </UserInfo>
    </Owner>
    <TaxCatchAll xmlns="c8886e6d-ca38-4783-ac23-8bd097117a79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2C76AAB0E2F2040B6A611BC0CB41E53" ma:contentTypeVersion="15" ma:contentTypeDescription="新しいドキュメントを作成します。" ma:contentTypeScope="" ma:versionID="83b99c46d358370fa8c4c912273297fd">
  <xsd:schema xmlns:xsd="http://www.w3.org/2001/XMLSchema" xmlns:xs="http://www.w3.org/2001/XMLSchema" xmlns:p="http://schemas.microsoft.com/office/2006/metadata/properties" xmlns:ns2="5a5dd2c7-c0b3-49a4-a6ce-d4842140bfe9" xmlns:ns3="c8886e6d-ca38-4783-ac23-8bd097117a79" targetNamespace="http://schemas.microsoft.com/office/2006/metadata/properties" ma:root="true" ma:fieldsID="c2c83f569243ccaa5bf07fa28dbad55f" ns2:_="" ns3:_="">
    <xsd:import namespace="5a5dd2c7-c0b3-49a4-a6ce-d4842140bfe9"/>
    <xsd:import namespace="c8886e6d-ca38-4783-ac23-8bd097117a79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5dd2c7-c0b3-49a4-a6ce-d4842140bfe9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886e6d-ca38-4783-ac23-8bd097117a79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9757757d-4231-422a-9d2b-57bcf497fba2}" ma:internalName="TaxCatchAll" ma:showField="CatchAllData" ma:web="c8886e6d-ca38-4783-ac23-8bd097117a7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9EF9736-9321-43EC-AAB7-EA309ACDC8E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C454B40-4030-4E03-B2C3-5CE5AF83306D}">
  <ds:schemaRefs>
    <ds:schemaRef ds:uri="http://schemas.microsoft.com/office/2006/metadata/properties"/>
    <ds:schemaRef ds:uri="http://schemas.microsoft.com/office/infopath/2007/PartnerControls"/>
    <ds:schemaRef ds:uri="5a5dd2c7-c0b3-49a4-a6ce-d4842140bfe9"/>
    <ds:schemaRef ds:uri="c8886e6d-ca38-4783-ac23-8bd097117a79"/>
  </ds:schemaRefs>
</ds:datastoreItem>
</file>

<file path=customXml/itemProps3.xml><?xml version="1.0" encoding="utf-8"?>
<ds:datastoreItem xmlns:ds="http://schemas.openxmlformats.org/officeDocument/2006/customXml" ds:itemID="{04D58DE6-0C75-43BD-9081-10F905D4BB0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a5dd2c7-c0b3-49a4-a6ce-d4842140bfe9"/>
    <ds:schemaRef ds:uri="c8886e6d-ca38-4783-ac23-8bd097117a7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180</Words>
  <PresentationFormat>A4 210 x 297 mm</PresentationFormat>
  <Paragraphs>27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07やさしさゴシック</vt:lpstr>
      <vt:lpstr>HGP創英角ﾎﾟｯﾌﾟ体</vt:lpstr>
      <vt:lpstr>あんずもじ</vt:lpstr>
      <vt:lpstr>游ゴシック</vt:lpstr>
      <vt:lpstr>Arial</vt:lpstr>
      <vt:lpstr>Calibri</vt:lpstr>
      <vt:lpstr>Calibri Light</vt:lpstr>
      <vt:lpstr>Impact</vt:lpstr>
      <vt:lpstr>Office テーマ</vt:lpstr>
      <vt:lpstr>応募書類の 書き方セミナー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0x010100A2C76AAB0E2F2040B6A611BC0CB41E53</vt:lpwstr>
  </property>
  <property fmtid="{D5CDD505-2E9C-101B-9397-08002B2CF9AE}" pid="3" name="MediaServiceImageTags">
    <vt:lpwstr/>
  </property>
</Properties>
</file>