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9" r:id="rId5"/>
    <p:sldId id="260" r:id="rId6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FF"/>
    <a:srgbClr val="FFFFCC"/>
    <a:srgbClr val="FF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6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notesMasters/notesMaster1.xml" Type="http://schemas.openxmlformats.org/officeDocument/2006/relationships/notes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49EA9-8CC3-4289-A9FD-1A3F565AA7C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1243013"/>
            <a:ext cx="232251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C36BE-2FC8-4122-8947-28164010D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644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C36BE-2FC8-4122-8947-28164010DDE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475734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D45F-5278-4384-9BF1-647C1C74A0EC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474-66B6-44C6-9392-DA91E74B6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497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D45F-5278-4384-9BF1-647C1C74A0EC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474-66B6-44C6-9392-DA91E74B6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37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D45F-5278-4384-9BF1-647C1C74A0EC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474-66B6-44C6-9392-DA91E74B6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582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D45F-5278-4384-9BF1-647C1C74A0EC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474-66B6-44C6-9392-DA91E74B6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4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D45F-5278-4384-9BF1-647C1C74A0EC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474-66B6-44C6-9392-DA91E74B6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88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D45F-5278-4384-9BF1-647C1C74A0EC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474-66B6-44C6-9392-DA91E74B6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62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D45F-5278-4384-9BF1-647C1C74A0EC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474-66B6-44C6-9392-DA91E74B6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685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D45F-5278-4384-9BF1-647C1C74A0EC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474-66B6-44C6-9392-DA91E74B6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355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D45F-5278-4384-9BF1-647C1C74A0EC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474-66B6-44C6-9392-DA91E74B6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894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D45F-5278-4384-9BF1-647C1C74A0EC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474-66B6-44C6-9392-DA91E74B6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100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D45F-5278-4384-9BF1-647C1C74A0EC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474-66B6-44C6-9392-DA91E74B6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35973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AD45F-5278-4384-9BF1-647C1C74A0EC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5B474-66B6-44C6-9392-DA91E74B6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42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4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 rot="21191043">
            <a:off x="-893773" y="-1542173"/>
            <a:ext cx="8619564" cy="3496236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75596" y="495761"/>
            <a:ext cx="5829300" cy="1385453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応募書類の</a:t>
            </a:r>
            <a:r>
              <a:rPr kumimoji="1" lang="en-US" altLang="ja-JP" sz="4800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/>
            </a:r>
            <a:br>
              <a:rPr kumimoji="1" lang="en-US" altLang="ja-JP" sz="4800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</a:br>
            <a:r>
              <a:rPr kumimoji="1" lang="ja-JP" altLang="en-US" sz="4800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書き方セミナー</a:t>
            </a:r>
            <a:endParaRPr kumimoji="1" lang="ja-JP" altLang="en-US" sz="4800" dirty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-581277" y="-233339"/>
            <a:ext cx="4207594" cy="63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u="sng" dirty="0" smtClean="0">
                <a:latin typeface="あんずもじ" panose="02000600000000000000" pitchFamily="2" charset="-128"/>
                <a:ea typeface="あんずもじ" panose="02000600000000000000" pitchFamily="2" charset="-128"/>
              </a:rPr>
              <a:t>ミドル世代向け</a:t>
            </a:r>
            <a:endParaRPr lang="ja-JP" altLang="en-US" sz="2400" b="1" u="sng" dirty="0">
              <a:latin typeface="あんずもじ" panose="02000600000000000000" pitchFamily="2" charset="-128"/>
              <a:ea typeface="あんずもじ" panose="02000600000000000000" pitchFamily="2" charset="-128"/>
            </a:endParaRPr>
          </a:p>
        </p:txBody>
      </p:sp>
      <p:sp>
        <p:nvSpPr>
          <p:cNvPr id="16" name="横巻き 15"/>
          <p:cNvSpPr/>
          <p:nvPr/>
        </p:nvSpPr>
        <p:spPr>
          <a:xfrm>
            <a:off x="170839" y="5032273"/>
            <a:ext cx="6490339" cy="1573048"/>
          </a:xfrm>
          <a:prstGeom prst="horizontalScroll">
            <a:avLst>
              <a:gd name="adj" fmla="val 8220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700" dirty="0" smtClean="0">
                <a:solidFill>
                  <a:schemeClr val="tx1"/>
                </a:solidFill>
              </a:rPr>
              <a:t>●ミドル世代（３５歳～５９歳）の正社員等の</a:t>
            </a:r>
            <a:r>
              <a:rPr kumimoji="1" lang="ja-JP" altLang="en-US" sz="1700" b="1" dirty="0" smtClean="0">
                <a:solidFill>
                  <a:schemeClr val="tx1"/>
                </a:solidFill>
              </a:rPr>
              <a:t>フルタイム</a:t>
            </a:r>
            <a:r>
              <a:rPr kumimoji="1" lang="ja-JP" altLang="en-US" sz="1700" dirty="0" smtClean="0">
                <a:solidFill>
                  <a:schemeClr val="tx1"/>
                </a:solidFill>
              </a:rPr>
              <a:t>での</a:t>
            </a:r>
            <a:endParaRPr kumimoji="1" lang="en-US" altLang="ja-JP" sz="1700" dirty="0" smtClean="0">
              <a:solidFill>
                <a:schemeClr val="tx1"/>
              </a:solidFill>
            </a:endParaRPr>
          </a:p>
          <a:p>
            <a:r>
              <a:rPr kumimoji="1" lang="ja-JP" altLang="en-US" sz="1700" b="1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1700" dirty="0" smtClean="0">
                <a:solidFill>
                  <a:schemeClr val="tx1"/>
                </a:solidFill>
              </a:rPr>
              <a:t>就職を目指す方で、正社員経験が短い方や非正規雇用で</a:t>
            </a:r>
            <a:r>
              <a:rPr kumimoji="1" lang="ja-JP" altLang="en-US" sz="1700" dirty="0" err="1" smtClean="0">
                <a:solidFill>
                  <a:schemeClr val="tx1"/>
                </a:solidFill>
              </a:rPr>
              <a:t>働い</a:t>
            </a:r>
            <a:endParaRPr kumimoji="1" lang="en-US" altLang="ja-JP" sz="1700" dirty="0" smtClean="0">
              <a:solidFill>
                <a:schemeClr val="tx1"/>
              </a:solidFill>
            </a:endParaRPr>
          </a:p>
          <a:p>
            <a:r>
              <a:rPr kumimoji="1" lang="ja-JP" altLang="en-US" sz="1700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1700" dirty="0" err="1" smtClean="0">
                <a:solidFill>
                  <a:schemeClr val="tx1"/>
                </a:solidFill>
              </a:rPr>
              <a:t>て</a:t>
            </a:r>
            <a:r>
              <a:rPr kumimoji="1" lang="ja-JP" altLang="en-US" sz="1700" dirty="0" smtClean="0">
                <a:solidFill>
                  <a:schemeClr val="tx1"/>
                </a:solidFill>
              </a:rPr>
              <a:t>いる方等向けのセミナーです。</a:t>
            </a:r>
            <a:endParaRPr kumimoji="1" lang="en-US" altLang="ja-JP" sz="1700" dirty="0" smtClean="0">
              <a:solidFill>
                <a:schemeClr val="tx1"/>
              </a:solidFill>
            </a:endParaRPr>
          </a:p>
          <a:p>
            <a:r>
              <a:rPr kumimoji="1" lang="ja-JP" altLang="en-US" sz="1700" dirty="0" smtClean="0">
                <a:solidFill>
                  <a:schemeClr val="tx1"/>
                </a:solidFill>
              </a:rPr>
              <a:t>●このセミナーは雇用保険受給の求職活動になります。</a:t>
            </a:r>
            <a:endParaRPr kumimoji="1" lang="en-US" altLang="ja-JP" sz="1700" dirty="0" smtClean="0">
              <a:solidFill>
                <a:schemeClr val="tx1"/>
              </a:solidFill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4839261" y="62557"/>
            <a:ext cx="1923381" cy="5090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138015" y="151863"/>
            <a:ext cx="1671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電話申込可</a:t>
            </a:r>
            <a:endParaRPr kumimoji="1" lang="ja-JP" altLang="en-US" b="1" dirty="0"/>
          </a:p>
        </p:txBody>
      </p:sp>
      <p:sp>
        <p:nvSpPr>
          <p:cNvPr id="24" name="楕円 23"/>
          <p:cNvSpPr/>
          <p:nvPr/>
        </p:nvSpPr>
        <p:spPr>
          <a:xfrm>
            <a:off x="4839261" y="693994"/>
            <a:ext cx="1909627" cy="564752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2844" y="1873708"/>
            <a:ext cx="6556043" cy="1908215"/>
          </a:xfrm>
          <a:prstGeom prst="rect">
            <a:avLst/>
          </a:prstGeom>
          <a:solidFill>
            <a:srgbClr val="FFFFCC"/>
          </a:solidFill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07やさしさゴシック" panose="02000600000000000000" pitchFamily="2" charset="-128"/>
              </a:rPr>
              <a:t>９月９日（火）</a:t>
            </a:r>
            <a:endParaRPr kumimoji="1" lang="en-US" altLang="ja-JP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ea typeface="07やさしさゴシック" panose="02000600000000000000" pitchFamily="2" charset="-128"/>
            </a:endParaRPr>
          </a:p>
          <a:p>
            <a:pPr algn="ctr"/>
            <a:r>
              <a:rPr kumimoji="1" lang="ja-JP" altLang="en-US" sz="3200" b="1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１</a:t>
            </a:r>
            <a:r>
              <a:rPr kumimoji="1" lang="ja-JP" altLang="en-US" sz="3200" b="1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４</a:t>
            </a:r>
            <a:r>
              <a:rPr kumimoji="1" lang="ja-JP" altLang="en-US" sz="3200" b="1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：３０～１</a:t>
            </a:r>
            <a:r>
              <a:rPr kumimoji="1" lang="ja-JP" altLang="en-US" sz="3200" b="1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６</a:t>
            </a:r>
            <a:r>
              <a:rPr kumimoji="1" lang="ja-JP" altLang="en-US" sz="3200" b="1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：００</a:t>
            </a:r>
            <a:endParaRPr kumimoji="1" lang="en-US" altLang="ja-JP" sz="3200" b="1" dirty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  <a:p>
            <a:pPr algn="ctr"/>
            <a:r>
              <a:rPr kumimoji="1" lang="ja-JP" altLang="en-US" sz="2400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ハローワーク四日市３階会議室（定員</a:t>
            </a:r>
            <a:r>
              <a:rPr kumimoji="1" lang="en-US" altLang="ja-JP" sz="2400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16</a:t>
            </a:r>
            <a:r>
              <a:rPr kumimoji="1" lang="ja-JP" altLang="en-US" sz="2400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名）</a:t>
            </a:r>
            <a:endParaRPr kumimoji="1" lang="en-US" altLang="ja-JP" sz="2400" dirty="0" smtClean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  <a:p>
            <a:pPr algn="ctr"/>
            <a:endParaRPr kumimoji="1" lang="en-US" altLang="ja-JP" sz="800" b="1" dirty="0" smtClean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  <a:p>
            <a:pPr algn="ctr"/>
            <a:r>
              <a:rPr kumimoji="1" lang="ja-JP" altLang="en-US" b="1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９月８日（月）締切　</a:t>
            </a:r>
            <a:r>
              <a:rPr kumimoji="1" lang="en-US" altLang="ja-JP" b="1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※</a:t>
            </a:r>
            <a:r>
              <a:rPr kumimoji="1" lang="ja-JP" altLang="en-US" b="1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定員になり次第予約受付終了</a:t>
            </a:r>
            <a:endParaRPr kumimoji="1" lang="en-US" altLang="ja-JP" b="1" dirty="0" smtClean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382019" y="3873961"/>
            <a:ext cx="6771815" cy="1234903"/>
            <a:chOff x="602212" y="3848252"/>
            <a:chExt cx="6279778" cy="1234903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602212" y="4667657"/>
              <a:ext cx="6279778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100" b="1" u="sng" dirty="0" smtClean="0"/>
                <a:t>☑　志望動機・自己ＰＲを考えたい方に！</a:t>
              </a:r>
              <a:endParaRPr kumimoji="1" lang="en-US" altLang="ja-JP" sz="2100" b="1" u="sng" dirty="0" smtClean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602212" y="3848252"/>
              <a:ext cx="6279778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100" b="1" u="sng" dirty="0" smtClean="0"/>
                <a:t>☑　これから就職活動を始める方に！</a:t>
              </a:r>
              <a:endParaRPr kumimoji="1" lang="en-US" altLang="ja-JP" sz="2100" b="1" u="sng" dirty="0" smtClean="0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602212" y="4253849"/>
              <a:ext cx="627977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100" b="1" u="sng" dirty="0" smtClean="0"/>
                <a:t>☑　応募書類の書き方をもう一度確認したい方に！</a:t>
              </a:r>
              <a:endParaRPr kumimoji="1" lang="en-US" altLang="ja-JP" sz="2100" b="1" u="sng" dirty="0" smtClean="0"/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2957745" y="13447"/>
            <a:ext cx="1834442" cy="369332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３５歳～５９歳</a:t>
            </a:r>
            <a:endParaRPr kumimoji="1" lang="ja-JP" altLang="en-US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46984" y="732955"/>
            <a:ext cx="1862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事前予約制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124275" y="8386753"/>
            <a:ext cx="6554448" cy="1358552"/>
            <a:chOff x="127911" y="8498392"/>
            <a:chExt cx="6554448" cy="1358552"/>
          </a:xfrm>
        </p:grpSpPr>
        <p:grpSp>
          <p:nvGrpSpPr>
            <p:cNvPr id="37" name="グループ化 36"/>
            <p:cNvGrpSpPr/>
            <p:nvPr/>
          </p:nvGrpSpPr>
          <p:grpSpPr>
            <a:xfrm>
              <a:off x="3348318" y="8498392"/>
              <a:ext cx="3334041" cy="1358552"/>
              <a:chOff x="3754657" y="8979515"/>
              <a:chExt cx="2927702" cy="877437"/>
            </a:xfrm>
          </p:grpSpPr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16A4E5A-78F8-12DF-AE66-06513418960C}"/>
                  </a:ext>
                </a:extLst>
              </p:cNvPr>
              <p:cNvSpPr txBox="1"/>
              <p:nvPr/>
            </p:nvSpPr>
            <p:spPr>
              <a:xfrm>
                <a:off x="4728792" y="9220802"/>
                <a:ext cx="593908" cy="2981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ja-JP" altLang="en-US" sz="1200" b="1" dirty="0"/>
                  <a:t>ホーム</a:t>
                </a:r>
                <a:endParaRPr kumimoji="1" lang="en-US" altLang="ja-JP" sz="1200" b="1" dirty="0"/>
              </a:p>
              <a:p>
                <a:r>
                  <a:rPr kumimoji="1" lang="ja-JP" altLang="en-US" sz="1200" b="1" dirty="0"/>
                  <a:t>ページ</a:t>
                </a:r>
                <a:endParaRPr kumimoji="1" lang="en-US" altLang="ja-JP" sz="1200" b="1" dirty="0"/>
              </a:p>
            </p:txBody>
          </p:sp>
          <p:pic>
            <p:nvPicPr>
              <p:cNvPr id="41" name="図 40"/>
              <p:cNvPicPr>
                <a:picLocks noChangeAspect="1"/>
              </p:cNvPicPr>
              <p:nvPr/>
            </p:nvPicPr>
            <p:blipFill>
              <a:blip r:embed="rId3" cstate="print">
                <a:biLevel thresh="7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45643" y="9161735"/>
                <a:ext cx="856762" cy="632475"/>
              </a:xfrm>
              <a:prstGeom prst="rect">
                <a:avLst/>
              </a:prstGeom>
            </p:spPr>
          </p:pic>
          <p:pic>
            <p:nvPicPr>
              <p:cNvPr id="51" name="図 50">
                <a:extLst>
                  <a:ext uri="{FF2B5EF4-FFF2-40B4-BE49-F238E27FC236}">
                    <a16:creationId xmlns:a16="http://schemas.microsoft.com/office/drawing/2014/main" id="{DD52DAC9-568F-4108-F7BA-9F1827340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144341" y="9220802"/>
                <a:ext cx="386901" cy="286829"/>
              </a:xfrm>
              <a:prstGeom prst="rect">
                <a:avLst/>
              </a:prstGeom>
            </p:spPr>
          </p:pic>
          <p:sp>
            <p:nvSpPr>
              <p:cNvPr id="52" name="角丸四角形 51"/>
              <p:cNvSpPr/>
              <p:nvPr/>
            </p:nvSpPr>
            <p:spPr>
              <a:xfrm>
                <a:off x="3754657" y="9029591"/>
                <a:ext cx="2927702" cy="827361"/>
              </a:xfrm>
              <a:prstGeom prst="roundRect">
                <a:avLst/>
              </a:prstGeom>
              <a:no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テキスト ボックス 20">
                <a:extLst>
                  <a:ext uri="{FF2B5EF4-FFF2-40B4-BE49-F238E27FC236}">
                    <a16:creationId xmlns:a16="http://schemas.microsoft.com/office/drawing/2014/main" id="{23F81BFE-0F8B-5CA6-0F38-E84CC0B58343}"/>
                  </a:ext>
                </a:extLst>
              </p:cNvPr>
              <p:cNvSpPr txBox="1"/>
              <p:nvPr/>
            </p:nvSpPr>
            <p:spPr>
              <a:xfrm>
                <a:off x="4391279" y="8979515"/>
                <a:ext cx="1654458" cy="1536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ts val="1000"/>
                  </a:lnSpc>
                </a:pPr>
                <a:r>
                  <a:rPr kumimoji="1" lang="ja-JP" altLang="en-US" sz="1400" b="1" dirty="0"/>
                  <a:t>ハローワーク四日市</a:t>
                </a:r>
                <a:endParaRPr kumimoji="1" lang="en-US" altLang="ja-JP" sz="1400" b="1" dirty="0"/>
              </a:p>
            </p:txBody>
          </p:sp>
        </p:grpSp>
        <p:pic>
          <p:nvPicPr>
            <p:cNvPr id="38" name="図 3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1658" y="8736342"/>
              <a:ext cx="1056296" cy="1056296"/>
            </a:xfrm>
            <a:prstGeom prst="rect">
              <a:avLst/>
            </a:prstGeom>
          </p:spPr>
        </p:pic>
        <p:sp>
          <p:nvSpPr>
            <p:cNvPr id="39" name="円形吹き出し 38"/>
            <p:cNvSpPr/>
            <p:nvPr/>
          </p:nvSpPr>
          <p:spPr>
            <a:xfrm>
              <a:off x="127911" y="8505366"/>
              <a:ext cx="1809162" cy="1212585"/>
            </a:xfrm>
            <a:prstGeom prst="wedgeEllipseCallout">
              <a:avLst>
                <a:gd name="adj1" fmla="val 58105"/>
                <a:gd name="adj2" fmla="val 24088"/>
              </a:avLst>
            </a:prstGeom>
            <a:solidFill>
              <a:srgbClr val="66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この二次元コードからお申込みができます</a:t>
              </a:r>
              <a:r>
                <a:rPr kumimoji="1" lang="ja-JP" altLang="en-US" sz="1600" b="1" dirty="0">
                  <a:solidFill>
                    <a:schemeClr val="tx1"/>
                  </a:solidFill>
                </a:rPr>
                <a:t>！</a:t>
              </a:r>
            </a:p>
          </p:txBody>
        </p:sp>
      </p:grpSp>
      <p:sp>
        <p:nvSpPr>
          <p:cNvPr id="55" name="テキスト ボックス 54"/>
          <p:cNvSpPr txBox="1"/>
          <p:nvPr/>
        </p:nvSpPr>
        <p:spPr>
          <a:xfrm>
            <a:off x="2006581" y="8352595"/>
            <a:ext cx="1387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予約フォーム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24275" y="6639527"/>
            <a:ext cx="6555553" cy="1618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kumimoji="1" lang="ja-JP" altLang="en-US" sz="2000" dirty="0"/>
              <a:t>★お問い合わせ、ご予約は下記の窓口まで</a:t>
            </a:r>
            <a:r>
              <a:rPr kumimoji="1" lang="ja-JP" altLang="en-US" sz="2000" dirty="0" smtClean="0"/>
              <a:t>♪</a:t>
            </a:r>
            <a:endParaRPr kumimoji="1" lang="en-US" altLang="ja-JP" sz="1400" dirty="0"/>
          </a:p>
          <a:p>
            <a:pPr algn="ctr">
              <a:lnSpc>
                <a:spcPts val="2880"/>
              </a:lnSpc>
            </a:pPr>
            <a:r>
              <a:rPr kumimoji="1" lang="ja-JP" altLang="en-US" sz="2400" b="1" dirty="0"/>
              <a:t>ハローワーク四日市　職業相談部門</a:t>
            </a:r>
            <a:endParaRPr kumimoji="1" lang="en-US" altLang="ja-JP" sz="2400" b="1" dirty="0"/>
          </a:p>
          <a:p>
            <a:pPr algn="ctr"/>
            <a:r>
              <a:rPr kumimoji="1" lang="ja-JP" altLang="en-US" b="1" dirty="0" smtClean="0"/>
              <a:t>３５歳からのキャリアアップ支援</a:t>
            </a:r>
            <a:r>
              <a:rPr kumimoji="1" lang="ja-JP" altLang="en-US" b="1" dirty="0"/>
              <a:t>窓口　</a:t>
            </a:r>
            <a:endParaRPr kumimoji="1" lang="en-US" altLang="ja-JP" b="1" dirty="0"/>
          </a:p>
          <a:p>
            <a:pPr algn="ctr"/>
            <a:r>
              <a:rPr kumimoji="1" lang="ja-JP" altLang="en-US" sz="3200" b="1" dirty="0"/>
              <a:t>☎　</a:t>
            </a:r>
            <a:r>
              <a:rPr kumimoji="1" lang="en-US" altLang="ja-JP" sz="3200" b="1" dirty="0" smtClean="0"/>
              <a:t>059-353-5566</a:t>
            </a:r>
            <a:r>
              <a:rPr kumimoji="1" lang="ja-JP" altLang="en-US" sz="3200" b="1" dirty="0" smtClean="0"/>
              <a:t>（</a:t>
            </a:r>
            <a:r>
              <a:rPr kumimoji="1" lang="en-US" altLang="ja-JP" sz="3200" b="1" dirty="0" smtClean="0"/>
              <a:t>41</a:t>
            </a:r>
            <a:r>
              <a:rPr kumimoji="1" lang="en-US" altLang="ja-JP" sz="3200" b="1" dirty="0"/>
              <a:t>#</a:t>
            </a:r>
            <a:r>
              <a:rPr kumimoji="1" lang="ja-JP" altLang="en-US" sz="3200" b="1" dirty="0"/>
              <a:t>）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123730" y="8605467"/>
            <a:ext cx="1094768" cy="109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44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サブタイトル 2"/>
          <p:cNvSpPr txBox="1">
            <a:spLocks/>
          </p:cNvSpPr>
          <p:nvPr/>
        </p:nvSpPr>
        <p:spPr>
          <a:xfrm>
            <a:off x="160556" y="666250"/>
            <a:ext cx="6302502" cy="59263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000" dirty="0">
                <a:solidFill>
                  <a:schemeClr val="tx1"/>
                </a:solidFill>
              </a:rPr>
              <a:t>【</a:t>
            </a:r>
            <a:r>
              <a:rPr lang="ja-JP" altLang="en-US" sz="2000" dirty="0">
                <a:solidFill>
                  <a:schemeClr val="tx1"/>
                </a:solidFill>
              </a:rPr>
              <a:t>注意事項</a:t>
            </a:r>
            <a:r>
              <a:rPr lang="en-US" altLang="ja-JP" sz="2000" dirty="0">
                <a:solidFill>
                  <a:schemeClr val="tx1"/>
                </a:solidFill>
              </a:rPr>
              <a:t>】</a:t>
            </a: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・当日は</a:t>
            </a:r>
            <a:r>
              <a:rPr lang="ja-JP" altLang="en-US" sz="2000" u="sng" dirty="0">
                <a:solidFill>
                  <a:schemeClr val="tx1"/>
                </a:solidFill>
              </a:rPr>
              <a:t>ハローワーク四日市　３階　会議室</a:t>
            </a:r>
            <a:r>
              <a:rPr lang="ja-JP" altLang="en-US" sz="2000" dirty="0">
                <a:solidFill>
                  <a:schemeClr val="tx1"/>
                </a:solidFill>
              </a:rPr>
              <a:t>へお越しください。セミナー開始２０分前から受付を開始いたします。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・当日は、ハローワーク受付票（雇用保険受給中の方は雇用保険受給資格者証）、筆記用具をお持ちください。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・当日、体調不良の方についてはご参加をご遠慮ください。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・キャンセルをされる場合は事前に「ハローワーク四日市　職業相談部門　就職氷河期世代支援窓口」（表面参照）までご連絡ください。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01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2C76AAB0E2F2040B6A611BC0CB41E53" ma:contentTypeVersion="15" ma:contentTypeDescription="新しいドキュメントを作成します。" ma:contentTypeScope="" ma:versionID="8eaeef363a568fec4c3192c89038e068">
  <xsd:schema xmlns:xsd="http://www.w3.org/2001/XMLSchema" xmlns:xs="http://www.w3.org/2001/XMLSchema" xmlns:p="http://schemas.microsoft.com/office/2006/metadata/properties" xmlns:ns2="5a5dd2c7-c0b3-49a4-a6ce-d4842140bfe9" xmlns:ns3="c8886e6d-ca38-4783-ac23-8bd097117a79" targetNamespace="http://schemas.microsoft.com/office/2006/metadata/properties" ma:root="true" ma:fieldsID="0c22d6191f4c7e27e0577b6aa7829b7c" ns2:_="" ns3:_="">
    <xsd:import namespace="5a5dd2c7-c0b3-49a4-a6ce-d4842140bfe9"/>
    <xsd:import namespace="c8886e6d-ca38-4783-ac23-8bd097117a79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5dd2c7-c0b3-49a4-a6ce-d4842140bfe9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86e6d-ca38-4783-ac23-8bd097117a79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9757757d-4231-422a-9d2b-57bcf497fba2}" ma:internalName="TaxCatchAll" ma:showField="CatchAllData" ma:web="c8886e6d-ca38-4783-ac23-8bd097117a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a5dd2c7-c0b3-49a4-a6ce-d4842140bfe9">
      <Terms xmlns="http://schemas.microsoft.com/office/infopath/2007/PartnerControls"/>
    </lcf76f155ced4ddcb4097134ff3c332f>
    <Owner xmlns="5a5dd2c7-c0b3-49a4-a6ce-d4842140bfe9">
      <UserInfo>
        <DisplayName/>
        <AccountId xsi:nil="true"/>
        <AccountType/>
      </UserInfo>
    </Owner>
    <TaxCatchAll xmlns="c8886e6d-ca38-4783-ac23-8bd097117a7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2C26C9-836D-495D-AF5C-0AEF635AD5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5dd2c7-c0b3-49a4-a6ce-d4842140bfe9"/>
    <ds:schemaRef ds:uri="c8886e6d-ca38-4783-ac23-8bd097117a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454B40-4030-4E03-B2C3-5CE5AF83306D}">
  <ds:schemaRefs>
    <ds:schemaRef ds:uri="http://schemas.microsoft.com/office/2006/metadata/properties"/>
    <ds:schemaRef ds:uri="http://schemas.microsoft.com/office/infopath/2007/PartnerControls"/>
    <ds:schemaRef ds:uri="5a5dd2c7-c0b3-49a4-a6ce-d4842140bfe9"/>
    <ds:schemaRef ds:uri="c8886e6d-ca38-4783-ac23-8bd097117a79"/>
  </ds:schemaRefs>
</ds:datastoreItem>
</file>

<file path=customXml/itemProps3.xml><?xml version="1.0" encoding="utf-8"?>
<ds:datastoreItem xmlns:ds="http://schemas.openxmlformats.org/officeDocument/2006/customXml" ds:itemID="{89EF9736-9321-43EC-AAB7-EA309ACDC8E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278</Words>
  <PresentationFormat>A4 210 x 297 mm</PresentationFormat>
  <Paragraphs>32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07やさしさゴシック</vt:lpstr>
      <vt:lpstr>HGP創英角ﾎﾟｯﾌﾟ体</vt:lpstr>
      <vt:lpstr>あんずもじ</vt:lpstr>
      <vt:lpstr>游ゴシック</vt:lpstr>
      <vt:lpstr>游ゴシック Light</vt:lpstr>
      <vt:lpstr>Arial</vt:lpstr>
      <vt:lpstr>Calibri</vt:lpstr>
      <vt:lpstr>Calibri Light</vt:lpstr>
      <vt:lpstr>Impact</vt:lpstr>
      <vt:lpstr>Wingdings 3</vt:lpstr>
      <vt:lpstr>Office テーマ</vt:lpstr>
      <vt:lpstr>応募書類の 書き方セミナー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0x010100A2C76AAB0E2F2040B6A611BC0CB41E53</vt:lpwstr>
  </property>
  <property fmtid="{D5CDD505-2E9C-101B-9397-08002B2CF9AE}" pid="3" name="MediaServiceImageTags">
    <vt:lpwstr/>
  </property>
</Properties>
</file>