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35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ABAB"/>
    <a:srgbClr val="808080"/>
    <a:srgbClr val="C5E0B4"/>
    <a:srgbClr val="FFFFC9"/>
    <a:srgbClr val="FFE699"/>
    <a:srgbClr val="CC99FF"/>
    <a:srgbClr val="FEF0E6"/>
    <a:srgbClr val="F4F7FA"/>
    <a:srgbClr val="EEF3F8"/>
    <a:srgbClr val="F0F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42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66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15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34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86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14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7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33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68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76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02123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FE970-274E-4E99-ABD6-416EF354EE48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1C369-4E27-482D-8E51-72562434A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22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正方形/長方形 107"/>
          <p:cNvSpPr/>
          <p:nvPr/>
        </p:nvSpPr>
        <p:spPr>
          <a:xfrm>
            <a:off x="4153464" y="4563012"/>
            <a:ext cx="2586108" cy="5323524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185669" y="792268"/>
            <a:ext cx="3919794" cy="3436554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4" name="直線コネクタ 103"/>
          <p:cNvCxnSpPr/>
          <p:nvPr/>
        </p:nvCxnSpPr>
        <p:spPr>
          <a:xfrm flipV="1">
            <a:off x="268793" y="7899694"/>
            <a:ext cx="1621422" cy="932"/>
          </a:xfrm>
          <a:prstGeom prst="line">
            <a:avLst/>
          </a:prstGeom>
          <a:ln w="73025" cmpd="thinThick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-20821" y="680308"/>
            <a:ext cx="6878821" cy="0"/>
          </a:xfrm>
          <a:prstGeom prst="line">
            <a:avLst/>
          </a:prstGeom>
          <a:ln w="73025" cmpd="thickThin">
            <a:solidFill>
              <a:srgbClr val="8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01816" y="269401"/>
            <a:ext cx="4060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○○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○○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○　　　　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（〇〇市）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475106" y="30696"/>
            <a:ext cx="1826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2025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8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22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時点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087223" y="304625"/>
            <a:ext cx="652348" cy="527037"/>
            <a:chOff x="6087223" y="476075"/>
            <a:chExt cx="652348" cy="527037"/>
          </a:xfrm>
        </p:grpSpPr>
        <p:sp>
          <p:nvSpPr>
            <p:cNvPr id="58" name="楕円 57"/>
            <p:cNvSpPr/>
            <p:nvPr/>
          </p:nvSpPr>
          <p:spPr>
            <a:xfrm>
              <a:off x="6204855" y="476075"/>
              <a:ext cx="534716" cy="52703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1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1" name="楕円 30"/>
            <p:cNvSpPr/>
            <p:nvPr/>
          </p:nvSpPr>
          <p:spPr>
            <a:xfrm>
              <a:off x="6087223" y="776294"/>
              <a:ext cx="198445" cy="20938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1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297043" y="857084"/>
            <a:ext cx="1758921" cy="22069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54210" y="2852787"/>
            <a:ext cx="598940" cy="258610"/>
          </a:xfrm>
          <a:prstGeom prst="rect">
            <a:avLst/>
          </a:prstGeom>
          <a:noFill/>
        </p:spPr>
        <p:txBody>
          <a:bodyPr wrap="square" lIns="90308" tIns="45155" rIns="90308" bIns="45155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88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写真①</a:t>
            </a:r>
            <a:endParaRPr kumimoji="1" lang="en-US" altLang="ja-JP" sz="108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204406" y="851671"/>
            <a:ext cx="1811957" cy="1112022"/>
            <a:chOff x="2337756" y="1042171"/>
            <a:chExt cx="1811957" cy="1112022"/>
          </a:xfrm>
        </p:grpSpPr>
        <p:sp>
          <p:nvSpPr>
            <p:cNvPr id="60" name="正方形/長方形 59"/>
            <p:cNvSpPr/>
            <p:nvPr/>
          </p:nvSpPr>
          <p:spPr>
            <a:xfrm>
              <a:off x="2337756" y="1047584"/>
              <a:ext cx="1755273" cy="110660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3550773" y="1042171"/>
              <a:ext cx="598940" cy="258610"/>
            </a:xfrm>
            <a:prstGeom prst="rect">
              <a:avLst/>
            </a:prstGeom>
            <a:noFill/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88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写真②</a:t>
              </a:r>
              <a:endParaRPr kumimoji="1" lang="en-US" altLang="ja-JP" sz="10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4280889" y="877426"/>
            <a:ext cx="2342493" cy="586338"/>
            <a:chOff x="4386295" y="1088971"/>
            <a:chExt cx="2342493" cy="586338"/>
          </a:xfrm>
        </p:grpSpPr>
        <p:sp>
          <p:nvSpPr>
            <p:cNvPr id="68" name="テキスト ボックス 67"/>
            <p:cNvSpPr txBox="1"/>
            <p:nvPr/>
          </p:nvSpPr>
          <p:spPr>
            <a:xfrm>
              <a:off x="4405466" y="1140705"/>
              <a:ext cx="2115406" cy="510025"/>
            </a:xfrm>
            <a:prstGeom prst="rect">
              <a:avLst/>
            </a:prstGeom>
            <a:noFill/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訓練実施期間</a:t>
              </a:r>
              <a:endParaRPr kumimoji="1" lang="en-US" altLang="ja-JP" sz="1361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1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〇カ月（～〇カ月）</a:t>
              </a:r>
              <a:endParaRPr kumimoji="1" lang="en-US" altLang="ja-JP" sz="136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71" name="角丸四角形 70"/>
            <p:cNvSpPr/>
            <p:nvPr/>
          </p:nvSpPr>
          <p:spPr>
            <a:xfrm>
              <a:off x="4386295" y="1088971"/>
              <a:ext cx="2342493" cy="586338"/>
            </a:xfrm>
            <a:prstGeom prst="roundRect">
              <a:avLst/>
            </a:prstGeom>
            <a:noFill/>
            <a:ln w="25400" cmpd="sng">
              <a:solidFill>
                <a:srgbClr val="C5E0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1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185669" y="7632553"/>
            <a:ext cx="3976984" cy="1325593"/>
            <a:chOff x="267718" y="7560976"/>
            <a:chExt cx="2855114" cy="1325593"/>
          </a:xfrm>
        </p:grpSpPr>
        <p:sp>
          <p:nvSpPr>
            <p:cNvPr id="69" name="テキスト ボックス 68"/>
            <p:cNvSpPr txBox="1"/>
            <p:nvPr/>
          </p:nvSpPr>
          <p:spPr>
            <a:xfrm>
              <a:off x="284253" y="7560976"/>
              <a:ext cx="2414467" cy="300608"/>
            </a:xfrm>
            <a:prstGeom prst="rect">
              <a:avLst/>
            </a:prstGeom>
            <a:noFill/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訓練校の情報</a:t>
              </a:r>
              <a:endParaRPr kumimoji="1" lang="en-US" altLang="ja-JP" sz="136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267718" y="7957712"/>
              <a:ext cx="2855114" cy="928857"/>
            </a:xfrm>
            <a:prstGeom prst="rect">
              <a:avLst/>
            </a:prstGeom>
            <a:noFill/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住所：〒○○○</a:t>
              </a:r>
              <a:r>
                <a:rPr kumimoji="1" lang="ja-JP" altLang="en-US" sz="1361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ｰ</a:t>
              </a: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</a:t>
              </a:r>
              <a:endParaRPr kumimoji="1" lang="en-US" altLang="ja-JP" sz="1361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　　○○○○○○○○○○◯◯◯◯◯◯◯◯ 　</a:t>
              </a:r>
              <a:endParaRPr kumimoji="1" lang="en-US" altLang="ja-JP" sz="1361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　　○</a:t>
              </a:r>
              <a:r>
                <a:rPr kumimoji="1" lang="ja-JP" altLang="en-US" sz="1361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</a:t>
              </a: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</a:t>
              </a:r>
              <a:endParaRPr kumimoji="1" lang="en-US" altLang="ja-JP" sz="136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TEL</a:t>
              </a: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：○○○</a:t>
              </a:r>
              <a:r>
                <a:rPr kumimoji="1" lang="ja-JP" altLang="en-US" sz="1361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ｰ</a:t>
              </a: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</a:t>
              </a:r>
              <a:r>
                <a:rPr kumimoji="1" lang="ja-JP" altLang="en-US" sz="1361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ｰ</a:t>
              </a: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</a:t>
              </a:r>
              <a:endParaRPr kumimoji="1" lang="en-US" altLang="ja-JP" sz="1361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4269851" y="1607151"/>
            <a:ext cx="2353532" cy="1221650"/>
            <a:chOff x="4398139" y="2163264"/>
            <a:chExt cx="2353532" cy="1221650"/>
          </a:xfrm>
        </p:grpSpPr>
        <p:sp>
          <p:nvSpPr>
            <p:cNvPr id="72" name="テキスト ボックス 71"/>
            <p:cNvSpPr txBox="1"/>
            <p:nvPr/>
          </p:nvSpPr>
          <p:spPr>
            <a:xfrm>
              <a:off x="4445145" y="2230942"/>
              <a:ext cx="2306526" cy="3004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取得目標資格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4414623" y="2163264"/>
              <a:ext cx="2337047" cy="1221650"/>
            </a:xfrm>
            <a:prstGeom prst="roundRect">
              <a:avLst/>
            </a:prstGeom>
            <a:noFill/>
            <a:ln w="25400" cmpd="sng">
              <a:solidFill>
                <a:srgbClr val="C5E0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1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4398139" y="2543848"/>
              <a:ext cx="2306526" cy="5990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・○○○○○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（任意受験）</a:t>
              </a:r>
              <a:endPara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・○○○○○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（訓練修了後取得）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467428" y="6664210"/>
            <a:ext cx="1972686" cy="1556772"/>
            <a:chOff x="4485868" y="6570232"/>
            <a:chExt cx="2055348" cy="2135884"/>
          </a:xfrm>
        </p:grpSpPr>
        <p:sp>
          <p:nvSpPr>
            <p:cNvPr id="7" name="正方形/長方形 6"/>
            <p:cNvSpPr/>
            <p:nvPr/>
          </p:nvSpPr>
          <p:spPr>
            <a:xfrm>
              <a:off x="4485868" y="6570232"/>
              <a:ext cx="2055348" cy="213588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4485868" y="7138445"/>
              <a:ext cx="2055348" cy="880095"/>
            </a:xfrm>
            <a:prstGeom prst="rect">
              <a:avLst/>
            </a:prstGeom>
            <a:noFill/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地図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88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（最寄り駅・駐車場等含む訓練校までの地図）</a:t>
              </a:r>
              <a:endParaRPr kumimoji="1" lang="en-US" altLang="ja-JP" sz="10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229575" y="6499024"/>
            <a:ext cx="3749154" cy="947289"/>
            <a:chOff x="253943" y="3774688"/>
            <a:chExt cx="2439772" cy="947289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253943" y="3774688"/>
              <a:ext cx="2414467" cy="300608"/>
            </a:xfrm>
            <a:prstGeom prst="rect">
              <a:avLst/>
            </a:prstGeom>
            <a:noFill/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訓練校からのメッセージ</a:t>
              </a:r>
              <a:endParaRPr kumimoji="1" lang="en-US" altLang="ja-JP" sz="136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67270" y="4122954"/>
              <a:ext cx="2426445" cy="5990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○○○○○○○○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○○○○○○○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○○○○○○○○○○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○○○○○○○○○○○○○○○○○○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○○○○○○○○○○○○○○○○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cxnSp>
          <p:nvCxnSpPr>
            <p:cNvPr id="15" name="直線コネクタ 14"/>
            <p:cNvCxnSpPr/>
            <p:nvPr/>
          </p:nvCxnSpPr>
          <p:spPr>
            <a:xfrm flipV="1">
              <a:off x="263557" y="4029828"/>
              <a:ext cx="1275512" cy="3239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1" name="グループ化 20"/>
          <p:cNvGrpSpPr/>
          <p:nvPr/>
        </p:nvGrpSpPr>
        <p:grpSpPr>
          <a:xfrm>
            <a:off x="4366371" y="5409195"/>
            <a:ext cx="2154367" cy="1165898"/>
            <a:chOff x="3642292" y="3749849"/>
            <a:chExt cx="2069703" cy="1165898"/>
          </a:xfrm>
        </p:grpSpPr>
        <p:sp>
          <p:nvSpPr>
            <p:cNvPr id="65" name="テキスト ボックス 64"/>
            <p:cNvSpPr txBox="1"/>
            <p:nvPr/>
          </p:nvSpPr>
          <p:spPr>
            <a:xfrm>
              <a:off x="3642292" y="3749849"/>
              <a:ext cx="1610737" cy="300608"/>
            </a:xfrm>
            <a:prstGeom prst="rect">
              <a:avLst/>
            </a:prstGeom>
            <a:noFill/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1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受講終了生の声</a:t>
              </a:r>
              <a:endParaRPr kumimoji="1" lang="en-US" altLang="ja-JP" sz="136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3665105" y="3978170"/>
              <a:ext cx="2046890" cy="9375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○○○○○○○○○○○○○○○○○○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○○○○○○○○○○○○○○○○○○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○○○○○○○○○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○○○○○○○○○○○○○○○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87" name="テキスト ボックス 86"/>
          <p:cNvSpPr txBox="1"/>
          <p:nvPr/>
        </p:nvSpPr>
        <p:spPr>
          <a:xfrm>
            <a:off x="1321868" y="363571"/>
            <a:ext cx="14681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（訓練校名）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1883176" y="7611367"/>
            <a:ext cx="307569" cy="291506"/>
            <a:chOff x="1869528" y="7720551"/>
            <a:chExt cx="307569" cy="291506"/>
          </a:xfrm>
        </p:grpSpPr>
        <p:sp>
          <p:nvSpPr>
            <p:cNvPr id="88" name="楕円 87"/>
            <p:cNvSpPr/>
            <p:nvPr/>
          </p:nvSpPr>
          <p:spPr>
            <a:xfrm>
              <a:off x="1869528" y="7749432"/>
              <a:ext cx="270421" cy="262625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1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9" name="楕円 88"/>
            <p:cNvSpPr/>
            <p:nvPr/>
          </p:nvSpPr>
          <p:spPr>
            <a:xfrm>
              <a:off x="2104931" y="7720551"/>
              <a:ext cx="72166" cy="6978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1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246989" y="3193179"/>
            <a:ext cx="3712690" cy="3104341"/>
            <a:chOff x="328829" y="2573364"/>
            <a:chExt cx="2902972" cy="2415961"/>
          </a:xfrm>
        </p:grpSpPr>
        <p:sp>
          <p:nvSpPr>
            <p:cNvPr id="90" name="角丸四角形 89"/>
            <p:cNvSpPr/>
            <p:nvPr/>
          </p:nvSpPr>
          <p:spPr>
            <a:xfrm>
              <a:off x="328829" y="2573364"/>
              <a:ext cx="2885924" cy="760080"/>
            </a:xfrm>
            <a:prstGeom prst="roundRect">
              <a:avLst/>
            </a:prstGeom>
            <a:solidFill>
              <a:srgbClr val="FFFFC9"/>
            </a:solidFill>
            <a:ln w="38100" cmpd="thickThin"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1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82" name="グループ化 81"/>
            <p:cNvGrpSpPr/>
            <p:nvPr/>
          </p:nvGrpSpPr>
          <p:grpSpPr>
            <a:xfrm>
              <a:off x="330982" y="3469702"/>
              <a:ext cx="2900819" cy="1519623"/>
              <a:chOff x="267270" y="3650830"/>
              <a:chExt cx="2900819" cy="1519623"/>
            </a:xfrm>
          </p:grpSpPr>
          <p:sp>
            <p:nvSpPr>
              <p:cNvPr id="83" name="テキスト ボックス 82"/>
              <p:cNvSpPr txBox="1"/>
              <p:nvPr/>
            </p:nvSpPr>
            <p:spPr>
              <a:xfrm>
                <a:off x="282165" y="3650830"/>
                <a:ext cx="1397399" cy="233949"/>
              </a:xfrm>
              <a:prstGeom prst="rect">
                <a:avLst/>
              </a:prstGeom>
              <a:noFill/>
            </p:spPr>
            <p:txBody>
              <a:bodyPr wrap="square" lIns="90308" tIns="45155" rIns="90308" bIns="45155" rtlCol="0">
                <a:spAutoFit/>
              </a:bodyPr>
              <a:lstStyle/>
              <a:p>
                <a:pPr marL="0" marR="0" lvl="0" indent="0" algn="l" defTabSz="90309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361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訓練校の特徴</a:t>
                </a:r>
                <a:endParaRPr kumimoji="1" lang="en-US" altLang="ja-JP" sz="1361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84" name="テキスト ボックス 83"/>
              <p:cNvSpPr txBox="1"/>
              <p:nvPr/>
            </p:nvSpPr>
            <p:spPr>
              <a:xfrm>
                <a:off x="267270" y="3913819"/>
                <a:ext cx="2900819" cy="12566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0308" tIns="45155" rIns="90308" bIns="45155" rtlCol="0">
                <a:spAutoFit/>
              </a:bodyPr>
              <a:lstStyle/>
              <a:p>
                <a:pPr marL="0" marR="0" lvl="0" indent="0" algn="l" defTabSz="90309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○○○○○○○○○○○○○○○○○○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○○○○○○○○○○○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  <a:p>
                <a:pPr marL="0" marR="0" lvl="0" indent="0" algn="l" defTabSz="90309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○○○○○○○○○○○○○○○○○○○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○○○○○○○○○○○○○○○○○○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 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○○○○○○○○○○○○○○○○○○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○○○○○○○○○○○○○○○○○○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  <a:p>
                <a:pPr marL="0" marR="0" lvl="0" indent="0" algn="l" defTabSz="90309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○○○○○○○○○○○○○○○○○○○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○○○○○○○○○○○○○○○○○○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  <a:p>
                <a:pPr marL="0" marR="0" lvl="0" indent="0" algn="l" defTabSz="90309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○○○○○○○○○○○○○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</a:t>
                </a:r>
                <a:r>
                  <a:rPr kumimoji="1" lang="ja-JP" alt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○○○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</p:grpSp>
      <p:grpSp>
        <p:nvGrpSpPr>
          <p:cNvPr id="13" name="グループ化 12"/>
          <p:cNvGrpSpPr/>
          <p:nvPr/>
        </p:nvGrpSpPr>
        <p:grpSpPr>
          <a:xfrm>
            <a:off x="2206108" y="2067991"/>
            <a:ext cx="1810118" cy="1017332"/>
            <a:chOff x="2339458" y="2258491"/>
            <a:chExt cx="1810118" cy="1017332"/>
          </a:xfrm>
        </p:grpSpPr>
        <p:sp>
          <p:nvSpPr>
            <p:cNvPr id="78" name="正方形/長方形 77"/>
            <p:cNvSpPr/>
            <p:nvPr/>
          </p:nvSpPr>
          <p:spPr>
            <a:xfrm>
              <a:off x="2339458" y="2258491"/>
              <a:ext cx="1755273" cy="9960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3550636" y="3017213"/>
              <a:ext cx="598940" cy="258610"/>
            </a:xfrm>
            <a:prstGeom prst="rect">
              <a:avLst/>
            </a:prstGeom>
            <a:noFill/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88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写真③</a:t>
              </a:r>
              <a:endParaRPr kumimoji="1" lang="en-US" altLang="ja-JP" sz="10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4467429" y="8301401"/>
            <a:ext cx="1972685" cy="1268185"/>
            <a:chOff x="3204603" y="7862700"/>
            <a:chExt cx="1400855" cy="1878158"/>
          </a:xfrm>
        </p:grpSpPr>
        <p:sp>
          <p:nvSpPr>
            <p:cNvPr id="91" name="正方形/長方形 90"/>
            <p:cNvSpPr/>
            <p:nvPr/>
          </p:nvSpPr>
          <p:spPr>
            <a:xfrm>
              <a:off x="3204603" y="7862700"/>
              <a:ext cx="1400855" cy="18781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3392192" y="8625821"/>
              <a:ext cx="1007700" cy="679274"/>
            </a:xfrm>
            <a:prstGeom prst="rect">
              <a:avLst/>
            </a:prstGeom>
            <a:noFill/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建物の外観</a:t>
              </a:r>
              <a:endParaRPr kumimoji="1" lang="en-US" altLang="ja-JP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88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（写真）</a:t>
              </a:r>
              <a:endParaRPr kumimoji="1" lang="en-US" altLang="ja-JP" sz="10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4283541" y="3013913"/>
            <a:ext cx="2391632" cy="1451031"/>
            <a:chOff x="4398139" y="2163264"/>
            <a:chExt cx="2391632" cy="1672135"/>
          </a:xfrm>
        </p:grpSpPr>
        <p:sp>
          <p:nvSpPr>
            <p:cNvPr id="95" name="テキスト ボックス 94"/>
            <p:cNvSpPr txBox="1"/>
            <p:nvPr/>
          </p:nvSpPr>
          <p:spPr>
            <a:xfrm>
              <a:off x="4483245" y="2230942"/>
              <a:ext cx="2306526" cy="3004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目指す職種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96" name="角丸四角形 95"/>
            <p:cNvSpPr/>
            <p:nvPr/>
          </p:nvSpPr>
          <p:spPr>
            <a:xfrm>
              <a:off x="4414623" y="2163264"/>
              <a:ext cx="2353826" cy="1672135"/>
            </a:xfrm>
            <a:prstGeom prst="roundRect">
              <a:avLst/>
            </a:prstGeom>
            <a:noFill/>
            <a:ln w="25400" cmpd="sng">
              <a:solidFill>
                <a:srgbClr val="C5E0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1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4398139" y="2524798"/>
              <a:ext cx="2306526" cy="127551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308" tIns="45155" rIns="90308" bIns="45155" rtlCol="0">
              <a:spAutoFit/>
            </a:bodyPr>
            <a:lstStyle/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・○○○○○</a:t>
              </a:r>
              <a:endPara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・○○○○○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030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99" name="角丸四角形 98"/>
          <p:cNvSpPr/>
          <p:nvPr/>
        </p:nvSpPr>
        <p:spPr>
          <a:xfrm>
            <a:off x="4288733" y="4636745"/>
            <a:ext cx="2334651" cy="5162347"/>
          </a:xfrm>
          <a:prstGeom prst="roundRect">
            <a:avLst/>
          </a:prstGeom>
          <a:noFill/>
          <a:ln w="25400" cmpd="sng">
            <a:solidFill>
              <a:srgbClr val="C5E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1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4723240" y="5003906"/>
            <a:ext cx="1797498" cy="429746"/>
          </a:xfrm>
          <a:prstGeom prst="rect">
            <a:avLst/>
          </a:prstGeom>
          <a:noFill/>
          <a:ln>
            <a:noFill/>
          </a:ln>
        </p:spPr>
        <p:txBody>
          <a:bodyPr wrap="square" lIns="90308" tIns="45155" rIns="90308" bIns="45155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受講生の声、訓練風景の紹介、イラストなど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18802" y="3278814"/>
            <a:ext cx="3226864" cy="845245"/>
          </a:xfrm>
          <a:prstGeom prst="rect">
            <a:avLst/>
          </a:prstGeom>
          <a:noFill/>
          <a:ln>
            <a:noFill/>
          </a:ln>
        </p:spPr>
        <p:txBody>
          <a:bodyPr wrap="square" lIns="90308" tIns="45155" rIns="90308" bIns="45155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○○○○○○○○○○○○○○○○○○○○○○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（キャッチフレーズ）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58209" y="8933570"/>
            <a:ext cx="3741045" cy="95296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90308" tIns="45155" rIns="90308" bIns="45155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受付時間：○曜日　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○○～○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　　　　担当：○○○○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駐車場：○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○○○○○○○○○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（有無、料金、台数、駐車場から徒歩〇分　等）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行き方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交通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手段：○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○○○○○○○○○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（〇〇駅から徒歩何分　等）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38233" y="8919663"/>
            <a:ext cx="2132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自由掲載欄</a:t>
            </a:r>
            <a:r>
              <a:rPr kumimoji="1" lang="en-US" altLang="ja-JP" sz="1400" b="1" dirty="0" smtClean="0">
                <a:solidFill>
                  <a:schemeClr val="bg1"/>
                </a:solidFill>
              </a:rPr>
              <a:t> </a:t>
            </a:r>
            <a:r>
              <a:rPr kumimoji="1" lang="ja-JP" altLang="en-US" sz="1400" b="1" dirty="0" smtClean="0">
                <a:solidFill>
                  <a:schemeClr val="bg1"/>
                </a:solidFill>
              </a:rPr>
              <a:t>② （例）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92716" y="952927"/>
            <a:ext cx="2626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自由掲載欄 ①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397815" y="4719944"/>
            <a:ext cx="21229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</a:rPr>
              <a:t>自由掲載欄 ③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1869775" y="8947218"/>
            <a:ext cx="2081749" cy="260469"/>
          </a:xfrm>
          <a:prstGeom prst="rect">
            <a:avLst/>
          </a:prstGeom>
          <a:noFill/>
          <a:ln>
            <a:noFill/>
          </a:ln>
        </p:spPr>
        <p:txBody>
          <a:bodyPr wrap="square" lIns="90308" tIns="45155" rIns="90308" bIns="45155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駐車場、交通手段　など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54210" y="1605578"/>
            <a:ext cx="3762016" cy="1322298"/>
          </a:xfrm>
          <a:prstGeom prst="rect">
            <a:avLst/>
          </a:prstGeom>
          <a:noFill/>
          <a:ln>
            <a:noFill/>
          </a:ln>
        </p:spPr>
        <p:txBody>
          <a:bodyPr wrap="square" lIns="90308" tIns="45155" rIns="90308" bIns="45155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自由掲載欄①②③は、例を参考にしていただき自由にご記載ください。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他の部分については、各項目に沿っていただき、できるだけ　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形式を崩さずに作成をお願いします。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訓練校が何校かある場合でも、１枚にまとめてご作成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ください。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153464" y="4990177"/>
            <a:ext cx="8416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</a:rPr>
              <a:t>（例）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32655" y="1279303"/>
            <a:ext cx="8416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</a:rPr>
              <a:t>（例）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667342" y="1324920"/>
            <a:ext cx="3270534" cy="260469"/>
          </a:xfrm>
          <a:prstGeom prst="rect">
            <a:avLst/>
          </a:prstGeom>
          <a:noFill/>
          <a:ln>
            <a:noFill/>
          </a:ln>
        </p:spPr>
        <p:txBody>
          <a:bodyPr wrap="square" lIns="90308" tIns="45155" rIns="90308" bIns="45155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写真、魅力・特徴が伝わるキャッチフレーズなど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212088" y="376412"/>
            <a:ext cx="2414467" cy="300608"/>
          </a:xfrm>
          <a:prstGeom prst="rect">
            <a:avLst/>
          </a:prstGeom>
          <a:noFill/>
        </p:spPr>
        <p:txBody>
          <a:bodyPr wrap="square" lIns="90308" tIns="45155" rIns="90308" bIns="45155" rtlCol="0">
            <a:spAutoFit/>
          </a:bodyPr>
          <a:lstStyle/>
          <a:p>
            <a:pPr marL="0" marR="0" lvl="0" indent="0" algn="l" defTabSz="9030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1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主な訓練分野：〇〇〇〇</a:t>
            </a:r>
            <a:endParaRPr kumimoji="1" lang="en-US" altLang="ja-JP" sz="136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cxnSp>
        <p:nvCxnSpPr>
          <p:cNvPr id="81" name="直線コネクタ 80"/>
          <p:cNvCxnSpPr/>
          <p:nvPr/>
        </p:nvCxnSpPr>
        <p:spPr>
          <a:xfrm flipV="1">
            <a:off x="226621" y="4578029"/>
            <a:ext cx="1960056" cy="323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2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751</Words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