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5613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6D7"/>
    <a:srgbClr val="D3FFA7"/>
    <a:srgbClr val="28D71F"/>
    <a:srgbClr val="009900"/>
    <a:srgbClr val="99FF33"/>
    <a:srgbClr val="00FF00"/>
    <a:srgbClr val="5AEF07"/>
    <a:srgbClr val="FF33CC"/>
    <a:srgbClr val="CC00FF"/>
    <a:srgbClr val="02F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14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200"/>
            </a:lvl1pPr>
          </a:lstStyle>
          <a:p>
            <a:fld id="{49A2B83F-3910-457D-AE59-5845C4BC15B1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21225"/>
            <a:ext cx="5443537" cy="4471988"/>
          </a:xfrm>
          <a:prstGeom prst="rect">
            <a:avLst/>
          </a:prstGeom>
        </p:spPr>
        <p:txBody>
          <a:bodyPr vert="horz" lIns="91410" tIns="45705" rIns="91410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688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6"/>
            <a:ext cx="2949575" cy="49688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200"/>
            </a:lvl1pPr>
          </a:lstStyle>
          <a:p>
            <a:fld id="{1188DA6D-EAA5-4188-BAD2-067FA3ED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86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8DA6D-EAA5-4188-BAD2-067FA3ED5F0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567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75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76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93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41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04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31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83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30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95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85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79325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12AA-337B-4E46-91C8-952DBED9332B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676D7-4A6D-40EC-81D6-C91268151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5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748628" y="1602284"/>
            <a:ext cx="5984331" cy="3639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gradFill>
              <a:gsLst>
                <a:gs pos="0">
                  <a:srgbClr val="FFFFCC"/>
                </a:gs>
                <a:gs pos="50000">
                  <a:srgbClr val="FFFFFF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レーム 3"/>
          <p:cNvSpPr/>
          <p:nvPr/>
        </p:nvSpPr>
        <p:spPr>
          <a:xfrm>
            <a:off x="180231" y="306140"/>
            <a:ext cx="7242009" cy="10170896"/>
          </a:xfrm>
          <a:prstGeom prst="frame">
            <a:avLst>
              <a:gd name="adj1" fmla="val 3293"/>
            </a:avLst>
          </a:prstGeom>
          <a:pattFill prst="wdUpDiag">
            <a:fgClr>
              <a:schemeClr val="bg1"/>
            </a:fgClr>
            <a:bgClr>
              <a:schemeClr val="accent5">
                <a:lumMod val="40000"/>
                <a:lumOff val="60000"/>
              </a:schemeClr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65651" y="3668238"/>
            <a:ext cx="34273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会場：津市久居総合福祉会館</a:t>
            </a:r>
            <a:endParaRPr kumimoji="1" lang="en-US" altLang="ja-JP" sz="1800" b="1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800" b="1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南館３階</a:t>
            </a:r>
            <a:endParaRPr kumimoji="1" lang="en-US" altLang="ja-JP" sz="1800" b="1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1600" b="1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     </a:t>
            </a:r>
            <a:r>
              <a:rPr lang="ja-JP" altLang="en-US" sz="1600" b="1" dirty="0" smtClean="0"/>
              <a:t>（</a:t>
            </a:r>
            <a:r>
              <a:rPr lang="ja-JP" altLang="en-US" sz="1600" b="1" dirty="0"/>
              <a:t>津市久居東鷹跡町</a:t>
            </a:r>
            <a:r>
              <a:rPr lang="en-US" altLang="ja-JP" sz="1600" b="1" dirty="0"/>
              <a:t>20-2</a:t>
            </a:r>
            <a:r>
              <a:rPr lang="ja-JP" altLang="en-US" sz="1600" b="1" dirty="0"/>
              <a:t>）</a:t>
            </a:r>
            <a:endParaRPr lang="en-US" altLang="ja-JP" sz="1600" b="1" dirty="0"/>
          </a:p>
          <a:p>
            <a:endParaRPr kumimoji="1" lang="ja-JP" altLang="en-US" sz="20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5606606" y="594172"/>
            <a:ext cx="1414385" cy="487506"/>
          </a:xfrm>
          <a:prstGeom prst="wedgeEllipseCallout">
            <a:avLst>
              <a:gd name="adj1" fmla="val -42936"/>
              <a:gd name="adj2" fmla="val 64539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in</a:t>
            </a:r>
            <a:r>
              <a:rPr lang="ja-JP" altLang="en-US" sz="1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ひさい</a:t>
            </a:r>
            <a:endParaRPr lang="ja-JP" altLang="en-US" sz="18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2279" y="7794972"/>
            <a:ext cx="5948334" cy="31598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400" b="1" dirty="0" smtClean="0">
                <a:solidFill>
                  <a:srgbClr val="0070C0"/>
                </a:solidFill>
              </a:rPr>
              <a:t>◆対象者</a:t>
            </a:r>
            <a:r>
              <a:rPr lang="ja-JP" altLang="en-US" sz="1400" dirty="0" smtClean="0"/>
              <a:t>　    ハローワークに求職登録している障害者手帳をお持ちの方</a:t>
            </a:r>
            <a:endParaRPr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40671" y="9288556"/>
            <a:ext cx="27710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＜お問い合わせ先＞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ハローワーク津　専門援助部門　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☎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059-228-9161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43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＃）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816801" y="3546500"/>
            <a:ext cx="2603790" cy="1885999"/>
            <a:chOff x="756295" y="6129496"/>
            <a:chExt cx="2603790" cy="1559938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756295" y="6129496"/>
              <a:ext cx="1224136" cy="305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令和７年</a:t>
              </a:r>
              <a:endPara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909057" y="6426820"/>
              <a:ext cx="1935470" cy="58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</a:t>
              </a:r>
              <a:r>
                <a:rPr lang="en-US" altLang="ja-JP" sz="40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/</a:t>
              </a:r>
              <a:r>
                <a:rPr lang="ja-JP" altLang="en-US" sz="40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１３</a:t>
              </a:r>
              <a:r>
                <a:rPr kumimoji="1" lang="ja-JP" altLang="en-US" sz="20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endPara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62971" y="6642844"/>
              <a:ext cx="797114" cy="330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（木）</a:t>
              </a:r>
              <a:endPara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910731" y="6942561"/>
              <a:ext cx="2445857" cy="746873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r>
                <a:rPr lang="en-US" altLang="ja-JP" sz="2400" b="1" dirty="0" smtClean="0"/>
                <a:t>13</a:t>
              </a:r>
              <a:r>
                <a:rPr lang="ja-JP" altLang="en-US" sz="2400" b="1" dirty="0"/>
                <a:t>：</a:t>
              </a:r>
              <a:r>
                <a:rPr lang="en-US" altLang="ja-JP" sz="2400" b="1" dirty="0"/>
                <a:t>00</a:t>
              </a:r>
              <a:r>
                <a:rPr lang="ja-JP" altLang="en-US" sz="2400" b="1" dirty="0"/>
                <a:t>～</a:t>
              </a:r>
              <a:r>
                <a:rPr lang="en-US" altLang="ja-JP" sz="2400" b="1" dirty="0"/>
                <a:t>15</a:t>
              </a:r>
              <a:r>
                <a:rPr lang="ja-JP" altLang="en-US" sz="2400" b="1" dirty="0" smtClean="0"/>
                <a:t>：</a:t>
              </a:r>
              <a:r>
                <a:rPr lang="en-US" altLang="ja-JP" sz="2400" b="1" dirty="0"/>
                <a:t>30</a:t>
              </a:r>
            </a:p>
            <a:p>
              <a:r>
                <a:rPr lang="ja-JP" altLang="en-US" sz="1800" b="1" dirty="0" smtClean="0"/>
                <a:t> </a:t>
              </a:r>
              <a:r>
                <a:rPr lang="ja-JP" altLang="en-US" sz="1600" b="1" dirty="0" smtClean="0"/>
                <a:t>（</a:t>
              </a:r>
              <a:r>
                <a:rPr lang="ja-JP" altLang="en-US" sz="1200" b="1" dirty="0" smtClean="0"/>
                <a:t>受付</a:t>
              </a:r>
              <a:r>
                <a:rPr lang="ja-JP" altLang="en-US" sz="1600" b="1" dirty="0" smtClean="0"/>
                <a:t>　</a:t>
              </a:r>
              <a:r>
                <a:rPr lang="en-US" altLang="ja-JP" sz="1600" b="1" dirty="0" smtClean="0"/>
                <a:t>12</a:t>
              </a:r>
              <a:r>
                <a:rPr lang="ja-JP" altLang="en-US" sz="1600" b="1" dirty="0" smtClean="0"/>
                <a:t>：</a:t>
              </a:r>
              <a:r>
                <a:rPr lang="en-US" altLang="ja-JP" sz="1600" b="1" dirty="0"/>
                <a:t>45</a:t>
              </a:r>
              <a:r>
                <a:rPr lang="ja-JP" altLang="en-US" sz="1600" b="1" dirty="0" smtClean="0"/>
                <a:t>～）</a:t>
              </a:r>
              <a:endParaRPr kumimoji="1" lang="ja-JP" altLang="en-US" sz="1600" b="1" dirty="0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864044" y="1098228"/>
            <a:ext cx="575349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800" b="1" cap="none" spc="0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</a:t>
            </a:r>
            <a:r>
              <a:rPr kumimoji="1" lang="ja-JP" altLang="en-US" sz="4800" b="1" cap="none" spc="0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者就職面接会</a:t>
            </a:r>
            <a:endParaRPr lang="ja-JP" altLang="en-US" sz="4800" b="1" cap="none" spc="0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61750" y="10224993"/>
            <a:ext cx="4251223" cy="30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　　　　　　　ハローワーク津・津市　　　　　　　　　　　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3254" y="2394372"/>
            <a:ext cx="6216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 smtClean="0"/>
              <a:t>ハローワーク津では、</a:t>
            </a:r>
            <a:r>
              <a:rPr kumimoji="1" lang="ja-JP" altLang="en-US" sz="1500" b="1" dirty="0" err="1" smtClean="0"/>
              <a:t>障がい</a:t>
            </a:r>
            <a:r>
              <a:rPr kumimoji="1" lang="ja-JP" altLang="en-US" sz="1500" b="1" dirty="0" smtClean="0"/>
              <a:t>者の方を対象とした面接会を下記のとおり開催します。障がいのある方で仕事をお探しの方は、是非ご参加ください！</a:t>
            </a:r>
            <a:endParaRPr kumimoji="1" lang="en-US" altLang="ja-JP" sz="1500" b="1" dirty="0" smtClean="0"/>
          </a:p>
          <a:p>
            <a:r>
              <a:rPr kumimoji="1" lang="en-US" altLang="ja-JP" sz="1500" b="1" dirty="0" smtClean="0"/>
              <a:t>※</a:t>
            </a:r>
            <a:r>
              <a:rPr kumimoji="1" lang="ja-JP" altLang="en-US" sz="1500" b="1" dirty="0" smtClean="0"/>
              <a:t>今回の面接会は、原則予約制となります。参加をご希望の方は、必ず</a:t>
            </a:r>
            <a:endParaRPr kumimoji="1" lang="en-US" altLang="ja-JP" sz="1500" b="1" dirty="0" smtClean="0"/>
          </a:p>
          <a:p>
            <a:r>
              <a:rPr kumimoji="1" lang="ja-JP" altLang="en-US" sz="1500" b="1" dirty="0" smtClean="0"/>
              <a:t>　 事前予約をお願いします。</a:t>
            </a:r>
            <a:endParaRPr kumimoji="1" lang="ja-JP" altLang="en-US" sz="15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12279" y="8515052"/>
            <a:ext cx="6397599" cy="531430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400" b="1" dirty="0" smtClean="0">
                <a:solidFill>
                  <a:srgbClr val="0070C0"/>
                </a:solidFill>
              </a:rPr>
              <a:t>◆参加申込</a:t>
            </a:r>
            <a:r>
              <a:rPr lang="ja-JP" altLang="en-US" sz="1400" dirty="0" smtClean="0"/>
              <a:t>　先着順による事前予約制となりますので、</a:t>
            </a:r>
            <a:r>
              <a:rPr lang="en-US" altLang="ja-JP" sz="1400" dirty="0" smtClean="0"/>
              <a:t>2/7</a:t>
            </a:r>
            <a:r>
              <a:rPr lang="ja-JP" altLang="en-US" sz="1400" dirty="0" err="1" smtClean="0"/>
              <a:t>までに</a:t>
            </a:r>
            <a:r>
              <a:rPr lang="ja-JP" altLang="en-US" sz="1400" dirty="0" smtClean="0"/>
              <a:t>ハローワーク津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　　 　　③番障害者担当窓口まで、参加申込書の提出をお願いします。</a:t>
            </a:r>
            <a:r>
              <a:rPr lang="en-US" altLang="ja-JP" sz="1400" dirty="0" smtClean="0"/>
              <a:t>       </a:t>
            </a:r>
            <a:endParaRPr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0271" y="610722"/>
            <a:ext cx="27513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求職者のみなさまへ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961574" y="1871152"/>
            <a:ext cx="16273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lang="ja-JP" altLang="en-US" sz="2800" b="1" cap="none" spc="0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2279" y="8155012"/>
            <a:ext cx="5948334" cy="31598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400" b="1" dirty="0" smtClean="0">
                <a:solidFill>
                  <a:srgbClr val="0070C0"/>
                </a:solidFill>
              </a:rPr>
              <a:t>◆持ち物</a:t>
            </a:r>
            <a:r>
              <a:rPr lang="ja-JP" altLang="en-US" sz="1400" dirty="0" smtClean="0"/>
              <a:t>　     面談申込書　（履歴書・職務経歴書はなくてもかまいません）</a:t>
            </a:r>
            <a:endParaRPr lang="ja-JP" altLang="en-US" sz="14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871513" y="5453478"/>
            <a:ext cx="5746030" cy="2180055"/>
            <a:chOff x="4194624" y="5569011"/>
            <a:chExt cx="2804746" cy="2193311"/>
          </a:xfrm>
        </p:grpSpPr>
        <p:sp>
          <p:nvSpPr>
            <p:cNvPr id="18" name="角丸四角形 17"/>
            <p:cNvSpPr/>
            <p:nvPr/>
          </p:nvSpPr>
          <p:spPr>
            <a:xfrm>
              <a:off x="4194624" y="5615893"/>
              <a:ext cx="2804746" cy="214642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endParaRPr lang="en-US" altLang="ja-JP" sz="1600" dirty="0" smtClean="0">
                <a:solidFill>
                  <a:schemeClr val="tx1"/>
                </a:solidFill>
              </a:endParaRPr>
            </a:p>
            <a:p>
              <a:r>
                <a:rPr lang="ja-JP" altLang="en-US" sz="1600" dirty="0">
                  <a:solidFill>
                    <a:schemeClr val="tx1"/>
                  </a:solidFill>
                </a:rPr>
                <a:t>福祉のしごと（株） </a:t>
              </a:r>
              <a:r>
                <a:rPr lang="ja-JP" altLang="en-US" sz="1600" dirty="0" smtClean="0">
                  <a:solidFill>
                    <a:schemeClr val="tx1"/>
                  </a:solidFill>
                </a:rPr>
                <a:t>　　　　　　　　　　   三交不動産（株）</a:t>
              </a:r>
              <a:endParaRPr lang="en-US" altLang="ja-JP" sz="1600" dirty="0" smtClean="0">
                <a:solidFill>
                  <a:schemeClr val="tx1"/>
                </a:solidFill>
              </a:endParaRPr>
            </a:p>
            <a:p>
              <a:r>
                <a:rPr lang="ja-JP" altLang="en-US" sz="1600" dirty="0" smtClean="0">
                  <a:solidFill>
                    <a:schemeClr val="tx1"/>
                  </a:solidFill>
                </a:rPr>
                <a:t>百五</a:t>
              </a:r>
              <a:r>
                <a:rPr lang="ja-JP" altLang="en-US" sz="1600" dirty="0">
                  <a:solidFill>
                    <a:schemeClr val="tx1"/>
                  </a:solidFill>
                </a:rPr>
                <a:t>管理サービス（株</a:t>
              </a:r>
              <a:r>
                <a:rPr lang="ja-JP" altLang="en-US" sz="1600" dirty="0" smtClean="0">
                  <a:solidFill>
                    <a:schemeClr val="tx1"/>
                  </a:solidFill>
                </a:rPr>
                <a:t>）　　　　　　　　三重交通コミュニティ（株）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（株）三重データクラフト　　　　　　　　サンユー技研工業（株）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（株）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ZEROM EAST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　　　　　　　　  （株）</a:t>
              </a:r>
              <a:r>
                <a:rPr kumimoji="1" lang="ja-JP" altLang="en-US" sz="1600" dirty="0" err="1" smtClean="0">
                  <a:solidFill>
                    <a:schemeClr val="tx1"/>
                  </a:solidFill>
                </a:rPr>
                <a:t>ぎゅ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ーと</a:t>
              </a:r>
              <a:r>
                <a:rPr kumimoji="1" lang="ja-JP" altLang="en-US" sz="1600" dirty="0" err="1" smtClean="0">
                  <a:solidFill>
                    <a:schemeClr val="tx1"/>
                  </a:solidFill>
                </a:rPr>
                <a:t>ら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三重県国民健康保険団体連合会　</a:t>
              </a:r>
              <a:r>
                <a:rPr lang="ja-JP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1600" dirty="0">
                  <a:solidFill>
                    <a:schemeClr val="tx1"/>
                  </a:solidFill>
                </a:rPr>
                <a:t>（株）メディカル一光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国立大学法人　三重大学事務局　　</a:t>
              </a:r>
              <a:r>
                <a:rPr lang="ja-JP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スギスマイル（株）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1600" dirty="0" smtClean="0">
                  <a:solidFill>
                    <a:schemeClr val="tx1"/>
                  </a:solidFill>
                </a:rPr>
              </a:b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　　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791157" y="5569011"/>
              <a:ext cx="1608765" cy="340136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 anchor="t" anchorCtr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+mn-ea"/>
                </a:rPr>
                <a:t>参加予定企業</a:t>
              </a:r>
              <a:endParaRPr kumimoji="1" lang="ja-JP" altLang="en-US" sz="16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893728" y="9573074"/>
            <a:ext cx="2877905" cy="454146"/>
            <a:chOff x="758710" y="9766710"/>
            <a:chExt cx="2877905" cy="454146"/>
          </a:xfrm>
        </p:grpSpPr>
        <p:pic>
          <p:nvPicPr>
            <p:cNvPr id="24" name="図 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710" y="9789342"/>
              <a:ext cx="314304" cy="3814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図 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8626" y="9781469"/>
              <a:ext cx="431785" cy="4306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図 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4596" y="9772138"/>
              <a:ext cx="449005" cy="4487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図 26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1935" y="9766710"/>
              <a:ext cx="394680" cy="424515"/>
            </a:xfrm>
            <a:prstGeom prst="rect">
              <a:avLst/>
            </a:prstGeom>
          </p:spPr>
        </p:pic>
        <p:sp>
          <p:nvSpPr>
            <p:cNvPr id="28" name="テキスト ボックス 16"/>
            <p:cNvSpPr txBox="1"/>
            <p:nvPr/>
          </p:nvSpPr>
          <p:spPr>
            <a:xfrm rot="10800000" flipH="1" flipV="1">
              <a:off x="2579655" y="9817870"/>
              <a:ext cx="599240" cy="322197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400" b="0" i="0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ハローワーク津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400" b="0" i="0" u="none" strike="noStrike" kern="1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イベント情報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29" name="テキスト ボックス 16"/>
            <p:cNvSpPr txBox="1"/>
            <p:nvPr/>
          </p:nvSpPr>
          <p:spPr>
            <a:xfrm rot="10800000" flipH="1" flipV="1">
              <a:off x="1556676" y="9818903"/>
              <a:ext cx="525143" cy="322197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400" kern="1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X</a:t>
              </a:r>
              <a:br>
                <a:rPr kumimoji="0" lang="en-US" altLang="ja-JP" sz="400" kern="1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</a:br>
              <a:r>
                <a:rPr kumimoji="0" lang="ja-JP" altLang="en-US" sz="400" kern="1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（旧</a:t>
              </a:r>
              <a:r>
                <a:rPr kumimoji="0" lang="en-US" altLang="ja-JP" sz="400" kern="1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Twitter</a:t>
              </a:r>
              <a:r>
                <a:rPr kumimoji="0" lang="ja-JP" altLang="en-US" sz="400" kern="1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）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endParaRPr>
            </a:p>
          </p:txBody>
        </p:sp>
      </p:grpSp>
      <p:pic>
        <p:nvPicPr>
          <p:cNvPr id="30" name="図 2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13" y="9325070"/>
            <a:ext cx="2013585" cy="26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5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368</Words>
  <PresentationFormat>ユーザー設定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HGP創英角ｺﾞｼｯｸUB</vt:lpstr>
      <vt:lpstr>HG丸ｺﾞｼｯｸM-PRO</vt:lpstr>
      <vt:lpstr>ＭＳ Ｐゴシック</vt:lpstr>
      <vt:lpstr>游ゴシック Medium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