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2"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0" userDrawn="1">
          <p15:clr>
            <a:srgbClr val="A4A3A4"/>
          </p15:clr>
        </p15:guide>
        <p15:guide id="3" pos="119" userDrawn="1">
          <p15:clr>
            <a:srgbClr val="A4A3A4"/>
          </p15:clr>
        </p15:guide>
        <p15:guide id="4" pos="27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BAB7"/>
    <a:srgbClr val="FDF3B9"/>
    <a:srgbClr val="FFFFCC"/>
    <a:srgbClr val="DB4D6D"/>
    <a:srgbClr val="33CC3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01D2E3-A6EB-4AB7-A9F5-321A93A992DB}" v="2" dt="2024-03-18T11:33:23.41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17" autoAdjust="0"/>
    <p:restoredTop sz="94660"/>
  </p:normalViewPr>
  <p:slideViewPr>
    <p:cSldViewPr>
      <p:cViewPr varScale="1">
        <p:scale>
          <a:sx n="51" d="100"/>
          <a:sy n="51" d="100"/>
        </p:scale>
        <p:origin x="2694" y="162"/>
      </p:cViewPr>
      <p:guideLst>
        <p:guide orient="horz" pos="3120"/>
        <p:guide pos="210"/>
        <p:guide pos="119"/>
        <p:guide pos="27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715390" indent="0" algn="ctr">
              <a:buNone/>
              <a:defRPr>
                <a:solidFill>
                  <a:schemeClr val="tx1">
                    <a:tint val="75000"/>
                  </a:schemeClr>
                </a:solidFill>
              </a:defRPr>
            </a:lvl2pPr>
            <a:lvl3pPr marL="1430779" indent="0" algn="ctr">
              <a:buNone/>
              <a:defRPr>
                <a:solidFill>
                  <a:schemeClr val="tx1">
                    <a:tint val="75000"/>
                  </a:schemeClr>
                </a:solidFill>
              </a:defRPr>
            </a:lvl3pPr>
            <a:lvl4pPr marL="2146168" indent="0" algn="ctr">
              <a:buNone/>
              <a:defRPr>
                <a:solidFill>
                  <a:schemeClr val="tx1">
                    <a:tint val="75000"/>
                  </a:schemeClr>
                </a:solidFill>
              </a:defRPr>
            </a:lvl4pPr>
            <a:lvl5pPr marL="2861557" indent="0" algn="ctr">
              <a:buNone/>
              <a:defRPr>
                <a:solidFill>
                  <a:schemeClr val="tx1">
                    <a:tint val="75000"/>
                  </a:schemeClr>
                </a:solidFill>
              </a:defRPr>
            </a:lvl5pPr>
            <a:lvl6pPr marL="3576947" indent="0" algn="ctr">
              <a:buNone/>
              <a:defRPr>
                <a:solidFill>
                  <a:schemeClr val="tx1">
                    <a:tint val="75000"/>
                  </a:schemeClr>
                </a:solidFill>
              </a:defRPr>
            </a:lvl6pPr>
            <a:lvl7pPr marL="4292336" indent="0" algn="ctr">
              <a:buNone/>
              <a:defRPr>
                <a:solidFill>
                  <a:schemeClr val="tx1">
                    <a:tint val="75000"/>
                  </a:schemeClr>
                </a:solidFill>
              </a:defRPr>
            </a:lvl7pPr>
            <a:lvl8pPr marL="5007725" indent="0" algn="ctr">
              <a:buNone/>
              <a:defRPr>
                <a:solidFill>
                  <a:schemeClr val="tx1">
                    <a:tint val="75000"/>
                  </a:schemeClr>
                </a:solidFill>
              </a:defRPr>
            </a:lvl8pPr>
            <a:lvl9pPr marL="572311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pPr/>
              <a:t>2024/4/24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pPr/>
              <a:t>2024/4/24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1"/>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pPr/>
              <a:t>2024/4/24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pPr/>
              <a:t>2024/4/24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6259"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3130">
                <a:solidFill>
                  <a:schemeClr val="tx1">
                    <a:tint val="75000"/>
                  </a:schemeClr>
                </a:solidFill>
              </a:defRPr>
            </a:lvl1pPr>
            <a:lvl2pPr marL="715390" indent="0">
              <a:buNone/>
              <a:defRPr sz="2817">
                <a:solidFill>
                  <a:schemeClr val="tx1">
                    <a:tint val="75000"/>
                  </a:schemeClr>
                </a:solidFill>
              </a:defRPr>
            </a:lvl2pPr>
            <a:lvl3pPr marL="1430779" indent="0">
              <a:buNone/>
              <a:defRPr sz="2503">
                <a:solidFill>
                  <a:schemeClr val="tx1">
                    <a:tint val="75000"/>
                  </a:schemeClr>
                </a:solidFill>
              </a:defRPr>
            </a:lvl3pPr>
            <a:lvl4pPr marL="2146168" indent="0">
              <a:buNone/>
              <a:defRPr sz="2191">
                <a:solidFill>
                  <a:schemeClr val="tx1">
                    <a:tint val="75000"/>
                  </a:schemeClr>
                </a:solidFill>
              </a:defRPr>
            </a:lvl4pPr>
            <a:lvl5pPr marL="2861557" indent="0">
              <a:buNone/>
              <a:defRPr sz="2191">
                <a:solidFill>
                  <a:schemeClr val="tx1">
                    <a:tint val="75000"/>
                  </a:schemeClr>
                </a:solidFill>
              </a:defRPr>
            </a:lvl5pPr>
            <a:lvl6pPr marL="3576947" indent="0">
              <a:buNone/>
              <a:defRPr sz="2191">
                <a:solidFill>
                  <a:schemeClr val="tx1">
                    <a:tint val="75000"/>
                  </a:schemeClr>
                </a:solidFill>
              </a:defRPr>
            </a:lvl6pPr>
            <a:lvl7pPr marL="4292336" indent="0">
              <a:buNone/>
              <a:defRPr sz="2191">
                <a:solidFill>
                  <a:schemeClr val="tx1">
                    <a:tint val="75000"/>
                  </a:schemeClr>
                </a:solidFill>
              </a:defRPr>
            </a:lvl7pPr>
            <a:lvl8pPr marL="5007725" indent="0">
              <a:buNone/>
              <a:defRPr sz="2191">
                <a:solidFill>
                  <a:schemeClr val="tx1">
                    <a:tint val="75000"/>
                  </a:schemeClr>
                </a:solidFill>
              </a:defRPr>
            </a:lvl8pPr>
            <a:lvl9pPr marL="5723114" indent="0">
              <a:buNone/>
              <a:defRPr sz="2191">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pPr/>
              <a:t>2024/4/24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2"/>
            <a:ext cx="3028950" cy="6537502"/>
          </a:xfrm>
        </p:spPr>
        <p:txBody>
          <a:bodyPr/>
          <a:lstStyle>
            <a:lvl1pPr>
              <a:defRPr sz="4381"/>
            </a:lvl1pPr>
            <a:lvl2pPr>
              <a:defRPr sz="3755"/>
            </a:lvl2pPr>
            <a:lvl3pPr>
              <a:defRPr sz="3130"/>
            </a:lvl3pPr>
            <a:lvl4pPr>
              <a:defRPr sz="2817"/>
            </a:lvl4pPr>
            <a:lvl5pPr>
              <a:defRPr sz="2817"/>
            </a:lvl5pPr>
            <a:lvl6pPr>
              <a:defRPr sz="2817"/>
            </a:lvl6pPr>
            <a:lvl7pPr>
              <a:defRPr sz="2817"/>
            </a:lvl7pPr>
            <a:lvl8pPr>
              <a:defRPr sz="2817"/>
            </a:lvl8pPr>
            <a:lvl9pPr>
              <a:defRPr sz="281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2"/>
            <a:ext cx="3028950" cy="6537502"/>
          </a:xfrm>
        </p:spPr>
        <p:txBody>
          <a:bodyPr/>
          <a:lstStyle>
            <a:lvl1pPr>
              <a:defRPr sz="4381"/>
            </a:lvl1pPr>
            <a:lvl2pPr>
              <a:defRPr sz="3755"/>
            </a:lvl2pPr>
            <a:lvl3pPr>
              <a:defRPr sz="3130"/>
            </a:lvl3pPr>
            <a:lvl4pPr>
              <a:defRPr sz="2817"/>
            </a:lvl4pPr>
            <a:lvl5pPr>
              <a:defRPr sz="2817"/>
            </a:lvl5pPr>
            <a:lvl6pPr>
              <a:defRPr sz="2817"/>
            </a:lvl6pPr>
            <a:lvl7pPr>
              <a:defRPr sz="2817"/>
            </a:lvl7pPr>
            <a:lvl8pPr>
              <a:defRPr sz="2817"/>
            </a:lvl8pPr>
            <a:lvl9pPr>
              <a:defRPr sz="281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pPr/>
              <a:t>2024/4/24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3755" b="1"/>
            </a:lvl1pPr>
            <a:lvl2pPr marL="715390" indent="0">
              <a:buNone/>
              <a:defRPr sz="3130" b="1"/>
            </a:lvl2pPr>
            <a:lvl3pPr marL="1430779" indent="0">
              <a:buNone/>
              <a:defRPr sz="2817" b="1"/>
            </a:lvl3pPr>
            <a:lvl4pPr marL="2146168" indent="0">
              <a:buNone/>
              <a:defRPr sz="2503" b="1"/>
            </a:lvl4pPr>
            <a:lvl5pPr marL="2861557" indent="0">
              <a:buNone/>
              <a:defRPr sz="2503" b="1"/>
            </a:lvl5pPr>
            <a:lvl6pPr marL="3576947" indent="0">
              <a:buNone/>
              <a:defRPr sz="2503" b="1"/>
            </a:lvl6pPr>
            <a:lvl7pPr marL="4292336" indent="0">
              <a:buNone/>
              <a:defRPr sz="2503" b="1"/>
            </a:lvl7pPr>
            <a:lvl8pPr marL="5007725" indent="0">
              <a:buNone/>
              <a:defRPr sz="2503" b="1"/>
            </a:lvl8pPr>
            <a:lvl9pPr marL="5723114" indent="0">
              <a:buNone/>
              <a:defRPr sz="250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3755"/>
            </a:lvl1pPr>
            <a:lvl2pPr>
              <a:defRPr sz="3130"/>
            </a:lvl2pPr>
            <a:lvl3pPr>
              <a:defRPr sz="2817"/>
            </a:lvl3pPr>
            <a:lvl4pPr>
              <a:defRPr sz="2503"/>
            </a:lvl4pPr>
            <a:lvl5pPr>
              <a:defRPr sz="2503"/>
            </a:lvl5pPr>
            <a:lvl6pPr>
              <a:defRPr sz="2503"/>
            </a:lvl6pPr>
            <a:lvl7pPr>
              <a:defRPr sz="2503"/>
            </a:lvl7pPr>
            <a:lvl8pPr>
              <a:defRPr sz="2503"/>
            </a:lvl8pPr>
            <a:lvl9pPr>
              <a:defRPr sz="250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2" cy="924101"/>
          </a:xfrm>
        </p:spPr>
        <p:txBody>
          <a:bodyPr anchor="b"/>
          <a:lstStyle>
            <a:lvl1pPr marL="0" indent="0">
              <a:buNone/>
              <a:defRPr sz="3755" b="1"/>
            </a:lvl1pPr>
            <a:lvl2pPr marL="715390" indent="0">
              <a:buNone/>
              <a:defRPr sz="3130" b="1"/>
            </a:lvl2pPr>
            <a:lvl3pPr marL="1430779" indent="0">
              <a:buNone/>
              <a:defRPr sz="2817" b="1"/>
            </a:lvl3pPr>
            <a:lvl4pPr marL="2146168" indent="0">
              <a:buNone/>
              <a:defRPr sz="2503" b="1"/>
            </a:lvl4pPr>
            <a:lvl5pPr marL="2861557" indent="0">
              <a:buNone/>
              <a:defRPr sz="2503" b="1"/>
            </a:lvl5pPr>
            <a:lvl6pPr marL="3576947" indent="0">
              <a:buNone/>
              <a:defRPr sz="2503" b="1"/>
            </a:lvl6pPr>
            <a:lvl7pPr marL="4292336" indent="0">
              <a:buNone/>
              <a:defRPr sz="2503" b="1"/>
            </a:lvl7pPr>
            <a:lvl8pPr marL="5007725" indent="0">
              <a:buNone/>
              <a:defRPr sz="2503" b="1"/>
            </a:lvl8pPr>
            <a:lvl9pPr marL="5723114" indent="0">
              <a:buNone/>
              <a:defRPr sz="250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2" cy="5707416"/>
          </a:xfrm>
        </p:spPr>
        <p:txBody>
          <a:bodyPr/>
          <a:lstStyle>
            <a:lvl1pPr>
              <a:defRPr sz="3755"/>
            </a:lvl1pPr>
            <a:lvl2pPr>
              <a:defRPr sz="3130"/>
            </a:lvl2pPr>
            <a:lvl3pPr>
              <a:defRPr sz="2817"/>
            </a:lvl3pPr>
            <a:lvl4pPr>
              <a:defRPr sz="2503"/>
            </a:lvl4pPr>
            <a:lvl5pPr>
              <a:defRPr sz="2503"/>
            </a:lvl5pPr>
            <a:lvl6pPr>
              <a:defRPr sz="2503"/>
            </a:lvl6pPr>
            <a:lvl7pPr>
              <a:defRPr sz="2503"/>
            </a:lvl7pPr>
            <a:lvl8pPr>
              <a:defRPr sz="2503"/>
            </a:lvl8pPr>
            <a:lvl9pPr>
              <a:defRPr sz="250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pPr/>
              <a:t>2024/4/24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pPr/>
              <a:t>2024/4/24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pPr/>
              <a:t>2024/4/24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313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8"/>
            <a:ext cx="3833812" cy="8454497"/>
          </a:xfrm>
        </p:spPr>
        <p:txBody>
          <a:bodyPr/>
          <a:lstStyle>
            <a:lvl1pPr>
              <a:defRPr sz="5008"/>
            </a:lvl1pPr>
            <a:lvl2pPr>
              <a:defRPr sz="4381"/>
            </a:lvl2pPr>
            <a:lvl3pPr>
              <a:defRPr sz="3755"/>
            </a:lvl3pPr>
            <a:lvl4pPr>
              <a:defRPr sz="3130"/>
            </a:lvl4pPr>
            <a:lvl5pPr>
              <a:defRPr sz="3130"/>
            </a:lvl5pPr>
            <a:lvl6pPr>
              <a:defRPr sz="3130"/>
            </a:lvl6pPr>
            <a:lvl7pPr>
              <a:defRPr sz="3130"/>
            </a:lvl7pPr>
            <a:lvl8pPr>
              <a:defRPr sz="3130"/>
            </a:lvl8pPr>
            <a:lvl9pPr>
              <a:defRPr sz="313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4"/>
            <a:ext cx="2256235" cy="6775980"/>
          </a:xfrm>
        </p:spPr>
        <p:txBody>
          <a:bodyPr/>
          <a:lstStyle>
            <a:lvl1pPr marL="0" indent="0">
              <a:buNone/>
              <a:defRPr sz="2191"/>
            </a:lvl1pPr>
            <a:lvl2pPr marL="715390" indent="0">
              <a:buNone/>
              <a:defRPr sz="1878"/>
            </a:lvl2pPr>
            <a:lvl3pPr marL="1430779" indent="0">
              <a:buNone/>
              <a:defRPr sz="1564"/>
            </a:lvl3pPr>
            <a:lvl4pPr marL="2146168" indent="0">
              <a:buNone/>
              <a:defRPr sz="1408"/>
            </a:lvl4pPr>
            <a:lvl5pPr marL="2861557" indent="0">
              <a:buNone/>
              <a:defRPr sz="1408"/>
            </a:lvl5pPr>
            <a:lvl6pPr marL="3576947" indent="0">
              <a:buNone/>
              <a:defRPr sz="1408"/>
            </a:lvl6pPr>
            <a:lvl7pPr marL="4292336" indent="0">
              <a:buNone/>
              <a:defRPr sz="1408"/>
            </a:lvl7pPr>
            <a:lvl8pPr marL="5007725" indent="0">
              <a:buNone/>
              <a:defRPr sz="1408"/>
            </a:lvl8pPr>
            <a:lvl9pPr marL="5723114" indent="0">
              <a:buNone/>
              <a:defRPr sz="1408"/>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pPr/>
              <a:t>2024/4/24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313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5008"/>
            </a:lvl1pPr>
            <a:lvl2pPr marL="715390" indent="0">
              <a:buNone/>
              <a:defRPr sz="4381"/>
            </a:lvl2pPr>
            <a:lvl3pPr marL="1430779" indent="0">
              <a:buNone/>
              <a:defRPr sz="3755"/>
            </a:lvl3pPr>
            <a:lvl4pPr marL="2146168" indent="0">
              <a:buNone/>
              <a:defRPr sz="3130"/>
            </a:lvl4pPr>
            <a:lvl5pPr marL="2861557" indent="0">
              <a:buNone/>
              <a:defRPr sz="3130"/>
            </a:lvl5pPr>
            <a:lvl6pPr marL="3576947" indent="0">
              <a:buNone/>
              <a:defRPr sz="3130"/>
            </a:lvl6pPr>
            <a:lvl7pPr marL="4292336" indent="0">
              <a:buNone/>
              <a:defRPr sz="3130"/>
            </a:lvl7pPr>
            <a:lvl8pPr marL="5007725" indent="0">
              <a:buNone/>
              <a:defRPr sz="3130"/>
            </a:lvl8pPr>
            <a:lvl9pPr marL="5723114" indent="0">
              <a:buNone/>
              <a:defRPr sz="3130"/>
            </a:lvl9pPr>
          </a:lstStyle>
          <a:p>
            <a:r>
              <a:rPr kumimoji="1" lang="ja-JP" altLang="en-US"/>
              <a:t>図を追加</a:t>
            </a:r>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2191"/>
            </a:lvl1pPr>
            <a:lvl2pPr marL="715390" indent="0">
              <a:buNone/>
              <a:defRPr sz="1878"/>
            </a:lvl2pPr>
            <a:lvl3pPr marL="1430779" indent="0">
              <a:buNone/>
              <a:defRPr sz="1564"/>
            </a:lvl3pPr>
            <a:lvl4pPr marL="2146168" indent="0">
              <a:buNone/>
              <a:defRPr sz="1408"/>
            </a:lvl4pPr>
            <a:lvl5pPr marL="2861557" indent="0">
              <a:buNone/>
              <a:defRPr sz="1408"/>
            </a:lvl5pPr>
            <a:lvl6pPr marL="3576947" indent="0">
              <a:buNone/>
              <a:defRPr sz="1408"/>
            </a:lvl6pPr>
            <a:lvl7pPr marL="4292336" indent="0">
              <a:buNone/>
              <a:defRPr sz="1408"/>
            </a:lvl7pPr>
            <a:lvl8pPr marL="5007725" indent="0">
              <a:buNone/>
              <a:defRPr sz="1408"/>
            </a:lvl8pPr>
            <a:lvl9pPr marL="5723114" indent="0">
              <a:buNone/>
              <a:defRPr sz="1408"/>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pPr/>
              <a:t>2024/4/24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878">
                <a:solidFill>
                  <a:schemeClr val="tx1">
                    <a:tint val="75000"/>
                  </a:schemeClr>
                </a:solidFill>
              </a:defRPr>
            </a:lvl1pPr>
          </a:lstStyle>
          <a:p>
            <a:fld id="{7372D545-8467-428C-B4B7-668AFE11EB3F}" type="datetimeFigureOut">
              <a:rPr kumimoji="1" lang="ja-JP" altLang="en-US" smtClean="0"/>
              <a:pPr/>
              <a:t>2024/4/24</a:t>
            </a:fld>
            <a:endParaRPr kumimoji="1" lang="ja-JP" altLang="en-US"/>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878">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878">
                <a:solidFill>
                  <a:schemeClr val="tx1">
                    <a:tint val="75000"/>
                  </a:schemeClr>
                </a:solidFill>
              </a:defRPr>
            </a:lvl1pPr>
          </a:lstStyle>
          <a:p>
            <a:fld id="{9E2A29CB-BA86-48A6-80E1-CB8750A963B5}" type="slidenum">
              <a:rPr kumimoji="1" lang="ja-JP" altLang="en-US" smtClean="0"/>
              <a:pPr/>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30779" rtl="0" eaLnBrk="1" latinLnBrk="0" hangingPunct="1">
        <a:spcBef>
          <a:spcPct val="0"/>
        </a:spcBef>
        <a:buNone/>
        <a:defRPr kumimoji="1" sz="6885" kern="1200">
          <a:solidFill>
            <a:schemeClr val="tx1"/>
          </a:solidFill>
          <a:latin typeface="+mj-lt"/>
          <a:ea typeface="+mj-ea"/>
          <a:cs typeface="+mj-cs"/>
        </a:defRPr>
      </a:lvl1pPr>
    </p:titleStyle>
    <p:bodyStyle>
      <a:lvl1pPr marL="536543" indent="-536543" algn="l" defTabSz="1430779" rtl="0" eaLnBrk="1" latinLnBrk="0" hangingPunct="1">
        <a:spcBef>
          <a:spcPct val="20000"/>
        </a:spcBef>
        <a:buFont typeface="Arial" pitchFamily="34" charset="0"/>
        <a:buChar char="•"/>
        <a:defRPr kumimoji="1" sz="5008" kern="1200">
          <a:solidFill>
            <a:schemeClr val="tx1"/>
          </a:solidFill>
          <a:latin typeface="+mn-lt"/>
          <a:ea typeface="+mn-ea"/>
          <a:cs typeface="+mn-cs"/>
        </a:defRPr>
      </a:lvl1pPr>
      <a:lvl2pPr marL="1162508" indent="-447118" algn="l" defTabSz="1430779" rtl="0" eaLnBrk="1" latinLnBrk="0" hangingPunct="1">
        <a:spcBef>
          <a:spcPct val="20000"/>
        </a:spcBef>
        <a:buFont typeface="Arial" pitchFamily="34" charset="0"/>
        <a:buChar char="–"/>
        <a:defRPr kumimoji="1" sz="4381" kern="1200">
          <a:solidFill>
            <a:schemeClr val="tx1"/>
          </a:solidFill>
          <a:latin typeface="+mn-lt"/>
          <a:ea typeface="+mn-ea"/>
          <a:cs typeface="+mn-cs"/>
        </a:defRPr>
      </a:lvl2pPr>
      <a:lvl3pPr marL="1788473" indent="-357694" algn="l" defTabSz="1430779" rtl="0" eaLnBrk="1" latinLnBrk="0" hangingPunct="1">
        <a:spcBef>
          <a:spcPct val="20000"/>
        </a:spcBef>
        <a:buFont typeface="Arial" pitchFamily="34" charset="0"/>
        <a:buChar char="•"/>
        <a:defRPr kumimoji="1" sz="3755" kern="1200">
          <a:solidFill>
            <a:schemeClr val="tx1"/>
          </a:solidFill>
          <a:latin typeface="+mn-lt"/>
          <a:ea typeface="+mn-ea"/>
          <a:cs typeface="+mn-cs"/>
        </a:defRPr>
      </a:lvl3pPr>
      <a:lvl4pPr marL="2503863" indent="-357694" algn="l" defTabSz="1430779" rtl="0" eaLnBrk="1" latinLnBrk="0" hangingPunct="1">
        <a:spcBef>
          <a:spcPct val="20000"/>
        </a:spcBef>
        <a:buFont typeface="Arial" pitchFamily="34" charset="0"/>
        <a:buChar char="–"/>
        <a:defRPr kumimoji="1" sz="3130" kern="1200">
          <a:solidFill>
            <a:schemeClr val="tx1"/>
          </a:solidFill>
          <a:latin typeface="+mn-lt"/>
          <a:ea typeface="+mn-ea"/>
          <a:cs typeface="+mn-cs"/>
        </a:defRPr>
      </a:lvl4pPr>
      <a:lvl5pPr marL="3219251" indent="-357694" algn="l" defTabSz="1430779" rtl="0" eaLnBrk="1" latinLnBrk="0" hangingPunct="1">
        <a:spcBef>
          <a:spcPct val="20000"/>
        </a:spcBef>
        <a:buFont typeface="Arial" pitchFamily="34" charset="0"/>
        <a:buChar char="»"/>
        <a:defRPr kumimoji="1" sz="3130" kern="1200">
          <a:solidFill>
            <a:schemeClr val="tx1"/>
          </a:solidFill>
          <a:latin typeface="+mn-lt"/>
          <a:ea typeface="+mn-ea"/>
          <a:cs typeface="+mn-cs"/>
        </a:defRPr>
      </a:lvl5pPr>
      <a:lvl6pPr marL="3934641" indent="-357694" algn="l" defTabSz="1430779" rtl="0" eaLnBrk="1" latinLnBrk="0" hangingPunct="1">
        <a:spcBef>
          <a:spcPct val="20000"/>
        </a:spcBef>
        <a:buFont typeface="Arial" pitchFamily="34" charset="0"/>
        <a:buChar char="•"/>
        <a:defRPr kumimoji="1" sz="3130" kern="1200">
          <a:solidFill>
            <a:schemeClr val="tx1"/>
          </a:solidFill>
          <a:latin typeface="+mn-lt"/>
          <a:ea typeface="+mn-ea"/>
          <a:cs typeface="+mn-cs"/>
        </a:defRPr>
      </a:lvl6pPr>
      <a:lvl7pPr marL="4650031" indent="-357694" algn="l" defTabSz="1430779" rtl="0" eaLnBrk="1" latinLnBrk="0" hangingPunct="1">
        <a:spcBef>
          <a:spcPct val="20000"/>
        </a:spcBef>
        <a:buFont typeface="Arial" pitchFamily="34" charset="0"/>
        <a:buChar char="•"/>
        <a:defRPr kumimoji="1" sz="3130" kern="1200">
          <a:solidFill>
            <a:schemeClr val="tx1"/>
          </a:solidFill>
          <a:latin typeface="+mn-lt"/>
          <a:ea typeface="+mn-ea"/>
          <a:cs typeface="+mn-cs"/>
        </a:defRPr>
      </a:lvl7pPr>
      <a:lvl8pPr marL="5365420" indent="-357694" algn="l" defTabSz="1430779" rtl="0" eaLnBrk="1" latinLnBrk="0" hangingPunct="1">
        <a:spcBef>
          <a:spcPct val="20000"/>
        </a:spcBef>
        <a:buFont typeface="Arial" pitchFamily="34" charset="0"/>
        <a:buChar char="•"/>
        <a:defRPr kumimoji="1" sz="3130" kern="1200">
          <a:solidFill>
            <a:schemeClr val="tx1"/>
          </a:solidFill>
          <a:latin typeface="+mn-lt"/>
          <a:ea typeface="+mn-ea"/>
          <a:cs typeface="+mn-cs"/>
        </a:defRPr>
      </a:lvl8pPr>
      <a:lvl9pPr marL="6080808" indent="-357694" algn="l" defTabSz="1430779" rtl="0" eaLnBrk="1" latinLnBrk="0" hangingPunct="1">
        <a:spcBef>
          <a:spcPct val="20000"/>
        </a:spcBef>
        <a:buFont typeface="Arial" pitchFamily="34" charset="0"/>
        <a:buChar char="•"/>
        <a:defRPr kumimoji="1" sz="3130" kern="1200">
          <a:solidFill>
            <a:schemeClr val="tx1"/>
          </a:solidFill>
          <a:latin typeface="+mn-lt"/>
          <a:ea typeface="+mn-ea"/>
          <a:cs typeface="+mn-cs"/>
        </a:defRPr>
      </a:lvl9pPr>
    </p:bodyStyle>
    <p:otherStyle>
      <a:defPPr>
        <a:defRPr lang="ja-JP"/>
      </a:defPPr>
      <a:lvl1pPr marL="0" algn="l" defTabSz="1430779" rtl="0" eaLnBrk="1" latinLnBrk="0" hangingPunct="1">
        <a:defRPr kumimoji="1" sz="2817" kern="1200">
          <a:solidFill>
            <a:schemeClr val="tx1"/>
          </a:solidFill>
          <a:latin typeface="+mn-lt"/>
          <a:ea typeface="+mn-ea"/>
          <a:cs typeface="+mn-cs"/>
        </a:defRPr>
      </a:lvl1pPr>
      <a:lvl2pPr marL="715390" algn="l" defTabSz="1430779" rtl="0" eaLnBrk="1" latinLnBrk="0" hangingPunct="1">
        <a:defRPr kumimoji="1" sz="2817" kern="1200">
          <a:solidFill>
            <a:schemeClr val="tx1"/>
          </a:solidFill>
          <a:latin typeface="+mn-lt"/>
          <a:ea typeface="+mn-ea"/>
          <a:cs typeface="+mn-cs"/>
        </a:defRPr>
      </a:lvl2pPr>
      <a:lvl3pPr marL="1430779" algn="l" defTabSz="1430779" rtl="0" eaLnBrk="1" latinLnBrk="0" hangingPunct="1">
        <a:defRPr kumimoji="1" sz="2817" kern="1200">
          <a:solidFill>
            <a:schemeClr val="tx1"/>
          </a:solidFill>
          <a:latin typeface="+mn-lt"/>
          <a:ea typeface="+mn-ea"/>
          <a:cs typeface="+mn-cs"/>
        </a:defRPr>
      </a:lvl3pPr>
      <a:lvl4pPr marL="2146168" algn="l" defTabSz="1430779" rtl="0" eaLnBrk="1" latinLnBrk="0" hangingPunct="1">
        <a:defRPr kumimoji="1" sz="2817" kern="1200">
          <a:solidFill>
            <a:schemeClr val="tx1"/>
          </a:solidFill>
          <a:latin typeface="+mn-lt"/>
          <a:ea typeface="+mn-ea"/>
          <a:cs typeface="+mn-cs"/>
        </a:defRPr>
      </a:lvl4pPr>
      <a:lvl5pPr marL="2861557" algn="l" defTabSz="1430779" rtl="0" eaLnBrk="1" latinLnBrk="0" hangingPunct="1">
        <a:defRPr kumimoji="1" sz="2817" kern="1200">
          <a:solidFill>
            <a:schemeClr val="tx1"/>
          </a:solidFill>
          <a:latin typeface="+mn-lt"/>
          <a:ea typeface="+mn-ea"/>
          <a:cs typeface="+mn-cs"/>
        </a:defRPr>
      </a:lvl5pPr>
      <a:lvl6pPr marL="3576947" algn="l" defTabSz="1430779" rtl="0" eaLnBrk="1" latinLnBrk="0" hangingPunct="1">
        <a:defRPr kumimoji="1" sz="2817" kern="1200">
          <a:solidFill>
            <a:schemeClr val="tx1"/>
          </a:solidFill>
          <a:latin typeface="+mn-lt"/>
          <a:ea typeface="+mn-ea"/>
          <a:cs typeface="+mn-cs"/>
        </a:defRPr>
      </a:lvl6pPr>
      <a:lvl7pPr marL="4292336" algn="l" defTabSz="1430779" rtl="0" eaLnBrk="1" latinLnBrk="0" hangingPunct="1">
        <a:defRPr kumimoji="1" sz="2817" kern="1200">
          <a:solidFill>
            <a:schemeClr val="tx1"/>
          </a:solidFill>
          <a:latin typeface="+mn-lt"/>
          <a:ea typeface="+mn-ea"/>
          <a:cs typeface="+mn-cs"/>
        </a:defRPr>
      </a:lvl7pPr>
      <a:lvl8pPr marL="5007725" algn="l" defTabSz="1430779" rtl="0" eaLnBrk="1" latinLnBrk="0" hangingPunct="1">
        <a:defRPr kumimoji="1" sz="2817" kern="1200">
          <a:solidFill>
            <a:schemeClr val="tx1"/>
          </a:solidFill>
          <a:latin typeface="+mn-lt"/>
          <a:ea typeface="+mn-ea"/>
          <a:cs typeface="+mn-cs"/>
        </a:defRPr>
      </a:lvl8pPr>
      <a:lvl9pPr marL="5723114" algn="l" defTabSz="1430779" rtl="0" eaLnBrk="1" latinLnBrk="0" hangingPunct="1">
        <a:defRPr kumimoji="1" sz="28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71400" y="488504"/>
            <a:ext cx="3609839"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1400" b="1" spc="300" dirty="0">
                <a:solidFill>
                  <a:schemeClr val="tx1"/>
                </a:solidFill>
                <a:latin typeface="メイリオ" panose="020B0604030504040204" pitchFamily="50" charset="-128"/>
                <a:ea typeface="メイリオ" panose="020B0604030504040204" pitchFamily="50" charset="-128"/>
              </a:rPr>
              <a:t>就職氷河期世代の皆さまへ</a:t>
            </a:r>
          </a:p>
        </p:txBody>
      </p:sp>
      <p:sp>
        <p:nvSpPr>
          <p:cNvPr id="26" name="正方形/長方形 25"/>
          <p:cNvSpPr/>
          <p:nvPr/>
        </p:nvSpPr>
        <p:spPr>
          <a:xfrm>
            <a:off x="-145904" y="864000"/>
            <a:ext cx="7128792" cy="900000"/>
          </a:xfrm>
          <a:prstGeom prst="rect">
            <a:avLst/>
          </a:prstGeom>
          <a:solidFill>
            <a:srgbClr val="66BAB7"/>
          </a:solidFill>
          <a:ln>
            <a:noFill/>
          </a:ln>
        </p:spPr>
        <p:style>
          <a:lnRef idx="2">
            <a:schemeClr val="accent1">
              <a:shade val="50000"/>
            </a:schemeClr>
          </a:lnRef>
          <a:fillRef idx="1">
            <a:schemeClr val="accent1"/>
          </a:fillRef>
          <a:effectRef idx="0">
            <a:schemeClr val="accent1"/>
          </a:effectRef>
          <a:fontRef idx="minor">
            <a:schemeClr val="lt1"/>
          </a:fontRef>
        </p:style>
        <p:txBody>
          <a:bodyPr tIns="54000" bIns="0" rtlCol="0" anchor="ctr" anchorCtr="1">
            <a:noAutofit/>
          </a:bodyPr>
          <a:lstStyle/>
          <a:p>
            <a:pPr algn="ctr">
              <a:lnSpc>
                <a:spcPct val="110000"/>
              </a:lnSpc>
            </a:pPr>
            <a:r>
              <a:rPr kumimoji="1" lang="ja-JP" altLang="en-US" sz="2000" b="1" spc="100" dirty="0">
                <a:latin typeface="メイリオ" panose="020B0604030504040204" pitchFamily="50" charset="-128"/>
                <a:ea typeface="メイリオ" panose="020B0604030504040204" pitchFamily="50" charset="-128"/>
              </a:rPr>
              <a:t>就職氷河期世代向けインターン（職場実習・体験）</a:t>
            </a:r>
            <a:r>
              <a:rPr kumimoji="1" lang="en-US" altLang="ja-JP" sz="2000" b="1" spc="100" dirty="0">
                <a:latin typeface="メイリオ" panose="020B0604030504040204" pitchFamily="50" charset="-128"/>
                <a:ea typeface="メイリオ" panose="020B0604030504040204" pitchFamily="50" charset="-128"/>
              </a:rPr>
              <a:t/>
            </a:r>
            <a:br>
              <a:rPr kumimoji="1" lang="en-US" altLang="ja-JP" sz="2000" b="1" spc="100" dirty="0">
                <a:latin typeface="メイリオ" panose="020B0604030504040204" pitchFamily="50" charset="-128"/>
                <a:ea typeface="メイリオ" panose="020B0604030504040204" pitchFamily="50" charset="-128"/>
              </a:rPr>
            </a:br>
            <a:r>
              <a:rPr kumimoji="1" lang="ja-JP" altLang="en-US" sz="2000" b="1" spc="200" dirty="0">
                <a:latin typeface="メイリオ" panose="020B0604030504040204" pitchFamily="50" charset="-128"/>
                <a:ea typeface="メイリオ" panose="020B0604030504040204" pitchFamily="50" charset="-128"/>
              </a:rPr>
              <a:t>に参加してみませんか？</a:t>
            </a:r>
          </a:p>
        </p:txBody>
      </p:sp>
      <p:sp>
        <p:nvSpPr>
          <p:cNvPr id="33" name="テキスト ボックス 32"/>
          <p:cNvSpPr txBox="1"/>
          <p:nvPr/>
        </p:nvSpPr>
        <p:spPr>
          <a:xfrm>
            <a:off x="369000" y="2000672"/>
            <a:ext cx="6120000" cy="812530"/>
          </a:xfrm>
          <a:prstGeom prst="rect">
            <a:avLst/>
          </a:prstGeom>
          <a:noFill/>
        </p:spPr>
        <p:txBody>
          <a:bodyPr wrap="square" rtlCol="0">
            <a:spAutoFit/>
          </a:bodyPr>
          <a:lstStyle/>
          <a:p>
            <a:pPr>
              <a:lnSpc>
                <a:spcPct val="120000"/>
              </a:lnSpc>
            </a:pPr>
            <a:r>
              <a:rPr lang="ja-JP" altLang="en-US" sz="1300" dirty="0">
                <a:latin typeface="メイリオ" panose="020B0604030504040204" pitchFamily="50" charset="-128"/>
                <a:ea typeface="メイリオ" panose="020B0604030504040204" pitchFamily="50" charset="-128"/>
              </a:rPr>
              <a:t>現在も不本意ながら不安定な仕事に就いているなど、さまざまな課題に直面している就職氷河期世代の方に向けて、就労体験を通じて業種・職種への理解を深めてもらうための、職場実習・体験（以下「インターン」）を実施します。</a:t>
            </a:r>
            <a:endParaRPr lang="en-US" altLang="ja-JP" sz="1300" dirty="0">
              <a:latin typeface="メイリオ" panose="020B0604030504040204" pitchFamily="50" charset="-128"/>
              <a:ea typeface="メイリオ" panose="020B0604030504040204" pitchFamily="50" charset="-128"/>
            </a:endParaRPr>
          </a:p>
        </p:txBody>
      </p:sp>
      <p:grpSp>
        <p:nvGrpSpPr>
          <p:cNvPr id="48" name="グループ化 47"/>
          <p:cNvGrpSpPr/>
          <p:nvPr/>
        </p:nvGrpSpPr>
        <p:grpSpPr>
          <a:xfrm rot="10800000">
            <a:off x="-554796" y="9488207"/>
            <a:ext cx="7877073" cy="813425"/>
            <a:chOff x="-555876" y="-459006"/>
            <a:chExt cx="7877073" cy="813425"/>
          </a:xfrm>
        </p:grpSpPr>
        <p:sp>
          <p:nvSpPr>
            <p:cNvPr id="49" name="AutoShape 12"/>
            <p:cNvSpPr>
              <a:spLocks noChangeArrowheads="1"/>
            </p:cNvSpPr>
            <p:nvPr/>
          </p:nvSpPr>
          <p:spPr bwMode="auto">
            <a:xfrm>
              <a:off x="-555876" y="-459006"/>
              <a:ext cx="882508" cy="798434"/>
            </a:xfrm>
            <a:prstGeom prst="roundRect">
              <a:avLst>
                <a:gd name="adj" fmla="val 50000"/>
              </a:avLst>
            </a:prstGeom>
            <a:solidFill>
              <a:srgbClr val="00B050"/>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50" name="AutoShape 14"/>
            <p:cNvSpPr>
              <a:spLocks noChangeArrowheads="1"/>
            </p:cNvSpPr>
            <p:nvPr/>
          </p:nvSpPr>
          <p:spPr bwMode="auto">
            <a:xfrm>
              <a:off x="1006106" y="-458848"/>
              <a:ext cx="6315091" cy="798275"/>
            </a:xfrm>
            <a:prstGeom prst="roundRect">
              <a:avLst>
                <a:gd name="adj" fmla="val 50000"/>
              </a:avLst>
            </a:prstGeom>
            <a:solidFill>
              <a:srgbClr val="00B050"/>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51" name="円/楕円 27"/>
            <p:cNvSpPr/>
            <p:nvPr/>
          </p:nvSpPr>
          <p:spPr>
            <a:xfrm>
              <a:off x="326632" y="-359139"/>
              <a:ext cx="679473" cy="71355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2" name="Text Box 42"/>
          <p:cNvSpPr txBox="1">
            <a:spLocks noChangeArrowheads="1"/>
          </p:cNvSpPr>
          <p:nvPr/>
        </p:nvSpPr>
        <p:spPr bwMode="auto">
          <a:xfrm>
            <a:off x="5733256" y="9254433"/>
            <a:ext cx="1589846" cy="235071"/>
          </a:xfrm>
          <a:prstGeom prst="rect">
            <a:avLst/>
          </a:prstGeom>
          <a:noFill/>
          <a:ln w="9525">
            <a:noFill/>
            <a:miter lim="800000"/>
            <a:headEnd/>
            <a:tailEnd/>
          </a:ln>
        </p:spPr>
        <p:txBody>
          <a:bodyPr wrap="square" lIns="37652" tIns="47819" rIns="37652" bIns="47819">
            <a:spAutoFit/>
          </a:bodyPr>
          <a:lstStyle/>
          <a:p>
            <a:pPr fontAlgn="auto">
              <a:spcBef>
                <a:spcPts val="0"/>
              </a:spcBef>
              <a:spcAft>
                <a:spcPts val="0"/>
              </a:spcAft>
              <a:defRPr/>
            </a:pPr>
            <a:r>
              <a:rPr lang="en-US" altLang="ja-JP" sz="900" spc="-21" dirty="0">
                <a:latin typeface="メイリオ" pitchFamily="50" charset="-128"/>
                <a:ea typeface="メイリオ" pitchFamily="50" charset="-128"/>
              </a:rPr>
              <a:t>LL060401</a:t>
            </a:r>
            <a:r>
              <a:rPr lang="ja-JP" altLang="en-US" sz="900" spc="-21" dirty="0">
                <a:latin typeface="メイリオ" pitchFamily="50" charset="-128"/>
                <a:ea typeface="メイリオ" pitchFamily="50" charset="-128"/>
              </a:rPr>
              <a:t>開若</a:t>
            </a:r>
            <a:r>
              <a:rPr lang="en-US" altLang="ja-JP" sz="900" spc="-21" dirty="0">
                <a:latin typeface="メイリオ" pitchFamily="50" charset="-128"/>
                <a:ea typeface="メイリオ" pitchFamily="50" charset="-128"/>
              </a:rPr>
              <a:t>01</a:t>
            </a:r>
            <a:endParaRPr lang="ja-JP" altLang="en-US" sz="900" spc="-21" dirty="0">
              <a:latin typeface="メイリオ" pitchFamily="50" charset="-128"/>
              <a:ea typeface="メイリオ" pitchFamily="50" charset="-128"/>
            </a:endParaRPr>
          </a:p>
        </p:txBody>
      </p:sp>
      <p:sp>
        <p:nvSpPr>
          <p:cNvPr id="58" name="角丸四角形 57"/>
          <p:cNvSpPr/>
          <p:nvPr/>
        </p:nvSpPr>
        <p:spPr>
          <a:xfrm>
            <a:off x="369000" y="4225999"/>
            <a:ext cx="6120000" cy="254264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spcAft>
                <a:spcPts val="600"/>
              </a:spcAft>
            </a:pPr>
            <a:r>
              <a:rPr kumimoji="1" lang="ja-JP" altLang="en-US" sz="1200" dirty="0">
                <a:solidFill>
                  <a:schemeClr val="tx1"/>
                </a:solidFill>
                <a:latin typeface="メイリオ" panose="020B0604030504040204" pitchFamily="50" charset="-128"/>
                <a:ea typeface="メイリオ" panose="020B0604030504040204" pitchFamily="50" charset="-128"/>
              </a:rPr>
              <a:t>おおむね</a:t>
            </a:r>
            <a:r>
              <a:rPr kumimoji="1" lang="en-US" altLang="ja-JP" sz="1200" dirty="0">
                <a:solidFill>
                  <a:schemeClr val="tx1"/>
                </a:solidFill>
                <a:latin typeface="メイリオ" panose="020B0604030504040204" pitchFamily="50" charset="-128"/>
                <a:ea typeface="メイリオ" panose="020B0604030504040204" pitchFamily="50" charset="-128"/>
              </a:rPr>
              <a:t>1968</a:t>
            </a:r>
            <a:r>
              <a:rPr kumimoji="1" lang="ja-JP" altLang="en-US" sz="1200" dirty="0">
                <a:solidFill>
                  <a:schemeClr val="tx1"/>
                </a:solidFill>
                <a:latin typeface="メイリオ" panose="020B0604030504040204" pitchFamily="50" charset="-128"/>
                <a:ea typeface="メイリオ" panose="020B0604030504040204" pitchFamily="50" charset="-128"/>
              </a:rPr>
              <a:t>（昭和</a:t>
            </a:r>
            <a:r>
              <a:rPr kumimoji="1" lang="en-US" altLang="ja-JP" sz="1200" dirty="0">
                <a:solidFill>
                  <a:schemeClr val="tx1"/>
                </a:solidFill>
                <a:latin typeface="メイリオ" panose="020B0604030504040204" pitchFamily="50" charset="-128"/>
                <a:ea typeface="メイリオ" panose="020B0604030504040204" pitchFamily="50" charset="-128"/>
              </a:rPr>
              <a:t>43</a:t>
            </a:r>
            <a:r>
              <a:rPr kumimoji="1" lang="ja-JP" altLang="en-US" sz="1200" dirty="0">
                <a:solidFill>
                  <a:schemeClr val="tx1"/>
                </a:solidFill>
                <a:latin typeface="メイリオ" panose="020B0604030504040204" pitchFamily="50" charset="-128"/>
                <a:ea typeface="メイリオ" panose="020B0604030504040204" pitchFamily="50" charset="-128"/>
              </a:rPr>
              <a:t>）年４月２日から</a:t>
            </a:r>
            <a:r>
              <a:rPr kumimoji="1" lang="en-US" altLang="ja-JP" sz="1200" dirty="0">
                <a:solidFill>
                  <a:schemeClr val="tx1"/>
                </a:solidFill>
                <a:latin typeface="メイリオ" panose="020B0604030504040204" pitchFamily="50" charset="-128"/>
                <a:ea typeface="メイリオ" panose="020B0604030504040204" pitchFamily="50" charset="-128"/>
              </a:rPr>
              <a:t>1988</a:t>
            </a:r>
            <a:r>
              <a:rPr kumimoji="1" lang="ja-JP" altLang="en-US" sz="1200" dirty="0">
                <a:solidFill>
                  <a:schemeClr val="tx1"/>
                </a:solidFill>
                <a:latin typeface="メイリオ" panose="020B0604030504040204" pitchFamily="50" charset="-128"/>
                <a:ea typeface="メイリオ" panose="020B0604030504040204" pitchFamily="50" charset="-128"/>
              </a:rPr>
              <a:t>（昭和</a:t>
            </a:r>
            <a:r>
              <a:rPr kumimoji="1" lang="en-US" altLang="ja-JP" sz="1200" dirty="0">
                <a:solidFill>
                  <a:schemeClr val="tx1"/>
                </a:solidFill>
                <a:latin typeface="メイリオ" panose="020B0604030504040204" pitchFamily="50" charset="-128"/>
                <a:ea typeface="メイリオ" panose="020B0604030504040204" pitchFamily="50" charset="-128"/>
              </a:rPr>
              <a:t>63</a:t>
            </a:r>
            <a:r>
              <a:rPr kumimoji="1" lang="ja-JP" altLang="en-US" sz="1200" dirty="0">
                <a:solidFill>
                  <a:schemeClr val="tx1"/>
                </a:solidFill>
                <a:latin typeface="メイリオ" panose="020B0604030504040204" pitchFamily="50" charset="-128"/>
                <a:ea typeface="メイリオ" panose="020B0604030504040204" pitchFamily="50" charset="-128"/>
              </a:rPr>
              <a:t>）年４月１日までの間に生まれ、正社員就職を希望する方で、以下のような方が対象です。</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marL="182563" indent="-182563">
              <a:lnSpc>
                <a:spcPct val="120000"/>
              </a:lnSpc>
              <a:spcAft>
                <a:spcPts val="600"/>
              </a:spcAft>
            </a:pPr>
            <a:r>
              <a:rPr lang="ja-JP" altLang="en-US" sz="1200" dirty="0">
                <a:solidFill>
                  <a:schemeClr val="tx1"/>
                </a:solidFill>
                <a:latin typeface="メイリオ" panose="020B0604030504040204" pitchFamily="50" charset="-128"/>
                <a:ea typeface="メイリオ" panose="020B0604030504040204" pitchFamily="50" charset="-128"/>
              </a:rPr>
              <a:t>・おおむね直近１年間に正社員として雇用されておらず、</a:t>
            </a:r>
            <a:r>
              <a:rPr lang="en-US" altLang="ja-JP" sz="1200" dirty="0">
                <a:solidFill>
                  <a:schemeClr val="tx1"/>
                </a:solidFill>
                <a:latin typeface="メイリオ" panose="020B0604030504040204" pitchFamily="50" charset="-128"/>
                <a:ea typeface="メイリオ" panose="020B0604030504040204" pitchFamily="50" charset="-128"/>
              </a:rPr>
              <a:t/>
            </a:r>
            <a:br>
              <a:rPr lang="en-US" altLang="ja-JP" sz="1200" dirty="0">
                <a:solidFill>
                  <a:schemeClr val="tx1"/>
                </a:solidFill>
                <a:latin typeface="メイリオ" panose="020B0604030504040204" pitchFamily="50" charset="-128"/>
                <a:ea typeface="メイリオ" panose="020B0604030504040204" pitchFamily="50" charset="-128"/>
              </a:rPr>
            </a:br>
            <a:r>
              <a:rPr lang="ja-JP" altLang="en-US" sz="1200" dirty="0">
                <a:solidFill>
                  <a:schemeClr val="tx1"/>
                </a:solidFill>
                <a:latin typeface="メイリオ" panose="020B0604030504040204" pitchFamily="50" charset="-128"/>
                <a:ea typeface="メイリオ" panose="020B0604030504040204" pitchFamily="50" charset="-128"/>
              </a:rPr>
              <a:t>かつ、直近５年間に正社員としての雇用期間が通算１年以下</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marL="182563" indent="-182563">
              <a:lnSpc>
                <a:spcPct val="120000"/>
              </a:lnSpc>
              <a:spcAft>
                <a:spcPts val="600"/>
              </a:spcAft>
            </a:pPr>
            <a:r>
              <a:rPr lang="ja-JP" altLang="en-US" sz="1200" dirty="0">
                <a:solidFill>
                  <a:schemeClr val="tx1"/>
                </a:solidFill>
                <a:latin typeface="メイリオ" panose="020B0604030504040204" pitchFamily="50" charset="-128"/>
                <a:ea typeface="メイリオ" panose="020B0604030504040204" pitchFamily="50" charset="-128"/>
              </a:rPr>
              <a:t>・おおむね１年以上、臨時的・短期的な就業を繰り返す、</a:t>
            </a:r>
            <a:r>
              <a:rPr lang="en-US" altLang="ja-JP" sz="1200" dirty="0">
                <a:solidFill>
                  <a:schemeClr val="tx1"/>
                </a:solidFill>
                <a:latin typeface="メイリオ" panose="020B0604030504040204" pitchFamily="50" charset="-128"/>
                <a:ea typeface="メイリオ" panose="020B0604030504040204" pitchFamily="50" charset="-128"/>
              </a:rPr>
              <a:t/>
            </a:r>
            <a:br>
              <a:rPr lang="en-US" altLang="ja-JP" sz="1200" dirty="0">
                <a:solidFill>
                  <a:schemeClr val="tx1"/>
                </a:solidFill>
                <a:latin typeface="メイリオ" panose="020B0604030504040204" pitchFamily="50" charset="-128"/>
                <a:ea typeface="メイリオ" panose="020B0604030504040204" pitchFamily="50" charset="-128"/>
              </a:rPr>
            </a:br>
            <a:r>
              <a:rPr lang="ja-JP" altLang="en-US" sz="1200" dirty="0">
                <a:solidFill>
                  <a:schemeClr val="tx1"/>
                </a:solidFill>
                <a:latin typeface="メイリオ" panose="020B0604030504040204" pitchFamily="50" charset="-128"/>
                <a:ea typeface="メイリオ" panose="020B0604030504040204" pitchFamily="50" charset="-128"/>
              </a:rPr>
              <a:t>または臨時的・短期的な就業と失業状態を繰り返すなど不安定就労の期間が長い</a:t>
            </a:r>
            <a:endParaRPr lang="en-US" altLang="ja-JP" sz="1200" dirty="0">
              <a:solidFill>
                <a:schemeClr val="tx1"/>
              </a:solidFill>
              <a:latin typeface="メイリオ" panose="020B0604030504040204" pitchFamily="50" charset="-128"/>
              <a:ea typeface="メイリオ" panose="020B0604030504040204" pitchFamily="50" charset="-128"/>
            </a:endParaRPr>
          </a:p>
          <a:p>
            <a:pPr marL="182563" indent="-182563">
              <a:lnSpc>
                <a:spcPct val="120000"/>
              </a:lnSpc>
              <a:spcAft>
                <a:spcPts val="600"/>
              </a:spcAft>
            </a:pPr>
            <a:r>
              <a:rPr lang="ja-JP" altLang="en-US" sz="1200" dirty="0">
                <a:solidFill>
                  <a:schemeClr val="tx1"/>
                </a:solidFill>
                <a:latin typeface="メイリオ" panose="020B0604030504040204" pitchFamily="50" charset="-128"/>
                <a:ea typeface="メイリオ" panose="020B0604030504040204" pitchFamily="50" charset="-128"/>
              </a:rPr>
              <a:t>・非正規雇用の就業経験が多い、または就職後の就労期間が短い者など、</a:t>
            </a:r>
            <a:r>
              <a:rPr lang="en-US" altLang="ja-JP" sz="1200" dirty="0">
                <a:solidFill>
                  <a:schemeClr val="tx1"/>
                </a:solidFill>
                <a:latin typeface="メイリオ" panose="020B0604030504040204" pitchFamily="50" charset="-128"/>
                <a:ea typeface="メイリオ" panose="020B0604030504040204" pitchFamily="50" charset="-128"/>
              </a:rPr>
              <a:t/>
            </a:r>
            <a:br>
              <a:rPr lang="en-US" altLang="ja-JP" sz="1200" dirty="0">
                <a:solidFill>
                  <a:schemeClr val="tx1"/>
                </a:solidFill>
                <a:latin typeface="メイリオ" panose="020B0604030504040204" pitchFamily="50" charset="-128"/>
                <a:ea typeface="メイリオ" panose="020B0604030504040204" pitchFamily="50" charset="-128"/>
              </a:rPr>
            </a:br>
            <a:r>
              <a:rPr lang="ja-JP" altLang="en-US" sz="1200" dirty="0">
                <a:solidFill>
                  <a:schemeClr val="tx1"/>
                </a:solidFill>
                <a:latin typeface="メイリオ" panose="020B0604030504040204" pitchFamily="50" charset="-128"/>
                <a:ea typeface="メイリオ" panose="020B0604030504040204" pitchFamily="50" charset="-128"/>
              </a:rPr>
              <a:t>安定した就労の経験が少ない</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36" name="角丸四角形 35"/>
          <p:cNvSpPr/>
          <p:nvPr/>
        </p:nvSpPr>
        <p:spPr>
          <a:xfrm>
            <a:off x="459000" y="3453838"/>
            <a:ext cx="5855805" cy="34703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lang="en-US" altLang="ja-JP" sz="1000" dirty="0">
                <a:solidFill>
                  <a:schemeClr val="tx1"/>
                </a:solidFill>
                <a:latin typeface="メイリオ" panose="020B0604030504040204" pitchFamily="50" charset="-128"/>
                <a:ea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rPr>
              <a:t>インターン終了後に、受け入れ先企業での雇用が確保されているものではありません。</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459000" y="2864768"/>
            <a:ext cx="5940000" cy="540000"/>
          </a:xfrm>
          <a:prstGeom prst="rect">
            <a:avLst/>
          </a:prstGeom>
          <a:noFill/>
          <a:ln w="6350">
            <a:solidFill>
              <a:schemeClr val="accent1"/>
            </a:solidFill>
            <a:prstDash val="sysDash"/>
          </a:ln>
        </p:spPr>
        <p:txBody>
          <a:bodyPr wrap="square" rtlCol="0" anchor="ctr">
            <a:noAutofit/>
          </a:bodyPr>
          <a:lstStyle/>
          <a:p>
            <a:pPr>
              <a:lnSpc>
                <a:spcPct val="110000"/>
              </a:lnSpc>
            </a:pPr>
            <a:r>
              <a:rPr lang="ja-JP" altLang="en-US" sz="1000" dirty="0">
                <a:latin typeface="メイリオ" panose="020B0604030504040204" pitchFamily="50" charset="-128"/>
                <a:ea typeface="メイリオ" panose="020B0604030504040204" pitchFamily="50" charset="-128"/>
              </a:rPr>
              <a:t>就職氷河期世代とは、おおむね</a:t>
            </a:r>
            <a:r>
              <a:rPr lang="en-US" altLang="ja-JP" sz="1000" dirty="0">
                <a:latin typeface="メイリオ" panose="020B0604030504040204" pitchFamily="50" charset="-128"/>
                <a:ea typeface="メイリオ" panose="020B0604030504040204" pitchFamily="50" charset="-128"/>
              </a:rPr>
              <a:t>1993</a:t>
            </a:r>
            <a:r>
              <a:rPr lang="ja-JP" altLang="en-US" sz="1000" dirty="0">
                <a:latin typeface="メイリオ" panose="020B0604030504040204" pitchFamily="50" charset="-128"/>
                <a:ea typeface="メイリオ" panose="020B0604030504040204" pitchFamily="50" charset="-128"/>
              </a:rPr>
              <a:t>（平成５）年から</a:t>
            </a:r>
            <a:r>
              <a:rPr lang="en-US" altLang="ja-JP" sz="1000" dirty="0">
                <a:latin typeface="メイリオ" panose="020B0604030504040204" pitchFamily="50" charset="-128"/>
                <a:ea typeface="メイリオ" panose="020B0604030504040204" pitchFamily="50" charset="-128"/>
              </a:rPr>
              <a:t>2004</a:t>
            </a:r>
            <a:r>
              <a:rPr lang="ja-JP" altLang="en-US" sz="1000" dirty="0">
                <a:latin typeface="メイリオ" panose="020B0604030504040204" pitchFamily="50" charset="-128"/>
                <a:ea typeface="メイリオ" panose="020B0604030504040204" pitchFamily="50" charset="-128"/>
              </a:rPr>
              <a:t>（平成</a:t>
            </a:r>
            <a:r>
              <a:rPr lang="en-US" altLang="ja-JP" sz="1000" dirty="0">
                <a:latin typeface="メイリオ" panose="020B0604030504040204" pitchFamily="50" charset="-128"/>
                <a:ea typeface="メイリオ" panose="020B0604030504040204" pitchFamily="50" charset="-128"/>
              </a:rPr>
              <a:t>16</a:t>
            </a:r>
            <a:r>
              <a:rPr lang="ja-JP" altLang="en-US" sz="1000" dirty="0">
                <a:latin typeface="メイリオ" panose="020B0604030504040204" pitchFamily="50" charset="-128"/>
                <a:ea typeface="メイリオ" panose="020B0604030504040204" pitchFamily="50" charset="-128"/>
              </a:rPr>
              <a:t>）年の、雇用環境が厳しい時期に</a:t>
            </a:r>
            <a:r>
              <a:rPr lang="ja-JP" altLang="en-US" sz="1000">
                <a:latin typeface="メイリオ" panose="020B0604030504040204" pitchFamily="50" charset="-128"/>
                <a:ea typeface="メイリオ" panose="020B0604030504040204" pitchFamily="50" charset="-128"/>
              </a:rPr>
              <a:t>学校卒業期を迎えた</a:t>
            </a:r>
            <a:r>
              <a:rPr lang="ja-JP" altLang="en-US" sz="1000" dirty="0">
                <a:latin typeface="メイリオ" panose="020B0604030504040204" pitchFamily="50" charset="-128"/>
                <a:ea typeface="メイリオ" panose="020B0604030504040204" pitchFamily="50" charset="-128"/>
              </a:rPr>
              <a:t>世代を指します。</a:t>
            </a:r>
            <a:endParaRPr lang="en-US" altLang="ja-JP" sz="1000" dirty="0">
              <a:latin typeface="メイリオ" panose="020B0604030504040204" pitchFamily="50" charset="-128"/>
              <a:ea typeface="メイリオ" panose="020B0604030504040204" pitchFamily="50" charset="-128"/>
            </a:endParaRPr>
          </a:p>
        </p:txBody>
      </p:sp>
      <p:cxnSp>
        <p:nvCxnSpPr>
          <p:cNvPr id="31" name="直線コネクタ 30"/>
          <p:cNvCxnSpPr/>
          <p:nvPr/>
        </p:nvCxnSpPr>
        <p:spPr bwMode="auto">
          <a:xfrm flipV="1">
            <a:off x="271331" y="3941177"/>
            <a:ext cx="7569911" cy="0"/>
          </a:xfrm>
          <a:prstGeom prst="line">
            <a:avLst/>
          </a:prstGeom>
          <a:noFill/>
          <a:ln w="28575" cap="flat" cmpd="sng" algn="ctr">
            <a:solidFill>
              <a:srgbClr val="66BAB7"/>
            </a:solidFill>
            <a:prstDash val="solid"/>
            <a:round/>
            <a:headEnd type="none" w="med" len="med"/>
            <a:tailEnd type="none" w="med" len="med"/>
          </a:ln>
          <a:effectLst/>
        </p:spPr>
      </p:cxnSp>
      <p:sp>
        <p:nvSpPr>
          <p:cNvPr id="32" name="正方形/長方形 31"/>
          <p:cNvSpPr/>
          <p:nvPr/>
        </p:nvSpPr>
        <p:spPr bwMode="auto">
          <a:xfrm>
            <a:off x="214634" y="3928776"/>
            <a:ext cx="1224000" cy="360000"/>
          </a:xfrm>
          <a:prstGeom prst="rect">
            <a:avLst/>
          </a:prstGeom>
          <a:solidFill>
            <a:srgbClr val="66BAB7"/>
          </a:solidFill>
          <a:ln w="6350" algn="ctr">
            <a:noFill/>
            <a:round/>
            <a:headEnd/>
            <a:tailEnd/>
          </a:ln>
          <a:effectLst/>
        </p:spPr>
        <p:txBody>
          <a:bodyPr wrap="square" lIns="91425" tIns="72000" rIns="91425" bIns="36000" rtlCol="0" anchor="ctr" anchorCtr="0"/>
          <a:lstStyle/>
          <a:p>
            <a:pPr algn="ctr"/>
            <a:r>
              <a:rPr lang="ja-JP" altLang="en-US" sz="1500" b="1" spc="600" dirty="0">
                <a:solidFill>
                  <a:schemeClr val="bg1"/>
                </a:solidFill>
                <a:latin typeface="メイリオ" panose="020B0604030504040204" pitchFamily="50" charset="-128"/>
                <a:ea typeface="メイリオ" panose="020B0604030504040204" pitchFamily="50" charset="-128"/>
              </a:rPr>
              <a:t>対象</a:t>
            </a:r>
            <a:r>
              <a:rPr lang="ja-JP" altLang="en-US" sz="1500" b="1" dirty="0">
                <a:solidFill>
                  <a:schemeClr val="bg1"/>
                </a:solidFill>
                <a:latin typeface="メイリオ" panose="020B0604030504040204" pitchFamily="50" charset="-128"/>
                <a:ea typeface="メイリオ" panose="020B0604030504040204" pitchFamily="50" charset="-128"/>
              </a:rPr>
              <a:t>者</a:t>
            </a:r>
          </a:p>
        </p:txBody>
      </p:sp>
      <p:cxnSp>
        <p:nvCxnSpPr>
          <p:cNvPr id="41" name="直線コネクタ 40"/>
          <p:cNvCxnSpPr/>
          <p:nvPr/>
        </p:nvCxnSpPr>
        <p:spPr bwMode="auto">
          <a:xfrm flipV="1">
            <a:off x="274749" y="6787897"/>
            <a:ext cx="7569911" cy="0"/>
          </a:xfrm>
          <a:prstGeom prst="line">
            <a:avLst/>
          </a:prstGeom>
          <a:noFill/>
          <a:ln w="28575" cap="flat" cmpd="sng" algn="ctr">
            <a:solidFill>
              <a:srgbClr val="66BAB7"/>
            </a:solidFill>
            <a:prstDash val="solid"/>
            <a:round/>
            <a:headEnd type="none" w="med" len="med"/>
            <a:tailEnd type="none" w="med" len="med"/>
          </a:ln>
          <a:effectLst/>
        </p:spPr>
      </p:cxnSp>
      <p:sp>
        <p:nvSpPr>
          <p:cNvPr id="42" name="正方形/長方形 41"/>
          <p:cNvSpPr/>
          <p:nvPr/>
        </p:nvSpPr>
        <p:spPr bwMode="auto">
          <a:xfrm>
            <a:off x="218052" y="6775496"/>
            <a:ext cx="1548000" cy="360000"/>
          </a:xfrm>
          <a:prstGeom prst="rect">
            <a:avLst/>
          </a:prstGeom>
          <a:solidFill>
            <a:srgbClr val="66BAB7"/>
          </a:solidFill>
          <a:ln w="6350" algn="ctr">
            <a:noFill/>
            <a:round/>
            <a:headEnd/>
            <a:tailEnd/>
          </a:ln>
          <a:effectLst/>
        </p:spPr>
        <p:txBody>
          <a:bodyPr wrap="square" lIns="91425" tIns="72000" rIns="91425" bIns="36000" rtlCol="0" anchor="ctr" anchorCtr="0"/>
          <a:lstStyle/>
          <a:p>
            <a:pPr algn="ctr"/>
            <a:r>
              <a:rPr lang="ja-JP" altLang="en-US" sz="1500" b="1" spc="300" dirty="0">
                <a:solidFill>
                  <a:schemeClr val="bg1"/>
                </a:solidFill>
                <a:latin typeface="メイリオ" panose="020B0604030504040204" pitchFamily="50" charset="-128"/>
                <a:ea typeface="メイリオ" panose="020B0604030504040204" pitchFamily="50" charset="-128"/>
              </a:rPr>
              <a:t>参加者の</a:t>
            </a:r>
            <a:r>
              <a:rPr lang="ja-JP" altLang="en-US" sz="1500" b="1" dirty="0">
                <a:solidFill>
                  <a:schemeClr val="bg1"/>
                </a:solidFill>
                <a:latin typeface="メイリオ" panose="020B0604030504040204" pitchFamily="50" charset="-128"/>
                <a:ea typeface="メイリオ" panose="020B0604030504040204" pitchFamily="50" charset="-128"/>
              </a:rPr>
              <a:t>声</a:t>
            </a:r>
          </a:p>
        </p:txBody>
      </p:sp>
      <p:sp>
        <p:nvSpPr>
          <p:cNvPr id="44" name="テキスト ボックス 43"/>
          <p:cNvSpPr txBox="1"/>
          <p:nvPr/>
        </p:nvSpPr>
        <p:spPr>
          <a:xfrm>
            <a:off x="369000" y="7329264"/>
            <a:ext cx="2952000" cy="660726"/>
          </a:xfrm>
          <a:prstGeom prst="rect">
            <a:avLst/>
          </a:prstGeom>
          <a:solidFill>
            <a:srgbClr val="FDF3B9"/>
          </a:solidFill>
        </p:spPr>
        <p:txBody>
          <a:bodyPr wrap="square" lIns="108000" tIns="144000" rIns="108000" bIns="108000" rtlCol="0">
            <a:spAutoFit/>
          </a:bodyPr>
          <a:lstStyle/>
          <a:p>
            <a:pPr>
              <a:lnSpc>
                <a:spcPct val="120000"/>
              </a:lnSpc>
            </a:pPr>
            <a:r>
              <a:rPr lang="ja-JP" altLang="en-US" sz="1100" dirty="0">
                <a:latin typeface="メイリオ" panose="020B0604030504040204" pitchFamily="50" charset="-128"/>
                <a:ea typeface="メイリオ" panose="020B0604030504040204" pitchFamily="50" charset="-128"/>
              </a:rPr>
              <a:t>会社内部の方々の声を直接聞けたことで不安が払拭された。</a:t>
            </a:r>
            <a:endParaRPr lang="en-US" altLang="ja-JP" sz="1100" dirty="0">
              <a:latin typeface="メイリオ" panose="020B0604030504040204" pitchFamily="50" charset="-128"/>
              <a:ea typeface="メイリオ" panose="020B0604030504040204" pitchFamily="50" charset="-128"/>
            </a:endParaRPr>
          </a:p>
        </p:txBody>
      </p:sp>
      <p:sp>
        <p:nvSpPr>
          <p:cNvPr id="45" name="テキスト ボックス 44"/>
          <p:cNvSpPr txBox="1"/>
          <p:nvPr/>
        </p:nvSpPr>
        <p:spPr>
          <a:xfrm>
            <a:off x="369000" y="8049581"/>
            <a:ext cx="2952000" cy="863859"/>
          </a:xfrm>
          <a:prstGeom prst="rect">
            <a:avLst/>
          </a:prstGeom>
          <a:solidFill>
            <a:srgbClr val="FDF3B9"/>
          </a:solidFill>
        </p:spPr>
        <p:txBody>
          <a:bodyPr wrap="square" lIns="108000" tIns="144000" rIns="108000" bIns="108000" rtlCol="0">
            <a:spAutoFit/>
          </a:bodyPr>
          <a:lstStyle/>
          <a:p>
            <a:pPr>
              <a:lnSpc>
                <a:spcPct val="120000"/>
              </a:lnSpc>
            </a:pPr>
            <a:r>
              <a:rPr lang="ja-JP" altLang="en-US" sz="1100" dirty="0">
                <a:latin typeface="メイリオ" panose="020B0604030504040204" pitchFamily="50" charset="-128"/>
                <a:ea typeface="メイリオ" panose="020B0604030504040204" pitchFamily="50" charset="-128"/>
              </a:rPr>
              <a:t>未経験の職種への応募を検討していて不安が大きかったが、体験実習で一度経験ができ、応募に自信がついた。</a:t>
            </a:r>
            <a:endParaRPr lang="en-US" altLang="ja-JP" sz="1100" dirty="0">
              <a:latin typeface="メイリオ" panose="020B0604030504040204" pitchFamily="50" charset="-128"/>
              <a:ea typeface="メイリオ" panose="020B0604030504040204" pitchFamily="50" charset="-128"/>
            </a:endParaRPr>
          </a:p>
        </p:txBody>
      </p:sp>
      <p:sp>
        <p:nvSpPr>
          <p:cNvPr id="59" name="テキスト ボックス 58"/>
          <p:cNvSpPr txBox="1"/>
          <p:nvPr/>
        </p:nvSpPr>
        <p:spPr>
          <a:xfrm>
            <a:off x="3447000" y="7329264"/>
            <a:ext cx="2952000" cy="1584176"/>
          </a:xfrm>
          <a:prstGeom prst="rect">
            <a:avLst/>
          </a:prstGeom>
          <a:solidFill>
            <a:srgbClr val="FDF3B9"/>
          </a:solidFill>
        </p:spPr>
        <p:txBody>
          <a:bodyPr wrap="square" lIns="108000" tIns="144000" rIns="108000" bIns="108000" rtlCol="0">
            <a:noAutofit/>
          </a:bodyPr>
          <a:lstStyle/>
          <a:p>
            <a:pPr>
              <a:lnSpc>
                <a:spcPct val="120000"/>
              </a:lnSpc>
            </a:pPr>
            <a:r>
              <a:rPr lang="ja-JP" altLang="en-US" sz="1100" dirty="0">
                <a:solidFill>
                  <a:prstClr val="black"/>
                </a:solidFill>
                <a:latin typeface="メイリオ" panose="020B0604030504040204" pitchFamily="50" charset="-128"/>
                <a:ea typeface="メイリオ" panose="020B0604030504040204" pitchFamily="50" charset="-128"/>
              </a:rPr>
              <a:t>短期の就業が多いため自身の職歴に自信がなかった。書類選考で不採用になることも多かった。実習後、実習先の求人に応募し、採用になった。応募前に実習を通して自分を知っていただき、仕事ぶりも見ていただけたからだと思う。</a:t>
            </a:r>
            <a:endParaRPr lang="en-US" altLang="ja-JP" sz="1100" dirty="0">
              <a:solidFill>
                <a:prstClr val="black"/>
              </a:solidFill>
              <a:latin typeface="メイリオ" panose="020B0604030504040204" pitchFamily="50" charset="-128"/>
              <a:ea typeface="メイリオ" panose="020B0604030504040204" pitchFamily="50" charset="-128"/>
            </a:endParaRPr>
          </a:p>
        </p:txBody>
      </p:sp>
      <p:grpSp>
        <p:nvGrpSpPr>
          <p:cNvPr id="60" name="グループ化 59"/>
          <p:cNvGrpSpPr/>
          <p:nvPr/>
        </p:nvGrpSpPr>
        <p:grpSpPr>
          <a:xfrm>
            <a:off x="1522373" y="9010313"/>
            <a:ext cx="4940402" cy="492885"/>
            <a:chOff x="1224902" y="8972171"/>
            <a:chExt cx="4940402" cy="492885"/>
          </a:xfrm>
        </p:grpSpPr>
        <p:pic>
          <p:nvPicPr>
            <p:cNvPr id="61" name="図 6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4902" y="8972171"/>
              <a:ext cx="1507461" cy="492885"/>
            </a:xfrm>
            <a:prstGeom prst="rect">
              <a:avLst/>
            </a:prstGeom>
          </p:spPr>
        </p:pic>
        <p:sp>
          <p:nvSpPr>
            <p:cNvPr id="62" name="Text Box 42"/>
            <p:cNvSpPr txBox="1">
              <a:spLocks noChangeArrowheads="1"/>
            </p:cNvSpPr>
            <p:nvPr/>
          </p:nvSpPr>
          <p:spPr bwMode="auto">
            <a:xfrm>
              <a:off x="2688299" y="9091322"/>
              <a:ext cx="3477005" cy="281238"/>
            </a:xfrm>
            <a:prstGeom prst="rect">
              <a:avLst/>
            </a:prstGeom>
            <a:noFill/>
            <a:ln w="9525">
              <a:noFill/>
              <a:miter lim="800000"/>
              <a:headEnd/>
              <a:tailEnd/>
            </a:ln>
          </p:spPr>
          <p:txBody>
            <a:bodyPr wrap="square" lIns="37652" tIns="47819" rIns="37652" bIns="47819">
              <a:spAutoFit/>
            </a:bodyPr>
            <a:lstStyle/>
            <a:p>
              <a:pPr fontAlgn="auto">
                <a:spcBef>
                  <a:spcPts val="0"/>
                </a:spcBef>
                <a:spcAft>
                  <a:spcPts val="0"/>
                </a:spcAft>
                <a:defRPr/>
              </a:pPr>
              <a:r>
                <a:rPr lang="ja-JP" altLang="en-US" sz="1200" spc="-21" dirty="0">
                  <a:latin typeface="メイリオ" pitchFamily="50" charset="-128"/>
                  <a:ea typeface="メイリオ" pitchFamily="50" charset="-128"/>
                </a:rPr>
                <a:t>・都道府県労働局・ハローワーク</a:t>
              </a:r>
            </a:p>
          </p:txBody>
        </p:sp>
      </p:grpSp>
      <p:grpSp>
        <p:nvGrpSpPr>
          <p:cNvPr id="55" name="グループ化 54"/>
          <p:cNvGrpSpPr/>
          <p:nvPr/>
        </p:nvGrpSpPr>
        <p:grpSpPr>
          <a:xfrm>
            <a:off x="-520045" y="-396929"/>
            <a:ext cx="7877073" cy="813425"/>
            <a:chOff x="-555876" y="-459006"/>
            <a:chExt cx="7877073" cy="813425"/>
          </a:xfrm>
        </p:grpSpPr>
        <p:sp>
          <p:nvSpPr>
            <p:cNvPr id="56" name="AutoShape 12"/>
            <p:cNvSpPr>
              <a:spLocks noChangeArrowheads="1"/>
            </p:cNvSpPr>
            <p:nvPr/>
          </p:nvSpPr>
          <p:spPr bwMode="auto">
            <a:xfrm>
              <a:off x="-555876" y="-459006"/>
              <a:ext cx="882508" cy="798434"/>
            </a:xfrm>
            <a:prstGeom prst="roundRect">
              <a:avLst>
                <a:gd name="adj" fmla="val 50000"/>
              </a:avLst>
            </a:prstGeom>
            <a:solidFill>
              <a:srgbClr val="00B050"/>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57" name="AutoShape 14"/>
            <p:cNvSpPr>
              <a:spLocks noChangeArrowheads="1"/>
            </p:cNvSpPr>
            <p:nvPr/>
          </p:nvSpPr>
          <p:spPr bwMode="auto">
            <a:xfrm>
              <a:off x="1006106" y="-458848"/>
              <a:ext cx="6315091" cy="798275"/>
            </a:xfrm>
            <a:prstGeom prst="roundRect">
              <a:avLst>
                <a:gd name="adj" fmla="val 50000"/>
              </a:avLst>
            </a:prstGeom>
            <a:solidFill>
              <a:srgbClr val="00B050"/>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64" name="円/楕円 27"/>
            <p:cNvSpPr/>
            <p:nvPr/>
          </p:nvSpPr>
          <p:spPr>
            <a:xfrm>
              <a:off x="326632" y="-359139"/>
              <a:ext cx="679473" cy="71355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75627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角丸四角形 19"/>
          <p:cNvSpPr/>
          <p:nvPr/>
        </p:nvSpPr>
        <p:spPr>
          <a:xfrm>
            <a:off x="369000" y="5888387"/>
            <a:ext cx="6120000" cy="36075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lang="ja-JP" altLang="en-US" sz="1100" dirty="0">
                <a:solidFill>
                  <a:schemeClr val="tx1"/>
                </a:solidFill>
                <a:latin typeface="メイリオ" panose="020B0604030504040204" pitchFamily="50" charset="-128"/>
                <a:ea typeface="メイリオ" panose="020B0604030504040204" pitchFamily="50" charset="-128"/>
              </a:rPr>
              <a:t>インターン中の万が一の事故に備え、インターン受入事業所・インターン対象者ともに、</a:t>
            </a:r>
            <a:r>
              <a:rPr lang="en-US" altLang="ja-JP" sz="1100" dirty="0">
                <a:solidFill>
                  <a:schemeClr val="tx1"/>
                </a:solidFill>
                <a:latin typeface="メイリオ" panose="020B0604030504040204" pitchFamily="50" charset="-128"/>
                <a:ea typeface="メイリオ" panose="020B0604030504040204" pitchFamily="50" charset="-128"/>
              </a:rPr>
              <a:t/>
            </a:r>
            <a:br>
              <a:rPr lang="en-US" altLang="ja-JP" sz="1100" dirty="0">
                <a:solidFill>
                  <a:schemeClr val="tx1"/>
                </a:solidFill>
                <a:latin typeface="メイリオ" panose="020B0604030504040204" pitchFamily="50" charset="-128"/>
                <a:ea typeface="メイリオ" panose="020B0604030504040204" pitchFamily="50" charset="-128"/>
              </a:rPr>
            </a:br>
            <a:r>
              <a:rPr lang="ja-JP" altLang="en-US" sz="1100" dirty="0">
                <a:solidFill>
                  <a:schemeClr val="tx1"/>
                </a:solidFill>
                <a:latin typeface="メイリオ" panose="020B0604030504040204" pitchFamily="50" charset="-128"/>
                <a:ea typeface="メイリオ" panose="020B0604030504040204" pitchFamily="50" charset="-128"/>
              </a:rPr>
              <a:t>国負担の保険に加入していただきます（費用・手続きともに国負担）。</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21" name="正方形/長方形 20"/>
          <p:cNvSpPr/>
          <p:nvPr/>
        </p:nvSpPr>
        <p:spPr>
          <a:xfrm>
            <a:off x="189000" y="9171855"/>
            <a:ext cx="6480000" cy="461665"/>
          </a:xfrm>
          <a:prstGeom prst="rect">
            <a:avLst/>
          </a:prstGeom>
        </p:spPr>
        <p:txBody>
          <a:bodyPr wrap="square">
            <a:spAutoFit/>
          </a:bodyPr>
          <a:lstStyle/>
          <a:p>
            <a:pPr algn="ctr"/>
            <a:r>
              <a:rPr lang="ja-JP" altLang="en-US" sz="1200" b="1" spc="200" dirty="0">
                <a:latin typeface="メイリオ" panose="020B0604030504040204" pitchFamily="50" charset="-128"/>
                <a:ea typeface="メイリオ" panose="020B0604030504040204" pitchFamily="50" charset="-128"/>
              </a:rPr>
              <a:t>インターン参加に関心をお持ちになりましたら</a:t>
            </a:r>
            <a:endParaRPr lang="en-US" altLang="ja-JP" sz="1200" b="1" spc="200" dirty="0">
              <a:latin typeface="メイリオ" panose="020B0604030504040204" pitchFamily="50" charset="-128"/>
              <a:ea typeface="メイリオ" panose="020B0604030504040204" pitchFamily="50" charset="-128"/>
            </a:endParaRPr>
          </a:p>
          <a:p>
            <a:pPr algn="ctr"/>
            <a:r>
              <a:rPr lang="ja-JP" altLang="en-US" sz="1200" b="1" spc="200" dirty="0">
                <a:latin typeface="メイリオ" panose="020B0604030504040204" pitchFamily="50" charset="-128"/>
                <a:ea typeface="メイリオ" panose="020B0604030504040204" pitchFamily="50" charset="-128"/>
              </a:rPr>
              <a:t>労働局または最寄りのハローワークにご相談ください</a:t>
            </a:r>
            <a:r>
              <a:rPr lang="ja-JP" altLang="en-US" sz="1200" b="1" dirty="0">
                <a:latin typeface="メイリオ" panose="020B0604030504040204" pitchFamily="50" charset="-128"/>
                <a:ea typeface="メイリオ" panose="020B0604030504040204" pitchFamily="50" charset="-128"/>
              </a:rPr>
              <a:t>。</a:t>
            </a:r>
            <a:endParaRPr lang="en-US" altLang="ja-JP" sz="1200" b="1" dirty="0">
              <a:latin typeface="メイリオ" panose="020B0604030504040204" pitchFamily="50" charset="-128"/>
              <a:ea typeface="メイリオ" panose="020B0604030504040204" pitchFamily="50" charset="-128"/>
            </a:endParaRPr>
          </a:p>
        </p:txBody>
      </p:sp>
      <p:sp>
        <p:nvSpPr>
          <p:cNvPr id="22" name="Text Box 42"/>
          <p:cNvSpPr txBox="1">
            <a:spLocks noChangeArrowheads="1"/>
          </p:cNvSpPr>
          <p:nvPr/>
        </p:nvSpPr>
        <p:spPr bwMode="auto">
          <a:xfrm>
            <a:off x="623981" y="9624925"/>
            <a:ext cx="5610038" cy="296627"/>
          </a:xfrm>
          <a:prstGeom prst="rect">
            <a:avLst/>
          </a:prstGeom>
          <a:noFill/>
          <a:ln w="9525">
            <a:noFill/>
            <a:miter lim="800000"/>
            <a:headEnd/>
            <a:tailEnd/>
          </a:ln>
        </p:spPr>
        <p:txBody>
          <a:bodyPr wrap="square" lIns="37652" tIns="47819" rIns="37652" bIns="47819">
            <a:spAutoFit/>
          </a:bodyPr>
          <a:lstStyle/>
          <a:p>
            <a:pPr algn="ctr" fontAlgn="auto">
              <a:spcBef>
                <a:spcPts val="0"/>
              </a:spcBef>
              <a:spcAft>
                <a:spcPts val="0"/>
              </a:spcAft>
              <a:defRPr/>
            </a:pPr>
            <a:r>
              <a:rPr lang="ja-JP" altLang="en-US" sz="1300" spc="-21" dirty="0">
                <a:latin typeface="メイリオ" panose="020B0604030504040204" pitchFamily="50" charset="-128"/>
                <a:ea typeface="メイリオ" panose="020B0604030504040204" pitchFamily="50" charset="-128"/>
              </a:rPr>
              <a:t>三重</a:t>
            </a:r>
            <a:r>
              <a:rPr lang="ja-JP" altLang="en-US" sz="1300" spc="-21" dirty="0" smtClean="0">
                <a:latin typeface="メイリオ" panose="020B0604030504040204" pitchFamily="50" charset="-128"/>
                <a:ea typeface="メイリオ" panose="020B0604030504040204" pitchFamily="50" charset="-128"/>
              </a:rPr>
              <a:t>労働局・ハローワーク</a:t>
            </a:r>
            <a:endParaRPr lang="ja-JP" altLang="en-US" sz="1300" spc="-21" dirty="0">
              <a:latin typeface="メイリオ" panose="020B0604030504040204" pitchFamily="50" charset="-128"/>
              <a:ea typeface="メイリオ" panose="020B0604030504040204" pitchFamily="50" charset="-128"/>
            </a:endParaRPr>
          </a:p>
        </p:txBody>
      </p:sp>
      <p:cxnSp>
        <p:nvCxnSpPr>
          <p:cNvPr id="24" name="直線コネクタ 23"/>
          <p:cNvCxnSpPr/>
          <p:nvPr/>
        </p:nvCxnSpPr>
        <p:spPr bwMode="auto">
          <a:xfrm flipV="1">
            <a:off x="-221806" y="9051142"/>
            <a:ext cx="7691713" cy="0"/>
          </a:xfrm>
          <a:prstGeom prst="line">
            <a:avLst/>
          </a:prstGeom>
          <a:noFill/>
          <a:ln w="28575" cap="flat" cmpd="sng" algn="ctr">
            <a:solidFill>
              <a:srgbClr val="66BAB7"/>
            </a:solidFill>
            <a:prstDash val="solid"/>
            <a:round/>
            <a:headEnd type="none" w="med" len="med"/>
            <a:tailEnd type="none" w="med" len="med"/>
          </a:ln>
          <a:effectLst/>
        </p:spPr>
      </p:cxnSp>
      <p:cxnSp>
        <p:nvCxnSpPr>
          <p:cNvPr id="25" name="直線コネクタ 24"/>
          <p:cNvCxnSpPr/>
          <p:nvPr/>
        </p:nvCxnSpPr>
        <p:spPr bwMode="auto">
          <a:xfrm flipV="1">
            <a:off x="271331" y="5397449"/>
            <a:ext cx="7569911" cy="0"/>
          </a:xfrm>
          <a:prstGeom prst="line">
            <a:avLst/>
          </a:prstGeom>
          <a:noFill/>
          <a:ln w="28575" cap="flat" cmpd="sng" algn="ctr">
            <a:solidFill>
              <a:srgbClr val="66BAB7"/>
            </a:solidFill>
            <a:prstDash val="solid"/>
            <a:round/>
            <a:headEnd type="none" w="med" len="med"/>
            <a:tailEnd type="none" w="med" len="med"/>
          </a:ln>
          <a:effectLst/>
        </p:spPr>
      </p:cxnSp>
      <p:sp>
        <p:nvSpPr>
          <p:cNvPr id="26" name="正方形/長方形 25"/>
          <p:cNvSpPr/>
          <p:nvPr/>
        </p:nvSpPr>
        <p:spPr bwMode="auto">
          <a:xfrm>
            <a:off x="214634" y="5385048"/>
            <a:ext cx="1728000" cy="360000"/>
          </a:xfrm>
          <a:prstGeom prst="rect">
            <a:avLst/>
          </a:prstGeom>
          <a:solidFill>
            <a:srgbClr val="66BAB7"/>
          </a:solidFill>
          <a:ln w="6350" algn="ctr">
            <a:solidFill>
              <a:srgbClr val="66BAB7"/>
            </a:solidFill>
            <a:round/>
            <a:headEnd/>
            <a:tailEnd/>
          </a:ln>
          <a:effectLst/>
        </p:spPr>
        <p:txBody>
          <a:bodyPr wrap="square" lIns="91425" tIns="72000" rIns="91425" bIns="36000" rtlCol="0" anchor="ctr" anchorCtr="0"/>
          <a:lstStyle/>
          <a:p>
            <a:pPr algn="ctr"/>
            <a:r>
              <a:rPr lang="ja-JP" altLang="en-US" sz="1500" b="1" spc="300" dirty="0">
                <a:solidFill>
                  <a:schemeClr val="bg1"/>
                </a:solidFill>
                <a:latin typeface="メイリオ" panose="020B0604030504040204" pitchFamily="50" charset="-128"/>
                <a:ea typeface="メイリオ" panose="020B0604030504040204" pitchFamily="50" charset="-128"/>
              </a:rPr>
              <a:t>保険への加入</a:t>
            </a:r>
          </a:p>
        </p:txBody>
      </p:sp>
      <p:graphicFrame>
        <p:nvGraphicFramePr>
          <p:cNvPr id="28" name="表 27"/>
          <p:cNvGraphicFramePr>
            <a:graphicFrameLocks noGrp="1"/>
          </p:cNvGraphicFramePr>
          <p:nvPr>
            <p:extLst>
              <p:ext uri="{D42A27DB-BD31-4B8C-83A1-F6EECF244321}">
                <p14:modId xmlns:p14="http://schemas.microsoft.com/office/powerpoint/2010/main" val="3202197886"/>
              </p:ext>
            </p:extLst>
          </p:nvPr>
        </p:nvGraphicFramePr>
        <p:xfrm>
          <a:off x="433792" y="6434035"/>
          <a:ext cx="5990417" cy="1691640"/>
        </p:xfrm>
        <a:graphic>
          <a:graphicData uri="http://schemas.openxmlformats.org/drawingml/2006/table">
            <a:tbl>
              <a:tblPr>
                <a:tableStyleId>{5C22544A-7EE6-4342-B048-85BDC9FD1C3A}</a:tableStyleId>
              </a:tblPr>
              <a:tblGrid>
                <a:gridCol w="1267016">
                  <a:extLst>
                    <a:ext uri="{9D8B030D-6E8A-4147-A177-3AD203B41FA5}">
                      <a16:colId xmlns:a16="http://schemas.microsoft.com/office/drawing/2014/main" val="89692325"/>
                    </a:ext>
                  </a:extLst>
                </a:gridCol>
                <a:gridCol w="4723401">
                  <a:extLst>
                    <a:ext uri="{9D8B030D-6E8A-4147-A177-3AD203B41FA5}">
                      <a16:colId xmlns:a16="http://schemas.microsoft.com/office/drawing/2014/main" val="2878900223"/>
                    </a:ext>
                  </a:extLst>
                </a:gridCol>
              </a:tblGrid>
              <a:tr h="370840">
                <a:tc>
                  <a:txBody>
                    <a:bodyPr/>
                    <a:lstStyle/>
                    <a:p>
                      <a:pPr algn="ctr"/>
                      <a:r>
                        <a:rPr kumimoji="1" lang="ja-JP" altLang="en-US" sz="1100" b="1" spc="200" baseline="0" dirty="0">
                          <a:latin typeface="メイリオ" panose="020B0604030504040204" pitchFamily="50" charset="-128"/>
                          <a:ea typeface="メイリオ" panose="020B0604030504040204" pitchFamily="50" charset="-128"/>
                        </a:rPr>
                        <a:t>傷害保険</a:t>
                      </a:r>
                      <a:endParaRPr kumimoji="1" lang="en-US" altLang="ja-JP" sz="1100" b="1" spc="200" baseline="0" dirty="0">
                        <a:latin typeface="メイリオ" panose="020B0604030504040204" pitchFamily="50" charset="-128"/>
                        <a:ea typeface="メイリオ" panose="020B0604030504040204" pitchFamily="50" charset="-128"/>
                      </a:endParaRPr>
                    </a:p>
                    <a:p>
                      <a:pPr algn="ctr"/>
                      <a:endParaRPr kumimoji="1" lang="en-US" altLang="ja-JP" sz="600" b="1" spc="200" baseline="0" dirty="0">
                        <a:latin typeface="メイリオ" panose="020B0604030504040204" pitchFamily="50" charset="-128"/>
                        <a:ea typeface="メイリオ" panose="020B0604030504040204" pitchFamily="50" charset="-128"/>
                      </a:endParaRPr>
                    </a:p>
                    <a:p>
                      <a:pPr algn="ctr"/>
                      <a:r>
                        <a:rPr kumimoji="1" lang="en-US" altLang="ja-JP" sz="800" b="0" spc="200" baseline="0" dirty="0">
                          <a:latin typeface="メイリオ" panose="020B0604030504040204" pitchFamily="50" charset="-128"/>
                          <a:ea typeface="メイリオ" panose="020B0604030504040204" pitchFamily="50" charset="-128"/>
                        </a:rPr>
                        <a:t>※</a:t>
                      </a:r>
                      <a:r>
                        <a:rPr kumimoji="1" lang="ja-JP" altLang="en-US" sz="800" b="0" spc="200" baseline="0" dirty="0">
                          <a:latin typeface="メイリオ" panose="020B0604030504040204" pitchFamily="50" charset="-128"/>
                          <a:ea typeface="メイリオ" panose="020B0604030504040204" pitchFamily="50" charset="-128"/>
                        </a:rPr>
                        <a:t>インターン対象者のみ加入</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E7E7"/>
                    </a:solidFill>
                  </a:tcPr>
                </a:tc>
                <a:tc>
                  <a:txBody>
                    <a:bodyPr/>
                    <a:lstStyle/>
                    <a:p>
                      <a:pPr marL="0" marR="0" lvl="0" indent="0" algn="l" defTabSz="1430779" rtl="0" eaLnBrk="1" fontAlgn="auto" latinLnBrk="0" hangingPunct="1">
                        <a:lnSpc>
                          <a:spcPct val="110000"/>
                        </a:lnSpc>
                        <a:spcBef>
                          <a:spcPts val="0"/>
                        </a:spcBef>
                        <a:spcAft>
                          <a:spcPts val="0"/>
                        </a:spcAft>
                        <a:buClrTx/>
                        <a:buSzTx/>
                        <a:buFontTx/>
                        <a:buNone/>
                        <a:tabLst/>
                        <a:defRPr/>
                      </a:pPr>
                      <a:r>
                        <a:rPr lang="ja-JP" altLang="en-US" sz="1000" b="0" dirty="0">
                          <a:solidFill>
                            <a:schemeClr val="tx1"/>
                          </a:solidFill>
                          <a:latin typeface="メイリオ" panose="020B0604030504040204" pitchFamily="50" charset="-128"/>
                          <a:ea typeface="メイリオ" panose="020B0604030504040204" pitchFamily="50" charset="-128"/>
                        </a:rPr>
                        <a:t>インターン対象者が、受入事業所でインターン実施中およびインターン対象者の自宅と受入事業所との往復途上に偶然ケガをしたことが原因で、事故の日から</a:t>
                      </a:r>
                      <a:r>
                        <a:rPr lang="en-US" altLang="ja-JP" sz="1000" b="0" dirty="0">
                          <a:solidFill>
                            <a:schemeClr val="tx1"/>
                          </a:solidFill>
                          <a:latin typeface="メイリオ" panose="020B0604030504040204" pitchFamily="50" charset="-128"/>
                          <a:ea typeface="メイリオ" panose="020B0604030504040204" pitchFamily="50" charset="-128"/>
                        </a:rPr>
                        <a:t>180</a:t>
                      </a:r>
                      <a:r>
                        <a:rPr lang="ja-JP" altLang="en-US" sz="1000" b="0" dirty="0">
                          <a:solidFill>
                            <a:schemeClr val="tx1"/>
                          </a:solidFill>
                          <a:latin typeface="メイリオ" panose="020B0604030504040204" pitchFamily="50" charset="-128"/>
                          <a:ea typeface="メイリオ" panose="020B0604030504040204" pitchFamily="50" charset="-128"/>
                        </a:rPr>
                        <a:t>日以内に医療機関を受診し入院・通院・手術した場合および死亡・後遺障害を負った場合に補償対象となります。</a:t>
                      </a:r>
                      <a:endParaRPr kumimoji="1" lang="en-US" altLang="ja-JP" sz="1000" b="0" dirty="0">
                        <a:solidFill>
                          <a:schemeClr val="tx1"/>
                        </a:solidFill>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7063111"/>
                  </a:ext>
                </a:extLst>
              </a:tr>
              <a:tr h="370840">
                <a:tc>
                  <a:txBody>
                    <a:bodyPr/>
                    <a:lstStyle/>
                    <a:p>
                      <a:pPr algn="ctr"/>
                      <a:r>
                        <a:rPr kumimoji="1" lang="ja-JP" altLang="en-US" sz="1100" b="1" spc="50" baseline="0" dirty="0">
                          <a:latin typeface="メイリオ" panose="020B0604030504040204" pitchFamily="50" charset="-128"/>
                          <a:ea typeface="メイリオ" panose="020B0604030504040204" pitchFamily="50" charset="-128"/>
                        </a:rPr>
                        <a:t>賠償責任保険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E7E7"/>
                    </a:solidFill>
                  </a:tcPr>
                </a:tc>
                <a:tc>
                  <a:txBody>
                    <a:bodyPr/>
                    <a:lstStyle/>
                    <a:p>
                      <a:pPr>
                        <a:lnSpc>
                          <a:spcPct val="110000"/>
                        </a:lnSpc>
                        <a:spcAft>
                          <a:spcPts val="600"/>
                        </a:spcAft>
                      </a:pPr>
                      <a:r>
                        <a:rPr lang="ja-JP" altLang="en-US" sz="1000" b="0" dirty="0">
                          <a:solidFill>
                            <a:schemeClr val="tx1"/>
                          </a:solidFill>
                          <a:latin typeface="メイリオ" panose="020B0604030504040204" pitchFamily="50" charset="-128"/>
                          <a:ea typeface="メイリオ" panose="020B0604030504040204" pitchFamily="50" charset="-128"/>
                        </a:rPr>
                        <a:t>インターン対象者が受入事業所でインターン実施中に過失により他人に損害を与え（他人にケガをさせたり、他人の所有物を損壊させた等）、これが原因で民法上の規定により法律上の損害賠償責任を負った場合に補償対象となります。（過失によりインターン受入事業所の所有物およびリース・レンタル物件を損壊させた場合を含む）</a:t>
                      </a:r>
                      <a:endParaRPr kumimoji="1" lang="en-US" altLang="ja-JP" sz="1000" b="0" dirty="0">
                        <a:solidFill>
                          <a:schemeClr val="tx1"/>
                        </a:solidFill>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1626081"/>
                  </a:ext>
                </a:extLst>
              </a:tr>
            </a:tbl>
          </a:graphicData>
        </a:graphic>
      </p:graphicFrame>
      <p:sp>
        <p:nvSpPr>
          <p:cNvPr id="29" name="角丸四角形 28"/>
          <p:cNvSpPr/>
          <p:nvPr/>
        </p:nvSpPr>
        <p:spPr>
          <a:xfrm>
            <a:off x="369000" y="8264651"/>
            <a:ext cx="6120000" cy="36075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spcAft>
                <a:spcPts val="600"/>
              </a:spcAft>
            </a:pPr>
            <a:r>
              <a:rPr lang="ja-JP" altLang="en-US" sz="1000" dirty="0">
                <a:solidFill>
                  <a:schemeClr val="tx1"/>
                </a:solidFill>
                <a:latin typeface="メイリオ" panose="020B0604030504040204" pitchFamily="50" charset="-128"/>
                <a:ea typeface="メイリオ" panose="020B0604030504040204" pitchFamily="50" charset="-128"/>
              </a:rPr>
              <a:t>自動車・原動機付自転車等の使用・管理中に起こした事故における賠償責任等、保障の範囲外となる場合があります。補償の内容や範囲についての詳細は、労働局・ハローワークにお尋ねください。</a:t>
            </a:r>
            <a:endParaRPr lang="ja-JP" altLang="en-US" sz="1000" dirty="0">
              <a:latin typeface="メイリオ" panose="020B0604030504040204" pitchFamily="50" charset="-128"/>
              <a:ea typeface="メイリオ" panose="020B0604030504040204" pitchFamily="50" charset="-128"/>
            </a:endParaRPr>
          </a:p>
        </p:txBody>
      </p:sp>
      <p:cxnSp>
        <p:nvCxnSpPr>
          <p:cNvPr id="40" name="直線コネクタ 39"/>
          <p:cNvCxnSpPr/>
          <p:nvPr/>
        </p:nvCxnSpPr>
        <p:spPr bwMode="auto">
          <a:xfrm flipV="1">
            <a:off x="271331" y="212873"/>
            <a:ext cx="7569911" cy="0"/>
          </a:xfrm>
          <a:prstGeom prst="line">
            <a:avLst/>
          </a:prstGeom>
          <a:noFill/>
          <a:ln w="28575" cap="flat" cmpd="sng" algn="ctr">
            <a:solidFill>
              <a:srgbClr val="66BAB7"/>
            </a:solidFill>
            <a:prstDash val="solid"/>
            <a:round/>
            <a:headEnd type="none" w="med" len="med"/>
            <a:tailEnd type="none" w="med" len="med"/>
          </a:ln>
          <a:effectLst/>
        </p:spPr>
      </p:cxnSp>
      <p:sp>
        <p:nvSpPr>
          <p:cNvPr id="41" name="正方形/長方形 40"/>
          <p:cNvSpPr/>
          <p:nvPr/>
        </p:nvSpPr>
        <p:spPr bwMode="auto">
          <a:xfrm>
            <a:off x="214634" y="200472"/>
            <a:ext cx="2412000" cy="360000"/>
          </a:xfrm>
          <a:prstGeom prst="rect">
            <a:avLst/>
          </a:prstGeom>
          <a:solidFill>
            <a:srgbClr val="66BAB7"/>
          </a:solidFill>
          <a:ln w="6350" algn="ctr">
            <a:noFill/>
            <a:round/>
            <a:headEnd/>
            <a:tailEnd/>
          </a:ln>
          <a:effectLst/>
        </p:spPr>
        <p:txBody>
          <a:bodyPr wrap="square" lIns="91425" tIns="72000" rIns="91425" bIns="36000" rtlCol="0" anchor="ctr" anchorCtr="0"/>
          <a:lstStyle/>
          <a:p>
            <a:pPr algn="ctr"/>
            <a:r>
              <a:rPr lang="ja-JP" altLang="en-US" sz="1500" b="1" spc="300" dirty="0">
                <a:solidFill>
                  <a:schemeClr val="bg1"/>
                </a:solidFill>
                <a:latin typeface="メイリオ" panose="020B0604030504040204" pitchFamily="50" charset="-128"/>
                <a:ea typeface="メイリオ" panose="020B0604030504040204" pitchFamily="50" charset="-128"/>
              </a:rPr>
              <a:t>実施の流れと手続</a:t>
            </a:r>
            <a:r>
              <a:rPr lang="ja-JP" altLang="en-US" sz="1500" b="1" dirty="0">
                <a:solidFill>
                  <a:schemeClr val="bg1"/>
                </a:solidFill>
                <a:latin typeface="メイリオ" panose="020B0604030504040204" pitchFamily="50" charset="-128"/>
                <a:ea typeface="メイリオ" panose="020B0604030504040204" pitchFamily="50" charset="-128"/>
              </a:rPr>
              <a:t>き</a:t>
            </a:r>
          </a:p>
        </p:txBody>
      </p:sp>
      <p:graphicFrame>
        <p:nvGraphicFramePr>
          <p:cNvPr id="43" name="表 42"/>
          <p:cNvGraphicFramePr>
            <a:graphicFrameLocks noGrp="1"/>
          </p:cNvGraphicFramePr>
          <p:nvPr>
            <p:extLst>
              <p:ext uri="{D42A27DB-BD31-4B8C-83A1-F6EECF244321}">
                <p14:modId xmlns:p14="http://schemas.microsoft.com/office/powerpoint/2010/main" val="3013970001"/>
              </p:ext>
            </p:extLst>
          </p:nvPr>
        </p:nvGraphicFramePr>
        <p:xfrm>
          <a:off x="369000" y="848544"/>
          <a:ext cx="2952000" cy="1345692"/>
        </p:xfrm>
        <a:graphic>
          <a:graphicData uri="http://schemas.openxmlformats.org/drawingml/2006/table">
            <a:tbl>
              <a:tblPr bandRow="1">
                <a:tableStyleId>{5C22544A-7EE6-4342-B048-85BDC9FD1C3A}</a:tableStyleId>
              </a:tblPr>
              <a:tblGrid>
                <a:gridCol w="360000">
                  <a:extLst>
                    <a:ext uri="{9D8B030D-6E8A-4147-A177-3AD203B41FA5}">
                      <a16:colId xmlns:a16="http://schemas.microsoft.com/office/drawing/2014/main" val="2830465994"/>
                    </a:ext>
                  </a:extLst>
                </a:gridCol>
                <a:gridCol w="2592000">
                  <a:extLst>
                    <a:ext uri="{9D8B030D-6E8A-4147-A177-3AD203B41FA5}">
                      <a16:colId xmlns:a16="http://schemas.microsoft.com/office/drawing/2014/main" val="1727707638"/>
                    </a:ext>
                  </a:extLst>
                </a:gridCol>
              </a:tblGrid>
              <a:tr h="792000">
                <a:tc>
                  <a:txBody>
                    <a:bodyPr/>
                    <a:lstStyle/>
                    <a:p>
                      <a:pPr marL="0" algn="ctr">
                        <a:lnSpc>
                          <a:spcPct val="110000"/>
                        </a:lnSpc>
                        <a:spcAft>
                          <a:spcPts val="0"/>
                        </a:spcAft>
                      </a:pPr>
                      <a:r>
                        <a:rPr lang="ja-JP" altLang="en-US" sz="1800" b="1" dirty="0">
                          <a:solidFill>
                            <a:schemeClr val="bg1"/>
                          </a:solidFill>
                          <a:latin typeface="メイリオ" panose="020B0604030504040204" pitchFamily="50" charset="-128"/>
                          <a:ea typeface="メイリオ" panose="020B0604030504040204" pitchFamily="50" charset="-128"/>
                        </a:rPr>
                        <a:t>１</a:t>
                      </a:r>
                      <a:endParaRPr lang="en-US" altLang="ja-JP" sz="1800" b="1" dirty="0">
                        <a:solidFill>
                          <a:schemeClr val="bg1"/>
                        </a:solidFill>
                        <a:latin typeface="メイリオ" panose="020B0604030504040204" pitchFamily="50" charset="-128"/>
                        <a:ea typeface="メイリオ" panose="020B0604030504040204" pitchFamily="50" charset="-128"/>
                      </a:endParaRPr>
                    </a:p>
                  </a:txBody>
                  <a:tcPr marL="0" marR="0" marT="36000" marB="36000" anchor="ctr">
                    <a:solidFill>
                      <a:srgbClr val="66BAB7"/>
                    </a:solidFill>
                  </a:tcPr>
                </a:tc>
                <a:tc>
                  <a:txBody>
                    <a:bodyPr/>
                    <a:lstStyle/>
                    <a:p>
                      <a:pPr marL="0" marR="0" lvl="0" indent="0" algn="l" defTabSz="1430779" rtl="0" eaLnBrk="1" fontAlgn="auto" latinLnBrk="0" hangingPunct="1">
                        <a:lnSpc>
                          <a:spcPct val="110000"/>
                        </a:lnSpc>
                        <a:spcBef>
                          <a:spcPts val="0"/>
                        </a:spcBef>
                        <a:spcAft>
                          <a:spcPts val="0"/>
                        </a:spcAft>
                        <a:buClrTx/>
                        <a:buSzTx/>
                        <a:buFontTx/>
                        <a:buNone/>
                        <a:tabLst/>
                        <a:defRPr/>
                      </a:pPr>
                      <a:r>
                        <a:rPr kumimoji="1" lang="ja-JP" altLang="en-US" sz="1300" b="1" dirty="0">
                          <a:solidFill>
                            <a:srgbClr val="66BAB7"/>
                          </a:solidFill>
                          <a:latin typeface="メイリオ" panose="020B0604030504040204" pitchFamily="50" charset="-128"/>
                          <a:ea typeface="メイリオ" panose="020B0604030504040204" pitchFamily="50" charset="-128"/>
                        </a:rPr>
                        <a:t>職業相談</a:t>
                      </a:r>
                      <a:endParaRPr lang="en-US" altLang="ja-JP" sz="1300" b="1" dirty="0">
                        <a:solidFill>
                          <a:srgbClr val="66BAB7"/>
                        </a:solidFill>
                        <a:latin typeface="メイリオ" panose="020B0604030504040204" pitchFamily="50" charset="-128"/>
                        <a:ea typeface="メイリオ" panose="020B0604030504040204" pitchFamily="50" charset="-128"/>
                      </a:endParaRPr>
                    </a:p>
                    <a:p>
                      <a:pPr>
                        <a:lnSpc>
                          <a:spcPct val="120000"/>
                        </a:lnSpc>
                        <a:spcBef>
                          <a:spcPts val="600"/>
                        </a:spcBef>
                        <a:spcAft>
                          <a:spcPts val="0"/>
                        </a:spcAft>
                      </a:pPr>
                      <a:r>
                        <a:rPr kumimoji="1" lang="ja-JP" altLang="en-US" sz="1050" dirty="0">
                          <a:solidFill>
                            <a:schemeClr val="tx1"/>
                          </a:solidFill>
                          <a:latin typeface="メイリオ" panose="020B0604030504040204" pitchFamily="50" charset="-128"/>
                          <a:ea typeface="メイリオ" panose="020B0604030504040204" pitchFamily="50" charset="-128"/>
                        </a:rPr>
                        <a:t>職業相談の中で、興味・関心のある求人や業種・職種などを伺います。</a:t>
                      </a:r>
                    </a:p>
                    <a:p>
                      <a:pPr>
                        <a:lnSpc>
                          <a:spcPct val="120000"/>
                        </a:lnSpc>
                        <a:spcBef>
                          <a:spcPts val="0"/>
                        </a:spcBef>
                        <a:spcAft>
                          <a:spcPts val="0"/>
                        </a:spcAft>
                      </a:pPr>
                      <a:r>
                        <a:rPr kumimoji="1" lang="ja-JP" altLang="en-US" sz="1050" dirty="0">
                          <a:solidFill>
                            <a:schemeClr val="tx1"/>
                          </a:solidFill>
                          <a:latin typeface="メイリオ" panose="020B0604030504040204" pitchFamily="50" charset="-128"/>
                          <a:ea typeface="メイリオ" panose="020B0604030504040204" pitchFamily="50" charset="-128"/>
                        </a:rPr>
                        <a:t>労働局・ハローワークから、インターン先の候補となる企業に受け入れの相談をします。</a:t>
                      </a:r>
                      <a:endParaRPr lang="en-US" altLang="ja-JP" sz="1050" b="0" dirty="0">
                        <a:solidFill>
                          <a:schemeClr val="tx1"/>
                        </a:solidFill>
                        <a:latin typeface="メイリオ" panose="020B0604030504040204" pitchFamily="50" charset="-128"/>
                        <a:ea typeface="メイリオ" panose="020B0604030504040204" pitchFamily="50" charset="-128"/>
                      </a:endParaRPr>
                    </a:p>
                  </a:txBody>
                  <a:tcPr marL="72000" marR="36000" anchor="ctr">
                    <a:solidFill>
                      <a:srgbClr val="FDF3B9"/>
                    </a:solidFill>
                  </a:tcPr>
                </a:tc>
                <a:extLst>
                  <a:ext uri="{0D108BD9-81ED-4DB2-BD59-A6C34878D82A}">
                    <a16:rowId xmlns:a16="http://schemas.microsoft.com/office/drawing/2014/main" val="3352366906"/>
                  </a:ext>
                </a:extLst>
              </a:tr>
            </a:tbl>
          </a:graphicData>
        </a:graphic>
      </p:graphicFrame>
      <p:graphicFrame>
        <p:nvGraphicFramePr>
          <p:cNvPr id="47" name="表 46"/>
          <p:cNvGraphicFramePr>
            <a:graphicFrameLocks noGrp="1"/>
          </p:cNvGraphicFramePr>
          <p:nvPr>
            <p:extLst>
              <p:ext uri="{D42A27DB-BD31-4B8C-83A1-F6EECF244321}">
                <p14:modId xmlns:p14="http://schemas.microsoft.com/office/powerpoint/2010/main" val="2862553577"/>
              </p:ext>
            </p:extLst>
          </p:nvPr>
        </p:nvGraphicFramePr>
        <p:xfrm>
          <a:off x="369000" y="2355941"/>
          <a:ext cx="2952000" cy="961644"/>
        </p:xfrm>
        <a:graphic>
          <a:graphicData uri="http://schemas.openxmlformats.org/drawingml/2006/table">
            <a:tbl>
              <a:tblPr bandRow="1">
                <a:tableStyleId>{5C22544A-7EE6-4342-B048-85BDC9FD1C3A}</a:tableStyleId>
              </a:tblPr>
              <a:tblGrid>
                <a:gridCol w="360000">
                  <a:extLst>
                    <a:ext uri="{9D8B030D-6E8A-4147-A177-3AD203B41FA5}">
                      <a16:colId xmlns:a16="http://schemas.microsoft.com/office/drawing/2014/main" val="2830465994"/>
                    </a:ext>
                  </a:extLst>
                </a:gridCol>
                <a:gridCol w="2592000">
                  <a:extLst>
                    <a:ext uri="{9D8B030D-6E8A-4147-A177-3AD203B41FA5}">
                      <a16:colId xmlns:a16="http://schemas.microsoft.com/office/drawing/2014/main" val="1727707638"/>
                    </a:ext>
                  </a:extLst>
                </a:gridCol>
              </a:tblGrid>
              <a:tr h="792000">
                <a:tc>
                  <a:txBody>
                    <a:bodyPr/>
                    <a:lstStyle/>
                    <a:p>
                      <a:pPr marL="0" algn="ctr">
                        <a:lnSpc>
                          <a:spcPct val="110000"/>
                        </a:lnSpc>
                        <a:spcAft>
                          <a:spcPts val="0"/>
                        </a:spcAft>
                      </a:pPr>
                      <a:r>
                        <a:rPr lang="ja-JP" altLang="en-US" sz="1800" b="1">
                          <a:solidFill>
                            <a:schemeClr val="bg1"/>
                          </a:solidFill>
                          <a:latin typeface="メイリオ" panose="020B0604030504040204" pitchFamily="50" charset="-128"/>
                          <a:ea typeface="メイリオ" panose="020B0604030504040204" pitchFamily="50" charset="-128"/>
                        </a:rPr>
                        <a:t>２</a:t>
                      </a:r>
                      <a:endParaRPr lang="en-US" altLang="ja-JP" sz="1800" b="1" dirty="0">
                        <a:solidFill>
                          <a:schemeClr val="bg1"/>
                        </a:solidFill>
                        <a:latin typeface="メイリオ" panose="020B0604030504040204" pitchFamily="50" charset="-128"/>
                        <a:ea typeface="メイリオ" panose="020B0604030504040204" pitchFamily="50" charset="-128"/>
                      </a:endParaRPr>
                    </a:p>
                  </a:txBody>
                  <a:tcPr marL="0" marR="0" marT="36000" marB="36000" anchor="ctr">
                    <a:solidFill>
                      <a:srgbClr val="66BAB7"/>
                    </a:solidFill>
                  </a:tcPr>
                </a:tc>
                <a:tc>
                  <a:txBody>
                    <a:bodyPr/>
                    <a:lstStyle/>
                    <a:p>
                      <a:pPr marL="0" marR="0" lvl="0" indent="0" algn="l" defTabSz="1430779" rtl="0" eaLnBrk="1" fontAlgn="auto" latinLnBrk="0" hangingPunct="1">
                        <a:lnSpc>
                          <a:spcPct val="110000"/>
                        </a:lnSpc>
                        <a:spcBef>
                          <a:spcPts val="0"/>
                        </a:spcBef>
                        <a:spcAft>
                          <a:spcPts val="0"/>
                        </a:spcAft>
                        <a:buClrTx/>
                        <a:buSzTx/>
                        <a:buFontTx/>
                        <a:buNone/>
                        <a:tabLst/>
                        <a:defRPr/>
                      </a:pPr>
                      <a:r>
                        <a:rPr kumimoji="1" lang="ja-JP" altLang="en-US" sz="1300" b="1" dirty="0">
                          <a:solidFill>
                            <a:srgbClr val="66BAB7"/>
                          </a:solidFill>
                          <a:latin typeface="メイリオ" panose="020B0604030504040204" pitchFamily="50" charset="-128"/>
                          <a:ea typeface="メイリオ" panose="020B0604030504040204" pitchFamily="50" charset="-128"/>
                        </a:rPr>
                        <a:t>希望届の記入・提出</a:t>
                      </a:r>
                      <a:endParaRPr lang="en-US" altLang="ja-JP" sz="1300" b="1" dirty="0">
                        <a:solidFill>
                          <a:srgbClr val="66BAB7"/>
                        </a:solidFill>
                        <a:latin typeface="メイリオ" panose="020B0604030504040204" pitchFamily="50" charset="-128"/>
                        <a:ea typeface="メイリオ" panose="020B0604030504040204" pitchFamily="50" charset="-128"/>
                      </a:endParaRPr>
                    </a:p>
                    <a:p>
                      <a:pPr>
                        <a:lnSpc>
                          <a:spcPct val="120000"/>
                        </a:lnSpc>
                        <a:spcBef>
                          <a:spcPts val="600"/>
                        </a:spcBef>
                        <a:spcAft>
                          <a:spcPts val="0"/>
                        </a:spcAft>
                      </a:pPr>
                      <a:r>
                        <a:rPr kumimoji="1" lang="ja-JP" altLang="en-US" sz="1050" dirty="0">
                          <a:solidFill>
                            <a:schemeClr val="tx1"/>
                          </a:solidFill>
                          <a:latin typeface="メイリオ" panose="020B0604030504040204" pitchFamily="50" charset="-128"/>
                          <a:ea typeface="メイリオ" panose="020B0604030504040204" pitchFamily="50" charset="-128"/>
                        </a:rPr>
                        <a:t>企業側が受け入れを承諾した場合、希望の日程や体験したい内容などを希望届に記載・提出していただきます。</a:t>
                      </a:r>
                      <a:endParaRPr lang="en-US" altLang="ja-JP" sz="900" b="0" dirty="0">
                        <a:solidFill>
                          <a:schemeClr val="tx1"/>
                        </a:solidFill>
                        <a:latin typeface="メイリオ" panose="020B0604030504040204" pitchFamily="50" charset="-128"/>
                        <a:ea typeface="メイリオ" panose="020B0604030504040204" pitchFamily="50" charset="-128"/>
                      </a:endParaRPr>
                    </a:p>
                  </a:txBody>
                  <a:tcPr marL="72000" marR="36000" anchor="ctr">
                    <a:solidFill>
                      <a:srgbClr val="FDF3B9"/>
                    </a:solidFill>
                  </a:tcPr>
                </a:tc>
                <a:extLst>
                  <a:ext uri="{0D108BD9-81ED-4DB2-BD59-A6C34878D82A}">
                    <a16:rowId xmlns:a16="http://schemas.microsoft.com/office/drawing/2014/main" val="3352366906"/>
                  </a:ext>
                </a:extLst>
              </a:tr>
            </a:tbl>
          </a:graphicData>
        </a:graphic>
      </p:graphicFrame>
      <p:sp>
        <p:nvSpPr>
          <p:cNvPr id="48" name="下矢印 47"/>
          <p:cNvSpPr/>
          <p:nvPr/>
        </p:nvSpPr>
        <p:spPr>
          <a:xfrm>
            <a:off x="369000" y="2091088"/>
            <a:ext cx="360000" cy="360000"/>
          </a:xfrm>
          <a:prstGeom prst="downArrow">
            <a:avLst/>
          </a:prstGeom>
          <a:solidFill>
            <a:schemeClr val="bg1"/>
          </a:solidFill>
          <a:ln>
            <a:solidFill>
              <a:srgbClr val="66BA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9" name="表 48"/>
          <p:cNvGraphicFramePr>
            <a:graphicFrameLocks noGrp="1"/>
          </p:cNvGraphicFramePr>
          <p:nvPr>
            <p:extLst>
              <p:ext uri="{D42A27DB-BD31-4B8C-83A1-F6EECF244321}">
                <p14:modId xmlns:p14="http://schemas.microsoft.com/office/powerpoint/2010/main" val="536179696"/>
              </p:ext>
            </p:extLst>
          </p:nvPr>
        </p:nvGraphicFramePr>
        <p:xfrm>
          <a:off x="369000" y="3487292"/>
          <a:ext cx="2952000" cy="1537716"/>
        </p:xfrm>
        <a:graphic>
          <a:graphicData uri="http://schemas.openxmlformats.org/drawingml/2006/table">
            <a:tbl>
              <a:tblPr bandRow="1">
                <a:tableStyleId>{5C22544A-7EE6-4342-B048-85BDC9FD1C3A}</a:tableStyleId>
              </a:tblPr>
              <a:tblGrid>
                <a:gridCol w="360000">
                  <a:extLst>
                    <a:ext uri="{9D8B030D-6E8A-4147-A177-3AD203B41FA5}">
                      <a16:colId xmlns:a16="http://schemas.microsoft.com/office/drawing/2014/main" val="2830465994"/>
                    </a:ext>
                  </a:extLst>
                </a:gridCol>
                <a:gridCol w="2592000">
                  <a:extLst>
                    <a:ext uri="{9D8B030D-6E8A-4147-A177-3AD203B41FA5}">
                      <a16:colId xmlns:a16="http://schemas.microsoft.com/office/drawing/2014/main" val="1727707638"/>
                    </a:ext>
                  </a:extLst>
                </a:gridCol>
              </a:tblGrid>
              <a:tr h="792000">
                <a:tc>
                  <a:txBody>
                    <a:bodyPr/>
                    <a:lstStyle/>
                    <a:p>
                      <a:pPr marL="0" algn="ctr">
                        <a:lnSpc>
                          <a:spcPct val="110000"/>
                        </a:lnSpc>
                        <a:spcAft>
                          <a:spcPts val="0"/>
                        </a:spcAft>
                      </a:pPr>
                      <a:r>
                        <a:rPr lang="ja-JP" altLang="en-US" sz="1800" b="1" dirty="0">
                          <a:solidFill>
                            <a:schemeClr val="bg1"/>
                          </a:solidFill>
                          <a:latin typeface="メイリオ" panose="020B0604030504040204" pitchFamily="50" charset="-128"/>
                          <a:ea typeface="メイリオ" panose="020B0604030504040204" pitchFamily="50" charset="-128"/>
                        </a:rPr>
                        <a:t>３</a:t>
                      </a:r>
                      <a:endParaRPr lang="en-US" altLang="ja-JP" sz="1800" b="1" dirty="0">
                        <a:solidFill>
                          <a:schemeClr val="bg1"/>
                        </a:solidFill>
                        <a:latin typeface="メイリオ" panose="020B0604030504040204" pitchFamily="50" charset="-128"/>
                        <a:ea typeface="メイリオ" panose="020B0604030504040204" pitchFamily="50" charset="-128"/>
                      </a:endParaRPr>
                    </a:p>
                  </a:txBody>
                  <a:tcPr marL="0" marR="0" marT="36000" marB="36000" anchor="ctr">
                    <a:solidFill>
                      <a:srgbClr val="66BAB7"/>
                    </a:solidFill>
                  </a:tcPr>
                </a:tc>
                <a:tc>
                  <a:txBody>
                    <a:bodyPr/>
                    <a:lstStyle/>
                    <a:p>
                      <a:pPr marL="0" marR="0" lvl="0" indent="0" algn="l" defTabSz="1430779" rtl="0" eaLnBrk="1" fontAlgn="auto" latinLnBrk="0" hangingPunct="1">
                        <a:lnSpc>
                          <a:spcPct val="110000"/>
                        </a:lnSpc>
                        <a:spcBef>
                          <a:spcPts val="0"/>
                        </a:spcBef>
                        <a:spcAft>
                          <a:spcPts val="0"/>
                        </a:spcAft>
                        <a:buClrTx/>
                        <a:buSzTx/>
                        <a:buFontTx/>
                        <a:buNone/>
                        <a:tabLst/>
                        <a:defRPr/>
                      </a:pPr>
                      <a:r>
                        <a:rPr kumimoji="1" lang="ja-JP" altLang="en-US" sz="1300" b="1" dirty="0">
                          <a:solidFill>
                            <a:srgbClr val="66BAB7"/>
                          </a:solidFill>
                          <a:latin typeface="メイリオ" panose="020B0604030504040204" pitchFamily="50" charset="-128"/>
                          <a:ea typeface="メイリオ" panose="020B0604030504040204" pitchFamily="50" charset="-128"/>
                        </a:rPr>
                        <a:t>実施計画書の受け取り</a:t>
                      </a:r>
                      <a:endParaRPr lang="en-US" altLang="ja-JP" sz="1300" b="1" dirty="0">
                        <a:solidFill>
                          <a:srgbClr val="66BAB7"/>
                        </a:solidFill>
                        <a:latin typeface="メイリオ" panose="020B0604030504040204" pitchFamily="50" charset="-128"/>
                        <a:ea typeface="メイリオ" panose="020B0604030504040204" pitchFamily="50" charset="-128"/>
                      </a:endParaRPr>
                    </a:p>
                    <a:p>
                      <a:pPr>
                        <a:lnSpc>
                          <a:spcPct val="120000"/>
                        </a:lnSpc>
                        <a:spcBef>
                          <a:spcPts val="600"/>
                        </a:spcBef>
                        <a:spcAft>
                          <a:spcPts val="0"/>
                        </a:spcAft>
                      </a:pPr>
                      <a:r>
                        <a:rPr kumimoji="1" lang="ja-JP" altLang="en-US" sz="1050" dirty="0">
                          <a:solidFill>
                            <a:schemeClr val="tx1"/>
                          </a:solidFill>
                          <a:latin typeface="メイリオ" panose="020B0604030504040204" pitchFamily="50" charset="-128"/>
                          <a:ea typeface="メイリオ" panose="020B0604030504040204" pitchFamily="50" charset="-128"/>
                        </a:rPr>
                        <a:t>希望を踏まえながら、受入企業と実施内容を相談します。</a:t>
                      </a:r>
                      <a:r>
                        <a:rPr kumimoji="1" lang="en-US" altLang="ja-JP" sz="1050" dirty="0">
                          <a:solidFill>
                            <a:schemeClr val="tx1"/>
                          </a:solidFill>
                          <a:latin typeface="メイリオ" panose="020B0604030504040204" pitchFamily="50" charset="-128"/>
                          <a:ea typeface="メイリオ" panose="020B0604030504040204" pitchFamily="50" charset="-128"/>
                        </a:rPr>
                        <a:t/>
                      </a:r>
                      <a:br>
                        <a:rPr kumimoji="1" lang="en-US" altLang="ja-JP" sz="1050" dirty="0">
                          <a:solidFill>
                            <a:schemeClr val="tx1"/>
                          </a:solidFill>
                          <a:latin typeface="メイリオ" panose="020B0604030504040204" pitchFamily="50" charset="-128"/>
                          <a:ea typeface="メイリオ" panose="020B0604030504040204" pitchFamily="50" charset="-128"/>
                        </a:rPr>
                      </a:br>
                      <a:r>
                        <a:rPr kumimoji="1" lang="ja-JP" altLang="en-US" sz="1050" dirty="0">
                          <a:solidFill>
                            <a:schemeClr val="tx1"/>
                          </a:solidFill>
                          <a:latin typeface="メイリオ" panose="020B0604030504040204" pitchFamily="50" charset="-128"/>
                          <a:ea typeface="メイリオ" panose="020B0604030504040204" pitchFamily="50" charset="-128"/>
                        </a:rPr>
                        <a:t>受入企業が実施計画書を作成し、労働局・ハローワークを通じて参加者に共有します。この実施計画書に沿ってインターンを進めます。</a:t>
                      </a:r>
                    </a:p>
                  </a:txBody>
                  <a:tcPr marL="72000" marR="36000" anchor="ctr">
                    <a:solidFill>
                      <a:srgbClr val="FDF3B9"/>
                    </a:solidFill>
                  </a:tcPr>
                </a:tc>
                <a:extLst>
                  <a:ext uri="{0D108BD9-81ED-4DB2-BD59-A6C34878D82A}">
                    <a16:rowId xmlns:a16="http://schemas.microsoft.com/office/drawing/2014/main" val="3352366906"/>
                  </a:ext>
                </a:extLst>
              </a:tr>
            </a:tbl>
          </a:graphicData>
        </a:graphic>
      </p:graphicFrame>
      <p:sp>
        <p:nvSpPr>
          <p:cNvPr id="50" name="下矢印 49"/>
          <p:cNvSpPr/>
          <p:nvPr/>
        </p:nvSpPr>
        <p:spPr>
          <a:xfrm>
            <a:off x="369000" y="3222438"/>
            <a:ext cx="360000" cy="360000"/>
          </a:xfrm>
          <a:prstGeom prst="downArrow">
            <a:avLst/>
          </a:prstGeom>
          <a:solidFill>
            <a:schemeClr val="bg1"/>
          </a:solidFill>
          <a:ln>
            <a:solidFill>
              <a:srgbClr val="66BA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1" name="表 50"/>
          <p:cNvGraphicFramePr>
            <a:graphicFrameLocks noGrp="1"/>
          </p:cNvGraphicFramePr>
          <p:nvPr>
            <p:extLst>
              <p:ext uri="{D42A27DB-BD31-4B8C-83A1-F6EECF244321}">
                <p14:modId xmlns:p14="http://schemas.microsoft.com/office/powerpoint/2010/main" val="1858714156"/>
              </p:ext>
            </p:extLst>
          </p:nvPr>
        </p:nvGraphicFramePr>
        <p:xfrm>
          <a:off x="3432448" y="848544"/>
          <a:ext cx="2952000" cy="1729740"/>
        </p:xfrm>
        <a:graphic>
          <a:graphicData uri="http://schemas.openxmlformats.org/drawingml/2006/table">
            <a:tbl>
              <a:tblPr bandRow="1">
                <a:tableStyleId>{5C22544A-7EE6-4342-B048-85BDC9FD1C3A}</a:tableStyleId>
              </a:tblPr>
              <a:tblGrid>
                <a:gridCol w="360000">
                  <a:extLst>
                    <a:ext uri="{9D8B030D-6E8A-4147-A177-3AD203B41FA5}">
                      <a16:colId xmlns:a16="http://schemas.microsoft.com/office/drawing/2014/main" val="2830465994"/>
                    </a:ext>
                  </a:extLst>
                </a:gridCol>
                <a:gridCol w="2592000">
                  <a:extLst>
                    <a:ext uri="{9D8B030D-6E8A-4147-A177-3AD203B41FA5}">
                      <a16:colId xmlns:a16="http://schemas.microsoft.com/office/drawing/2014/main" val="1727707638"/>
                    </a:ext>
                  </a:extLst>
                </a:gridCol>
              </a:tblGrid>
              <a:tr h="792000">
                <a:tc>
                  <a:txBody>
                    <a:bodyPr/>
                    <a:lstStyle/>
                    <a:p>
                      <a:pPr marL="0" algn="ctr">
                        <a:lnSpc>
                          <a:spcPct val="110000"/>
                        </a:lnSpc>
                        <a:spcAft>
                          <a:spcPts val="0"/>
                        </a:spcAft>
                      </a:pPr>
                      <a:r>
                        <a:rPr lang="ja-JP" altLang="en-US" sz="1800" b="1" dirty="0">
                          <a:solidFill>
                            <a:schemeClr val="bg1"/>
                          </a:solidFill>
                          <a:latin typeface="メイリオ" panose="020B0604030504040204" pitchFamily="50" charset="-128"/>
                          <a:ea typeface="メイリオ" panose="020B0604030504040204" pitchFamily="50" charset="-128"/>
                        </a:rPr>
                        <a:t>４</a:t>
                      </a:r>
                      <a:endParaRPr lang="en-US" altLang="ja-JP" sz="1800" b="1" dirty="0">
                        <a:solidFill>
                          <a:schemeClr val="bg1"/>
                        </a:solidFill>
                        <a:latin typeface="メイリオ" panose="020B0604030504040204" pitchFamily="50" charset="-128"/>
                        <a:ea typeface="メイリオ" panose="020B0604030504040204" pitchFamily="50" charset="-128"/>
                      </a:endParaRPr>
                    </a:p>
                  </a:txBody>
                  <a:tcPr marL="0" marR="0" marT="36000" marB="36000" anchor="ctr">
                    <a:solidFill>
                      <a:srgbClr val="66BAB7"/>
                    </a:solidFill>
                  </a:tcPr>
                </a:tc>
                <a:tc>
                  <a:txBody>
                    <a:bodyPr/>
                    <a:lstStyle/>
                    <a:p>
                      <a:pPr marL="0" marR="0" lvl="0" indent="0" algn="l" defTabSz="1430779" rtl="0" eaLnBrk="1" fontAlgn="auto" latinLnBrk="0" hangingPunct="1">
                        <a:lnSpc>
                          <a:spcPct val="110000"/>
                        </a:lnSpc>
                        <a:spcBef>
                          <a:spcPts val="0"/>
                        </a:spcBef>
                        <a:spcAft>
                          <a:spcPts val="0"/>
                        </a:spcAft>
                        <a:buClrTx/>
                        <a:buSzTx/>
                        <a:buFontTx/>
                        <a:buNone/>
                        <a:tabLst/>
                        <a:defRPr/>
                      </a:pPr>
                      <a:r>
                        <a:rPr kumimoji="1" lang="ja-JP" altLang="en-US" sz="1300" b="1" dirty="0">
                          <a:solidFill>
                            <a:srgbClr val="66BAB7"/>
                          </a:solidFill>
                          <a:latin typeface="メイリオ" panose="020B0604030504040204" pitchFamily="50" charset="-128"/>
                          <a:ea typeface="メイリオ" panose="020B0604030504040204" pitchFamily="50" charset="-128"/>
                        </a:rPr>
                        <a:t>誓約書の提出、実施決定</a:t>
                      </a:r>
                      <a:endParaRPr lang="en-US" altLang="ja-JP" sz="1300" b="1" dirty="0">
                        <a:solidFill>
                          <a:srgbClr val="66BAB7"/>
                        </a:solidFill>
                        <a:latin typeface="メイリオ" panose="020B0604030504040204" pitchFamily="50" charset="-128"/>
                        <a:ea typeface="メイリオ" panose="020B0604030504040204" pitchFamily="50" charset="-128"/>
                      </a:endParaRPr>
                    </a:p>
                    <a:p>
                      <a:pPr>
                        <a:lnSpc>
                          <a:spcPct val="120000"/>
                        </a:lnSpc>
                        <a:spcBef>
                          <a:spcPts val="600"/>
                        </a:spcBef>
                        <a:spcAft>
                          <a:spcPts val="0"/>
                        </a:spcAft>
                      </a:pPr>
                      <a:r>
                        <a:rPr kumimoji="1" lang="ja-JP" altLang="en-US" sz="1050" dirty="0">
                          <a:solidFill>
                            <a:schemeClr val="tx1"/>
                          </a:solidFill>
                          <a:latin typeface="メイリオ" panose="020B0604030504040204" pitchFamily="50" charset="-128"/>
                          <a:ea typeface="メイリオ" panose="020B0604030504040204" pitchFamily="50" charset="-128"/>
                        </a:rPr>
                        <a:t>守秘義務をはじめ、インターン中の遵守事項をまとめた誓約書に記名いただきます。</a:t>
                      </a:r>
                      <a:r>
                        <a:rPr kumimoji="1" lang="en-US" altLang="ja-JP" sz="1050" dirty="0">
                          <a:solidFill>
                            <a:schemeClr val="tx1"/>
                          </a:solidFill>
                          <a:latin typeface="メイリオ" panose="020B0604030504040204" pitchFamily="50" charset="-128"/>
                          <a:ea typeface="メイリオ" panose="020B0604030504040204" pitchFamily="50" charset="-128"/>
                        </a:rPr>
                        <a:t/>
                      </a:r>
                      <a:br>
                        <a:rPr kumimoji="1" lang="en-US" altLang="ja-JP" sz="1050" dirty="0">
                          <a:solidFill>
                            <a:schemeClr val="tx1"/>
                          </a:solidFill>
                          <a:latin typeface="メイリオ" panose="020B0604030504040204" pitchFamily="50" charset="-128"/>
                          <a:ea typeface="メイリオ" panose="020B0604030504040204" pitchFamily="50" charset="-128"/>
                        </a:rPr>
                      </a:br>
                      <a:r>
                        <a:rPr kumimoji="1" lang="ja-JP" altLang="en-US" sz="1050" dirty="0">
                          <a:solidFill>
                            <a:schemeClr val="tx1"/>
                          </a:solidFill>
                          <a:latin typeface="メイリオ" panose="020B0604030504040204" pitchFamily="50" charset="-128"/>
                          <a:ea typeface="メイリオ" panose="020B0604030504040204" pitchFamily="50" charset="-128"/>
                        </a:rPr>
                        <a:t>この誓約書は、労働局・ハローワークを通じて受入企業に提出します。</a:t>
                      </a:r>
                    </a:p>
                    <a:p>
                      <a:pPr>
                        <a:lnSpc>
                          <a:spcPct val="120000"/>
                        </a:lnSpc>
                        <a:spcBef>
                          <a:spcPts val="0"/>
                        </a:spcBef>
                        <a:spcAft>
                          <a:spcPts val="0"/>
                        </a:spcAft>
                      </a:pPr>
                      <a:r>
                        <a:rPr kumimoji="1" lang="ja-JP" altLang="en-US" sz="1050" dirty="0">
                          <a:solidFill>
                            <a:schemeClr val="tx1"/>
                          </a:solidFill>
                          <a:latin typeface="メイリオ" panose="020B0604030504040204" pitchFamily="50" charset="-128"/>
                          <a:ea typeface="メイリオ" panose="020B0604030504040204" pitchFamily="50" charset="-128"/>
                        </a:rPr>
                        <a:t>また、労働局・ハローワークから実施決定通知書を送付します。</a:t>
                      </a:r>
                      <a:endParaRPr lang="en-US" altLang="ja-JP" sz="1050" b="0" dirty="0">
                        <a:solidFill>
                          <a:schemeClr val="tx1"/>
                        </a:solidFill>
                        <a:latin typeface="メイリオ" panose="020B0604030504040204" pitchFamily="50" charset="-128"/>
                        <a:ea typeface="メイリオ" panose="020B0604030504040204" pitchFamily="50" charset="-128"/>
                      </a:endParaRPr>
                    </a:p>
                  </a:txBody>
                  <a:tcPr marL="72000" marR="36000" anchor="ctr">
                    <a:solidFill>
                      <a:srgbClr val="FDF3B9"/>
                    </a:solidFill>
                  </a:tcPr>
                </a:tc>
                <a:extLst>
                  <a:ext uri="{0D108BD9-81ED-4DB2-BD59-A6C34878D82A}">
                    <a16:rowId xmlns:a16="http://schemas.microsoft.com/office/drawing/2014/main" val="3352366906"/>
                  </a:ext>
                </a:extLst>
              </a:tr>
            </a:tbl>
          </a:graphicData>
        </a:graphic>
      </p:graphicFrame>
      <p:graphicFrame>
        <p:nvGraphicFramePr>
          <p:cNvPr id="54" name="表 53"/>
          <p:cNvGraphicFramePr>
            <a:graphicFrameLocks noGrp="1"/>
          </p:cNvGraphicFramePr>
          <p:nvPr>
            <p:extLst>
              <p:ext uri="{D42A27DB-BD31-4B8C-83A1-F6EECF244321}">
                <p14:modId xmlns:p14="http://schemas.microsoft.com/office/powerpoint/2010/main" val="1859922568"/>
              </p:ext>
            </p:extLst>
          </p:nvPr>
        </p:nvGraphicFramePr>
        <p:xfrm>
          <a:off x="3432448" y="2751205"/>
          <a:ext cx="2952000" cy="1921764"/>
        </p:xfrm>
        <a:graphic>
          <a:graphicData uri="http://schemas.openxmlformats.org/drawingml/2006/table">
            <a:tbl>
              <a:tblPr bandRow="1">
                <a:tableStyleId>{5C22544A-7EE6-4342-B048-85BDC9FD1C3A}</a:tableStyleId>
              </a:tblPr>
              <a:tblGrid>
                <a:gridCol w="360000">
                  <a:extLst>
                    <a:ext uri="{9D8B030D-6E8A-4147-A177-3AD203B41FA5}">
                      <a16:colId xmlns:a16="http://schemas.microsoft.com/office/drawing/2014/main" val="2830465994"/>
                    </a:ext>
                  </a:extLst>
                </a:gridCol>
                <a:gridCol w="2592000">
                  <a:extLst>
                    <a:ext uri="{9D8B030D-6E8A-4147-A177-3AD203B41FA5}">
                      <a16:colId xmlns:a16="http://schemas.microsoft.com/office/drawing/2014/main" val="1727707638"/>
                    </a:ext>
                  </a:extLst>
                </a:gridCol>
              </a:tblGrid>
              <a:tr h="792000">
                <a:tc>
                  <a:txBody>
                    <a:bodyPr/>
                    <a:lstStyle/>
                    <a:p>
                      <a:pPr marL="0" algn="ctr">
                        <a:lnSpc>
                          <a:spcPct val="110000"/>
                        </a:lnSpc>
                        <a:spcAft>
                          <a:spcPts val="0"/>
                        </a:spcAft>
                      </a:pPr>
                      <a:r>
                        <a:rPr lang="ja-JP" altLang="en-US" sz="1800" b="1" dirty="0">
                          <a:solidFill>
                            <a:schemeClr val="bg1"/>
                          </a:solidFill>
                          <a:latin typeface="メイリオ" panose="020B0604030504040204" pitchFamily="50" charset="-128"/>
                          <a:ea typeface="メイリオ" panose="020B0604030504040204" pitchFamily="50" charset="-128"/>
                        </a:rPr>
                        <a:t>５</a:t>
                      </a:r>
                      <a:endParaRPr lang="en-US" altLang="ja-JP" sz="1800" b="1" dirty="0">
                        <a:solidFill>
                          <a:schemeClr val="bg1"/>
                        </a:solidFill>
                        <a:latin typeface="メイリオ" panose="020B0604030504040204" pitchFamily="50" charset="-128"/>
                        <a:ea typeface="メイリオ" panose="020B0604030504040204" pitchFamily="50" charset="-128"/>
                      </a:endParaRPr>
                    </a:p>
                  </a:txBody>
                  <a:tcPr marL="0" marR="0" marT="36000" marB="36000" anchor="ctr">
                    <a:solidFill>
                      <a:srgbClr val="66BAB7"/>
                    </a:solidFill>
                  </a:tcPr>
                </a:tc>
                <a:tc>
                  <a:txBody>
                    <a:bodyPr/>
                    <a:lstStyle/>
                    <a:p>
                      <a:pPr marL="0" marR="0" lvl="0" indent="0" algn="l" defTabSz="1430779" rtl="0" eaLnBrk="1" fontAlgn="auto" latinLnBrk="0" hangingPunct="1">
                        <a:lnSpc>
                          <a:spcPct val="110000"/>
                        </a:lnSpc>
                        <a:spcBef>
                          <a:spcPts val="0"/>
                        </a:spcBef>
                        <a:spcAft>
                          <a:spcPts val="0"/>
                        </a:spcAft>
                        <a:buClrTx/>
                        <a:buSzTx/>
                        <a:buFontTx/>
                        <a:buNone/>
                        <a:tabLst/>
                        <a:defRPr/>
                      </a:pPr>
                      <a:r>
                        <a:rPr kumimoji="1" lang="ja-JP" altLang="en-US" sz="1300" b="1" dirty="0">
                          <a:solidFill>
                            <a:srgbClr val="66BAB7"/>
                          </a:solidFill>
                          <a:latin typeface="メイリオ" panose="020B0604030504040204" pitchFamily="50" charset="-128"/>
                          <a:ea typeface="メイリオ" panose="020B0604030504040204" pitchFamily="50" charset="-128"/>
                        </a:rPr>
                        <a:t>インターンの実施</a:t>
                      </a:r>
                      <a:endParaRPr lang="en-US" altLang="ja-JP" sz="1300" b="1" dirty="0">
                        <a:solidFill>
                          <a:srgbClr val="66BAB7"/>
                        </a:solidFill>
                        <a:latin typeface="メイリオ" panose="020B0604030504040204" pitchFamily="50" charset="-128"/>
                        <a:ea typeface="メイリオ" panose="020B0604030504040204" pitchFamily="50" charset="-128"/>
                      </a:endParaRPr>
                    </a:p>
                    <a:p>
                      <a:pPr>
                        <a:lnSpc>
                          <a:spcPct val="120000"/>
                        </a:lnSpc>
                        <a:spcBef>
                          <a:spcPts val="600"/>
                        </a:spcBef>
                        <a:spcAft>
                          <a:spcPts val="0"/>
                        </a:spcAft>
                      </a:pPr>
                      <a:r>
                        <a:rPr kumimoji="1" lang="ja-JP" altLang="en-US" sz="1050" dirty="0">
                          <a:solidFill>
                            <a:schemeClr val="tx1"/>
                          </a:solidFill>
                          <a:latin typeface="メイリオ" panose="020B0604030504040204" pitchFamily="50" charset="-128"/>
                          <a:ea typeface="メイリオ" panose="020B0604030504040204" pitchFamily="50" charset="-128"/>
                        </a:rPr>
                        <a:t>受入企業では、業務に精通した従業員が担当としてインターン参加者への業務指導を行います。</a:t>
                      </a:r>
                      <a:r>
                        <a:rPr kumimoji="1" lang="en-US" altLang="ja-JP" sz="1050" dirty="0">
                          <a:solidFill>
                            <a:schemeClr val="tx1"/>
                          </a:solidFill>
                          <a:latin typeface="メイリオ" panose="020B0604030504040204" pitchFamily="50" charset="-128"/>
                          <a:ea typeface="メイリオ" panose="020B0604030504040204" pitchFamily="50" charset="-128"/>
                        </a:rPr>
                        <a:t/>
                      </a:r>
                      <a:br>
                        <a:rPr kumimoji="1" lang="en-US" altLang="ja-JP" sz="1050" dirty="0">
                          <a:solidFill>
                            <a:schemeClr val="tx1"/>
                          </a:solidFill>
                          <a:latin typeface="メイリオ" panose="020B0604030504040204" pitchFamily="50" charset="-128"/>
                          <a:ea typeface="メイリオ" panose="020B0604030504040204" pitchFamily="50" charset="-128"/>
                        </a:rPr>
                      </a:br>
                      <a:r>
                        <a:rPr kumimoji="1" lang="ja-JP" altLang="en-US" sz="1050" dirty="0">
                          <a:solidFill>
                            <a:schemeClr val="tx1"/>
                          </a:solidFill>
                          <a:latin typeface="メイリオ" panose="020B0604030504040204" pitchFamily="50" charset="-128"/>
                          <a:ea typeface="メイリオ" panose="020B0604030504040204" pitchFamily="50" charset="-128"/>
                        </a:rPr>
                        <a:t>インターン中に職場環境などに不安を感じた場合、労働局・ハローワークの担当職員にご相談ください。</a:t>
                      </a:r>
                      <a:r>
                        <a:rPr kumimoji="1" lang="en-US" altLang="ja-JP" sz="1050" dirty="0">
                          <a:solidFill>
                            <a:schemeClr val="tx1"/>
                          </a:solidFill>
                          <a:latin typeface="メイリオ" panose="020B0604030504040204" pitchFamily="50" charset="-128"/>
                          <a:ea typeface="メイリオ" panose="020B0604030504040204" pitchFamily="50" charset="-128"/>
                        </a:rPr>
                        <a:t/>
                      </a:r>
                      <a:br>
                        <a:rPr kumimoji="1" lang="en-US" altLang="ja-JP" sz="1050" dirty="0">
                          <a:solidFill>
                            <a:schemeClr val="tx1"/>
                          </a:solidFill>
                          <a:latin typeface="メイリオ" panose="020B0604030504040204" pitchFamily="50" charset="-128"/>
                          <a:ea typeface="メイリオ" panose="020B0604030504040204" pitchFamily="50" charset="-128"/>
                        </a:rPr>
                      </a:br>
                      <a:r>
                        <a:rPr kumimoji="1" lang="ja-JP" altLang="en-US" sz="1050" dirty="0">
                          <a:solidFill>
                            <a:schemeClr val="tx1"/>
                          </a:solidFill>
                          <a:latin typeface="メイリオ" panose="020B0604030504040204" pitchFamily="50" charset="-128"/>
                          <a:ea typeface="メイリオ" panose="020B0604030504040204" pitchFamily="50" charset="-128"/>
                        </a:rPr>
                        <a:t>電話や企業訪問などを行い、フォローします。</a:t>
                      </a:r>
                    </a:p>
                  </a:txBody>
                  <a:tcPr marL="72000" marR="36000" anchor="ctr">
                    <a:solidFill>
                      <a:srgbClr val="FDF3B9"/>
                    </a:solidFill>
                  </a:tcPr>
                </a:tc>
                <a:extLst>
                  <a:ext uri="{0D108BD9-81ED-4DB2-BD59-A6C34878D82A}">
                    <a16:rowId xmlns:a16="http://schemas.microsoft.com/office/drawing/2014/main" val="3352366906"/>
                  </a:ext>
                </a:extLst>
              </a:tr>
            </a:tbl>
          </a:graphicData>
        </a:graphic>
      </p:graphicFrame>
      <p:sp>
        <p:nvSpPr>
          <p:cNvPr id="53" name="下矢印 52"/>
          <p:cNvSpPr/>
          <p:nvPr/>
        </p:nvSpPr>
        <p:spPr>
          <a:xfrm>
            <a:off x="3429000" y="2484745"/>
            <a:ext cx="360000" cy="360000"/>
          </a:xfrm>
          <a:prstGeom prst="downArrow">
            <a:avLst/>
          </a:prstGeom>
          <a:solidFill>
            <a:schemeClr val="bg1"/>
          </a:solidFill>
          <a:ln>
            <a:solidFill>
              <a:srgbClr val="66BA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8509873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docProps/app.xml><?xml version="1.0" encoding="utf-8"?>
<Properties xmlns="http://schemas.openxmlformats.org/officeDocument/2006/extended-properties" xmlns:vt="http://schemas.openxmlformats.org/officeDocument/2006/docPropsVTypes">
  <TotalTime>1048</TotalTime>
  <Words>879</Words>
  <Application>Microsoft Office PowerPoint</Application>
  <PresentationFormat>A4 210 x 297 mm</PresentationFormat>
  <Paragraphs>46</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メイリオ</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藤巻 智奈(fujimaki-tomona)</dc:creator>
  <cp:lastModifiedBy>藤波真吾</cp:lastModifiedBy>
  <cp:revision>120</cp:revision>
  <cp:lastPrinted>2022-03-25T05:17:19Z</cp:lastPrinted>
  <dcterms:modified xsi:type="dcterms:W3CDTF">2024-04-24T05:56:52Z</dcterms:modified>
</cp:coreProperties>
</file>