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 userDrawn="1">
          <p15:clr>
            <a:srgbClr val="A4A3A4"/>
          </p15:clr>
        </p15:guide>
        <p15:guide id="2" pos="2160" userDrawn="1">
          <p15:clr>
            <a:srgbClr val="A4A3A4"/>
          </p15:clr>
        </p15:guide>
        <p15:guide id="3" pos="119" userDrawn="1">
          <p15:clr>
            <a:srgbClr val="A4A3A4"/>
          </p15:clr>
        </p15:guide>
        <p15:guide id="4" pos="2069" userDrawn="1">
          <p15:clr>
            <a:srgbClr val="A4A3A4"/>
          </p15:clr>
        </p15:guide>
        <p15:guide id="5" pos="4110" userDrawn="1">
          <p15:clr>
            <a:srgbClr val="A4A3A4"/>
          </p15:clr>
        </p15:guide>
        <p15:guide id="6" orient="horz" pos="39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AF"/>
    <a:srgbClr val="C9E7E7"/>
    <a:srgbClr val="0070C0"/>
    <a:srgbClr val="1F497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95DB4F-C265-4EB4-99F0-ECDEE0EF4624}" v="2" dt="2024-03-18T11:30:38.25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8" autoAdjust="0"/>
    <p:restoredTop sz="94660"/>
  </p:normalViewPr>
  <p:slideViewPr>
    <p:cSldViewPr>
      <p:cViewPr varScale="1">
        <p:scale>
          <a:sx n="51" d="100"/>
          <a:sy n="51" d="100"/>
        </p:scale>
        <p:origin x="2772" y="84"/>
      </p:cViewPr>
      <p:guideLst>
        <p:guide orient="horz" pos="308"/>
        <p:guide pos="2160"/>
        <p:guide pos="119"/>
        <p:guide pos="2069"/>
        <p:guide pos="4110"/>
        <p:guide orient="horz" pos="39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715390" indent="0" algn="ctr">
              <a:buNone/>
              <a:defRPr>
                <a:solidFill>
                  <a:schemeClr val="tx1">
                    <a:tint val="75000"/>
                  </a:schemeClr>
                </a:solidFill>
              </a:defRPr>
            </a:lvl2pPr>
            <a:lvl3pPr marL="1430779" indent="0" algn="ctr">
              <a:buNone/>
              <a:defRPr>
                <a:solidFill>
                  <a:schemeClr val="tx1">
                    <a:tint val="75000"/>
                  </a:schemeClr>
                </a:solidFill>
              </a:defRPr>
            </a:lvl3pPr>
            <a:lvl4pPr marL="2146168" indent="0" algn="ctr">
              <a:buNone/>
              <a:defRPr>
                <a:solidFill>
                  <a:schemeClr val="tx1">
                    <a:tint val="75000"/>
                  </a:schemeClr>
                </a:solidFill>
              </a:defRPr>
            </a:lvl4pPr>
            <a:lvl5pPr marL="2861557" indent="0" algn="ctr">
              <a:buNone/>
              <a:defRPr>
                <a:solidFill>
                  <a:schemeClr val="tx1">
                    <a:tint val="75000"/>
                  </a:schemeClr>
                </a:solidFill>
              </a:defRPr>
            </a:lvl5pPr>
            <a:lvl6pPr marL="3576947" indent="0" algn="ctr">
              <a:buNone/>
              <a:defRPr>
                <a:solidFill>
                  <a:schemeClr val="tx1">
                    <a:tint val="75000"/>
                  </a:schemeClr>
                </a:solidFill>
              </a:defRPr>
            </a:lvl6pPr>
            <a:lvl7pPr marL="4292336" indent="0" algn="ctr">
              <a:buNone/>
              <a:defRPr>
                <a:solidFill>
                  <a:schemeClr val="tx1">
                    <a:tint val="75000"/>
                  </a:schemeClr>
                </a:solidFill>
              </a:defRPr>
            </a:lvl7pPr>
            <a:lvl8pPr marL="5007725" indent="0" algn="ctr">
              <a:buNone/>
              <a:defRPr>
                <a:solidFill>
                  <a:schemeClr val="tx1">
                    <a:tint val="75000"/>
                  </a:schemeClr>
                </a:solidFill>
              </a:defRPr>
            </a:lvl8pPr>
            <a:lvl9pPr marL="572311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625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3130">
                <a:solidFill>
                  <a:schemeClr val="tx1">
                    <a:tint val="75000"/>
                  </a:schemeClr>
                </a:solidFill>
              </a:defRPr>
            </a:lvl1pPr>
            <a:lvl2pPr marL="715390" indent="0">
              <a:buNone/>
              <a:defRPr sz="2817">
                <a:solidFill>
                  <a:schemeClr val="tx1">
                    <a:tint val="75000"/>
                  </a:schemeClr>
                </a:solidFill>
              </a:defRPr>
            </a:lvl2pPr>
            <a:lvl3pPr marL="1430779" indent="0">
              <a:buNone/>
              <a:defRPr sz="2503">
                <a:solidFill>
                  <a:schemeClr val="tx1">
                    <a:tint val="75000"/>
                  </a:schemeClr>
                </a:solidFill>
              </a:defRPr>
            </a:lvl3pPr>
            <a:lvl4pPr marL="2146168" indent="0">
              <a:buNone/>
              <a:defRPr sz="2191">
                <a:solidFill>
                  <a:schemeClr val="tx1">
                    <a:tint val="75000"/>
                  </a:schemeClr>
                </a:solidFill>
              </a:defRPr>
            </a:lvl4pPr>
            <a:lvl5pPr marL="2861557" indent="0">
              <a:buNone/>
              <a:defRPr sz="2191">
                <a:solidFill>
                  <a:schemeClr val="tx1">
                    <a:tint val="75000"/>
                  </a:schemeClr>
                </a:solidFill>
              </a:defRPr>
            </a:lvl5pPr>
            <a:lvl6pPr marL="3576947" indent="0">
              <a:buNone/>
              <a:defRPr sz="2191">
                <a:solidFill>
                  <a:schemeClr val="tx1">
                    <a:tint val="75000"/>
                  </a:schemeClr>
                </a:solidFill>
              </a:defRPr>
            </a:lvl6pPr>
            <a:lvl7pPr marL="4292336" indent="0">
              <a:buNone/>
              <a:defRPr sz="2191">
                <a:solidFill>
                  <a:schemeClr val="tx1">
                    <a:tint val="75000"/>
                  </a:schemeClr>
                </a:solidFill>
              </a:defRPr>
            </a:lvl7pPr>
            <a:lvl8pPr marL="5007725" indent="0">
              <a:buNone/>
              <a:defRPr sz="2191">
                <a:solidFill>
                  <a:schemeClr val="tx1">
                    <a:tint val="75000"/>
                  </a:schemeClr>
                </a:solidFill>
              </a:defRPr>
            </a:lvl8pPr>
            <a:lvl9pPr marL="5723114" indent="0">
              <a:buNone/>
              <a:defRPr sz="219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4381"/>
            </a:lvl1pPr>
            <a:lvl2pPr>
              <a:defRPr sz="3755"/>
            </a:lvl2pPr>
            <a:lvl3pPr>
              <a:defRPr sz="3130"/>
            </a:lvl3pPr>
            <a:lvl4pPr>
              <a:defRPr sz="2817"/>
            </a:lvl4pPr>
            <a:lvl5pPr>
              <a:defRPr sz="2817"/>
            </a:lvl5pPr>
            <a:lvl6pPr>
              <a:defRPr sz="2817"/>
            </a:lvl6pPr>
            <a:lvl7pPr>
              <a:defRPr sz="2817"/>
            </a:lvl7pPr>
            <a:lvl8pPr>
              <a:defRPr sz="2817"/>
            </a:lvl8pPr>
            <a:lvl9pPr>
              <a:defRPr sz="281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4381"/>
            </a:lvl1pPr>
            <a:lvl2pPr>
              <a:defRPr sz="3755"/>
            </a:lvl2pPr>
            <a:lvl3pPr>
              <a:defRPr sz="3130"/>
            </a:lvl3pPr>
            <a:lvl4pPr>
              <a:defRPr sz="2817"/>
            </a:lvl4pPr>
            <a:lvl5pPr>
              <a:defRPr sz="2817"/>
            </a:lvl5pPr>
            <a:lvl6pPr>
              <a:defRPr sz="2817"/>
            </a:lvl6pPr>
            <a:lvl7pPr>
              <a:defRPr sz="2817"/>
            </a:lvl7pPr>
            <a:lvl8pPr>
              <a:defRPr sz="2817"/>
            </a:lvl8pPr>
            <a:lvl9pPr>
              <a:defRPr sz="281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755" b="1"/>
            </a:lvl1pPr>
            <a:lvl2pPr marL="715390" indent="0">
              <a:buNone/>
              <a:defRPr sz="3130" b="1"/>
            </a:lvl2pPr>
            <a:lvl3pPr marL="1430779" indent="0">
              <a:buNone/>
              <a:defRPr sz="2817" b="1"/>
            </a:lvl3pPr>
            <a:lvl4pPr marL="2146168" indent="0">
              <a:buNone/>
              <a:defRPr sz="2503" b="1"/>
            </a:lvl4pPr>
            <a:lvl5pPr marL="2861557" indent="0">
              <a:buNone/>
              <a:defRPr sz="2503" b="1"/>
            </a:lvl5pPr>
            <a:lvl6pPr marL="3576947" indent="0">
              <a:buNone/>
              <a:defRPr sz="2503" b="1"/>
            </a:lvl6pPr>
            <a:lvl7pPr marL="4292336" indent="0">
              <a:buNone/>
              <a:defRPr sz="2503" b="1"/>
            </a:lvl7pPr>
            <a:lvl8pPr marL="5007725" indent="0">
              <a:buNone/>
              <a:defRPr sz="2503" b="1"/>
            </a:lvl8pPr>
            <a:lvl9pPr marL="5723114" indent="0">
              <a:buNone/>
              <a:defRPr sz="250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755"/>
            </a:lvl1pPr>
            <a:lvl2pPr>
              <a:defRPr sz="3130"/>
            </a:lvl2pPr>
            <a:lvl3pPr>
              <a:defRPr sz="2817"/>
            </a:lvl3pPr>
            <a:lvl4pPr>
              <a:defRPr sz="2503"/>
            </a:lvl4pPr>
            <a:lvl5pPr>
              <a:defRPr sz="2503"/>
            </a:lvl5pPr>
            <a:lvl6pPr>
              <a:defRPr sz="2503"/>
            </a:lvl6pPr>
            <a:lvl7pPr>
              <a:defRPr sz="2503"/>
            </a:lvl7pPr>
            <a:lvl8pPr>
              <a:defRPr sz="2503"/>
            </a:lvl8pPr>
            <a:lvl9pPr>
              <a:defRPr sz="250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3755" b="1"/>
            </a:lvl1pPr>
            <a:lvl2pPr marL="715390" indent="0">
              <a:buNone/>
              <a:defRPr sz="3130" b="1"/>
            </a:lvl2pPr>
            <a:lvl3pPr marL="1430779" indent="0">
              <a:buNone/>
              <a:defRPr sz="2817" b="1"/>
            </a:lvl3pPr>
            <a:lvl4pPr marL="2146168" indent="0">
              <a:buNone/>
              <a:defRPr sz="2503" b="1"/>
            </a:lvl4pPr>
            <a:lvl5pPr marL="2861557" indent="0">
              <a:buNone/>
              <a:defRPr sz="2503" b="1"/>
            </a:lvl5pPr>
            <a:lvl6pPr marL="3576947" indent="0">
              <a:buNone/>
              <a:defRPr sz="2503" b="1"/>
            </a:lvl6pPr>
            <a:lvl7pPr marL="4292336" indent="0">
              <a:buNone/>
              <a:defRPr sz="2503" b="1"/>
            </a:lvl7pPr>
            <a:lvl8pPr marL="5007725" indent="0">
              <a:buNone/>
              <a:defRPr sz="2503" b="1"/>
            </a:lvl8pPr>
            <a:lvl9pPr marL="5723114" indent="0">
              <a:buNone/>
              <a:defRPr sz="250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3755"/>
            </a:lvl1pPr>
            <a:lvl2pPr>
              <a:defRPr sz="3130"/>
            </a:lvl2pPr>
            <a:lvl3pPr>
              <a:defRPr sz="2817"/>
            </a:lvl3pPr>
            <a:lvl4pPr>
              <a:defRPr sz="2503"/>
            </a:lvl4pPr>
            <a:lvl5pPr>
              <a:defRPr sz="2503"/>
            </a:lvl5pPr>
            <a:lvl6pPr>
              <a:defRPr sz="2503"/>
            </a:lvl6pPr>
            <a:lvl7pPr>
              <a:defRPr sz="2503"/>
            </a:lvl7pPr>
            <a:lvl8pPr>
              <a:defRPr sz="2503"/>
            </a:lvl8pPr>
            <a:lvl9pPr>
              <a:defRPr sz="250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313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2" cy="8454497"/>
          </a:xfrm>
        </p:spPr>
        <p:txBody>
          <a:bodyPr/>
          <a:lstStyle>
            <a:lvl1pPr>
              <a:defRPr sz="5008"/>
            </a:lvl1pPr>
            <a:lvl2pPr>
              <a:defRPr sz="4381"/>
            </a:lvl2pPr>
            <a:lvl3pPr>
              <a:defRPr sz="3755"/>
            </a:lvl3pPr>
            <a:lvl4pPr>
              <a:defRPr sz="3130"/>
            </a:lvl4pPr>
            <a:lvl5pPr>
              <a:defRPr sz="3130"/>
            </a:lvl5pPr>
            <a:lvl6pPr>
              <a:defRPr sz="3130"/>
            </a:lvl6pPr>
            <a:lvl7pPr>
              <a:defRPr sz="3130"/>
            </a:lvl7pPr>
            <a:lvl8pPr>
              <a:defRPr sz="3130"/>
            </a:lvl8pPr>
            <a:lvl9pPr>
              <a:defRPr sz="313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2191"/>
            </a:lvl1pPr>
            <a:lvl2pPr marL="715390" indent="0">
              <a:buNone/>
              <a:defRPr sz="1878"/>
            </a:lvl2pPr>
            <a:lvl3pPr marL="1430779" indent="0">
              <a:buNone/>
              <a:defRPr sz="1564"/>
            </a:lvl3pPr>
            <a:lvl4pPr marL="2146168" indent="0">
              <a:buNone/>
              <a:defRPr sz="1408"/>
            </a:lvl4pPr>
            <a:lvl5pPr marL="2861557" indent="0">
              <a:buNone/>
              <a:defRPr sz="1408"/>
            </a:lvl5pPr>
            <a:lvl6pPr marL="3576947" indent="0">
              <a:buNone/>
              <a:defRPr sz="1408"/>
            </a:lvl6pPr>
            <a:lvl7pPr marL="4292336" indent="0">
              <a:buNone/>
              <a:defRPr sz="1408"/>
            </a:lvl7pPr>
            <a:lvl8pPr marL="5007725" indent="0">
              <a:buNone/>
              <a:defRPr sz="1408"/>
            </a:lvl8pPr>
            <a:lvl9pPr marL="5723114" indent="0">
              <a:buNone/>
              <a:defRPr sz="140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313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5008"/>
            </a:lvl1pPr>
            <a:lvl2pPr marL="715390" indent="0">
              <a:buNone/>
              <a:defRPr sz="4381"/>
            </a:lvl2pPr>
            <a:lvl3pPr marL="1430779" indent="0">
              <a:buNone/>
              <a:defRPr sz="3755"/>
            </a:lvl3pPr>
            <a:lvl4pPr marL="2146168" indent="0">
              <a:buNone/>
              <a:defRPr sz="3130"/>
            </a:lvl4pPr>
            <a:lvl5pPr marL="2861557" indent="0">
              <a:buNone/>
              <a:defRPr sz="3130"/>
            </a:lvl5pPr>
            <a:lvl6pPr marL="3576947" indent="0">
              <a:buNone/>
              <a:defRPr sz="3130"/>
            </a:lvl6pPr>
            <a:lvl7pPr marL="4292336" indent="0">
              <a:buNone/>
              <a:defRPr sz="3130"/>
            </a:lvl7pPr>
            <a:lvl8pPr marL="5007725" indent="0">
              <a:buNone/>
              <a:defRPr sz="3130"/>
            </a:lvl8pPr>
            <a:lvl9pPr marL="5723114" indent="0">
              <a:buNone/>
              <a:defRPr sz="3130"/>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191"/>
            </a:lvl1pPr>
            <a:lvl2pPr marL="715390" indent="0">
              <a:buNone/>
              <a:defRPr sz="1878"/>
            </a:lvl2pPr>
            <a:lvl3pPr marL="1430779" indent="0">
              <a:buNone/>
              <a:defRPr sz="1564"/>
            </a:lvl3pPr>
            <a:lvl4pPr marL="2146168" indent="0">
              <a:buNone/>
              <a:defRPr sz="1408"/>
            </a:lvl4pPr>
            <a:lvl5pPr marL="2861557" indent="0">
              <a:buNone/>
              <a:defRPr sz="1408"/>
            </a:lvl5pPr>
            <a:lvl6pPr marL="3576947" indent="0">
              <a:buNone/>
              <a:defRPr sz="1408"/>
            </a:lvl6pPr>
            <a:lvl7pPr marL="4292336" indent="0">
              <a:buNone/>
              <a:defRPr sz="1408"/>
            </a:lvl7pPr>
            <a:lvl8pPr marL="5007725" indent="0">
              <a:buNone/>
              <a:defRPr sz="1408"/>
            </a:lvl8pPr>
            <a:lvl9pPr marL="5723114" indent="0">
              <a:buNone/>
              <a:defRPr sz="140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878">
                <a:solidFill>
                  <a:schemeClr val="tx1">
                    <a:tint val="75000"/>
                  </a:schemeClr>
                </a:solidFill>
              </a:defRPr>
            </a:lvl1p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87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878">
                <a:solidFill>
                  <a:schemeClr val="tx1">
                    <a:tint val="75000"/>
                  </a:schemeClr>
                </a:solidFill>
              </a:defRPr>
            </a:lvl1p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30779" rtl="0" eaLnBrk="1" latinLnBrk="0" hangingPunct="1">
        <a:spcBef>
          <a:spcPct val="0"/>
        </a:spcBef>
        <a:buNone/>
        <a:defRPr kumimoji="1" sz="6885" kern="1200">
          <a:solidFill>
            <a:schemeClr val="tx1"/>
          </a:solidFill>
          <a:latin typeface="+mj-lt"/>
          <a:ea typeface="+mj-ea"/>
          <a:cs typeface="+mj-cs"/>
        </a:defRPr>
      </a:lvl1pPr>
    </p:titleStyle>
    <p:bodyStyle>
      <a:lvl1pPr marL="536543" indent="-536543" algn="l" defTabSz="1430779" rtl="0" eaLnBrk="1" latinLnBrk="0" hangingPunct="1">
        <a:spcBef>
          <a:spcPct val="20000"/>
        </a:spcBef>
        <a:buFont typeface="Arial" pitchFamily="34" charset="0"/>
        <a:buChar char="•"/>
        <a:defRPr kumimoji="1" sz="5008" kern="1200">
          <a:solidFill>
            <a:schemeClr val="tx1"/>
          </a:solidFill>
          <a:latin typeface="+mn-lt"/>
          <a:ea typeface="+mn-ea"/>
          <a:cs typeface="+mn-cs"/>
        </a:defRPr>
      </a:lvl1pPr>
      <a:lvl2pPr marL="1162508" indent="-447118" algn="l" defTabSz="1430779" rtl="0" eaLnBrk="1" latinLnBrk="0" hangingPunct="1">
        <a:spcBef>
          <a:spcPct val="20000"/>
        </a:spcBef>
        <a:buFont typeface="Arial" pitchFamily="34" charset="0"/>
        <a:buChar char="–"/>
        <a:defRPr kumimoji="1" sz="4381" kern="1200">
          <a:solidFill>
            <a:schemeClr val="tx1"/>
          </a:solidFill>
          <a:latin typeface="+mn-lt"/>
          <a:ea typeface="+mn-ea"/>
          <a:cs typeface="+mn-cs"/>
        </a:defRPr>
      </a:lvl2pPr>
      <a:lvl3pPr marL="1788473" indent="-357694" algn="l" defTabSz="1430779" rtl="0" eaLnBrk="1" latinLnBrk="0" hangingPunct="1">
        <a:spcBef>
          <a:spcPct val="20000"/>
        </a:spcBef>
        <a:buFont typeface="Arial" pitchFamily="34" charset="0"/>
        <a:buChar char="•"/>
        <a:defRPr kumimoji="1" sz="3755" kern="1200">
          <a:solidFill>
            <a:schemeClr val="tx1"/>
          </a:solidFill>
          <a:latin typeface="+mn-lt"/>
          <a:ea typeface="+mn-ea"/>
          <a:cs typeface="+mn-cs"/>
        </a:defRPr>
      </a:lvl3pPr>
      <a:lvl4pPr marL="2503863"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4pPr>
      <a:lvl5pPr marL="321925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5pPr>
      <a:lvl6pPr marL="393464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6pPr>
      <a:lvl7pPr marL="465003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7pPr>
      <a:lvl8pPr marL="5365420"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8pPr>
      <a:lvl9pPr marL="6080808"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9pPr>
    </p:bodyStyle>
    <p:otherStyle>
      <a:defPPr>
        <a:defRPr lang="ja-JP"/>
      </a:defPPr>
      <a:lvl1pPr marL="0" algn="l" defTabSz="1430779" rtl="0" eaLnBrk="1" latinLnBrk="0" hangingPunct="1">
        <a:defRPr kumimoji="1" sz="2817" kern="1200">
          <a:solidFill>
            <a:schemeClr val="tx1"/>
          </a:solidFill>
          <a:latin typeface="+mn-lt"/>
          <a:ea typeface="+mn-ea"/>
          <a:cs typeface="+mn-cs"/>
        </a:defRPr>
      </a:lvl1pPr>
      <a:lvl2pPr marL="715390" algn="l" defTabSz="1430779" rtl="0" eaLnBrk="1" latinLnBrk="0" hangingPunct="1">
        <a:defRPr kumimoji="1" sz="2817" kern="1200">
          <a:solidFill>
            <a:schemeClr val="tx1"/>
          </a:solidFill>
          <a:latin typeface="+mn-lt"/>
          <a:ea typeface="+mn-ea"/>
          <a:cs typeface="+mn-cs"/>
        </a:defRPr>
      </a:lvl2pPr>
      <a:lvl3pPr marL="1430779" algn="l" defTabSz="1430779" rtl="0" eaLnBrk="1" latinLnBrk="0" hangingPunct="1">
        <a:defRPr kumimoji="1" sz="2817" kern="1200">
          <a:solidFill>
            <a:schemeClr val="tx1"/>
          </a:solidFill>
          <a:latin typeface="+mn-lt"/>
          <a:ea typeface="+mn-ea"/>
          <a:cs typeface="+mn-cs"/>
        </a:defRPr>
      </a:lvl3pPr>
      <a:lvl4pPr marL="2146168" algn="l" defTabSz="1430779" rtl="0" eaLnBrk="1" latinLnBrk="0" hangingPunct="1">
        <a:defRPr kumimoji="1" sz="2817" kern="1200">
          <a:solidFill>
            <a:schemeClr val="tx1"/>
          </a:solidFill>
          <a:latin typeface="+mn-lt"/>
          <a:ea typeface="+mn-ea"/>
          <a:cs typeface="+mn-cs"/>
        </a:defRPr>
      </a:lvl4pPr>
      <a:lvl5pPr marL="2861557" algn="l" defTabSz="1430779" rtl="0" eaLnBrk="1" latinLnBrk="0" hangingPunct="1">
        <a:defRPr kumimoji="1" sz="2817" kern="1200">
          <a:solidFill>
            <a:schemeClr val="tx1"/>
          </a:solidFill>
          <a:latin typeface="+mn-lt"/>
          <a:ea typeface="+mn-ea"/>
          <a:cs typeface="+mn-cs"/>
        </a:defRPr>
      </a:lvl5pPr>
      <a:lvl6pPr marL="3576947" algn="l" defTabSz="1430779" rtl="0" eaLnBrk="1" latinLnBrk="0" hangingPunct="1">
        <a:defRPr kumimoji="1" sz="2817" kern="1200">
          <a:solidFill>
            <a:schemeClr val="tx1"/>
          </a:solidFill>
          <a:latin typeface="+mn-lt"/>
          <a:ea typeface="+mn-ea"/>
          <a:cs typeface="+mn-cs"/>
        </a:defRPr>
      </a:lvl6pPr>
      <a:lvl7pPr marL="4292336" algn="l" defTabSz="1430779" rtl="0" eaLnBrk="1" latinLnBrk="0" hangingPunct="1">
        <a:defRPr kumimoji="1" sz="2817" kern="1200">
          <a:solidFill>
            <a:schemeClr val="tx1"/>
          </a:solidFill>
          <a:latin typeface="+mn-lt"/>
          <a:ea typeface="+mn-ea"/>
          <a:cs typeface="+mn-cs"/>
        </a:defRPr>
      </a:lvl7pPr>
      <a:lvl8pPr marL="5007725" algn="l" defTabSz="1430779" rtl="0" eaLnBrk="1" latinLnBrk="0" hangingPunct="1">
        <a:defRPr kumimoji="1" sz="2817" kern="1200">
          <a:solidFill>
            <a:schemeClr val="tx1"/>
          </a:solidFill>
          <a:latin typeface="+mn-lt"/>
          <a:ea typeface="+mn-ea"/>
          <a:cs typeface="+mn-cs"/>
        </a:defRPr>
      </a:lvl8pPr>
      <a:lvl9pPr marL="5723114" algn="l" defTabSz="1430779" rtl="0" eaLnBrk="1" latinLnBrk="0" hangingPunct="1">
        <a:defRPr kumimoji="1" sz="28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1638" y="488504"/>
            <a:ext cx="253816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spc="300" dirty="0">
                <a:solidFill>
                  <a:schemeClr val="tx1"/>
                </a:solidFill>
                <a:latin typeface="メイリオ" panose="020B0604030504040204" pitchFamily="50" charset="-128"/>
                <a:ea typeface="メイリオ" panose="020B0604030504040204" pitchFamily="50" charset="-128"/>
              </a:rPr>
              <a:t>事業主の皆さまへ</a:t>
            </a:r>
          </a:p>
        </p:txBody>
      </p:sp>
      <p:sp>
        <p:nvSpPr>
          <p:cNvPr id="20" name="角丸四角形 19"/>
          <p:cNvSpPr/>
          <p:nvPr/>
        </p:nvSpPr>
        <p:spPr>
          <a:xfrm>
            <a:off x="182396" y="8923111"/>
            <a:ext cx="6342948" cy="7879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459000" y="3955792"/>
            <a:ext cx="5940000" cy="600164"/>
          </a:xfrm>
          <a:prstGeom prst="rect">
            <a:avLst/>
          </a:prstGeom>
          <a:noFill/>
          <a:ln w="6350">
            <a:solidFill>
              <a:schemeClr val="accent1"/>
            </a:solidFill>
            <a:prstDash val="sysDash"/>
          </a:ln>
        </p:spPr>
        <p:txBody>
          <a:bodyPr wrap="square" rtlCol="0">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就職氷河期世代は、おおむね</a:t>
            </a:r>
            <a:r>
              <a:rPr lang="en-US" altLang="ja-JP" sz="1000" dirty="0">
                <a:latin typeface="メイリオ" panose="020B0604030504040204" pitchFamily="50" charset="-128"/>
                <a:ea typeface="メイリオ" panose="020B0604030504040204" pitchFamily="50" charset="-128"/>
              </a:rPr>
              <a:t>1993</a:t>
            </a:r>
            <a:r>
              <a:rPr lang="ja-JP" altLang="en-US" sz="1000" dirty="0">
                <a:latin typeface="メイリオ" panose="020B0604030504040204" pitchFamily="50" charset="-128"/>
                <a:ea typeface="メイリオ" panose="020B0604030504040204" pitchFamily="50" charset="-128"/>
              </a:rPr>
              <a:t>（平成５）年から</a:t>
            </a:r>
            <a:r>
              <a:rPr lang="en-US" altLang="ja-JP" sz="1000" dirty="0">
                <a:latin typeface="メイリオ" panose="020B0604030504040204" pitchFamily="50" charset="-128"/>
                <a:ea typeface="メイリオ" panose="020B0604030504040204" pitchFamily="50" charset="-128"/>
              </a:rPr>
              <a:t>2004</a:t>
            </a:r>
            <a:r>
              <a:rPr lang="ja-JP" altLang="en-US" sz="1000" dirty="0">
                <a:latin typeface="メイリオ" panose="020B0604030504040204" pitchFamily="50" charset="-128"/>
                <a:ea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）年の、雇用環境が厳しい時期に</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学校卒業迎えた世代を指しますが、</a:t>
            </a:r>
            <a:r>
              <a:rPr lang="ja-JP" altLang="en-US" sz="1000" b="1" dirty="0">
                <a:latin typeface="メイリオ" panose="020B0604030504040204" pitchFamily="50" charset="-128"/>
                <a:ea typeface="メイリオ" panose="020B0604030504040204" pitchFamily="50" charset="-128"/>
              </a:rPr>
              <a:t>この事業は、おおむね</a:t>
            </a:r>
            <a:r>
              <a:rPr lang="en-US" altLang="ja-JP" sz="1000" b="1" dirty="0">
                <a:latin typeface="メイリオ" panose="020B0604030504040204" pitchFamily="50" charset="-128"/>
                <a:ea typeface="メイリオ" panose="020B0604030504040204" pitchFamily="50" charset="-128"/>
              </a:rPr>
              <a:t>1968</a:t>
            </a:r>
            <a:r>
              <a:rPr lang="ja-JP" altLang="en-US" sz="1000" b="1" dirty="0">
                <a:latin typeface="メイリオ" panose="020B0604030504040204" pitchFamily="50" charset="-128"/>
                <a:ea typeface="メイリオ" panose="020B0604030504040204" pitchFamily="50" charset="-128"/>
              </a:rPr>
              <a:t>（昭和</a:t>
            </a:r>
            <a:r>
              <a:rPr lang="en-US" altLang="ja-JP" sz="1000" b="1" dirty="0">
                <a:latin typeface="メイリオ" panose="020B0604030504040204" pitchFamily="50" charset="-128"/>
                <a:ea typeface="メイリオ" panose="020B0604030504040204" pitchFamily="50" charset="-128"/>
              </a:rPr>
              <a:t>43</a:t>
            </a:r>
            <a:r>
              <a:rPr lang="ja-JP" altLang="en-US" sz="1000" b="1" dirty="0">
                <a:latin typeface="メイリオ" panose="020B0604030504040204" pitchFamily="50" charset="-128"/>
                <a:ea typeface="メイリオ" panose="020B0604030504040204" pitchFamily="50" charset="-128"/>
              </a:rPr>
              <a:t>）年４月２日から</a:t>
            </a:r>
            <a:r>
              <a:rPr lang="en-US" altLang="ja-JP" sz="1000" b="1" dirty="0">
                <a:latin typeface="メイリオ" panose="020B0604030504040204" pitchFamily="50" charset="-128"/>
                <a:ea typeface="メイリオ" panose="020B0604030504040204" pitchFamily="50" charset="-128"/>
              </a:rPr>
              <a:t>1988</a:t>
            </a:r>
            <a:r>
              <a:rPr lang="ja-JP" altLang="en-US" sz="1000" b="1" dirty="0">
                <a:latin typeface="メイリオ" panose="020B0604030504040204" pitchFamily="50" charset="-128"/>
                <a:ea typeface="メイリオ" panose="020B0604030504040204" pitchFamily="50" charset="-128"/>
              </a:rPr>
              <a:t>（昭和</a:t>
            </a:r>
            <a:r>
              <a:rPr lang="en-US" altLang="ja-JP" sz="1000" b="1" dirty="0">
                <a:latin typeface="メイリオ" panose="020B0604030504040204" pitchFamily="50" charset="-128"/>
                <a:ea typeface="メイリオ" panose="020B0604030504040204" pitchFamily="50" charset="-128"/>
              </a:rPr>
              <a:t>63</a:t>
            </a:r>
            <a:r>
              <a:rPr lang="ja-JP" altLang="en-US" sz="1000" b="1" dirty="0">
                <a:latin typeface="メイリオ" panose="020B0604030504040204" pitchFamily="50" charset="-128"/>
                <a:ea typeface="メイリオ" panose="020B0604030504040204" pitchFamily="50" charset="-128"/>
              </a:rPr>
              <a:t>）年４月１日までの間に生まれた方が対象となります。</a:t>
            </a:r>
            <a:endParaRPr lang="en-US" altLang="ja-JP" sz="10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135396" y="864000"/>
            <a:ext cx="7128792" cy="900000"/>
          </a:xfrm>
          <a:prstGeom prst="rect">
            <a:avLst/>
          </a:prstGeom>
          <a:solidFill>
            <a:srgbClr val="005CAF"/>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lnSpc>
                <a:spcPct val="110000"/>
              </a:lnSpc>
            </a:pPr>
            <a:r>
              <a:rPr kumimoji="1" lang="ja-JP" altLang="en-US" sz="2000" b="1" spc="100" dirty="0">
                <a:latin typeface="メイリオ" panose="020B0604030504040204" pitchFamily="50" charset="-128"/>
                <a:ea typeface="メイリオ" panose="020B0604030504040204" pitchFamily="50" charset="-128"/>
              </a:rPr>
              <a:t>就職</a:t>
            </a:r>
            <a:r>
              <a:rPr kumimoji="1" lang="ja-JP" altLang="en-US" sz="2000" b="1" spc="100" dirty="0">
                <a:solidFill>
                  <a:schemeClr val="bg1"/>
                </a:solidFill>
                <a:latin typeface="メイリオ" panose="020B0604030504040204" pitchFamily="50" charset="-128"/>
                <a:ea typeface="メイリオ" panose="020B0604030504040204" pitchFamily="50" charset="-128"/>
              </a:rPr>
              <a:t>氷河期世代のインターン（職場実習・体験）</a:t>
            </a:r>
            <a:r>
              <a:rPr kumimoji="1" lang="en-US" altLang="ja-JP" sz="2000" b="1" spc="100" dirty="0">
                <a:solidFill>
                  <a:schemeClr val="bg1"/>
                </a:solidFill>
                <a:latin typeface="メイリオ" panose="020B0604030504040204" pitchFamily="50" charset="-128"/>
                <a:ea typeface="メイリオ" panose="020B0604030504040204" pitchFamily="50" charset="-128"/>
              </a:rPr>
              <a:t/>
            </a:r>
            <a:br>
              <a:rPr kumimoji="1" lang="en-US" altLang="ja-JP" sz="2000" b="1" spc="100" dirty="0">
                <a:solidFill>
                  <a:schemeClr val="bg1"/>
                </a:solidFill>
                <a:latin typeface="メイリオ" panose="020B0604030504040204" pitchFamily="50" charset="-128"/>
                <a:ea typeface="メイリオ" panose="020B0604030504040204" pitchFamily="50" charset="-128"/>
              </a:rPr>
            </a:br>
            <a:r>
              <a:rPr kumimoji="1" lang="ja-JP" altLang="en-US" sz="2000" b="1" spc="200" dirty="0">
                <a:solidFill>
                  <a:schemeClr val="bg1"/>
                </a:solidFill>
                <a:latin typeface="メイリオ" panose="020B0604030504040204" pitchFamily="50" charset="-128"/>
                <a:ea typeface="メイリオ" panose="020B0604030504040204" pitchFamily="50" charset="-128"/>
              </a:rPr>
              <a:t>受け入れにご協力ください</a:t>
            </a:r>
          </a:p>
        </p:txBody>
      </p:sp>
      <p:grpSp>
        <p:nvGrpSpPr>
          <p:cNvPr id="38" name="グループ化 37"/>
          <p:cNvGrpSpPr/>
          <p:nvPr/>
        </p:nvGrpSpPr>
        <p:grpSpPr>
          <a:xfrm>
            <a:off x="-520045" y="-396929"/>
            <a:ext cx="7877073" cy="813425"/>
            <a:chOff x="-555876" y="-459006"/>
            <a:chExt cx="7877073" cy="813425"/>
          </a:xfrm>
        </p:grpSpPr>
        <p:sp>
          <p:nvSpPr>
            <p:cNvPr id="39" name="AutoShape 12"/>
            <p:cNvSpPr>
              <a:spLocks noChangeArrowheads="1"/>
            </p:cNvSpPr>
            <p:nvPr/>
          </p:nvSpPr>
          <p:spPr bwMode="auto">
            <a:xfrm>
              <a:off x="-555876" y="-459006"/>
              <a:ext cx="882508" cy="79843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40" name="AutoShape 14"/>
            <p:cNvSpPr>
              <a:spLocks noChangeArrowheads="1"/>
            </p:cNvSpPr>
            <p:nvPr/>
          </p:nvSpPr>
          <p:spPr bwMode="auto">
            <a:xfrm>
              <a:off x="1006106" y="-458848"/>
              <a:ext cx="6315091" cy="79827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41" name="円/楕円 27"/>
            <p:cNvSpPr/>
            <p:nvPr/>
          </p:nvSpPr>
          <p:spPr>
            <a:xfrm>
              <a:off x="326632" y="-359139"/>
              <a:ext cx="679473" cy="71355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rot="10800000">
            <a:off x="-554796" y="9488207"/>
            <a:ext cx="7877073" cy="813425"/>
            <a:chOff x="-555876" y="-459006"/>
            <a:chExt cx="7877073" cy="813425"/>
          </a:xfrm>
        </p:grpSpPr>
        <p:sp>
          <p:nvSpPr>
            <p:cNvPr id="44" name="AutoShape 12"/>
            <p:cNvSpPr>
              <a:spLocks noChangeArrowheads="1"/>
            </p:cNvSpPr>
            <p:nvPr/>
          </p:nvSpPr>
          <p:spPr bwMode="auto">
            <a:xfrm>
              <a:off x="-555876" y="-459006"/>
              <a:ext cx="882508" cy="79843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46" name="AutoShape 14"/>
            <p:cNvSpPr>
              <a:spLocks noChangeArrowheads="1"/>
            </p:cNvSpPr>
            <p:nvPr/>
          </p:nvSpPr>
          <p:spPr bwMode="auto">
            <a:xfrm>
              <a:off x="1006106" y="-458848"/>
              <a:ext cx="6315091" cy="79827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47" name="円/楕円 27"/>
            <p:cNvSpPr/>
            <p:nvPr/>
          </p:nvSpPr>
          <p:spPr>
            <a:xfrm>
              <a:off x="326632" y="-359139"/>
              <a:ext cx="679473" cy="71355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8" name="Text Box 42"/>
          <p:cNvSpPr txBox="1">
            <a:spLocks noChangeArrowheads="1"/>
          </p:cNvSpPr>
          <p:nvPr/>
        </p:nvSpPr>
        <p:spPr bwMode="auto">
          <a:xfrm>
            <a:off x="5798590" y="9273480"/>
            <a:ext cx="1086794" cy="235071"/>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en-US" altLang="ja-JP" sz="900" spc="-21" dirty="0">
                <a:latin typeface="メイリオ" pitchFamily="50" charset="-128"/>
                <a:ea typeface="メイリオ" pitchFamily="50" charset="-128"/>
              </a:rPr>
              <a:t>LL060401</a:t>
            </a:r>
            <a:r>
              <a:rPr lang="ja-JP" altLang="en-US" sz="900" spc="-21" dirty="0">
                <a:latin typeface="メイリオ" pitchFamily="50" charset="-128"/>
                <a:ea typeface="メイリオ" pitchFamily="50" charset="-128"/>
              </a:rPr>
              <a:t>開若</a:t>
            </a:r>
            <a:r>
              <a:rPr lang="en-US" altLang="ja-JP" sz="900" spc="-21" dirty="0">
                <a:latin typeface="メイリオ" pitchFamily="50" charset="-128"/>
                <a:ea typeface="メイリオ" pitchFamily="50" charset="-128"/>
              </a:rPr>
              <a:t>02</a:t>
            </a:r>
            <a:endParaRPr lang="ja-JP" altLang="en-US" sz="900" spc="-21" dirty="0">
              <a:latin typeface="メイリオ" pitchFamily="50" charset="-128"/>
              <a:ea typeface="メイリオ" pitchFamily="50" charset="-128"/>
            </a:endParaRPr>
          </a:p>
        </p:txBody>
      </p:sp>
      <p:grpSp>
        <p:nvGrpSpPr>
          <p:cNvPr id="50" name="グループ化 49"/>
          <p:cNvGrpSpPr/>
          <p:nvPr/>
        </p:nvGrpSpPr>
        <p:grpSpPr>
          <a:xfrm>
            <a:off x="1522373" y="9010313"/>
            <a:ext cx="4940402" cy="492885"/>
            <a:chOff x="1224902" y="8972171"/>
            <a:chExt cx="4940402" cy="492885"/>
          </a:xfrm>
        </p:grpSpPr>
        <p:pic>
          <p:nvPicPr>
            <p:cNvPr id="57" name="図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902" y="8972171"/>
              <a:ext cx="1507461" cy="492885"/>
            </a:xfrm>
            <a:prstGeom prst="rect">
              <a:avLst/>
            </a:prstGeom>
          </p:spPr>
        </p:pic>
        <p:sp>
          <p:nvSpPr>
            <p:cNvPr id="61" name="Text Box 42"/>
            <p:cNvSpPr txBox="1">
              <a:spLocks noChangeArrowheads="1"/>
            </p:cNvSpPr>
            <p:nvPr/>
          </p:nvSpPr>
          <p:spPr bwMode="auto">
            <a:xfrm>
              <a:off x="2688299" y="9091322"/>
              <a:ext cx="3477005" cy="281238"/>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ja-JP" altLang="en-US" sz="1200" spc="-21" dirty="0">
                  <a:latin typeface="メイリオ" pitchFamily="50" charset="-128"/>
                  <a:ea typeface="メイリオ" pitchFamily="50" charset="-128"/>
                </a:rPr>
                <a:t>・都道府県労働局・ハローワーク</a:t>
              </a:r>
            </a:p>
          </p:txBody>
        </p:sp>
      </p:grpSp>
      <p:cxnSp>
        <p:nvCxnSpPr>
          <p:cNvPr id="62" name="直線コネクタ 61"/>
          <p:cNvCxnSpPr/>
          <p:nvPr/>
        </p:nvCxnSpPr>
        <p:spPr bwMode="auto">
          <a:xfrm flipV="1">
            <a:off x="271331" y="5031222"/>
            <a:ext cx="7569911" cy="0"/>
          </a:xfrm>
          <a:prstGeom prst="line">
            <a:avLst/>
          </a:prstGeom>
          <a:noFill/>
          <a:ln w="28575" cap="flat" cmpd="sng" algn="ctr">
            <a:solidFill>
              <a:srgbClr val="0070C0"/>
            </a:solidFill>
            <a:prstDash val="solid"/>
            <a:round/>
            <a:headEnd type="none" w="med" len="med"/>
            <a:tailEnd type="none" w="med" len="med"/>
          </a:ln>
          <a:effectLst/>
        </p:spPr>
      </p:cxnSp>
      <p:sp>
        <p:nvSpPr>
          <p:cNvPr id="63" name="正方形/長方形 62"/>
          <p:cNvSpPr/>
          <p:nvPr/>
        </p:nvSpPr>
        <p:spPr bwMode="auto">
          <a:xfrm>
            <a:off x="214634" y="5018821"/>
            <a:ext cx="3600000" cy="360000"/>
          </a:xfrm>
          <a:prstGeom prst="rect">
            <a:avLst/>
          </a:prstGeom>
          <a:solidFill>
            <a:srgbClr val="0070C0"/>
          </a:solidFill>
          <a:ln w="6350" algn="ctr">
            <a:noFill/>
            <a:round/>
            <a:headEnd/>
            <a:tailEnd/>
          </a:ln>
          <a:effectLst/>
        </p:spPr>
        <p:txBody>
          <a:bodyPr wrap="square" lIns="91425" tIns="72000" rIns="91425" bIns="36000" rtlCol="0" anchor="ctr" anchorCtr="0"/>
          <a:lstStyle/>
          <a:p>
            <a:pPr algn="ctr"/>
            <a:r>
              <a:rPr lang="ja-JP" altLang="en-US" sz="1500" b="1" dirty="0">
                <a:solidFill>
                  <a:schemeClr val="bg1"/>
                </a:solidFill>
                <a:latin typeface="メイリオ" panose="020B0604030504040204" pitchFamily="50" charset="-128"/>
                <a:ea typeface="メイリオ" panose="020B0604030504040204" pitchFamily="50" charset="-128"/>
              </a:rPr>
              <a:t>インターン受け入れで期待できること</a:t>
            </a:r>
            <a:r>
              <a:rPr lang="ja-JP" altLang="en-US" sz="1500" b="1" dirty="0">
                <a:solidFill>
                  <a:srgbClr val="FF0000"/>
                </a:solidFill>
                <a:latin typeface="メイリオ" panose="020B0604030504040204" pitchFamily="50" charset="-128"/>
                <a:ea typeface="メイリオ" panose="020B0604030504040204" pitchFamily="50" charset="-128"/>
              </a:rPr>
              <a:t>　</a:t>
            </a:r>
          </a:p>
        </p:txBody>
      </p:sp>
      <p:sp>
        <p:nvSpPr>
          <p:cNvPr id="35" name="テキスト ボックス 34"/>
          <p:cNvSpPr txBox="1"/>
          <p:nvPr/>
        </p:nvSpPr>
        <p:spPr>
          <a:xfrm>
            <a:off x="369000" y="1909153"/>
            <a:ext cx="6120000" cy="2134430"/>
          </a:xfrm>
          <a:prstGeom prst="rect">
            <a:avLst/>
          </a:prstGeom>
          <a:noFill/>
        </p:spPr>
        <p:txBody>
          <a:bodyPr wrap="square" rtlCol="0">
            <a:spAutoFit/>
          </a:bodyPr>
          <a:lstStyle/>
          <a:p>
            <a:pPr indent="-457200">
              <a:lnSpc>
                <a:spcPct val="120000"/>
              </a:lnSpc>
            </a:pPr>
            <a:r>
              <a:rPr kumimoji="1" lang="ja-JP" altLang="en-US" sz="1200" dirty="0">
                <a:latin typeface="メイリオ" panose="020B0604030504040204" pitchFamily="50" charset="-128"/>
                <a:ea typeface="メイリオ" panose="020B0604030504040204" pitchFamily="50" charset="-128"/>
              </a:rPr>
              <a:t>●現在も不本意ながら不安定な仕事に就いているなど、さまざまな課題に直面して</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　いる就職氷河期世代の方に向けて、就労体験を通じて業種・職種への理解を深めて</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　もらうための</a:t>
            </a:r>
            <a:r>
              <a:rPr lang="ja-JP" altLang="en-US" sz="1200" dirty="0">
                <a:latin typeface="メイリオ" panose="020B0604030504040204" pitchFamily="50" charset="-128"/>
                <a:ea typeface="メイリオ" panose="020B0604030504040204" pitchFamily="50" charset="-128"/>
              </a:rPr>
              <a:t>、職場実習・体験（以下「インターン」）を</a:t>
            </a:r>
            <a:r>
              <a:rPr kumimoji="1" lang="ja-JP" altLang="en-US" sz="1200" dirty="0">
                <a:latin typeface="メイリオ" panose="020B0604030504040204" pitchFamily="50" charset="-128"/>
                <a:ea typeface="メイリオ" panose="020B0604030504040204" pitchFamily="50" charset="-128"/>
              </a:rPr>
              <a:t>実施します。</a:t>
            </a:r>
            <a:endParaRPr kumimoji="1" lang="en-US" altLang="ja-JP" sz="1200" dirty="0">
              <a:latin typeface="メイリオ" panose="020B0604030504040204" pitchFamily="50" charset="-128"/>
              <a:ea typeface="メイリオ" panose="020B0604030504040204" pitchFamily="50" charset="-128"/>
            </a:endParaRPr>
          </a:p>
          <a:p>
            <a:pPr>
              <a:lnSpc>
                <a:spcPct val="120000"/>
              </a:lnSpc>
              <a:spcBef>
                <a:spcPts val="900"/>
              </a:spcBef>
            </a:pPr>
            <a:r>
              <a:rPr lang="ja-JP" altLang="en-US" sz="1200" dirty="0">
                <a:latin typeface="メイリオ" panose="020B0604030504040204" pitchFamily="50" charset="-128"/>
                <a:ea typeface="メイリオ" panose="020B0604030504040204" pitchFamily="50" charset="-128"/>
              </a:rPr>
              <a:t>●受け入れの内容は、事業所の職員の方が実際に従事している業務の、一部または</a:t>
            </a:r>
            <a:r>
              <a:rPr lang="en-US" altLang="ja-JP" sz="1200" dirty="0">
                <a:latin typeface="メイリオ" panose="020B0604030504040204" pitchFamily="50" charset="-128"/>
                <a:ea typeface="メイリオ" panose="020B0604030504040204" pitchFamily="50" charset="-128"/>
              </a:rPr>
              <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　全体を体験・見学できるようなものとします。</a:t>
            </a:r>
            <a:r>
              <a:rPr lang="en-US" altLang="ja-JP" sz="1200" dirty="0">
                <a:latin typeface="メイリオ" panose="020B0604030504040204" pitchFamily="50" charset="-128"/>
                <a:ea typeface="メイリオ" panose="020B0604030504040204" pitchFamily="50" charset="-128"/>
              </a:rPr>
              <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　インターンの期間は２～７日、時間は１日３時間以上（事業所の所定労働時間内）</a:t>
            </a:r>
            <a:r>
              <a:rPr lang="en-US" altLang="ja-JP" sz="1200" dirty="0">
                <a:latin typeface="メイリオ" panose="020B0604030504040204" pitchFamily="50" charset="-128"/>
                <a:ea typeface="メイリオ" panose="020B0604030504040204" pitchFamily="50" charset="-128"/>
              </a:rPr>
              <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　が目安です。</a:t>
            </a:r>
            <a:endParaRPr lang="en-US" altLang="ja-JP" sz="1200" dirty="0">
              <a:latin typeface="メイリオ" panose="020B0604030504040204" pitchFamily="50" charset="-128"/>
              <a:ea typeface="メイリオ" panose="020B0604030504040204" pitchFamily="50" charset="-128"/>
            </a:endParaRPr>
          </a:p>
          <a:p>
            <a:pPr>
              <a:lnSpc>
                <a:spcPct val="120000"/>
              </a:lnSpc>
              <a:spcBef>
                <a:spcPts val="900"/>
              </a:spcBef>
            </a:pPr>
            <a:r>
              <a:rPr lang="zh-TW" altLang="en-US" sz="1200" dirty="0">
                <a:latin typeface="メイリオ" panose="020B0604030504040204" pitchFamily="50" charset="-128"/>
                <a:ea typeface="メイリオ" panose="020B0604030504040204" pitchFamily="50" charset="-128"/>
              </a:rPr>
              <a:t>就職氷河期世代</a:t>
            </a:r>
            <a:r>
              <a:rPr lang="ja-JP" altLang="en-US" sz="1200" dirty="0">
                <a:latin typeface="メイリオ" panose="020B0604030504040204" pitchFamily="50" charset="-128"/>
                <a:ea typeface="メイリオ" panose="020B0604030504040204" pitchFamily="50" charset="-128"/>
              </a:rPr>
              <a:t>を対象にした</a:t>
            </a:r>
            <a:r>
              <a:rPr kumimoji="1" lang="ja-JP" altLang="en-US" sz="1200" dirty="0">
                <a:latin typeface="メイリオ" panose="020B0604030504040204" pitchFamily="50" charset="-128"/>
                <a:ea typeface="メイリオ" panose="020B0604030504040204" pitchFamily="50" charset="-128"/>
              </a:rPr>
              <a:t>インターンの受け入れにご協力をお願いします。</a:t>
            </a:r>
            <a:endParaRPr kumimoji="1" lang="en-US" altLang="ja-JP" sz="1200"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369000" y="5522877"/>
            <a:ext cx="6120000" cy="1480575"/>
          </a:xfrm>
          <a:prstGeom prst="rect">
            <a:avLst/>
          </a:prstGeom>
          <a:solidFill>
            <a:srgbClr val="C9E7E7"/>
          </a:solidFill>
        </p:spPr>
        <p:txBody>
          <a:bodyPr wrap="square" tIns="108000" bIns="72000" rtlCol="0">
            <a:spAutoFit/>
          </a:bodyPr>
          <a:lstStyle/>
          <a:p>
            <a:pPr marL="88900">
              <a:lnSpc>
                <a:spcPct val="120000"/>
              </a:lnSpc>
              <a:spcAft>
                <a:spcPts val="600"/>
              </a:spcAft>
            </a:pPr>
            <a:r>
              <a:rPr lang="ja-JP" altLang="en-US" sz="1400" b="1" spc="150" dirty="0">
                <a:solidFill>
                  <a:srgbClr val="005CAF"/>
                </a:solidFill>
                <a:latin typeface="メイリオ" panose="020B0604030504040204" pitchFamily="50" charset="-128"/>
                <a:ea typeface="メイリオ" panose="020B0604030504040204" pitchFamily="50" charset="-128"/>
              </a:rPr>
              <a:t>ミスマッチの防止・人材の見極めができます</a:t>
            </a:r>
            <a:endParaRPr lang="en-US" altLang="ja-JP" sz="700" spc="150" dirty="0">
              <a:solidFill>
                <a:srgbClr val="005CAF"/>
              </a:solidFill>
              <a:latin typeface="メイリオ" panose="020B0604030504040204" pitchFamily="50" charset="-128"/>
              <a:ea typeface="メイリオ" panose="020B0604030504040204" pitchFamily="50" charset="-128"/>
            </a:endParaRPr>
          </a:p>
          <a:p>
            <a:pPr>
              <a:lnSpc>
                <a:spcPct val="120000"/>
              </a:lnSpc>
              <a:spcAft>
                <a:spcPts val="600"/>
              </a:spcAft>
            </a:pPr>
            <a:r>
              <a:rPr lang="ja-JP" altLang="en-US" sz="1200" b="1" dirty="0">
                <a:latin typeface="メイリオ" panose="020B0604030504040204" pitchFamily="50" charset="-128"/>
                <a:ea typeface="メイリオ" panose="020B0604030504040204" pitchFamily="50" charset="-128"/>
              </a:rPr>
              <a:t>　・インターンを受け入れると、職場への理解に積極的な「やる気度・本気度の高い</a:t>
            </a:r>
            <a:r>
              <a:rPr lang="en-US" altLang="ja-JP" sz="1200" b="1" dirty="0">
                <a:latin typeface="メイリオ" panose="020B0604030504040204" pitchFamily="50" charset="-128"/>
                <a:ea typeface="メイリオ" panose="020B0604030504040204" pitchFamily="50" charset="-128"/>
              </a:rPr>
              <a:t/>
            </a:r>
            <a:br>
              <a:rPr lang="en-US" altLang="ja-JP" sz="1200" b="1" dirty="0">
                <a:latin typeface="メイリオ" panose="020B0604030504040204" pitchFamily="50" charset="-128"/>
                <a:ea typeface="メイリオ" panose="020B0604030504040204" pitchFamily="50" charset="-128"/>
              </a:rPr>
            </a:br>
            <a:r>
              <a:rPr lang="ja-JP" altLang="en-US" sz="1200" b="1" dirty="0">
                <a:latin typeface="メイリオ" panose="020B0604030504040204" pitchFamily="50" charset="-128"/>
                <a:ea typeface="メイリオ" panose="020B0604030504040204" pitchFamily="50" charset="-128"/>
              </a:rPr>
              <a:t>　　方」の応募に繋がる可能性があります。</a:t>
            </a:r>
            <a:endParaRPr lang="en-US" altLang="ja-JP" sz="1200" b="1" dirty="0">
              <a:latin typeface="メイリオ" panose="020B0604030504040204" pitchFamily="50" charset="-128"/>
              <a:ea typeface="メイリオ" panose="020B0604030504040204" pitchFamily="50" charset="-128"/>
            </a:endParaRPr>
          </a:p>
          <a:p>
            <a:pPr>
              <a:lnSpc>
                <a:spcPct val="120000"/>
              </a:lnSpc>
              <a:spcAft>
                <a:spcPts val="600"/>
              </a:spcAft>
            </a:pPr>
            <a:r>
              <a:rPr lang="ja-JP" altLang="en-US" sz="1200" b="1" dirty="0">
                <a:latin typeface="メイリオ" panose="020B0604030504040204" pitchFamily="50" charset="-128"/>
                <a:ea typeface="メイリオ" panose="020B0604030504040204" pitchFamily="50" charset="-128"/>
              </a:rPr>
              <a:t>　・インターン後の応募であれば、応募者本人が職場への適性を判断しているので、</a:t>
            </a:r>
            <a:r>
              <a:rPr lang="en-US" altLang="ja-JP" sz="1200" b="1" dirty="0">
                <a:latin typeface="メイリオ" panose="020B0604030504040204" pitchFamily="50" charset="-128"/>
                <a:ea typeface="メイリオ" panose="020B0604030504040204" pitchFamily="50" charset="-128"/>
              </a:rPr>
              <a:t/>
            </a:r>
            <a:br>
              <a:rPr lang="en-US" altLang="ja-JP" sz="1200" b="1" dirty="0">
                <a:latin typeface="メイリオ" panose="020B0604030504040204" pitchFamily="50" charset="-128"/>
                <a:ea typeface="メイリオ" panose="020B0604030504040204" pitchFamily="50" charset="-128"/>
              </a:rPr>
            </a:br>
            <a:r>
              <a:rPr lang="ja-JP" altLang="en-US" sz="1200" b="1" dirty="0">
                <a:latin typeface="メイリオ" panose="020B0604030504040204" pitchFamily="50" charset="-128"/>
                <a:ea typeface="メイリオ" panose="020B0604030504040204" pitchFamily="50" charset="-128"/>
              </a:rPr>
              <a:t>　　入社後のミスマッチや早期離職の防止が期待できます。</a:t>
            </a:r>
            <a:endParaRPr lang="en-US" altLang="ja-JP" sz="12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62463" y="7095530"/>
            <a:ext cx="6120000" cy="1889918"/>
          </a:xfrm>
          <a:prstGeom prst="rect">
            <a:avLst/>
          </a:prstGeom>
          <a:solidFill>
            <a:srgbClr val="C9E7E7"/>
          </a:solidFill>
        </p:spPr>
        <p:txBody>
          <a:bodyPr wrap="square" tIns="108000" bIns="72000" rtlCol="0">
            <a:spAutoFit/>
          </a:bodyPr>
          <a:lstStyle/>
          <a:p>
            <a:pPr marL="88900">
              <a:lnSpc>
                <a:spcPct val="120000"/>
              </a:lnSpc>
              <a:spcBef>
                <a:spcPts val="600"/>
              </a:spcBef>
            </a:pPr>
            <a:r>
              <a:rPr lang="ja-JP" altLang="en-US" sz="1400" b="1" spc="150" dirty="0">
                <a:solidFill>
                  <a:srgbClr val="005CAF"/>
                </a:solidFill>
                <a:latin typeface="メイリオ" panose="020B0604030504040204" pitchFamily="50" charset="-128"/>
                <a:ea typeface="メイリオ" panose="020B0604030504040204" pitchFamily="50" charset="-128"/>
              </a:rPr>
              <a:t>インターン受け入れを実施した事業所の声</a:t>
            </a:r>
            <a:endParaRPr lang="en-US" altLang="ja-JP" sz="700" spc="150" dirty="0">
              <a:solidFill>
                <a:srgbClr val="005CAF"/>
              </a:solidFill>
              <a:latin typeface="メイリオ" panose="020B0604030504040204" pitchFamily="50" charset="-128"/>
              <a:ea typeface="メイリオ" panose="020B0604030504040204" pitchFamily="50" charset="-128"/>
            </a:endParaRPr>
          </a:p>
          <a:p>
            <a:pPr marL="177800" indent="-88900">
              <a:lnSpc>
                <a:spcPct val="120000"/>
              </a:lnSpc>
              <a:spcBef>
                <a:spcPts val="600"/>
              </a:spcBef>
            </a:pPr>
            <a:r>
              <a:rPr lang="ja-JP" altLang="en-US" sz="1100" dirty="0">
                <a:latin typeface="メイリオ" panose="020B0604030504040204" pitchFamily="50" charset="-128"/>
                <a:ea typeface="メイリオ" panose="020B0604030504040204" pitchFamily="50" charset="-128"/>
              </a:rPr>
              <a:t>　「体験者を紹介していただいたことで、外部目線による刺激により、社員の教育や</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モチベーションの向上にも繋がった。」</a:t>
            </a:r>
            <a:endParaRPr lang="en-US" altLang="ja-JP" sz="1100" dirty="0">
              <a:latin typeface="メイリオ" panose="020B0604030504040204" pitchFamily="50" charset="-128"/>
              <a:ea typeface="メイリオ" panose="020B0604030504040204" pitchFamily="50" charset="-128"/>
            </a:endParaRPr>
          </a:p>
          <a:p>
            <a:pPr marL="185738" indent="-96838">
              <a:lnSpc>
                <a:spcPct val="120000"/>
              </a:lnSpc>
              <a:spcBef>
                <a:spcPts val="600"/>
              </a:spcBef>
            </a:pPr>
            <a:r>
              <a:rPr lang="ja-JP" altLang="en-US" sz="1100" dirty="0">
                <a:latin typeface="メイリオ" panose="020B0604030504040204" pitchFamily="50" charset="-128"/>
                <a:ea typeface="メイリオ" panose="020B0604030504040204" pitchFamily="50" charset="-128"/>
              </a:rPr>
              <a:t>　「体験に来られた方が好印象であったので、体験後は是非こちらに就職していただき</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r>
              <a:rPr lang="ja-JP" altLang="en-US" sz="1100" dirty="0" err="1">
                <a:latin typeface="メイリオ" panose="020B0604030504040204" pitchFamily="50" charset="-128"/>
                <a:ea typeface="メイリオ" panose="020B0604030504040204" pitchFamily="50" charset="-128"/>
              </a:rPr>
              <a:t>た</a:t>
            </a:r>
            <a:r>
              <a:rPr lang="ja-JP" altLang="en-US" sz="1100" dirty="0">
                <a:latin typeface="メイリオ" panose="020B0604030504040204" pitchFamily="50" charset="-128"/>
                <a:ea typeface="メイリオ" panose="020B0604030504040204" pitchFamily="50" charset="-128"/>
              </a:rPr>
              <a:t>いと感じた。」</a:t>
            </a:r>
          </a:p>
          <a:p>
            <a:pPr marL="185738" indent="-96838">
              <a:lnSpc>
                <a:spcPct val="120000"/>
              </a:lnSpc>
              <a:spcBef>
                <a:spcPts val="600"/>
              </a:spcBef>
            </a:pPr>
            <a:r>
              <a:rPr lang="ja-JP" altLang="en-US" sz="1100" dirty="0">
                <a:latin typeface="メイリオ" panose="020B0604030504040204" pitchFamily="50" charset="-128"/>
                <a:ea typeface="メイリオ" panose="020B0604030504040204" pitchFamily="50" charset="-128"/>
              </a:rPr>
              <a:t>　「入社後の早期離職を防ぐに当たり、向き不向きを理解いただくためにも体験実習は</a:t>
            </a:r>
            <a:r>
              <a:rPr lang="en-US" altLang="ja-JP" sz="1100" dirty="0">
                <a:latin typeface="メイリオ" panose="020B0604030504040204" pitchFamily="50" charset="-128"/>
                <a:ea typeface="メイリオ" panose="020B0604030504040204" pitchFamily="50" charset="-128"/>
              </a:rPr>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有効と感じた。」</a:t>
            </a:r>
          </a:p>
        </p:txBody>
      </p:sp>
      <p:sp>
        <p:nvSpPr>
          <p:cNvPr id="52" name="テキスト ボックス 51"/>
          <p:cNvSpPr txBox="1"/>
          <p:nvPr/>
        </p:nvSpPr>
        <p:spPr>
          <a:xfrm>
            <a:off x="476672" y="4520952"/>
            <a:ext cx="5940000" cy="415498"/>
          </a:xfrm>
          <a:prstGeom prst="rect">
            <a:avLst/>
          </a:prstGeom>
          <a:noFill/>
        </p:spPr>
        <p:txBody>
          <a:bodyPr wrap="square" rtlCol="0">
            <a:spAutoFit/>
          </a:bodyPr>
          <a:lstStyle/>
          <a:p>
            <a:pPr>
              <a:lnSpc>
                <a:spcPct val="110000"/>
              </a:lnSpc>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この事業は、就職氷河期世代の方に、安定就労に向けて就労体験を積んでもらうものです。</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インターン終了後に受け入れ先の事業所に雇用義務が生じるものではありません。</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562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369000" y="6294750"/>
            <a:ext cx="6120000" cy="3607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100" dirty="0">
                <a:solidFill>
                  <a:schemeClr val="tx1"/>
                </a:solidFill>
                <a:latin typeface="メイリオ" panose="020B0604030504040204" pitchFamily="50" charset="-128"/>
                <a:ea typeface="メイリオ" panose="020B0604030504040204" pitchFamily="50" charset="-128"/>
              </a:rPr>
              <a:t>インターン中の万が一の事故に備え、インターン受入事業所・インターン対象者ともに、</a:t>
            </a:r>
            <a:r>
              <a:rPr lang="en-US" altLang="ja-JP" sz="1100" dirty="0">
                <a:solidFill>
                  <a:schemeClr val="tx1"/>
                </a:solidFill>
                <a:latin typeface="メイリオ" panose="020B0604030504040204" pitchFamily="50" charset="-128"/>
                <a:ea typeface="メイリオ" panose="020B0604030504040204" pitchFamily="50" charset="-128"/>
              </a:rPr>
              <a:t/>
            </a:r>
            <a:br>
              <a:rPr lang="en-US" altLang="ja-JP" sz="1100" dirty="0">
                <a:solidFill>
                  <a:schemeClr val="tx1"/>
                </a:solidFill>
                <a:latin typeface="メイリオ" panose="020B0604030504040204" pitchFamily="50" charset="-128"/>
                <a:ea typeface="メイリオ" panose="020B0604030504040204" pitchFamily="50" charset="-128"/>
              </a:rPr>
            </a:br>
            <a:r>
              <a:rPr lang="ja-JP" altLang="en-US" sz="1100" dirty="0">
                <a:solidFill>
                  <a:schemeClr val="tx1"/>
                </a:solidFill>
                <a:latin typeface="メイリオ" panose="020B0604030504040204" pitchFamily="50" charset="-128"/>
                <a:ea typeface="メイリオ" panose="020B0604030504040204" pitchFamily="50" charset="-128"/>
              </a:rPr>
              <a:t>国負担の保険に加入していただきます（費用・手続きともに国負担）。</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189000" y="9171855"/>
            <a:ext cx="6480000" cy="461665"/>
          </a:xfrm>
          <a:prstGeom prst="rect">
            <a:avLst/>
          </a:prstGeom>
        </p:spPr>
        <p:txBody>
          <a:bodyPr wrap="square">
            <a:spAutoFit/>
          </a:bodyPr>
          <a:lstStyle/>
          <a:p>
            <a:pPr algn="ctr"/>
            <a:r>
              <a:rPr lang="ja-JP" altLang="en-US" sz="1200" b="1" spc="200" dirty="0">
                <a:latin typeface="メイリオ" panose="020B0604030504040204" pitchFamily="50" charset="-128"/>
                <a:ea typeface="メイリオ" panose="020B0604030504040204" pitchFamily="50" charset="-128"/>
              </a:rPr>
              <a:t>インターンの受け入れに関心をお持ちになりましたら</a:t>
            </a:r>
            <a:endParaRPr lang="en-US" altLang="ja-JP" sz="1200" b="1" spc="200" dirty="0">
              <a:latin typeface="メイリオ" panose="020B0604030504040204" pitchFamily="50" charset="-128"/>
              <a:ea typeface="メイリオ" panose="020B0604030504040204" pitchFamily="50" charset="-128"/>
            </a:endParaRPr>
          </a:p>
          <a:p>
            <a:pPr algn="ctr"/>
            <a:r>
              <a:rPr lang="ja-JP" altLang="en-US" sz="1200" b="1" spc="200" dirty="0">
                <a:latin typeface="メイリオ" panose="020B0604030504040204" pitchFamily="50" charset="-128"/>
                <a:ea typeface="メイリオ" panose="020B0604030504040204" pitchFamily="50" charset="-128"/>
              </a:rPr>
              <a:t>労働局または最寄りのハローワークにご相談ください。</a:t>
            </a:r>
            <a:endParaRPr lang="en-US" altLang="ja-JP" sz="1200" b="1" spc="200" dirty="0">
              <a:latin typeface="メイリオ" panose="020B0604030504040204" pitchFamily="50" charset="-128"/>
              <a:ea typeface="メイリオ" panose="020B0604030504040204" pitchFamily="50" charset="-128"/>
            </a:endParaRPr>
          </a:p>
        </p:txBody>
      </p:sp>
      <p:sp>
        <p:nvSpPr>
          <p:cNvPr id="26" name="Text Box 42"/>
          <p:cNvSpPr txBox="1">
            <a:spLocks noChangeArrowheads="1"/>
          </p:cNvSpPr>
          <p:nvPr/>
        </p:nvSpPr>
        <p:spPr bwMode="auto">
          <a:xfrm>
            <a:off x="623981" y="9624925"/>
            <a:ext cx="5610038" cy="296627"/>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300" spc="-21" dirty="0">
                <a:latin typeface="メイリオ" panose="020B0604030504040204" pitchFamily="50" charset="-128"/>
                <a:ea typeface="メイリオ" panose="020B0604030504040204" pitchFamily="50" charset="-128"/>
              </a:rPr>
              <a:t>三重</a:t>
            </a:r>
            <a:r>
              <a:rPr lang="ja-JP" altLang="en-US" sz="1300" spc="-21" dirty="0" smtClean="0">
                <a:latin typeface="メイリオ" panose="020B0604030504040204" pitchFamily="50" charset="-128"/>
                <a:ea typeface="メイリオ" panose="020B0604030504040204" pitchFamily="50" charset="-128"/>
              </a:rPr>
              <a:t>労働局・ハローワーク</a:t>
            </a:r>
            <a:endParaRPr lang="ja-JP" altLang="en-US" sz="1300" spc="-21" dirty="0">
              <a:latin typeface="メイリオ" panose="020B0604030504040204" pitchFamily="50" charset="-128"/>
              <a:ea typeface="メイリオ" panose="020B0604030504040204" pitchFamily="50" charset="-128"/>
            </a:endParaRPr>
          </a:p>
        </p:txBody>
      </p:sp>
      <p:cxnSp>
        <p:nvCxnSpPr>
          <p:cNvPr id="32" name="直線コネクタ 31"/>
          <p:cNvCxnSpPr/>
          <p:nvPr/>
        </p:nvCxnSpPr>
        <p:spPr bwMode="auto">
          <a:xfrm flipV="1">
            <a:off x="-221806" y="9051142"/>
            <a:ext cx="7691713" cy="0"/>
          </a:xfrm>
          <a:prstGeom prst="line">
            <a:avLst/>
          </a:prstGeom>
          <a:noFill/>
          <a:ln w="28575" cap="flat" cmpd="sng" algn="ctr">
            <a:solidFill>
              <a:srgbClr val="0070C0"/>
            </a:solidFill>
            <a:prstDash val="solid"/>
            <a:round/>
            <a:headEnd type="none" w="med" len="med"/>
            <a:tailEnd type="none" w="med" len="med"/>
          </a:ln>
          <a:effectLst/>
        </p:spPr>
      </p:cxnSp>
      <p:cxnSp>
        <p:nvCxnSpPr>
          <p:cNvPr id="27" name="直線コネクタ 26"/>
          <p:cNvCxnSpPr/>
          <p:nvPr/>
        </p:nvCxnSpPr>
        <p:spPr bwMode="auto">
          <a:xfrm flipV="1">
            <a:off x="271331" y="68857"/>
            <a:ext cx="7569911" cy="6313"/>
          </a:xfrm>
          <a:prstGeom prst="line">
            <a:avLst/>
          </a:prstGeom>
          <a:noFill/>
          <a:ln w="28575" cap="flat" cmpd="sng" algn="ctr">
            <a:solidFill>
              <a:srgbClr val="0070C0"/>
            </a:solidFill>
            <a:prstDash val="solid"/>
            <a:round/>
            <a:headEnd type="none" w="med" len="med"/>
            <a:tailEnd type="none" w="med" len="med"/>
          </a:ln>
          <a:effectLst/>
        </p:spPr>
      </p:cxnSp>
      <p:sp>
        <p:nvSpPr>
          <p:cNvPr id="28" name="正方形/長方形 27"/>
          <p:cNvSpPr/>
          <p:nvPr/>
        </p:nvSpPr>
        <p:spPr bwMode="auto">
          <a:xfrm>
            <a:off x="214634" y="56456"/>
            <a:ext cx="2412000" cy="360000"/>
          </a:xfrm>
          <a:prstGeom prst="rect">
            <a:avLst/>
          </a:prstGeom>
          <a:solidFill>
            <a:srgbClr val="005CAF"/>
          </a:solidFill>
          <a:ln w="6350" algn="ctr">
            <a:noFill/>
            <a:round/>
            <a:headEnd/>
            <a:tailEnd/>
          </a:ln>
          <a:effectLst/>
        </p:spPr>
        <p:txBody>
          <a:bodyPr wrap="square" lIns="91425" tIns="72000" rIns="91425" bIns="36000" rtlCol="0" anchor="ctr" anchorCtr="0"/>
          <a:lstStyle/>
          <a:p>
            <a:pPr algn="ctr"/>
            <a:r>
              <a:rPr lang="ja-JP" altLang="en-US" sz="1500" b="1" spc="300" dirty="0">
                <a:solidFill>
                  <a:schemeClr val="bg1"/>
                </a:solidFill>
                <a:latin typeface="メイリオ" panose="020B0604030504040204" pitchFamily="50" charset="-128"/>
                <a:ea typeface="メイリオ" panose="020B0604030504040204" pitchFamily="50" charset="-128"/>
              </a:rPr>
              <a:t>実施の流れと手続</a:t>
            </a:r>
            <a:r>
              <a:rPr lang="ja-JP" altLang="en-US" sz="1500" b="1" dirty="0">
                <a:solidFill>
                  <a:schemeClr val="bg1"/>
                </a:solidFill>
                <a:latin typeface="メイリオ" panose="020B0604030504040204" pitchFamily="50" charset="-128"/>
                <a:ea typeface="メイリオ" panose="020B0604030504040204" pitchFamily="50" charset="-128"/>
              </a:rPr>
              <a:t>き</a:t>
            </a:r>
          </a:p>
        </p:txBody>
      </p:sp>
      <p:graphicFrame>
        <p:nvGraphicFramePr>
          <p:cNvPr id="29" name="表 28"/>
          <p:cNvGraphicFramePr>
            <a:graphicFrameLocks noGrp="1"/>
          </p:cNvGraphicFramePr>
          <p:nvPr>
            <p:extLst>
              <p:ext uri="{D42A27DB-BD31-4B8C-83A1-F6EECF244321}">
                <p14:modId xmlns:p14="http://schemas.microsoft.com/office/powerpoint/2010/main" val="2125352002"/>
              </p:ext>
            </p:extLst>
          </p:nvPr>
        </p:nvGraphicFramePr>
        <p:xfrm>
          <a:off x="369000" y="560510"/>
          <a:ext cx="6012000" cy="1337691"/>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5652000">
                  <a:extLst>
                    <a:ext uri="{9D8B030D-6E8A-4147-A177-3AD203B41FA5}">
                      <a16:colId xmlns:a16="http://schemas.microsoft.com/office/drawing/2014/main" val="1727707638"/>
                    </a:ext>
                  </a:extLst>
                </a:gridCol>
              </a:tblGrid>
              <a:tr h="1188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１</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受け入れの相談、受入条件票の作成・提出</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・インターンの受け入れを、</a:t>
                      </a:r>
                      <a:r>
                        <a:rPr lang="ja-JP" altLang="en-US" sz="1050" dirty="0">
                          <a:solidFill>
                            <a:schemeClr val="tx1"/>
                          </a:solidFill>
                          <a:latin typeface="メイリオ" panose="020B0604030504040204" pitchFamily="50" charset="-128"/>
                          <a:ea typeface="メイリオ" panose="020B0604030504040204" pitchFamily="50" charset="-128"/>
                        </a:rPr>
                        <a:t>労働局・ハローワーク</a:t>
                      </a:r>
                      <a:r>
                        <a:rPr kumimoji="1" lang="ja-JP" altLang="en-US" sz="1050" dirty="0">
                          <a:solidFill>
                            <a:schemeClr val="tx1"/>
                          </a:solidFill>
                          <a:latin typeface="メイリオ" panose="020B0604030504040204" pitchFamily="50" charset="-128"/>
                          <a:ea typeface="メイリオ" panose="020B0604030504040204" pitchFamily="50" charset="-128"/>
                        </a:rPr>
                        <a:t>から事業主の皆さまに相談します。</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marL="85725" indent="-85725">
                        <a:lnSpc>
                          <a:spcPct val="120000"/>
                        </a:lnSpc>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・インターン受け入れを承諾する場合、内容や受け入れの条件を受入条件票に記入・提出していただきます。</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marL="85725" indent="-85725">
                        <a:lnSpc>
                          <a:spcPct val="120000"/>
                        </a:lnSpc>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・ハローワークに求人を出された場合</a:t>
                      </a:r>
                      <a:r>
                        <a:rPr lang="ja-JP" altLang="en-US" sz="1050" dirty="0">
                          <a:solidFill>
                            <a:schemeClr val="tx1"/>
                          </a:solidFill>
                          <a:latin typeface="メイリオ" panose="020B0604030504040204" pitchFamily="50" charset="-128"/>
                          <a:ea typeface="メイリオ" panose="020B0604030504040204" pitchFamily="50" charset="-128"/>
                        </a:rPr>
                        <a:t>、その求人についてインターン受け入れの</a:t>
                      </a:r>
                      <a:r>
                        <a:rPr kumimoji="1" lang="ja-JP" altLang="en-US" sz="1050" dirty="0">
                          <a:solidFill>
                            <a:schemeClr val="tx1"/>
                          </a:solidFill>
                          <a:latin typeface="メイリオ" panose="020B0604030504040204" pitchFamily="50" charset="-128"/>
                          <a:ea typeface="メイリオ" panose="020B0604030504040204" pitchFamily="50" charset="-128"/>
                        </a:rPr>
                        <a:t>相談をする場合があります。この場合、受入条件票の提出は不要です。</a:t>
                      </a:r>
                      <a:endParaRPr lang="en-US" altLang="ja-JP" sz="105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3553520332"/>
              </p:ext>
            </p:extLst>
          </p:nvPr>
        </p:nvGraphicFramePr>
        <p:xfrm>
          <a:off x="369000" y="1969553"/>
          <a:ext cx="2952000" cy="953643"/>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２</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インターン希望者情報の受け取り</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事業所でのインターンの希望者があった場合、希望者の情報を労働局・ハローワークから送ります。</a:t>
                      </a:r>
                      <a:endParaRPr lang="en-US" altLang="ja-JP" sz="105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sp>
        <p:nvSpPr>
          <p:cNvPr id="35" name="下矢印 34"/>
          <p:cNvSpPr/>
          <p:nvPr/>
        </p:nvSpPr>
        <p:spPr>
          <a:xfrm>
            <a:off x="369000" y="1753877"/>
            <a:ext cx="360000" cy="360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表 38"/>
          <p:cNvGraphicFramePr>
            <a:graphicFrameLocks noGrp="1"/>
          </p:cNvGraphicFramePr>
          <p:nvPr>
            <p:extLst>
              <p:ext uri="{D42A27DB-BD31-4B8C-83A1-F6EECF244321}">
                <p14:modId xmlns:p14="http://schemas.microsoft.com/office/powerpoint/2010/main" val="1582631487"/>
              </p:ext>
            </p:extLst>
          </p:nvPr>
        </p:nvGraphicFramePr>
        <p:xfrm>
          <a:off x="376814" y="2994548"/>
          <a:ext cx="2952000" cy="1337691"/>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３</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実施計画書の作成・提出</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事業主と希望者の希望を踏まえて日程や実施内容を調整します。</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受入事業所に実施計画書を作成・提出していただき、労働局・ハローワークを通じて参加者に共有します。</a:t>
                      </a:r>
                      <a:endParaRPr lang="en-US" altLang="ja-JP" sz="90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sp>
        <p:nvSpPr>
          <p:cNvPr id="40" name="下矢印 39"/>
          <p:cNvSpPr/>
          <p:nvPr/>
        </p:nvSpPr>
        <p:spPr>
          <a:xfrm>
            <a:off x="368083" y="2778872"/>
            <a:ext cx="360000" cy="360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1" name="表 40"/>
          <p:cNvGraphicFramePr>
            <a:graphicFrameLocks noGrp="1"/>
          </p:cNvGraphicFramePr>
          <p:nvPr>
            <p:extLst>
              <p:ext uri="{D42A27DB-BD31-4B8C-83A1-F6EECF244321}">
                <p14:modId xmlns:p14="http://schemas.microsoft.com/office/powerpoint/2010/main" val="1465801230"/>
              </p:ext>
            </p:extLst>
          </p:nvPr>
        </p:nvGraphicFramePr>
        <p:xfrm>
          <a:off x="369000" y="4403588"/>
          <a:ext cx="2952000" cy="1337691"/>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４</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覚書の締結、実施決定</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労働局と受入事業所との間で、保険の</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加入状況や万一の際の対応方針等を確認し、労働局と覚書を締結いただきます。</a:t>
                      </a:r>
                    </a:p>
                    <a:p>
                      <a:pPr>
                        <a:lnSpc>
                          <a:spcPct val="120000"/>
                        </a:lnSpc>
                        <a:spcBef>
                          <a:spcPts val="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また、労働局・ハローワークから実施</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決定通知書を送付します。</a:t>
                      </a: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sp>
        <p:nvSpPr>
          <p:cNvPr id="42" name="下矢印 41"/>
          <p:cNvSpPr/>
          <p:nvPr/>
        </p:nvSpPr>
        <p:spPr>
          <a:xfrm>
            <a:off x="390583" y="4187915"/>
            <a:ext cx="360000" cy="360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9" name="表 48"/>
          <p:cNvGraphicFramePr>
            <a:graphicFrameLocks noGrp="1"/>
          </p:cNvGraphicFramePr>
          <p:nvPr>
            <p:extLst>
              <p:ext uri="{D42A27DB-BD31-4B8C-83A1-F6EECF244321}">
                <p14:modId xmlns:p14="http://schemas.microsoft.com/office/powerpoint/2010/main" val="484136022"/>
              </p:ext>
            </p:extLst>
          </p:nvPr>
        </p:nvGraphicFramePr>
        <p:xfrm>
          <a:off x="3432448" y="1969553"/>
          <a:ext cx="2952000" cy="1337691"/>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５</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インターンの実施</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業務に精通した従業員を担当として、インターン参加者への業務指導をお願いします。</a:t>
                      </a:r>
                    </a:p>
                    <a:p>
                      <a:pPr>
                        <a:lnSpc>
                          <a:spcPct val="120000"/>
                        </a:lnSpc>
                        <a:spcBef>
                          <a:spcPts val="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必要に応じて、労働局・ハローワークの担当者がサポートします。</a:t>
                      </a:r>
                      <a:endParaRPr lang="en-US" altLang="ja-JP" sz="105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946368400"/>
              </p:ext>
            </p:extLst>
          </p:nvPr>
        </p:nvGraphicFramePr>
        <p:xfrm>
          <a:off x="3432448" y="3421316"/>
          <a:ext cx="2952000" cy="792000"/>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６</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報告書の作成・提出</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インターン終了後、報告書を作成・提出いただきます。</a:t>
                      </a:r>
                      <a:endParaRPr lang="en-US" altLang="ja-JP" sz="90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sp>
        <p:nvSpPr>
          <p:cNvPr id="51" name="下矢印 50"/>
          <p:cNvSpPr/>
          <p:nvPr/>
        </p:nvSpPr>
        <p:spPr>
          <a:xfrm>
            <a:off x="3432448" y="3184280"/>
            <a:ext cx="360000" cy="360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2" name="表 51"/>
          <p:cNvGraphicFramePr>
            <a:graphicFrameLocks noGrp="1"/>
          </p:cNvGraphicFramePr>
          <p:nvPr>
            <p:extLst>
              <p:ext uri="{D42A27DB-BD31-4B8C-83A1-F6EECF244321}">
                <p14:modId xmlns:p14="http://schemas.microsoft.com/office/powerpoint/2010/main" val="3865734162"/>
              </p:ext>
            </p:extLst>
          </p:nvPr>
        </p:nvGraphicFramePr>
        <p:xfrm>
          <a:off x="3432448" y="4327388"/>
          <a:ext cx="2952000" cy="1413891"/>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７</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005CAF"/>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005CAF"/>
                          </a:solidFill>
                          <a:latin typeface="メイリオ" panose="020B0604030504040204" pitchFamily="50" charset="-128"/>
                          <a:ea typeface="メイリオ" panose="020B0604030504040204" pitchFamily="50" charset="-128"/>
                        </a:rPr>
                        <a:t>謝金の受け取り</a:t>
                      </a:r>
                      <a:endParaRPr lang="en-US" altLang="ja-JP" sz="1300" b="1" dirty="0">
                        <a:solidFill>
                          <a:srgbClr val="005CAF"/>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受入人数１人当たり最大５万５千円の</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謝金を労働局よりお支払いします。</a:t>
                      </a: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・３時間以上６時間未満：</a:t>
                      </a:r>
                      <a:r>
                        <a:rPr kumimoji="1" lang="en-US" altLang="ja-JP" sz="1050" dirty="0">
                          <a:solidFill>
                            <a:schemeClr val="tx1"/>
                          </a:solidFill>
                          <a:latin typeface="メイリオ" panose="020B0604030504040204" pitchFamily="50" charset="-128"/>
                          <a:ea typeface="メイリオ" panose="020B0604030504040204" pitchFamily="50" charset="-128"/>
                        </a:rPr>
                        <a:t>2,750</a:t>
                      </a:r>
                      <a:r>
                        <a:rPr kumimoji="1" lang="ja-JP" altLang="en-US" sz="1050" dirty="0">
                          <a:solidFill>
                            <a:schemeClr val="tx1"/>
                          </a:solidFill>
                          <a:latin typeface="メイリオ" panose="020B0604030504040204" pitchFamily="50" charset="-128"/>
                          <a:ea typeface="メイリオ" panose="020B0604030504040204" pitchFamily="50" charset="-128"/>
                        </a:rPr>
                        <a:t>円</a:t>
                      </a:r>
                      <a:r>
                        <a:rPr kumimoji="1" lang="en-US" altLang="ja-JP" sz="1050" dirty="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日</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・６時間以上：</a:t>
                      </a:r>
                      <a:r>
                        <a:rPr kumimoji="1" lang="en-US" altLang="ja-JP" sz="1050" dirty="0">
                          <a:solidFill>
                            <a:schemeClr val="tx1"/>
                          </a:solidFill>
                          <a:latin typeface="メイリオ" panose="020B0604030504040204" pitchFamily="50" charset="-128"/>
                          <a:ea typeface="メイリオ" panose="020B0604030504040204" pitchFamily="50" charset="-128"/>
                        </a:rPr>
                        <a:t>5,500</a:t>
                      </a:r>
                      <a:r>
                        <a:rPr kumimoji="1" lang="ja-JP" altLang="en-US" sz="1050" dirty="0">
                          <a:solidFill>
                            <a:schemeClr val="tx1"/>
                          </a:solidFill>
                          <a:latin typeface="メイリオ" panose="020B0604030504040204" pitchFamily="50" charset="-128"/>
                          <a:ea typeface="メイリオ" panose="020B0604030504040204" pitchFamily="50" charset="-128"/>
                        </a:rPr>
                        <a:t>円</a:t>
                      </a:r>
                      <a:r>
                        <a:rPr kumimoji="1" lang="en-US" altLang="ja-JP" sz="1050" dirty="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日</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謝金の対象は、</a:t>
                      </a:r>
                      <a:r>
                        <a:rPr kumimoji="1" lang="en-US" altLang="ja-JP" sz="1050" dirty="0">
                          <a:solidFill>
                            <a:schemeClr val="tx1"/>
                          </a:solidFill>
                          <a:latin typeface="メイリオ" panose="020B0604030504040204" pitchFamily="50" charset="-128"/>
                          <a:ea typeface="メイリオ" panose="020B0604030504040204" pitchFamily="50" charset="-128"/>
                        </a:rPr>
                        <a:t>10</a:t>
                      </a:r>
                      <a:r>
                        <a:rPr kumimoji="1" lang="ja-JP" altLang="en-US" sz="1050" dirty="0">
                          <a:solidFill>
                            <a:schemeClr val="tx1"/>
                          </a:solidFill>
                          <a:latin typeface="メイリオ" panose="020B0604030504040204" pitchFamily="50" charset="-128"/>
                          <a:ea typeface="メイリオ" panose="020B0604030504040204" pitchFamily="50" charset="-128"/>
                        </a:rPr>
                        <a:t>日間が上限です。</a:t>
                      </a:r>
                    </a:p>
                  </a:txBody>
                  <a:tcPr marL="72000" marR="36000" anchor="ctr">
                    <a:solidFill>
                      <a:srgbClr val="C9E7E7"/>
                    </a:solidFill>
                  </a:tcPr>
                </a:tc>
                <a:extLst>
                  <a:ext uri="{0D108BD9-81ED-4DB2-BD59-A6C34878D82A}">
                    <a16:rowId xmlns:a16="http://schemas.microsoft.com/office/drawing/2014/main" val="3352366906"/>
                  </a:ext>
                </a:extLst>
              </a:tr>
            </a:tbl>
          </a:graphicData>
        </a:graphic>
      </p:graphicFrame>
      <p:sp>
        <p:nvSpPr>
          <p:cNvPr id="53" name="下矢印 52"/>
          <p:cNvSpPr/>
          <p:nvPr/>
        </p:nvSpPr>
        <p:spPr>
          <a:xfrm>
            <a:off x="3432448" y="4090352"/>
            <a:ext cx="360000" cy="360000"/>
          </a:xfrm>
          <a:prstGeom prst="downArrow">
            <a:avLst/>
          </a:prstGeom>
          <a:solidFill>
            <a:schemeClr val="bg1"/>
          </a:solidFill>
          <a:ln>
            <a:solidFill>
              <a:srgbClr val="005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p:nvPr/>
        </p:nvCxnSpPr>
        <p:spPr bwMode="auto">
          <a:xfrm flipV="1">
            <a:off x="271331" y="5871497"/>
            <a:ext cx="7569911" cy="0"/>
          </a:xfrm>
          <a:prstGeom prst="line">
            <a:avLst/>
          </a:prstGeom>
          <a:noFill/>
          <a:ln w="28575" cap="flat" cmpd="sng" algn="ctr">
            <a:solidFill>
              <a:srgbClr val="0070C0"/>
            </a:solidFill>
            <a:prstDash val="solid"/>
            <a:round/>
            <a:headEnd type="none" w="med" len="med"/>
            <a:tailEnd type="none" w="med" len="med"/>
          </a:ln>
          <a:effectLst/>
        </p:spPr>
      </p:cxnSp>
      <p:sp>
        <p:nvSpPr>
          <p:cNvPr id="56" name="正方形/長方形 55"/>
          <p:cNvSpPr/>
          <p:nvPr/>
        </p:nvSpPr>
        <p:spPr bwMode="auto">
          <a:xfrm>
            <a:off x="214634" y="5859096"/>
            <a:ext cx="1728000" cy="360000"/>
          </a:xfrm>
          <a:prstGeom prst="rect">
            <a:avLst/>
          </a:prstGeom>
          <a:solidFill>
            <a:srgbClr val="005CAF"/>
          </a:solidFill>
          <a:ln w="6350" algn="ctr">
            <a:noFill/>
            <a:round/>
            <a:headEnd/>
            <a:tailEnd/>
          </a:ln>
          <a:effectLst/>
        </p:spPr>
        <p:txBody>
          <a:bodyPr wrap="square" lIns="91425" tIns="72000" rIns="91425" bIns="36000" rtlCol="0" anchor="ctr" anchorCtr="0"/>
          <a:lstStyle/>
          <a:p>
            <a:pPr algn="ctr"/>
            <a:r>
              <a:rPr lang="ja-JP" altLang="en-US" sz="1500" b="1" spc="300" dirty="0">
                <a:solidFill>
                  <a:schemeClr val="bg1"/>
                </a:solidFill>
                <a:latin typeface="メイリオ" panose="020B0604030504040204" pitchFamily="50" charset="-128"/>
                <a:ea typeface="メイリオ" panose="020B0604030504040204" pitchFamily="50" charset="-128"/>
              </a:rPr>
              <a:t>保険への加入</a:t>
            </a:r>
          </a:p>
        </p:txBody>
      </p:sp>
      <p:graphicFrame>
        <p:nvGraphicFramePr>
          <p:cNvPr id="3" name="表 2"/>
          <p:cNvGraphicFramePr>
            <a:graphicFrameLocks noGrp="1"/>
          </p:cNvGraphicFramePr>
          <p:nvPr>
            <p:extLst>
              <p:ext uri="{D42A27DB-BD31-4B8C-83A1-F6EECF244321}">
                <p14:modId xmlns:p14="http://schemas.microsoft.com/office/powerpoint/2010/main" val="3574233791"/>
              </p:ext>
            </p:extLst>
          </p:nvPr>
        </p:nvGraphicFramePr>
        <p:xfrm>
          <a:off x="390583" y="6764668"/>
          <a:ext cx="5990417" cy="1691640"/>
        </p:xfrm>
        <a:graphic>
          <a:graphicData uri="http://schemas.openxmlformats.org/drawingml/2006/table">
            <a:tbl>
              <a:tblPr>
                <a:tableStyleId>{5C22544A-7EE6-4342-B048-85BDC9FD1C3A}</a:tableStyleId>
              </a:tblPr>
              <a:tblGrid>
                <a:gridCol w="1238217">
                  <a:extLst>
                    <a:ext uri="{9D8B030D-6E8A-4147-A177-3AD203B41FA5}">
                      <a16:colId xmlns:a16="http://schemas.microsoft.com/office/drawing/2014/main" val="89692325"/>
                    </a:ext>
                  </a:extLst>
                </a:gridCol>
                <a:gridCol w="4752200">
                  <a:extLst>
                    <a:ext uri="{9D8B030D-6E8A-4147-A177-3AD203B41FA5}">
                      <a16:colId xmlns:a16="http://schemas.microsoft.com/office/drawing/2014/main" val="2878900223"/>
                    </a:ext>
                  </a:extLst>
                </a:gridCol>
              </a:tblGrid>
              <a:tr h="370840">
                <a:tc>
                  <a:txBody>
                    <a:bodyPr/>
                    <a:lstStyle/>
                    <a:p>
                      <a:pPr algn="ctr"/>
                      <a:r>
                        <a:rPr kumimoji="1" lang="ja-JP" altLang="en-US" sz="1100" b="1" spc="200" baseline="0" dirty="0">
                          <a:solidFill>
                            <a:schemeClr val="tx1"/>
                          </a:solidFill>
                          <a:latin typeface="メイリオ" panose="020B0604030504040204" pitchFamily="50" charset="-128"/>
                          <a:ea typeface="メイリオ" panose="020B0604030504040204" pitchFamily="50" charset="-128"/>
                        </a:rPr>
                        <a:t>傷害保険</a:t>
                      </a:r>
                      <a:endParaRPr kumimoji="1" lang="en-US" altLang="ja-JP" sz="1100" b="1" spc="200"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600" b="0" spc="200" baseline="0" dirty="0">
                        <a:solidFill>
                          <a:schemeClr val="tx1"/>
                        </a:solidFill>
                        <a:latin typeface="メイリオ" panose="020B0604030504040204" pitchFamily="50" charset="-128"/>
                        <a:ea typeface="メイリオ" panose="020B0604030504040204" pitchFamily="50" charset="-128"/>
                      </a:endParaRPr>
                    </a:p>
                    <a:p>
                      <a:pPr algn="ctr"/>
                      <a:r>
                        <a:rPr kumimoji="1" lang="en-US" altLang="ja-JP" sz="800" b="0" spc="200" baseline="0" dirty="0">
                          <a:solidFill>
                            <a:schemeClr val="tx1"/>
                          </a:solidFill>
                          <a:latin typeface="メイリオ" panose="020B0604030504040204" pitchFamily="50" charset="-128"/>
                          <a:ea typeface="メイリオ" panose="020B0604030504040204" pitchFamily="50" charset="-128"/>
                        </a:rPr>
                        <a:t>※</a:t>
                      </a:r>
                      <a:r>
                        <a:rPr kumimoji="1" lang="ja-JP" altLang="en-US" sz="800" b="0" spc="200" baseline="0" dirty="0">
                          <a:solidFill>
                            <a:schemeClr val="tx1"/>
                          </a:solidFill>
                          <a:latin typeface="メイリオ" panose="020B0604030504040204" pitchFamily="50" charset="-128"/>
                          <a:ea typeface="メイリオ" panose="020B0604030504040204" pitchFamily="50" charset="-128"/>
                        </a:rPr>
                        <a:t>インターン対象者のみ加入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lang="ja-JP" altLang="en-US" sz="1000" b="0" dirty="0">
                          <a:solidFill>
                            <a:schemeClr val="tx1"/>
                          </a:solidFill>
                          <a:latin typeface="メイリオ" panose="020B0604030504040204" pitchFamily="50" charset="-128"/>
                          <a:ea typeface="メイリオ" panose="020B0604030504040204" pitchFamily="50" charset="-128"/>
                        </a:rPr>
                        <a:t>インターン対象者が、受入事業所でインターン実施中およびインターン対象者の自宅と受入事業所との往復途上に偶然ケガをしたことが原因で、事故の日から</a:t>
                      </a:r>
                      <a:r>
                        <a:rPr lang="en-US" altLang="ja-JP" sz="1000" b="0" dirty="0">
                          <a:solidFill>
                            <a:schemeClr val="tx1"/>
                          </a:solidFill>
                          <a:latin typeface="メイリオ" panose="020B0604030504040204" pitchFamily="50" charset="-128"/>
                          <a:ea typeface="メイリオ" panose="020B0604030504040204" pitchFamily="50" charset="-128"/>
                        </a:rPr>
                        <a:t>180</a:t>
                      </a:r>
                      <a:r>
                        <a:rPr lang="ja-JP" altLang="en-US" sz="1000" b="0" dirty="0">
                          <a:solidFill>
                            <a:schemeClr val="tx1"/>
                          </a:solidFill>
                          <a:latin typeface="メイリオ" panose="020B0604030504040204" pitchFamily="50" charset="-128"/>
                          <a:ea typeface="メイリオ" panose="020B0604030504040204" pitchFamily="50" charset="-128"/>
                        </a:rPr>
                        <a:t>日以内に医療機関を受診し入院・通院・手術した場合および死亡・後遺障害を負った場合に補償対象となります。</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063111"/>
                  </a:ext>
                </a:extLst>
              </a:tr>
              <a:tr h="370840">
                <a:tc>
                  <a:txBody>
                    <a:bodyPr/>
                    <a:lstStyle/>
                    <a:p>
                      <a:pPr algn="ctr"/>
                      <a:r>
                        <a:rPr kumimoji="1" lang="ja-JP" altLang="en-US" sz="1100" b="1" spc="50" baseline="0" dirty="0">
                          <a:solidFill>
                            <a:schemeClr val="tx1"/>
                          </a:solidFill>
                          <a:latin typeface="メイリオ" panose="020B0604030504040204" pitchFamily="50" charset="-128"/>
                          <a:ea typeface="メイリオ" panose="020B0604030504040204" pitchFamily="50" charset="-128"/>
                        </a:rPr>
                        <a:t>賠償責任保険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nSpc>
                          <a:spcPct val="110000"/>
                        </a:lnSpc>
                        <a:spcAft>
                          <a:spcPts val="600"/>
                        </a:spcAft>
                      </a:pPr>
                      <a:r>
                        <a:rPr lang="ja-JP" altLang="en-US" sz="1000" b="0" dirty="0">
                          <a:solidFill>
                            <a:schemeClr val="tx1"/>
                          </a:solidFill>
                          <a:latin typeface="メイリオ" panose="020B0604030504040204" pitchFamily="50" charset="-128"/>
                          <a:ea typeface="メイリオ" panose="020B0604030504040204" pitchFamily="50" charset="-128"/>
                        </a:rPr>
                        <a:t>インターン対象者が受入事業所でインターン実施中に過失により他人に損害を与え（他人にケガをさせたり、他人の所有物を損壊させた等）、これが原因で民法上の規定により法律上の損害賠償責任を負った場合に補償対象となります。（過失によりインターン受入事業所の所有物およびリース・レンタル物件を損壊させた場合を含む）</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626081"/>
                  </a:ext>
                </a:extLst>
              </a:tr>
            </a:tbl>
          </a:graphicData>
        </a:graphic>
      </p:graphicFrame>
      <p:sp>
        <p:nvSpPr>
          <p:cNvPr id="60" name="角丸四角形 59"/>
          <p:cNvSpPr/>
          <p:nvPr/>
        </p:nvSpPr>
        <p:spPr>
          <a:xfrm>
            <a:off x="369000" y="8552683"/>
            <a:ext cx="6120000" cy="3607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spcAft>
                <a:spcPts val="600"/>
              </a:spcAft>
            </a:pPr>
            <a:r>
              <a:rPr lang="ja-JP" altLang="en-US" sz="1000" dirty="0">
                <a:solidFill>
                  <a:schemeClr val="tx1"/>
                </a:solidFill>
                <a:latin typeface="メイリオ" panose="020B0604030504040204" pitchFamily="50" charset="-128"/>
                <a:ea typeface="メイリオ" panose="020B0604030504040204" pitchFamily="50" charset="-128"/>
              </a:rPr>
              <a:t>自動車・原動機付自転車等の使用・管理中に起こした事故における賠償責任等、保障の範囲外となる場合があります。補償の内容や範囲についての詳細は、労働局・ハローワークにお尋ねください。</a:t>
            </a:r>
            <a:endParaRPr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64260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otalTime>1357</TotalTime>
  <Words>1045</Words>
  <Application>Microsoft Office PowerPoint</Application>
  <PresentationFormat>A4 210 x 297 mm</PresentationFormat>
  <Paragraphs>57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藤巻 智奈(fujimaki-tomona)</dc:creator>
  <cp:lastModifiedBy>藤波真吾</cp:lastModifiedBy>
  <cp:revision>136</cp:revision>
  <cp:lastPrinted>2024-04-24T05:57:22Z</cp:lastPrinted>
  <dcterms:modified xsi:type="dcterms:W3CDTF">2024-04-24T05:57:22Z</dcterms:modified>
</cp:coreProperties>
</file>