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546A"/>
    <a:srgbClr val="DB4D6D"/>
    <a:srgbClr val="FDF3B9"/>
    <a:srgbClr val="C9E7E7"/>
    <a:srgbClr val="103185"/>
    <a:srgbClr val="F8F8FA"/>
    <a:srgbClr val="E4E2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98A5BC-96C7-4872-B031-1633D76CFFAC}" v="34" dt="2023-12-06T04:22:33.557"/>
    <p1510:client id="{99CD3244-72AA-414F-A957-6DA1A9A39C04}" v="12" dt="2023-12-06T00:27:10.843"/>
    <p1510:client id="{F0C1A625-CD62-43EB-821F-E4E7DE2ED071}" v="36" dt="2023-12-06T04:06:48.9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4" autoAdjust="0"/>
    <p:restoredTop sz="94660"/>
  </p:normalViewPr>
  <p:slideViewPr>
    <p:cSldViewPr snapToGrid="0">
      <p:cViewPr varScale="1">
        <p:scale>
          <a:sx n="83" d="100"/>
          <a:sy n="83" d="100"/>
        </p:scale>
        <p:origin x="274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0D9EF4A-5C5B-4B61-94B6-340CB2C27588}" type="datetimeFigureOut">
              <a:rPr kumimoji="1" lang="ja-JP" altLang="en-US" smtClean="0"/>
              <a:t>2023/12/18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4DD60E-AFEF-40F0-ABC0-5D0E8ABAB620}" type="slidenum">
              <a:rPr kumimoji="1" lang="ja-JP" altLang="en-US" smtClean="0"/>
              <a:t>‹#›</a:t>
            </a:fld>
            <a:endParaRPr kumimoji="1" lang="ja-JP" altLang="en-US"/>
          </a:p>
        </p:txBody>
      </p:sp>
    </p:spTree>
    <p:extLst>
      <p:ext uri="{BB962C8B-B14F-4D97-AF65-F5344CB8AC3E}">
        <p14:creationId xmlns:p14="http://schemas.microsoft.com/office/powerpoint/2010/main" val="3375388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0D9EF4A-5C5B-4B61-94B6-340CB2C27588}" type="datetimeFigureOut">
              <a:rPr kumimoji="1" lang="ja-JP" altLang="en-US" smtClean="0"/>
              <a:t>2023/12/18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4DD60E-AFEF-40F0-ABC0-5D0E8ABAB620}" type="slidenum">
              <a:rPr kumimoji="1" lang="ja-JP" altLang="en-US" smtClean="0"/>
              <a:t>‹#›</a:t>
            </a:fld>
            <a:endParaRPr kumimoji="1" lang="ja-JP" altLang="en-US"/>
          </a:p>
        </p:txBody>
      </p:sp>
    </p:spTree>
    <p:extLst>
      <p:ext uri="{BB962C8B-B14F-4D97-AF65-F5344CB8AC3E}">
        <p14:creationId xmlns:p14="http://schemas.microsoft.com/office/powerpoint/2010/main" val="912163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0D9EF4A-5C5B-4B61-94B6-340CB2C27588}" type="datetimeFigureOut">
              <a:rPr kumimoji="1" lang="ja-JP" altLang="en-US" smtClean="0"/>
              <a:t>2023/12/18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4DD60E-AFEF-40F0-ABC0-5D0E8ABAB620}" type="slidenum">
              <a:rPr kumimoji="1" lang="ja-JP" altLang="en-US" smtClean="0"/>
              <a:t>‹#›</a:t>
            </a:fld>
            <a:endParaRPr kumimoji="1" lang="ja-JP" altLang="en-US"/>
          </a:p>
        </p:txBody>
      </p:sp>
    </p:spTree>
    <p:extLst>
      <p:ext uri="{BB962C8B-B14F-4D97-AF65-F5344CB8AC3E}">
        <p14:creationId xmlns:p14="http://schemas.microsoft.com/office/powerpoint/2010/main" val="880166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0D9EF4A-5C5B-4B61-94B6-340CB2C27588}" type="datetimeFigureOut">
              <a:rPr kumimoji="1" lang="ja-JP" altLang="en-US" smtClean="0"/>
              <a:t>2023/12/18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4DD60E-AFEF-40F0-ABC0-5D0E8ABAB620}" type="slidenum">
              <a:rPr kumimoji="1" lang="ja-JP" altLang="en-US" smtClean="0"/>
              <a:t>‹#›</a:t>
            </a:fld>
            <a:endParaRPr kumimoji="1" lang="ja-JP" altLang="en-US"/>
          </a:p>
        </p:txBody>
      </p:sp>
    </p:spTree>
    <p:extLst>
      <p:ext uri="{BB962C8B-B14F-4D97-AF65-F5344CB8AC3E}">
        <p14:creationId xmlns:p14="http://schemas.microsoft.com/office/powerpoint/2010/main" val="3459013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0D9EF4A-5C5B-4B61-94B6-340CB2C27588}" type="datetimeFigureOut">
              <a:rPr kumimoji="1" lang="ja-JP" altLang="en-US" smtClean="0"/>
              <a:t>2023/12/18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4DD60E-AFEF-40F0-ABC0-5D0E8ABAB620}" type="slidenum">
              <a:rPr kumimoji="1" lang="ja-JP" altLang="en-US" smtClean="0"/>
              <a:t>‹#›</a:t>
            </a:fld>
            <a:endParaRPr kumimoji="1" lang="ja-JP" altLang="en-US"/>
          </a:p>
        </p:txBody>
      </p:sp>
    </p:spTree>
    <p:extLst>
      <p:ext uri="{BB962C8B-B14F-4D97-AF65-F5344CB8AC3E}">
        <p14:creationId xmlns:p14="http://schemas.microsoft.com/office/powerpoint/2010/main" val="1537402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0D9EF4A-5C5B-4B61-94B6-340CB2C27588}" type="datetimeFigureOut">
              <a:rPr kumimoji="1" lang="ja-JP" altLang="en-US" smtClean="0"/>
              <a:t>2023/12/18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4DD60E-AFEF-40F0-ABC0-5D0E8ABAB620}" type="slidenum">
              <a:rPr kumimoji="1" lang="ja-JP" altLang="en-US" smtClean="0"/>
              <a:t>‹#›</a:t>
            </a:fld>
            <a:endParaRPr kumimoji="1" lang="ja-JP" altLang="en-US"/>
          </a:p>
        </p:txBody>
      </p:sp>
    </p:spTree>
    <p:extLst>
      <p:ext uri="{BB962C8B-B14F-4D97-AF65-F5344CB8AC3E}">
        <p14:creationId xmlns:p14="http://schemas.microsoft.com/office/powerpoint/2010/main" val="340192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0D9EF4A-5C5B-4B61-94B6-340CB2C27588}" type="datetimeFigureOut">
              <a:rPr kumimoji="1" lang="ja-JP" altLang="en-US" smtClean="0"/>
              <a:t>2023/12/18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44DD60E-AFEF-40F0-ABC0-5D0E8ABAB620}" type="slidenum">
              <a:rPr kumimoji="1" lang="ja-JP" altLang="en-US" smtClean="0"/>
              <a:t>‹#›</a:t>
            </a:fld>
            <a:endParaRPr kumimoji="1" lang="ja-JP" altLang="en-US"/>
          </a:p>
        </p:txBody>
      </p:sp>
    </p:spTree>
    <p:extLst>
      <p:ext uri="{BB962C8B-B14F-4D97-AF65-F5344CB8AC3E}">
        <p14:creationId xmlns:p14="http://schemas.microsoft.com/office/powerpoint/2010/main" val="1755743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0D9EF4A-5C5B-4B61-94B6-340CB2C27588}" type="datetimeFigureOut">
              <a:rPr kumimoji="1" lang="ja-JP" altLang="en-US" smtClean="0"/>
              <a:t>2023/12/18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44DD60E-AFEF-40F0-ABC0-5D0E8ABAB620}" type="slidenum">
              <a:rPr kumimoji="1" lang="ja-JP" altLang="en-US" smtClean="0"/>
              <a:t>‹#›</a:t>
            </a:fld>
            <a:endParaRPr kumimoji="1" lang="ja-JP" altLang="en-US"/>
          </a:p>
        </p:txBody>
      </p:sp>
    </p:spTree>
    <p:extLst>
      <p:ext uri="{BB962C8B-B14F-4D97-AF65-F5344CB8AC3E}">
        <p14:creationId xmlns:p14="http://schemas.microsoft.com/office/powerpoint/2010/main" val="28955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D9EF4A-5C5B-4B61-94B6-340CB2C27588}" type="datetimeFigureOut">
              <a:rPr kumimoji="1" lang="ja-JP" altLang="en-US" smtClean="0"/>
              <a:t>2023/12/18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44DD60E-AFEF-40F0-ABC0-5D0E8ABAB620}" type="slidenum">
              <a:rPr kumimoji="1" lang="ja-JP" altLang="en-US" smtClean="0"/>
              <a:t>‹#›</a:t>
            </a:fld>
            <a:endParaRPr kumimoji="1" lang="ja-JP" altLang="en-US"/>
          </a:p>
        </p:txBody>
      </p:sp>
    </p:spTree>
    <p:extLst>
      <p:ext uri="{BB962C8B-B14F-4D97-AF65-F5344CB8AC3E}">
        <p14:creationId xmlns:p14="http://schemas.microsoft.com/office/powerpoint/2010/main" val="3957230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0D9EF4A-5C5B-4B61-94B6-340CB2C27588}" type="datetimeFigureOut">
              <a:rPr kumimoji="1" lang="ja-JP" altLang="en-US" smtClean="0"/>
              <a:t>2023/12/18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4DD60E-AFEF-40F0-ABC0-5D0E8ABAB620}" type="slidenum">
              <a:rPr kumimoji="1" lang="ja-JP" altLang="en-US" smtClean="0"/>
              <a:t>‹#›</a:t>
            </a:fld>
            <a:endParaRPr kumimoji="1" lang="ja-JP" altLang="en-US"/>
          </a:p>
        </p:txBody>
      </p:sp>
    </p:spTree>
    <p:extLst>
      <p:ext uri="{BB962C8B-B14F-4D97-AF65-F5344CB8AC3E}">
        <p14:creationId xmlns:p14="http://schemas.microsoft.com/office/powerpoint/2010/main" val="198127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0D9EF4A-5C5B-4B61-94B6-340CB2C27588}" type="datetimeFigureOut">
              <a:rPr kumimoji="1" lang="ja-JP" altLang="en-US" smtClean="0"/>
              <a:t>2023/12/18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4DD60E-AFEF-40F0-ABC0-5D0E8ABAB620}" type="slidenum">
              <a:rPr kumimoji="1" lang="ja-JP" altLang="en-US" smtClean="0"/>
              <a:t>‹#›</a:t>
            </a:fld>
            <a:endParaRPr kumimoji="1" lang="ja-JP" altLang="en-US"/>
          </a:p>
        </p:txBody>
      </p:sp>
    </p:spTree>
    <p:extLst>
      <p:ext uri="{BB962C8B-B14F-4D97-AF65-F5344CB8AC3E}">
        <p14:creationId xmlns:p14="http://schemas.microsoft.com/office/powerpoint/2010/main" val="1996248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0D9EF4A-5C5B-4B61-94B6-340CB2C27588}" type="datetimeFigureOut">
              <a:rPr kumimoji="1" lang="ja-JP" altLang="en-US" smtClean="0"/>
              <a:t>2023/12/18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44DD60E-AFEF-40F0-ABC0-5D0E8ABAB620}" type="slidenum">
              <a:rPr kumimoji="1" lang="ja-JP" altLang="en-US" smtClean="0"/>
              <a:t>‹#›</a:t>
            </a:fld>
            <a:endParaRPr kumimoji="1" lang="ja-JP" altLang="en-US"/>
          </a:p>
        </p:txBody>
      </p:sp>
    </p:spTree>
    <p:extLst>
      <p:ext uri="{BB962C8B-B14F-4D97-AF65-F5344CB8AC3E}">
        <p14:creationId xmlns:p14="http://schemas.microsoft.com/office/powerpoint/2010/main" val="6485225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tmp"/><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57676963-6EEC-7924-94B6-35361AE94034}"/>
              </a:ext>
            </a:extLst>
          </p:cNvPr>
          <p:cNvSpPr/>
          <p:nvPr/>
        </p:nvSpPr>
        <p:spPr>
          <a:xfrm>
            <a:off x="0" y="368111"/>
            <a:ext cx="6858000" cy="720000"/>
          </a:xfrm>
          <a:prstGeom prst="rect">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24000"/>
            <a:r>
              <a:rPr lang="ja-JP" altLang="en-US" sz="1400" b="1" dirty="0">
                <a:solidFill>
                  <a:schemeClr val="bg1"/>
                </a:solidFill>
                <a:latin typeface="メイリオ" panose="020B0604030504040204" pitchFamily="50" charset="-128"/>
                <a:ea typeface="メイリオ" panose="020B0604030504040204" pitchFamily="50" charset="-128"/>
              </a:rPr>
              <a:t>雇用調整助成金・産業雇用安定助成金オンライン受付システムによる受付は、</a:t>
            </a:r>
            <a:endParaRPr lang="en-US" altLang="ja-JP" sz="1400" b="1" dirty="0">
              <a:solidFill>
                <a:schemeClr val="bg1"/>
              </a:solidFill>
              <a:latin typeface="メイリオ" panose="020B0604030504040204" pitchFamily="50" charset="-128"/>
              <a:ea typeface="メイリオ" panose="020B0604030504040204" pitchFamily="50" charset="-128"/>
            </a:endParaRPr>
          </a:p>
          <a:p>
            <a:pPr marL="324000"/>
            <a:r>
              <a:rPr lang="ja-JP" altLang="en-US" sz="1400" b="1" dirty="0">
                <a:solidFill>
                  <a:schemeClr val="bg1"/>
                </a:solidFill>
                <a:latin typeface="メイリオ" panose="020B0604030504040204" pitchFamily="50" charset="-128"/>
                <a:ea typeface="メイリオ" panose="020B0604030504040204" pitchFamily="50" charset="-128"/>
              </a:rPr>
              <a:t>令和６年１月末をもって終了します。</a:t>
            </a:r>
          </a:p>
        </p:txBody>
      </p:sp>
      <p:sp>
        <p:nvSpPr>
          <p:cNvPr id="5" name="正方形/長方形 4">
            <a:extLst>
              <a:ext uri="{FF2B5EF4-FFF2-40B4-BE49-F238E27FC236}">
                <a16:creationId xmlns:a16="http://schemas.microsoft.com/office/drawing/2014/main" id="{1552BD99-F8A1-38C0-4444-CFDCD929C40C}"/>
              </a:ext>
            </a:extLst>
          </p:cNvPr>
          <p:cNvSpPr/>
          <p:nvPr/>
        </p:nvSpPr>
        <p:spPr>
          <a:xfrm>
            <a:off x="40727" y="116068"/>
            <a:ext cx="4613442" cy="226216"/>
          </a:xfrm>
          <a:prstGeom prst="rect">
            <a:avLst/>
          </a:prstGeom>
        </p:spPr>
        <p:txBody>
          <a:bodyPr wrap="none" lIns="0" tIns="0" rIns="0" bIns="0">
            <a:spAutoFit/>
          </a:bodyPr>
          <a:lstStyle/>
          <a:p>
            <a:pPr lvl="0" defTabSz="591055">
              <a:lnSpc>
                <a:spcPct val="130000"/>
              </a:lnSpc>
              <a:spcAft>
                <a:spcPts val="796"/>
              </a:spcAft>
            </a:pPr>
            <a:r>
              <a:rPr lang="ja-JP" altLang="en-US" sz="1200" b="1" spc="239" dirty="0">
                <a:solidFill>
                  <a:srgbClr val="103185"/>
                </a:solidFill>
                <a:latin typeface="メイリオ" panose="020B0604030504040204" pitchFamily="50" charset="-128"/>
                <a:ea typeface="メイリオ" panose="020B0604030504040204" pitchFamily="50" charset="-128"/>
                <a:cs typeface="Noto Sans CJK JP DemiLight" charset="-128"/>
              </a:rPr>
              <a:t>雇用調整助成金、産業雇用安定助成金をご利用の皆様へ</a:t>
            </a:r>
          </a:p>
        </p:txBody>
      </p:sp>
      <p:sp>
        <p:nvSpPr>
          <p:cNvPr id="6" name="正方形/長方形 5">
            <a:extLst>
              <a:ext uri="{FF2B5EF4-FFF2-40B4-BE49-F238E27FC236}">
                <a16:creationId xmlns:a16="http://schemas.microsoft.com/office/drawing/2014/main" id="{B13C46FD-EA09-E575-3956-7A8164DAA57C}"/>
              </a:ext>
            </a:extLst>
          </p:cNvPr>
          <p:cNvSpPr/>
          <p:nvPr/>
        </p:nvSpPr>
        <p:spPr>
          <a:xfrm>
            <a:off x="270406" y="1132067"/>
            <a:ext cx="6323893" cy="946413"/>
          </a:xfrm>
          <a:prstGeom prst="rect">
            <a:avLst/>
          </a:prstGeom>
        </p:spPr>
        <p:txBody>
          <a:bodyPr wrap="square" lIns="0" tIns="0" rIns="0" bIns="0">
            <a:spAutoFit/>
          </a:bodyPr>
          <a:lstStyle/>
          <a:p>
            <a:pPr>
              <a:lnSpc>
                <a:spcPct val="130000"/>
              </a:lnSpc>
              <a:spcAft>
                <a:spcPts val="700"/>
              </a:spcAft>
            </a:pPr>
            <a:r>
              <a:rPr lang="ja-JP" altLang="en-US" sz="1200" dirty="0">
                <a:solidFill>
                  <a:prstClr val="black"/>
                </a:solidFill>
                <a:latin typeface="Meiryo" panose="020B0604030504040204" pitchFamily="34" charset="-128"/>
                <a:ea typeface="Meiryo" panose="020B0604030504040204" pitchFamily="34" charset="-128"/>
              </a:rPr>
              <a:t>　令和５年</a:t>
            </a:r>
            <a:r>
              <a:rPr lang="en-US" altLang="ja-JP" sz="1200" dirty="0">
                <a:solidFill>
                  <a:prstClr val="black"/>
                </a:solidFill>
                <a:latin typeface="Meiryo" panose="020B0604030504040204" pitchFamily="34" charset="-128"/>
                <a:ea typeface="Meiryo" panose="020B0604030504040204" pitchFamily="34" charset="-128"/>
              </a:rPr>
              <a:t>12</a:t>
            </a:r>
            <a:r>
              <a:rPr lang="ja-JP" altLang="en-US" sz="1200" dirty="0">
                <a:solidFill>
                  <a:prstClr val="black"/>
                </a:solidFill>
                <a:latin typeface="Meiryo" panose="020B0604030504040204" pitchFamily="34" charset="-128"/>
                <a:ea typeface="Meiryo" panose="020B0604030504040204" pitchFamily="34" charset="-128"/>
              </a:rPr>
              <a:t>月</a:t>
            </a:r>
            <a:r>
              <a:rPr lang="en-US" altLang="ja-JP" sz="1200" dirty="0">
                <a:latin typeface="Meiryo" panose="020B0604030504040204" pitchFamily="34" charset="-128"/>
                <a:ea typeface="Meiryo" panose="020B0604030504040204" pitchFamily="34" charset="-128"/>
              </a:rPr>
              <a:t>18</a:t>
            </a:r>
            <a:r>
              <a:rPr lang="ja-JP" altLang="en-US" sz="1200" dirty="0">
                <a:latin typeface="Meiryo" panose="020B0604030504040204" pitchFamily="34" charset="-128"/>
                <a:ea typeface="Meiryo" panose="020B0604030504040204" pitchFamily="34" charset="-128"/>
              </a:rPr>
              <a:t>日（月）</a:t>
            </a:r>
            <a:r>
              <a:rPr lang="ja-JP" altLang="en-US" sz="1200" dirty="0">
                <a:solidFill>
                  <a:prstClr val="black"/>
                </a:solidFill>
                <a:latin typeface="Meiryo" panose="020B0604030504040204" pitchFamily="34" charset="-128"/>
                <a:ea typeface="Meiryo" panose="020B0604030504040204" pitchFamily="34" charset="-128"/>
              </a:rPr>
              <a:t>より、「雇用関係助成金ポータル」による雇用調整助成金及び産業雇用安定助成金の受付を開始したため、</a:t>
            </a:r>
            <a:r>
              <a:rPr lang="ja-JP" altLang="en-US" sz="1200" b="1" dirty="0">
                <a:solidFill>
                  <a:prstClr val="black"/>
                </a:solidFill>
                <a:latin typeface="Meiryo" panose="020B0604030504040204" pitchFamily="34" charset="-128"/>
                <a:ea typeface="Meiryo" panose="020B0604030504040204" pitchFamily="34" charset="-128"/>
              </a:rPr>
              <a:t>「雇用調整助成金・産業雇用安定助成金オンライン受付システム」（以下、「受付システム」といいます。）による新規の申請については、</a:t>
            </a:r>
            <a:r>
              <a:rPr lang="ja-JP" altLang="en-US" sz="1200" b="1" dirty="0">
                <a:solidFill>
                  <a:srgbClr val="DB4D6D"/>
                </a:solidFill>
                <a:latin typeface="Meiryo" panose="020B0604030504040204" pitchFamily="34" charset="-128"/>
                <a:ea typeface="Meiryo" panose="020B0604030504040204" pitchFamily="34" charset="-128"/>
              </a:rPr>
              <a:t>令和６年１月末をもって終了</a:t>
            </a:r>
            <a:r>
              <a:rPr lang="ja-JP" altLang="en-US" sz="1200" dirty="0">
                <a:solidFill>
                  <a:prstClr val="black"/>
                </a:solidFill>
                <a:latin typeface="Meiryo" panose="020B0604030504040204" pitchFamily="34" charset="-128"/>
                <a:ea typeface="Meiryo" panose="020B0604030504040204" pitchFamily="34" charset="-128"/>
              </a:rPr>
              <a:t>します。</a:t>
            </a:r>
            <a:endParaRPr lang="en-US" altLang="ja-JP" sz="1200" dirty="0">
              <a:solidFill>
                <a:prstClr val="black"/>
              </a:solidFill>
              <a:latin typeface="Meiryo" panose="020B0604030504040204" pitchFamily="34" charset="-128"/>
              <a:ea typeface="Meiryo" panose="020B0604030504040204" pitchFamily="34" charset="-128"/>
            </a:endParaRPr>
          </a:p>
        </p:txBody>
      </p:sp>
      <p:sp>
        <p:nvSpPr>
          <p:cNvPr id="11" name="テキスト ボックス 10">
            <a:extLst>
              <a:ext uri="{FF2B5EF4-FFF2-40B4-BE49-F238E27FC236}">
                <a16:creationId xmlns:a16="http://schemas.microsoft.com/office/drawing/2014/main" id="{03FB15FA-2AA1-C14E-E166-3CDD31AFDAF9}"/>
              </a:ext>
            </a:extLst>
          </p:cNvPr>
          <p:cNvSpPr txBox="1"/>
          <p:nvPr/>
        </p:nvSpPr>
        <p:spPr>
          <a:xfrm>
            <a:off x="1129319" y="9537995"/>
            <a:ext cx="4667298" cy="368005"/>
          </a:xfrm>
          <a:prstGeom prst="rect">
            <a:avLst/>
          </a:prstGeom>
          <a:noFill/>
        </p:spPr>
        <p:txBody>
          <a:bodyPr wrap="square" lIns="109176" tIns="54588" rIns="109176" bIns="54588" rtlCol="0">
            <a:spAutoFit/>
          </a:bodyPr>
          <a:lstStyle/>
          <a:p>
            <a:pPr algn="r"/>
            <a:r>
              <a:rPr kumimoji="1" lang="ja-JP" altLang="en-US" sz="1675" b="1" dirty="0">
                <a:latin typeface="メイリオ" panose="020B0604030504040204" pitchFamily="50" charset="-128"/>
                <a:ea typeface="メイリオ" panose="020B0604030504040204" pitchFamily="50" charset="-128"/>
              </a:rPr>
              <a:t>  ・都道府県労働局・ハローワーク</a:t>
            </a:r>
          </a:p>
        </p:txBody>
      </p:sp>
      <p:grpSp>
        <p:nvGrpSpPr>
          <p:cNvPr id="13" name="グループ化 12">
            <a:extLst>
              <a:ext uri="{FF2B5EF4-FFF2-40B4-BE49-F238E27FC236}">
                <a16:creationId xmlns:a16="http://schemas.microsoft.com/office/drawing/2014/main" id="{805F894F-9A16-980B-AF07-BA2D9911C23C}"/>
              </a:ext>
            </a:extLst>
          </p:cNvPr>
          <p:cNvGrpSpPr/>
          <p:nvPr/>
        </p:nvGrpSpPr>
        <p:grpSpPr>
          <a:xfrm>
            <a:off x="-40279" y="8882303"/>
            <a:ext cx="7006491" cy="689591"/>
            <a:chOff x="830029" y="7342425"/>
            <a:chExt cx="5860640" cy="689591"/>
          </a:xfrm>
        </p:grpSpPr>
        <p:sp>
          <p:nvSpPr>
            <p:cNvPr id="14" name="テキスト ボックス 13">
              <a:extLst>
                <a:ext uri="{FF2B5EF4-FFF2-40B4-BE49-F238E27FC236}">
                  <a16:creationId xmlns:a16="http://schemas.microsoft.com/office/drawing/2014/main" id="{1AB529E1-4276-7762-AE28-9A48AC651E99}"/>
                </a:ext>
              </a:extLst>
            </p:cNvPr>
            <p:cNvSpPr txBox="1"/>
            <p:nvPr/>
          </p:nvSpPr>
          <p:spPr>
            <a:xfrm>
              <a:off x="1576099" y="7342425"/>
              <a:ext cx="4608896" cy="271869"/>
            </a:xfrm>
            <a:prstGeom prst="rect">
              <a:avLst/>
            </a:prstGeom>
            <a:noFill/>
          </p:spPr>
          <p:txBody>
            <a:bodyPr wrap="square" rtlCol="0">
              <a:spAutoFit/>
            </a:bodyPr>
            <a:lstStyle/>
            <a:p>
              <a:pPr algn="ctr">
                <a:lnSpc>
                  <a:spcPts val="1358"/>
                </a:lnSpc>
              </a:pPr>
              <a:r>
                <a:rPr lang="ja-JP" altLang="en-US" sz="1163" b="1" dirty="0">
                  <a:solidFill>
                    <a:prstClr val="black"/>
                  </a:solidFill>
                  <a:latin typeface="メイリオ" panose="020B0604030504040204" pitchFamily="50" charset="-128"/>
                  <a:ea typeface="メイリオ" panose="020B0604030504040204" pitchFamily="50" charset="-128"/>
                </a:rPr>
                <a:t>ご不明な点は、以下のコールセンターまでお問い合わせください。</a:t>
              </a:r>
              <a:endParaRPr lang="en-US" altLang="ja-JP" sz="1163" b="1" dirty="0">
                <a:solidFill>
                  <a:prstClr val="black"/>
                </a:solidFill>
                <a:latin typeface="メイリオ" panose="020B0604030504040204" pitchFamily="50" charset="-128"/>
                <a:ea typeface="メイリオ" panose="020B0604030504040204" pitchFamily="50" charset="-128"/>
              </a:endParaRPr>
            </a:p>
          </p:txBody>
        </p:sp>
        <p:sp>
          <p:nvSpPr>
            <p:cNvPr id="15" name="テキスト ボックス 14">
              <a:extLst>
                <a:ext uri="{FF2B5EF4-FFF2-40B4-BE49-F238E27FC236}">
                  <a16:creationId xmlns:a16="http://schemas.microsoft.com/office/drawing/2014/main" id="{7CA52A06-711D-24F5-5DC4-A50176330521}"/>
                </a:ext>
              </a:extLst>
            </p:cNvPr>
            <p:cNvSpPr txBox="1"/>
            <p:nvPr/>
          </p:nvSpPr>
          <p:spPr>
            <a:xfrm>
              <a:off x="830029" y="7580610"/>
              <a:ext cx="5860640" cy="451406"/>
            </a:xfrm>
            <a:prstGeom prst="rect">
              <a:avLst/>
            </a:prstGeom>
            <a:noFill/>
          </p:spPr>
          <p:txBody>
            <a:bodyPr wrap="square" rtlCol="0">
              <a:spAutoFit/>
            </a:bodyPr>
            <a:lstStyle/>
            <a:p>
              <a:pPr algn="ctr">
                <a:lnSpc>
                  <a:spcPts val="1358"/>
                </a:lnSpc>
              </a:pPr>
              <a:r>
                <a:rPr lang="ja-JP" altLang="en-US" sz="1066" b="1" dirty="0">
                  <a:solidFill>
                    <a:prstClr val="black"/>
                  </a:solidFill>
                  <a:latin typeface="メイリオ" panose="020B0604030504040204" pitchFamily="50" charset="-128"/>
                  <a:ea typeface="メイリオ" panose="020B0604030504040204" pitchFamily="50" charset="-128"/>
                </a:rPr>
                <a:t>雇用調整助成金、産業雇用安定助成金コールセンター</a:t>
              </a:r>
              <a:endParaRPr lang="en-US" altLang="ja-JP" sz="1066" b="1" dirty="0">
                <a:solidFill>
                  <a:prstClr val="black"/>
                </a:solidFill>
                <a:latin typeface="メイリオ" panose="020B0604030504040204" pitchFamily="50" charset="-128"/>
                <a:ea typeface="メイリオ" panose="020B0604030504040204" pitchFamily="50" charset="-128"/>
              </a:endParaRPr>
            </a:p>
            <a:p>
              <a:pPr algn="ctr">
                <a:lnSpc>
                  <a:spcPts val="1358"/>
                </a:lnSpc>
              </a:pPr>
              <a:r>
                <a:rPr lang="en-US" altLang="ja-JP" sz="1066" b="1" dirty="0">
                  <a:solidFill>
                    <a:prstClr val="black"/>
                  </a:solidFill>
                  <a:latin typeface="メイリオ" panose="020B0604030504040204" pitchFamily="50" charset="-128"/>
                  <a:ea typeface="メイリオ" panose="020B0604030504040204" pitchFamily="50" charset="-128"/>
                </a:rPr>
                <a:t>0120-603-999</a:t>
              </a:r>
              <a:r>
                <a:rPr lang="ja-JP" altLang="en-US" sz="1066" b="1" dirty="0">
                  <a:solidFill>
                    <a:prstClr val="black"/>
                  </a:solidFill>
                  <a:latin typeface="メイリオ" panose="020B0604030504040204" pitchFamily="50" charset="-128"/>
                  <a:ea typeface="メイリオ" panose="020B0604030504040204" pitchFamily="50" charset="-128"/>
                </a:rPr>
                <a:t>　受付時間　</a:t>
              </a:r>
              <a:r>
                <a:rPr lang="en-US" altLang="ja-JP" sz="1066" b="1" dirty="0">
                  <a:solidFill>
                    <a:prstClr val="black"/>
                  </a:solidFill>
                  <a:latin typeface="メイリオ" panose="020B0604030504040204" pitchFamily="50" charset="-128"/>
                  <a:ea typeface="メイリオ" panose="020B0604030504040204" pitchFamily="50" charset="-128"/>
                </a:rPr>
                <a:t>9</a:t>
              </a:r>
              <a:r>
                <a:rPr lang="ja-JP" altLang="en-US" sz="1066" b="1" dirty="0">
                  <a:solidFill>
                    <a:prstClr val="black"/>
                  </a:solidFill>
                  <a:latin typeface="メイリオ" panose="020B0604030504040204" pitchFamily="50" charset="-128"/>
                  <a:ea typeface="メイリオ" panose="020B0604030504040204" pitchFamily="50" charset="-128"/>
                </a:rPr>
                <a:t>：</a:t>
              </a:r>
              <a:r>
                <a:rPr lang="en-US" altLang="ja-JP" sz="1066" b="1" dirty="0">
                  <a:solidFill>
                    <a:prstClr val="black"/>
                  </a:solidFill>
                  <a:latin typeface="メイリオ" panose="020B0604030504040204" pitchFamily="50" charset="-128"/>
                  <a:ea typeface="メイリオ" panose="020B0604030504040204" pitchFamily="50" charset="-128"/>
                </a:rPr>
                <a:t>00</a:t>
              </a:r>
              <a:r>
                <a:rPr lang="ja-JP" altLang="en-US" sz="1066" b="1" dirty="0">
                  <a:solidFill>
                    <a:prstClr val="black"/>
                  </a:solidFill>
                  <a:latin typeface="メイリオ" panose="020B0604030504040204" pitchFamily="50" charset="-128"/>
                  <a:ea typeface="メイリオ" panose="020B0604030504040204" pitchFamily="50" charset="-128"/>
                </a:rPr>
                <a:t>～</a:t>
              </a:r>
              <a:r>
                <a:rPr lang="en-US" altLang="ja-JP" sz="1066" b="1" dirty="0">
                  <a:solidFill>
                    <a:prstClr val="black"/>
                  </a:solidFill>
                  <a:latin typeface="メイリオ" panose="020B0604030504040204" pitchFamily="50" charset="-128"/>
                  <a:ea typeface="メイリオ" panose="020B0604030504040204" pitchFamily="50" charset="-128"/>
                </a:rPr>
                <a:t>21</a:t>
              </a:r>
              <a:r>
                <a:rPr lang="ja-JP" altLang="en-US" sz="1066" b="1" dirty="0">
                  <a:solidFill>
                    <a:prstClr val="black"/>
                  </a:solidFill>
                  <a:latin typeface="メイリオ" panose="020B0604030504040204" pitchFamily="50" charset="-128"/>
                  <a:ea typeface="メイリオ" panose="020B0604030504040204" pitchFamily="50" charset="-128"/>
                </a:rPr>
                <a:t>：</a:t>
              </a:r>
              <a:r>
                <a:rPr lang="en-US" altLang="ja-JP" sz="1066" b="1" dirty="0">
                  <a:solidFill>
                    <a:prstClr val="black"/>
                  </a:solidFill>
                  <a:latin typeface="メイリオ" panose="020B0604030504040204" pitchFamily="50" charset="-128"/>
                  <a:ea typeface="メイリオ" panose="020B0604030504040204" pitchFamily="50" charset="-128"/>
                </a:rPr>
                <a:t>00</a:t>
              </a:r>
              <a:r>
                <a:rPr lang="ja-JP" altLang="en-US" sz="1066" b="1" dirty="0">
                  <a:solidFill>
                    <a:prstClr val="black"/>
                  </a:solidFill>
                  <a:latin typeface="メイリオ" panose="020B0604030504040204" pitchFamily="50" charset="-128"/>
                  <a:ea typeface="メイリオ" panose="020B0604030504040204" pitchFamily="50" charset="-128"/>
                </a:rPr>
                <a:t>　土日・祝日含む</a:t>
              </a:r>
              <a:endParaRPr lang="en-US" altLang="ja-JP" sz="1066" b="1" dirty="0">
                <a:solidFill>
                  <a:prstClr val="black"/>
                </a:solidFill>
                <a:latin typeface="メイリオ" panose="020B0604030504040204" pitchFamily="50" charset="-128"/>
                <a:ea typeface="メイリオ" panose="020B0604030504040204" pitchFamily="50" charset="-128"/>
              </a:endParaRPr>
            </a:p>
          </p:txBody>
        </p:sp>
      </p:grpSp>
      <p:graphicFrame>
        <p:nvGraphicFramePr>
          <p:cNvPr id="18" name="表 3">
            <a:extLst>
              <a:ext uri="{FF2B5EF4-FFF2-40B4-BE49-F238E27FC236}">
                <a16:creationId xmlns:a16="http://schemas.microsoft.com/office/drawing/2014/main" id="{EC2389FB-5054-EF4F-0FE5-D7B6609AF1C9}"/>
              </a:ext>
            </a:extLst>
          </p:cNvPr>
          <p:cNvGraphicFramePr>
            <a:graphicFrameLocks noGrp="1"/>
          </p:cNvGraphicFramePr>
          <p:nvPr>
            <p:extLst>
              <p:ext uri="{D42A27DB-BD31-4B8C-83A1-F6EECF244321}">
                <p14:modId xmlns:p14="http://schemas.microsoft.com/office/powerpoint/2010/main" val="3181013404"/>
              </p:ext>
            </p:extLst>
          </p:nvPr>
        </p:nvGraphicFramePr>
        <p:xfrm>
          <a:off x="260238" y="3112350"/>
          <a:ext cx="6413064" cy="2338202"/>
        </p:xfrm>
        <a:graphic>
          <a:graphicData uri="http://schemas.openxmlformats.org/drawingml/2006/table">
            <a:tbl>
              <a:tblPr firstRow="1" firstCol="1" bandRow="1"/>
              <a:tblGrid>
                <a:gridCol w="1603266">
                  <a:extLst>
                    <a:ext uri="{9D8B030D-6E8A-4147-A177-3AD203B41FA5}">
                      <a16:colId xmlns:a16="http://schemas.microsoft.com/office/drawing/2014/main" val="2122848793"/>
                    </a:ext>
                  </a:extLst>
                </a:gridCol>
                <a:gridCol w="1603266">
                  <a:extLst>
                    <a:ext uri="{9D8B030D-6E8A-4147-A177-3AD203B41FA5}">
                      <a16:colId xmlns:a16="http://schemas.microsoft.com/office/drawing/2014/main" val="3450314490"/>
                    </a:ext>
                  </a:extLst>
                </a:gridCol>
                <a:gridCol w="1603266">
                  <a:extLst>
                    <a:ext uri="{9D8B030D-6E8A-4147-A177-3AD203B41FA5}">
                      <a16:colId xmlns:a16="http://schemas.microsoft.com/office/drawing/2014/main" val="1018469559"/>
                    </a:ext>
                  </a:extLst>
                </a:gridCol>
                <a:gridCol w="1603266">
                  <a:extLst>
                    <a:ext uri="{9D8B030D-6E8A-4147-A177-3AD203B41FA5}">
                      <a16:colId xmlns:a16="http://schemas.microsoft.com/office/drawing/2014/main" val="2927463041"/>
                    </a:ext>
                  </a:extLst>
                </a:gridCol>
              </a:tblGrid>
              <a:tr h="324841">
                <a:tc>
                  <a:txBody>
                    <a:bodyPr/>
                    <a:lstStyle/>
                    <a:p>
                      <a:pPr algn="ctr"/>
                      <a:r>
                        <a:rPr kumimoji="1" lang="ja-JP" altLang="en-US" sz="1000" b="1" spc="300" dirty="0">
                          <a:latin typeface="Meiryo" panose="020B0604030504040204" pitchFamily="34" charset="-128"/>
                          <a:ea typeface="Meiryo" panose="020B0604030504040204" pitchFamily="34" charset="-128"/>
                        </a:rPr>
                        <a:t>令和</a:t>
                      </a:r>
                      <a:r>
                        <a:rPr kumimoji="1" lang="en-US" altLang="ja-JP" sz="1000" b="1" spc="300" dirty="0">
                          <a:latin typeface="Meiryo" panose="020B0604030504040204" pitchFamily="34" charset="-128"/>
                          <a:ea typeface="Meiryo" panose="020B0604030504040204" pitchFamily="34" charset="-128"/>
                        </a:rPr>
                        <a:t>5</a:t>
                      </a:r>
                      <a:r>
                        <a:rPr kumimoji="1" lang="ja-JP" altLang="en-US" sz="1000" b="1" spc="300" dirty="0">
                          <a:latin typeface="Meiryo" panose="020B0604030504040204" pitchFamily="34" charset="-128"/>
                          <a:ea typeface="Meiryo" panose="020B0604030504040204" pitchFamily="34" charset="-128"/>
                        </a:rPr>
                        <a:t>年</a:t>
                      </a:r>
                    </a:p>
                  </a:txBody>
                  <a:tcPr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9E7E7"/>
                    </a:solidFill>
                  </a:tcPr>
                </a:tc>
                <a:tc gridSpan="3">
                  <a:txBody>
                    <a:bodyPr/>
                    <a:lstStyle/>
                    <a:p>
                      <a:pPr algn="ctr"/>
                      <a:r>
                        <a:rPr kumimoji="1" lang="ja-JP" altLang="en-US" sz="1000" b="1" spc="300" dirty="0">
                          <a:latin typeface="Meiryo" panose="020B0604030504040204" pitchFamily="34" charset="-128"/>
                          <a:ea typeface="Meiryo" panose="020B0604030504040204" pitchFamily="34" charset="-128"/>
                        </a:rPr>
                        <a:t>令和</a:t>
                      </a:r>
                      <a:r>
                        <a:rPr kumimoji="1" lang="en-US" altLang="ja-JP" sz="1000" b="1" spc="300" dirty="0">
                          <a:latin typeface="Meiryo" panose="020B0604030504040204" pitchFamily="34" charset="-128"/>
                          <a:ea typeface="Meiryo" panose="020B0604030504040204" pitchFamily="34" charset="-128"/>
                        </a:rPr>
                        <a:t>6</a:t>
                      </a:r>
                      <a:r>
                        <a:rPr kumimoji="1" lang="ja-JP" altLang="en-US" sz="1000" b="1" spc="300" dirty="0">
                          <a:latin typeface="Meiryo" panose="020B0604030504040204" pitchFamily="34" charset="-128"/>
                          <a:ea typeface="Meiryo" panose="020B0604030504040204" pitchFamily="34" charset="-128"/>
                        </a:rPr>
                        <a:t>年</a:t>
                      </a:r>
                    </a:p>
                  </a:txBody>
                  <a:tcPr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9E7E7"/>
                    </a:solidFill>
                  </a:tcPr>
                </a:tc>
                <a:tc hMerge="1">
                  <a:txBody>
                    <a:bodyPr/>
                    <a:lstStyle/>
                    <a:p>
                      <a:pPr algn="ctr"/>
                      <a:endParaRPr kumimoji="1" lang="ja-JP" altLang="en-US" sz="1100" b="0" spc="300" dirty="0">
                        <a:latin typeface="Meiryo" panose="020B0604030504040204" pitchFamily="34" charset="-128"/>
                        <a:ea typeface="Meiryo" panose="020B0604030504040204" pitchFamily="34" charset="-128"/>
                      </a:endParaRPr>
                    </a:p>
                  </a:txBody>
                  <a:tcPr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103185"/>
                    </a:solidFill>
                  </a:tcPr>
                </a:tc>
                <a:tc hMerge="1">
                  <a:txBody>
                    <a:bodyPr/>
                    <a:lstStyle/>
                    <a:p>
                      <a:pPr algn="ctr"/>
                      <a:endParaRPr kumimoji="1" lang="ja-JP" altLang="en-US" sz="1100" b="0" spc="300" dirty="0">
                        <a:latin typeface="Meiryo" panose="020B0604030504040204" pitchFamily="34" charset="-128"/>
                        <a:ea typeface="Meiryo" panose="020B0604030504040204" pitchFamily="34" charset="-128"/>
                      </a:endParaRPr>
                    </a:p>
                  </a:txBody>
                  <a:tcPr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103185"/>
                    </a:solidFill>
                  </a:tcPr>
                </a:tc>
                <a:extLst>
                  <a:ext uri="{0D108BD9-81ED-4DB2-BD59-A6C34878D82A}">
                    <a16:rowId xmlns:a16="http://schemas.microsoft.com/office/drawing/2014/main" val="2172897552"/>
                  </a:ext>
                </a:extLst>
              </a:tr>
              <a:tr h="389450">
                <a:tc>
                  <a:txBody>
                    <a:bodyPr/>
                    <a:lstStyle>
                      <a:lvl1pPr marL="0" algn="l" defTabSz="685800" rtl="0" eaLnBrk="1" latinLnBrk="0" hangingPunct="1">
                        <a:defRPr kumimoji="1" sz="1350" b="1" kern="1200">
                          <a:solidFill>
                            <a:schemeClr val="lt1"/>
                          </a:solidFill>
                          <a:latin typeface="Segoe UI"/>
                          <a:ea typeface="メイリオ"/>
                        </a:defRPr>
                      </a:lvl1pPr>
                      <a:lvl2pPr marL="342900" algn="l" defTabSz="685800" rtl="0" eaLnBrk="1" latinLnBrk="0" hangingPunct="1">
                        <a:defRPr kumimoji="1" sz="1350" b="1" kern="1200">
                          <a:solidFill>
                            <a:schemeClr val="lt1"/>
                          </a:solidFill>
                          <a:latin typeface="Segoe UI"/>
                          <a:ea typeface="メイリオ"/>
                        </a:defRPr>
                      </a:lvl2pPr>
                      <a:lvl3pPr marL="685800" algn="l" defTabSz="685800" rtl="0" eaLnBrk="1" latinLnBrk="0" hangingPunct="1">
                        <a:defRPr kumimoji="1" sz="1350" b="1" kern="1200">
                          <a:solidFill>
                            <a:schemeClr val="lt1"/>
                          </a:solidFill>
                          <a:latin typeface="Segoe UI"/>
                          <a:ea typeface="メイリオ"/>
                        </a:defRPr>
                      </a:lvl3pPr>
                      <a:lvl4pPr marL="1028700" algn="l" defTabSz="685800" rtl="0" eaLnBrk="1" latinLnBrk="0" hangingPunct="1">
                        <a:defRPr kumimoji="1" sz="1350" b="1" kern="1200">
                          <a:solidFill>
                            <a:schemeClr val="lt1"/>
                          </a:solidFill>
                          <a:latin typeface="Segoe UI"/>
                          <a:ea typeface="メイリオ"/>
                        </a:defRPr>
                      </a:lvl4pPr>
                      <a:lvl5pPr marL="1371600" algn="l" defTabSz="685800" rtl="0" eaLnBrk="1" latinLnBrk="0" hangingPunct="1">
                        <a:defRPr kumimoji="1" sz="1350" b="1" kern="1200">
                          <a:solidFill>
                            <a:schemeClr val="lt1"/>
                          </a:solidFill>
                          <a:latin typeface="Segoe UI"/>
                          <a:ea typeface="メイリオ"/>
                        </a:defRPr>
                      </a:lvl5pPr>
                      <a:lvl6pPr marL="1714500" algn="l" defTabSz="685800" rtl="0" eaLnBrk="1" latinLnBrk="0" hangingPunct="1">
                        <a:defRPr kumimoji="1" sz="1350" b="1" kern="1200">
                          <a:solidFill>
                            <a:schemeClr val="lt1"/>
                          </a:solidFill>
                          <a:latin typeface="Segoe UI"/>
                          <a:ea typeface="メイリオ"/>
                        </a:defRPr>
                      </a:lvl6pPr>
                      <a:lvl7pPr marL="2057400" algn="l" defTabSz="685800" rtl="0" eaLnBrk="1" latinLnBrk="0" hangingPunct="1">
                        <a:defRPr kumimoji="1" sz="1350" b="1" kern="1200">
                          <a:solidFill>
                            <a:schemeClr val="lt1"/>
                          </a:solidFill>
                          <a:latin typeface="Segoe UI"/>
                          <a:ea typeface="メイリオ"/>
                        </a:defRPr>
                      </a:lvl7pPr>
                      <a:lvl8pPr marL="2400300" algn="l" defTabSz="685800" rtl="0" eaLnBrk="1" latinLnBrk="0" hangingPunct="1">
                        <a:defRPr kumimoji="1" sz="1350" b="1" kern="1200">
                          <a:solidFill>
                            <a:schemeClr val="lt1"/>
                          </a:solidFill>
                          <a:latin typeface="Segoe UI"/>
                          <a:ea typeface="メイリオ"/>
                        </a:defRPr>
                      </a:lvl8pPr>
                      <a:lvl9pPr marL="2743200" algn="l" defTabSz="685800" rtl="0" eaLnBrk="1" latinLnBrk="0" hangingPunct="1">
                        <a:defRPr kumimoji="1" sz="1350" b="1" kern="1200">
                          <a:solidFill>
                            <a:schemeClr val="lt1"/>
                          </a:solidFill>
                          <a:latin typeface="Segoe UI"/>
                          <a:ea typeface="メイリオ"/>
                        </a:defRPr>
                      </a:lvl9pPr>
                    </a:lstStyle>
                    <a:p>
                      <a:pPr algn="ctr"/>
                      <a:r>
                        <a:rPr kumimoji="1" lang="en-US" altLang="ja-JP" sz="1000" b="1" spc="300" dirty="0">
                          <a:solidFill>
                            <a:sysClr val="windowText" lastClr="000000"/>
                          </a:solidFill>
                          <a:latin typeface="Meiryo" panose="020B0604030504040204" pitchFamily="34" charset="-128"/>
                          <a:ea typeface="Meiryo" panose="020B0604030504040204" pitchFamily="34" charset="-128"/>
                        </a:rPr>
                        <a:t>12</a:t>
                      </a:r>
                      <a:r>
                        <a:rPr kumimoji="1" lang="ja-JP" altLang="en-US" sz="1000" b="1" spc="300" dirty="0">
                          <a:solidFill>
                            <a:sysClr val="windowText" lastClr="000000"/>
                          </a:solidFill>
                          <a:latin typeface="Meiryo" panose="020B0604030504040204" pitchFamily="34" charset="-128"/>
                          <a:ea typeface="Meiryo" panose="020B0604030504040204" pitchFamily="34" charset="-128"/>
                        </a:rPr>
                        <a:t>月</a:t>
                      </a:r>
                    </a:p>
                  </a:txBody>
                  <a:tcPr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9E7E7"/>
                    </a:solidFill>
                  </a:tcPr>
                </a:tc>
                <a:tc>
                  <a:txBody>
                    <a:bodyPr/>
                    <a:lstStyle>
                      <a:lvl1pPr marL="0" algn="l" defTabSz="685800" rtl="0" eaLnBrk="1" latinLnBrk="0" hangingPunct="1">
                        <a:defRPr kumimoji="1" sz="1350" b="1" kern="1200">
                          <a:solidFill>
                            <a:schemeClr val="lt1"/>
                          </a:solidFill>
                          <a:latin typeface="Segoe UI"/>
                          <a:ea typeface="メイリオ"/>
                        </a:defRPr>
                      </a:lvl1pPr>
                      <a:lvl2pPr marL="342900" algn="l" defTabSz="685800" rtl="0" eaLnBrk="1" latinLnBrk="0" hangingPunct="1">
                        <a:defRPr kumimoji="1" sz="1350" b="1" kern="1200">
                          <a:solidFill>
                            <a:schemeClr val="lt1"/>
                          </a:solidFill>
                          <a:latin typeface="Segoe UI"/>
                          <a:ea typeface="メイリオ"/>
                        </a:defRPr>
                      </a:lvl2pPr>
                      <a:lvl3pPr marL="685800" algn="l" defTabSz="685800" rtl="0" eaLnBrk="1" latinLnBrk="0" hangingPunct="1">
                        <a:defRPr kumimoji="1" sz="1350" b="1" kern="1200">
                          <a:solidFill>
                            <a:schemeClr val="lt1"/>
                          </a:solidFill>
                          <a:latin typeface="Segoe UI"/>
                          <a:ea typeface="メイリオ"/>
                        </a:defRPr>
                      </a:lvl3pPr>
                      <a:lvl4pPr marL="1028700" algn="l" defTabSz="685800" rtl="0" eaLnBrk="1" latinLnBrk="0" hangingPunct="1">
                        <a:defRPr kumimoji="1" sz="1350" b="1" kern="1200">
                          <a:solidFill>
                            <a:schemeClr val="lt1"/>
                          </a:solidFill>
                          <a:latin typeface="Segoe UI"/>
                          <a:ea typeface="メイリオ"/>
                        </a:defRPr>
                      </a:lvl4pPr>
                      <a:lvl5pPr marL="1371600" algn="l" defTabSz="685800" rtl="0" eaLnBrk="1" latinLnBrk="0" hangingPunct="1">
                        <a:defRPr kumimoji="1" sz="1350" b="1" kern="1200">
                          <a:solidFill>
                            <a:schemeClr val="lt1"/>
                          </a:solidFill>
                          <a:latin typeface="Segoe UI"/>
                          <a:ea typeface="メイリオ"/>
                        </a:defRPr>
                      </a:lvl5pPr>
                      <a:lvl6pPr marL="1714500" algn="l" defTabSz="685800" rtl="0" eaLnBrk="1" latinLnBrk="0" hangingPunct="1">
                        <a:defRPr kumimoji="1" sz="1350" b="1" kern="1200">
                          <a:solidFill>
                            <a:schemeClr val="lt1"/>
                          </a:solidFill>
                          <a:latin typeface="Segoe UI"/>
                          <a:ea typeface="メイリオ"/>
                        </a:defRPr>
                      </a:lvl6pPr>
                      <a:lvl7pPr marL="2057400" algn="l" defTabSz="685800" rtl="0" eaLnBrk="1" latinLnBrk="0" hangingPunct="1">
                        <a:defRPr kumimoji="1" sz="1350" b="1" kern="1200">
                          <a:solidFill>
                            <a:schemeClr val="lt1"/>
                          </a:solidFill>
                          <a:latin typeface="Segoe UI"/>
                          <a:ea typeface="メイリオ"/>
                        </a:defRPr>
                      </a:lvl7pPr>
                      <a:lvl8pPr marL="2400300" algn="l" defTabSz="685800" rtl="0" eaLnBrk="1" latinLnBrk="0" hangingPunct="1">
                        <a:defRPr kumimoji="1" sz="1350" b="1" kern="1200">
                          <a:solidFill>
                            <a:schemeClr val="lt1"/>
                          </a:solidFill>
                          <a:latin typeface="Segoe UI"/>
                          <a:ea typeface="メイリオ"/>
                        </a:defRPr>
                      </a:lvl8pPr>
                      <a:lvl9pPr marL="2743200" algn="l" defTabSz="685800" rtl="0" eaLnBrk="1" latinLnBrk="0" hangingPunct="1">
                        <a:defRPr kumimoji="1" sz="1350" b="1" kern="1200">
                          <a:solidFill>
                            <a:schemeClr val="lt1"/>
                          </a:solidFill>
                          <a:latin typeface="Segoe UI"/>
                          <a:ea typeface="メイリオ"/>
                        </a:defRPr>
                      </a:lvl9pPr>
                    </a:lstStyle>
                    <a:p>
                      <a:pPr algn="ctr"/>
                      <a:r>
                        <a:rPr kumimoji="1" lang="ja-JP" altLang="en-US" sz="1000" b="1" spc="300" dirty="0">
                          <a:solidFill>
                            <a:sysClr val="windowText" lastClr="000000"/>
                          </a:solidFill>
                          <a:latin typeface="Meiryo" panose="020B0604030504040204" pitchFamily="34" charset="-128"/>
                          <a:ea typeface="Meiryo" panose="020B0604030504040204" pitchFamily="34" charset="-128"/>
                        </a:rPr>
                        <a:t>１月</a:t>
                      </a:r>
                    </a:p>
                  </a:txBody>
                  <a:tcPr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9E7E7"/>
                    </a:solidFill>
                  </a:tcPr>
                </a:tc>
                <a:tc>
                  <a:txBody>
                    <a:bodyPr/>
                    <a:lstStyle>
                      <a:lvl1pPr marL="0" algn="l" defTabSz="685800" rtl="0" eaLnBrk="1" latinLnBrk="0" hangingPunct="1">
                        <a:defRPr kumimoji="1" sz="1350" b="1" kern="1200">
                          <a:solidFill>
                            <a:schemeClr val="lt1"/>
                          </a:solidFill>
                          <a:latin typeface="Segoe UI"/>
                          <a:ea typeface="メイリオ"/>
                        </a:defRPr>
                      </a:lvl1pPr>
                      <a:lvl2pPr marL="342900" algn="l" defTabSz="685800" rtl="0" eaLnBrk="1" latinLnBrk="0" hangingPunct="1">
                        <a:defRPr kumimoji="1" sz="1350" b="1" kern="1200">
                          <a:solidFill>
                            <a:schemeClr val="lt1"/>
                          </a:solidFill>
                          <a:latin typeface="Segoe UI"/>
                          <a:ea typeface="メイリオ"/>
                        </a:defRPr>
                      </a:lvl2pPr>
                      <a:lvl3pPr marL="685800" algn="l" defTabSz="685800" rtl="0" eaLnBrk="1" latinLnBrk="0" hangingPunct="1">
                        <a:defRPr kumimoji="1" sz="1350" b="1" kern="1200">
                          <a:solidFill>
                            <a:schemeClr val="lt1"/>
                          </a:solidFill>
                          <a:latin typeface="Segoe UI"/>
                          <a:ea typeface="メイリオ"/>
                        </a:defRPr>
                      </a:lvl3pPr>
                      <a:lvl4pPr marL="1028700" algn="l" defTabSz="685800" rtl="0" eaLnBrk="1" latinLnBrk="0" hangingPunct="1">
                        <a:defRPr kumimoji="1" sz="1350" b="1" kern="1200">
                          <a:solidFill>
                            <a:schemeClr val="lt1"/>
                          </a:solidFill>
                          <a:latin typeface="Segoe UI"/>
                          <a:ea typeface="メイリオ"/>
                        </a:defRPr>
                      </a:lvl4pPr>
                      <a:lvl5pPr marL="1371600" algn="l" defTabSz="685800" rtl="0" eaLnBrk="1" latinLnBrk="0" hangingPunct="1">
                        <a:defRPr kumimoji="1" sz="1350" b="1" kern="1200">
                          <a:solidFill>
                            <a:schemeClr val="lt1"/>
                          </a:solidFill>
                          <a:latin typeface="Segoe UI"/>
                          <a:ea typeface="メイリオ"/>
                        </a:defRPr>
                      </a:lvl5pPr>
                      <a:lvl6pPr marL="1714500" algn="l" defTabSz="685800" rtl="0" eaLnBrk="1" latinLnBrk="0" hangingPunct="1">
                        <a:defRPr kumimoji="1" sz="1350" b="1" kern="1200">
                          <a:solidFill>
                            <a:schemeClr val="lt1"/>
                          </a:solidFill>
                          <a:latin typeface="Segoe UI"/>
                          <a:ea typeface="メイリオ"/>
                        </a:defRPr>
                      </a:lvl6pPr>
                      <a:lvl7pPr marL="2057400" algn="l" defTabSz="685800" rtl="0" eaLnBrk="1" latinLnBrk="0" hangingPunct="1">
                        <a:defRPr kumimoji="1" sz="1350" b="1" kern="1200">
                          <a:solidFill>
                            <a:schemeClr val="lt1"/>
                          </a:solidFill>
                          <a:latin typeface="Segoe UI"/>
                          <a:ea typeface="メイリオ"/>
                        </a:defRPr>
                      </a:lvl7pPr>
                      <a:lvl8pPr marL="2400300" algn="l" defTabSz="685800" rtl="0" eaLnBrk="1" latinLnBrk="0" hangingPunct="1">
                        <a:defRPr kumimoji="1" sz="1350" b="1" kern="1200">
                          <a:solidFill>
                            <a:schemeClr val="lt1"/>
                          </a:solidFill>
                          <a:latin typeface="Segoe UI"/>
                          <a:ea typeface="メイリオ"/>
                        </a:defRPr>
                      </a:lvl8pPr>
                      <a:lvl9pPr marL="2743200" algn="l" defTabSz="685800" rtl="0" eaLnBrk="1" latinLnBrk="0" hangingPunct="1">
                        <a:defRPr kumimoji="1" sz="1350" b="1" kern="1200">
                          <a:solidFill>
                            <a:schemeClr val="lt1"/>
                          </a:solidFill>
                          <a:latin typeface="Segoe UI"/>
                          <a:ea typeface="メイリオ"/>
                        </a:defRPr>
                      </a:lvl9pPr>
                    </a:lstStyle>
                    <a:p>
                      <a:pPr algn="ctr"/>
                      <a:r>
                        <a:rPr kumimoji="1" lang="ja-JP" altLang="en-US" sz="1000" b="1" spc="300" dirty="0">
                          <a:solidFill>
                            <a:sysClr val="windowText" lastClr="000000"/>
                          </a:solidFill>
                          <a:latin typeface="Meiryo" panose="020B0604030504040204" pitchFamily="34" charset="-128"/>
                          <a:ea typeface="Meiryo" panose="020B0604030504040204" pitchFamily="34" charset="-128"/>
                        </a:rPr>
                        <a:t>２月</a:t>
                      </a:r>
                    </a:p>
                  </a:txBody>
                  <a:tcPr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9E7E7"/>
                    </a:solidFill>
                  </a:tcPr>
                </a:tc>
                <a:tc>
                  <a:txBody>
                    <a:bodyPr/>
                    <a:lstStyle>
                      <a:lvl1pPr marL="0" algn="l" defTabSz="685800" rtl="0" eaLnBrk="1" latinLnBrk="0" hangingPunct="1">
                        <a:defRPr kumimoji="1" sz="1350" b="1" kern="1200">
                          <a:solidFill>
                            <a:schemeClr val="lt1"/>
                          </a:solidFill>
                          <a:latin typeface="Segoe UI"/>
                          <a:ea typeface="メイリオ"/>
                        </a:defRPr>
                      </a:lvl1pPr>
                      <a:lvl2pPr marL="342900" algn="l" defTabSz="685800" rtl="0" eaLnBrk="1" latinLnBrk="0" hangingPunct="1">
                        <a:defRPr kumimoji="1" sz="1350" b="1" kern="1200">
                          <a:solidFill>
                            <a:schemeClr val="lt1"/>
                          </a:solidFill>
                          <a:latin typeface="Segoe UI"/>
                          <a:ea typeface="メイリオ"/>
                        </a:defRPr>
                      </a:lvl2pPr>
                      <a:lvl3pPr marL="685800" algn="l" defTabSz="685800" rtl="0" eaLnBrk="1" latinLnBrk="0" hangingPunct="1">
                        <a:defRPr kumimoji="1" sz="1350" b="1" kern="1200">
                          <a:solidFill>
                            <a:schemeClr val="lt1"/>
                          </a:solidFill>
                          <a:latin typeface="Segoe UI"/>
                          <a:ea typeface="メイリオ"/>
                        </a:defRPr>
                      </a:lvl3pPr>
                      <a:lvl4pPr marL="1028700" algn="l" defTabSz="685800" rtl="0" eaLnBrk="1" latinLnBrk="0" hangingPunct="1">
                        <a:defRPr kumimoji="1" sz="1350" b="1" kern="1200">
                          <a:solidFill>
                            <a:schemeClr val="lt1"/>
                          </a:solidFill>
                          <a:latin typeface="Segoe UI"/>
                          <a:ea typeface="メイリオ"/>
                        </a:defRPr>
                      </a:lvl4pPr>
                      <a:lvl5pPr marL="1371600" algn="l" defTabSz="685800" rtl="0" eaLnBrk="1" latinLnBrk="0" hangingPunct="1">
                        <a:defRPr kumimoji="1" sz="1350" b="1" kern="1200">
                          <a:solidFill>
                            <a:schemeClr val="lt1"/>
                          </a:solidFill>
                          <a:latin typeface="Segoe UI"/>
                          <a:ea typeface="メイリオ"/>
                        </a:defRPr>
                      </a:lvl5pPr>
                      <a:lvl6pPr marL="1714500" algn="l" defTabSz="685800" rtl="0" eaLnBrk="1" latinLnBrk="0" hangingPunct="1">
                        <a:defRPr kumimoji="1" sz="1350" b="1" kern="1200">
                          <a:solidFill>
                            <a:schemeClr val="lt1"/>
                          </a:solidFill>
                          <a:latin typeface="Segoe UI"/>
                          <a:ea typeface="メイリオ"/>
                        </a:defRPr>
                      </a:lvl6pPr>
                      <a:lvl7pPr marL="2057400" algn="l" defTabSz="685800" rtl="0" eaLnBrk="1" latinLnBrk="0" hangingPunct="1">
                        <a:defRPr kumimoji="1" sz="1350" b="1" kern="1200">
                          <a:solidFill>
                            <a:schemeClr val="lt1"/>
                          </a:solidFill>
                          <a:latin typeface="Segoe UI"/>
                          <a:ea typeface="メイリオ"/>
                        </a:defRPr>
                      </a:lvl7pPr>
                      <a:lvl8pPr marL="2400300" algn="l" defTabSz="685800" rtl="0" eaLnBrk="1" latinLnBrk="0" hangingPunct="1">
                        <a:defRPr kumimoji="1" sz="1350" b="1" kern="1200">
                          <a:solidFill>
                            <a:schemeClr val="lt1"/>
                          </a:solidFill>
                          <a:latin typeface="Segoe UI"/>
                          <a:ea typeface="メイリオ"/>
                        </a:defRPr>
                      </a:lvl8pPr>
                      <a:lvl9pPr marL="2743200" algn="l" defTabSz="685800" rtl="0" eaLnBrk="1" latinLnBrk="0" hangingPunct="1">
                        <a:defRPr kumimoji="1" sz="1350" b="1" kern="1200">
                          <a:solidFill>
                            <a:schemeClr val="lt1"/>
                          </a:solidFill>
                          <a:latin typeface="Segoe UI"/>
                          <a:ea typeface="メイリオ"/>
                        </a:defRPr>
                      </a:lvl9pPr>
                    </a:lstStyle>
                    <a:p>
                      <a:pPr algn="ctr"/>
                      <a:r>
                        <a:rPr kumimoji="1" lang="ja-JP" altLang="en-US" sz="1000" b="1" spc="300" dirty="0">
                          <a:solidFill>
                            <a:sysClr val="windowText" lastClr="000000"/>
                          </a:solidFill>
                          <a:latin typeface="Meiryo" panose="020B0604030504040204" pitchFamily="34" charset="-128"/>
                          <a:ea typeface="Meiryo" panose="020B0604030504040204" pitchFamily="34" charset="-128"/>
                        </a:rPr>
                        <a:t>３月</a:t>
                      </a:r>
                    </a:p>
                  </a:txBody>
                  <a:tcPr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9E7E7"/>
                    </a:solidFill>
                  </a:tcPr>
                </a:tc>
                <a:extLst>
                  <a:ext uri="{0D108BD9-81ED-4DB2-BD59-A6C34878D82A}">
                    <a16:rowId xmlns:a16="http://schemas.microsoft.com/office/drawing/2014/main" val="2095659668"/>
                  </a:ext>
                </a:extLst>
              </a:tr>
              <a:tr h="1623911">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endParaRPr kumimoji="1" lang="ja-JP" altLang="en-US" sz="1000" dirty="0"/>
                    </a:p>
                  </a:txBody>
                  <a:tcP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8F8FA"/>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endParaRPr kumimoji="1" lang="ja-JP" altLang="en-US" sz="1000" dirty="0"/>
                    </a:p>
                  </a:txBody>
                  <a:tcP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8F8FA"/>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endParaRPr kumimoji="1" lang="ja-JP" altLang="en-US" sz="1000" dirty="0"/>
                    </a:p>
                  </a:txBody>
                  <a:tcP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8F8FA"/>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endParaRPr kumimoji="1" lang="ja-JP" altLang="en-US" sz="1000" dirty="0"/>
                    </a:p>
                  </a:txBody>
                  <a:tcP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8F8FA"/>
                    </a:solidFill>
                  </a:tcPr>
                </a:tc>
                <a:extLst>
                  <a:ext uri="{0D108BD9-81ED-4DB2-BD59-A6C34878D82A}">
                    <a16:rowId xmlns:a16="http://schemas.microsoft.com/office/drawing/2014/main" val="1352175994"/>
                  </a:ext>
                </a:extLst>
              </a:tr>
            </a:tbl>
          </a:graphicData>
        </a:graphic>
      </p:graphicFrame>
      <p:sp>
        <p:nvSpPr>
          <p:cNvPr id="19" name="正方形/長方形 18">
            <a:extLst>
              <a:ext uri="{FF2B5EF4-FFF2-40B4-BE49-F238E27FC236}">
                <a16:creationId xmlns:a16="http://schemas.microsoft.com/office/drawing/2014/main" id="{54987F1A-FE62-4DEC-CEFA-AE36CC27903A}"/>
              </a:ext>
            </a:extLst>
          </p:cNvPr>
          <p:cNvSpPr/>
          <p:nvPr/>
        </p:nvSpPr>
        <p:spPr>
          <a:xfrm>
            <a:off x="224774" y="5537041"/>
            <a:ext cx="6413064" cy="946413"/>
          </a:xfrm>
          <a:prstGeom prst="rect">
            <a:avLst/>
          </a:prstGeom>
        </p:spPr>
        <p:txBody>
          <a:bodyPr wrap="square" lIns="0" tIns="0" rIns="0" bIns="0">
            <a:spAutoFit/>
          </a:bodyPr>
          <a:lstStyle/>
          <a:p>
            <a:pPr>
              <a:lnSpc>
                <a:spcPct val="130000"/>
              </a:lnSpc>
              <a:spcAft>
                <a:spcPts val="700"/>
              </a:spcAft>
            </a:pPr>
            <a:r>
              <a:rPr lang="ja-JP" altLang="en-US" sz="1200" dirty="0">
                <a:solidFill>
                  <a:prstClr val="black"/>
                </a:solidFill>
                <a:latin typeface="Meiryo" panose="020B0604030504040204" pitchFamily="34" charset="-128"/>
                <a:ea typeface="Meiryo" panose="020B0604030504040204" pitchFamily="34" charset="-128"/>
              </a:rPr>
              <a:t>　</a:t>
            </a:r>
            <a:r>
              <a:rPr lang="ja-JP" altLang="en-US" sz="1200" b="1" dirty="0">
                <a:solidFill>
                  <a:srgbClr val="DB4D6D"/>
                </a:solidFill>
                <a:latin typeface="Meiryo" panose="020B0604030504040204" pitchFamily="34" charset="-128"/>
                <a:ea typeface="Meiryo" panose="020B0604030504040204" pitchFamily="34" charset="-128"/>
              </a:rPr>
              <a:t>令和６年３月以降、受付システムによるサービスが終了します</a:t>
            </a:r>
            <a:r>
              <a:rPr lang="ja-JP" altLang="en-US" sz="1200" dirty="0">
                <a:solidFill>
                  <a:prstClr val="black"/>
                </a:solidFill>
                <a:latin typeface="Meiryo" panose="020B0604030504040204" pitchFamily="34" charset="-128"/>
                <a:ea typeface="Meiryo" panose="020B0604030504040204" pitchFamily="34" charset="-128"/>
              </a:rPr>
              <a:t>。差戻し後の再申請は速やかに行ってください。また、提出した申請書類等は、支給決定がされたときから５年間の保存が必要です。</a:t>
            </a:r>
            <a:r>
              <a:rPr lang="ja-JP" altLang="en-US" sz="1200" dirty="0">
                <a:latin typeface="Meiryo" panose="020B0604030504040204" pitchFamily="34" charset="-128"/>
                <a:ea typeface="Meiryo" panose="020B0604030504040204" pitchFamily="34" charset="-128"/>
              </a:rPr>
              <a:t>そのため、令和</a:t>
            </a:r>
            <a:r>
              <a:rPr lang="ja-JP" altLang="en-US" sz="1200" dirty="0">
                <a:solidFill>
                  <a:prstClr val="black"/>
                </a:solidFill>
                <a:latin typeface="Meiryo" panose="020B0604030504040204" pitchFamily="34" charset="-128"/>
                <a:ea typeface="Meiryo" panose="020B0604030504040204" pitchFamily="34" charset="-128"/>
              </a:rPr>
              <a:t>６年２月末までに、パソコンにダウンロードする、印刷して保存するなど、受付システム外で別途保存、管理していただくようお願</a:t>
            </a:r>
            <a:r>
              <a:rPr lang="ja-JP" altLang="en-US" sz="1200" dirty="0">
                <a:latin typeface="Meiryo" panose="020B0604030504040204" pitchFamily="34" charset="-128"/>
                <a:ea typeface="Meiryo" panose="020B0604030504040204" pitchFamily="34" charset="-128"/>
              </a:rPr>
              <a:t>い</a:t>
            </a:r>
            <a:r>
              <a:rPr lang="ja-JP" altLang="en-US" sz="1200" dirty="0">
                <a:solidFill>
                  <a:prstClr val="black"/>
                </a:solidFill>
                <a:latin typeface="Meiryo" panose="020B0604030504040204" pitchFamily="34" charset="-128"/>
                <a:ea typeface="Meiryo" panose="020B0604030504040204" pitchFamily="34" charset="-128"/>
              </a:rPr>
              <a:t>します。</a:t>
            </a:r>
            <a:endParaRPr lang="en-US" altLang="ja-JP" sz="1200" dirty="0">
              <a:solidFill>
                <a:prstClr val="black"/>
              </a:solidFill>
              <a:latin typeface="Meiryo" panose="020B0604030504040204" pitchFamily="34" charset="-128"/>
              <a:ea typeface="Meiryo" panose="020B0604030504040204" pitchFamily="34" charset="-128"/>
            </a:endParaRPr>
          </a:p>
        </p:txBody>
      </p:sp>
      <p:cxnSp>
        <p:nvCxnSpPr>
          <p:cNvPr id="41" name="直線矢印コネクタ 40">
            <a:extLst>
              <a:ext uri="{FF2B5EF4-FFF2-40B4-BE49-F238E27FC236}">
                <a16:creationId xmlns:a16="http://schemas.microsoft.com/office/drawing/2014/main" id="{1492C041-F6B0-D347-28E3-10163D267228}"/>
              </a:ext>
            </a:extLst>
          </p:cNvPr>
          <p:cNvCxnSpPr>
            <a:cxnSpLocks/>
          </p:cNvCxnSpPr>
          <p:nvPr/>
        </p:nvCxnSpPr>
        <p:spPr>
          <a:xfrm>
            <a:off x="1189635" y="4219166"/>
            <a:ext cx="5522183" cy="0"/>
          </a:xfrm>
          <a:prstGeom prst="straightConnector1">
            <a:avLst/>
          </a:prstGeom>
          <a:ln w="22225" cap="rnd">
            <a:solidFill>
              <a:schemeClr val="tx2"/>
            </a:solidFill>
            <a:round/>
            <a:headEnd type="diamond" w="lg" len="lg"/>
            <a:tailEnd type="arrow"/>
          </a:ln>
        </p:spPr>
        <p:style>
          <a:lnRef idx="1">
            <a:schemeClr val="accent1"/>
          </a:lnRef>
          <a:fillRef idx="0">
            <a:schemeClr val="accent1"/>
          </a:fillRef>
          <a:effectRef idx="0">
            <a:schemeClr val="accent1"/>
          </a:effectRef>
          <a:fontRef idx="minor">
            <a:schemeClr val="tx1"/>
          </a:fontRef>
        </p:style>
      </p:cxnSp>
      <p:sp>
        <p:nvSpPr>
          <p:cNvPr id="43" name="正方形/長方形 42">
            <a:extLst>
              <a:ext uri="{FF2B5EF4-FFF2-40B4-BE49-F238E27FC236}">
                <a16:creationId xmlns:a16="http://schemas.microsoft.com/office/drawing/2014/main" id="{3CDDB066-62BA-196F-DDF9-4718A7CF96E8}"/>
              </a:ext>
            </a:extLst>
          </p:cNvPr>
          <p:cNvSpPr/>
          <p:nvPr/>
        </p:nvSpPr>
        <p:spPr>
          <a:xfrm>
            <a:off x="1129319" y="3957605"/>
            <a:ext cx="2236510" cy="246221"/>
          </a:xfrm>
          <a:prstGeom prst="rect">
            <a:avLst/>
          </a:prstGeom>
        </p:spPr>
        <p:txBody>
          <a:bodyPr wrap="none">
            <a:spAutoFit/>
          </a:bodyPr>
          <a:lstStyle/>
          <a:p>
            <a:pPr lvl="0" defTabSz="914400"/>
            <a:r>
              <a:rPr kumimoji="1" lang="ja-JP" altLang="en-US" sz="1000" b="1" kern="0" dirty="0">
                <a:solidFill>
                  <a:srgbClr val="000000"/>
                </a:solidFill>
              </a:rPr>
              <a:t>雇用関係助成金ポータルによる受付</a:t>
            </a:r>
          </a:p>
        </p:txBody>
      </p:sp>
      <p:sp>
        <p:nvSpPr>
          <p:cNvPr id="44" name="正方形/長方形 43">
            <a:extLst>
              <a:ext uri="{FF2B5EF4-FFF2-40B4-BE49-F238E27FC236}">
                <a16:creationId xmlns:a16="http://schemas.microsoft.com/office/drawing/2014/main" id="{F4B4393B-0CA3-FB75-C448-8833CEA1C582}"/>
              </a:ext>
            </a:extLst>
          </p:cNvPr>
          <p:cNvSpPr/>
          <p:nvPr/>
        </p:nvSpPr>
        <p:spPr>
          <a:xfrm>
            <a:off x="256578" y="4328521"/>
            <a:ext cx="2492990" cy="400110"/>
          </a:xfrm>
          <a:prstGeom prst="rect">
            <a:avLst/>
          </a:prstGeom>
        </p:spPr>
        <p:txBody>
          <a:bodyPr wrap="none">
            <a:spAutoFit/>
          </a:bodyPr>
          <a:lstStyle/>
          <a:p>
            <a:pPr lvl="0" defTabSz="914400"/>
            <a:r>
              <a:rPr kumimoji="1" lang="ja-JP" altLang="en-US" sz="1000" b="1" kern="0" dirty="0">
                <a:solidFill>
                  <a:srgbClr val="000000"/>
                </a:solidFill>
              </a:rPr>
              <a:t>受付システムによる新規申請</a:t>
            </a:r>
            <a:endParaRPr kumimoji="1" lang="en-US" altLang="ja-JP" sz="1000" b="1" kern="0" dirty="0">
              <a:solidFill>
                <a:srgbClr val="000000"/>
              </a:solidFill>
            </a:endParaRPr>
          </a:p>
          <a:p>
            <a:pPr lvl="0" defTabSz="914400"/>
            <a:r>
              <a:rPr kumimoji="1" lang="ja-JP" altLang="en-US" sz="1000" b="1" kern="0" dirty="0">
                <a:solidFill>
                  <a:srgbClr val="000000"/>
                </a:solidFill>
              </a:rPr>
              <a:t>（計画届</a:t>
            </a:r>
            <a:r>
              <a:rPr kumimoji="1" lang="ja-JP" altLang="en-US" sz="1000" b="1" kern="0" dirty="0"/>
              <a:t>は雇用調整助成金のみ</a:t>
            </a:r>
            <a:r>
              <a:rPr kumimoji="1" lang="ja-JP" altLang="en-US" sz="1000" b="1" kern="0" dirty="0">
                <a:solidFill>
                  <a:srgbClr val="000000"/>
                </a:solidFill>
              </a:rPr>
              <a:t>）の受付</a:t>
            </a:r>
          </a:p>
        </p:txBody>
      </p:sp>
      <p:cxnSp>
        <p:nvCxnSpPr>
          <p:cNvPr id="45" name="直線矢印コネクタ 44">
            <a:extLst>
              <a:ext uri="{FF2B5EF4-FFF2-40B4-BE49-F238E27FC236}">
                <a16:creationId xmlns:a16="http://schemas.microsoft.com/office/drawing/2014/main" id="{D4F70574-D114-2C58-557B-26D96ED3D18A}"/>
              </a:ext>
            </a:extLst>
          </p:cNvPr>
          <p:cNvCxnSpPr>
            <a:cxnSpLocks/>
          </p:cNvCxnSpPr>
          <p:nvPr/>
        </p:nvCxnSpPr>
        <p:spPr>
          <a:xfrm flipV="1">
            <a:off x="224774" y="4712293"/>
            <a:ext cx="3206055" cy="7791"/>
          </a:xfrm>
          <a:prstGeom prst="straightConnector1">
            <a:avLst/>
          </a:prstGeom>
          <a:ln w="22225" cap="rnd">
            <a:solidFill>
              <a:srgbClr val="F24362"/>
            </a:solidFill>
            <a:round/>
            <a:headEnd type="diamond" w="lg" len="lg"/>
            <a:tailEnd type="arrow"/>
          </a:ln>
        </p:spPr>
        <p:style>
          <a:lnRef idx="1">
            <a:schemeClr val="accent1"/>
          </a:lnRef>
          <a:fillRef idx="0">
            <a:schemeClr val="accent1"/>
          </a:fillRef>
          <a:effectRef idx="0">
            <a:schemeClr val="accent1"/>
          </a:effectRef>
          <a:fontRef idx="minor">
            <a:schemeClr val="tx1"/>
          </a:fontRef>
        </p:style>
      </p:cxnSp>
      <p:sp>
        <p:nvSpPr>
          <p:cNvPr id="47" name="正方形/長方形 46">
            <a:extLst>
              <a:ext uri="{FF2B5EF4-FFF2-40B4-BE49-F238E27FC236}">
                <a16:creationId xmlns:a16="http://schemas.microsoft.com/office/drawing/2014/main" id="{07A2BE9E-9B87-6084-5A9C-D20680621E90}"/>
              </a:ext>
            </a:extLst>
          </p:cNvPr>
          <p:cNvSpPr/>
          <p:nvPr/>
        </p:nvSpPr>
        <p:spPr>
          <a:xfrm>
            <a:off x="256578" y="4984161"/>
            <a:ext cx="3647152" cy="246221"/>
          </a:xfrm>
          <a:prstGeom prst="rect">
            <a:avLst/>
          </a:prstGeom>
        </p:spPr>
        <p:txBody>
          <a:bodyPr wrap="none">
            <a:spAutoFit/>
          </a:bodyPr>
          <a:lstStyle/>
          <a:p>
            <a:pPr lvl="0" defTabSz="914400"/>
            <a:r>
              <a:rPr kumimoji="1" lang="ja-JP" altLang="en-US" sz="1000" b="1" kern="0" dirty="0">
                <a:solidFill>
                  <a:srgbClr val="000000"/>
                </a:solidFill>
              </a:rPr>
              <a:t>受付システムによる差戻し後の再申請、過去の申請の参照</a:t>
            </a:r>
          </a:p>
        </p:txBody>
      </p:sp>
      <p:cxnSp>
        <p:nvCxnSpPr>
          <p:cNvPr id="48" name="直線矢印コネクタ 47">
            <a:extLst>
              <a:ext uri="{FF2B5EF4-FFF2-40B4-BE49-F238E27FC236}">
                <a16:creationId xmlns:a16="http://schemas.microsoft.com/office/drawing/2014/main" id="{A68E0DF9-4DF3-AB90-33F4-FF30EE3D6FA5}"/>
              </a:ext>
            </a:extLst>
          </p:cNvPr>
          <p:cNvCxnSpPr>
            <a:cxnSpLocks/>
          </p:cNvCxnSpPr>
          <p:nvPr/>
        </p:nvCxnSpPr>
        <p:spPr>
          <a:xfrm flipV="1">
            <a:off x="210517" y="5213210"/>
            <a:ext cx="4814557" cy="11516"/>
          </a:xfrm>
          <a:prstGeom prst="straightConnector1">
            <a:avLst/>
          </a:prstGeom>
          <a:ln w="22225" cap="rnd">
            <a:solidFill>
              <a:srgbClr val="F24362"/>
            </a:solidFill>
            <a:round/>
            <a:headEnd type="diamond" w="lg" len="lg"/>
            <a:tailEnd type="arrow"/>
          </a:ln>
        </p:spPr>
        <p:style>
          <a:lnRef idx="1">
            <a:schemeClr val="accent1"/>
          </a:lnRef>
          <a:fillRef idx="0">
            <a:schemeClr val="accent1"/>
          </a:fillRef>
          <a:effectRef idx="0">
            <a:schemeClr val="accent1"/>
          </a:effectRef>
          <a:fontRef idx="minor">
            <a:schemeClr val="tx1"/>
          </a:fontRef>
        </p:style>
      </p:cxnSp>
      <p:sp>
        <p:nvSpPr>
          <p:cNvPr id="52" name="正方形/長方形 51">
            <a:extLst>
              <a:ext uri="{FF2B5EF4-FFF2-40B4-BE49-F238E27FC236}">
                <a16:creationId xmlns:a16="http://schemas.microsoft.com/office/drawing/2014/main" id="{5950363D-312A-CC05-058E-B081D4406A64}"/>
              </a:ext>
            </a:extLst>
          </p:cNvPr>
          <p:cNvSpPr/>
          <p:nvPr/>
        </p:nvSpPr>
        <p:spPr>
          <a:xfrm>
            <a:off x="3372541" y="4589182"/>
            <a:ext cx="1417638" cy="246221"/>
          </a:xfrm>
          <a:prstGeom prst="rect">
            <a:avLst/>
          </a:prstGeom>
        </p:spPr>
        <p:txBody>
          <a:bodyPr wrap="square">
            <a:spAutoFit/>
          </a:bodyPr>
          <a:lstStyle/>
          <a:p>
            <a:pPr lvl="0" defTabSz="914400"/>
            <a:r>
              <a:rPr kumimoji="1" lang="en-US" altLang="ja-JP" sz="1000" b="1" kern="0" dirty="0">
                <a:solidFill>
                  <a:srgbClr val="DB4D6D"/>
                </a:solidFill>
                <a:latin typeface="+mn-ea"/>
              </a:rPr>
              <a:t>1</a:t>
            </a:r>
            <a:r>
              <a:rPr kumimoji="1" lang="ja-JP" altLang="en-US" sz="1000" b="1" kern="0" dirty="0">
                <a:solidFill>
                  <a:srgbClr val="DB4D6D"/>
                </a:solidFill>
                <a:latin typeface="+mn-ea"/>
              </a:rPr>
              <a:t>月</a:t>
            </a:r>
            <a:r>
              <a:rPr kumimoji="1" lang="en-US" altLang="ja-JP" sz="1000" b="1" kern="0" dirty="0">
                <a:solidFill>
                  <a:srgbClr val="DB4D6D"/>
                </a:solidFill>
                <a:latin typeface="+mn-ea"/>
              </a:rPr>
              <a:t>31</a:t>
            </a:r>
            <a:r>
              <a:rPr kumimoji="1" lang="ja-JP" altLang="en-US" sz="1000" b="1" kern="0" dirty="0">
                <a:solidFill>
                  <a:srgbClr val="DB4D6D"/>
                </a:solidFill>
                <a:latin typeface="+mn-ea"/>
              </a:rPr>
              <a:t>日 </a:t>
            </a:r>
            <a:r>
              <a:rPr kumimoji="1" lang="en-US" altLang="ja-JP" sz="1000" b="1" kern="0" dirty="0">
                <a:solidFill>
                  <a:srgbClr val="DB4D6D"/>
                </a:solidFill>
                <a:latin typeface="+mn-ea"/>
              </a:rPr>
              <a:t>23:59</a:t>
            </a:r>
            <a:r>
              <a:rPr kumimoji="1" lang="ja-JP" altLang="en-US" sz="1000" b="1" kern="0" dirty="0">
                <a:solidFill>
                  <a:srgbClr val="DB4D6D"/>
                </a:solidFill>
                <a:latin typeface="+mn-ea"/>
              </a:rPr>
              <a:t>まで</a:t>
            </a:r>
          </a:p>
        </p:txBody>
      </p:sp>
      <p:sp>
        <p:nvSpPr>
          <p:cNvPr id="53" name="正方形/長方形 52">
            <a:extLst>
              <a:ext uri="{FF2B5EF4-FFF2-40B4-BE49-F238E27FC236}">
                <a16:creationId xmlns:a16="http://schemas.microsoft.com/office/drawing/2014/main" id="{2C397960-2936-3EFB-2B59-FAFCC1D60738}"/>
              </a:ext>
            </a:extLst>
          </p:cNvPr>
          <p:cNvSpPr/>
          <p:nvPr/>
        </p:nvSpPr>
        <p:spPr>
          <a:xfrm>
            <a:off x="4990118" y="5090099"/>
            <a:ext cx="1539574" cy="246221"/>
          </a:xfrm>
          <a:prstGeom prst="rect">
            <a:avLst/>
          </a:prstGeom>
        </p:spPr>
        <p:txBody>
          <a:bodyPr wrap="square">
            <a:spAutoFit/>
          </a:bodyPr>
          <a:lstStyle/>
          <a:p>
            <a:pPr lvl="0" defTabSz="914400"/>
            <a:r>
              <a:rPr kumimoji="1" lang="ja-JP" altLang="en-US" sz="1000" b="1" kern="0" dirty="0">
                <a:solidFill>
                  <a:srgbClr val="DB4D6D"/>
                </a:solidFill>
                <a:latin typeface="+mn-ea"/>
              </a:rPr>
              <a:t>２月</a:t>
            </a:r>
            <a:r>
              <a:rPr kumimoji="1" lang="en-US" altLang="ja-JP" sz="1000" b="1" kern="0" dirty="0">
                <a:solidFill>
                  <a:srgbClr val="DB4D6D"/>
                </a:solidFill>
                <a:latin typeface="+mn-ea"/>
              </a:rPr>
              <a:t>29</a:t>
            </a:r>
            <a:r>
              <a:rPr kumimoji="1" lang="ja-JP" altLang="en-US" sz="1000" b="1" kern="0" dirty="0">
                <a:solidFill>
                  <a:srgbClr val="DB4D6D"/>
                </a:solidFill>
                <a:latin typeface="+mn-ea"/>
              </a:rPr>
              <a:t>日 </a:t>
            </a:r>
            <a:r>
              <a:rPr kumimoji="1" lang="en-US" altLang="ja-JP" sz="1000" b="1" kern="0" dirty="0">
                <a:solidFill>
                  <a:srgbClr val="DB4D6D"/>
                </a:solidFill>
                <a:latin typeface="+mn-ea"/>
              </a:rPr>
              <a:t>23:59</a:t>
            </a:r>
            <a:r>
              <a:rPr kumimoji="1" lang="ja-JP" altLang="en-US" sz="1000" b="1" kern="0" dirty="0">
                <a:solidFill>
                  <a:srgbClr val="DB4D6D"/>
                </a:solidFill>
                <a:latin typeface="+mn-ea"/>
              </a:rPr>
              <a:t>まで</a:t>
            </a:r>
          </a:p>
        </p:txBody>
      </p:sp>
      <p:sp>
        <p:nvSpPr>
          <p:cNvPr id="55" name="角丸四角形 11">
            <a:extLst>
              <a:ext uri="{FF2B5EF4-FFF2-40B4-BE49-F238E27FC236}">
                <a16:creationId xmlns:a16="http://schemas.microsoft.com/office/drawing/2014/main" id="{AF52279A-132E-5F79-DB0F-0FFFFD987E61}"/>
              </a:ext>
            </a:extLst>
          </p:cNvPr>
          <p:cNvSpPr/>
          <p:nvPr/>
        </p:nvSpPr>
        <p:spPr>
          <a:xfrm>
            <a:off x="83307" y="2687647"/>
            <a:ext cx="2104307" cy="394874"/>
          </a:xfrm>
          <a:prstGeom prst="roundRect">
            <a:avLst>
              <a:gd name="adj" fmla="val 0"/>
            </a:avLst>
          </a:prstGeom>
          <a:solidFill>
            <a:srgbClr val="103185"/>
          </a:solidFill>
          <a:ln w="76200">
            <a:solidFill>
              <a:srgbClr val="FFFFFF"/>
            </a:solidFill>
          </a:ln>
        </p:spPr>
        <p:txBody>
          <a:bodyPr anchor="ctr"/>
          <a:lstStyle/>
          <a:p>
            <a:pPr marL="0" marR="0" lvl="0" indent="0" algn="ctr" defTabSz="591055" eaLnBrk="1" fontAlgn="auto" latinLnBrk="0" hangingPunct="1">
              <a:lnSpc>
                <a:spcPct val="130000"/>
              </a:lnSpc>
              <a:spcBef>
                <a:spcPts val="0"/>
              </a:spcBef>
              <a:spcAft>
                <a:spcPts val="796"/>
              </a:spcAft>
              <a:buClrTx/>
              <a:buSzTx/>
              <a:buFontTx/>
              <a:buNone/>
              <a:tabLst/>
              <a:defRPr/>
            </a:pPr>
            <a:r>
              <a:rPr kumimoji="0" lang="ja-JP" altLang="en-US" sz="1077" b="1" i="0" u="none" strike="noStrike" kern="0" cap="none" spc="239" normalizeH="0" baseline="0" noProof="0" dirty="0">
                <a:ln>
                  <a:noFill/>
                </a:ln>
                <a:solidFill>
                  <a:srgbClr val="FFFFFF"/>
                </a:solidFill>
                <a:effectLst/>
                <a:uLnTx/>
                <a:uFillTx/>
                <a:latin typeface="メイリオ"/>
                <a:ea typeface="メイリオ"/>
                <a:cs typeface="Noto Sans CJK JP DemiLight" charset="-128"/>
              </a:rPr>
              <a:t>スケジュール</a:t>
            </a:r>
          </a:p>
        </p:txBody>
      </p:sp>
      <p:sp>
        <p:nvSpPr>
          <p:cNvPr id="56" name="角丸四角形 11">
            <a:extLst>
              <a:ext uri="{FF2B5EF4-FFF2-40B4-BE49-F238E27FC236}">
                <a16:creationId xmlns:a16="http://schemas.microsoft.com/office/drawing/2014/main" id="{BB5D66CA-0166-5B9F-4A4D-0A6927EF6A4A}"/>
              </a:ext>
            </a:extLst>
          </p:cNvPr>
          <p:cNvSpPr/>
          <p:nvPr/>
        </p:nvSpPr>
        <p:spPr>
          <a:xfrm>
            <a:off x="81812" y="6551543"/>
            <a:ext cx="2104306" cy="394874"/>
          </a:xfrm>
          <a:prstGeom prst="roundRect">
            <a:avLst>
              <a:gd name="adj" fmla="val 0"/>
            </a:avLst>
          </a:prstGeom>
          <a:solidFill>
            <a:srgbClr val="103185"/>
          </a:solidFill>
          <a:ln w="76200">
            <a:solidFill>
              <a:srgbClr val="FFFFFF"/>
            </a:solidFill>
          </a:ln>
        </p:spPr>
        <p:txBody>
          <a:bodyPr anchor="ctr"/>
          <a:lstStyle/>
          <a:p>
            <a:pPr marL="0" marR="0" lvl="0" indent="0" algn="ctr" defTabSz="591055" eaLnBrk="1" fontAlgn="auto" latinLnBrk="0" hangingPunct="1">
              <a:lnSpc>
                <a:spcPct val="130000"/>
              </a:lnSpc>
              <a:spcBef>
                <a:spcPts val="0"/>
              </a:spcBef>
              <a:spcAft>
                <a:spcPts val="796"/>
              </a:spcAft>
              <a:buClrTx/>
              <a:buSzTx/>
              <a:buFontTx/>
              <a:buNone/>
              <a:tabLst/>
              <a:defRPr/>
            </a:pPr>
            <a:r>
              <a:rPr kumimoji="0" lang="ja-JP" altLang="en-US" sz="1077" b="1" i="0" u="none" strike="noStrike" kern="0" cap="none" spc="239" normalizeH="0" baseline="0" noProof="0" dirty="0">
                <a:ln>
                  <a:noFill/>
                </a:ln>
                <a:solidFill>
                  <a:srgbClr val="FFFFFF"/>
                </a:solidFill>
                <a:effectLst/>
                <a:uLnTx/>
                <a:uFillTx/>
                <a:latin typeface="メイリオ"/>
                <a:ea typeface="メイリオ"/>
                <a:cs typeface="Noto Sans CJK JP DemiLight" charset="-128"/>
              </a:rPr>
              <a:t>過渡期の申請方法</a:t>
            </a:r>
          </a:p>
        </p:txBody>
      </p:sp>
      <p:sp>
        <p:nvSpPr>
          <p:cNvPr id="57" name="正方形/長方形 56">
            <a:extLst>
              <a:ext uri="{FF2B5EF4-FFF2-40B4-BE49-F238E27FC236}">
                <a16:creationId xmlns:a16="http://schemas.microsoft.com/office/drawing/2014/main" id="{DCCDB878-DEA8-2730-A674-23BB023DE68E}"/>
              </a:ext>
            </a:extLst>
          </p:cNvPr>
          <p:cNvSpPr/>
          <p:nvPr/>
        </p:nvSpPr>
        <p:spPr>
          <a:xfrm>
            <a:off x="117276" y="2113869"/>
            <a:ext cx="6691383" cy="556050"/>
          </a:xfrm>
          <a:prstGeom prst="rect">
            <a:avLst/>
          </a:prstGeom>
        </p:spPr>
        <p:txBody>
          <a:bodyPr wrap="square" lIns="0" tIns="0" rIns="0" bIns="0">
            <a:spAutoFit/>
          </a:bodyPr>
          <a:lstStyle/>
          <a:p>
            <a:pPr>
              <a:lnSpc>
                <a:spcPct val="130000"/>
              </a:lnSpc>
              <a:spcAft>
                <a:spcPts val="700"/>
              </a:spcAft>
            </a:pPr>
            <a:r>
              <a:rPr lang="ja-JP" altLang="en-US" sz="1200" dirty="0">
                <a:solidFill>
                  <a:prstClr val="black"/>
                </a:solidFill>
                <a:latin typeface="Meiryo" panose="020B0604030504040204" pitchFamily="34" charset="-128"/>
                <a:ea typeface="Meiryo" panose="020B0604030504040204" pitchFamily="34" charset="-128"/>
              </a:rPr>
              <a:t>　「雇用関係助成金ポータル」についてはこちら：</a:t>
            </a:r>
            <a:endParaRPr lang="en-US" altLang="ja-JP" sz="1200" dirty="0">
              <a:solidFill>
                <a:prstClr val="black"/>
              </a:solidFill>
              <a:latin typeface="Meiryo" panose="020B0604030504040204" pitchFamily="34" charset="-128"/>
              <a:ea typeface="Meiryo" panose="020B0604030504040204" pitchFamily="34" charset="-128"/>
            </a:endParaRPr>
          </a:p>
          <a:p>
            <a:pPr lvl="1">
              <a:lnSpc>
                <a:spcPct val="130000"/>
              </a:lnSpc>
              <a:spcAft>
                <a:spcPts val="700"/>
              </a:spcAft>
            </a:pPr>
            <a:r>
              <a:rPr lang="en-US" altLang="ja-JP" sz="1200" u="sng" dirty="0">
                <a:solidFill>
                  <a:srgbClr val="00B0F0"/>
                </a:solidFill>
                <a:latin typeface="Meiryo" panose="020B0604030504040204" pitchFamily="34" charset="-128"/>
                <a:ea typeface="Meiryo" panose="020B0604030504040204" pitchFamily="34" charset="-128"/>
              </a:rPr>
              <a:t>https://www.mhlw.go.jp/content/11600000/001061086.pdf</a:t>
            </a:r>
          </a:p>
        </p:txBody>
      </p:sp>
      <p:sp>
        <p:nvSpPr>
          <p:cNvPr id="58" name="正方形/長方形 57">
            <a:extLst>
              <a:ext uri="{FF2B5EF4-FFF2-40B4-BE49-F238E27FC236}">
                <a16:creationId xmlns:a16="http://schemas.microsoft.com/office/drawing/2014/main" id="{CB3DF366-1F14-8CAF-96E3-DC179F7CAE83}"/>
              </a:ext>
            </a:extLst>
          </p:cNvPr>
          <p:cNvSpPr/>
          <p:nvPr/>
        </p:nvSpPr>
        <p:spPr>
          <a:xfrm>
            <a:off x="205436" y="6975370"/>
            <a:ext cx="6334209" cy="946413"/>
          </a:xfrm>
          <a:prstGeom prst="rect">
            <a:avLst/>
          </a:prstGeom>
        </p:spPr>
        <p:txBody>
          <a:bodyPr wrap="square" lIns="0" tIns="0" rIns="0" bIns="0">
            <a:spAutoFit/>
          </a:bodyPr>
          <a:lstStyle/>
          <a:p>
            <a:pPr>
              <a:lnSpc>
                <a:spcPct val="130000"/>
              </a:lnSpc>
              <a:spcAft>
                <a:spcPts val="700"/>
              </a:spcAft>
            </a:pPr>
            <a:r>
              <a:rPr lang="ja-JP" altLang="en-US" sz="1200" dirty="0">
                <a:solidFill>
                  <a:prstClr val="black"/>
                </a:solidFill>
                <a:latin typeface="Meiryo" panose="020B0604030504040204" pitchFamily="34" charset="-128"/>
                <a:ea typeface="Meiryo" panose="020B0604030504040204" pitchFamily="34" charset="-128"/>
              </a:rPr>
              <a:t>　計画届の提出から支給申請まで</a:t>
            </a:r>
            <a:r>
              <a:rPr lang="ja-JP" altLang="en-US" sz="1200" dirty="0">
                <a:latin typeface="Meiryo" panose="020B0604030504040204" pitchFamily="34" charset="-128"/>
                <a:ea typeface="Meiryo" panose="020B0604030504040204" pitchFamily="34" charset="-128"/>
              </a:rPr>
              <a:t>の期間が</a:t>
            </a:r>
            <a:r>
              <a:rPr lang="ja-JP" altLang="en-US" sz="1200" dirty="0">
                <a:solidFill>
                  <a:prstClr val="black"/>
                </a:solidFill>
                <a:latin typeface="Meiryo" panose="020B0604030504040204" pitchFamily="34" charset="-128"/>
                <a:ea typeface="Meiryo" panose="020B0604030504040204" pitchFamily="34" charset="-128"/>
              </a:rPr>
              <a:t>受付システムの終了日をまたぐ</a:t>
            </a:r>
            <a:r>
              <a:rPr lang="ja-JP" altLang="en-US" sz="1200" dirty="0">
                <a:latin typeface="Meiryo" panose="020B0604030504040204" pitchFamily="34" charset="-128"/>
                <a:ea typeface="Meiryo" panose="020B0604030504040204" pitchFamily="34" charset="-128"/>
              </a:rPr>
              <a:t>場合の</a:t>
            </a:r>
            <a:r>
              <a:rPr lang="ja-JP" altLang="en-US" sz="1200" dirty="0">
                <a:solidFill>
                  <a:prstClr val="black"/>
                </a:solidFill>
                <a:latin typeface="Meiryo" panose="020B0604030504040204" pitchFamily="34" charset="-128"/>
                <a:ea typeface="Meiryo" panose="020B0604030504040204" pitchFamily="34" charset="-128"/>
              </a:rPr>
              <a:t>申請方法の扱いは、次のとおりです。提出期限などを踏まえ、申請方法についてご検討をお願いします。雇用関係助成金ポータルでの受付開始後は、できるだけ雇用関係助成金ポータルをご利用ください。</a:t>
            </a:r>
            <a:endParaRPr lang="en-US" altLang="ja-JP" sz="1200" dirty="0">
              <a:solidFill>
                <a:prstClr val="black"/>
              </a:solidFill>
              <a:latin typeface="Meiryo" panose="020B0604030504040204" pitchFamily="34" charset="-128"/>
              <a:ea typeface="Meiryo" panose="020B0604030504040204" pitchFamily="34" charset="-128"/>
            </a:endParaRPr>
          </a:p>
        </p:txBody>
      </p:sp>
      <p:graphicFrame>
        <p:nvGraphicFramePr>
          <p:cNvPr id="59" name="表 3">
            <a:extLst>
              <a:ext uri="{FF2B5EF4-FFF2-40B4-BE49-F238E27FC236}">
                <a16:creationId xmlns:a16="http://schemas.microsoft.com/office/drawing/2014/main" id="{B0DE4B8F-82CE-DD35-D0C6-A4A7C2817600}"/>
              </a:ext>
            </a:extLst>
          </p:cNvPr>
          <p:cNvGraphicFramePr>
            <a:graphicFrameLocks noGrp="1"/>
          </p:cNvGraphicFramePr>
          <p:nvPr>
            <p:extLst>
              <p:ext uri="{D42A27DB-BD31-4B8C-83A1-F6EECF244321}">
                <p14:modId xmlns:p14="http://schemas.microsoft.com/office/powerpoint/2010/main" val="1288007771"/>
              </p:ext>
            </p:extLst>
          </p:nvPr>
        </p:nvGraphicFramePr>
        <p:xfrm>
          <a:off x="224774" y="7912019"/>
          <a:ext cx="6337526" cy="939471"/>
        </p:xfrm>
        <a:graphic>
          <a:graphicData uri="http://schemas.openxmlformats.org/drawingml/2006/table">
            <a:tbl>
              <a:tblPr firstRow="1" firstCol="1" bandRow="1"/>
              <a:tblGrid>
                <a:gridCol w="2760756">
                  <a:extLst>
                    <a:ext uri="{9D8B030D-6E8A-4147-A177-3AD203B41FA5}">
                      <a16:colId xmlns:a16="http://schemas.microsoft.com/office/drawing/2014/main" val="2122848793"/>
                    </a:ext>
                  </a:extLst>
                </a:gridCol>
                <a:gridCol w="3576770">
                  <a:extLst>
                    <a:ext uri="{9D8B030D-6E8A-4147-A177-3AD203B41FA5}">
                      <a16:colId xmlns:a16="http://schemas.microsoft.com/office/drawing/2014/main" val="2927463041"/>
                    </a:ext>
                  </a:extLst>
                </a:gridCol>
              </a:tblGrid>
              <a:tr h="939471">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r>
                        <a:rPr kumimoji="1" lang="ja-JP" altLang="en-US" sz="1000" b="1" dirty="0">
                          <a:latin typeface="メイリオ" panose="020B0604030504040204" pitchFamily="50" charset="-128"/>
                          <a:ea typeface="メイリオ" panose="020B0604030504040204" pitchFamily="50" charset="-128"/>
                        </a:rPr>
                        <a:t>受付システム、窓口申請（紙）、郵送（紙）により計画届を提出している場合</a:t>
                      </a:r>
                    </a:p>
                  </a:txBody>
                  <a:tcPr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9E7E7"/>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r>
                        <a:rPr kumimoji="1" lang="ja-JP" altLang="en-US" sz="1000" b="1" dirty="0">
                          <a:latin typeface="メイリオ" panose="020B0604030504040204" pitchFamily="50" charset="-128"/>
                          <a:ea typeface="メイリオ" panose="020B0604030504040204" pitchFamily="50" charset="-128"/>
                        </a:rPr>
                        <a:t>令和６年１月</a:t>
                      </a:r>
                      <a:r>
                        <a:rPr kumimoji="1" lang="en-US" altLang="ja-JP" sz="1000" b="1" dirty="0">
                          <a:latin typeface="メイリオ" panose="020B0604030504040204" pitchFamily="50" charset="-128"/>
                          <a:ea typeface="メイリオ" panose="020B0604030504040204" pitchFamily="50" charset="-128"/>
                        </a:rPr>
                        <a:t>31</a:t>
                      </a:r>
                      <a:r>
                        <a:rPr kumimoji="1" lang="ja-JP" altLang="en-US" sz="1000" b="1" dirty="0">
                          <a:latin typeface="メイリオ" panose="020B0604030504040204" pitchFamily="50" charset="-128"/>
                          <a:ea typeface="メイリオ" panose="020B0604030504040204" pitchFamily="50" charset="-128"/>
                        </a:rPr>
                        <a:t>日以前に支給申請する場合は、受付システム、窓口申請（紙）または郵送（紙）により行ってください。</a:t>
                      </a:r>
                      <a:endParaRPr kumimoji="1" lang="en-US" altLang="ja-JP" sz="1000" b="1" dirty="0">
                        <a:latin typeface="メイリオ" panose="020B0604030504040204" pitchFamily="50" charset="-128"/>
                        <a:ea typeface="メイリオ" panose="020B0604030504040204" pitchFamily="50" charset="-128"/>
                      </a:endParaRPr>
                    </a:p>
                    <a:p>
                      <a:r>
                        <a:rPr kumimoji="1" lang="ja-JP" altLang="en-US" sz="1000" b="1" dirty="0">
                          <a:latin typeface="メイリオ" panose="020B0604030504040204" pitchFamily="50" charset="-128"/>
                          <a:ea typeface="メイリオ" panose="020B0604030504040204" pitchFamily="50" charset="-128"/>
                        </a:rPr>
                        <a:t>令和６年２月１日以降に支給申請する場合は、窓口申請（紙）または郵送（紙）により行ってください。</a:t>
                      </a:r>
                    </a:p>
                  </a:txBody>
                  <a:tcPr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8F8FA"/>
                    </a:solidFill>
                  </a:tcPr>
                </a:tc>
                <a:extLst>
                  <a:ext uri="{0D108BD9-81ED-4DB2-BD59-A6C34878D82A}">
                    <a16:rowId xmlns:a16="http://schemas.microsoft.com/office/drawing/2014/main" val="1352175994"/>
                  </a:ext>
                </a:extLst>
              </a:tr>
            </a:tbl>
          </a:graphicData>
        </a:graphic>
      </p:graphicFrame>
      <p:pic>
        <p:nvPicPr>
          <p:cNvPr id="61" name="図 60" descr="QR コード&#10;&#10;自動的に生成された説明">
            <a:extLst>
              <a:ext uri="{FF2B5EF4-FFF2-40B4-BE49-F238E27FC236}">
                <a16:creationId xmlns:a16="http://schemas.microsoft.com/office/drawing/2014/main" id="{04A746E5-229E-94F5-3553-8D133EF98C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1432" y="2267528"/>
            <a:ext cx="590370" cy="590370"/>
          </a:xfrm>
          <a:prstGeom prst="rect">
            <a:avLst/>
          </a:prstGeom>
        </p:spPr>
      </p:pic>
      <p:sp>
        <p:nvSpPr>
          <p:cNvPr id="62" name="正方形/長方形 61">
            <a:extLst>
              <a:ext uri="{FF2B5EF4-FFF2-40B4-BE49-F238E27FC236}">
                <a16:creationId xmlns:a16="http://schemas.microsoft.com/office/drawing/2014/main" id="{1C0C8719-055E-FE0D-2E7B-3DD53C7BAAB9}"/>
              </a:ext>
            </a:extLst>
          </p:cNvPr>
          <p:cNvSpPr/>
          <p:nvPr/>
        </p:nvSpPr>
        <p:spPr>
          <a:xfrm>
            <a:off x="5289231" y="2079762"/>
            <a:ext cx="945878" cy="150811"/>
          </a:xfrm>
          <a:prstGeom prst="rect">
            <a:avLst/>
          </a:prstGeom>
        </p:spPr>
        <p:txBody>
          <a:bodyPr wrap="square" lIns="0" tIns="0" rIns="0" bIns="0">
            <a:spAutoFit/>
          </a:bodyPr>
          <a:lstStyle/>
          <a:p>
            <a:pPr>
              <a:lnSpc>
                <a:spcPct val="130000"/>
              </a:lnSpc>
              <a:spcAft>
                <a:spcPts val="700"/>
              </a:spcAft>
            </a:pPr>
            <a:r>
              <a:rPr lang="ja-JP" altLang="en-US" sz="800" dirty="0">
                <a:solidFill>
                  <a:prstClr val="black"/>
                </a:solidFill>
                <a:latin typeface="Meiryo" panose="020B0604030504040204" pitchFamily="34" charset="-128"/>
                <a:ea typeface="Meiryo" panose="020B0604030504040204" pitchFamily="34" charset="-128"/>
              </a:rPr>
              <a:t>　（リーフレット）</a:t>
            </a:r>
            <a:endParaRPr lang="en-US" altLang="ja-JP" sz="800" u="sng" dirty="0">
              <a:solidFill>
                <a:srgbClr val="00B0F0"/>
              </a:solidFill>
              <a:latin typeface="Meiryo" panose="020B0604030504040204" pitchFamily="34" charset="-128"/>
              <a:ea typeface="Meiryo" panose="020B0604030504040204" pitchFamily="34" charset="-128"/>
            </a:endParaRPr>
          </a:p>
        </p:txBody>
      </p:sp>
      <p:sp>
        <p:nvSpPr>
          <p:cNvPr id="2" name="テキスト ボックス 1">
            <a:extLst>
              <a:ext uri="{FF2B5EF4-FFF2-40B4-BE49-F238E27FC236}">
                <a16:creationId xmlns:a16="http://schemas.microsoft.com/office/drawing/2014/main" id="{2AADD7F4-66F3-89B6-20F4-7CECC73A863C}"/>
              </a:ext>
            </a:extLst>
          </p:cNvPr>
          <p:cNvSpPr txBox="1"/>
          <p:nvPr/>
        </p:nvSpPr>
        <p:spPr>
          <a:xfrm>
            <a:off x="5758076" y="9661704"/>
            <a:ext cx="1277972" cy="246221"/>
          </a:xfrm>
          <a:prstGeom prst="rect">
            <a:avLst/>
          </a:prstGeom>
          <a:noFill/>
        </p:spPr>
        <p:txBody>
          <a:bodyPr wrap="square" rtlCol="0">
            <a:spAutoFit/>
          </a:bodyPr>
          <a:lstStyle/>
          <a:p>
            <a:r>
              <a:rPr lang="en-US" altLang="ja-JP" sz="1000" dirty="0">
                <a:solidFill>
                  <a:prstClr val="black"/>
                </a:solidFill>
                <a:latin typeface="メイリオ" panose="020B0604030504040204" pitchFamily="50" charset="-128"/>
                <a:ea typeface="メイリオ" panose="020B0604030504040204" pitchFamily="50" charset="-128"/>
              </a:rPr>
              <a:t>LL051218</a:t>
            </a:r>
            <a:r>
              <a:rPr lang="ja-JP" altLang="en-US" sz="1000" dirty="0">
                <a:solidFill>
                  <a:prstClr val="black"/>
                </a:solidFill>
                <a:latin typeface="メイリオ" panose="020B0604030504040204" pitchFamily="50" charset="-128"/>
                <a:ea typeface="メイリオ" panose="020B0604030504040204" pitchFamily="50" charset="-128"/>
              </a:rPr>
              <a:t>企</a:t>
            </a:r>
            <a:r>
              <a:rPr lang="en-US" altLang="ja-JP" sz="1000" dirty="0">
                <a:solidFill>
                  <a:prstClr val="black"/>
                </a:solidFill>
                <a:latin typeface="メイリオ" panose="020B0604030504040204" pitchFamily="50" charset="-128"/>
                <a:ea typeface="メイリオ" panose="020B0604030504040204" pitchFamily="50" charset="-128"/>
              </a:rPr>
              <a:t>02</a:t>
            </a:r>
            <a:endParaRPr lang="ja-JP" altLang="en-US" sz="1000" dirty="0">
              <a:solidFill>
                <a:prstClr val="black"/>
              </a:solidFill>
              <a:latin typeface="メイリオ" panose="020B0604030504040204" pitchFamily="50" charset="-128"/>
              <a:ea typeface="メイリオ" panose="020B0604030504040204" pitchFamily="50" charset="-128"/>
            </a:endParaRPr>
          </a:p>
        </p:txBody>
      </p:sp>
      <p:sp>
        <p:nvSpPr>
          <p:cNvPr id="8" name="AutoShape 2">
            <a:extLst>
              <a:ext uri="{FF2B5EF4-FFF2-40B4-BE49-F238E27FC236}">
                <a16:creationId xmlns:a16="http://schemas.microsoft.com/office/drawing/2014/main" id="{C41712C6-34F3-ADAD-D095-26C2562E6B8D}"/>
              </a:ext>
            </a:extLst>
          </p:cNvPr>
          <p:cNvSpPr>
            <a:spLocks noChangeAspect="1" noChangeArrowheads="1"/>
          </p:cNvSpPr>
          <p:nvPr/>
        </p:nvSpPr>
        <p:spPr bwMode="auto">
          <a:xfrm>
            <a:off x="3278429" y="459282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9" name="図 8">
            <a:extLst>
              <a:ext uri="{FF2B5EF4-FFF2-40B4-BE49-F238E27FC236}">
                <a16:creationId xmlns:a16="http://schemas.microsoft.com/office/drawing/2014/main" id="{81E169E1-942D-DA8A-AB19-CEFA496A94B1}"/>
              </a:ext>
            </a:extLst>
          </p:cNvPr>
          <p:cNvPicPr>
            <a:picLocks noChangeAspect="1"/>
          </p:cNvPicPr>
          <p:nvPr/>
        </p:nvPicPr>
        <p:blipFill>
          <a:blip r:embed="rId3"/>
          <a:stretch>
            <a:fillRect/>
          </a:stretch>
        </p:blipFill>
        <p:spPr>
          <a:xfrm>
            <a:off x="1189635" y="9505078"/>
            <a:ext cx="1381881" cy="353244"/>
          </a:xfrm>
          <a:prstGeom prst="rect">
            <a:avLst/>
          </a:prstGeom>
        </p:spPr>
      </p:pic>
      <p:sp>
        <p:nvSpPr>
          <p:cNvPr id="3" name="正方形/長方形 2">
            <a:extLst>
              <a:ext uri="{FF2B5EF4-FFF2-40B4-BE49-F238E27FC236}">
                <a16:creationId xmlns:a16="http://schemas.microsoft.com/office/drawing/2014/main" id="{97F31E0D-1295-4D8D-46DA-C4C7C02A9DE1}"/>
              </a:ext>
            </a:extLst>
          </p:cNvPr>
          <p:cNvSpPr/>
          <p:nvPr/>
        </p:nvSpPr>
        <p:spPr>
          <a:xfrm>
            <a:off x="218062" y="4096399"/>
            <a:ext cx="1023097" cy="246221"/>
          </a:xfrm>
          <a:prstGeom prst="rect">
            <a:avLst/>
          </a:prstGeom>
        </p:spPr>
        <p:txBody>
          <a:bodyPr wrap="square">
            <a:spAutoFit/>
          </a:bodyPr>
          <a:lstStyle/>
          <a:p>
            <a:pPr lvl="0" defTabSz="914400"/>
            <a:r>
              <a:rPr kumimoji="1" lang="en-US" altLang="ja-JP" sz="1000" b="1" kern="0" dirty="0">
                <a:solidFill>
                  <a:srgbClr val="44546A"/>
                </a:solidFill>
                <a:latin typeface="+mn-ea"/>
              </a:rPr>
              <a:t>12</a:t>
            </a:r>
            <a:r>
              <a:rPr kumimoji="1" lang="ja-JP" altLang="en-US" sz="1000" b="1" kern="0" dirty="0">
                <a:solidFill>
                  <a:srgbClr val="44546A"/>
                </a:solidFill>
                <a:latin typeface="+mn-ea"/>
              </a:rPr>
              <a:t>月</a:t>
            </a:r>
            <a:r>
              <a:rPr kumimoji="1" lang="en-US" altLang="ja-JP" sz="1000" b="1" kern="0" dirty="0">
                <a:solidFill>
                  <a:srgbClr val="44546A"/>
                </a:solidFill>
                <a:latin typeface="+mn-ea"/>
              </a:rPr>
              <a:t>18</a:t>
            </a:r>
            <a:r>
              <a:rPr kumimoji="1" lang="ja-JP" altLang="en-US" sz="1000" b="1" kern="0" dirty="0">
                <a:solidFill>
                  <a:srgbClr val="44546A"/>
                </a:solidFill>
                <a:latin typeface="+mn-ea"/>
              </a:rPr>
              <a:t>日から</a:t>
            </a:r>
          </a:p>
        </p:txBody>
      </p:sp>
    </p:spTree>
    <p:extLst>
      <p:ext uri="{BB962C8B-B14F-4D97-AF65-F5344CB8AC3E}">
        <p14:creationId xmlns:p14="http://schemas.microsoft.com/office/powerpoint/2010/main" val="298797609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176</TotalTime>
  <Words>488</Words>
  <Application>Microsoft Office PowerPoint</Application>
  <PresentationFormat>A4 210 x 297 mm</PresentationFormat>
  <Paragraphs>32</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vt:lpstr>
      <vt:lpstr>Meiryo</vt:lpstr>
      <vt:lpstr>游ゴシック</vt:lpstr>
      <vt:lpstr>Arial</vt:lpstr>
      <vt:lpstr>Calibri</vt:lpstr>
      <vt:lpstr>Calibri Light</vt:lpstr>
      <vt:lpstr>Segoe UI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荒木 紳一(araki-shinichi)</dc:creator>
  <cp:lastModifiedBy>荒木 紳一(araki-shinichi)</cp:lastModifiedBy>
  <cp:revision>12</cp:revision>
  <dcterms:created xsi:type="dcterms:W3CDTF">2023-10-19T07:47:00Z</dcterms:created>
  <dcterms:modified xsi:type="dcterms:W3CDTF">2023-12-18T02:05:03Z</dcterms:modified>
</cp:coreProperties>
</file>