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59" r:id="rId5"/>
    <p:sldId id="261" r:id="rId6"/>
    <p:sldId id="262" r:id="rId7"/>
  </p:sldIdLst>
  <p:sldSz cx="7019925" cy="1008062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西浦 希(nishiura-nozomi.k35)" initials="西浦" lastIdx="1" clrIdx="0">
    <p:extLst>
      <p:ext uri="{19B8F6BF-5375-455C-9EA6-DF929625EA0E}">
        <p15:presenceInfo xmlns:p15="http://schemas.microsoft.com/office/powerpoint/2012/main" userId="S-1-5-21-4175116151-3849908774-3845857867-3715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0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EB041F2-C3AC-4D47-9FA1-7DC3AF690454}" type="datetimeFigureOut">
              <a:rPr kumimoji="1" lang="ja-JP" altLang="en-US" smtClean="0"/>
              <a:t>2021/3/23</a:t>
            </a:fld>
            <a:endParaRPr kumimoji="1" lang="ja-JP" altLang="en-US"/>
          </a:p>
        </p:txBody>
      </p:sp>
      <p:sp>
        <p:nvSpPr>
          <p:cNvPr id="4" name="スライド イメージ プレースホルダー 3"/>
          <p:cNvSpPr>
            <a:spLocks noGrp="1" noRot="1" noChangeAspect="1"/>
          </p:cNvSpPr>
          <p:nvPr>
            <p:ph type="sldImg" idx="2"/>
          </p:nvPr>
        </p:nvSpPr>
        <p:spPr>
          <a:xfrm>
            <a:off x="2235200" y="1243013"/>
            <a:ext cx="23368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5A15F93-C172-44FD-844D-65A83380CFC8}" type="slidenum">
              <a:rPr kumimoji="1" lang="ja-JP" altLang="en-US" smtClean="0"/>
              <a:t>‹#›</a:t>
            </a:fld>
            <a:endParaRPr kumimoji="1" lang="ja-JP" altLang="en-US"/>
          </a:p>
        </p:txBody>
      </p:sp>
    </p:spTree>
    <p:extLst>
      <p:ext uri="{BB962C8B-B14F-4D97-AF65-F5344CB8AC3E}">
        <p14:creationId xmlns:p14="http://schemas.microsoft.com/office/powerpoint/2010/main" val="28700718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26495" y="1649770"/>
            <a:ext cx="5966936" cy="3509551"/>
          </a:xfrm>
        </p:spPr>
        <p:txBody>
          <a:bodyPr anchor="b"/>
          <a:lstStyle>
            <a:lvl1pPr algn="ctr">
              <a:defRPr sz="460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77491" y="5294662"/>
            <a:ext cx="5264944" cy="2433817"/>
          </a:xfrm>
        </p:spPr>
        <p:txBody>
          <a:bodyPr/>
          <a:lstStyle>
            <a:lvl1pPr marL="0" indent="0" algn="ctr">
              <a:buNone/>
              <a:defRPr sz="1842"/>
            </a:lvl1pPr>
            <a:lvl2pPr marL="350992" indent="0" algn="ctr">
              <a:buNone/>
              <a:defRPr sz="1535"/>
            </a:lvl2pPr>
            <a:lvl3pPr marL="701985" indent="0" algn="ctr">
              <a:buNone/>
              <a:defRPr sz="1382"/>
            </a:lvl3pPr>
            <a:lvl4pPr marL="1052977" indent="0" algn="ctr">
              <a:buNone/>
              <a:defRPr sz="1228"/>
            </a:lvl4pPr>
            <a:lvl5pPr marL="1403970" indent="0" algn="ctr">
              <a:buNone/>
              <a:defRPr sz="1228"/>
            </a:lvl5pPr>
            <a:lvl6pPr marL="1754962" indent="0" algn="ctr">
              <a:buNone/>
              <a:defRPr sz="1228"/>
            </a:lvl6pPr>
            <a:lvl7pPr marL="2105955" indent="0" algn="ctr">
              <a:buNone/>
              <a:defRPr sz="1228"/>
            </a:lvl7pPr>
            <a:lvl8pPr marL="2456947" indent="0" algn="ctr">
              <a:buNone/>
              <a:defRPr sz="1228"/>
            </a:lvl8pPr>
            <a:lvl9pPr marL="2807940" indent="0" algn="ctr">
              <a:buNone/>
              <a:defRPr sz="1228"/>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140004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158780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3634" y="536700"/>
            <a:ext cx="1513671" cy="85428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82620" y="536700"/>
            <a:ext cx="4453265" cy="85428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317414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311139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78964" y="2513159"/>
            <a:ext cx="6054685" cy="4193259"/>
          </a:xfrm>
        </p:spPr>
        <p:txBody>
          <a:bodyPr anchor="b"/>
          <a:lstStyle>
            <a:lvl1pPr>
              <a:defRPr sz="460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8964" y="6746088"/>
            <a:ext cx="6054685" cy="2205136"/>
          </a:xfrm>
        </p:spPr>
        <p:txBody>
          <a:bodyPr/>
          <a:lstStyle>
            <a:lvl1pPr marL="0" indent="0">
              <a:buNone/>
              <a:defRPr sz="1842">
                <a:solidFill>
                  <a:schemeClr val="tx1"/>
                </a:solidFill>
              </a:defRPr>
            </a:lvl1pPr>
            <a:lvl2pPr marL="350992" indent="0">
              <a:buNone/>
              <a:defRPr sz="1535">
                <a:solidFill>
                  <a:schemeClr val="tx1">
                    <a:tint val="75000"/>
                  </a:schemeClr>
                </a:solidFill>
              </a:defRPr>
            </a:lvl2pPr>
            <a:lvl3pPr marL="701985" indent="0">
              <a:buNone/>
              <a:defRPr sz="1382">
                <a:solidFill>
                  <a:schemeClr val="tx1">
                    <a:tint val="75000"/>
                  </a:schemeClr>
                </a:solidFill>
              </a:defRPr>
            </a:lvl3pPr>
            <a:lvl4pPr marL="1052977" indent="0">
              <a:buNone/>
              <a:defRPr sz="1228">
                <a:solidFill>
                  <a:schemeClr val="tx1">
                    <a:tint val="75000"/>
                  </a:schemeClr>
                </a:solidFill>
              </a:defRPr>
            </a:lvl4pPr>
            <a:lvl5pPr marL="1403970" indent="0">
              <a:buNone/>
              <a:defRPr sz="1228">
                <a:solidFill>
                  <a:schemeClr val="tx1">
                    <a:tint val="75000"/>
                  </a:schemeClr>
                </a:solidFill>
              </a:defRPr>
            </a:lvl5pPr>
            <a:lvl6pPr marL="1754962" indent="0">
              <a:buNone/>
              <a:defRPr sz="1228">
                <a:solidFill>
                  <a:schemeClr val="tx1">
                    <a:tint val="75000"/>
                  </a:schemeClr>
                </a:solidFill>
              </a:defRPr>
            </a:lvl6pPr>
            <a:lvl7pPr marL="2105955" indent="0">
              <a:buNone/>
              <a:defRPr sz="1228">
                <a:solidFill>
                  <a:schemeClr val="tx1">
                    <a:tint val="75000"/>
                  </a:schemeClr>
                </a:solidFill>
              </a:defRPr>
            </a:lvl7pPr>
            <a:lvl8pPr marL="2456947" indent="0">
              <a:buNone/>
              <a:defRPr sz="1228">
                <a:solidFill>
                  <a:schemeClr val="tx1">
                    <a:tint val="75000"/>
                  </a:schemeClr>
                </a:solidFill>
              </a:defRPr>
            </a:lvl8pPr>
            <a:lvl9pPr marL="2807940" indent="0">
              <a:buNone/>
              <a:defRPr sz="1228">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396844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82620" y="2683500"/>
            <a:ext cx="2983468"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553837" y="2683500"/>
            <a:ext cx="2983468"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232876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83534" y="536702"/>
            <a:ext cx="6054685" cy="194845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83535" y="2471154"/>
            <a:ext cx="2969757" cy="1211074"/>
          </a:xfrm>
        </p:spPr>
        <p:txBody>
          <a:bodyPr anchor="b"/>
          <a:lstStyle>
            <a:lvl1pPr marL="0" indent="0">
              <a:buNone/>
              <a:defRPr sz="1842" b="1"/>
            </a:lvl1pPr>
            <a:lvl2pPr marL="350992" indent="0">
              <a:buNone/>
              <a:defRPr sz="1535" b="1"/>
            </a:lvl2pPr>
            <a:lvl3pPr marL="701985" indent="0">
              <a:buNone/>
              <a:defRPr sz="1382" b="1"/>
            </a:lvl3pPr>
            <a:lvl4pPr marL="1052977" indent="0">
              <a:buNone/>
              <a:defRPr sz="1228" b="1"/>
            </a:lvl4pPr>
            <a:lvl5pPr marL="1403970" indent="0">
              <a:buNone/>
              <a:defRPr sz="1228" b="1"/>
            </a:lvl5pPr>
            <a:lvl6pPr marL="1754962" indent="0">
              <a:buNone/>
              <a:defRPr sz="1228" b="1"/>
            </a:lvl6pPr>
            <a:lvl7pPr marL="2105955" indent="0">
              <a:buNone/>
              <a:defRPr sz="1228" b="1"/>
            </a:lvl7pPr>
            <a:lvl8pPr marL="2456947" indent="0">
              <a:buNone/>
              <a:defRPr sz="1228" b="1"/>
            </a:lvl8pPr>
            <a:lvl9pPr marL="2807940" indent="0">
              <a:buNone/>
              <a:defRPr sz="1228" b="1"/>
            </a:lvl9pPr>
          </a:lstStyle>
          <a:p>
            <a:pPr lvl="0"/>
            <a:r>
              <a:rPr lang="ja-JP" altLang="en-US" smtClean="0"/>
              <a:t>マスター テキストの書式設定</a:t>
            </a:r>
          </a:p>
        </p:txBody>
      </p:sp>
      <p:sp>
        <p:nvSpPr>
          <p:cNvPr id="4" name="Content Placeholder 3"/>
          <p:cNvSpPr>
            <a:spLocks noGrp="1"/>
          </p:cNvSpPr>
          <p:nvPr>
            <p:ph sz="half" idx="2"/>
          </p:nvPr>
        </p:nvSpPr>
        <p:spPr>
          <a:xfrm>
            <a:off x="483535" y="3682228"/>
            <a:ext cx="2969757" cy="54160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553838" y="2471154"/>
            <a:ext cx="2984382" cy="1211074"/>
          </a:xfrm>
        </p:spPr>
        <p:txBody>
          <a:bodyPr anchor="b"/>
          <a:lstStyle>
            <a:lvl1pPr marL="0" indent="0">
              <a:buNone/>
              <a:defRPr sz="1842" b="1"/>
            </a:lvl1pPr>
            <a:lvl2pPr marL="350992" indent="0">
              <a:buNone/>
              <a:defRPr sz="1535" b="1"/>
            </a:lvl2pPr>
            <a:lvl3pPr marL="701985" indent="0">
              <a:buNone/>
              <a:defRPr sz="1382" b="1"/>
            </a:lvl3pPr>
            <a:lvl4pPr marL="1052977" indent="0">
              <a:buNone/>
              <a:defRPr sz="1228" b="1"/>
            </a:lvl4pPr>
            <a:lvl5pPr marL="1403970" indent="0">
              <a:buNone/>
              <a:defRPr sz="1228" b="1"/>
            </a:lvl5pPr>
            <a:lvl6pPr marL="1754962" indent="0">
              <a:buNone/>
              <a:defRPr sz="1228" b="1"/>
            </a:lvl6pPr>
            <a:lvl7pPr marL="2105955" indent="0">
              <a:buNone/>
              <a:defRPr sz="1228" b="1"/>
            </a:lvl7pPr>
            <a:lvl8pPr marL="2456947" indent="0">
              <a:buNone/>
              <a:defRPr sz="1228" b="1"/>
            </a:lvl8pPr>
            <a:lvl9pPr marL="2807940" indent="0">
              <a:buNone/>
              <a:defRPr sz="1228" b="1"/>
            </a:lvl9pPr>
          </a:lstStyle>
          <a:p>
            <a:pPr lvl="0"/>
            <a:r>
              <a:rPr lang="ja-JP" altLang="en-US" smtClean="0"/>
              <a:t>マスター テキストの書式設定</a:t>
            </a:r>
          </a:p>
        </p:txBody>
      </p:sp>
      <p:sp>
        <p:nvSpPr>
          <p:cNvPr id="6" name="Content Placeholder 5"/>
          <p:cNvSpPr>
            <a:spLocks noGrp="1"/>
          </p:cNvSpPr>
          <p:nvPr>
            <p:ph sz="quarter" idx="4"/>
          </p:nvPr>
        </p:nvSpPr>
        <p:spPr>
          <a:xfrm>
            <a:off x="3553838" y="3682228"/>
            <a:ext cx="2984382" cy="54160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248724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134056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176405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83534" y="672042"/>
            <a:ext cx="2264109" cy="2352146"/>
          </a:xfrm>
        </p:spPr>
        <p:txBody>
          <a:bodyPr anchor="b"/>
          <a:lstStyle>
            <a:lvl1pPr>
              <a:defRPr sz="245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84382" y="1451426"/>
            <a:ext cx="3553837" cy="7163777"/>
          </a:xfrm>
        </p:spPr>
        <p:txBody>
          <a:bodyPr/>
          <a:lstStyle>
            <a:lvl1pPr>
              <a:defRPr sz="2457"/>
            </a:lvl1pPr>
            <a:lvl2pPr>
              <a:defRPr sz="2150"/>
            </a:lvl2pPr>
            <a:lvl3pPr>
              <a:defRPr sz="1842"/>
            </a:lvl3pPr>
            <a:lvl4pPr>
              <a:defRPr sz="1535"/>
            </a:lvl4pPr>
            <a:lvl5pPr>
              <a:defRPr sz="1535"/>
            </a:lvl5pPr>
            <a:lvl6pPr>
              <a:defRPr sz="1535"/>
            </a:lvl6pPr>
            <a:lvl7pPr>
              <a:defRPr sz="1535"/>
            </a:lvl7pPr>
            <a:lvl8pPr>
              <a:defRPr sz="1535"/>
            </a:lvl8pPr>
            <a:lvl9pPr>
              <a:defRPr sz="153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83534" y="3024188"/>
            <a:ext cx="2264109" cy="5602681"/>
          </a:xfrm>
        </p:spPr>
        <p:txBody>
          <a:bodyPr/>
          <a:lstStyle>
            <a:lvl1pPr marL="0" indent="0">
              <a:buNone/>
              <a:defRPr sz="1228"/>
            </a:lvl1pPr>
            <a:lvl2pPr marL="350992" indent="0">
              <a:buNone/>
              <a:defRPr sz="1075"/>
            </a:lvl2pPr>
            <a:lvl3pPr marL="701985" indent="0">
              <a:buNone/>
              <a:defRPr sz="921"/>
            </a:lvl3pPr>
            <a:lvl4pPr marL="1052977" indent="0">
              <a:buNone/>
              <a:defRPr sz="768"/>
            </a:lvl4pPr>
            <a:lvl5pPr marL="1403970" indent="0">
              <a:buNone/>
              <a:defRPr sz="768"/>
            </a:lvl5pPr>
            <a:lvl6pPr marL="1754962" indent="0">
              <a:buNone/>
              <a:defRPr sz="768"/>
            </a:lvl6pPr>
            <a:lvl7pPr marL="2105955" indent="0">
              <a:buNone/>
              <a:defRPr sz="768"/>
            </a:lvl7pPr>
            <a:lvl8pPr marL="2456947" indent="0">
              <a:buNone/>
              <a:defRPr sz="768"/>
            </a:lvl8pPr>
            <a:lvl9pPr marL="2807940" indent="0">
              <a:buNone/>
              <a:defRPr sz="76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41969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83534" y="672042"/>
            <a:ext cx="2264109" cy="2352146"/>
          </a:xfrm>
        </p:spPr>
        <p:txBody>
          <a:bodyPr anchor="b"/>
          <a:lstStyle>
            <a:lvl1pPr>
              <a:defRPr sz="245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84382" y="1451426"/>
            <a:ext cx="3553837" cy="7163777"/>
          </a:xfrm>
        </p:spPr>
        <p:txBody>
          <a:bodyPr anchor="t"/>
          <a:lstStyle>
            <a:lvl1pPr marL="0" indent="0">
              <a:buNone/>
              <a:defRPr sz="2457"/>
            </a:lvl1pPr>
            <a:lvl2pPr marL="350992" indent="0">
              <a:buNone/>
              <a:defRPr sz="2150"/>
            </a:lvl2pPr>
            <a:lvl3pPr marL="701985" indent="0">
              <a:buNone/>
              <a:defRPr sz="1842"/>
            </a:lvl3pPr>
            <a:lvl4pPr marL="1052977" indent="0">
              <a:buNone/>
              <a:defRPr sz="1535"/>
            </a:lvl4pPr>
            <a:lvl5pPr marL="1403970" indent="0">
              <a:buNone/>
              <a:defRPr sz="1535"/>
            </a:lvl5pPr>
            <a:lvl6pPr marL="1754962" indent="0">
              <a:buNone/>
              <a:defRPr sz="1535"/>
            </a:lvl6pPr>
            <a:lvl7pPr marL="2105955" indent="0">
              <a:buNone/>
              <a:defRPr sz="1535"/>
            </a:lvl7pPr>
            <a:lvl8pPr marL="2456947" indent="0">
              <a:buNone/>
              <a:defRPr sz="1535"/>
            </a:lvl8pPr>
            <a:lvl9pPr marL="2807940" indent="0">
              <a:buNone/>
              <a:defRPr sz="1535"/>
            </a:lvl9pPr>
          </a:lstStyle>
          <a:p>
            <a:r>
              <a:rPr lang="ja-JP" altLang="en-US" smtClean="0"/>
              <a:t>図を追加</a:t>
            </a:r>
            <a:endParaRPr lang="en-US" dirty="0"/>
          </a:p>
        </p:txBody>
      </p:sp>
      <p:sp>
        <p:nvSpPr>
          <p:cNvPr id="4" name="Text Placeholder 3"/>
          <p:cNvSpPr>
            <a:spLocks noGrp="1"/>
          </p:cNvSpPr>
          <p:nvPr>
            <p:ph type="body" sz="half" idx="2"/>
          </p:nvPr>
        </p:nvSpPr>
        <p:spPr>
          <a:xfrm>
            <a:off x="483534" y="3024188"/>
            <a:ext cx="2264109" cy="5602681"/>
          </a:xfrm>
        </p:spPr>
        <p:txBody>
          <a:bodyPr/>
          <a:lstStyle>
            <a:lvl1pPr marL="0" indent="0">
              <a:buNone/>
              <a:defRPr sz="1228"/>
            </a:lvl1pPr>
            <a:lvl2pPr marL="350992" indent="0">
              <a:buNone/>
              <a:defRPr sz="1075"/>
            </a:lvl2pPr>
            <a:lvl3pPr marL="701985" indent="0">
              <a:buNone/>
              <a:defRPr sz="921"/>
            </a:lvl3pPr>
            <a:lvl4pPr marL="1052977" indent="0">
              <a:buNone/>
              <a:defRPr sz="768"/>
            </a:lvl4pPr>
            <a:lvl5pPr marL="1403970" indent="0">
              <a:buNone/>
              <a:defRPr sz="768"/>
            </a:lvl5pPr>
            <a:lvl6pPr marL="1754962" indent="0">
              <a:buNone/>
              <a:defRPr sz="768"/>
            </a:lvl6pPr>
            <a:lvl7pPr marL="2105955" indent="0">
              <a:buNone/>
              <a:defRPr sz="768"/>
            </a:lvl7pPr>
            <a:lvl8pPr marL="2456947" indent="0">
              <a:buNone/>
              <a:defRPr sz="768"/>
            </a:lvl8pPr>
            <a:lvl9pPr marL="2807940" indent="0">
              <a:buNone/>
              <a:defRPr sz="76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86702-6F13-494C-9F4E-C074E5CDC354}" type="datetimeFigureOut">
              <a:rPr kumimoji="1" lang="ja-JP" altLang="en-US" smtClean="0"/>
              <a:t>2021/3/23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290937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620" y="536702"/>
            <a:ext cx="6054685" cy="194845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82620" y="2683500"/>
            <a:ext cx="6054685" cy="639606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82620" y="9343248"/>
            <a:ext cx="1579483" cy="536700"/>
          </a:xfrm>
          <a:prstGeom prst="rect">
            <a:avLst/>
          </a:prstGeom>
        </p:spPr>
        <p:txBody>
          <a:bodyPr vert="horz" lIns="91440" tIns="45720" rIns="91440" bIns="45720" rtlCol="0" anchor="ctr"/>
          <a:lstStyle>
            <a:lvl1pPr algn="l">
              <a:defRPr sz="921">
                <a:solidFill>
                  <a:schemeClr val="tx1">
                    <a:tint val="75000"/>
                  </a:schemeClr>
                </a:solidFill>
              </a:defRPr>
            </a:lvl1pPr>
          </a:lstStyle>
          <a:p>
            <a:fld id="{0D386702-6F13-494C-9F4E-C074E5CDC354}" type="datetimeFigureOut">
              <a:rPr kumimoji="1" lang="ja-JP" altLang="en-US" smtClean="0"/>
              <a:t>2021/3/23</a:t>
            </a:fld>
            <a:endParaRPr kumimoji="1" lang="ja-JP" altLang="en-US"/>
          </a:p>
        </p:txBody>
      </p:sp>
      <p:sp>
        <p:nvSpPr>
          <p:cNvPr id="5" name="Footer Placeholder 4"/>
          <p:cNvSpPr>
            <a:spLocks noGrp="1"/>
          </p:cNvSpPr>
          <p:nvPr>
            <p:ph type="ftr" sz="quarter" idx="3"/>
          </p:nvPr>
        </p:nvSpPr>
        <p:spPr>
          <a:xfrm>
            <a:off x="2325350" y="9343248"/>
            <a:ext cx="2369225" cy="536700"/>
          </a:xfrm>
          <a:prstGeom prst="rect">
            <a:avLst/>
          </a:prstGeom>
        </p:spPr>
        <p:txBody>
          <a:bodyPr vert="horz" lIns="91440" tIns="45720" rIns="91440" bIns="45720" rtlCol="0" anchor="ctr"/>
          <a:lstStyle>
            <a:lvl1pPr algn="ctr">
              <a:defRPr sz="92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957822" y="9343248"/>
            <a:ext cx="1579483" cy="536700"/>
          </a:xfrm>
          <a:prstGeom prst="rect">
            <a:avLst/>
          </a:prstGeom>
        </p:spPr>
        <p:txBody>
          <a:bodyPr vert="horz" lIns="91440" tIns="45720" rIns="91440" bIns="45720" rtlCol="0" anchor="ctr"/>
          <a:lstStyle>
            <a:lvl1pPr algn="r">
              <a:defRPr sz="921">
                <a:solidFill>
                  <a:schemeClr val="tx1">
                    <a:tint val="75000"/>
                  </a:schemeClr>
                </a:solidFill>
              </a:defRPr>
            </a:lvl1pPr>
          </a:lstStyle>
          <a:p>
            <a:fld id="{962C1101-BF28-4268-98A0-5AECE50DEDC1}" type="slidenum">
              <a:rPr kumimoji="1" lang="ja-JP" altLang="en-US" smtClean="0"/>
              <a:t>‹#›</a:t>
            </a:fld>
            <a:endParaRPr kumimoji="1" lang="ja-JP" altLang="en-US"/>
          </a:p>
        </p:txBody>
      </p:sp>
    </p:spTree>
    <p:extLst>
      <p:ext uri="{BB962C8B-B14F-4D97-AF65-F5344CB8AC3E}">
        <p14:creationId xmlns:p14="http://schemas.microsoft.com/office/powerpoint/2010/main" val="29193138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01985" rtl="0" eaLnBrk="1" latinLnBrk="0" hangingPunct="1">
        <a:lnSpc>
          <a:spcPct val="90000"/>
        </a:lnSpc>
        <a:spcBef>
          <a:spcPct val="0"/>
        </a:spcBef>
        <a:buNone/>
        <a:defRPr kumimoji="1" sz="3378" kern="1200">
          <a:solidFill>
            <a:schemeClr val="tx1"/>
          </a:solidFill>
          <a:latin typeface="+mj-lt"/>
          <a:ea typeface="+mj-ea"/>
          <a:cs typeface="+mj-cs"/>
        </a:defRPr>
      </a:lvl1pPr>
    </p:titleStyle>
    <p:bodyStyle>
      <a:lvl1pPr marL="175496" indent="-175496" algn="l" defTabSz="701985" rtl="0" eaLnBrk="1" latinLnBrk="0" hangingPunct="1">
        <a:lnSpc>
          <a:spcPct val="90000"/>
        </a:lnSpc>
        <a:spcBef>
          <a:spcPts val="768"/>
        </a:spcBef>
        <a:buFont typeface="Arial" panose="020B0604020202020204" pitchFamily="34" charset="0"/>
        <a:buChar char="•"/>
        <a:defRPr kumimoji="1" sz="2150" kern="1200">
          <a:solidFill>
            <a:schemeClr val="tx1"/>
          </a:solidFill>
          <a:latin typeface="+mn-lt"/>
          <a:ea typeface="+mn-ea"/>
          <a:cs typeface="+mn-cs"/>
        </a:defRPr>
      </a:lvl1pPr>
      <a:lvl2pPr marL="526489" indent="-175496" algn="l" defTabSz="701985" rtl="0" eaLnBrk="1" latinLnBrk="0" hangingPunct="1">
        <a:lnSpc>
          <a:spcPct val="90000"/>
        </a:lnSpc>
        <a:spcBef>
          <a:spcPts val="384"/>
        </a:spcBef>
        <a:buFont typeface="Arial" panose="020B0604020202020204" pitchFamily="34" charset="0"/>
        <a:buChar char="•"/>
        <a:defRPr kumimoji="1" sz="1842" kern="1200">
          <a:solidFill>
            <a:schemeClr val="tx1"/>
          </a:solidFill>
          <a:latin typeface="+mn-lt"/>
          <a:ea typeface="+mn-ea"/>
          <a:cs typeface="+mn-cs"/>
        </a:defRPr>
      </a:lvl2pPr>
      <a:lvl3pPr marL="877481" indent="-175496" algn="l" defTabSz="701985" rtl="0" eaLnBrk="1" latinLnBrk="0" hangingPunct="1">
        <a:lnSpc>
          <a:spcPct val="90000"/>
        </a:lnSpc>
        <a:spcBef>
          <a:spcPts val="384"/>
        </a:spcBef>
        <a:buFont typeface="Arial" panose="020B0604020202020204" pitchFamily="34" charset="0"/>
        <a:buChar char="•"/>
        <a:defRPr kumimoji="1" sz="1535" kern="1200">
          <a:solidFill>
            <a:schemeClr val="tx1"/>
          </a:solidFill>
          <a:latin typeface="+mn-lt"/>
          <a:ea typeface="+mn-ea"/>
          <a:cs typeface="+mn-cs"/>
        </a:defRPr>
      </a:lvl3pPr>
      <a:lvl4pPr marL="1228474"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4pPr>
      <a:lvl5pPr marL="1579466"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5pPr>
      <a:lvl6pPr marL="1930458"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6pPr>
      <a:lvl7pPr marL="2281451"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7pPr>
      <a:lvl8pPr marL="2632443"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8pPr>
      <a:lvl9pPr marL="2983436"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9pPr>
    </p:bodyStyle>
    <p:otherStyle>
      <a:defPPr>
        <a:defRPr lang="en-US"/>
      </a:defPPr>
      <a:lvl1pPr marL="0" algn="l" defTabSz="701985" rtl="0" eaLnBrk="1" latinLnBrk="0" hangingPunct="1">
        <a:defRPr kumimoji="1" sz="1382" kern="1200">
          <a:solidFill>
            <a:schemeClr val="tx1"/>
          </a:solidFill>
          <a:latin typeface="+mn-lt"/>
          <a:ea typeface="+mn-ea"/>
          <a:cs typeface="+mn-cs"/>
        </a:defRPr>
      </a:lvl1pPr>
      <a:lvl2pPr marL="350992" algn="l" defTabSz="701985" rtl="0" eaLnBrk="1" latinLnBrk="0" hangingPunct="1">
        <a:defRPr kumimoji="1" sz="1382" kern="1200">
          <a:solidFill>
            <a:schemeClr val="tx1"/>
          </a:solidFill>
          <a:latin typeface="+mn-lt"/>
          <a:ea typeface="+mn-ea"/>
          <a:cs typeface="+mn-cs"/>
        </a:defRPr>
      </a:lvl2pPr>
      <a:lvl3pPr marL="701985" algn="l" defTabSz="701985" rtl="0" eaLnBrk="1" latinLnBrk="0" hangingPunct="1">
        <a:defRPr kumimoji="1" sz="1382" kern="1200">
          <a:solidFill>
            <a:schemeClr val="tx1"/>
          </a:solidFill>
          <a:latin typeface="+mn-lt"/>
          <a:ea typeface="+mn-ea"/>
          <a:cs typeface="+mn-cs"/>
        </a:defRPr>
      </a:lvl3pPr>
      <a:lvl4pPr marL="1052977" algn="l" defTabSz="701985" rtl="0" eaLnBrk="1" latinLnBrk="0" hangingPunct="1">
        <a:defRPr kumimoji="1" sz="1382" kern="1200">
          <a:solidFill>
            <a:schemeClr val="tx1"/>
          </a:solidFill>
          <a:latin typeface="+mn-lt"/>
          <a:ea typeface="+mn-ea"/>
          <a:cs typeface="+mn-cs"/>
        </a:defRPr>
      </a:lvl4pPr>
      <a:lvl5pPr marL="1403970" algn="l" defTabSz="701985" rtl="0" eaLnBrk="1" latinLnBrk="0" hangingPunct="1">
        <a:defRPr kumimoji="1" sz="1382" kern="1200">
          <a:solidFill>
            <a:schemeClr val="tx1"/>
          </a:solidFill>
          <a:latin typeface="+mn-lt"/>
          <a:ea typeface="+mn-ea"/>
          <a:cs typeface="+mn-cs"/>
        </a:defRPr>
      </a:lvl5pPr>
      <a:lvl6pPr marL="1754962" algn="l" defTabSz="701985" rtl="0" eaLnBrk="1" latinLnBrk="0" hangingPunct="1">
        <a:defRPr kumimoji="1" sz="1382" kern="1200">
          <a:solidFill>
            <a:schemeClr val="tx1"/>
          </a:solidFill>
          <a:latin typeface="+mn-lt"/>
          <a:ea typeface="+mn-ea"/>
          <a:cs typeface="+mn-cs"/>
        </a:defRPr>
      </a:lvl6pPr>
      <a:lvl7pPr marL="2105955" algn="l" defTabSz="701985" rtl="0" eaLnBrk="1" latinLnBrk="0" hangingPunct="1">
        <a:defRPr kumimoji="1" sz="1382" kern="1200">
          <a:solidFill>
            <a:schemeClr val="tx1"/>
          </a:solidFill>
          <a:latin typeface="+mn-lt"/>
          <a:ea typeface="+mn-ea"/>
          <a:cs typeface="+mn-cs"/>
        </a:defRPr>
      </a:lvl7pPr>
      <a:lvl8pPr marL="2456947" algn="l" defTabSz="701985" rtl="0" eaLnBrk="1" latinLnBrk="0" hangingPunct="1">
        <a:defRPr kumimoji="1" sz="1382" kern="1200">
          <a:solidFill>
            <a:schemeClr val="tx1"/>
          </a:solidFill>
          <a:latin typeface="+mn-lt"/>
          <a:ea typeface="+mn-ea"/>
          <a:cs typeface="+mn-cs"/>
        </a:defRPr>
      </a:lvl8pPr>
      <a:lvl9pPr marL="2807940" algn="l" defTabSz="701985" rtl="0" eaLnBrk="1" latinLnBrk="0" hangingPunct="1">
        <a:defRPr kumimoji="1" sz="13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08923" y="280432"/>
            <a:ext cx="4464495" cy="476726"/>
          </a:xfrm>
          <a:prstGeom prst="roundRect">
            <a:avLst/>
          </a:prstGeom>
          <a:solidFill>
            <a:srgbClr val="FFC000"/>
          </a:solidFill>
        </p:spPr>
        <p:txBody>
          <a:bodyPr wrap="square" rtlCol="0">
            <a:spAutoFit/>
          </a:bodyPr>
          <a:lstStyle/>
          <a:p>
            <a:pPr algn="ctr"/>
            <a:r>
              <a:rPr lang="ja-JP" altLang="en-US" sz="2200" b="1" dirty="0">
                <a:solidFill>
                  <a:schemeClr val="bg1"/>
                </a:solidFill>
                <a:latin typeface="メイリオ" panose="020B0604030504040204" pitchFamily="50" charset="-128"/>
                <a:ea typeface="メイリオ" panose="020B0604030504040204" pitchFamily="50" charset="-128"/>
              </a:rPr>
              <a:t>求人申込書の</a:t>
            </a:r>
            <a:r>
              <a:rPr lang="ja-JP" altLang="en-US" sz="2200" b="1" dirty="0" smtClean="0">
                <a:solidFill>
                  <a:schemeClr val="bg1"/>
                </a:solidFill>
                <a:latin typeface="メイリオ" panose="020B0604030504040204" pitchFamily="50" charset="-128"/>
                <a:ea typeface="メイリオ" panose="020B0604030504040204" pitchFamily="50" charset="-128"/>
              </a:rPr>
              <a:t>書き方</a:t>
            </a:r>
            <a:endParaRPr lang="ja-JP" altLang="en-US" sz="2200" b="1" dirty="0">
              <a:solidFill>
                <a:schemeClr val="bg1"/>
              </a:solidFill>
              <a:latin typeface="メイリオ" panose="020B0604030504040204" pitchFamily="50" charset="-128"/>
              <a:ea typeface="メイリオ" panose="020B0604030504040204" pitchFamily="50" charset="-128"/>
            </a:endParaRPr>
          </a:p>
        </p:txBody>
      </p:sp>
      <p:sp>
        <p:nvSpPr>
          <p:cNvPr id="6" name="AutoShape 12"/>
          <p:cNvSpPr>
            <a:spLocks noChangeArrowheads="1"/>
          </p:cNvSpPr>
          <p:nvPr/>
        </p:nvSpPr>
        <p:spPr bwMode="auto">
          <a:xfrm>
            <a:off x="-301005" y="-305562"/>
            <a:ext cx="680085" cy="525954"/>
          </a:xfrm>
          <a:prstGeom prst="roundRect">
            <a:avLst>
              <a:gd name="adj" fmla="val 50000"/>
            </a:avLst>
          </a:prstGeom>
          <a:solidFill>
            <a:srgbClr val="009944"/>
          </a:solidFill>
          <a:ln w="9525">
            <a:noFill/>
            <a:round/>
            <a:headEnd/>
            <a:tailEnd/>
          </a:ln>
        </p:spPr>
        <p:txBody>
          <a:bodyPr vert="horz" wrap="square" lIns="77705" tIns="9298" rIns="77705" bIns="9298" numCol="1" anchor="t" anchorCtr="0" compatLnSpc="1">
            <a:prstTxWarp prst="textNoShape">
              <a:avLst/>
            </a:prstTxWarp>
          </a:bodyPr>
          <a:lstStyle/>
          <a:p>
            <a:endParaRPr lang="ja-JP" altLang="en-US"/>
          </a:p>
        </p:txBody>
      </p:sp>
      <p:sp>
        <p:nvSpPr>
          <p:cNvPr id="7" name="AutoShape 14"/>
          <p:cNvSpPr>
            <a:spLocks noChangeArrowheads="1"/>
          </p:cNvSpPr>
          <p:nvPr/>
        </p:nvSpPr>
        <p:spPr bwMode="auto">
          <a:xfrm>
            <a:off x="909148" y="-305562"/>
            <a:ext cx="7257575" cy="525954"/>
          </a:xfrm>
          <a:prstGeom prst="roundRect">
            <a:avLst>
              <a:gd name="adj" fmla="val 50000"/>
            </a:avLst>
          </a:prstGeom>
          <a:solidFill>
            <a:srgbClr val="009944"/>
          </a:solidFill>
          <a:ln w="9525">
            <a:noFill/>
            <a:round/>
            <a:headEnd/>
            <a:tailEnd/>
          </a:ln>
        </p:spPr>
        <p:txBody>
          <a:bodyPr vert="horz" wrap="square" lIns="77705" tIns="9298" rIns="77705" bIns="9298" numCol="1" anchor="t" anchorCtr="0" compatLnSpc="1">
            <a:prstTxWarp prst="textNoShape">
              <a:avLst/>
            </a:prstTxWarp>
          </a:bodyPr>
          <a:lstStyle/>
          <a:p>
            <a:endParaRPr lang="ja-JP" altLang="en-US"/>
          </a:p>
        </p:txBody>
      </p:sp>
      <p:pic>
        <p:nvPicPr>
          <p:cNvPr id="8" name="図 7"/>
          <p:cNvPicPr>
            <a:picLocks noChangeAspect="1" noChangeArrowheads="1"/>
          </p:cNvPicPr>
          <p:nvPr/>
        </p:nvPicPr>
        <p:blipFill>
          <a:blip r:embed="rId2" cstate="print"/>
          <a:srcRect/>
          <a:stretch>
            <a:fillRect/>
          </a:stretch>
        </p:blipFill>
        <p:spPr bwMode="auto">
          <a:xfrm>
            <a:off x="383206" y="-323373"/>
            <a:ext cx="548609" cy="558279"/>
          </a:xfrm>
          <a:prstGeom prst="rect">
            <a:avLst/>
          </a:prstGeom>
          <a:noFill/>
          <a:ln w="9525">
            <a:noFill/>
            <a:miter lim="800000"/>
            <a:headEnd/>
            <a:tailEnd/>
          </a:ln>
        </p:spPr>
      </p:pic>
      <p:pic>
        <p:nvPicPr>
          <p:cNvPr id="3" name="図 2"/>
          <p:cNvPicPr>
            <a:picLocks noChangeAspect="1"/>
          </p:cNvPicPr>
          <p:nvPr/>
        </p:nvPicPr>
        <p:blipFill>
          <a:blip r:embed="rId3">
            <a:grayscl/>
          </a:blip>
          <a:stretch>
            <a:fillRect/>
          </a:stretch>
        </p:blipFill>
        <p:spPr>
          <a:xfrm>
            <a:off x="-1" y="2610945"/>
            <a:ext cx="4305298" cy="6546869"/>
          </a:xfrm>
          <a:prstGeom prst="rect">
            <a:avLst/>
          </a:prstGeom>
        </p:spPr>
      </p:pic>
      <p:sp>
        <p:nvSpPr>
          <p:cNvPr id="10" name="角丸四角形 9"/>
          <p:cNvSpPr/>
          <p:nvPr/>
        </p:nvSpPr>
        <p:spPr>
          <a:xfrm>
            <a:off x="241760" y="108036"/>
            <a:ext cx="1472739" cy="394672"/>
          </a:xfrm>
          <a:prstGeom prst="roundRect">
            <a:avLst>
              <a:gd name="adj" fmla="val 0"/>
            </a:avLst>
          </a:prstGeom>
          <a:noFill/>
          <a:ln w="19050">
            <a:noFill/>
            <a:headEnd type="none" w="med" len="med"/>
            <a:tailEnd type="triangle" w="med" len="med"/>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rPr>
              <a:t>事業主の方へ</a:t>
            </a:r>
          </a:p>
        </p:txBody>
      </p:sp>
      <p:sp>
        <p:nvSpPr>
          <p:cNvPr id="12" name="正方形/長方形 11"/>
          <p:cNvSpPr/>
          <p:nvPr/>
        </p:nvSpPr>
        <p:spPr>
          <a:xfrm>
            <a:off x="165326" y="729676"/>
            <a:ext cx="6628282" cy="1045946"/>
          </a:xfrm>
          <a:prstGeom prst="rect">
            <a:avLst/>
          </a:prstGeom>
          <a:noFill/>
          <a:ln>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100" b="1" dirty="0">
                <a:solidFill>
                  <a:schemeClr val="tx1"/>
                </a:solidFill>
                <a:latin typeface="メイリオ" panose="020B0604030504040204" pitchFamily="50" charset="-128"/>
                <a:ea typeface="メイリオ" panose="020B0604030504040204" pitchFamily="50" charset="-128"/>
              </a:rPr>
              <a:t>　</a:t>
            </a:r>
            <a:r>
              <a:rPr kumimoji="1" lang="ja-JP" altLang="en-US" sz="1100" b="1" dirty="0" smtClean="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　求人は、職種別、就業場所別、雇用形態別にお申し込みください。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pPr marL="263524" indent="-263524">
              <a:lnSpc>
                <a:spcPts val="1400"/>
              </a:lnSpc>
            </a:pPr>
            <a:r>
              <a:rPr kumimoji="1" lang="ja-JP" altLang="en-US" sz="1100" b="1" dirty="0">
                <a:solidFill>
                  <a:schemeClr val="tx1"/>
                </a:solidFill>
                <a:latin typeface="メイリオ" panose="020B0604030504040204" pitchFamily="50" charset="-128"/>
                <a:ea typeface="メイリオ" panose="020B0604030504040204" pitchFamily="50" charset="-128"/>
              </a:rPr>
              <a:t>　</a:t>
            </a:r>
            <a:r>
              <a:rPr kumimoji="1" lang="ja-JP" altLang="en-US" sz="1100" b="1" dirty="0" smtClean="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　法令に違反する内容が含まれているもの、雇用関係でないもの、必要な条件が明示されていないものは受理できません。</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pPr marL="263524" indent="-263524">
              <a:lnSpc>
                <a:spcPts val="1400"/>
              </a:lnSpc>
            </a:pPr>
            <a:r>
              <a:rPr kumimoji="1" lang="ja-JP" altLang="en-US" sz="1100" b="1" dirty="0">
                <a:solidFill>
                  <a:schemeClr val="tx1"/>
                </a:solidFill>
                <a:latin typeface="メイリオ" panose="020B0604030504040204" pitchFamily="50" charset="-128"/>
                <a:ea typeface="メイリオ" panose="020B0604030504040204" pitchFamily="50" charset="-128"/>
              </a:rPr>
              <a:t>　</a:t>
            </a:r>
            <a:r>
              <a:rPr kumimoji="1" lang="ja-JP" altLang="en-US" sz="1100" b="1" dirty="0" smtClean="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　</a:t>
            </a:r>
            <a:r>
              <a:rPr kumimoji="1" lang="ja-JP" altLang="en-US" sz="1100" b="1" dirty="0" smtClean="0">
                <a:solidFill>
                  <a:schemeClr val="tx1"/>
                </a:solidFill>
                <a:latin typeface="メイリオ" panose="020B0604030504040204" pitchFamily="50" charset="-128"/>
                <a:ea typeface="メイリオ" panose="020B0604030504040204" pitchFamily="50" charset="-128"/>
              </a:rPr>
              <a:t>これから記入いただく</a:t>
            </a:r>
            <a:r>
              <a:rPr kumimoji="1" lang="ja-JP" altLang="en-US" sz="1100" b="1" dirty="0">
                <a:solidFill>
                  <a:schemeClr val="tx1"/>
                </a:solidFill>
                <a:latin typeface="メイリオ" panose="020B0604030504040204" pitchFamily="50" charset="-128"/>
                <a:ea typeface="メイリオ" panose="020B0604030504040204" pitchFamily="50" charset="-128"/>
              </a:rPr>
              <a:t>労働条件は、そのまま採用後の労働条件になることが期待されています。求職者に分かりやすく誤解のないように、記入してください。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20" name="線吹き出し 1 (枠付き) 19"/>
          <p:cNvSpPr/>
          <p:nvPr/>
        </p:nvSpPr>
        <p:spPr>
          <a:xfrm>
            <a:off x="4305297" y="6481389"/>
            <a:ext cx="2672377" cy="633356"/>
          </a:xfrm>
          <a:prstGeom prst="borderCallout1">
            <a:avLst>
              <a:gd name="adj1" fmla="val 44015"/>
              <a:gd name="adj2" fmla="val -349"/>
              <a:gd name="adj3" fmla="val -83607"/>
              <a:gd name="adj4" fmla="val -22698"/>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spcBef>
                <a:spcPts val="600"/>
              </a:spcBef>
            </a:pP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正社員登用</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800" dirty="0" smtClean="0">
                <a:solidFill>
                  <a:schemeClr val="tx1"/>
                </a:solidFill>
                <a:latin typeface="メイリオ" panose="020B0604030504040204" pitchFamily="50" charset="-128"/>
                <a:ea typeface="メイリオ" panose="020B0604030504040204" pitchFamily="50" charset="-128"/>
              </a:rPr>
              <a:t>（雇用形態が「正社員」以外の場合）</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正社員以外の労働者を正社員に登用</a:t>
            </a:r>
            <a:r>
              <a:rPr lang="ja-JP" altLang="ja-JP" sz="900" dirty="0" smtClean="0">
                <a:solidFill>
                  <a:schemeClr val="tx1"/>
                </a:solidFill>
                <a:latin typeface="メイリオ" panose="020B0604030504040204" pitchFamily="50" charset="-128"/>
                <a:ea typeface="メイリオ" panose="020B0604030504040204" pitchFamily="50" charset="-128"/>
              </a:rPr>
              <a:t>する</a:t>
            </a:r>
            <a:r>
              <a:rPr lang="ja-JP" altLang="en-US" sz="900" dirty="0" smtClean="0">
                <a:solidFill>
                  <a:schemeClr val="tx1"/>
                </a:solidFill>
                <a:latin typeface="メイリオ" panose="020B0604030504040204" pitchFamily="50" charset="-128"/>
                <a:ea typeface="メイリオ" panose="020B0604030504040204" pitchFamily="50" charset="-128"/>
              </a:rPr>
              <a:t>可能性の</a:t>
            </a:r>
            <a:r>
              <a:rPr lang="ja-JP" altLang="en-US" sz="900" dirty="0">
                <a:solidFill>
                  <a:schemeClr val="tx1"/>
                </a:solidFill>
                <a:latin typeface="メイリオ" panose="020B0604030504040204" pitchFamily="50" charset="-128"/>
                <a:ea typeface="メイリオ" panose="020B0604030504040204" pitchFamily="50" charset="-128"/>
              </a:rPr>
              <a:t>有無を選択し、</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あり</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の場合は</a:t>
            </a:r>
            <a:r>
              <a:rPr lang="ja-JP" altLang="ja-JP" sz="900" dirty="0">
                <a:solidFill>
                  <a:schemeClr val="tx1"/>
                </a:solidFill>
                <a:latin typeface="メイリオ" panose="020B0604030504040204" pitchFamily="50" charset="-128"/>
                <a:ea typeface="メイリオ" panose="020B0604030504040204" pitchFamily="50" charset="-128"/>
              </a:rPr>
              <a:t>、過去</a:t>
            </a:r>
            <a:r>
              <a:rPr lang="ja-JP" altLang="en-US" sz="900" dirty="0">
                <a:solidFill>
                  <a:schemeClr val="tx1"/>
                </a:solidFill>
                <a:latin typeface="メイリオ" panose="020B0604030504040204" pitchFamily="50" charset="-128"/>
                <a:ea typeface="メイリオ" panose="020B0604030504040204" pitchFamily="50" charset="-128"/>
              </a:rPr>
              <a:t>３</a:t>
            </a:r>
            <a:r>
              <a:rPr lang="ja-JP" altLang="ja-JP" sz="900" dirty="0">
                <a:solidFill>
                  <a:schemeClr val="tx1"/>
                </a:solidFill>
                <a:latin typeface="メイリオ" panose="020B0604030504040204" pitchFamily="50" charset="-128"/>
                <a:ea typeface="メイリオ" panose="020B0604030504040204" pitchFamily="50" charset="-128"/>
              </a:rPr>
              <a:t>年間の登用実績を</a:t>
            </a:r>
            <a:r>
              <a:rPr lang="ja-JP" altLang="en-US" sz="900" dirty="0">
                <a:solidFill>
                  <a:schemeClr val="tx1"/>
                </a:solidFill>
                <a:latin typeface="メイリオ" panose="020B0604030504040204" pitchFamily="50" charset="-128"/>
                <a:ea typeface="メイリオ" panose="020B0604030504040204" pitchFamily="50" charset="-128"/>
              </a:rPr>
              <a:t>記入</a:t>
            </a:r>
            <a:r>
              <a:rPr lang="ja-JP" altLang="ja-JP" sz="900" dirty="0">
                <a:solidFill>
                  <a:schemeClr val="tx1"/>
                </a:solidFill>
                <a:latin typeface="メイリオ" panose="020B0604030504040204" pitchFamily="50" charset="-128"/>
                <a:ea typeface="メイリオ" panose="020B0604030504040204" pitchFamily="50" charset="-128"/>
              </a:rPr>
              <a:t>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461497" y="3329346"/>
            <a:ext cx="1728000" cy="288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08930" y="3312967"/>
            <a:ext cx="1992465" cy="162623"/>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61497" y="3625782"/>
            <a:ext cx="1728000" cy="51326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208929" y="3462369"/>
            <a:ext cx="1992465" cy="288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74033" y="4298855"/>
            <a:ext cx="3708000" cy="191595"/>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61497" y="4515417"/>
            <a:ext cx="3720536" cy="864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61497" y="5841113"/>
            <a:ext cx="3708000" cy="180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74033" y="8770882"/>
            <a:ext cx="3708000" cy="252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209280" y="8251274"/>
            <a:ext cx="2971881" cy="36226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229162" y="7353817"/>
            <a:ext cx="2952000" cy="693873"/>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74033" y="6759147"/>
            <a:ext cx="3708000" cy="576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335032" y="9974791"/>
            <a:ext cx="1203380" cy="230832"/>
          </a:xfrm>
          <a:prstGeom prst="rect">
            <a:avLst/>
          </a:prstGeom>
          <a:noFill/>
        </p:spPr>
        <p:txBody>
          <a:bodyPr wrap="square" rtlCol="0">
            <a:spAutoFit/>
          </a:bodyPr>
          <a:lstStyle/>
          <a:p>
            <a:pPr algn="ctr"/>
            <a:r>
              <a:rPr lang="ja-JP" altLang="en-US" sz="900" dirty="0" smtClean="0">
                <a:latin typeface="メイリオ" panose="020B0604030504040204" pitchFamily="50" charset="-128"/>
                <a:ea typeface="メイリオ" panose="020B0604030504040204" pitchFamily="50" charset="-128"/>
              </a:rPr>
              <a:t>①</a:t>
            </a:r>
            <a:endParaRPr lang="ja-JP" altLang="en-US" sz="900" dirty="0">
              <a:latin typeface="メイリオ" panose="020B0604030504040204" pitchFamily="50" charset="-128"/>
              <a:ea typeface="メイリオ" panose="020B0604030504040204" pitchFamily="50" charset="-128"/>
            </a:endParaRPr>
          </a:p>
        </p:txBody>
      </p:sp>
      <p:sp>
        <p:nvSpPr>
          <p:cNvPr id="41" name="AutoShape 7"/>
          <p:cNvSpPr>
            <a:spLocks noChangeArrowheads="1"/>
          </p:cNvSpPr>
          <p:nvPr/>
        </p:nvSpPr>
        <p:spPr bwMode="auto">
          <a:xfrm>
            <a:off x="-1230870" y="9866774"/>
            <a:ext cx="7257574" cy="524931"/>
          </a:xfrm>
          <a:prstGeom prst="roundRect">
            <a:avLst>
              <a:gd name="adj" fmla="val 50000"/>
            </a:avLst>
          </a:prstGeom>
          <a:solidFill>
            <a:srgbClr val="009944"/>
          </a:solidFill>
          <a:ln w="9525">
            <a:noFill/>
            <a:round/>
            <a:headEnd/>
            <a:tailEnd/>
          </a:ln>
        </p:spPr>
        <p:txBody>
          <a:bodyPr vert="horz" wrap="square" lIns="77705" tIns="9298" rIns="77705" bIns="9298" numCol="1" anchor="t" anchorCtr="0" compatLnSpc="1">
            <a:prstTxWarp prst="textNoShape">
              <a:avLst/>
            </a:prstTxWarp>
          </a:bodyPr>
          <a:lstStyle/>
          <a:p>
            <a:endParaRPr lang="ja-JP" altLang="en-US"/>
          </a:p>
        </p:txBody>
      </p:sp>
      <p:sp>
        <p:nvSpPr>
          <p:cNvPr id="42" name="AutoShape 9"/>
          <p:cNvSpPr>
            <a:spLocks noChangeArrowheads="1"/>
          </p:cNvSpPr>
          <p:nvPr/>
        </p:nvSpPr>
        <p:spPr bwMode="auto">
          <a:xfrm>
            <a:off x="6556771" y="9867430"/>
            <a:ext cx="680085" cy="524931"/>
          </a:xfrm>
          <a:prstGeom prst="roundRect">
            <a:avLst>
              <a:gd name="adj" fmla="val 50000"/>
            </a:avLst>
          </a:prstGeom>
          <a:solidFill>
            <a:srgbClr val="009944"/>
          </a:solidFill>
          <a:ln w="9525">
            <a:noFill/>
            <a:round/>
            <a:headEnd/>
            <a:tailEnd/>
          </a:ln>
        </p:spPr>
        <p:txBody>
          <a:bodyPr vert="horz" wrap="square" lIns="77705" tIns="9298" rIns="77705" bIns="9298" numCol="1" anchor="t" anchorCtr="0" compatLnSpc="1">
            <a:prstTxWarp prst="textNoShape">
              <a:avLst/>
            </a:prstTxWarp>
          </a:bodyPr>
          <a:lstStyle/>
          <a:p>
            <a:endParaRPr lang="ja-JP" altLang="en-US"/>
          </a:p>
        </p:txBody>
      </p:sp>
      <p:pic>
        <p:nvPicPr>
          <p:cNvPr id="43" name="図 1"/>
          <p:cNvPicPr>
            <a:picLocks noChangeAspect="1" noChangeArrowheads="1"/>
          </p:cNvPicPr>
          <p:nvPr/>
        </p:nvPicPr>
        <p:blipFill>
          <a:blip r:embed="rId2" cstate="print"/>
          <a:srcRect/>
          <a:stretch>
            <a:fillRect/>
          </a:stretch>
        </p:blipFill>
        <p:spPr bwMode="auto">
          <a:xfrm rot="10800000">
            <a:off x="6021289" y="9846999"/>
            <a:ext cx="559790" cy="585741"/>
          </a:xfrm>
          <a:prstGeom prst="rect">
            <a:avLst/>
          </a:prstGeom>
          <a:noFill/>
          <a:ln w="9525">
            <a:noFill/>
            <a:miter lim="800000"/>
            <a:headEnd/>
            <a:tailEnd/>
          </a:ln>
        </p:spPr>
      </p:pic>
      <p:sp>
        <p:nvSpPr>
          <p:cNvPr id="38" name="テキスト ボックス 11"/>
          <p:cNvSpPr txBox="1">
            <a:spLocks noChangeArrowheads="1"/>
          </p:cNvSpPr>
          <p:nvPr/>
        </p:nvSpPr>
        <p:spPr bwMode="auto">
          <a:xfrm>
            <a:off x="1303782" y="9645491"/>
            <a:ext cx="5284574" cy="320766"/>
          </a:xfrm>
          <a:prstGeom prst="rect">
            <a:avLst/>
          </a:prstGeom>
          <a:noFill/>
          <a:ln w="9525">
            <a:noFill/>
            <a:miter lim="800000"/>
            <a:headEnd/>
            <a:tailEnd/>
          </a:ln>
        </p:spPr>
        <p:txBody>
          <a:bodyPr wrap="square" lIns="104304" tIns="52152" rIns="104304" bIns="52152">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pc="144" dirty="0">
                <a:latin typeface="メイリオ" panose="020B0604030504040204" pitchFamily="50" charset="-128"/>
                <a:ea typeface="メイリオ" panose="020B0604030504040204" pitchFamily="50" charset="-128"/>
                <a:cs typeface="メイリオ" panose="020B0604030504040204" pitchFamily="50" charset="-128"/>
              </a:rPr>
              <a:t>厚生労働省・都道府県</a:t>
            </a:r>
            <a:r>
              <a:rPr lang="ja-JP" altLang="en-US" sz="1400" spc="144" dirty="0" smtClean="0">
                <a:latin typeface="メイリオ" panose="020B0604030504040204" pitchFamily="50" charset="-128"/>
                <a:ea typeface="メイリオ" panose="020B0604030504040204" pitchFamily="50" charset="-128"/>
                <a:cs typeface="メイリオ" panose="020B0604030504040204" pitchFamily="50" charset="-128"/>
              </a:rPr>
              <a:t>労働局・ハローワーク</a:t>
            </a:r>
            <a:endParaRPr lang="ja-JP" altLang="en-US" sz="1400" spc="144"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9" name="図 38" descr="マーク最小.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217348" y="9647934"/>
            <a:ext cx="250559" cy="256381"/>
          </a:xfrm>
          <a:prstGeom prst="rect">
            <a:avLst/>
          </a:prstGeom>
        </p:spPr>
      </p:pic>
      <p:sp>
        <p:nvSpPr>
          <p:cNvPr id="40" name="正方形/長方形 39"/>
          <p:cNvSpPr/>
          <p:nvPr/>
        </p:nvSpPr>
        <p:spPr>
          <a:xfrm>
            <a:off x="5622100" y="9647935"/>
            <a:ext cx="1368152" cy="256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PL030328</a:t>
            </a:r>
            <a:r>
              <a:rPr kumimoji="1"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首</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162"/>
          <p:cNvSpPr txBox="1"/>
          <p:nvPr/>
        </p:nvSpPr>
        <p:spPr>
          <a:xfrm>
            <a:off x="461497" y="3100080"/>
            <a:ext cx="2343298" cy="2168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株式会社　ハローワークケア　わかば</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5" name="テキスト ボックス 162"/>
          <p:cNvSpPr txBox="1"/>
          <p:nvPr/>
        </p:nvSpPr>
        <p:spPr>
          <a:xfrm>
            <a:off x="2281135" y="3100080"/>
            <a:ext cx="1685588" cy="2168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dist"/>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５２０１－１２３４５６－８</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6" name="楕円 45"/>
          <p:cNvSpPr/>
          <p:nvPr/>
        </p:nvSpPr>
        <p:spPr bwMode="auto">
          <a:xfrm>
            <a:off x="539634" y="3293898"/>
            <a:ext cx="533793"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47" name="テキスト ボックス 50"/>
          <p:cNvSpPr txBox="1"/>
          <p:nvPr/>
        </p:nvSpPr>
        <p:spPr>
          <a:xfrm>
            <a:off x="2172660" y="730347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48" name="楕円 47"/>
          <p:cNvSpPr/>
          <p:nvPr/>
        </p:nvSpPr>
        <p:spPr bwMode="auto">
          <a:xfrm>
            <a:off x="555536" y="3576104"/>
            <a:ext cx="1158963" cy="156917"/>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49" name="テキスト ボックス 78"/>
          <p:cNvSpPr txBox="1"/>
          <p:nvPr/>
        </p:nvSpPr>
        <p:spPr>
          <a:xfrm>
            <a:off x="618607" y="4319789"/>
            <a:ext cx="1311793" cy="1903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介護福祉士</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50" name="テキスト ボックス 79"/>
          <p:cNvSpPr txBox="1"/>
          <p:nvPr/>
        </p:nvSpPr>
        <p:spPr>
          <a:xfrm>
            <a:off x="469012" y="4561276"/>
            <a:ext cx="3744848" cy="8170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グループホーム（２ユニット：１８人定員）にて、ご利用者様に対する</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生活全般</a:t>
            </a:r>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の介護サービスを提供いただきます。</a:t>
            </a:r>
          </a:p>
          <a:p>
            <a:r>
              <a:rPr kumimoji="1" lang="en-US" altLang="ja-JP" sz="70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主な業務</a:t>
            </a:r>
            <a:r>
              <a:rPr kumimoji="1" lang="en-US" altLang="ja-JP" sz="700" dirty="0">
                <a:solidFill>
                  <a:srgbClr val="C00000"/>
                </a:solidFill>
                <a:latin typeface="HG丸ｺﾞｼｯｸM-PRO" panose="020F0600000000000000" pitchFamily="50" charset="-128"/>
                <a:ea typeface="HG丸ｺﾞｼｯｸM-PRO" panose="020F0600000000000000" pitchFamily="50" charset="-128"/>
              </a:rPr>
              <a:t>〉</a:t>
            </a:r>
          </a:p>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・移動、食事、入浴（２人体制）、排泄など日常生活の</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介助</a:t>
            </a:r>
            <a:endParaRPr kumimoji="1" lang="en-US" altLang="ja-JP" sz="700" dirty="0" smtClean="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a:t>
            </a:r>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介護</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記録作成　　　　　　　　　　　・</a:t>
            </a:r>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誕生日会などレクリエーション</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開催</a:t>
            </a:r>
            <a:endParaRPr kumimoji="1" lang="en-US" altLang="ja-JP" sz="700" dirty="0" smtClean="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a:t>
            </a:r>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買い物代行や、食材の買い出し　　　・機能訓練　など　　　　　　　</a:t>
            </a:r>
            <a:endParaRPr kumimoji="1" lang="en-US" altLang="ja-JP" sz="700" dirty="0">
              <a:solidFill>
                <a:srgbClr val="C00000"/>
              </a:solidFill>
              <a:latin typeface="HG丸ｺﾞｼｯｸM-PRO" panose="020F0600000000000000" pitchFamily="50" charset="-128"/>
              <a:ea typeface="HG丸ｺﾞｼｯｸM-PRO" panose="020F0600000000000000" pitchFamily="50" charset="-128"/>
            </a:endParaRPr>
          </a:p>
          <a:p>
            <a:r>
              <a:rPr kumimoji="1" lang="en-US" altLang="ja-JP" sz="70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社用車（普通車１ＢＯＸ：ＡＴ車）の運転をお願いすることがあります。</a:t>
            </a:r>
          </a:p>
          <a:p>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51" name="楕円 50"/>
          <p:cNvSpPr/>
          <p:nvPr/>
        </p:nvSpPr>
        <p:spPr bwMode="auto">
          <a:xfrm>
            <a:off x="605046" y="5435489"/>
            <a:ext cx="587172"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2" name="楕円 51"/>
          <p:cNvSpPr/>
          <p:nvPr/>
        </p:nvSpPr>
        <p:spPr bwMode="auto">
          <a:xfrm>
            <a:off x="1783139" y="5398976"/>
            <a:ext cx="36458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3" name="楕円 52"/>
          <p:cNvSpPr/>
          <p:nvPr/>
        </p:nvSpPr>
        <p:spPr bwMode="auto">
          <a:xfrm>
            <a:off x="1200342" y="6005402"/>
            <a:ext cx="441151"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4" name="楕円 53"/>
          <p:cNvSpPr/>
          <p:nvPr/>
        </p:nvSpPr>
        <p:spPr bwMode="auto">
          <a:xfrm>
            <a:off x="1175101" y="6851636"/>
            <a:ext cx="36458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5" name="テキスト ボックス 85"/>
          <p:cNvSpPr txBox="1"/>
          <p:nvPr/>
        </p:nvSpPr>
        <p:spPr>
          <a:xfrm>
            <a:off x="1842651" y="6751167"/>
            <a:ext cx="602099" cy="1867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a:solidFill>
                  <a:srgbClr val="C00000"/>
                </a:solidFill>
                <a:latin typeface="HG丸ｺﾞｼｯｸM-PRO" panose="020F0600000000000000" pitchFamily="50" charset="-128"/>
                <a:ea typeface="HG丸ｺﾞｼｯｸM-PRO" panose="020F0600000000000000" pitchFamily="50" charset="-128"/>
              </a:rPr>
              <a:t>３ヶ月</a:t>
            </a:r>
          </a:p>
        </p:txBody>
      </p:sp>
      <p:sp>
        <p:nvSpPr>
          <p:cNvPr id="56" name="楕円 55"/>
          <p:cNvSpPr/>
          <p:nvPr/>
        </p:nvSpPr>
        <p:spPr bwMode="auto">
          <a:xfrm>
            <a:off x="2973404" y="6922503"/>
            <a:ext cx="36458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8" name="テキスト ボックス 82"/>
          <p:cNvSpPr txBox="1"/>
          <p:nvPr/>
        </p:nvSpPr>
        <p:spPr>
          <a:xfrm>
            <a:off x="1337334" y="7447497"/>
            <a:ext cx="1323975" cy="1968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０００　　０１２４</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59" name="テキスト ボックス 83"/>
          <p:cNvSpPr txBox="1"/>
          <p:nvPr/>
        </p:nvSpPr>
        <p:spPr>
          <a:xfrm>
            <a:off x="1337334" y="7551164"/>
            <a:ext cx="2935370" cy="2339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○○県△△△市□□</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□３番地</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60" name="テキスト ボックス 84"/>
          <p:cNvSpPr txBox="1"/>
          <p:nvPr/>
        </p:nvSpPr>
        <p:spPr>
          <a:xfrm>
            <a:off x="1609445" y="7732882"/>
            <a:ext cx="2215487" cy="1943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　　○○線　　□</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　　　　　　　　　　　１０</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61" name="テキスト ボックス 66"/>
          <p:cNvSpPr txBox="1"/>
          <p:nvPr/>
        </p:nvSpPr>
        <p:spPr>
          <a:xfrm>
            <a:off x="1689891" y="8052249"/>
            <a:ext cx="2312576" cy="1917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　　２２　　　　　</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　　１２</a:t>
            </a:r>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　　</a:t>
            </a:r>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　　１４</a:t>
            </a:r>
          </a:p>
        </p:txBody>
      </p:sp>
      <p:sp>
        <p:nvSpPr>
          <p:cNvPr id="62" name="楕円 61"/>
          <p:cNvSpPr/>
          <p:nvPr/>
        </p:nvSpPr>
        <p:spPr bwMode="auto">
          <a:xfrm>
            <a:off x="2936416" y="7761605"/>
            <a:ext cx="170084" cy="137306"/>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63" name="楕円 62"/>
          <p:cNvSpPr/>
          <p:nvPr/>
        </p:nvSpPr>
        <p:spPr bwMode="auto">
          <a:xfrm>
            <a:off x="1623620" y="8265049"/>
            <a:ext cx="36458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64" name="楕円 63"/>
          <p:cNvSpPr/>
          <p:nvPr/>
        </p:nvSpPr>
        <p:spPr bwMode="auto">
          <a:xfrm>
            <a:off x="2519503" y="8250710"/>
            <a:ext cx="277538" cy="145757"/>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65" name="テキスト ボックス 50"/>
          <p:cNvSpPr txBox="1"/>
          <p:nvPr/>
        </p:nvSpPr>
        <p:spPr>
          <a:xfrm>
            <a:off x="1187267" y="8575114"/>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66" name="テキスト ボックス 50"/>
          <p:cNvSpPr txBox="1"/>
          <p:nvPr/>
        </p:nvSpPr>
        <p:spPr>
          <a:xfrm>
            <a:off x="1790517" y="8575114"/>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67" name="楕円 66"/>
          <p:cNvSpPr/>
          <p:nvPr/>
        </p:nvSpPr>
        <p:spPr bwMode="auto">
          <a:xfrm>
            <a:off x="1163246" y="8871473"/>
            <a:ext cx="36458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13" name="線吹き出し 3 (枠付き) 12"/>
          <p:cNvSpPr/>
          <p:nvPr/>
        </p:nvSpPr>
        <p:spPr>
          <a:xfrm>
            <a:off x="165326" y="1714579"/>
            <a:ext cx="6812349" cy="919993"/>
          </a:xfrm>
          <a:prstGeom prst="borderCallout3">
            <a:avLst>
              <a:gd name="adj1" fmla="val 50642"/>
              <a:gd name="adj2" fmla="val 77"/>
              <a:gd name="adj3" fmla="val 50224"/>
              <a:gd name="adj4" fmla="val -1119"/>
              <a:gd name="adj5" fmla="val 182574"/>
              <a:gd name="adj6" fmla="val -1343"/>
              <a:gd name="adj7" fmla="val 182250"/>
              <a:gd name="adj8" fmla="val 4419"/>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求人区分</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pPr marL="177800" indent="-177800"/>
            <a:r>
              <a:rPr lang="ja-JP" altLang="en-US" sz="900" b="1" dirty="0">
                <a:solidFill>
                  <a:schemeClr val="tx1"/>
                </a:solidFill>
                <a:latin typeface="メイリオ" panose="020B0604030504040204" pitchFamily="50" charset="-128"/>
                <a:ea typeface="メイリオ" panose="020B0604030504040204" pitchFamily="50" charset="-128"/>
              </a:rPr>
              <a:t>「フルタイム」</a:t>
            </a:r>
            <a:r>
              <a:rPr lang="ja-JP" altLang="en-US" sz="900" dirty="0">
                <a:solidFill>
                  <a:schemeClr val="tx1"/>
                </a:solidFill>
                <a:latin typeface="メイリオ" panose="020B0604030504040204" pitchFamily="50" charset="-128"/>
                <a:ea typeface="メイリオ" panose="020B0604030504040204" pitchFamily="50" charset="-128"/>
              </a:rPr>
              <a:t>：正社員のほか、正社員と同じ就業時間の従業員や、雇用形態や社内での呼称にかかわらずフルタイムになります。</a:t>
            </a:r>
            <a:endParaRPr lang="en-US" altLang="ja-JP" sz="900" dirty="0">
              <a:solidFill>
                <a:schemeClr val="tx1"/>
              </a:solidFill>
              <a:latin typeface="メイリオ" panose="020B0604030504040204" pitchFamily="50" charset="-128"/>
              <a:ea typeface="メイリオ" panose="020B0604030504040204" pitchFamily="50" charset="-128"/>
            </a:endParaRPr>
          </a:p>
          <a:p>
            <a:pPr marL="177800" indent="-177800"/>
            <a:r>
              <a:rPr lang="ja-JP" altLang="en-US" sz="900" b="1" dirty="0">
                <a:solidFill>
                  <a:schemeClr val="tx1"/>
                </a:solidFill>
                <a:latin typeface="メイリオ" panose="020B0604030504040204" pitchFamily="50" charset="-128"/>
                <a:ea typeface="メイリオ" panose="020B0604030504040204" pitchFamily="50" charset="-128"/>
              </a:rPr>
              <a:t>「パート」</a:t>
            </a:r>
            <a:r>
              <a:rPr lang="ja-JP" altLang="en-US" sz="900" dirty="0">
                <a:solidFill>
                  <a:schemeClr val="tx1"/>
                </a:solidFill>
                <a:latin typeface="メイリオ" panose="020B0604030504040204" pitchFamily="50" charset="-128"/>
                <a:ea typeface="メイリオ" panose="020B0604030504040204" pitchFamily="50" charset="-128"/>
              </a:rPr>
              <a:t>：正社員より就業時間が短い従業員はパートになります</a:t>
            </a:r>
            <a:endParaRPr lang="en-US" altLang="ja-JP" sz="700" dirty="0">
              <a:solidFill>
                <a:schemeClr val="tx1"/>
              </a:solidFill>
              <a:latin typeface="メイリオ" panose="020B0604030504040204" pitchFamily="50" charset="-128"/>
              <a:ea typeface="メイリオ" panose="020B0604030504040204" pitchFamily="50" charset="-128"/>
            </a:endParaRPr>
          </a:p>
          <a:p>
            <a:pPr marL="358773" indent="-358773"/>
            <a:r>
              <a:rPr lang="ja-JP" altLang="en-US" sz="700" dirty="0" smtClean="0">
                <a:solidFill>
                  <a:schemeClr val="tx1"/>
                </a:solidFill>
                <a:latin typeface="メイリオ" panose="020B0604030504040204" pitchFamily="50" charset="-128"/>
                <a:ea typeface="メイリオ" panose="020B0604030504040204" pitchFamily="50" charset="-128"/>
              </a:rPr>
              <a:t>　</a:t>
            </a:r>
            <a:r>
              <a:rPr lang="ja-JP" altLang="en-US" sz="800" dirty="0" smtClean="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注意）月給制＝フルタイム、時給制＝パートではありません。</a:t>
            </a:r>
            <a:endParaRPr lang="en-US" altLang="ja-JP" sz="800" dirty="0">
              <a:solidFill>
                <a:schemeClr val="tx1"/>
              </a:solidFill>
              <a:latin typeface="メイリオ" panose="020B0604030504040204" pitchFamily="50" charset="-128"/>
              <a:ea typeface="メイリオ" panose="020B0604030504040204" pitchFamily="50" charset="-128"/>
            </a:endParaRPr>
          </a:p>
          <a:p>
            <a:pPr>
              <a:spcBef>
                <a:spcPts val="600"/>
              </a:spcBef>
            </a:pPr>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smtClean="0">
                <a:solidFill>
                  <a:schemeClr val="tx1"/>
                </a:solidFill>
                <a:latin typeface="メイリオ" panose="020B0604030504040204" pitchFamily="50" charset="-128"/>
                <a:ea typeface="メイリオ" panose="020B0604030504040204" pitchFamily="50" charset="-128"/>
              </a:rPr>
              <a:t>障害者</a:t>
            </a:r>
            <a:r>
              <a:rPr lang="ja-JP" altLang="en-US" sz="900" dirty="0">
                <a:solidFill>
                  <a:schemeClr val="tx1"/>
                </a:solidFill>
                <a:latin typeface="メイリオ" panose="020B0604030504040204" pitchFamily="50" charset="-128"/>
                <a:ea typeface="メイリオ" panose="020B0604030504040204" pitchFamily="50" charset="-128"/>
              </a:rPr>
              <a:t>に限定</a:t>
            </a:r>
            <a:r>
              <a:rPr lang="ja-JP" altLang="en-US" sz="900" dirty="0" smtClean="0">
                <a:solidFill>
                  <a:schemeClr val="tx1"/>
                </a:solidFill>
                <a:latin typeface="メイリオ" panose="020B0604030504040204" pitchFamily="50" charset="-128"/>
                <a:ea typeface="メイリオ" panose="020B0604030504040204" pitchFamily="50" charset="-128"/>
              </a:rPr>
              <a:t>しての募集を</a:t>
            </a:r>
            <a:r>
              <a:rPr lang="ja-JP" altLang="en-US" sz="900" dirty="0">
                <a:solidFill>
                  <a:schemeClr val="tx1"/>
                </a:solidFill>
                <a:latin typeface="メイリオ" panose="020B0604030504040204" pitchFamily="50" charset="-128"/>
                <a:ea typeface="メイリオ" panose="020B0604030504040204" pitchFamily="50" charset="-128"/>
              </a:rPr>
              <a:t>ご希望の場合は、「障害者」にもチェックしてください。また、就労継続支援Ａ型の事業所での利用者を募集する場合は、「就労継続支援Ａ型事業の利用者の募集に該当」にチェックしてください。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6" name="線吹き出し 2 (枠付き) 25"/>
          <p:cNvSpPr/>
          <p:nvPr/>
        </p:nvSpPr>
        <p:spPr>
          <a:xfrm>
            <a:off x="4305298" y="2683915"/>
            <a:ext cx="2672376" cy="424183"/>
          </a:xfrm>
          <a:prstGeom prst="borderCallout2">
            <a:avLst>
              <a:gd name="adj1" fmla="val 51743"/>
              <a:gd name="adj2" fmla="val -16"/>
              <a:gd name="adj3" fmla="val 50842"/>
              <a:gd name="adj4" fmla="val -10708"/>
              <a:gd name="adj5" fmla="val 166805"/>
              <a:gd name="adj6" fmla="val -16145"/>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トライアル雇用併用の希望</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rPr>
              <a:t>　トライアル雇用の</a:t>
            </a:r>
            <a:r>
              <a:rPr lang="ja-JP" altLang="en-US" sz="900" dirty="0">
                <a:solidFill>
                  <a:schemeClr val="tx1"/>
                </a:solidFill>
                <a:latin typeface="メイリオ" panose="020B0604030504040204" pitchFamily="50" charset="-128"/>
                <a:ea typeface="メイリオ" panose="020B0604030504040204" pitchFamily="50" charset="-128"/>
              </a:rPr>
              <a:t>利用希望がある場合に</a:t>
            </a:r>
            <a:r>
              <a:rPr lang="ja-JP" altLang="en-US" sz="900" dirty="0" smtClean="0">
                <a:solidFill>
                  <a:schemeClr val="tx1"/>
                </a:solidFill>
                <a:latin typeface="メイリオ" panose="020B0604030504040204" pitchFamily="50" charset="-128"/>
                <a:ea typeface="メイリオ" panose="020B0604030504040204" pitchFamily="50" charset="-128"/>
              </a:rPr>
              <a:t>チェックして</a:t>
            </a:r>
            <a:r>
              <a:rPr lang="ja-JP" altLang="en-US"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4" name="線吹き出し 2 (枠付き) 13"/>
          <p:cNvSpPr/>
          <p:nvPr/>
        </p:nvSpPr>
        <p:spPr>
          <a:xfrm>
            <a:off x="4301012" y="3154113"/>
            <a:ext cx="2672375" cy="740186"/>
          </a:xfrm>
          <a:prstGeom prst="borderCallout2">
            <a:avLst>
              <a:gd name="adj1" fmla="val 49968"/>
              <a:gd name="adj2" fmla="val -152"/>
              <a:gd name="adj3" fmla="val 96860"/>
              <a:gd name="adj4" fmla="val -6995"/>
              <a:gd name="adj5" fmla="val 102280"/>
              <a:gd name="adj6" fmla="val -81467"/>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公開範囲</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ハローワークインターネットサービスや</a:t>
            </a:r>
            <a:r>
              <a:rPr lang="ja-JP" altLang="en-US" sz="900" dirty="0" smtClean="0">
                <a:solidFill>
                  <a:schemeClr val="tx1"/>
                </a:solidFill>
                <a:latin typeface="メイリオ" panose="020B0604030504040204" pitchFamily="50" charset="-128"/>
                <a:ea typeface="メイリオ" panose="020B0604030504040204" pitchFamily="50" charset="-128"/>
              </a:rPr>
              <a:t>ハローワ</a:t>
            </a:r>
            <a:r>
              <a:rPr lang="en-US" altLang="ja-JP" sz="900" dirty="0" smtClean="0">
                <a:solidFill>
                  <a:schemeClr val="tx1"/>
                </a:solidFill>
                <a:latin typeface="メイリオ" panose="020B0604030504040204" pitchFamily="50" charset="-128"/>
                <a:ea typeface="メイリオ" panose="020B0604030504040204" pitchFamily="50" charset="-128"/>
              </a:rPr>
              <a:t/>
            </a:r>
            <a:br>
              <a:rPr lang="en-US" altLang="ja-JP" sz="900" dirty="0" smtClean="0">
                <a:solidFill>
                  <a:schemeClr val="tx1"/>
                </a:solidFill>
                <a:latin typeface="メイリオ" panose="020B0604030504040204" pitchFamily="50" charset="-128"/>
                <a:ea typeface="メイリオ" panose="020B0604030504040204" pitchFamily="50" charset="-128"/>
              </a:rPr>
            </a:br>
            <a:r>
              <a:rPr lang="ja-JP" altLang="en-US" sz="900" dirty="0" err="1" smtClean="0">
                <a:solidFill>
                  <a:schemeClr val="tx1"/>
                </a:solidFill>
                <a:latin typeface="メイリオ" panose="020B0604030504040204" pitchFamily="50" charset="-128"/>
                <a:ea typeface="メイリオ" panose="020B0604030504040204" pitchFamily="50" charset="-128"/>
              </a:rPr>
              <a:t>ー</a:t>
            </a:r>
            <a:r>
              <a:rPr lang="ja-JP" altLang="en-US" sz="900" dirty="0" smtClean="0">
                <a:solidFill>
                  <a:schemeClr val="tx1"/>
                </a:solidFill>
                <a:latin typeface="メイリオ" panose="020B0604030504040204" pitchFamily="50" charset="-128"/>
                <a:ea typeface="メイリオ" panose="020B0604030504040204" pitchFamily="50" charset="-128"/>
              </a:rPr>
              <a:t>ク内の検索</a:t>
            </a:r>
            <a:r>
              <a:rPr lang="ja-JP" altLang="en-US" sz="900" dirty="0">
                <a:solidFill>
                  <a:schemeClr val="tx1"/>
                </a:solidFill>
                <a:latin typeface="メイリオ" panose="020B0604030504040204" pitchFamily="50" charset="-128"/>
                <a:ea typeface="メイリオ" panose="020B0604030504040204" pitchFamily="50" charset="-128"/>
              </a:rPr>
              <a:t>・登録用パソコンでの求人情報・</a:t>
            </a:r>
            <a:r>
              <a:rPr lang="ja-JP" altLang="en-US" sz="900" dirty="0" smtClean="0">
                <a:solidFill>
                  <a:schemeClr val="tx1"/>
                </a:solidFill>
                <a:latin typeface="メイリオ" panose="020B0604030504040204" pitchFamily="50" charset="-128"/>
                <a:ea typeface="メイリオ" panose="020B0604030504040204" pitchFamily="50" charset="-128"/>
              </a:rPr>
              <a:t>事業所名等の</a:t>
            </a:r>
            <a:r>
              <a:rPr lang="ja-JP" altLang="en-US" sz="900" dirty="0">
                <a:solidFill>
                  <a:schemeClr val="tx1"/>
                </a:solidFill>
                <a:latin typeface="メイリオ" panose="020B0604030504040204" pitchFamily="50" charset="-128"/>
                <a:ea typeface="メイリオ" panose="020B0604030504040204" pitchFamily="50" charset="-128"/>
              </a:rPr>
              <a:t>公開範囲について、希望するものを選択してください</a:t>
            </a:r>
            <a:r>
              <a:rPr lang="ja-JP" altLang="en-US" sz="900" dirty="0" smtClean="0">
                <a:solidFill>
                  <a:schemeClr val="tx1"/>
                </a:solidFill>
                <a:latin typeface="メイリオ" panose="020B0604030504040204" pitchFamily="50" charset="-128"/>
                <a:ea typeface="メイリオ" panose="020B0604030504040204" pitchFamily="50" charset="-128"/>
              </a:rPr>
              <a:t>。（詳細は５頁参照）</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6" name="線吹き出し 2 (枠付き) 15"/>
          <p:cNvSpPr/>
          <p:nvPr/>
        </p:nvSpPr>
        <p:spPr>
          <a:xfrm>
            <a:off x="4301011" y="3944278"/>
            <a:ext cx="2672376" cy="1011739"/>
          </a:xfrm>
          <a:prstGeom prst="borderCallout2">
            <a:avLst>
              <a:gd name="adj1" fmla="val 12623"/>
              <a:gd name="adj2" fmla="val 269"/>
              <a:gd name="adj3" fmla="val 9955"/>
              <a:gd name="adj4" fmla="val -40649"/>
              <a:gd name="adj5" fmla="val -27846"/>
              <a:gd name="adj6" fmla="val -47226"/>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オンライン提供を不可とする機関</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ハローワークにお申し込みいただいた求人は、原則として、職業紹介事業を行う地方自治体・地方版ハローワーク</a:t>
            </a:r>
            <a:r>
              <a:rPr lang="ja-JP" altLang="en-US" sz="900" dirty="0" smtClean="0">
                <a:solidFill>
                  <a:schemeClr val="tx1"/>
                </a:solidFill>
                <a:latin typeface="メイリオ" panose="020B0604030504040204" pitchFamily="50" charset="-128"/>
                <a:ea typeface="メイリオ" panose="020B0604030504040204" pitchFamily="50" charset="-128"/>
              </a:rPr>
              <a:t>や民間</a:t>
            </a:r>
            <a:r>
              <a:rPr lang="ja-JP" altLang="en-US" sz="900" dirty="0">
                <a:solidFill>
                  <a:schemeClr val="tx1"/>
                </a:solidFill>
                <a:latin typeface="メイリオ" panose="020B0604030504040204" pitchFamily="50" charset="-128"/>
                <a:ea typeface="メイリオ" panose="020B0604030504040204" pitchFamily="50" charset="-128"/>
              </a:rPr>
              <a:t>人材</a:t>
            </a:r>
            <a:r>
              <a:rPr lang="ja-JP" altLang="en-US" sz="900" dirty="0" smtClean="0">
                <a:solidFill>
                  <a:schemeClr val="tx1"/>
                </a:solidFill>
                <a:latin typeface="メイリオ" panose="020B0604030504040204" pitchFamily="50" charset="-128"/>
                <a:ea typeface="メイリオ" panose="020B0604030504040204" pitchFamily="50" charset="-128"/>
              </a:rPr>
              <a:t>ビジネスにオンライン</a:t>
            </a:r>
            <a:r>
              <a:rPr lang="ja-JP" altLang="en-US" sz="900" dirty="0">
                <a:solidFill>
                  <a:schemeClr val="tx1"/>
                </a:solidFill>
                <a:latin typeface="メイリオ" panose="020B0604030504040204" pitchFamily="50" charset="-128"/>
                <a:ea typeface="メイリオ" panose="020B0604030504040204" pitchFamily="50" charset="-128"/>
              </a:rPr>
              <a:t>で提供</a:t>
            </a:r>
            <a:r>
              <a:rPr lang="ja-JP" altLang="en-US" sz="900" dirty="0" smtClean="0">
                <a:solidFill>
                  <a:schemeClr val="tx1"/>
                </a:solidFill>
                <a:latin typeface="メイリオ" panose="020B0604030504040204" pitchFamily="50" charset="-128"/>
                <a:ea typeface="メイリオ" panose="020B0604030504040204" pitchFamily="50" charset="-128"/>
              </a:rPr>
              <a:t>されます</a:t>
            </a:r>
            <a:r>
              <a:rPr lang="ja-JP" altLang="en-US" sz="900" b="1" dirty="0" smtClean="0">
                <a:solidFill>
                  <a:schemeClr val="tx1"/>
                </a:solidFill>
                <a:latin typeface="メイリオ" panose="020B0604030504040204" pitchFamily="50" charset="-128"/>
                <a:ea typeface="メイリオ" panose="020B0604030504040204" pitchFamily="50" charset="-128"/>
              </a:rPr>
              <a:t>（公開範囲にかかわらず事業所名等を含めた求人情報を提供）</a:t>
            </a:r>
            <a:r>
              <a:rPr lang="ja-JP" altLang="en-US" sz="900" dirty="0" smtClean="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オンライン提供を希望しない場合は、不可とする機関を選択してください。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7" name="線吹き出し 1 (枠付き) 16"/>
          <p:cNvSpPr/>
          <p:nvPr/>
        </p:nvSpPr>
        <p:spPr>
          <a:xfrm>
            <a:off x="4301011" y="4997052"/>
            <a:ext cx="2672376" cy="491885"/>
          </a:xfrm>
          <a:prstGeom prst="borderCallout1">
            <a:avLst>
              <a:gd name="adj1" fmla="val 48058"/>
              <a:gd name="adj2" fmla="val -64"/>
              <a:gd name="adj3" fmla="val -112192"/>
              <a:gd name="adj4" fmla="val -18088"/>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職種</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どのような職業</a:t>
            </a:r>
            <a:r>
              <a:rPr lang="ja-JP" altLang="en-US" sz="900" dirty="0" smtClean="0">
                <a:solidFill>
                  <a:schemeClr val="tx1"/>
                </a:solidFill>
                <a:latin typeface="メイリオ" panose="020B0604030504040204" pitchFamily="50" charset="-128"/>
                <a:ea typeface="メイリオ" panose="020B0604030504040204" pitchFamily="50" charset="-128"/>
              </a:rPr>
              <a:t>かイメージ</a:t>
            </a:r>
            <a:r>
              <a:rPr lang="ja-JP" altLang="en-US" sz="900" dirty="0">
                <a:solidFill>
                  <a:schemeClr val="tx1"/>
                </a:solidFill>
                <a:latin typeface="メイリオ" panose="020B0604030504040204" pitchFamily="50" charset="-128"/>
                <a:ea typeface="メイリオ" panose="020B0604030504040204" pitchFamily="50" charset="-128"/>
              </a:rPr>
              <a:t>しやすい</a:t>
            </a:r>
            <a:r>
              <a:rPr lang="ja-JP" altLang="en-US" sz="900" dirty="0" smtClean="0">
                <a:solidFill>
                  <a:schemeClr val="tx1"/>
                </a:solidFill>
                <a:latin typeface="メイリオ" panose="020B0604030504040204" pitchFamily="50" charset="-128"/>
                <a:ea typeface="メイリオ" panose="020B0604030504040204" pitchFamily="50" charset="-128"/>
              </a:rPr>
              <a:t>よう専門用語</a:t>
            </a:r>
            <a:r>
              <a:rPr lang="ja-JP" altLang="en-US" sz="900" dirty="0">
                <a:solidFill>
                  <a:schemeClr val="tx1"/>
                </a:solidFill>
                <a:latin typeface="メイリオ" panose="020B0604030504040204" pitchFamily="50" charset="-128"/>
                <a:ea typeface="メイリオ" panose="020B0604030504040204" pitchFamily="50" charset="-128"/>
              </a:rPr>
              <a:t>や企業独自の呼称を避けた表現で記入</a:t>
            </a:r>
            <a:r>
              <a:rPr lang="ja-JP" altLang="en-US" sz="800" dirty="0">
                <a:solidFill>
                  <a:schemeClr val="tx1"/>
                </a:solidFill>
                <a:latin typeface="メイリオ" panose="020B0604030504040204" pitchFamily="50" charset="-128"/>
                <a:ea typeface="メイリオ" panose="020B0604030504040204" pitchFamily="50" charset="-128"/>
              </a:rPr>
              <a:t>してください。</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18" name="線吹き出し 1 (枠付き) 17"/>
          <p:cNvSpPr/>
          <p:nvPr/>
        </p:nvSpPr>
        <p:spPr>
          <a:xfrm>
            <a:off x="4301011" y="5536944"/>
            <a:ext cx="2672377" cy="897448"/>
          </a:xfrm>
          <a:prstGeom prst="borderCallout1">
            <a:avLst>
              <a:gd name="adj1" fmla="val 33184"/>
              <a:gd name="adj2" fmla="val -64"/>
              <a:gd name="adj3" fmla="val -40333"/>
              <a:gd name="adj4" fmla="val -16662"/>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仕事の内容</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仕事の内容は求職者が最も重要視する項目の一つです。詳しく</a:t>
            </a:r>
            <a:r>
              <a:rPr lang="ja-JP" altLang="en-US" sz="900" dirty="0">
                <a:solidFill>
                  <a:schemeClr val="tx1"/>
                </a:solidFill>
                <a:latin typeface="メイリオ" panose="020B0604030504040204" pitchFamily="50" charset="-128"/>
                <a:ea typeface="メイリオ" panose="020B0604030504040204" pitchFamily="50" charset="-128"/>
              </a:rPr>
              <a:t>説明するこ</a:t>
            </a:r>
            <a:r>
              <a:rPr lang="ja-JP" altLang="ja-JP" sz="900" dirty="0">
                <a:solidFill>
                  <a:schemeClr val="tx1"/>
                </a:solidFill>
                <a:latin typeface="メイリオ" panose="020B0604030504040204" pitchFamily="50" charset="-128"/>
                <a:ea typeface="メイリオ" panose="020B0604030504040204" pitchFamily="50" charset="-128"/>
              </a:rPr>
              <a:t>とで、求職者の方の疑問やとまどいを解消し、応募者が増えることにつながります</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応募</a:t>
            </a:r>
            <a:r>
              <a:rPr lang="ja-JP" altLang="en-US" sz="900" dirty="0">
                <a:solidFill>
                  <a:schemeClr val="tx1"/>
                </a:solidFill>
                <a:latin typeface="メイリオ" panose="020B0604030504040204" pitchFamily="50" charset="-128"/>
                <a:ea typeface="メイリオ" panose="020B0604030504040204" pitchFamily="50" charset="-128"/>
              </a:rPr>
              <a:t>者</a:t>
            </a:r>
            <a:r>
              <a:rPr lang="ja-JP" altLang="ja-JP" sz="900" dirty="0">
                <a:solidFill>
                  <a:schemeClr val="tx1"/>
                </a:solidFill>
                <a:latin typeface="メイリオ" panose="020B0604030504040204" pitchFamily="50" charset="-128"/>
                <a:ea typeface="メイリオ" panose="020B0604030504040204" pitchFamily="50" charset="-128"/>
              </a:rPr>
              <a:t>の目線に立って詳細かつ分かりやすい内容で</a:t>
            </a:r>
            <a:r>
              <a:rPr lang="ja-JP" altLang="en-US" sz="900" dirty="0">
                <a:solidFill>
                  <a:schemeClr val="tx1"/>
                </a:solidFill>
                <a:latin typeface="メイリオ" panose="020B0604030504040204" pitchFamily="50" charset="-128"/>
                <a:ea typeface="メイリオ" panose="020B0604030504040204" pitchFamily="50" charset="-128"/>
              </a:rPr>
              <a:t>記入</a:t>
            </a:r>
            <a:r>
              <a:rPr lang="ja-JP" altLang="ja-JP" sz="900" dirty="0">
                <a:solidFill>
                  <a:schemeClr val="tx1"/>
                </a:solidFill>
                <a:latin typeface="メイリオ" panose="020B0604030504040204" pitchFamily="50" charset="-128"/>
                <a:ea typeface="メイリオ" panose="020B0604030504040204" pitchFamily="50" charset="-128"/>
              </a:rPr>
              <a:t>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7" name="線吹き出し 1 (枠付き) 26"/>
          <p:cNvSpPr/>
          <p:nvPr/>
        </p:nvSpPr>
        <p:spPr>
          <a:xfrm>
            <a:off x="4305297" y="7160760"/>
            <a:ext cx="2672377" cy="749928"/>
          </a:xfrm>
          <a:prstGeom prst="borderCallout1">
            <a:avLst>
              <a:gd name="adj1" fmla="val 36024"/>
              <a:gd name="adj2" fmla="val -349"/>
              <a:gd name="adj3" fmla="val 1746"/>
              <a:gd name="adj4" fmla="val -10390"/>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試用期間</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rPr>
              <a:t>　試用</a:t>
            </a:r>
            <a:r>
              <a:rPr lang="ja-JP" altLang="en-US" sz="900" dirty="0">
                <a:solidFill>
                  <a:schemeClr val="tx1"/>
                </a:solidFill>
                <a:latin typeface="メイリオ" panose="020B0604030504040204" pitchFamily="50" charset="-128"/>
                <a:ea typeface="メイリオ" panose="020B0604030504040204" pitchFamily="50" charset="-128"/>
              </a:rPr>
              <a:t>期間が「</a:t>
            </a:r>
            <a:r>
              <a:rPr lang="ja-JP" altLang="en-US" sz="900" b="1" dirty="0">
                <a:solidFill>
                  <a:schemeClr val="tx1"/>
                </a:solidFill>
                <a:latin typeface="メイリオ" panose="020B0604030504040204" pitchFamily="50" charset="-128"/>
                <a:ea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rPr>
              <a:t>」の場合はその期間</a:t>
            </a:r>
            <a:r>
              <a:rPr lang="ja-JP" altLang="en-US" sz="900" dirty="0" smtClean="0">
                <a:solidFill>
                  <a:schemeClr val="tx1"/>
                </a:solidFill>
                <a:latin typeface="メイリオ" panose="020B0604030504040204" pitchFamily="50" charset="-128"/>
                <a:ea typeface="メイリオ" panose="020B0604030504040204" pitchFamily="50" charset="-128"/>
              </a:rPr>
              <a:t>を記入して</a:t>
            </a:r>
            <a:r>
              <a:rPr lang="ja-JP" altLang="en-US" sz="900" dirty="0">
                <a:solidFill>
                  <a:schemeClr val="tx1"/>
                </a:solidFill>
                <a:latin typeface="メイリオ" panose="020B0604030504040204" pitchFamily="50" charset="-128"/>
                <a:ea typeface="メイリオ" panose="020B0604030504040204" pitchFamily="50" charset="-128"/>
              </a:rPr>
              <a:t>ください</a:t>
            </a:r>
            <a:r>
              <a:rPr lang="ja-JP" altLang="en-US" sz="900" dirty="0" smtClean="0">
                <a:solidFill>
                  <a:schemeClr val="tx1"/>
                </a:solidFill>
                <a:latin typeface="メイリオ" panose="020B0604030504040204" pitchFamily="50" charset="-128"/>
                <a:ea typeface="メイリオ" panose="020B0604030504040204" pitchFamily="50" charset="-128"/>
              </a:rPr>
              <a:t>。</a:t>
            </a:r>
            <a:r>
              <a:rPr lang="ja-JP" altLang="ja-JP" sz="900" dirty="0" smtClean="0">
                <a:solidFill>
                  <a:schemeClr val="tx1"/>
                </a:solidFill>
                <a:latin typeface="メイリオ" panose="020B0604030504040204" pitchFamily="50" charset="-128"/>
                <a:ea typeface="メイリオ" panose="020B0604030504040204" pitchFamily="50" charset="-128"/>
              </a:rPr>
              <a:t>試用期</a:t>
            </a:r>
            <a:r>
              <a:rPr lang="ja-JP" altLang="ja-JP" sz="900" dirty="0">
                <a:solidFill>
                  <a:schemeClr val="tx1"/>
                </a:solidFill>
                <a:latin typeface="メイリオ" panose="020B0604030504040204" pitchFamily="50" charset="-128"/>
                <a:ea typeface="メイリオ" panose="020B0604030504040204" pitchFamily="50" charset="-128"/>
              </a:rPr>
              <a:t>間中の労働</a:t>
            </a:r>
            <a:r>
              <a:rPr lang="ja-JP" altLang="ja-JP" sz="900" dirty="0" smtClean="0">
                <a:solidFill>
                  <a:schemeClr val="tx1"/>
                </a:solidFill>
                <a:latin typeface="メイリオ" panose="020B0604030504040204" pitchFamily="50" charset="-128"/>
                <a:ea typeface="メイリオ" panose="020B0604030504040204" pitchFamily="50" charset="-128"/>
              </a:rPr>
              <a:t>条件</a:t>
            </a:r>
            <a:r>
              <a:rPr lang="ja-JP" altLang="en-US" sz="900" dirty="0" smtClean="0">
                <a:solidFill>
                  <a:schemeClr val="tx1"/>
                </a:solidFill>
                <a:latin typeface="メイリオ" panose="020B0604030504040204" pitchFamily="50" charset="-128"/>
                <a:ea typeface="メイリオ" panose="020B0604030504040204" pitchFamily="50" charset="-128"/>
              </a:rPr>
              <a:t>が</a:t>
            </a:r>
            <a:r>
              <a:rPr lang="ja-JP" altLang="ja-JP" sz="900" dirty="0" smtClean="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異なる</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場合は</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試用期間中の労働条件の内容</a:t>
            </a:r>
            <a:r>
              <a:rPr lang="ja-JP" altLang="ja-JP" sz="900" dirty="0">
                <a:solidFill>
                  <a:schemeClr val="tx1"/>
                </a:solidFill>
                <a:latin typeface="メイリオ" panose="020B0604030504040204" pitchFamily="50" charset="-128"/>
                <a:ea typeface="メイリオ" panose="020B0604030504040204" pitchFamily="50" charset="-128"/>
              </a:rPr>
              <a:t>」に試用期間中の条件をできる限り</a:t>
            </a:r>
            <a:r>
              <a:rPr lang="ja-JP" altLang="ja-JP" sz="900" dirty="0" smtClean="0">
                <a:solidFill>
                  <a:schemeClr val="tx1"/>
                </a:solidFill>
                <a:latin typeface="メイリオ" panose="020B0604030504040204" pitchFamily="50" charset="-128"/>
                <a:ea typeface="メイリオ" panose="020B0604030504040204" pitchFamily="50" charset="-128"/>
              </a:rPr>
              <a:t>詳しく</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5" name="線吹き出し 1 (枠付き) 24"/>
          <p:cNvSpPr/>
          <p:nvPr/>
        </p:nvSpPr>
        <p:spPr>
          <a:xfrm>
            <a:off x="4307207" y="7958695"/>
            <a:ext cx="2672376" cy="1022522"/>
          </a:xfrm>
          <a:prstGeom prst="borderCallout1">
            <a:avLst>
              <a:gd name="adj1" fmla="val 24712"/>
              <a:gd name="adj2" fmla="val -64"/>
              <a:gd name="adj3" fmla="val -9715"/>
              <a:gd name="adj4" fmla="val -11815"/>
            </a:avLst>
          </a:prstGeom>
          <a:solidFill>
            <a:schemeClr val="accent4">
              <a:lumMod val="20000"/>
              <a:lumOff val="80000"/>
            </a:schemeClr>
          </a:solidFill>
          <a:ln w="19050">
            <a:solidFill>
              <a:srgbClr val="FFC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lIns="36000" tIns="36000" rIns="0" bIns="36000" rtlCol="0" anchor="t"/>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就業場所</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rPr>
              <a:t>　求職者</a:t>
            </a:r>
            <a:r>
              <a:rPr lang="ja-JP" altLang="en-US" sz="900" dirty="0">
                <a:solidFill>
                  <a:schemeClr val="tx1"/>
                </a:solidFill>
                <a:latin typeface="メイリオ" panose="020B0604030504040204" pitchFamily="50" charset="-128"/>
                <a:ea typeface="メイリオ" panose="020B0604030504040204" pitchFamily="50" charset="-128"/>
              </a:rPr>
              <a:t>が迷わないよう、ビル名、階数、部屋番号まで正確</a:t>
            </a:r>
            <a:r>
              <a:rPr lang="ja-JP" altLang="en-US" sz="900" dirty="0" smtClean="0">
                <a:solidFill>
                  <a:schemeClr val="tx1"/>
                </a:solidFill>
                <a:latin typeface="メイリオ" panose="020B0604030504040204" pitchFamily="50" charset="-128"/>
                <a:ea typeface="メイリオ" panose="020B0604030504040204" pitchFamily="50" charset="-128"/>
              </a:rPr>
              <a:t>に記入して</a:t>
            </a:r>
            <a:r>
              <a:rPr lang="ja-JP" altLang="en-US" sz="900" dirty="0">
                <a:solidFill>
                  <a:schemeClr val="tx1"/>
                </a:solidFill>
                <a:latin typeface="メイリオ" panose="020B0604030504040204" pitchFamily="50" charset="-128"/>
                <a:ea typeface="メイリオ" panose="020B0604030504040204" pitchFamily="50" charset="-128"/>
              </a:rPr>
              <a:t>ください</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spcBef>
                <a:spcPts val="300"/>
              </a:spcBef>
            </a:pP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最寄り駅</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鉄道等の路線名と最寄り駅を記入してください。バス停等を利用する場合は、「就業場所に関する特記事項」に記入してください</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1" name="線吹き出し 1 (枠付き) 20"/>
          <p:cNvSpPr/>
          <p:nvPr/>
        </p:nvSpPr>
        <p:spPr>
          <a:xfrm>
            <a:off x="3940745" y="9029224"/>
            <a:ext cx="3049507" cy="612000"/>
          </a:xfrm>
          <a:prstGeom prst="borderCallout1">
            <a:avLst>
              <a:gd name="adj1" fmla="val 1319"/>
              <a:gd name="adj2" fmla="val 8408"/>
              <a:gd name="adj3" fmla="val -104355"/>
              <a:gd name="adj4" fmla="val -23132"/>
            </a:avLst>
          </a:prstGeom>
          <a:solidFill>
            <a:schemeClr val="accent4">
              <a:lumMod val="20000"/>
              <a:lumOff val="80000"/>
            </a:schemeClr>
          </a:solidFill>
          <a:ln w="19050">
            <a:solidFill>
              <a:srgbClr val="FFC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lIns="36000" tIns="36000" rIns="0" bIns="36000" rtlCol="0" anchor="t"/>
          <a:lstStyle/>
          <a:p>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受動</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喫煙対策</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就業場所における受動喫煙防止に向けた取組内容に</a:t>
            </a:r>
            <a:r>
              <a:rPr lang="ja-JP" altLang="en-US" sz="900" dirty="0" smtClean="0">
                <a:solidFill>
                  <a:schemeClr val="tx1"/>
                </a:solidFill>
                <a:latin typeface="メイリオ" panose="020B0604030504040204" pitchFamily="50" charset="-128"/>
                <a:ea typeface="メイリオ" panose="020B0604030504040204" pitchFamily="50" charset="-128"/>
              </a:rPr>
              <a:t>ついて記入して</a:t>
            </a:r>
            <a:r>
              <a:rPr lang="ja-JP" altLang="en-US" sz="900" dirty="0">
                <a:solidFill>
                  <a:schemeClr val="tx1"/>
                </a:solidFill>
                <a:latin typeface="メイリオ" panose="020B0604030504040204" pitchFamily="50" charset="-128"/>
                <a:ea typeface="メイリオ" panose="020B0604030504040204" pitchFamily="50" charset="-128"/>
              </a:rPr>
              <a:t>ください。詳細はリーフレット「受動喫煙防止のための取組を明示してください」をご確認ください。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4" name="線吹き出し 3 (枠付き) 23"/>
          <p:cNvSpPr/>
          <p:nvPr/>
        </p:nvSpPr>
        <p:spPr>
          <a:xfrm>
            <a:off x="102537" y="9038248"/>
            <a:ext cx="3722395" cy="601509"/>
          </a:xfrm>
          <a:prstGeom prst="borderCallout3">
            <a:avLst>
              <a:gd name="adj1" fmla="val 57473"/>
              <a:gd name="adj2" fmla="val -409"/>
              <a:gd name="adj3" fmla="val 56207"/>
              <a:gd name="adj4" fmla="val -2187"/>
              <a:gd name="adj5" fmla="val -29079"/>
              <a:gd name="adj6" fmla="val -1950"/>
              <a:gd name="adj7" fmla="val -27174"/>
              <a:gd name="adj8" fmla="val 10004"/>
            </a:avLst>
          </a:prstGeom>
          <a:solidFill>
            <a:schemeClr val="accent4">
              <a:lumMod val="20000"/>
              <a:lumOff val="80000"/>
            </a:schemeClr>
          </a:solidFill>
          <a:ln w="19050">
            <a:solidFill>
              <a:srgbClr val="FFC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lIns="36000" tIns="36000" rIns="0" bIns="36000" rtlCol="0" anchor="t"/>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転勤の可能性</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smtClean="0">
                <a:latin typeface="メイリオ" panose="020B0604030504040204" pitchFamily="50" charset="-128"/>
                <a:ea typeface="メイリオ" panose="020B0604030504040204" pitchFamily="50" charset="-128"/>
              </a:rPr>
              <a:t>・記入</a:t>
            </a:r>
            <a:r>
              <a:rPr lang="ja-JP" altLang="ja-JP" sz="900" dirty="0" smtClean="0">
                <a:latin typeface="メイリオ" panose="020B0604030504040204" pitchFamily="50" charset="-128"/>
                <a:ea typeface="メイリオ" panose="020B0604030504040204" pitchFamily="50" charset="-128"/>
              </a:rPr>
              <a:t>した</a:t>
            </a:r>
            <a:r>
              <a:rPr lang="ja-JP" altLang="ja-JP" sz="900" dirty="0">
                <a:latin typeface="メイリオ" panose="020B0604030504040204" pitchFamily="50" charset="-128"/>
                <a:ea typeface="メイリオ" panose="020B0604030504040204" pitchFamily="50" charset="-128"/>
              </a:rPr>
              <a:t>就業場所以外への転勤の可能性の有無を選択してください。</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rPr>
              <a:t>就業場所が数カ所あり、それぞれの場所ごとの募集人数が確定している場合は、就業場所ごとに別の求人として申し込んでください。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056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grayscl/>
          </a:blip>
          <a:srcRect l="6158" r="5278" b="4871"/>
          <a:stretch/>
        </p:blipFill>
        <p:spPr>
          <a:xfrm>
            <a:off x="0" y="1994491"/>
            <a:ext cx="4292600" cy="6478030"/>
          </a:xfrm>
          <a:prstGeom prst="rect">
            <a:avLst/>
          </a:prstGeom>
        </p:spPr>
      </p:pic>
      <p:sp>
        <p:nvSpPr>
          <p:cNvPr id="14" name="正方形/長方形 13"/>
          <p:cNvSpPr/>
          <p:nvPr/>
        </p:nvSpPr>
        <p:spPr>
          <a:xfrm>
            <a:off x="440055" y="2132352"/>
            <a:ext cx="3672000" cy="67561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40055" y="3573146"/>
            <a:ext cx="3672000" cy="216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0055" y="8091714"/>
            <a:ext cx="3672000" cy="23313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40055" y="7833177"/>
            <a:ext cx="3672000" cy="25853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40055" y="6567769"/>
            <a:ext cx="3672000" cy="379132"/>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40055" y="6301068"/>
            <a:ext cx="3672000" cy="26669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40055" y="5794632"/>
            <a:ext cx="3672000" cy="504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40055" y="5096652"/>
            <a:ext cx="3672000" cy="695544"/>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40055" y="4920747"/>
            <a:ext cx="3672000" cy="17346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6405" y="4654046"/>
            <a:ext cx="1728000" cy="264265"/>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174405" y="4654044"/>
            <a:ext cx="1944000" cy="264267"/>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22968" y="9916735"/>
            <a:ext cx="1203380" cy="230832"/>
          </a:xfrm>
          <a:prstGeom prst="rect">
            <a:avLst/>
          </a:prstGeom>
          <a:noFill/>
        </p:spPr>
        <p:txBody>
          <a:bodyPr wrap="square" rtlCol="0">
            <a:spAutoFit/>
          </a:bodyPr>
          <a:lstStyle/>
          <a:p>
            <a:pPr algn="ctr"/>
            <a:r>
              <a:rPr lang="ja-JP" altLang="en-US" sz="900" dirty="0" smtClean="0">
                <a:latin typeface="メイリオ" panose="020B0604030504040204" pitchFamily="50" charset="-128"/>
                <a:ea typeface="メイリオ" panose="020B0604030504040204" pitchFamily="50" charset="-128"/>
              </a:rPr>
              <a:t>②</a:t>
            </a:r>
            <a:endParaRPr lang="ja-JP" altLang="en-US" sz="900" dirty="0">
              <a:latin typeface="メイリオ" panose="020B0604030504040204" pitchFamily="50" charset="-128"/>
              <a:ea typeface="メイリオ" panose="020B0604030504040204" pitchFamily="50" charset="-128"/>
            </a:endParaRPr>
          </a:p>
        </p:txBody>
      </p:sp>
      <p:sp>
        <p:nvSpPr>
          <p:cNvPr id="27" name="楕円 26"/>
          <p:cNvSpPr/>
          <p:nvPr/>
        </p:nvSpPr>
        <p:spPr bwMode="auto">
          <a:xfrm>
            <a:off x="1082586" y="2357328"/>
            <a:ext cx="533793"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28" name="テキスト ボックス 91"/>
          <p:cNvSpPr txBox="1"/>
          <p:nvPr/>
        </p:nvSpPr>
        <p:spPr>
          <a:xfrm>
            <a:off x="3329407" y="1907942"/>
            <a:ext cx="1019175" cy="600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a:solidFill>
                  <a:srgbClr val="C00000"/>
                </a:solidFill>
                <a:latin typeface="HG丸ｺﾞｼｯｸM-PRO" panose="020F0600000000000000" pitchFamily="50" charset="-128"/>
                <a:ea typeface="HG丸ｺﾞｼｯｸM-PRO" panose="020F0600000000000000" pitchFamily="50" charset="-128"/>
              </a:rPr>
              <a:t>５９</a:t>
            </a:r>
          </a:p>
        </p:txBody>
      </p:sp>
      <p:sp>
        <p:nvSpPr>
          <p:cNvPr id="29" name="テキスト ボックス 50"/>
          <p:cNvSpPr txBox="1"/>
          <p:nvPr/>
        </p:nvSpPr>
        <p:spPr>
          <a:xfrm>
            <a:off x="2064710" y="222982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1" name="テキスト ボックス 161"/>
          <p:cNvSpPr txBox="1"/>
          <p:nvPr/>
        </p:nvSpPr>
        <p:spPr>
          <a:xfrm>
            <a:off x="2174405" y="2571553"/>
            <a:ext cx="1181100" cy="2288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a:solidFill>
                  <a:srgbClr val="C00000"/>
                </a:solidFill>
                <a:latin typeface="HG丸ｺﾞｼｯｸM-PRO" panose="020F0600000000000000" pitchFamily="50" charset="-128"/>
                <a:ea typeface="HG丸ｺﾞｼｯｸM-PRO" panose="020F0600000000000000" pitchFamily="50" charset="-128"/>
              </a:rPr>
              <a:t>定年が６０歳のため</a:t>
            </a:r>
          </a:p>
        </p:txBody>
      </p:sp>
      <p:sp>
        <p:nvSpPr>
          <p:cNvPr id="32" name="楕円 31"/>
          <p:cNvSpPr/>
          <p:nvPr/>
        </p:nvSpPr>
        <p:spPr bwMode="auto">
          <a:xfrm>
            <a:off x="1135257" y="3087578"/>
            <a:ext cx="441151"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3" name="楕円 32"/>
          <p:cNvSpPr/>
          <p:nvPr/>
        </p:nvSpPr>
        <p:spPr bwMode="auto">
          <a:xfrm>
            <a:off x="1155309" y="3449528"/>
            <a:ext cx="401046"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4" name="テキスト ボックス 95"/>
          <p:cNvSpPr txBox="1"/>
          <p:nvPr/>
        </p:nvSpPr>
        <p:spPr>
          <a:xfrm>
            <a:off x="1654176" y="3903446"/>
            <a:ext cx="771524" cy="1954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介護福祉士</a:t>
            </a:r>
          </a:p>
        </p:txBody>
      </p:sp>
      <p:sp>
        <p:nvSpPr>
          <p:cNvPr id="35" name="テキスト ボックス 156"/>
          <p:cNvSpPr txBox="1"/>
          <p:nvPr/>
        </p:nvSpPr>
        <p:spPr>
          <a:xfrm>
            <a:off x="1136650" y="3585946"/>
            <a:ext cx="2975405" cy="1954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簡単なＰＣ入力（定型フォームへの簡単な入力業務があります）</a:t>
            </a:r>
          </a:p>
        </p:txBody>
      </p:sp>
      <p:sp>
        <p:nvSpPr>
          <p:cNvPr id="36" name="楕円 35"/>
          <p:cNvSpPr/>
          <p:nvPr/>
        </p:nvSpPr>
        <p:spPr bwMode="auto">
          <a:xfrm>
            <a:off x="3466772" y="3938478"/>
            <a:ext cx="273920"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7" name="楕円 36"/>
          <p:cNvSpPr/>
          <p:nvPr/>
        </p:nvSpPr>
        <p:spPr bwMode="auto">
          <a:xfrm>
            <a:off x="2678376" y="3792428"/>
            <a:ext cx="301312"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8" name="楕円 37"/>
          <p:cNvSpPr/>
          <p:nvPr/>
        </p:nvSpPr>
        <p:spPr bwMode="auto">
          <a:xfrm>
            <a:off x="850572" y="4675078"/>
            <a:ext cx="273920"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9" name="テキスト ボックス 156"/>
          <p:cNvSpPr txBox="1"/>
          <p:nvPr/>
        </p:nvSpPr>
        <p:spPr>
          <a:xfrm>
            <a:off x="831636" y="4937787"/>
            <a:ext cx="1309091" cy="144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36000" tIns="36000" rIns="36000" bIns="3600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500" dirty="0" smtClean="0">
                <a:solidFill>
                  <a:srgbClr val="C00000"/>
                </a:solidFill>
                <a:latin typeface="HG丸ｺﾞｼｯｸM-PRO" panose="020F0600000000000000" pitchFamily="50" charset="-128"/>
                <a:ea typeface="HG丸ｺﾞｼｯｸM-PRO" panose="020F0600000000000000" pitchFamily="50" charset="-128"/>
              </a:rPr>
              <a:t>１８５，０００円　～２５５，０００円</a:t>
            </a:r>
            <a:endParaRPr kumimoji="1" lang="ja-JP" altLang="en-US" sz="5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0" name="テキスト ボックス 101"/>
          <p:cNvSpPr txBox="1"/>
          <p:nvPr/>
        </p:nvSpPr>
        <p:spPr>
          <a:xfrm>
            <a:off x="884640" y="5129082"/>
            <a:ext cx="1019175" cy="1342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資格</a:t>
            </a:r>
          </a:p>
        </p:txBody>
      </p:sp>
      <p:sp>
        <p:nvSpPr>
          <p:cNvPr id="41" name="テキスト ボックス 102"/>
          <p:cNvSpPr txBox="1"/>
          <p:nvPr/>
        </p:nvSpPr>
        <p:spPr>
          <a:xfrm>
            <a:off x="884640" y="5279516"/>
            <a:ext cx="541338" cy="1796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a:solidFill>
                  <a:srgbClr val="C00000"/>
                </a:solidFill>
                <a:latin typeface="HG丸ｺﾞｼｯｸM-PRO" panose="020F0600000000000000" pitchFamily="50" charset="-128"/>
                <a:ea typeface="HG丸ｺﾞｼｯｸM-PRO" panose="020F0600000000000000" pitchFamily="50" charset="-128"/>
              </a:rPr>
              <a:t>処遇改善</a:t>
            </a:r>
          </a:p>
        </p:txBody>
      </p:sp>
      <p:sp>
        <p:nvSpPr>
          <p:cNvPr id="42" name="テキスト ボックス 103"/>
          <p:cNvSpPr txBox="1"/>
          <p:nvPr/>
        </p:nvSpPr>
        <p:spPr>
          <a:xfrm>
            <a:off x="2624352" y="5121193"/>
            <a:ext cx="1583158" cy="1363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５，０００　　　　１０，０００</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3" name="テキスト ボックス 107"/>
          <p:cNvSpPr txBox="1"/>
          <p:nvPr/>
        </p:nvSpPr>
        <p:spPr>
          <a:xfrm>
            <a:off x="2565380" y="5276346"/>
            <a:ext cx="1658640" cy="160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１５，０００　　　　２５，０００</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4" name="楕円 43"/>
          <p:cNvSpPr/>
          <p:nvPr/>
        </p:nvSpPr>
        <p:spPr bwMode="auto">
          <a:xfrm>
            <a:off x="722576" y="6091128"/>
            <a:ext cx="301312"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46" name="テキスト ボックス 107"/>
          <p:cNvSpPr txBox="1"/>
          <p:nvPr/>
        </p:nvSpPr>
        <p:spPr>
          <a:xfrm>
            <a:off x="1277610" y="6341581"/>
            <a:ext cx="2880268" cy="160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２０５，０００　　　　　　　　　　　　　２９０，０００</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7" name="テキスト ボックス 106"/>
          <p:cNvSpPr txBox="1"/>
          <p:nvPr/>
        </p:nvSpPr>
        <p:spPr>
          <a:xfrm>
            <a:off x="736599" y="6521790"/>
            <a:ext cx="3514726" cy="3870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・深夜</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手当：６，０００円／１回　</a:t>
            </a:r>
            <a:r>
              <a:rPr kumimoji="1" lang="en-US" altLang="ja-JP" sz="60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月４回</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程度</a:t>
            </a:r>
            <a:endPar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・基本給は資格及び同一職種の経験年数に応じて決定します</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a:t>
            </a:r>
          </a:p>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・深夜手当（月４回）を含めると月額２２９，０００円～３１４，０００円となります。</a:t>
            </a:r>
            <a:endPar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48" name="テキスト ボックス 107"/>
          <p:cNvSpPr txBox="1"/>
          <p:nvPr/>
        </p:nvSpPr>
        <p:spPr>
          <a:xfrm>
            <a:off x="1238242" y="7111481"/>
            <a:ext cx="665573" cy="160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２１．５</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9" name="楕円 48"/>
          <p:cNvSpPr/>
          <p:nvPr/>
        </p:nvSpPr>
        <p:spPr bwMode="auto">
          <a:xfrm>
            <a:off x="2463669" y="6942028"/>
            <a:ext cx="781526"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0" name="楕円 49"/>
          <p:cNvSpPr/>
          <p:nvPr/>
        </p:nvSpPr>
        <p:spPr bwMode="auto">
          <a:xfrm>
            <a:off x="3357826" y="6935678"/>
            <a:ext cx="301312"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1" name="テキスト ボックス 107"/>
          <p:cNvSpPr txBox="1"/>
          <p:nvPr/>
        </p:nvSpPr>
        <p:spPr>
          <a:xfrm>
            <a:off x="3312112" y="7138068"/>
            <a:ext cx="665573" cy="160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２５，０００</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52" name="楕円 51"/>
          <p:cNvSpPr/>
          <p:nvPr/>
        </p:nvSpPr>
        <p:spPr bwMode="auto">
          <a:xfrm>
            <a:off x="740788" y="7450028"/>
            <a:ext cx="645889"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3" name="テキスト ボックス 107"/>
          <p:cNvSpPr txBox="1"/>
          <p:nvPr/>
        </p:nvSpPr>
        <p:spPr>
          <a:xfrm>
            <a:off x="1501302" y="7434857"/>
            <a:ext cx="665573" cy="160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２０</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54" name="楕円 53"/>
          <p:cNvSpPr/>
          <p:nvPr/>
        </p:nvSpPr>
        <p:spPr bwMode="auto">
          <a:xfrm>
            <a:off x="2474338" y="7450028"/>
            <a:ext cx="645889"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5" name="テキスト ボックス 107"/>
          <p:cNvSpPr txBox="1"/>
          <p:nvPr/>
        </p:nvSpPr>
        <p:spPr>
          <a:xfrm>
            <a:off x="3558702" y="7434857"/>
            <a:ext cx="665573" cy="160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２５</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56" name="楕円 55"/>
          <p:cNvSpPr/>
          <p:nvPr/>
        </p:nvSpPr>
        <p:spPr bwMode="auto">
          <a:xfrm>
            <a:off x="3160937" y="7450028"/>
            <a:ext cx="187091"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7" name="楕円 56"/>
          <p:cNvSpPr/>
          <p:nvPr/>
        </p:nvSpPr>
        <p:spPr bwMode="auto">
          <a:xfrm>
            <a:off x="747907" y="7818437"/>
            <a:ext cx="441151" cy="137306"/>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8" name="楕円 57"/>
          <p:cNvSpPr/>
          <p:nvPr/>
        </p:nvSpPr>
        <p:spPr bwMode="auto">
          <a:xfrm>
            <a:off x="766957" y="8072437"/>
            <a:ext cx="441151" cy="137306"/>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9" name="テキスト ボックス 107"/>
          <p:cNvSpPr txBox="1"/>
          <p:nvPr/>
        </p:nvSpPr>
        <p:spPr>
          <a:xfrm>
            <a:off x="1421158" y="7929608"/>
            <a:ext cx="1379192" cy="160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０　　　　　５，０００</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60" name="楕円 59"/>
          <p:cNvSpPr/>
          <p:nvPr/>
        </p:nvSpPr>
        <p:spPr bwMode="auto">
          <a:xfrm>
            <a:off x="1554539" y="8085137"/>
            <a:ext cx="364587" cy="137306"/>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61" name="テキスト ボックス 107"/>
          <p:cNvSpPr txBox="1"/>
          <p:nvPr/>
        </p:nvSpPr>
        <p:spPr>
          <a:xfrm>
            <a:off x="2231552" y="8063507"/>
            <a:ext cx="665573" cy="160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２</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62" name="テキスト ボックス 107"/>
          <p:cNvSpPr txBox="1"/>
          <p:nvPr/>
        </p:nvSpPr>
        <p:spPr>
          <a:xfrm>
            <a:off x="2206152" y="8190507"/>
            <a:ext cx="665573" cy="1603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４</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3" name="線吹き出し 3 (枠付き) 2"/>
          <p:cNvSpPr/>
          <p:nvPr/>
        </p:nvSpPr>
        <p:spPr>
          <a:xfrm>
            <a:off x="266700" y="1496980"/>
            <a:ext cx="3690620" cy="497511"/>
          </a:xfrm>
          <a:prstGeom prst="borderCallout3">
            <a:avLst>
              <a:gd name="adj1" fmla="val 51425"/>
              <a:gd name="adj2" fmla="val 60"/>
              <a:gd name="adj3" fmla="val 50914"/>
              <a:gd name="adj4" fmla="val -3242"/>
              <a:gd name="adj5" fmla="val 438489"/>
              <a:gd name="adj6" fmla="val -3231"/>
              <a:gd name="adj7" fmla="val 440731"/>
              <a:gd name="adj8" fmla="val 7560"/>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必要なＰＣスキル</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必要な</a:t>
            </a:r>
            <a:r>
              <a:rPr lang="ja-JP" altLang="en-US" sz="900" dirty="0">
                <a:solidFill>
                  <a:schemeClr val="tx1"/>
                </a:solidFill>
                <a:latin typeface="メイリオ" panose="020B0604030504040204" pitchFamily="50" charset="-128"/>
                <a:ea typeface="メイリオ" panose="020B0604030504040204" pitchFamily="50" charset="-128"/>
              </a:rPr>
              <a:t>パソコン（ＰＣ）</a:t>
            </a:r>
            <a:r>
              <a:rPr lang="ja-JP" altLang="ja-JP" sz="900" dirty="0">
                <a:solidFill>
                  <a:schemeClr val="tx1"/>
                </a:solidFill>
                <a:latin typeface="メイリオ" panose="020B0604030504040204" pitchFamily="50" charset="-128"/>
                <a:ea typeface="メイリオ" panose="020B0604030504040204" pitchFamily="50" charset="-128"/>
              </a:rPr>
              <a:t>スキルがある場合は、使用するアプリケーション</a:t>
            </a:r>
            <a:r>
              <a:rPr lang="ja-JP" altLang="en-US" sz="900" dirty="0">
                <a:solidFill>
                  <a:schemeClr val="tx1"/>
                </a:solidFill>
                <a:latin typeface="メイリオ" panose="020B0604030504040204" pitchFamily="50" charset="-128"/>
                <a:ea typeface="メイリオ" panose="020B0604030504040204" pitchFamily="50" charset="-128"/>
              </a:rPr>
              <a:t>や</a:t>
            </a:r>
            <a:r>
              <a:rPr lang="ja-JP" altLang="ja-JP" sz="900" dirty="0">
                <a:solidFill>
                  <a:schemeClr val="tx1"/>
                </a:solidFill>
                <a:latin typeface="メイリオ" panose="020B0604030504040204" pitchFamily="50" charset="-128"/>
                <a:ea typeface="メイリオ" panose="020B0604030504040204" pitchFamily="50" charset="-128"/>
              </a:rPr>
              <a:t>どのような作業を行うのかを具体的</a:t>
            </a:r>
            <a:r>
              <a:rPr lang="ja-JP" altLang="ja-JP" sz="900" dirty="0" smtClean="0">
                <a:solidFill>
                  <a:schemeClr val="tx1"/>
                </a:solidFill>
                <a:latin typeface="メイリオ" panose="020B0604030504040204" pitchFamily="50" charset="-128"/>
                <a:ea typeface="メイリオ" panose="020B0604030504040204" pitchFamily="50" charset="-128"/>
              </a:rPr>
              <a:t>に</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4" name="線吹き出し 3 (枠付き) 3"/>
          <p:cNvSpPr/>
          <p:nvPr/>
        </p:nvSpPr>
        <p:spPr>
          <a:xfrm>
            <a:off x="266698" y="292101"/>
            <a:ext cx="3690622" cy="1092200"/>
          </a:xfrm>
          <a:prstGeom prst="borderCallout3">
            <a:avLst>
              <a:gd name="adj1" fmla="val 50145"/>
              <a:gd name="adj2" fmla="val 126"/>
              <a:gd name="adj3" fmla="val 50145"/>
              <a:gd name="adj4" fmla="val -5454"/>
              <a:gd name="adj5" fmla="val 203256"/>
              <a:gd name="adj6" fmla="val -5257"/>
              <a:gd name="adj7" fmla="val 203660"/>
              <a:gd name="adj8" fmla="val 8574"/>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年齢</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endParaRPr lang="en-US" altLang="ja-JP" sz="900" b="1" dirty="0">
              <a:solidFill>
                <a:schemeClr val="accent2">
                  <a:lumMod val="75000"/>
                </a:schemeClr>
              </a:solidFill>
              <a:latin typeface="メイリオ" panose="020B0604030504040204" pitchFamily="50" charset="-128"/>
              <a:ea typeface="メイリオ" panose="020B0604030504040204" pitchFamily="50" charset="-128"/>
            </a:endParaRPr>
          </a:p>
          <a:p>
            <a:r>
              <a:rPr lang="ja-JP" altLang="ja-JP" sz="900" dirty="0" smtClean="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年齢にかかわりなく働く機会が均等に</a:t>
            </a:r>
            <a:r>
              <a:rPr lang="ja-JP" altLang="ja-JP" sz="900" dirty="0">
                <a:solidFill>
                  <a:schemeClr val="tx1"/>
                </a:solidFill>
                <a:latin typeface="メイリオ" panose="020B0604030504040204" pitchFamily="50" charset="-128"/>
                <a:ea typeface="メイリオ" panose="020B0604030504040204" pitchFamily="50" charset="-128"/>
              </a:rPr>
              <a:t>与えられるよう、労働者の募集・採用の際には、労働施策総合推進法に基づく例外事由に該当する場合を除き、年齢を不問としなければなりません。</a:t>
            </a:r>
          </a:p>
          <a:p>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制限あり</a:t>
            </a:r>
            <a:r>
              <a:rPr lang="ja-JP" altLang="ja-JP" sz="900" dirty="0">
                <a:solidFill>
                  <a:schemeClr val="tx1"/>
                </a:solidFill>
                <a:latin typeface="メイリオ" panose="020B0604030504040204" pitchFamily="50" charset="-128"/>
                <a:ea typeface="メイリオ" panose="020B0604030504040204" pitchFamily="50" charset="-128"/>
              </a:rPr>
              <a:t>」を選択した場合は、</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年齢制限範囲</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en-US" sz="900" dirty="0" smtClean="0">
                <a:solidFill>
                  <a:schemeClr val="tx1"/>
                </a:solidFill>
                <a:latin typeface="メイリオ" panose="020B0604030504040204" pitchFamily="50" charset="-128"/>
                <a:ea typeface="メイリオ" panose="020B0604030504040204" pitchFamily="50" charset="-128"/>
              </a:rPr>
              <a:t>記入し</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年齢制限該当事由</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について該当するものを選択し、</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年齢制限の理由</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r>
              <a:rPr lang="ja-JP" altLang="ja-JP"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3" name="線吹き出し 2 (枠付き) 12"/>
          <p:cNvSpPr/>
          <p:nvPr/>
        </p:nvSpPr>
        <p:spPr>
          <a:xfrm>
            <a:off x="4118405" y="390697"/>
            <a:ext cx="2853895" cy="1285703"/>
          </a:xfrm>
          <a:prstGeom prst="borderCallout2">
            <a:avLst>
              <a:gd name="adj1" fmla="val 100737"/>
              <a:gd name="adj2" fmla="val 9467"/>
              <a:gd name="adj3" fmla="val 188649"/>
              <a:gd name="adj4" fmla="val -41587"/>
              <a:gd name="adj5" fmla="val 336233"/>
              <a:gd name="adj6" fmla="val -119425"/>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賃金形態</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賃金形態を選択してください。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月給</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月額が決められて支給</a:t>
            </a:r>
            <a:endParaRPr lang="en-US" altLang="ja-JP" sz="900" dirty="0">
              <a:solidFill>
                <a:schemeClr val="tx1"/>
              </a:solidFill>
              <a:latin typeface="メイリオ" panose="020B0604030504040204" pitchFamily="50" charset="-128"/>
              <a:ea typeface="メイリオ" panose="020B0604030504040204" pitchFamily="50" charset="-128"/>
            </a:endParaRPr>
          </a:p>
          <a:p>
            <a:pPr marL="541338" indent="-541338"/>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日給</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日額を決めて、勤務日数に応じて支給</a:t>
            </a:r>
            <a:endParaRPr lang="en-US" altLang="ja-JP" sz="900" dirty="0">
              <a:solidFill>
                <a:schemeClr val="tx1"/>
              </a:solidFill>
              <a:latin typeface="メイリオ" panose="020B0604030504040204" pitchFamily="50" charset="-128"/>
              <a:ea typeface="メイリオ" panose="020B0604030504040204" pitchFamily="50" charset="-128"/>
            </a:endParaRPr>
          </a:p>
          <a:p>
            <a:pPr marL="541338" indent="-541338"/>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時給</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時間額を決めて、勤務時間数に応じて支給</a:t>
            </a:r>
            <a:endParaRPr lang="en-US" altLang="ja-JP" sz="900" dirty="0">
              <a:solidFill>
                <a:schemeClr val="tx1"/>
              </a:solidFill>
              <a:latin typeface="メイリオ" panose="020B0604030504040204" pitchFamily="50" charset="-128"/>
              <a:ea typeface="メイリオ" panose="020B0604030504040204" pitchFamily="50" charset="-128"/>
            </a:endParaRPr>
          </a:p>
          <a:p>
            <a:pPr marL="541338" indent="-541338"/>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年俸制</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年額を決めて各月に配分して支給</a:t>
            </a:r>
            <a:endParaRPr lang="en-US" altLang="ja-JP" sz="900" dirty="0">
              <a:solidFill>
                <a:schemeClr val="tx1"/>
              </a:solidFill>
              <a:latin typeface="メイリオ" panose="020B0604030504040204" pitchFamily="50" charset="-128"/>
              <a:ea typeface="メイリオ" panose="020B0604030504040204" pitchFamily="50" charset="-128"/>
            </a:endParaRPr>
          </a:p>
          <a:p>
            <a:pPr marL="541338" indent="-541338"/>
            <a:r>
              <a:rPr lang="ja-JP" altLang="en-US" sz="900"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その他</a:t>
            </a:r>
            <a:r>
              <a:rPr lang="ja-JP" altLang="en-US" sz="900" dirty="0">
                <a:solidFill>
                  <a:schemeClr val="tx1"/>
                </a:solidFill>
                <a:latin typeface="メイリオ" panose="020B0604030504040204" pitchFamily="50" charset="-128"/>
                <a:ea typeface="メイリオ" panose="020B0604030504040204" pitchFamily="50" charset="-128"/>
              </a:rPr>
              <a:t>」：上記の</a:t>
            </a:r>
            <a:r>
              <a:rPr lang="ja-JP" altLang="ja-JP" sz="900" dirty="0">
                <a:solidFill>
                  <a:schemeClr val="tx1"/>
                </a:solidFill>
                <a:latin typeface="メイリオ" panose="020B0604030504040204" pitchFamily="50" charset="-128"/>
                <a:ea typeface="メイリオ" panose="020B0604030504040204" pitchFamily="50" charset="-128"/>
              </a:rPr>
              <a:t>いずれにも該当しない場合（</a:t>
            </a:r>
            <a:r>
              <a:rPr lang="ja-JP" altLang="ja-JP" sz="900" dirty="0" smtClean="0">
                <a:solidFill>
                  <a:schemeClr val="tx1"/>
                </a:solidFill>
                <a:latin typeface="メイリオ" panose="020B0604030504040204" pitchFamily="50" charset="-128"/>
                <a:ea typeface="メイリオ" panose="020B0604030504040204" pitchFamily="50" charset="-128"/>
              </a:rPr>
              <a:t>週給</a:t>
            </a:r>
            <a:r>
              <a:rPr lang="ja-JP" altLang="en-US" sz="900" dirty="0" smtClean="0">
                <a:solidFill>
                  <a:schemeClr val="tx1"/>
                </a:solidFill>
                <a:latin typeface="メイリオ" panose="020B0604030504040204" pitchFamily="50" charset="-128"/>
                <a:ea typeface="メイリオ" panose="020B0604030504040204" pitchFamily="50" charset="-128"/>
              </a:rPr>
              <a:t>など</a:t>
            </a:r>
            <a:r>
              <a:rPr lang="ja-JP" altLang="ja-JP" sz="900" dirty="0" smtClean="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は、「</a:t>
            </a:r>
            <a:r>
              <a:rPr lang="ja-JP" altLang="ja-JP" sz="900" b="1" dirty="0">
                <a:solidFill>
                  <a:schemeClr val="tx1"/>
                </a:solidFill>
                <a:latin typeface="メイリオ" panose="020B0604030504040204" pitchFamily="50" charset="-128"/>
                <a:ea typeface="メイリオ" panose="020B0604030504040204" pitchFamily="50" charset="-128"/>
              </a:rPr>
              <a:t>その他の内容</a:t>
            </a:r>
            <a:r>
              <a:rPr lang="ja-JP" altLang="ja-JP" sz="900" dirty="0">
                <a:solidFill>
                  <a:schemeClr val="tx1"/>
                </a:solidFill>
                <a:latin typeface="メイリオ" panose="020B0604030504040204" pitchFamily="50" charset="-128"/>
                <a:ea typeface="メイリオ" panose="020B0604030504040204" pitchFamily="50" charset="-128"/>
              </a:rPr>
              <a:t>」欄に</a:t>
            </a:r>
            <a:r>
              <a:rPr lang="ja-JP" altLang="en-US" sz="900" dirty="0">
                <a:solidFill>
                  <a:schemeClr val="tx1"/>
                </a:solidFill>
                <a:latin typeface="メイリオ" panose="020B0604030504040204" pitchFamily="50" charset="-128"/>
                <a:ea typeface="メイリオ" panose="020B0604030504040204" pitchFamily="50" charset="-128"/>
              </a:rPr>
              <a:t>賃金形態</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1" name="線吹き出し 2 (枠付き) 10"/>
          <p:cNvSpPr/>
          <p:nvPr/>
        </p:nvSpPr>
        <p:spPr>
          <a:xfrm>
            <a:off x="4234180" y="1904321"/>
            <a:ext cx="2738120" cy="820399"/>
          </a:xfrm>
          <a:prstGeom prst="borderCallout2">
            <a:avLst>
              <a:gd name="adj1" fmla="val 50993"/>
              <a:gd name="adj2" fmla="val 38"/>
              <a:gd name="adj3" fmla="val 53206"/>
              <a:gd name="adj4" fmla="val -7566"/>
              <a:gd name="adj5" fmla="val 350655"/>
              <a:gd name="adj6" fmla="val -69162"/>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spcBef>
                <a:spcPts val="600"/>
              </a:spcBef>
            </a:pPr>
            <a:r>
              <a:rPr lang="en-US" altLang="ja-JP" sz="900" dirty="0">
                <a:solidFill>
                  <a:schemeClr val="accent2">
                    <a:lumMod val="75000"/>
                  </a:schemeClr>
                </a:solidFill>
                <a:latin typeface="メイリオ" panose="020B0604030504040204" pitchFamily="50" charset="-128"/>
                <a:ea typeface="メイリオ" panose="020B0604030504040204" pitchFamily="50" charset="-128"/>
              </a:rPr>
              <a:t>【</a:t>
            </a:r>
            <a:r>
              <a:rPr lang="ja-JP" altLang="ja-JP" sz="900" b="1" dirty="0">
                <a:solidFill>
                  <a:schemeClr val="accent2">
                    <a:lumMod val="75000"/>
                  </a:schemeClr>
                </a:solidFill>
                <a:latin typeface="メイリオ" panose="020B0604030504040204" pitchFamily="50" charset="-128"/>
                <a:ea typeface="メイリオ" panose="020B0604030504040204" pitchFamily="50" charset="-128"/>
              </a:rPr>
              <a:t>賃金の額</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endParaRPr lang="en-US" altLang="ja-JP" sz="900" dirty="0">
              <a:solidFill>
                <a:schemeClr val="accent2">
                  <a:lumMod val="75000"/>
                </a:schemeClr>
              </a:solidFill>
              <a:latin typeface="メイリオ" panose="020B0604030504040204" pitchFamily="50" charset="-128"/>
              <a:ea typeface="メイリオ" panose="020B0604030504040204" pitchFamily="50" charset="-128"/>
            </a:endParaRPr>
          </a:p>
          <a:p>
            <a:pPr marL="1074738" indent="-1074738">
              <a:tabLst>
                <a:tab pos="185738" algn="l"/>
              </a:tabLst>
            </a:pPr>
            <a:r>
              <a:rPr lang="ja-JP" altLang="en-US" sz="900" b="1"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フルタイム求人</a:t>
            </a:r>
            <a:r>
              <a:rPr lang="ja-JP" altLang="en-US" sz="900" b="1" dirty="0">
                <a:solidFill>
                  <a:schemeClr val="tx1"/>
                </a:solidFill>
                <a:latin typeface="メイリオ" panose="020B0604030504040204" pitchFamily="50" charset="-128"/>
                <a:ea typeface="メイリオ" panose="020B0604030504040204" pitchFamily="50" charset="-128"/>
              </a:rPr>
              <a:t>の場合＞</a:t>
            </a:r>
            <a:endParaRPr lang="en-US" altLang="ja-JP" sz="900" b="1" dirty="0">
              <a:solidFill>
                <a:schemeClr val="tx1"/>
              </a:solidFill>
              <a:latin typeface="メイリオ" panose="020B0604030504040204" pitchFamily="50" charset="-128"/>
              <a:ea typeface="メイリオ" panose="020B0604030504040204" pitchFamily="50" charset="-128"/>
            </a:endParaRPr>
          </a:p>
          <a:p>
            <a:pPr>
              <a:tabLst>
                <a:tab pos="185738" algn="l"/>
              </a:tabLst>
            </a:pPr>
            <a:r>
              <a:rPr lang="ja-JP" altLang="en-US" sz="900" dirty="0" smtClean="0">
                <a:solidFill>
                  <a:schemeClr val="tx1"/>
                </a:solidFill>
                <a:latin typeface="メイリオ" panose="020B0604030504040204" pitchFamily="50" charset="-128"/>
                <a:ea typeface="メイリオ" panose="020B0604030504040204" pitchFamily="50" charset="-128"/>
              </a:rPr>
              <a:t> 「</a:t>
            </a:r>
            <a:r>
              <a:rPr lang="ja-JP" altLang="ja-JP" sz="900" b="1" dirty="0">
                <a:solidFill>
                  <a:schemeClr val="tx1"/>
                </a:solidFill>
                <a:latin typeface="メイリオ" panose="020B0604030504040204" pitchFamily="50" charset="-128"/>
                <a:ea typeface="メイリオ" panose="020B0604030504040204" pitchFamily="50" charset="-128"/>
              </a:rPr>
              <a:t>月給</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以外の場合</a:t>
            </a:r>
            <a:r>
              <a:rPr lang="ja-JP" altLang="en-US" sz="900" dirty="0">
                <a:solidFill>
                  <a:schemeClr val="tx1"/>
                </a:solidFill>
                <a:latin typeface="メイリオ" panose="020B0604030504040204" pitchFamily="50" charset="-128"/>
                <a:ea typeface="メイリオ" panose="020B0604030504040204" pitchFamily="50" charset="-128"/>
              </a:rPr>
              <a:t>に、</a:t>
            </a:r>
            <a:r>
              <a:rPr lang="ja-JP" altLang="ja-JP" sz="900" dirty="0">
                <a:solidFill>
                  <a:schemeClr val="tx1"/>
                </a:solidFill>
                <a:latin typeface="メイリオ" panose="020B0604030504040204" pitchFamily="50" charset="-128"/>
                <a:ea typeface="メイリオ" panose="020B0604030504040204" pitchFamily="50" charset="-128"/>
              </a:rPr>
              <a:t>その額</a:t>
            </a:r>
            <a:r>
              <a:rPr lang="ja-JP" altLang="en-US" sz="900" dirty="0" smtClean="0">
                <a:solidFill>
                  <a:schemeClr val="tx1"/>
                </a:solidFill>
                <a:latin typeface="メイリオ" panose="020B0604030504040204" pitchFamily="50" charset="-128"/>
                <a:ea typeface="メイリオ" panose="020B0604030504040204" pitchFamily="50" charset="-128"/>
              </a:rPr>
              <a:t>を記入して</a:t>
            </a:r>
            <a:r>
              <a:rPr lang="ja-JP" altLang="en-US"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marL="1074738" indent="-1074738"/>
            <a:r>
              <a:rPr lang="ja-JP" altLang="en-US" sz="900" b="1"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パート求人</a:t>
            </a:r>
            <a:r>
              <a:rPr lang="ja-JP" altLang="en-US" sz="900" b="1" dirty="0">
                <a:solidFill>
                  <a:schemeClr val="tx1"/>
                </a:solidFill>
                <a:latin typeface="メイリオ" panose="020B0604030504040204" pitchFamily="50" charset="-128"/>
                <a:ea typeface="メイリオ" panose="020B0604030504040204" pitchFamily="50" charset="-128"/>
              </a:rPr>
              <a:t>の場合＞</a:t>
            </a:r>
            <a:endParaRPr lang="en-US" altLang="ja-JP" sz="900" b="1" dirty="0">
              <a:solidFill>
                <a:schemeClr val="tx1"/>
              </a:solidFill>
              <a:latin typeface="メイリオ" panose="020B0604030504040204" pitchFamily="50" charset="-128"/>
              <a:ea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rPr>
              <a:t> 「</a:t>
            </a:r>
            <a:r>
              <a:rPr lang="ja-JP" altLang="ja-JP" sz="900" b="1" dirty="0">
                <a:solidFill>
                  <a:schemeClr val="tx1"/>
                </a:solidFill>
                <a:latin typeface="メイリオ" panose="020B0604030504040204" pitchFamily="50" charset="-128"/>
                <a:ea typeface="メイリオ" panose="020B0604030504040204" pitchFamily="50" charset="-128"/>
              </a:rPr>
              <a:t>時給</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以外の場合</a:t>
            </a:r>
            <a:r>
              <a:rPr lang="ja-JP" altLang="en-US" sz="900" dirty="0">
                <a:solidFill>
                  <a:schemeClr val="tx1"/>
                </a:solidFill>
                <a:latin typeface="メイリオ" panose="020B0604030504040204" pitchFamily="50" charset="-128"/>
                <a:ea typeface="メイリオ" panose="020B0604030504040204" pitchFamily="50" charset="-128"/>
              </a:rPr>
              <a:t>に、</a:t>
            </a:r>
            <a:r>
              <a:rPr lang="ja-JP" altLang="ja-JP" sz="900" dirty="0">
                <a:solidFill>
                  <a:schemeClr val="tx1"/>
                </a:solidFill>
                <a:latin typeface="メイリオ" panose="020B0604030504040204" pitchFamily="50" charset="-128"/>
                <a:ea typeface="メイリオ" panose="020B0604030504040204" pitchFamily="50" charset="-128"/>
              </a:rPr>
              <a:t>その額</a:t>
            </a:r>
            <a:r>
              <a:rPr lang="ja-JP" altLang="en-US" sz="900" dirty="0" smtClean="0">
                <a:solidFill>
                  <a:schemeClr val="tx1"/>
                </a:solidFill>
                <a:latin typeface="メイリオ" panose="020B0604030504040204" pitchFamily="50" charset="-128"/>
                <a:ea typeface="メイリオ" panose="020B0604030504040204" pitchFamily="50" charset="-128"/>
              </a:rPr>
              <a:t>を記入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2" name="線吹き出し 1 (枠付き) 11"/>
          <p:cNvSpPr/>
          <p:nvPr/>
        </p:nvSpPr>
        <p:spPr>
          <a:xfrm>
            <a:off x="4234180" y="2782628"/>
            <a:ext cx="2743198" cy="1690895"/>
          </a:xfrm>
          <a:prstGeom prst="borderCallout1">
            <a:avLst>
              <a:gd name="adj1" fmla="val 31894"/>
              <a:gd name="adj2" fmla="val 463"/>
              <a:gd name="adj3" fmla="val 129564"/>
              <a:gd name="adj4" fmla="val -36925"/>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基本給（ａ）</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b="1"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フルタイム求人の場合</a:t>
            </a:r>
            <a:r>
              <a:rPr lang="ja-JP" altLang="en-US" sz="900" b="1" dirty="0">
                <a:solidFill>
                  <a:schemeClr val="tx1"/>
                </a:solidFill>
                <a:latin typeface="メイリオ" panose="020B0604030504040204" pitchFamily="50" charset="-128"/>
                <a:ea typeface="メイリオ" panose="020B0604030504040204" pitchFamily="50" charset="-128"/>
              </a:rPr>
              <a:t>＞</a:t>
            </a:r>
            <a:endParaRPr lang="en-US" altLang="ja-JP" sz="900" b="1"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月額</a:t>
            </a:r>
            <a:r>
              <a:rPr lang="ja-JP" altLang="ja-JP" sz="900" dirty="0" smtClean="0">
                <a:solidFill>
                  <a:schemeClr val="tx1"/>
                </a:solidFill>
                <a:latin typeface="メイリオ" panose="020B0604030504040204" pitchFamily="50" charset="-128"/>
                <a:ea typeface="メイリオ" panose="020B0604030504040204" pitchFamily="50" charset="-128"/>
              </a:rPr>
              <a:t>で</a:t>
            </a:r>
            <a:r>
              <a:rPr lang="ja-JP" altLang="en-US" sz="900" dirty="0" smtClean="0">
                <a:solidFill>
                  <a:schemeClr val="tx1"/>
                </a:solidFill>
                <a:latin typeface="メイリオ" panose="020B0604030504040204" pitchFamily="50" charset="-128"/>
                <a:ea typeface="メイリオ" panose="020B0604030504040204" pitchFamily="50" charset="-128"/>
              </a:rPr>
              <a:t>記入して</a:t>
            </a:r>
            <a:r>
              <a:rPr lang="ja-JP" altLang="en-US" sz="900" dirty="0">
                <a:solidFill>
                  <a:schemeClr val="tx1"/>
                </a:solidFill>
                <a:latin typeface="メイリオ" panose="020B0604030504040204" pitchFamily="50" charset="-128"/>
                <a:ea typeface="メイリオ" panose="020B0604030504040204" pitchFamily="50" charset="-128"/>
              </a:rPr>
              <a:t>ください。</a:t>
            </a:r>
            <a:r>
              <a:rPr lang="ja-JP" altLang="ja-JP" sz="900" dirty="0">
                <a:solidFill>
                  <a:schemeClr val="tx1"/>
                </a:solidFill>
                <a:latin typeface="メイリオ" panose="020B0604030504040204" pitchFamily="50" charset="-128"/>
                <a:ea typeface="メイリオ" panose="020B0604030504040204" pitchFamily="50" charset="-128"/>
              </a:rPr>
              <a:t>時給や日給、年俸制の場合でも、月額に換算して（標準的な月の出勤日数により算出</a:t>
            </a:r>
            <a:r>
              <a:rPr lang="ja-JP" altLang="en-US" sz="900" dirty="0">
                <a:solidFill>
                  <a:schemeClr val="tx1"/>
                </a:solidFill>
                <a:latin typeface="メイリオ" panose="020B0604030504040204" pitchFamily="50" charset="-128"/>
                <a:ea typeface="メイリオ" panose="020B0604030504040204" pitchFamily="50" charset="-128"/>
              </a:rPr>
              <a:t>して</a:t>
            </a:r>
            <a:r>
              <a:rPr lang="ja-JP" altLang="ja-JP" sz="900" dirty="0" smtClean="0">
                <a:solidFill>
                  <a:schemeClr val="tx1"/>
                </a:solidFill>
                <a:latin typeface="メイリオ" panose="020B0604030504040204" pitchFamily="50" charset="-128"/>
                <a:ea typeface="メイリオ" panose="020B0604030504040204" pitchFamily="50" charset="-128"/>
              </a:rPr>
              <a:t>）</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spcBef>
                <a:spcPts val="300"/>
              </a:spcBef>
            </a:pPr>
            <a:r>
              <a:rPr lang="ja-JP" altLang="en-US" sz="900" b="1"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パート求人の場合</a:t>
            </a:r>
            <a:r>
              <a:rPr lang="ja-JP" altLang="en-US" sz="900" b="1" dirty="0">
                <a:solidFill>
                  <a:schemeClr val="tx1"/>
                </a:solidFill>
                <a:latin typeface="メイリオ" panose="020B0604030504040204" pitchFamily="50" charset="-128"/>
                <a:ea typeface="メイリオ" panose="020B0604030504040204" pitchFamily="50" charset="-128"/>
              </a:rPr>
              <a:t>＞</a:t>
            </a:r>
            <a:endParaRPr lang="en-US" altLang="ja-JP" sz="900" b="1"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時間額</a:t>
            </a:r>
            <a:r>
              <a:rPr lang="ja-JP" altLang="ja-JP" sz="900" dirty="0" smtClean="0">
                <a:solidFill>
                  <a:schemeClr val="tx1"/>
                </a:solidFill>
                <a:latin typeface="メイリオ" panose="020B0604030504040204" pitchFamily="50" charset="-128"/>
                <a:ea typeface="メイリオ" panose="020B0604030504040204" pitchFamily="50" charset="-128"/>
              </a:rPr>
              <a:t>で</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 </a:t>
            </a:r>
            <a:r>
              <a:rPr lang="ja-JP" altLang="en-US" sz="900" dirty="0">
                <a:solidFill>
                  <a:schemeClr val="tx1"/>
                </a:solidFill>
                <a:latin typeface="メイリオ" panose="020B0604030504040204" pitchFamily="50" charset="-128"/>
                <a:ea typeface="メイリオ" panose="020B0604030504040204" pitchFamily="50" charset="-128"/>
              </a:rPr>
              <a:t>日給や月給</a:t>
            </a:r>
            <a:r>
              <a:rPr lang="ja-JP" altLang="ja-JP" sz="900" dirty="0">
                <a:solidFill>
                  <a:schemeClr val="tx1"/>
                </a:solidFill>
                <a:latin typeface="メイリオ" panose="020B0604030504040204" pitchFamily="50" charset="-128"/>
                <a:ea typeface="メイリオ" panose="020B0604030504040204" pitchFamily="50" charset="-128"/>
              </a:rPr>
              <a:t>の場合でも時間額に換算</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en-US" sz="900" dirty="0" smtClean="0">
                <a:solidFill>
                  <a:schemeClr val="tx1"/>
                </a:solidFill>
                <a:latin typeface="メイリオ" panose="020B0604030504040204" pitchFamily="50" charset="-128"/>
                <a:ea typeface="メイリオ" panose="020B0604030504040204" pitchFamily="50" charset="-128"/>
              </a:rPr>
              <a:t>記入して</a:t>
            </a:r>
            <a:r>
              <a:rPr lang="ja-JP" altLang="en-US"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spcBef>
                <a:spcPts val="600"/>
              </a:spcBef>
            </a:pPr>
            <a:r>
              <a:rPr lang="ja-JP" altLang="en-US" sz="900" b="1" dirty="0">
                <a:solidFill>
                  <a:schemeClr val="tx1"/>
                </a:solidFill>
                <a:latin typeface="メイリオ" panose="020B0604030504040204" pitchFamily="50" charset="-128"/>
                <a:ea typeface="メイリオ" panose="020B0604030504040204" pitchFamily="50" charset="-128"/>
              </a:rPr>
              <a:t>＜共通＞</a:t>
            </a:r>
            <a:endParaRPr lang="ja-JP" altLang="ja-JP" sz="900" b="1"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基本給に固定残業代が含まれている場合、その分を抜き出し「</a:t>
            </a:r>
            <a:r>
              <a:rPr lang="ja-JP" altLang="ja-JP" sz="900" b="1" dirty="0">
                <a:solidFill>
                  <a:schemeClr val="tx1"/>
                </a:solidFill>
                <a:latin typeface="メイリオ" panose="020B0604030504040204" pitchFamily="50" charset="-128"/>
                <a:ea typeface="メイリオ" panose="020B0604030504040204" pitchFamily="50" charset="-128"/>
              </a:rPr>
              <a:t>固定</a:t>
            </a:r>
            <a:r>
              <a:rPr lang="ja-JP" altLang="ja-JP" sz="900" b="1" dirty="0" smtClean="0">
                <a:solidFill>
                  <a:schemeClr val="tx1"/>
                </a:solidFill>
                <a:latin typeface="メイリオ" panose="020B0604030504040204" pitchFamily="50" charset="-128"/>
                <a:ea typeface="メイリオ" panose="020B0604030504040204" pitchFamily="50" charset="-128"/>
              </a:rPr>
              <a:t>残業代</a:t>
            </a:r>
            <a:r>
              <a:rPr lang="en-US" altLang="ja-JP" sz="900" b="1" dirty="0" smtClean="0">
                <a:solidFill>
                  <a:schemeClr val="tx1"/>
                </a:solidFill>
                <a:latin typeface="メイリオ" panose="020B0604030504040204" pitchFamily="50" charset="-128"/>
                <a:ea typeface="メイリオ" panose="020B0604030504040204" pitchFamily="50" charset="-128"/>
              </a:rPr>
              <a:t>(</a:t>
            </a:r>
            <a:r>
              <a:rPr lang="ja-JP" altLang="en-US" sz="900" b="1" dirty="0" err="1" smtClean="0">
                <a:solidFill>
                  <a:schemeClr val="tx1"/>
                </a:solidFill>
                <a:latin typeface="メイリオ" panose="020B0604030504040204" pitchFamily="50" charset="-128"/>
                <a:ea typeface="メイリオ" panose="020B0604030504040204" pitchFamily="50" charset="-128"/>
              </a:rPr>
              <a:t>ｃ</a:t>
            </a:r>
            <a:r>
              <a:rPr lang="en-US" altLang="ja-JP" sz="900" b="1" dirty="0" smtClean="0">
                <a:solidFill>
                  <a:schemeClr val="tx1"/>
                </a:solidFill>
                <a:latin typeface="メイリオ" panose="020B0604030504040204" pitchFamily="50" charset="-128"/>
                <a:ea typeface="メイリオ" panose="020B0604030504040204" pitchFamily="50" charset="-128"/>
              </a:rPr>
              <a:t>)</a:t>
            </a:r>
            <a:r>
              <a:rPr lang="ja-JP" altLang="ja-JP" sz="900" dirty="0" smtClean="0">
                <a:solidFill>
                  <a:schemeClr val="tx1"/>
                </a:solidFill>
                <a:latin typeface="メイリオ" panose="020B0604030504040204" pitchFamily="50" charset="-128"/>
                <a:ea typeface="メイリオ" panose="020B0604030504040204" pitchFamily="50" charset="-128"/>
              </a:rPr>
              <a:t>」に</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0" name="線吹き出し 1 (枠付き) 9"/>
          <p:cNvSpPr/>
          <p:nvPr/>
        </p:nvSpPr>
        <p:spPr>
          <a:xfrm>
            <a:off x="4234180" y="4539271"/>
            <a:ext cx="2743198" cy="875138"/>
          </a:xfrm>
          <a:prstGeom prst="borderCallout1">
            <a:avLst>
              <a:gd name="adj1" fmla="val 30360"/>
              <a:gd name="adj2" fmla="val 232"/>
              <a:gd name="adj3" fmla="val 92154"/>
              <a:gd name="adj4" fmla="val -23833"/>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定額的に支払われる手当（ｂ）</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採用する労働者全員に毎月定額的に支払われる手当がある場合</a:t>
            </a:r>
            <a:r>
              <a:rPr lang="ja-JP" altLang="ja-JP" sz="900" dirty="0" smtClean="0">
                <a:solidFill>
                  <a:schemeClr val="tx1"/>
                </a:solidFill>
                <a:latin typeface="メイリオ" panose="020B0604030504040204" pitchFamily="50" charset="-128"/>
                <a:ea typeface="メイリオ" panose="020B0604030504040204" pitchFamily="50" charset="-128"/>
              </a:rPr>
              <a:t>に</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r>
              <a:rPr lang="ja-JP" altLang="ja-JP"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rPr>
              <a:t>（例）</a:t>
            </a:r>
            <a:r>
              <a:rPr lang="ja-JP" altLang="ja-JP" sz="700" dirty="0">
                <a:solidFill>
                  <a:schemeClr val="tx1"/>
                </a:solidFill>
                <a:latin typeface="メイリオ" panose="020B0604030504040204" pitchFamily="50" charset="-128"/>
                <a:ea typeface="メイリオ" panose="020B0604030504040204" pitchFamily="50" charset="-128"/>
              </a:rPr>
              <a:t> 役職手当、技能手当、資格手当、地域手当など</a:t>
            </a:r>
            <a:endParaRPr lang="en-US" altLang="ja-JP" sz="700" dirty="0">
              <a:solidFill>
                <a:schemeClr val="tx1"/>
              </a:solidFill>
              <a:latin typeface="メイリオ" panose="020B0604030504040204" pitchFamily="50" charset="-128"/>
              <a:ea typeface="メイリオ" panose="020B0604030504040204" pitchFamily="50" charset="-128"/>
            </a:endParaRPr>
          </a:p>
          <a:p>
            <a:pPr>
              <a:spcBef>
                <a:spcPts val="300"/>
              </a:spcBef>
            </a:pP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固定残業代は「</a:t>
            </a:r>
            <a:r>
              <a:rPr lang="ja-JP" altLang="ja-JP" sz="900" b="1" dirty="0">
                <a:solidFill>
                  <a:schemeClr val="tx1"/>
                </a:solidFill>
                <a:latin typeface="メイリオ" panose="020B0604030504040204" pitchFamily="50" charset="-128"/>
                <a:ea typeface="メイリオ" panose="020B0604030504040204" pitchFamily="50" charset="-128"/>
              </a:rPr>
              <a:t>定期的に支払われる</a:t>
            </a:r>
            <a:r>
              <a:rPr lang="ja-JP" altLang="ja-JP" sz="900" b="1" dirty="0" smtClean="0">
                <a:solidFill>
                  <a:schemeClr val="tx1"/>
                </a:solidFill>
                <a:latin typeface="メイリオ" panose="020B0604030504040204" pitchFamily="50" charset="-128"/>
                <a:ea typeface="メイリオ" panose="020B0604030504040204" pitchFamily="50" charset="-128"/>
              </a:rPr>
              <a:t>手当</a:t>
            </a:r>
            <a:r>
              <a:rPr lang="en-US" altLang="ja-JP" sz="900" b="1" dirty="0" smtClean="0">
                <a:solidFill>
                  <a:schemeClr val="tx1"/>
                </a:solidFill>
                <a:latin typeface="メイリオ" panose="020B0604030504040204" pitchFamily="50" charset="-128"/>
                <a:ea typeface="メイリオ" panose="020B0604030504040204" pitchFamily="50" charset="-128"/>
              </a:rPr>
              <a:t>(</a:t>
            </a:r>
            <a:r>
              <a:rPr lang="ja-JP" altLang="en-US" sz="900" b="1" dirty="0" err="1" smtClean="0">
                <a:solidFill>
                  <a:schemeClr val="tx1"/>
                </a:solidFill>
                <a:latin typeface="メイリオ" panose="020B0604030504040204" pitchFamily="50" charset="-128"/>
                <a:ea typeface="メイリオ" panose="020B0604030504040204" pitchFamily="50" charset="-128"/>
              </a:rPr>
              <a:t>ｂ</a:t>
            </a:r>
            <a:r>
              <a:rPr lang="en-US" altLang="ja-JP" sz="900" b="1" dirty="0" smtClean="0">
                <a:solidFill>
                  <a:schemeClr val="tx1"/>
                </a:solidFill>
                <a:latin typeface="メイリオ" panose="020B0604030504040204" pitchFamily="50" charset="-128"/>
                <a:ea typeface="メイリオ" panose="020B0604030504040204" pitchFamily="50" charset="-128"/>
              </a:rPr>
              <a:t>)</a:t>
            </a:r>
            <a:r>
              <a:rPr lang="ja-JP" altLang="en-US" sz="900" dirty="0" smtClean="0">
                <a:solidFill>
                  <a:schemeClr val="tx1"/>
                </a:solidFill>
                <a:latin typeface="メイリオ" panose="020B0604030504040204" pitchFamily="50" charset="-128"/>
                <a:ea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rPr>
              <a:t/>
            </a:r>
            <a:br>
              <a:rPr lang="en-US" altLang="ja-JP" sz="900" dirty="0" smtClean="0">
                <a:solidFill>
                  <a:schemeClr val="tx1"/>
                </a:solidFill>
                <a:latin typeface="メイリオ" panose="020B0604030504040204" pitchFamily="50" charset="-128"/>
                <a:ea typeface="メイリオ" panose="020B0604030504040204" pitchFamily="50" charset="-128"/>
              </a:rPr>
            </a:br>
            <a:r>
              <a:rPr lang="ja-JP" altLang="ja-JP" sz="900" dirty="0" smtClean="0">
                <a:solidFill>
                  <a:schemeClr val="tx1"/>
                </a:solidFill>
                <a:latin typeface="メイリオ" panose="020B0604030504040204" pitchFamily="50" charset="-128"/>
                <a:ea typeface="メイリオ" panose="020B0604030504040204" pitchFamily="50" charset="-128"/>
              </a:rPr>
              <a:t>では</a:t>
            </a:r>
            <a:r>
              <a:rPr lang="ja-JP" altLang="ja-JP" sz="900" dirty="0">
                <a:solidFill>
                  <a:schemeClr val="tx1"/>
                </a:solidFill>
                <a:latin typeface="メイリオ" panose="020B0604030504040204" pitchFamily="50" charset="-128"/>
                <a:ea typeface="メイリオ" panose="020B0604030504040204" pitchFamily="50" charset="-128"/>
              </a:rPr>
              <a:t>なく「</a:t>
            </a:r>
            <a:r>
              <a:rPr lang="ja-JP" altLang="ja-JP" sz="900" b="1" dirty="0">
                <a:solidFill>
                  <a:schemeClr val="tx1"/>
                </a:solidFill>
                <a:latin typeface="メイリオ" panose="020B0604030504040204" pitchFamily="50" charset="-128"/>
                <a:ea typeface="メイリオ" panose="020B0604030504040204" pitchFamily="50" charset="-128"/>
              </a:rPr>
              <a:t>固定</a:t>
            </a:r>
            <a:r>
              <a:rPr lang="ja-JP" altLang="ja-JP" sz="900" b="1" dirty="0" smtClean="0">
                <a:solidFill>
                  <a:schemeClr val="tx1"/>
                </a:solidFill>
                <a:latin typeface="メイリオ" panose="020B0604030504040204" pitchFamily="50" charset="-128"/>
                <a:ea typeface="メイリオ" panose="020B0604030504040204" pitchFamily="50" charset="-128"/>
              </a:rPr>
              <a:t>残業代</a:t>
            </a:r>
            <a:r>
              <a:rPr lang="en-US" altLang="ja-JP" sz="900" b="1" dirty="0" smtClean="0">
                <a:solidFill>
                  <a:schemeClr val="tx1"/>
                </a:solidFill>
                <a:latin typeface="メイリオ" panose="020B0604030504040204" pitchFamily="50" charset="-128"/>
                <a:ea typeface="メイリオ" panose="020B0604030504040204" pitchFamily="50" charset="-128"/>
              </a:rPr>
              <a:t>(</a:t>
            </a:r>
            <a:r>
              <a:rPr lang="ja-JP" altLang="en-US" sz="900" b="1" dirty="0" err="1" smtClean="0">
                <a:solidFill>
                  <a:schemeClr val="tx1"/>
                </a:solidFill>
                <a:latin typeface="メイリオ" panose="020B0604030504040204" pitchFamily="50" charset="-128"/>
                <a:ea typeface="メイリオ" panose="020B0604030504040204" pitchFamily="50" charset="-128"/>
              </a:rPr>
              <a:t>ｃ</a:t>
            </a:r>
            <a:r>
              <a:rPr lang="en-US" altLang="ja-JP" sz="900" b="1" dirty="0" smtClean="0">
                <a:solidFill>
                  <a:schemeClr val="tx1"/>
                </a:solidFill>
                <a:latin typeface="メイリオ" panose="020B0604030504040204" pitchFamily="50" charset="-128"/>
                <a:ea typeface="メイリオ" panose="020B0604030504040204" pitchFamily="50" charset="-128"/>
              </a:rPr>
              <a:t>)</a:t>
            </a:r>
            <a:r>
              <a:rPr lang="ja-JP" altLang="en-US" sz="900" dirty="0" smtClean="0">
                <a:solidFill>
                  <a:schemeClr val="tx1"/>
                </a:solidFill>
                <a:latin typeface="メイリオ" panose="020B0604030504040204" pitchFamily="50" charset="-128"/>
                <a:ea typeface="メイリオ" panose="020B0604030504040204" pitchFamily="50" charset="-128"/>
              </a:rPr>
              <a:t>」</a:t>
            </a:r>
            <a:r>
              <a:rPr lang="ja-JP" altLang="ja-JP" sz="900" dirty="0" smtClean="0">
                <a:solidFill>
                  <a:schemeClr val="tx1"/>
                </a:solidFill>
                <a:latin typeface="メイリオ" panose="020B0604030504040204" pitchFamily="50" charset="-128"/>
                <a:ea typeface="メイリオ" panose="020B0604030504040204" pitchFamily="50" charset="-128"/>
              </a:rPr>
              <a:t>に</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r>
              <a:rPr lang="ja-JP" altLang="ja-JP"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9" name="線吹き出し 1 (枠付き) 8"/>
          <p:cNvSpPr/>
          <p:nvPr/>
        </p:nvSpPr>
        <p:spPr>
          <a:xfrm>
            <a:off x="4224228" y="5460979"/>
            <a:ext cx="2753150" cy="1429305"/>
          </a:xfrm>
          <a:prstGeom prst="borderCallout1">
            <a:avLst>
              <a:gd name="adj1" fmla="val 24970"/>
              <a:gd name="adj2" fmla="val -463"/>
              <a:gd name="adj3" fmla="val 32655"/>
              <a:gd name="adj4" fmla="val -20740"/>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固定残業代（ｃ）</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固定残業代</a:t>
            </a:r>
            <a:r>
              <a:rPr lang="ja-JP" altLang="ja-JP" sz="800" dirty="0">
                <a:solidFill>
                  <a:schemeClr val="tx1"/>
                </a:solidFill>
                <a:latin typeface="メイリオ" panose="020B0604030504040204" pitchFamily="50" charset="-128"/>
                <a:ea typeface="メイリオ" panose="020B0604030504040204" pitchFamily="50" charset="-128"/>
              </a:rPr>
              <a:t>（名称にかかわらず、一定時間分の時間外労働に対する割増賃金を定額で支払うこととする労働契約を締結する仕組み）</a:t>
            </a:r>
            <a:r>
              <a:rPr lang="ja-JP" altLang="ja-JP" sz="900" dirty="0">
                <a:solidFill>
                  <a:schemeClr val="tx1"/>
                </a:solidFill>
                <a:latin typeface="メイリオ" panose="020B0604030504040204" pitchFamily="50" charset="-128"/>
                <a:ea typeface="メイリオ" panose="020B0604030504040204" pitchFamily="50" charset="-128"/>
              </a:rPr>
              <a:t>を採用</a:t>
            </a:r>
            <a:r>
              <a:rPr lang="ja-JP" altLang="en-US" sz="900" dirty="0">
                <a:solidFill>
                  <a:schemeClr val="tx1"/>
                </a:solidFill>
                <a:latin typeface="メイリオ" panose="020B0604030504040204" pitchFamily="50" charset="-128"/>
                <a:ea typeface="メイリオ" panose="020B0604030504040204" pitchFamily="50" charset="-128"/>
              </a:rPr>
              <a:t>しているか否かを選択してください。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あり</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の場合は</a:t>
            </a:r>
            <a:r>
              <a:rPr lang="ja-JP" altLang="ja-JP" sz="900" dirty="0">
                <a:solidFill>
                  <a:schemeClr val="tx1"/>
                </a:solidFill>
                <a:latin typeface="メイリオ" panose="020B0604030504040204" pitchFamily="50" charset="-128"/>
                <a:ea typeface="メイリオ" panose="020B0604030504040204" pitchFamily="50" charset="-128"/>
              </a:rPr>
              <a:t>固定残業代の額</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en-US" sz="900" dirty="0" smtClean="0">
                <a:solidFill>
                  <a:schemeClr val="tx1"/>
                </a:solidFill>
                <a:latin typeface="メイリオ" panose="020B0604030504040204" pitchFamily="50" charset="-128"/>
                <a:ea typeface="メイリオ" panose="020B0604030504040204" pitchFamily="50" charset="-128"/>
              </a:rPr>
              <a:t>記入し</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固定残業</a:t>
            </a:r>
            <a:r>
              <a:rPr lang="ja-JP" altLang="en-US" sz="900" b="1" dirty="0">
                <a:solidFill>
                  <a:schemeClr val="tx1"/>
                </a:solidFill>
                <a:latin typeface="メイリオ" panose="020B0604030504040204" pitchFamily="50" charset="-128"/>
                <a:ea typeface="メイリオ" panose="020B0604030504040204" pitchFamily="50" charset="-128"/>
              </a:rPr>
              <a:t>代</a:t>
            </a:r>
            <a:r>
              <a:rPr lang="ja-JP" altLang="ja-JP" sz="900" b="1" dirty="0">
                <a:solidFill>
                  <a:schemeClr val="tx1"/>
                </a:solidFill>
                <a:latin typeface="メイリオ" panose="020B0604030504040204" pitchFamily="50" charset="-128"/>
                <a:ea typeface="メイリオ" panose="020B0604030504040204" pitchFamily="50" charset="-128"/>
              </a:rPr>
              <a:t>に関する特記事項</a:t>
            </a:r>
            <a:r>
              <a:rPr lang="ja-JP" altLang="ja-JP" sz="900" dirty="0">
                <a:solidFill>
                  <a:schemeClr val="tx1"/>
                </a:solidFill>
                <a:latin typeface="メイリオ" panose="020B0604030504040204" pitchFamily="50" charset="-128"/>
                <a:ea typeface="メイリオ" panose="020B0604030504040204" pitchFamily="50" charset="-128"/>
              </a:rPr>
              <a:t>」欄に、時間外労働の有無にかかわらず固定的に支給されるものであること、超過分が法定どおり追加で支給されることを</a:t>
            </a:r>
            <a:r>
              <a:rPr lang="ja-JP" altLang="en-US" sz="900" dirty="0">
                <a:solidFill>
                  <a:schemeClr val="tx1"/>
                </a:solidFill>
                <a:latin typeface="メイリオ" panose="020B0604030504040204" pitchFamily="50" charset="-128"/>
                <a:ea typeface="メイリオ" panose="020B0604030504040204" pitchFamily="50" charset="-128"/>
              </a:rPr>
              <a:t>必ず</a:t>
            </a:r>
            <a:r>
              <a:rPr lang="ja-JP" altLang="ja-JP" sz="900" dirty="0">
                <a:solidFill>
                  <a:schemeClr val="tx1"/>
                </a:solidFill>
                <a:latin typeface="メイリオ" panose="020B0604030504040204" pitchFamily="50" charset="-128"/>
                <a:ea typeface="メイリオ" panose="020B0604030504040204" pitchFamily="50" charset="-128"/>
              </a:rPr>
              <a:t>明記</a:t>
            </a:r>
            <a:r>
              <a:rPr lang="ja-JP" altLang="en-US" sz="900" dirty="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8" name="線吹き出し 1 (枠付き) 7"/>
          <p:cNvSpPr/>
          <p:nvPr/>
        </p:nvSpPr>
        <p:spPr>
          <a:xfrm>
            <a:off x="4236721" y="6942028"/>
            <a:ext cx="2733038" cy="504780"/>
          </a:xfrm>
          <a:prstGeom prst="borderCallout1">
            <a:avLst>
              <a:gd name="adj1" fmla="val 37620"/>
              <a:gd name="adj2" fmla="val -433"/>
              <a:gd name="adj3" fmla="val -100651"/>
              <a:gd name="adj4" fmla="val -25675"/>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ａ＋</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ｂ＋</a:t>
            </a:r>
            <a:r>
              <a:rPr lang="ja-JP" altLang="en-US" sz="900" b="1" dirty="0" err="1" smtClean="0">
                <a:solidFill>
                  <a:schemeClr val="accent2">
                    <a:lumMod val="75000"/>
                  </a:schemeClr>
                </a:solidFill>
                <a:latin typeface="メイリオ" panose="020B0604030504040204" pitchFamily="50" charset="-128"/>
                <a:ea typeface="メイリオ" panose="020B0604030504040204" pitchFamily="50" charset="-128"/>
              </a:rPr>
              <a:t>ｃ</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endParaRPr lang="en-US" altLang="ja-JP" sz="900" b="1" dirty="0">
              <a:solidFill>
                <a:schemeClr val="accent2">
                  <a:lumMod val="75000"/>
                </a:schemeClr>
              </a:solidFill>
              <a:latin typeface="メイリオ" panose="020B0604030504040204" pitchFamily="50" charset="-128"/>
              <a:ea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rPr>
              <a:t>　フルタイム</a:t>
            </a:r>
            <a:r>
              <a:rPr lang="ja-JP" altLang="en-US" sz="900" dirty="0">
                <a:solidFill>
                  <a:schemeClr val="tx1"/>
                </a:solidFill>
                <a:latin typeface="メイリオ" panose="020B0604030504040204" pitchFamily="50" charset="-128"/>
                <a:ea typeface="メイリオ" panose="020B0604030504040204" pitchFamily="50" charset="-128"/>
              </a:rPr>
              <a:t>求人の場合は月額（換算額</a:t>
            </a:r>
            <a:r>
              <a:rPr lang="ja-JP" altLang="en-US" sz="900" dirty="0" smtClean="0">
                <a:solidFill>
                  <a:schemeClr val="tx1"/>
                </a:solidFill>
                <a:latin typeface="メイリオ" panose="020B0604030504040204" pitchFamily="50" charset="-128"/>
                <a:ea typeface="メイリオ" panose="020B0604030504040204" pitchFamily="50" charset="-128"/>
              </a:rPr>
              <a:t>）です。</a:t>
            </a:r>
            <a:endParaRPr lang="en-US" altLang="ja-JP" sz="900" dirty="0" smtClean="0">
              <a:solidFill>
                <a:schemeClr val="tx1"/>
              </a:solidFill>
              <a:latin typeface="メイリオ" panose="020B0604030504040204" pitchFamily="50" charset="-128"/>
              <a:ea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rPr>
              <a:t>　パート</a:t>
            </a:r>
            <a:r>
              <a:rPr lang="ja-JP" altLang="en-US" sz="900" dirty="0">
                <a:solidFill>
                  <a:schemeClr val="tx1"/>
                </a:solidFill>
                <a:latin typeface="メイリオ" panose="020B0604030504040204" pitchFamily="50" charset="-128"/>
                <a:ea typeface="メイリオ" panose="020B0604030504040204" pitchFamily="50" charset="-128"/>
              </a:rPr>
              <a:t>求人の場合は時間額（換算額</a:t>
            </a:r>
            <a:r>
              <a:rPr lang="ja-JP" altLang="en-US" sz="900" dirty="0" smtClean="0">
                <a:solidFill>
                  <a:schemeClr val="tx1"/>
                </a:solidFill>
                <a:latin typeface="メイリオ" panose="020B0604030504040204" pitchFamily="50" charset="-128"/>
                <a:ea typeface="メイリオ" panose="020B0604030504040204" pitchFamily="50" charset="-128"/>
              </a:rPr>
              <a:t>）です。</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6" name="線吹き出し 1 (枠付き) 5"/>
          <p:cNvSpPr/>
          <p:nvPr/>
        </p:nvSpPr>
        <p:spPr>
          <a:xfrm>
            <a:off x="3917950" y="8461099"/>
            <a:ext cx="3051809" cy="1293780"/>
          </a:xfrm>
          <a:prstGeom prst="borderCallout1">
            <a:avLst>
              <a:gd name="adj1" fmla="val -883"/>
              <a:gd name="adj2" fmla="val 9145"/>
              <a:gd name="adj3" fmla="val -36706"/>
              <a:gd name="adj4" fmla="val -22935"/>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spcBef>
                <a:spcPts val="600"/>
              </a:spcBef>
            </a:pP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昇給</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endParaRPr lang="en-US" altLang="ja-JP" sz="900" b="1" dirty="0">
              <a:solidFill>
                <a:schemeClr val="accent2">
                  <a:lumMod val="75000"/>
                </a:schemeClr>
              </a:solidFill>
              <a:latin typeface="メイリオ" panose="020B0604030504040204" pitchFamily="50" charset="-128"/>
              <a:ea typeface="メイリオ" panose="020B0604030504040204" pitchFamily="50" charset="-128"/>
            </a:endParaRPr>
          </a:p>
          <a:p>
            <a:pPr>
              <a:tabLst>
                <a:tab pos="185738" algn="l"/>
              </a:tabLst>
            </a:pP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昇給制度</a:t>
            </a:r>
            <a:r>
              <a:rPr lang="ja-JP" altLang="en-US" sz="900" dirty="0">
                <a:solidFill>
                  <a:schemeClr val="tx1"/>
                </a:solidFill>
                <a:latin typeface="メイリオ" panose="020B0604030504040204" pitchFamily="50" charset="-128"/>
                <a:ea typeface="メイリオ" panose="020B0604030504040204" pitchFamily="50" charset="-128"/>
              </a:rPr>
              <a:t>の有無を選択してください。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tabLst>
                <a:tab pos="185738" algn="l"/>
              </a:tabLst>
            </a:pPr>
            <a:r>
              <a:rPr lang="ja-JP" altLang="en-US" sz="900" dirty="0">
                <a:solidFill>
                  <a:schemeClr val="tx1"/>
                </a:solidFill>
                <a:latin typeface="メイリオ" panose="020B0604030504040204" pitchFamily="50" charset="-128"/>
                <a:ea typeface="メイリオ" panose="020B0604030504040204" pitchFamily="50" charset="-128"/>
              </a:rPr>
              <a:t>・制度「</a:t>
            </a:r>
            <a:r>
              <a:rPr lang="ja-JP" altLang="en-US" sz="900" b="1" dirty="0">
                <a:solidFill>
                  <a:schemeClr val="tx1"/>
                </a:solidFill>
                <a:latin typeface="メイリオ" panose="020B0604030504040204" pitchFamily="50" charset="-128"/>
                <a:ea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rPr>
              <a:t>」の場合は、</a:t>
            </a:r>
            <a:r>
              <a:rPr lang="ja-JP" altLang="ja-JP" sz="900" dirty="0">
                <a:solidFill>
                  <a:schemeClr val="tx1"/>
                </a:solidFill>
                <a:latin typeface="メイリオ" panose="020B0604030504040204" pitchFamily="50" charset="-128"/>
                <a:ea typeface="メイリオ" panose="020B0604030504040204" pitchFamily="50" charset="-128"/>
              </a:rPr>
              <a:t>前年度実績の有無を選択</a:t>
            </a:r>
            <a:r>
              <a:rPr lang="ja-JP" altLang="en-US" sz="900" dirty="0">
                <a:solidFill>
                  <a:schemeClr val="tx1"/>
                </a:solidFill>
                <a:latin typeface="メイリオ" panose="020B0604030504040204" pitchFamily="50" charset="-128"/>
                <a:ea typeface="メイリオ" panose="020B0604030504040204" pitchFamily="50" charset="-128"/>
              </a:rPr>
              <a:t>し</a:t>
            </a:r>
            <a:r>
              <a:rPr lang="ja-JP" altLang="ja-JP" sz="900" dirty="0">
                <a:solidFill>
                  <a:schemeClr val="tx1"/>
                </a:solidFill>
                <a:latin typeface="メイリオ" panose="020B0604030504040204" pitchFamily="50" charset="-128"/>
                <a:ea typeface="メイリオ" panose="020B0604030504040204" pitchFamily="50" charset="-128"/>
              </a:rPr>
              <a:t>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tabLst>
                <a:tab pos="185738" algn="l"/>
              </a:tabLst>
            </a:pP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前年度実績</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rPr>
              <a:t>」の</a:t>
            </a:r>
            <a:r>
              <a:rPr lang="ja-JP" altLang="ja-JP" sz="900" dirty="0">
                <a:solidFill>
                  <a:schemeClr val="tx1"/>
                </a:solidFill>
                <a:latin typeface="メイリオ" panose="020B0604030504040204" pitchFamily="50" charset="-128"/>
                <a:ea typeface="メイリオ" panose="020B0604030504040204" pitchFamily="50" charset="-128"/>
              </a:rPr>
              <a:t>場合、フルタイム求人は１月あたり、パート求人は１時間あたりの金額又は昇給率を</a:t>
            </a:r>
            <a:r>
              <a:rPr lang="ja-JP" altLang="en-US" sz="900" dirty="0">
                <a:solidFill>
                  <a:schemeClr val="tx1"/>
                </a:solidFill>
                <a:latin typeface="メイリオ" panose="020B0604030504040204" pitchFamily="50" charset="-128"/>
                <a:ea typeface="メイリオ" panose="020B0604030504040204" pitchFamily="50" charset="-128"/>
              </a:rPr>
              <a:t>記入</a:t>
            </a:r>
            <a:r>
              <a:rPr lang="ja-JP" altLang="ja-JP" sz="900" dirty="0">
                <a:solidFill>
                  <a:schemeClr val="tx1"/>
                </a:solidFill>
                <a:latin typeface="メイリオ" panose="020B0604030504040204" pitchFamily="50" charset="-128"/>
                <a:ea typeface="メイリオ" panose="020B0604030504040204" pitchFamily="50" charset="-128"/>
              </a:rPr>
              <a:t>してください。昇給にはベースアップを含みます。</a:t>
            </a:r>
            <a:endParaRPr lang="en-US" altLang="ja-JP" sz="900" dirty="0">
              <a:solidFill>
                <a:schemeClr val="tx1"/>
              </a:solidFill>
              <a:latin typeface="メイリオ" panose="020B0604030504040204" pitchFamily="50" charset="-128"/>
              <a:ea typeface="メイリオ" panose="020B0604030504040204" pitchFamily="50" charset="-128"/>
            </a:endParaRPr>
          </a:p>
          <a:p>
            <a:pPr>
              <a:tabLst>
                <a:tab pos="185738" algn="l"/>
              </a:tabLst>
            </a:pPr>
            <a:r>
              <a:rPr lang="ja-JP" altLang="en-US" sz="900" dirty="0">
                <a:solidFill>
                  <a:schemeClr val="tx1"/>
                </a:solidFill>
                <a:latin typeface="メイリオ" panose="020B0604030504040204" pitchFamily="50" charset="-128"/>
                <a:ea typeface="メイリオ" panose="020B0604030504040204" pitchFamily="50" charset="-128"/>
              </a:rPr>
              <a:t>・昇給制度はないが、前年度に臨時的</a:t>
            </a:r>
            <a:r>
              <a:rPr lang="ja-JP" altLang="en-US" sz="900" dirty="0" smtClean="0">
                <a:solidFill>
                  <a:schemeClr val="tx1"/>
                </a:solidFill>
                <a:latin typeface="メイリオ" panose="020B0604030504040204" pitchFamily="50" charset="-128"/>
                <a:ea typeface="メイリオ" panose="020B0604030504040204" pitchFamily="50" charset="-128"/>
              </a:rPr>
              <a:t>に昇給した</a:t>
            </a:r>
            <a:r>
              <a:rPr lang="ja-JP" altLang="en-US" sz="900" dirty="0">
                <a:solidFill>
                  <a:schemeClr val="tx1"/>
                </a:solidFill>
                <a:latin typeface="メイリオ" panose="020B0604030504040204" pitchFamily="50" charset="-128"/>
                <a:ea typeface="メイリオ" panose="020B0604030504040204" pitchFamily="50" charset="-128"/>
              </a:rPr>
              <a:t>場合は、「</a:t>
            </a:r>
            <a:r>
              <a:rPr lang="ja-JP" altLang="en-US" sz="900" b="1" dirty="0">
                <a:solidFill>
                  <a:schemeClr val="tx1"/>
                </a:solidFill>
                <a:latin typeface="メイリオ" panose="020B0604030504040204" pitchFamily="50" charset="-128"/>
                <a:ea typeface="メイリオ" panose="020B0604030504040204" pitchFamily="50" charset="-128"/>
              </a:rPr>
              <a:t>求人に関する特記事項</a:t>
            </a:r>
            <a:r>
              <a:rPr lang="ja-JP" altLang="en-US" sz="900" dirty="0" smtClean="0">
                <a:solidFill>
                  <a:schemeClr val="tx1"/>
                </a:solidFill>
                <a:latin typeface="メイリオ" panose="020B0604030504040204" pitchFamily="50" charset="-128"/>
                <a:ea typeface="メイリオ" panose="020B0604030504040204" pitchFamily="50" charset="-128"/>
              </a:rPr>
              <a:t>」に</a:t>
            </a:r>
            <a:r>
              <a:rPr lang="ja-JP" altLang="en-US" sz="900" dirty="0">
                <a:solidFill>
                  <a:schemeClr val="tx1"/>
                </a:solidFill>
                <a:latin typeface="メイリオ" panose="020B0604030504040204" pitchFamily="50" charset="-128"/>
                <a:ea typeface="メイリオ" panose="020B0604030504040204" pitchFamily="50" charset="-128"/>
              </a:rPr>
              <a:t>記入してください。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5" name="線吹き出し 2 (枠付き) 4"/>
          <p:cNvSpPr/>
          <p:nvPr/>
        </p:nvSpPr>
        <p:spPr>
          <a:xfrm>
            <a:off x="177800" y="8469061"/>
            <a:ext cx="3467099" cy="1297240"/>
          </a:xfrm>
          <a:prstGeom prst="borderCallout2">
            <a:avLst>
              <a:gd name="adj1" fmla="val 41160"/>
              <a:gd name="adj2" fmla="val -350"/>
              <a:gd name="adj3" fmla="val -3701"/>
              <a:gd name="adj4" fmla="val -3779"/>
              <a:gd name="adj5" fmla="val -20332"/>
              <a:gd name="adj6" fmla="val 10124"/>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spcBef>
                <a:spcPts val="600"/>
              </a:spcBef>
            </a:pP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賞与</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pPr>
              <a:tabLst>
                <a:tab pos="185738" algn="l"/>
              </a:tabLst>
            </a:pPr>
            <a:r>
              <a:rPr lang="ja-JP" altLang="en-US" sz="900" dirty="0">
                <a:solidFill>
                  <a:schemeClr val="tx1"/>
                </a:solidFill>
                <a:latin typeface="メイリオ" panose="020B0604030504040204" pitchFamily="50" charset="-128"/>
                <a:ea typeface="メイリオ" panose="020B0604030504040204" pitchFamily="50" charset="-128"/>
              </a:rPr>
              <a:t>・賞与</a:t>
            </a:r>
            <a:r>
              <a:rPr lang="ja-JP" altLang="ja-JP" sz="900" dirty="0">
                <a:solidFill>
                  <a:schemeClr val="tx1"/>
                </a:solidFill>
                <a:latin typeface="メイリオ" panose="020B0604030504040204" pitchFamily="50" charset="-128"/>
                <a:ea typeface="メイリオ" panose="020B0604030504040204" pitchFamily="50" charset="-128"/>
              </a:rPr>
              <a:t>制度</a:t>
            </a:r>
            <a:r>
              <a:rPr lang="ja-JP" altLang="en-US" sz="900" dirty="0">
                <a:solidFill>
                  <a:schemeClr val="tx1"/>
                </a:solidFill>
                <a:latin typeface="メイリオ" panose="020B0604030504040204" pitchFamily="50" charset="-128"/>
                <a:ea typeface="メイリオ" panose="020B0604030504040204" pitchFamily="50" charset="-128"/>
              </a:rPr>
              <a:t>の有無を選択してください。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tabLst>
                <a:tab pos="185738" algn="l"/>
              </a:tabLst>
            </a:pPr>
            <a:r>
              <a:rPr lang="ja-JP" altLang="en-US" sz="900" dirty="0">
                <a:solidFill>
                  <a:schemeClr val="tx1"/>
                </a:solidFill>
                <a:latin typeface="メイリオ" panose="020B0604030504040204" pitchFamily="50" charset="-128"/>
                <a:ea typeface="メイリオ" panose="020B0604030504040204" pitchFamily="50" charset="-128"/>
              </a:rPr>
              <a:t>・制度「</a:t>
            </a:r>
            <a:r>
              <a:rPr lang="ja-JP" altLang="en-US" sz="900" b="1" dirty="0">
                <a:solidFill>
                  <a:schemeClr val="tx1"/>
                </a:solidFill>
                <a:latin typeface="メイリオ" panose="020B0604030504040204" pitchFamily="50" charset="-128"/>
                <a:ea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rPr>
              <a:t>」の場合は、</a:t>
            </a:r>
            <a:r>
              <a:rPr lang="ja-JP" altLang="ja-JP" sz="900" dirty="0">
                <a:solidFill>
                  <a:schemeClr val="tx1"/>
                </a:solidFill>
                <a:latin typeface="メイリオ" panose="020B0604030504040204" pitchFamily="50" charset="-128"/>
                <a:ea typeface="メイリオ" panose="020B0604030504040204" pitchFamily="50" charset="-128"/>
              </a:rPr>
              <a:t>前年度実績の有無を選択</a:t>
            </a:r>
            <a:r>
              <a:rPr lang="ja-JP" altLang="en-US" sz="900" dirty="0">
                <a:solidFill>
                  <a:schemeClr val="tx1"/>
                </a:solidFill>
                <a:latin typeface="メイリオ" panose="020B0604030504040204" pitchFamily="50" charset="-128"/>
                <a:ea typeface="メイリオ" panose="020B0604030504040204" pitchFamily="50" charset="-128"/>
              </a:rPr>
              <a:t>し</a:t>
            </a:r>
            <a:r>
              <a:rPr lang="ja-JP" altLang="ja-JP" sz="900" dirty="0">
                <a:solidFill>
                  <a:schemeClr val="tx1"/>
                </a:solidFill>
                <a:latin typeface="メイリオ" panose="020B0604030504040204" pitchFamily="50" charset="-128"/>
                <a:ea typeface="メイリオ" panose="020B0604030504040204" pitchFamily="50" charset="-128"/>
              </a:rPr>
              <a:t>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tabLst>
                <a:tab pos="185738" algn="l"/>
              </a:tabLst>
            </a:pP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前年度実績</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rPr>
              <a:t>」の</a:t>
            </a:r>
            <a:r>
              <a:rPr lang="ja-JP" altLang="ja-JP" sz="900" dirty="0">
                <a:solidFill>
                  <a:schemeClr val="tx1"/>
                </a:solidFill>
                <a:latin typeface="メイリオ" panose="020B0604030504040204" pitchFamily="50" charset="-128"/>
                <a:ea typeface="メイリオ" panose="020B0604030504040204" pitchFamily="50" charset="-128"/>
              </a:rPr>
              <a:t>場合、</a:t>
            </a:r>
            <a:r>
              <a:rPr lang="ja-JP" altLang="en-US" sz="900" dirty="0">
                <a:solidFill>
                  <a:schemeClr val="tx1"/>
                </a:solidFill>
                <a:latin typeface="メイリオ" panose="020B0604030504040204" pitchFamily="50" charset="-128"/>
                <a:ea typeface="メイリオ" panose="020B0604030504040204" pitchFamily="50" charset="-128"/>
              </a:rPr>
              <a:t>支給回数、年間の支給合計月数または支給金額（従業員の平均）</a:t>
            </a:r>
            <a:r>
              <a:rPr lang="ja-JP" altLang="ja-JP" sz="900" dirty="0">
                <a:solidFill>
                  <a:schemeClr val="tx1"/>
                </a:solidFill>
                <a:latin typeface="メイリオ" panose="020B0604030504040204" pitchFamily="50" charset="-128"/>
                <a:ea typeface="メイリオ" panose="020B0604030504040204" pitchFamily="50" charset="-128"/>
              </a:rPr>
              <a:t>を</a:t>
            </a:r>
            <a:r>
              <a:rPr lang="ja-JP" altLang="en-US" sz="900" dirty="0">
                <a:solidFill>
                  <a:schemeClr val="tx1"/>
                </a:solidFill>
                <a:latin typeface="メイリオ" panose="020B0604030504040204" pitchFamily="50" charset="-128"/>
                <a:ea typeface="メイリオ" panose="020B0604030504040204" pitchFamily="50" charset="-128"/>
              </a:rPr>
              <a:t>記入</a:t>
            </a:r>
            <a:r>
              <a:rPr lang="ja-JP" altLang="ja-JP" sz="900" dirty="0">
                <a:solidFill>
                  <a:schemeClr val="tx1"/>
                </a:solidFill>
                <a:latin typeface="メイリオ" panose="020B0604030504040204" pitchFamily="50" charset="-128"/>
                <a:ea typeface="メイリオ" panose="020B0604030504040204" pitchFamily="50" charset="-128"/>
              </a:rPr>
              <a:t>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tabLst>
                <a:tab pos="185738" algn="l"/>
              </a:tabLst>
            </a:pPr>
            <a:r>
              <a:rPr lang="ja-JP" altLang="en-US" sz="900" dirty="0">
                <a:solidFill>
                  <a:schemeClr val="tx1"/>
                </a:solidFill>
                <a:latin typeface="メイリオ" panose="020B0604030504040204" pitchFamily="50" charset="-128"/>
                <a:ea typeface="メイリオ" panose="020B0604030504040204" pitchFamily="50" charset="-128"/>
              </a:rPr>
              <a:t>・前年度実績「</a:t>
            </a:r>
            <a:r>
              <a:rPr lang="ja-JP" altLang="en-US" sz="900" b="1" dirty="0">
                <a:solidFill>
                  <a:schemeClr val="tx1"/>
                </a:solidFill>
                <a:latin typeface="メイリオ" panose="020B0604030504040204" pitchFamily="50" charset="-128"/>
                <a:ea typeface="メイリオ" panose="020B0604030504040204" pitchFamily="50" charset="-128"/>
              </a:rPr>
              <a:t>なし</a:t>
            </a:r>
            <a:r>
              <a:rPr lang="ja-JP" altLang="en-US" sz="900" dirty="0">
                <a:solidFill>
                  <a:schemeClr val="tx1"/>
                </a:solidFill>
                <a:latin typeface="メイリオ" panose="020B0604030504040204" pitchFamily="50" charset="-128"/>
                <a:ea typeface="メイリオ" panose="020B0604030504040204" pitchFamily="50" charset="-128"/>
              </a:rPr>
              <a:t>」の場合は、支給回数に「</a:t>
            </a:r>
            <a:r>
              <a:rPr lang="ja-JP" altLang="en-US" sz="900" b="1" dirty="0">
                <a:solidFill>
                  <a:schemeClr val="tx1"/>
                </a:solidFill>
                <a:latin typeface="メイリオ" panose="020B0604030504040204" pitchFamily="50" charset="-128"/>
                <a:ea typeface="メイリオ" panose="020B0604030504040204" pitchFamily="50" charset="-128"/>
              </a:rPr>
              <a:t>０</a:t>
            </a:r>
            <a:r>
              <a:rPr lang="ja-JP" altLang="en-US" sz="900" dirty="0">
                <a:solidFill>
                  <a:schemeClr val="tx1"/>
                </a:solidFill>
                <a:latin typeface="メイリオ" panose="020B0604030504040204" pitchFamily="50" charset="-128"/>
                <a:ea typeface="メイリオ" panose="020B0604030504040204" pitchFamily="50" charset="-128"/>
              </a:rPr>
              <a:t>」を記入してください。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tabLst>
                <a:tab pos="185738" algn="l"/>
              </a:tabLst>
            </a:pPr>
            <a:r>
              <a:rPr lang="ja-JP" altLang="en-US" sz="900" dirty="0">
                <a:solidFill>
                  <a:schemeClr val="tx1"/>
                </a:solidFill>
                <a:latin typeface="メイリオ" panose="020B0604030504040204" pitchFamily="50" charset="-128"/>
                <a:ea typeface="メイリオ" panose="020B0604030504040204" pitchFamily="50" charset="-128"/>
              </a:rPr>
              <a:t>・賞与制度はないが、前年度に臨時的に支給した場合は、「</a:t>
            </a:r>
            <a:r>
              <a:rPr lang="ja-JP" altLang="en-US" sz="900" b="1" dirty="0">
                <a:solidFill>
                  <a:schemeClr val="tx1"/>
                </a:solidFill>
                <a:latin typeface="メイリオ" panose="020B0604030504040204" pitchFamily="50" charset="-128"/>
                <a:ea typeface="メイリオ" panose="020B0604030504040204" pitchFamily="50" charset="-128"/>
              </a:rPr>
              <a:t>求人に関する特記事項</a:t>
            </a:r>
            <a:r>
              <a:rPr lang="ja-JP" altLang="en-US" sz="900" dirty="0" smtClean="0">
                <a:solidFill>
                  <a:schemeClr val="tx1"/>
                </a:solidFill>
                <a:latin typeface="メイリオ" panose="020B0604030504040204" pitchFamily="50" charset="-128"/>
                <a:ea typeface="メイリオ" panose="020B0604030504040204" pitchFamily="50" charset="-128"/>
              </a:rPr>
              <a:t>」に</a:t>
            </a:r>
            <a:r>
              <a:rPr lang="ja-JP" altLang="en-US" sz="900" dirty="0">
                <a:solidFill>
                  <a:schemeClr val="tx1"/>
                </a:solidFill>
                <a:latin typeface="メイリオ" panose="020B0604030504040204" pitchFamily="50" charset="-128"/>
                <a:ea typeface="メイリオ" panose="020B0604030504040204" pitchFamily="50" charset="-128"/>
              </a:rPr>
              <a:t>記入してください。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7" name="線吹き出し 1 (枠付き) 6"/>
          <p:cNvSpPr/>
          <p:nvPr/>
        </p:nvSpPr>
        <p:spPr>
          <a:xfrm>
            <a:off x="4246838" y="7498552"/>
            <a:ext cx="2733038" cy="622300"/>
          </a:xfrm>
          <a:prstGeom prst="borderCallout1">
            <a:avLst>
              <a:gd name="adj1" fmla="val 44260"/>
              <a:gd name="adj2" fmla="val 31"/>
              <a:gd name="adj3" fmla="val -120683"/>
              <a:gd name="adj4" fmla="val -27728"/>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その他の手当等付記事項（ｄ）</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rPr>
              <a:t>(a)</a:t>
            </a:r>
            <a:r>
              <a:rPr lang="ja-JP" altLang="ja-JP" sz="900" dirty="0">
                <a:solidFill>
                  <a:schemeClr val="tx1"/>
                </a:solidFill>
                <a:latin typeface="メイリオ" panose="020B0604030504040204" pitchFamily="50" charset="-128"/>
                <a:ea typeface="メイリオ" panose="020B0604030504040204" pitchFamily="50" charset="-128"/>
              </a:rPr>
              <a:t>～</a:t>
            </a:r>
            <a:r>
              <a:rPr lang="en-US" altLang="ja-JP" sz="900" dirty="0">
                <a:solidFill>
                  <a:schemeClr val="tx1"/>
                </a:solidFill>
                <a:latin typeface="メイリオ" panose="020B0604030504040204" pitchFamily="50" charset="-128"/>
                <a:ea typeface="メイリオ" panose="020B0604030504040204" pitchFamily="50" charset="-128"/>
              </a:rPr>
              <a:t>(c)</a:t>
            </a:r>
            <a:r>
              <a:rPr lang="ja-JP" altLang="ja-JP" sz="900" dirty="0">
                <a:solidFill>
                  <a:schemeClr val="tx1"/>
                </a:solidFill>
                <a:latin typeface="メイリオ" panose="020B0604030504040204" pitchFamily="50" charset="-128"/>
                <a:ea typeface="メイリオ" panose="020B0604030504040204" pitchFamily="50" charset="-128"/>
              </a:rPr>
              <a:t>の</a:t>
            </a:r>
            <a:r>
              <a:rPr lang="ja-JP" altLang="en-US" sz="900" dirty="0">
                <a:solidFill>
                  <a:schemeClr val="tx1"/>
                </a:solidFill>
                <a:latin typeface="メイリオ" panose="020B0604030504040204" pitchFamily="50" charset="-128"/>
                <a:ea typeface="メイリオ" panose="020B0604030504040204" pitchFamily="50" charset="-128"/>
              </a:rPr>
              <a:t>ほか</a:t>
            </a:r>
            <a:r>
              <a:rPr lang="ja-JP" altLang="ja-JP" sz="900" dirty="0">
                <a:solidFill>
                  <a:schemeClr val="tx1"/>
                </a:solidFill>
                <a:latin typeface="メイリオ" panose="020B0604030504040204" pitchFamily="50" charset="-128"/>
                <a:ea typeface="メイリオ" panose="020B0604030504040204" pitchFamily="50" charset="-128"/>
              </a:rPr>
              <a:t>、家族手当、皆勤手当</a:t>
            </a:r>
            <a:r>
              <a:rPr lang="ja-JP" altLang="en-US" sz="900" dirty="0">
                <a:solidFill>
                  <a:schemeClr val="tx1"/>
                </a:solidFill>
                <a:latin typeface="メイリオ" panose="020B0604030504040204" pitchFamily="50" charset="-128"/>
                <a:ea typeface="メイリオ" panose="020B0604030504040204" pitchFamily="50" charset="-128"/>
              </a:rPr>
              <a:t>など</a:t>
            </a:r>
            <a:r>
              <a:rPr lang="ja-JP" altLang="ja-JP" sz="900" dirty="0">
                <a:solidFill>
                  <a:schemeClr val="tx1"/>
                </a:solidFill>
                <a:latin typeface="メイリオ" panose="020B0604030504040204" pitchFamily="50" charset="-128"/>
                <a:ea typeface="メイリオ" panose="020B0604030504040204" pitchFamily="50" charset="-128"/>
              </a:rPr>
              <a:t>、個人の状態、実績に応じて支払われる手当等がある場合にはその内容</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63" name="線吹き出し 1 (枠付き) 62"/>
          <p:cNvSpPr/>
          <p:nvPr/>
        </p:nvSpPr>
        <p:spPr>
          <a:xfrm>
            <a:off x="4244340" y="8175634"/>
            <a:ext cx="2733038" cy="226788"/>
          </a:xfrm>
          <a:prstGeom prst="borderCallout1">
            <a:avLst>
              <a:gd name="adj1" fmla="val 44260"/>
              <a:gd name="adj2" fmla="val 31"/>
              <a:gd name="adj3" fmla="val -400232"/>
              <a:gd name="adj4" fmla="val -99550"/>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月平均労働日数</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smtClean="0">
                <a:solidFill>
                  <a:schemeClr val="tx1"/>
                </a:solidFill>
                <a:latin typeface="メイリオ" panose="020B0604030504040204" pitchFamily="50" charset="-128"/>
                <a:ea typeface="メイリオ" panose="020B0604030504040204" pitchFamily="50" charset="-128"/>
              </a:rPr>
              <a:t>少数点第一位まで記入。</a:t>
            </a:r>
            <a:endParaRPr lang="en-US" altLang="ja-JP" sz="9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1735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grayscl/>
          </a:blip>
          <a:stretch>
            <a:fillRect/>
          </a:stretch>
        </p:blipFill>
        <p:spPr>
          <a:xfrm>
            <a:off x="103532" y="2491015"/>
            <a:ext cx="4088102" cy="6469601"/>
          </a:xfrm>
          <a:prstGeom prst="rect">
            <a:avLst/>
          </a:prstGeom>
        </p:spPr>
      </p:pic>
      <p:sp>
        <p:nvSpPr>
          <p:cNvPr id="10" name="線吹き出し 2 (枠付き) 9"/>
          <p:cNvSpPr/>
          <p:nvPr/>
        </p:nvSpPr>
        <p:spPr>
          <a:xfrm>
            <a:off x="207009" y="8997775"/>
            <a:ext cx="2342262" cy="974590"/>
          </a:xfrm>
          <a:prstGeom prst="borderCallout2">
            <a:avLst>
              <a:gd name="adj1" fmla="val 42835"/>
              <a:gd name="adj2" fmla="val -75"/>
              <a:gd name="adj3" fmla="val 42521"/>
              <a:gd name="adj4" fmla="val -5399"/>
              <a:gd name="adj5" fmla="val -75287"/>
              <a:gd name="adj6" fmla="val -42"/>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⑥求人ＰＲ情報</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smtClean="0">
                <a:solidFill>
                  <a:schemeClr val="tx1"/>
                </a:solidFill>
                <a:latin typeface="メイリオ" panose="020B0604030504040204" pitchFamily="50" charset="-128"/>
                <a:ea typeface="メイリオ" panose="020B0604030504040204" pitchFamily="50" charset="-128"/>
              </a:rPr>
              <a:t>登録</a:t>
            </a:r>
            <a:r>
              <a:rPr lang="ja-JP" altLang="en-US" sz="900" dirty="0">
                <a:solidFill>
                  <a:schemeClr val="tx1"/>
                </a:solidFill>
                <a:latin typeface="メイリオ" panose="020B0604030504040204" pitchFamily="50" charset="-128"/>
                <a:ea typeface="メイリオ" panose="020B0604030504040204" pitchFamily="50" charset="-128"/>
              </a:rPr>
              <a:t>したＰＲ情報は、求人票には掲載されませんが、</a:t>
            </a:r>
            <a:r>
              <a:rPr lang="ja-JP" altLang="en-US" sz="900" dirty="0" smtClean="0">
                <a:solidFill>
                  <a:schemeClr val="tx1"/>
                </a:solidFill>
                <a:latin typeface="メイリオ" panose="020B0604030504040204" pitchFamily="50" charset="-128"/>
                <a:ea typeface="メイリオ" panose="020B0604030504040204" pitchFamily="50" charset="-128"/>
              </a:rPr>
              <a:t>ハローワークインターネットサービスやハローワーク内</a:t>
            </a:r>
            <a:r>
              <a:rPr lang="ja-JP" altLang="en-US" sz="900" dirty="0">
                <a:solidFill>
                  <a:schemeClr val="tx1"/>
                </a:solidFill>
                <a:latin typeface="メイリオ" panose="020B0604030504040204" pitchFamily="50" charset="-128"/>
                <a:ea typeface="メイリオ" panose="020B0604030504040204" pitchFamily="50" charset="-128"/>
              </a:rPr>
              <a:t>の</a:t>
            </a:r>
            <a:r>
              <a:rPr lang="ja-JP" altLang="en-US" sz="900" dirty="0" smtClean="0">
                <a:solidFill>
                  <a:schemeClr val="tx1"/>
                </a:solidFill>
                <a:latin typeface="メイリオ" panose="020B0604030504040204" pitchFamily="50" charset="-128"/>
                <a:ea typeface="メイリオ" panose="020B0604030504040204" pitchFamily="50" charset="-128"/>
              </a:rPr>
              <a:t>パソコン（検索・登録用端末）のほか、「</a:t>
            </a:r>
            <a:r>
              <a:rPr lang="ja-JP" altLang="en-US" sz="900" b="1" dirty="0">
                <a:solidFill>
                  <a:schemeClr val="tx1"/>
                </a:solidFill>
                <a:latin typeface="メイリオ" panose="020B0604030504040204" pitchFamily="50" charset="-128"/>
                <a:ea typeface="メイリオ" panose="020B0604030504040204" pitchFamily="50" charset="-128"/>
              </a:rPr>
              <a:t>求人・事業所ＰＲシート」</a:t>
            </a:r>
            <a:r>
              <a:rPr lang="ja-JP" altLang="en-US" sz="900" dirty="0">
                <a:solidFill>
                  <a:schemeClr val="tx1"/>
                </a:solidFill>
                <a:latin typeface="メイリオ" panose="020B0604030504040204" pitchFamily="50" charset="-128"/>
                <a:ea typeface="メイリオ" panose="020B0604030504040204" pitchFamily="50" charset="-128"/>
              </a:rPr>
              <a:t>に掲載</a:t>
            </a:r>
            <a:r>
              <a:rPr lang="ja-JP" altLang="en-US" sz="900" dirty="0" smtClean="0">
                <a:solidFill>
                  <a:schemeClr val="tx1"/>
                </a:solidFill>
                <a:latin typeface="メイリオ" panose="020B0604030504040204" pitchFamily="50" charset="-128"/>
                <a:ea typeface="メイリオ" panose="020B0604030504040204" pitchFamily="50" charset="-128"/>
              </a:rPr>
              <a:t>されます。</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419099" y="2641267"/>
            <a:ext cx="3665189" cy="841452"/>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19099" y="3483017"/>
            <a:ext cx="3665190" cy="34599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24816" y="4982158"/>
            <a:ext cx="3659473" cy="1557082"/>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4815" y="6550916"/>
            <a:ext cx="3659474" cy="252182"/>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24815" y="6822274"/>
            <a:ext cx="3659474" cy="27393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31799" y="7471124"/>
            <a:ext cx="3652490" cy="1163064"/>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03531" y="7274150"/>
            <a:ext cx="224128" cy="164803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24815" y="8634188"/>
            <a:ext cx="3659473" cy="288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335032" y="9916735"/>
            <a:ext cx="1203380" cy="230832"/>
          </a:xfrm>
          <a:prstGeom prst="rect">
            <a:avLst/>
          </a:prstGeom>
          <a:noFill/>
        </p:spPr>
        <p:txBody>
          <a:bodyPr wrap="square" rtlCol="0">
            <a:spAutoFit/>
          </a:bodyPr>
          <a:lstStyle/>
          <a:p>
            <a:pPr algn="ctr"/>
            <a:r>
              <a:rPr lang="ja-JP" altLang="en-US" sz="900" dirty="0" smtClean="0">
                <a:latin typeface="メイリオ" panose="020B0604030504040204" pitchFamily="50" charset="-128"/>
                <a:ea typeface="メイリオ" panose="020B0604030504040204" pitchFamily="50" charset="-128"/>
              </a:rPr>
              <a:t>③</a:t>
            </a:r>
            <a:endParaRPr lang="ja-JP" altLang="en-US" sz="900" dirty="0">
              <a:latin typeface="メイリオ" panose="020B0604030504040204" pitchFamily="50" charset="-128"/>
              <a:ea typeface="メイリオ" panose="020B0604030504040204" pitchFamily="50" charset="-128"/>
            </a:endParaRPr>
          </a:p>
        </p:txBody>
      </p:sp>
      <p:sp>
        <p:nvSpPr>
          <p:cNvPr id="23" name="楕円 22"/>
          <p:cNvSpPr/>
          <p:nvPr/>
        </p:nvSpPr>
        <p:spPr bwMode="auto">
          <a:xfrm>
            <a:off x="1829839" y="2711284"/>
            <a:ext cx="648688" cy="139141"/>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24" name="楕円 23"/>
          <p:cNvSpPr/>
          <p:nvPr/>
        </p:nvSpPr>
        <p:spPr bwMode="auto">
          <a:xfrm>
            <a:off x="2471499" y="2708013"/>
            <a:ext cx="341132" cy="142412"/>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25" name="テキスト ボックス 153"/>
          <p:cNvSpPr txBox="1"/>
          <p:nvPr/>
        </p:nvSpPr>
        <p:spPr>
          <a:xfrm>
            <a:off x="1638300" y="3266274"/>
            <a:ext cx="2392680" cy="2238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rPr>
              <a:t>(1)7:00</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a:t>
            </a:r>
            <a:r>
              <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rPr>
              <a:t>16:00</a:t>
            </a:r>
            <a:r>
              <a:rPr kumimoji="1" lang="ja-JP" altLang="en-US" sz="600" dirty="0" err="1" smtClean="0">
                <a:solidFill>
                  <a:srgbClr val="C00000"/>
                </a:solidFill>
                <a:latin typeface="HG丸ｺﾞｼｯｸM-PRO" panose="020F0600000000000000" pitchFamily="50" charset="-128"/>
                <a:ea typeface="HG丸ｺﾞｼｯｸM-PRO" panose="020F0600000000000000" pitchFamily="50" charset="-128"/>
              </a:rPr>
              <a:t>、</a:t>
            </a:r>
            <a:r>
              <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rPr>
              <a:t>(2)10:00</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a:t>
            </a:r>
            <a:r>
              <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rPr>
              <a:t>19:00</a:t>
            </a:r>
            <a:r>
              <a:rPr kumimoji="1" lang="ja-JP" altLang="en-US" sz="600" dirty="0" err="1" smtClean="0">
                <a:solidFill>
                  <a:srgbClr val="C00000"/>
                </a:solidFill>
                <a:latin typeface="HG丸ｺﾞｼｯｸM-PRO" panose="020F0600000000000000" pitchFamily="50" charset="-128"/>
                <a:ea typeface="HG丸ｺﾞｼｯｸM-PRO" panose="020F0600000000000000" pitchFamily="50" charset="-128"/>
              </a:rPr>
              <a:t>、</a:t>
            </a:r>
            <a:r>
              <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rPr>
              <a:t>(3)16:00</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～翌</a:t>
            </a:r>
            <a:r>
              <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rPr>
              <a:t>10:00</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とし、シフト表で決定。</a:t>
            </a:r>
            <a:r>
              <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rPr>
              <a:t>(3)</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は休憩</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時間１２０分</a:t>
            </a:r>
          </a:p>
        </p:txBody>
      </p:sp>
      <p:sp>
        <p:nvSpPr>
          <p:cNvPr id="26" name="楕円 25"/>
          <p:cNvSpPr/>
          <p:nvPr/>
        </p:nvSpPr>
        <p:spPr bwMode="auto">
          <a:xfrm>
            <a:off x="725271" y="3472470"/>
            <a:ext cx="36458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27" name="テキスト ボックス 153"/>
          <p:cNvSpPr txBox="1"/>
          <p:nvPr/>
        </p:nvSpPr>
        <p:spPr>
          <a:xfrm>
            <a:off x="1932861" y="3425901"/>
            <a:ext cx="538638" cy="2238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１０</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28" name="テキスト ボックス 153"/>
          <p:cNvSpPr txBox="1"/>
          <p:nvPr/>
        </p:nvSpPr>
        <p:spPr>
          <a:xfrm>
            <a:off x="638245" y="3869618"/>
            <a:ext cx="538638" cy="2238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６０</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29" name="テキスト ボックス 50"/>
          <p:cNvSpPr txBox="1"/>
          <p:nvPr/>
        </p:nvSpPr>
        <p:spPr>
          <a:xfrm>
            <a:off x="1182060" y="497937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0" name="テキスト ボックス 50"/>
          <p:cNvSpPr txBox="1"/>
          <p:nvPr/>
        </p:nvSpPr>
        <p:spPr>
          <a:xfrm>
            <a:off x="1182060" y="516987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1" name="テキスト ボックス 50"/>
          <p:cNvSpPr txBox="1"/>
          <p:nvPr/>
        </p:nvSpPr>
        <p:spPr>
          <a:xfrm>
            <a:off x="1194760" y="530322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2" name="テキスト ボックス 50"/>
          <p:cNvSpPr txBox="1"/>
          <p:nvPr/>
        </p:nvSpPr>
        <p:spPr>
          <a:xfrm>
            <a:off x="1188410" y="548737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3" name="テキスト ボックス 50"/>
          <p:cNvSpPr txBox="1"/>
          <p:nvPr/>
        </p:nvSpPr>
        <p:spPr>
          <a:xfrm>
            <a:off x="1194760" y="576042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4" name="テキスト ボックス 50"/>
          <p:cNvSpPr txBox="1"/>
          <p:nvPr/>
        </p:nvSpPr>
        <p:spPr>
          <a:xfrm>
            <a:off x="1201110" y="600807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5" name="テキスト ボックス 50"/>
          <p:cNvSpPr txBox="1"/>
          <p:nvPr/>
        </p:nvSpPr>
        <p:spPr>
          <a:xfrm>
            <a:off x="1194760" y="626842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36" name="楕円 35"/>
          <p:cNvSpPr/>
          <p:nvPr/>
        </p:nvSpPr>
        <p:spPr bwMode="auto">
          <a:xfrm>
            <a:off x="1638300" y="6542780"/>
            <a:ext cx="36458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7" name="楕円 36"/>
          <p:cNvSpPr/>
          <p:nvPr/>
        </p:nvSpPr>
        <p:spPr bwMode="auto">
          <a:xfrm>
            <a:off x="979196" y="6822274"/>
            <a:ext cx="36458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8" name="テキスト ボックス 174"/>
          <p:cNvSpPr txBox="1"/>
          <p:nvPr/>
        </p:nvSpPr>
        <p:spPr>
          <a:xfrm>
            <a:off x="889000" y="7657736"/>
            <a:ext cx="3302634" cy="8733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当社</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では、社員を大切に考えています。社員が活き活きとしていることが、ご利用者様やご家族、ひいては地域の皆様へのサービス向上につながると考えているからです。</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働き方改革」にも積極的に取り組み、現場の意見を聞きながら業務の効率化に取り組み、超過勤務も全社員平均で８時間程度まで削減しています。</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子</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育てや家族介護をされる方には、シフトの要望等、可能な限り柔軟に対応をすると共に</a:t>
            </a:r>
            <a:r>
              <a:rPr kumimoji="1" lang="en-US" altLang="ja-JP" sz="60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周りの方の負担も軽減できるよう、業務配分の見直しなど、積極的に取り組んでいます。</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結果</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として、平均勤続年数も年々延びてきており、「働きやすい職場」になっているものと自負</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しています</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私共</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と一緒に頑張っていただける方、ご応募をお待ちしております。</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994223" y="8651777"/>
            <a:ext cx="2954552" cy="92333"/>
          </a:xfrm>
          <a:prstGeom prst="rect">
            <a:avLst/>
          </a:prstGeom>
          <a:solidFill>
            <a:schemeClr val="bg1"/>
          </a:solidFill>
          <a:ln>
            <a:noFill/>
          </a:ln>
        </p:spPr>
        <p:txBody>
          <a:bodyPr wrap="square" lIns="0" tIns="0" rIns="0" bIns="0" rtlCol="0">
            <a:spAutoFit/>
          </a:body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平日に通院が必要な社員について、通院日のみ勤務時間の短縮を行っています。</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11" name="線吹き出し 1 (枠付き) 10"/>
          <p:cNvSpPr/>
          <p:nvPr/>
        </p:nvSpPr>
        <p:spPr>
          <a:xfrm>
            <a:off x="3173464" y="8972292"/>
            <a:ext cx="3582935" cy="932768"/>
          </a:xfrm>
          <a:prstGeom prst="borderCallout1">
            <a:avLst>
              <a:gd name="adj1" fmla="val 38927"/>
              <a:gd name="adj2" fmla="val 340"/>
              <a:gd name="adj3" fmla="val -20598"/>
              <a:gd name="adj4" fmla="val -16306"/>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障害者に実施している合理的配慮の例</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募集・採用時や採用後において、障害者に対して合理的配慮を行った例が</a:t>
            </a:r>
            <a:r>
              <a:rPr lang="ja-JP" altLang="en-US" sz="900" dirty="0" smtClean="0">
                <a:solidFill>
                  <a:schemeClr val="tx1"/>
                </a:solidFill>
                <a:latin typeface="メイリオ" panose="020B0604030504040204" pitchFamily="50" charset="-128"/>
                <a:ea typeface="メイリオ" panose="020B0604030504040204" pitchFamily="50" charset="-128"/>
              </a:rPr>
              <a:t>あれば記入して</a:t>
            </a:r>
            <a:r>
              <a:rPr lang="ja-JP" altLang="en-US"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marL="92075" indent="-92075"/>
            <a:r>
              <a:rPr lang="en-US" altLang="ja-JP" sz="900" dirty="0">
                <a:solidFill>
                  <a:schemeClr val="tx1"/>
                </a:solidFill>
                <a:latin typeface="メイリオ" panose="020B0604030504040204" pitchFamily="50" charset="-128"/>
                <a:ea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rPr>
              <a:t>合理的配慮とは、障害者と障害者でない者との均等な機会や待遇の確保、障害者の有する能力の有効な発揮の支障となっている事情を改善するための必要な措置です。</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7" name="線吹き出し 1 (枠付き) 6"/>
          <p:cNvSpPr/>
          <p:nvPr/>
        </p:nvSpPr>
        <p:spPr>
          <a:xfrm>
            <a:off x="4295773" y="5652108"/>
            <a:ext cx="2661283" cy="1340765"/>
          </a:xfrm>
          <a:prstGeom prst="borderCallout1">
            <a:avLst>
              <a:gd name="adj1" fmla="val 34095"/>
              <a:gd name="adj2" fmla="val 257"/>
              <a:gd name="adj3" fmla="val 5843"/>
              <a:gd name="adj4" fmla="val -8030"/>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加入保険等</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企業年金</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b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b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退職金共済</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退職金制度</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b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b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定年制</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再雇用制度</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smtClean="0">
                <a:solidFill>
                  <a:schemeClr val="accent2">
                    <a:lumMod val="75000"/>
                  </a:schemeClr>
                </a:solidFill>
                <a:latin typeface="メイリオ" panose="020B0604030504040204" pitchFamily="50" charset="-128"/>
                <a:ea typeface="メイリオ" panose="020B0604030504040204" pitchFamily="50" charset="-128"/>
              </a:rPr>
              <a:t>勤務延長制度</a:t>
            </a:r>
            <a:r>
              <a:rPr lang="en-US" altLang="ja-JP" sz="900" b="1" dirty="0" smtClean="0">
                <a:solidFill>
                  <a:schemeClr val="accent2">
                    <a:lumMod val="75000"/>
                  </a:schemeClr>
                </a:solidFill>
                <a:latin typeface="メイリオ" panose="020B0604030504040204" pitchFamily="50" charset="-128"/>
                <a:ea typeface="メイリオ" panose="020B0604030504040204" pitchFamily="50" charset="-128"/>
              </a:rPr>
              <a:t>】</a:t>
            </a:r>
          </a:p>
          <a:p>
            <a:pPr>
              <a:spcBef>
                <a:spcPts val="300"/>
              </a:spcBef>
            </a:pPr>
            <a:r>
              <a:rPr lang="ja-JP" altLang="en-US" sz="900" dirty="0" smtClean="0">
                <a:solidFill>
                  <a:schemeClr val="tx1"/>
                </a:solidFill>
                <a:latin typeface="メイリオ" panose="020B0604030504040204" pitchFamily="50" charset="-128"/>
                <a:ea typeface="メイリオ" panose="020B0604030504040204" pitchFamily="50" charset="-128"/>
              </a:rPr>
              <a:t>　雇い入れよう</a:t>
            </a:r>
            <a:r>
              <a:rPr lang="ja-JP" altLang="en-US" sz="900" dirty="0">
                <a:solidFill>
                  <a:schemeClr val="tx1"/>
                </a:solidFill>
                <a:latin typeface="メイリオ" panose="020B0604030504040204" pitchFamily="50" charset="-128"/>
                <a:ea typeface="メイリオ" panose="020B0604030504040204" pitchFamily="50" charset="-128"/>
              </a:rPr>
              <a:t>とする労働者に適用される制度について、</a:t>
            </a:r>
            <a:r>
              <a:rPr lang="ja-JP" altLang="ja-JP" sz="900" dirty="0">
                <a:solidFill>
                  <a:schemeClr val="tx1"/>
                </a:solidFill>
                <a:latin typeface="メイリオ" panose="020B0604030504040204" pitchFamily="50" charset="-128"/>
                <a:ea typeface="メイリオ" panose="020B0604030504040204" pitchFamily="50" charset="-128"/>
              </a:rPr>
              <a:t>事業所情報と</a:t>
            </a:r>
            <a:r>
              <a:rPr lang="ja-JP" altLang="en-US" sz="900" dirty="0">
                <a:solidFill>
                  <a:schemeClr val="tx1"/>
                </a:solidFill>
                <a:latin typeface="メイリオ" panose="020B0604030504040204" pitchFamily="50" charset="-128"/>
                <a:ea typeface="メイリオ" panose="020B0604030504040204" pitchFamily="50" charset="-128"/>
              </a:rPr>
              <a:t>して登録した</a:t>
            </a:r>
            <a:r>
              <a:rPr lang="ja-JP" altLang="ja-JP" sz="900" dirty="0">
                <a:solidFill>
                  <a:schemeClr val="tx1"/>
                </a:solidFill>
                <a:latin typeface="メイリオ" panose="020B0604030504040204" pitchFamily="50" charset="-128"/>
                <a:ea typeface="メイリオ" panose="020B0604030504040204" pitchFamily="50" charset="-128"/>
              </a:rPr>
              <a:t>内容</a:t>
            </a:r>
            <a:r>
              <a:rPr lang="ja-JP" altLang="en-US" sz="900" dirty="0">
                <a:solidFill>
                  <a:schemeClr val="tx1"/>
                </a:solidFill>
                <a:latin typeface="メイリオ" panose="020B0604030504040204" pitchFamily="50" charset="-128"/>
                <a:ea typeface="メイリオ" panose="020B0604030504040204" pitchFamily="50" charset="-128"/>
              </a:rPr>
              <a:t>と</a:t>
            </a:r>
            <a:r>
              <a:rPr lang="ja-JP" altLang="ja-JP" sz="900" dirty="0">
                <a:solidFill>
                  <a:schemeClr val="tx1"/>
                </a:solidFill>
                <a:latin typeface="メイリオ" panose="020B0604030504040204" pitchFamily="50" charset="-128"/>
                <a:ea typeface="メイリオ" panose="020B0604030504040204" pitchFamily="50" charset="-128"/>
              </a:rPr>
              <a:t>同じ場合には「</a:t>
            </a:r>
            <a:r>
              <a:rPr lang="ja-JP" altLang="ja-JP" sz="900" b="1" dirty="0">
                <a:solidFill>
                  <a:schemeClr val="tx1"/>
                </a:solidFill>
                <a:latin typeface="メイリオ" panose="020B0604030504040204" pitchFamily="50" charset="-128"/>
                <a:ea typeface="メイリオ" panose="020B0604030504040204" pitchFamily="50" charset="-128"/>
              </a:rPr>
              <a:t>同じ</a:t>
            </a:r>
            <a:r>
              <a:rPr lang="ja-JP" altLang="ja-JP" sz="900" dirty="0">
                <a:solidFill>
                  <a:schemeClr val="tx1"/>
                </a:solidFill>
                <a:latin typeface="メイリオ" panose="020B0604030504040204" pitchFamily="50" charset="-128"/>
                <a:ea typeface="メイリオ" panose="020B0604030504040204" pitchFamily="50" charset="-128"/>
              </a:rPr>
              <a:t>」を選択</a:t>
            </a:r>
            <a:r>
              <a:rPr lang="ja-JP" altLang="en-US" sz="900" dirty="0">
                <a:solidFill>
                  <a:schemeClr val="tx1"/>
                </a:solidFill>
                <a:latin typeface="メイリオ" panose="020B0604030504040204" pitchFamily="50" charset="-128"/>
                <a:ea typeface="メイリオ" panose="020B0604030504040204" pitchFamily="50" charset="-128"/>
              </a:rPr>
              <a:t>してください。</a:t>
            </a:r>
            <a:r>
              <a:rPr lang="ja-JP" altLang="ja-JP" sz="900" dirty="0">
                <a:solidFill>
                  <a:schemeClr val="tx1"/>
                </a:solidFill>
                <a:latin typeface="メイリオ" panose="020B0604030504040204" pitchFamily="50" charset="-128"/>
                <a:ea typeface="メイリオ" panose="020B0604030504040204" pitchFamily="50" charset="-128"/>
              </a:rPr>
              <a:t>雇用形態や、フルタイム・パートタイムによって適用される内容が異なる場合には、</a:t>
            </a:r>
            <a:r>
              <a:rPr lang="ja-JP" altLang="en-US" sz="900" dirty="0">
                <a:solidFill>
                  <a:schemeClr val="tx1"/>
                </a:solidFill>
                <a:latin typeface="メイリオ" panose="020B0604030504040204" pitchFamily="50" charset="-128"/>
                <a:ea typeface="メイリオ" panose="020B0604030504040204" pitchFamily="50" charset="-128"/>
              </a:rPr>
              <a:t>雇い入れようとする労働者に適用される制度を選択</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9" name="線吹き出し 1 (枠付き) 8"/>
          <p:cNvSpPr/>
          <p:nvPr/>
        </p:nvSpPr>
        <p:spPr>
          <a:xfrm>
            <a:off x="4295772" y="7096212"/>
            <a:ext cx="2661286" cy="657773"/>
          </a:xfrm>
          <a:prstGeom prst="borderCallout1">
            <a:avLst>
              <a:gd name="adj1" fmla="val 40761"/>
              <a:gd name="adj2" fmla="val -29"/>
              <a:gd name="adj3" fmla="val -12612"/>
              <a:gd name="adj4" fmla="val -23493"/>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利用可能託児施設</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利用可能託児施設</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rPr>
              <a:t>」の</a:t>
            </a:r>
            <a:r>
              <a:rPr lang="ja-JP" altLang="ja-JP" sz="900" dirty="0">
                <a:solidFill>
                  <a:schemeClr val="tx1"/>
                </a:solidFill>
                <a:latin typeface="メイリオ" panose="020B0604030504040204" pitchFamily="50" charset="-128"/>
                <a:ea typeface="メイリオ" panose="020B0604030504040204" pitchFamily="50" charset="-128"/>
              </a:rPr>
              <a:t>場合は、施設の場所</a:t>
            </a:r>
            <a:r>
              <a:rPr lang="ja-JP" altLang="en-US" sz="900" dirty="0">
                <a:solidFill>
                  <a:schemeClr val="tx1"/>
                </a:solidFill>
                <a:latin typeface="メイリオ" panose="020B0604030504040204" pitchFamily="50" charset="-128"/>
                <a:ea typeface="メイリオ" panose="020B0604030504040204" pitchFamily="50" charset="-128"/>
              </a:rPr>
              <a:t>が</a:t>
            </a:r>
            <a:r>
              <a:rPr lang="ja-JP" altLang="ja-JP" sz="900" dirty="0">
                <a:solidFill>
                  <a:schemeClr val="tx1"/>
                </a:solidFill>
                <a:latin typeface="メイリオ" panose="020B0604030504040204" pitchFamily="50" charset="-128"/>
                <a:ea typeface="メイリオ" panose="020B0604030504040204" pitchFamily="50" charset="-128"/>
              </a:rPr>
              <a:t>社内か社外か、利用条件、利用時間、自己負担の有無などを具体的</a:t>
            </a:r>
            <a:r>
              <a:rPr lang="ja-JP" altLang="ja-JP" sz="900" dirty="0" smtClean="0">
                <a:solidFill>
                  <a:schemeClr val="tx1"/>
                </a:solidFill>
                <a:latin typeface="メイリオ" panose="020B0604030504040204" pitchFamily="50" charset="-128"/>
                <a:ea typeface="メイリオ" panose="020B0604030504040204" pitchFamily="50" charset="-128"/>
              </a:rPr>
              <a:t>に</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してく</a:t>
            </a:r>
            <a:r>
              <a:rPr lang="ja-JP" altLang="ja-JP" sz="900" dirty="0">
                <a:solidFill>
                  <a:schemeClr val="tx1"/>
                </a:solidFill>
                <a:latin typeface="メイリオ" panose="020B0604030504040204" pitchFamily="50" charset="-128"/>
                <a:ea typeface="メイリオ" panose="020B0604030504040204" pitchFamily="50" charset="-128"/>
              </a:rPr>
              <a:t>だい。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9" name="線吹き出し 1 (枠付き) 18"/>
          <p:cNvSpPr/>
          <p:nvPr/>
        </p:nvSpPr>
        <p:spPr>
          <a:xfrm>
            <a:off x="4295772" y="7918615"/>
            <a:ext cx="2661284" cy="927096"/>
          </a:xfrm>
          <a:prstGeom prst="borderCallout1">
            <a:avLst>
              <a:gd name="adj1" fmla="val -1519"/>
              <a:gd name="adj2" fmla="val 8278"/>
              <a:gd name="adj3" fmla="val -12723"/>
              <a:gd name="adj4" fmla="val -11581"/>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事業所からのメッセージ</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従業員の働きやすさ（有給休暇の平均取得実績などの情報開示）、事業所の求める具体的な人物像、社長・社員から応募者に向けたメッセージなどの事業所や求人のアピールポイントや求職者に伝えたい事柄を入力してください</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4" name="線吹き出し 1 (枠付き) 3"/>
          <p:cNvSpPr/>
          <p:nvPr/>
        </p:nvSpPr>
        <p:spPr>
          <a:xfrm>
            <a:off x="4295774" y="2649221"/>
            <a:ext cx="2661283" cy="2905760"/>
          </a:xfrm>
          <a:prstGeom prst="borderCallout1">
            <a:avLst>
              <a:gd name="adj1" fmla="val 40431"/>
              <a:gd name="adj2" fmla="val -459"/>
              <a:gd name="adj3" fmla="val 34862"/>
              <a:gd name="adj4" fmla="val -25925"/>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時間外労働の有無</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時間外労働の有無を</a:t>
            </a:r>
            <a:r>
              <a:rPr lang="ja-JP" altLang="en-US" sz="900" dirty="0">
                <a:solidFill>
                  <a:schemeClr val="tx1"/>
                </a:solidFill>
                <a:latin typeface="メイリオ" panose="020B0604030504040204" pitchFamily="50" charset="-128"/>
                <a:ea typeface="メイリオ" panose="020B0604030504040204" pitchFamily="50" charset="-128"/>
              </a:rPr>
              <a:t>選択</a:t>
            </a:r>
            <a:r>
              <a:rPr lang="ja-JP" altLang="ja-JP" sz="900" dirty="0">
                <a:solidFill>
                  <a:schemeClr val="tx1"/>
                </a:solidFill>
                <a:latin typeface="メイリオ" panose="020B0604030504040204" pitchFamily="50" charset="-128"/>
                <a:ea typeface="メイリオ" panose="020B0604030504040204" pitchFamily="50" charset="-128"/>
              </a:rPr>
              <a:t>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spcBef>
                <a:spcPts val="300"/>
              </a:spcBef>
            </a:pP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時間外労働を行わせる場合には、過半数労働組合等との労働基準法第</a:t>
            </a:r>
            <a:r>
              <a:rPr lang="ja-JP" altLang="en-US" sz="900" dirty="0">
                <a:solidFill>
                  <a:schemeClr val="tx1"/>
                </a:solidFill>
                <a:latin typeface="メイリオ" panose="020B0604030504040204" pitchFamily="50" charset="-128"/>
                <a:ea typeface="メイリオ" panose="020B0604030504040204" pitchFamily="50" charset="-128"/>
              </a:rPr>
              <a:t>３６</a:t>
            </a:r>
            <a:r>
              <a:rPr lang="ja-JP" altLang="ja-JP" sz="900" dirty="0">
                <a:solidFill>
                  <a:schemeClr val="tx1"/>
                </a:solidFill>
                <a:latin typeface="メイリオ" panose="020B0604030504040204" pitchFamily="50" charset="-128"/>
                <a:ea typeface="メイリオ" panose="020B0604030504040204" pitchFamily="50" charset="-128"/>
              </a:rPr>
              <a:t>条に基づく時間外及び休日労働に関する労使協定（３６協定）の締結、労働基準監督署への届出が必要</a:t>
            </a:r>
            <a:r>
              <a:rPr lang="ja-JP" altLang="en-US" sz="900" dirty="0">
                <a:solidFill>
                  <a:schemeClr val="tx1"/>
                </a:solidFill>
                <a:latin typeface="メイリオ" panose="020B0604030504040204" pitchFamily="50" charset="-128"/>
                <a:ea typeface="メイリオ" panose="020B0604030504040204" pitchFamily="50" charset="-128"/>
              </a:rPr>
              <a:t>です</a:t>
            </a:r>
            <a:r>
              <a:rPr lang="ja-JP" altLang="ja-JP" sz="900" dirty="0">
                <a:solidFill>
                  <a:schemeClr val="tx1"/>
                </a:solidFill>
                <a:latin typeface="メイリオ" panose="020B0604030504040204" pitchFamily="50" charset="-128"/>
                <a:ea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endParaRPr>
          </a:p>
          <a:p>
            <a:pPr>
              <a:spcBef>
                <a:spcPts val="300"/>
              </a:spcBef>
            </a:pPr>
            <a:r>
              <a:rPr lang="ja-JP" altLang="en-US" sz="900" dirty="0">
                <a:solidFill>
                  <a:schemeClr val="tx1"/>
                </a:solidFill>
                <a:latin typeface="メイリオ" panose="020B0604030504040204" pitchFamily="50" charset="-128"/>
                <a:ea typeface="メイリオ" panose="020B0604030504040204" pitchFamily="50" charset="-128"/>
              </a:rPr>
              <a:t>・時間外労働「</a:t>
            </a:r>
            <a:r>
              <a:rPr lang="ja-JP" altLang="en-US" sz="900" b="1" dirty="0">
                <a:solidFill>
                  <a:schemeClr val="tx1"/>
                </a:solidFill>
                <a:latin typeface="メイリオ" panose="020B0604030504040204" pitchFamily="50" charset="-128"/>
                <a:ea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rPr>
              <a:t>」の場合は、月平均残業時間数</a:t>
            </a:r>
            <a:r>
              <a:rPr lang="ja-JP" altLang="en-US" sz="900" dirty="0" smtClean="0">
                <a:solidFill>
                  <a:schemeClr val="tx1"/>
                </a:solidFill>
                <a:latin typeface="メイリオ" panose="020B0604030504040204" pitchFamily="50" charset="-128"/>
                <a:ea typeface="メイリオ" panose="020B0604030504040204" pitchFamily="50" charset="-128"/>
              </a:rPr>
              <a:t>を記入して</a:t>
            </a:r>
            <a:r>
              <a:rPr lang="ja-JP" altLang="en-US" sz="900" dirty="0">
                <a:solidFill>
                  <a:schemeClr val="tx1"/>
                </a:solidFill>
                <a:latin typeface="メイリオ" panose="020B0604030504040204" pitchFamily="50" charset="-128"/>
                <a:ea typeface="メイリオ" panose="020B0604030504040204" pitchFamily="50" charset="-128"/>
              </a:rPr>
              <a:t>ください</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spcBef>
                <a:spcPts val="300"/>
              </a:spcBef>
            </a:pPr>
            <a:r>
              <a:rPr lang="ja-JP" altLang="en-US" sz="900" dirty="0" smtClean="0">
                <a:solidFill>
                  <a:schemeClr val="tx1"/>
                </a:solidFill>
                <a:latin typeface="メイリオ" panose="020B0604030504040204" pitchFamily="50" charset="-128"/>
                <a:ea typeface="メイリオ" panose="020B0604030504040204" pitchFamily="50" charset="-128"/>
              </a:rPr>
              <a:t>・</a:t>
            </a:r>
            <a:r>
              <a:rPr lang="ja-JP" altLang="ja-JP" sz="900" dirty="0" smtClean="0">
                <a:solidFill>
                  <a:schemeClr val="tx1"/>
                </a:solidFill>
                <a:latin typeface="メイリオ" panose="020B0604030504040204" pitchFamily="50" charset="-128"/>
                <a:ea typeface="メイリオ" panose="020B0604030504040204" pitchFamily="50" charset="-128"/>
              </a:rPr>
              <a:t>事業場外</a:t>
            </a:r>
            <a:r>
              <a:rPr lang="ja-JP" altLang="ja-JP" sz="900" dirty="0">
                <a:solidFill>
                  <a:schemeClr val="tx1"/>
                </a:solidFill>
                <a:latin typeface="メイリオ" panose="020B0604030504040204" pitchFamily="50" charset="-128"/>
                <a:ea typeface="メイリオ" panose="020B0604030504040204" pitchFamily="50" charset="-128"/>
              </a:rPr>
              <a:t>労働のみなし労働時間制の場合であ</a:t>
            </a:r>
            <a:r>
              <a:rPr lang="ja-JP" altLang="en-US" sz="900" dirty="0">
                <a:solidFill>
                  <a:schemeClr val="tx1"/>
                </a:solidFill>
                <a:latin typeface="メイリオ" panose="020B0604030504040204" pitchFamily="50" charset="-128"/>
                <a:ea typeface="メイリオ" panose="020B0604030504040204" pitchFamily="50" charset="-128"/>
              </a:rPr>
              <a:t>って</a:t>
            </a:r>
            <a:r>
              <a:rPr lang="ja-JP" altLang="ja-JP" sz="900" dirty="0">
                <a:solidFill>
                  <a:schemeClr val="tx1"/>
                </a:solidFill>
                <a:latin typeface="メイリオ" panose="020B0604030504040204" pitchFamily="50" charset="-128"/>
                <a:ea typeface="メイリオ" panose="020B0604030504040204" pitchFamily="50" charset="-128"/>
              </a:rPr>
              <a:t>、所定労働時間を超えるみなし時間を設定している場合、その時間数</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b="1" dirty="0">
              <a:solidFill>
                <a:schemeClr val="tx1"/>
              </a:solidFill>
              <a:latin typeface="メイリオ" panose="020B0604030504040204" pitchFamily="50" charset="-128"/>
              <a:ea typeface="メイリオ" panose="020B0604030504040204" pitchFamily="50" charset="-128"/>
            </a:endParaRPr>
          </a:p>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３６協定における特別条項の有無</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rPr>
              <a:t>　特別</a:t>
            </a:r>
            <a:r>
              <a:rPr lang="ja-JP" altLang="en-US" sz="900" dirty="0">
                <a:solidFill>
                  <a:schemeClr val="tx1"/>
                </a:solidFill>
                <a:latin typeface="メイリオ" panose="020B0604030504040204" pitchFamily="50" charset="-128"/>
                <a:ea typeface="メイリオ" panose="020B0604030504040204" pitchFamily="50" charset="-128"/>
              </a:rPr>
              <a:t>条項付きの３６協定を締結している場合は「</a:t>
            </a:r>
            <a:r>
              <a:rPr lang="ja-JP" altLang="en-US" sz="900" b="1" dirty="0">
                <a:solidFill>
                  <a:schemeClr val="tx1"/>
                </a:solidFill>
                <a:latin typeface="メイリオ" panose="020B0604030504040204" pitchFamily="50" charset="-128"/>
                <a:ea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rPr>
              <a:t>」を選択し、「</a:t>
            </a:r>
            <a:r>
              <a:rPr lang="ja-JP" altLang="en-US" sz="900" b="1" dirty="0">
                <a:solidFill>
                  <a:schemeClr val="tx1"/>
                </a:solidFill>
                <a:latin typeface="メイリオ" panose="020B0604030504040204" pitchFamily="50" charset="-128"/>
                <a:ea typeface="メイリオ" panose="020B0604030504040204" pitchFamily="50" charset="-128"/>
              </a:rPr>
              <a:t>特別な事情・期間等</a:t>
            </a:r>
            <a:r>
              <a:rPr lang="ja-JP" altLang="en-US" sz="900" dirty="0">
                <a:solidFill>
                  <a:schemeClr val="tx1"/>
                </a:solidFill>
                <a:latin typeface="メイリオ" panose="020B0604030504040204" pitchFamily="50" charset="-128"/>
                <a:ea typeface="メイリオ" panose="020B0604030504040204" pitchFamily="50" charset="-128"/>
              </a:rPr>
              <a:t>」に特別な事情や延長時間などについて具体的</a:t>
            </a:r>
            <a:r>
              <a:rPr lang="ja-JP" altLang="en-US" sz="900" dirty="0" smtClean="0">
                <a:solidFill>
                  <a:schemeClr val="tx1"/>
                </a:solidFill>
                <a:latin typeface="メイリオ" panose="020B0604030504040204" pitchFamily="50" charset="-128"/>
                <a:ea typeface="メイリオ" panose="020B0604030504040204" pitchFamily="50" charset="-128"/>
              </a:rPr>
              <a:t>に記入して</a:t>
            </a:r>
            <a:r>
              <a:rPr lang="ja-JP" altLang="en-US"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marL="361950" indent="-361950"/>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rPr>
              <a:t>記載例：「○○のとき（特別な事情）は、１日○時間まで、○回を限度として１ヶ月○時間まで、１年○時間までできる</a:t>
            </a:r>
            <a:r>
              <a:rPr lang="ja-JP" altLang="en-US" sz="800" dirty="0" smtClean="0">
                <a:solidFill>
                  <a:schemeClr val="tx1"/>
                </a:solidFill>
                <a:latin typeface="メイリオ" panose="020B0604030504040204" pitchFamily="50" charset="-128"/>
                <a:ea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 name="線吹き出し 3 (枠付き) 2"/>
          <p:cNvSpPr/>
          <p:nvPr/>
        </p:nvSpPr>
        <p:spPr>
          <a:xfrm>
            <a:off x="266697" y="57151"/>
            <a:ext cx="6690360" cy="2520000"/>
          </a:xfrm>
          <a:prstGeom prst="borderCallout3">
            <a:avLst>
              <a:gd name="adj1" fmla="val 50145"/>
              <a:gd name="adj2" fmla="val 126"/>
              <a:gd name="adj3" fmla="val 50145"/>
              <a:gd name="adj4" fmla="val -3165"/>
              <a:gd name="adj5" fmla="val 125586"/>
              <a:gd name="adj6" fmla="val -2777"/>
              <a:gd name="adj7" fmla="val 126133"/>
              <a:gd name="adj8" fmla="val 3507"/>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就業時間</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就業時間</a:t>
            </a:r>
            <a:r>
              <a:rPr lang="ja-JP" altLang="ja-JP" sz="900" dirty="0" smtClean="0">
                <a:solidFill>
                  <a:schemeClr val="tx1"/>
                </a:solidFill>
                <a:latin typeface="メイリオ" panose="020B0604030504040204" pitchFamily="50" charset="-128"/>
                <a:ea typeface="メイリオ" panose="020B0604030504040204" pitchFamily="50" charset="-128"/>
              </a:rPr>
              <a:t>は</a:t>
            </a:r>
            <a:r>
              <a:rPr lang="ja-JP" altLang="en-US" sz="900" dirty="0" smtClean="0">
                <a:solidFill>
                  <a:schemeClr val="tx1"/>
                </a:solidFill>
                <a:latin typeface="メイリオ" panose="020B0604030504040204" pitchFamily="50" charset="-128"/>
                <a:ea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rPr>
              <a:t>24</a:t>
            </a:r>
            <a:r>
              <a:rPr lang="ja-JP" altLang="ja-JP" sz="900" dirty="0">
                <a:solidFill>
                  <a:schemeClr val="tx1"/>
                </a:solidFill>
                <a:latin typeface="メイリオ" panose="020B0604030504040204" pitchFamily="50" charset="-128"/>
                <a:ea typeface="メイリオ" panose="020B0604030504040204" pitchFamily="50" charset="-128"/>
              </a:rPr>
              <a:t>時間表記</a:t>
            </a:r>
            <a:r>
              <a:rPr lang="ja-JP" altLang="ja-JP" sz="900" dirty="0" smtClean="0">
                <a:solidFill>
                  <a:schemeClr val="tx1"/>
                </a:solidFill>
                <a:latin typeface="メイリオ" panose="020B0604030504040204" pitchFamily="50" charset="-128"/>
                <a:ea typeface="メイリオ" panose="020B0604030504040204" pitchFamily="50" charset="-128"/>
              </a:rPr>
              <a:t>で</a:t>
            </a:r>
            <a:r>
              <a:rPr lang="ja-JP" altLang="en-US" sz="900" dirty="0" smtClean="0">
                <a:solidFill>
                  <a:schemeClr val="tx1"/>
                </a:solidFill>
                <a:latin typeface="メイリオ" panose="020B0604030504040204" pitchFamily="50" charset="-128"/>
                <a:ea typeface="メイリオ" panose="020B0604030504040204" pitchFamily="50" charset="-128"/>
              </a:rPr>
              <a:t>記入してください</a:t>
            </a:r>
            <a:r>
              <a:rPr lang="ja-JP" altLang="ja-JP" sz="900" dirty="0" smtClean="0">
                <a:solidFill>
                  <a:schemeClr val="tx1"/>
                </a:solidFill>
                <a:latin typeface="メイリオ" panose="020B0604030504040204" pitchFamily="50" charset="-128"/>
                <a:ea typeface="メイリオ" panose="020B0604030504040204" pitchFamily="50" charset="-128"/>
              </a:rPr>
              <a:t>。</a:t>
            </a:r>
            <a:endParaRPr lang="ja-JP"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就業時間が法定労働時間の範囲内となっていることを確認するため、必要に応じて就業規則や各種届出等の内容を確認させていただく場合があります。</a:t>
            </a:r>
          </a:p>
          <a:p>
            <a:pPr marL="85725" indent="-85725">
              <a:spcBef>
                <a:spcPts val="300"/>
              </a:spcBef>
            </a:pPr>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特定曜日のみ通常の就業時間と異なる</a:t>
            </a:r>
            <a:r>
              <a:rPr lang="ja-JP" altLang="ja-JP" sz="900" b="1" dirty="0" smtClean="0">
                <a:solidFill>
                  <a:schemeClr val="tx1"/>
                </a:solidFill>
                <a:latin typeface="メイリオ" panose="020B0604030504040204" pitchFamily="50" charset="-128"/>
                <a:ea typeface="メイリオ" panose="020B0604030504040204" pitchFamily="50" charset="-128"/>
              </a:rPr>
              <a:t>場合</a:t>
            </a: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marL="85725" indent="-85725"/>
            <a:r>
              <a:rPr lang="ja-JP" altLang="en-US" sz="900" dirty="0" smtClean="0">
                <a:solidFill>
                  <a:schemeClr val="tx1"/>
                </a:solidFill>
                <a:latin typeface="メイリオ" panose="020B0604030504040204" pitchFamily="50" charset="-128"/>
                <a:ea typeface="メイリオ" panose="020B0604030504040204" pitchFamily="50" charset="-128"/>
              </a:rPr>
              <a:t>　「</a:t>
            </a:r>
            <a:r>
              <a:rPr lang="ja-JP" altLang="en-US" sz="900" b="1" dirty="0" smtClean="0">
                <a:solidFill>
                  <a:schemeClr val="tx1"/>
                </a:solidFill>
                <a:latin typeface="メイリオ" panose="020B0604030504040204" pitchFamily="50" charset="-128"/>
                <a:ea typeface="メイリオ" panose="020B0604030504040204" pitchFamily="50" charset="-128"/>
              </a:rPr>
              <a:t>就業</a:t>
            </a:r>
            <a:r>
              <a:rPr lang="ja-JP" altLang="en-US" sz="900" b="1" dirty="0">
                <a:solidFill>
                  <a:schemeClr val="tx1"/>
                </a:solidFill>
                <a:latin typeface="メイリオ" panose="020B0604030504040204" pitchFamily="50" charset="-128"/>
                <a:ea typeface="メイリオ" panose="020B0604030504040204" pitchFamily="50" charset="-128"/>
              </a:rPr>
              <a:t>時間１</a:t>
            </a:r>
            <a:r>
              <a:rPr lang="ja-JP" altLang="en-US" sz="900" dirty="0">
                <a:solidFill>
                  <a:schemeClr val="tx1"/>
                </a:solidFill>
                <a:latin typeface="メイリオ" panose="020B0604030504040204" pitchFamily="50" charset="-128"/>
                <a:ea typeface="メイリオ" panose="020B0604030504040204" pitchFamily="50" charset="-128"/>
              </a:rPr>
              <a:t>」に</a:t>
            </a:r>
            <a:r>
              <a:rPr lang="ja-JP" altLang="ja-JP" sz="900" dirty="0">
                <a:solidFill>
                  <a:schemeClr val="tx1"/>
                </a:solidFill>
                <a:latin typeface="メイリオ" panose="020B0604030504040204" pitchFamily="50" charset="-128"/>
                <a:ea typeface="メイリオ" panose="020B0604030504040204" pitchFamily="50" charset="-128"/>
              </a:rPr>
              <a:t>通常の就業時間</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就業時間２</a:t>
            </a:r>
            <a:r>
              <a:rPr lang="ja-JP" altLang="en-US" sz="900" dirty="0">
                <a:solidFill>
                  <a:schemeClr val="tx1"/>
                </a:solidFill>
                <a:latin typeface="メイリオ" panose="020B0604030504040204" pitchFamily="50" charset="-128"/>
                <a:ea typeface="メイリオ" panose="020B0604030504040204" pitchFamily="50" charset="-128"/>
              </a:rPr>
              <a:t>」に</a:t>
            </a:r>
            <a:r>
              <a:rPr lang="ja-JP" altLang="ja-JP" sz="900" dirty="0">
                <a:solidFill>
                  <a:schemeClr val="tx1"/>
                </a:solidFill>
                <a:latin typeface="メイリオ" panose="020B0604030504040204" pitchFamily="50" charset="-128"/>
                <a:ea typeface="メイリオ" panose="020B0604030504040204" pitchFamily="50" charset="-128"/>
              </a:rPr>
              <a:t>特定曜日の就業時間帯を追加</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就業時間に関する特記事項</a:t>
            </a:r>
            <a:r>
              <a:rPr lang="ja-JP" altLang="ja-JP" sz="900" dirty="0">
                <a:solidFill>
                  <a:schemeClr val="tx1"/>
                </a:solidFill>
                <a:latin typeface="メイリオ" panose="020B0604030504040204" pitchFamily="50" charset="-128"/>
                <a:ea typeface="メイリオ" panose="020B0604030504040204" pitchFamily="50" charset="-128"/>
              </a:rPr>
              <a:t>」に特定曜日に</a:t>
            </a:r>
            <a:r>
              <a:rPr lang="ja-JP" altLang="ja-JP" sz="900" dirty="0" smtClean="0">
                <a:solidFill>
                  <a:schemeClr val="tx1"/>
                </a:solidFill>
                <a:latin typeface="メイリオ" panose="020B0604030504040204" pitchFamily="50" charset="-128"/>
                <a:ea typeface="メイリオ" panose="020B0604030504040204" pitchFamily="50" charset="-128"/>
              </a:rPr>
              <a:t>ついて</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r>
              <a:rPr lang="ja-JP" altLang="ja-JP"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spcBef>
                <a:spcPts val="300"/>
              </a:spcBef>
            </a:pPr>
            <a:r>
              <a:rPr lang="ja-JP" altLang="en-US" sz="900" b="1" dirty="0" smtClean="0">
                <a:solidFill>
                  <a:schemeClr val="tx1"/>
                </a:solidFill>
                <a:latin typeface="メイリオ" panose="020B0604030504040204" pitchFamily="50" charset="-128"/>
                <a:ea typeface="メイリオ" panose="020B0604030504040204" pitchFamily="50" charset="-128"/>
              </a:rPr>
              <a:t>■交替制・シフト制（</a:t>
            </a:r>
            <a:r>
              <a:rPr lang="ja-JP" altLang="ja-JP" sz="900" b="1" dirty="0" smtClean="0">
                <a:solidFill>
                  <a:schemeClr val="tx1"/>
                </a:solidFill>
                <a:latin typeface="メイリオ" panose="020B0604030504040204" pitchFamily="50" charset="-128"/>
                <a:ea typeface="メイリオ" panose="020B0604030504040204" pitchFamily="50" charset="-128"/>
              </a:rPr>
              <a:t>２</a:t>
            </a:r>
            <a:r>
              <a:rPr lang="ja-JP" altLang="en-US" sz="900" b="1" dirty="0" smtClean="0">
                <a:solidFill>
                  <a:schemeClr val="tx1"/>
                </a:solidFill>
                <a:latin typeface="メイリオ" panose="020B0604030504040204" pitchFamily="50" charset="-128"/>
                <a:ea typeface="メイリオ" panose="020B0604030504040204" pitchFamily="50" charset="-128"/>
              </a:rPr>
              <a:t>交替</a:t>
            </a:r>
            <a:r>
              <a:rPr lang="ja-JP" altLang="ja-JP" sz="900" b="1" dirty="0" smtClean="0">
                <a:solidFill>
                  <a:schemeClr val="tx1"/>
                </a:solidFill>
                <a:latin typeface="メイリオ" panose="020B0604030504040204" pitchFamily="50" charset="-128"/>
                <a:ea typeface="メイリオ" panose="020B0604030504040204" pitchFamily="50" charset="-128"/>
              </a:rPr>
              <a:t>制</a:t>
            </a:r>
            <a:r>
              <a:rPr lang="ja-JP" altLang="en-US" sz="900" b="1" dirty="0" smtClean="0">
                <a:solidFill>
                  <a:schemeClr val="tx1"/>
                </a:solidFill>
                <a:latin typeface="メイリオ" panose="020B0604030504040204" pitchFamily="50" charset="-128"/>
                <a:ea typeface="メイリオ" panose="020B0604030504040204" pitchFamily="50" charset="-128"/>
              </a:rPr>
              <a:t>・</a:t>
            </a:r>
            <a:r>
              <a:rPr lang="ja-JP" altLang="ja-JP" sz="900" b="1" dirty="0" smtClean="0">
                <a:solidFill>
                  <a:schemeClr val="tx1"/>
                </a:solidFill>
                <a:latin typeface="メイリオ" panose="020B0604030504040204" pitchFamily="50" charset="-128"/>
                <a:ea typeface="メイリオ" panose="020B0604030504040204" pitchFamily="50" charset="-128"/>
              </a:rPr>
              <a:t>３</a:t>
            </a:r>
            <a:r>
              <a:rPr lang="ja-JP" altLang="en-US" sz="900" b="1" dirty="0" smtClean="0">
                <a:solidFill>
                  <a:schemeClr val="tx1"/>
                </a:solidFill>
                <a:latin typeface="メイリオ" panose="020B0604030504040204" pitchFamily="50" charset="-128"/>
                <a:ea typeface="メイリオ" panose="020B0604030504040204" pitchFamily="50" charset="-128"/>
              </a:rPr>
              <a:t>交替</a:t>
            </a:r>
            <a:r>
              <a:rPr lang="ja-JP" altLang="ja-JP" sz="900" b="1" dirty="0" smtClean="0">
                <a:solidFill>
                  <a:schemeClr val="tx1"/>
                </a:solidFill>
                <a:latin typeface="メイリオ" panose="020B0604030504040204" pitchFamily="50" charset="-128"/>
                <a:ea typeface="メイリオ" panose="020B0604030504040204" pitchFamily="50" charset="-128"/>
              </a:rPr>
              <a:t>制</a:t>
            </a:r>
            <a:r>
              <a:rPr lang="ja-JP" altLang="en-US" sz="900" b="1" dirty="0" smtClean="0">
                <a:solidFill>
                  <a:schemeClr val="tx1"/>
                </a:solidFill>
                <a:latin typeface="メイリオ" panose="020B0604030504040204" pitchFamily="50" charset="-128"/>
                <a:ea typeface="メイリオ" panose="020B0604030504040204" pitchFamily="50" charset="-128"/>
              </a:rPr>
              <a:t>）</a:t>
            </a:r>
            <a:r>
              <a:rPr lang="ja-JP" altLang="ja-JP" sz="900" b="1" dirty="0" smtClean="0">
                <a:solidFill>
                  <a:schemeClr val="tx1"/>
                </a:solidFill>
                <a:latin typeface="メイリオ" panose="020B0604030504040204" pitchFamily="50" charset="-128"/>
                <a:ea typeface="メイリオ" panose="020B0604030504040204" pitchFamily="50" charset="-128"/>
              </a:rPr>
              <a:t>の</a:t>
            </a:r>
            <a:r>
              <a:rPr lang="ja-JP" altLang="ja-JP" sz="900" b="1" dirty="0">
                <a:solidFill>
                  <a:schemeClr val="tx1"/>
                </a:solidFill>
                <a:latin typeface="メイリオ" panose="020B0604030504040204" pitchFamily="50" charset="-128"/>
                <a:ea typeface="メイリオ" panose="020B0604030504040204" pitchFamily="50" charset="-128"/>
              </a:rPr>
              <a:t>場合</a:t>
            </a:r>
            <a:endParaRPr lang="en-US" altLang="ja-JP" sz="900" b="1"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smtClean="0">
                <a:solidFill>
                  <a:schemeClr val="tx1"/>
                </a:solidFill>
                <a:latin typeface="メイリオ" panose="020B0604030504040204" pitchFamily="50" charset="-128"/>
                <a:ea typeface="メイリオ" panose="020B0604030504040204" pitchFamily="50" charset="-128"/>
              </a:rPr>
              <a:t>１～３に</a:t>
            </a:r>
            <a:r>
              <a:rPr lang="ja-JP" altLang="ja-JP" sz="900" dirty="0" smtClean="0">
                <a:solidFill>
                  <a:schemeClr val="tx1"/>
                </a:solidFill>
                <a:latin typeface="メイリオ" panose="020B0604030504040204" pitchFamily="50" charset="-128"/>
                <a:ea typeface="メイリオ" panose="020B0604030504040204" pitchFamily="50" charset="-128"/>
              </a:rPr>
              <a:t>それぞれ</a:t>
            </a:r>
            <a:r>
              <a:rPr lang="ja-JP" altLang="ja-JP" sz="900" dirty="0">
                <a:solidFill>
                  <a:schemeClr val="tx1"/>
                </a:solidFill>
                <a:latin typeface="メイリオ" panose="020B0604030504040204" pitchFamily="50" charset="-128"/>
                <a:ea typeface="メイリオ" panose="020B0604030504040204" pitchFamily="50" charset="-128"/>
              </a:rPr>
              <a:t>の就業時間</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p>
          <a:p>
            <a:pPr>
              <a:spcBef>
                <a:spcPts val="300"/>
              </a:spcBef>
            </a:pPr>
            <a:r>
              <a:rPr lang="ja-JP" altLang="ja-JP" sz="900" b="1" dirty="0">
                <a:solidFill>
                  <a:schemeClr val="tx1"/>
                </a:solidFill>
                <a:latin typeface="メイリオ" panose="020B0604030504040204" pitchFamily="50" charset="-128"/>
                <a:ea typeface="メイリオ" panose="020B0604030504040204" pitchFamily="50" charset="-128"/>
              </a:rPr>
              <a:t>■「フレックスタイム制」の場合</a:t>
            </a:r>
            <a:endParaRPr lang="en-US" altLang="ja-JP" sz="900" b="1" dirty="0">
              <a:solidFill>
                <a:schemeClr val="tx1"/>
              </a:solidFill>
              <a:latin typeface="メイリオ" panose="020B0604030504040204" pitchFamily="50" charset="-128"/>
              <a:ea typeface="メイリオ" panose="020B0604030504040204" pitchFamily="50" charset="-128"/>
            </a:endParaRPr>
          </a:p>
          <a:p>
            <a:pPr marL="92075" indent="-92075"/>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b="1" dirty="0">
                <a:solidFill>
                  <a:schemeClr val="tx1"/>
                </a:solidFill>
                <a:latin typeface="メイリオ" panose="020B0604030504040204" pitchFamily="50" charset="-128"/>
                <a:ea typeface="メイリオ" panose="020B0604030504040204" pitchFamily="50" charset="-128"/>
              </a:rPr>
              <a:t>就業時間１</a:t>
            </a:r>
            <a:r>
              <a:rPr lang="ja-JP" altLang="en-US" sz="900" dirty="0">
                <a:solidFill>
                  <a:schemeClr val="tx1"/>
                </a:solidFill>
                <a:latin typeface="メイリオ" panose="020B0604030504040204" pitchFamily="50" charset="-128"/>
                <a:ea typeface="メイリオ" panose="020B0604030504040204" pitchFamily="50" charset="-128"/>
              </a:rPr>
              <a:t>」に</a:t>
            </a:r>
            <a:r>
              <a:rPr lang="ja-JP" altLang="ja-JP" sz="900" dirty="0">
                <a:solidFill>
                  <a:schemeClr val="tx1"/>
                </a:solidFill>
                <a:latin typeface="メイリオ" panose="020B0604030504040204" pitchFamily="50" charset="-128"/>
                <a:ea typeface="メイリオ" panose="020B0604030504040204" pitchFamily="50" charset="-128"/>
              </a:rPr>
              <a:t>標準となる１日の就業時間帯</a:t>
            </a:r>
            <a:r>
              <a:rPr lang="ja-JP" altLang="en-US" sz="900" dirty="0">
                <a:solidFill>
                  <a:schemeClr val="tx1"/>
                </a:solidFill>
                <a:latin typeface="メイリオ" panose="020B0604030504040204" pitchFamily="50" charset="-128"/>
                <a:ea typeface="メイリオ" panose="020B0604030504040204" pitchFamily="50" charset="-128"/>
              </a:rPr>
              <a:t>を入力し</a:t>
            </a:r>
            <a:r>
              <a:rPr lang="ja-JP" altLang="ja-JP" sz="900" dirty="0">
                <a:solidFill>
                  <a:schemeClr val="tx1"/>
                </a:solidFill>
                <a:latin typeface="メイリオ" panose="020B0604030504040204" pitchFamily="50" charset="-128"/>
                <a:ea typeface="メイリオ" panose="020B0604030504040204" pitchFamily="50" charset="-128"/>
              </a:rPr>
              <a:t>、 「</a:t>
            </a:r>
            <a:r>
              <a:rPr lang="ja-JP" altLang="ja-JP" sz="900" b="1" dirty="0">
                <a:solidFill>
                  <a:schemeClr val="tx1"/>
                </a:solidFill>
                <a:latin typeface="メイリオ" panose="020B0604030504040204" pitchFamily="50" charset="-128"/>
                <a:ea typeface="メイリオ" panose="020B0604030504040204" pitchFamily="50" charset="-128"/>
              </a:rPr>
              <a:t>就業時間に関する特記事項</a:t>
            </a:r>
            <a:r>
              <a:rPr lang="ja-JP" altLang="ja-JP" sz="900" dirty="0">
                <a:solidFill>
                  <a:schemeClr val="tx1"/>
                </a:solidFill>
                <a:latin typeface="メイリオ" panose="020B0604030504040204" pitchFamily="50" charset="-128"/>
                <a:ea typeface="メイリオ" panose="020B0604030504040204" pitchFamily="50" charset="-128"/>
              </a:rPr>
              <a:t>」にフレキシブルタイム、コアタイムの就業時間帯を入力してください。</a:t>
            </a:r>
          </a:p>
          <a:p>
            <a:pPr marL="85725" indent="-85725">
              <a:spcBef>
                <a:spcPts val="300"/>
              </a:spcBef>
            </a:pPr>
            <a:r>
              <a:rPr lang="ja-JP" altLang="ja-JP" sz="900" b="1" dirty="0" smtClean="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変形労働時間制の</a:t>
            </a:r>
            <a:r>
              <a:rPr lang="ja-JP" altLang="ja-JP" sz="900" b="1" dirty="0" smtClean="0">
                <a:solidFill>
                  <a:schemeClr val="tx1"/>
                </a:solidFill>
                <a:latin typeface="メイリオ" panose="020B0604030504040204" pitchFamily="50" charset="-128"/>
                <a:ea typeface="メイリオ" panose="020B0604030504040204" pitchFamily="50" charset="-128"/>
              </a:rPr>
              <a:t>場合</a:t>
            </a: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marL="85725" indent="-85725"/>
            <a:r>
              <a:rPr lang="ja-JP" altLang="en-US" sz="900" dirty="0" smtClean="0">
                <a:solidFill>
                  <a:schemeClr val="tx1"/>
                </a:solidFill>
                <a:latin typeface="メイリオ" panose="020B0604030504040204" pitchFamily="50" charset="-128"/>
                <a:ea typeface="メイリオ" panose="020B0604030504040204" pitchFamily="50" charset="-128"/>
              </a:rPr>
              <a:t>　「</a:t>
            </a:r>
            <a:r>
              <a:rPr lang="ja-JP" altLang="en-US" sz="900" b="1" dirty="0" smtClean="0">
                <a:solidFill>
                  <a:schemeClr val="tx1"/>
                </a:solidFill>
                <a:latin typeface="メイリオ" panose="020B0604030504040204" pitchFamily="50" charset="-128"/>
                <a:ea typeface="メイリオ" panose="020B0604030504040204" pitchFamily="50" charset="-128"/>
              </a:rPr>
              <a:t>１ヶ月単位</a:t>
            </a:r>
            <a:r>
              <a:rPr lang="ja-JP" altLang="en-US" sz="900" dirty="0" smtClean="0">
                <a:solidFill>
                  <a:schemeClr val="tx1"/>
                </a:solidFill>
                <a:latin typeface="メイリオ" panose="020B0604030504040204" pitchFamily="50" charset="-128"/>
                <a:ea typeface="メイリオ" panose="020B0604030504040204" pitchFamily="50" charset="-128"/>
              </a:rPr>
              <a:t>」「</a:t>
            </a:r>
            <a:r>
              <a:rPr lang="ja-JP" altLang="en-US" sz="900" b="1" dirty="0" smtClean="0">
                <a:solidFill>
                  <a:schemeClr val="tx1"/>
                </a:solidFill>
                <a:latin typeface="メイリオ" panose="020B0604030504040204" pitchFamily="50" charset="-128"/>
                <a:ea typeface="メイリオ" panose="020B0604030504040204" pitchFamily="50" charset="-128"/>
              </a:rPr>
              <a:t>１年単位</a:t>
            </a:r>
            <a:r>
              <a:rPr lang="ja-JP" altLang="en-US" sz="900" dirty="0" smtClean="0">
                <a:solidFill>
                  <a:schemeClr val="tx1"/>
                </a:solidFill>
                <a:latin typeface="メイリオ" panose="020B0604030504040204" pitchFamily="50" charset="-128"/>
                <a:ea typeface="メイリオ" panose="020B0604030504040204" pitchFamily="50" charset="-128"/>
              </a:rPr>
              <a:t>」「</a:t>
            </a:r>
            <a:r>
              <a:rPr lang="ja-JP" altLang="en-US" sz="900" b="1" dirty="0" smtClean="0">
                <a:solidFill>
                  <a:schemeClr val="tx1"/>
                </a:solidFill>
                <a:latin typeface="メイリオ" panose="020B0604030504040204" pitchFamily="50" charset="-128"/>
                <a:ea typeface="メイリオ" panose="020B0604030504040204" pitchFamily="50" charset="-128"/>
              </a:rPr>
              <a:t>１週間単位非定型的</a:t>
            </a:r>
            <a:r>
              <a:rPr lang="ja-JP" altLang="en-US" sz="900" dirty="0" smtClean="0">
                <a:solidFill>
                  <a:schemeClr val="tx1"/>
                </a:solidFill>
                <a:latin typeface="メイリオ" panose="020B0604030504040204" pitchFamily="50" charset="-128"/>
                <a:ea typeface="メイリオ" panose="020B0604030504040204" pitchFamily="50" charset="-128"/>
              </a:rPr>
              <a:t>」のいずれか</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ja-JP" sz="900" dirty="0">
                <a:solidFill>
                  <a:schemeClr val="tx1"/>
                </a:solidFill>
                <a:latin typeface="メイリオ" panose="020B0604030504040204" pitchFamily="50" charset="-128"/>
                <a:ea typeface="メイリオ" panose="020B0604030504040204" pitchFamily="50" charset="-128"/>
              </a:rPr>
              <a:t>選択してください</a:t>
            </a:r>
            <a:r>
              <a:rPr lang="ja-JP" altLang="ja-JP" sz="900" dirty="0" smtClean="0">
                <a:solidFill>
                  <a:schemeClr val="tx1"/>
                </a:solidFill>
                <a:latin typeface="メイリオ" panose="020B0604030504040204" pitchFamily="50" charset="-128"/>
                <a:ea typeface="メイリオ" panose="020B0604030504040204" pitchFamily="50" charset="-128"/>
              </a:rPr>
              <a:t>。</a:t>
            </a:r>
            <a:r>
              <a:rPr lang="ja-JP" altLang="en-US" sz="900" dirty="0" smtClean="0">
                <a:solidFill>
                  <a:schemeClr val="tx1"/>
                </a:solidFill>
                <a:latin typeface="メイリオ" panose="020B0604030504040204" pitchFamily="50" charset="-128"/>
                <a:ea typeface="メイリオ" panose="020B0604030504040204" pitchFamily="50" charset="-128"/>
              </a:rPr>
              <a:t>また、始業</a:t>
            </a:r>
            <a:r>
              <a:rPr lang="ja-JP" altLang="en-US" sz="900" dirty="0">
                <a:solidFill>
                  <a:schemeClr val="tx1"/>
                </a:solidFill>
                <a:latin typeface="メイリオ" panose="020B0604030504040204" pitchFamily="50" charset="-128"/>
                <a:ea typeface="メイリオ" panose="020B0604030504040204" pitchFamily="50" charset="-128"/>
              </a:rPr>
              <a:t>・終業</a:t>
            </a:r>
            <a:r>
              <a:rPr lang="ja-JP" altLang="en-US" sz="900" dirty="0" smtClean="0">
                <a:solidFill>
                  <a:schemeClr val="tx1"/>
                </a:solidFill>
                <a:latin typeface="メイリオ" panose="020B0604030504040204" pitchFamily="50" charset="-128"/>
                <a:ea typeface="メイリオ" panose="020B0604030504040204" pitchFamily="50" charset="-128"/>
              </a:rPr>
              <a:t>時刻を</a:t>
            </a:r>
            <a:r>
              <a:rPr lang="ja-JP" altLang="ja-JP" sz="900" dirty="0" smtClean="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就業時間に関する特記事項</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dirty="0" smtClean="0">
                <a:solidFill>
                  <a:schemeClr val="tx1"/>
                </a:solidFill>
                <a:latin typeface="メイリオ" panose="020B0604030504040204" pitchFamily="50" charset="-128"/>
                <a:ea typeface="メイリオ" panose="020B0604030504040204" pitchFamily="50" charset="-128"/>
              </a:rPr>
              <a:t>に</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p>
          <a:p>
            <a:pPr marL="1168400" indent="-1168400"/>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smtClean="0">
                <a:solidFill>
                  <a:schemeClr val="tx1"/>
                </a:solidFill>
                <a:latin typeface="メイリオ" panose="020B0604030504040204" pitchFamily="50" charset="-128"/>
                <a:ea typeface="メイリオ" panose="020B0604030504040204" pitchFamily="50" charset="-128"/>
              </a:rPr>
              <a:t>　</a:t>
            </a:r>
            <a:r>
              <a:rPr lang="ja-JP" altLang="ja-JP" sz="700" dirty="0" smtClean="0">
                <a:solidFill>
                  <a:schemeClr val="tx1"/>
                </a:solidFill>
                <a:latin typeface="メイリオ" panose="020B0604030504040204" pitchFamily="50" charset="-128"/>
                <a:ea typeface="メイリオ" panose="020B0604030504040204" pitchFamily="50" charset="-128"/>
              </a:rPr>
              <a:t>１年</a:t>
            </a:r>
            <a:r>
              <a:rPr lang="ja-JP" altLang="ja-JP" sz="700" dirty="0">
                <a:solidFill>
                  <a:schemeClr val="tx1"/>
                </a:solidFill>
                <a:latin typeface="メイリオ" panose="020B0604030504040204" pitchFamily="50" charset="-128"/>
                <a:ea typeface="メイリオ" panose="020B0604030504040204" pitchFamily="50" charset="-128"/>
              </a:rPr>
              <a:t>単位の場合の記載例：変形労働時間制により所定の始業終業時間は業務繁忙期の○月～○月は○時～○時、○月～○月は○時～○時</a:t>
            </a:r>
            <a:r>
              <a:rPr lang="ja-JP" altLang="ja-JP" sz="700" dirty="0" smtClean="0">
                <a:solidFill>
                  <a:schemeClr val="tx1"/>
                </a:solidFill>
                <a:latin typeface="メイリオ" panose="020B0604030504040204" pitchFamily="50" charset="-128"/>
                <a:ea typeface="メイリオ" panose="020B0604030504040204" pitchFamily="50" charset="-128"/>
              </a:rPr>
              <a:t>、</a:t>
            </a:r>
            <a:r>
              <a:rPr lang="en-US" altLang="ja-JP" sz="700" dirty="0" smtClean="0">
                <a:solidFill>
                  <a:schemeClr val="tx1"/>
                </a:solidFill>
                <a:latin typeface="メイリオ" panose="020B0604030504040204" pitchFamily="50" charset="-128"/>
                <a:ea typeface="メイリオ" panose="020B0604030504040204" pitchFamily="50" charset="-128"/>
              </a:rPr>
              <a:t/>
            </a:r>
            <a:br>
              <a:rPr lang="en-US" altLang="ja-JP" sz="700" dirty="0" smtClean="0">
                <a:solidFill>
                  <a:schemeClr val="tx1"/>
                </a:solidFill>
                <a:latin typeface="メイリオ" panose="020B0604030504040204" pitchFamily="50" charset="-128"/>
                <a:ea typeface="メイリオ" panose="020B0604030504040204" pitchFamily="50" charset="-128"/>
              </a:rPr>
            </a:br>
            <a:r>
              <a:rPr lang="ja-JP" altLang="ja-JP" sz="700" dirty="0" smtClean="0">
                <a:solidFill>
                  <a:schemeClr val="tx1"/>
                </a:solidFill>
                <a:latin typeface="メイリオ" panose="020B0604030504040204" pitchFamily="50" charset="-128"/>
                <a:ea typeface="メイリオ" panose="020B0604030504040204" pitchFamily="50" charset="-128"/>
              </a:rPr>
              <a:t>所定</a:t>
            </a:r>
            <a:r>
              <a:rPr lang="ja-JP" altLang="ja-JP" sz="700" dirty="0">
                <a:solidFill>
                  <a:schemeClr val="tx1"/>
                </a:solidFill>
                <a:latin typeface="メイリオ" panose="020B0604030504040204" pitchFamily="50" charset="-128"/>
                <a:ea typeface="メイリオ" panose="020B0604030504040204" pitchFamily="50" charset="-128"/>
              </a:rPr>
              <a:t>休日</a:t>
            </a:r>
            <a:r>
              <a:rPr lang="ja-JP" altLang="ja-JP" sz="700" dirty="0" smtClean="0">
                <a:solidFill>
                  <a:schemeClr val="tx1"/>
                </a:solidFill>
                <a:latin typeface="メイリオ" panose="020B0604030504040204" pitchFamily="50" charset="-128"/>
                <a:ea typeface="メイリオ" panose="020B0604030504040204" pitchFamily="50" charset="-128"/>
              </a:rPr>
              <a:t>は年間</a:t>
            </a:r>
            <a:r>
              <a:rPr lang="ja-JP" altLang="ja-JP" sz="700" dirty="0">
                <a:solidFill>
                  <a:schemeClr val="tx1"/>
                </a:solidFill>
                <a:latin typeface="メイリオ" panose="020B0604030504040204" pitchFamily="50" charset="-128"/>
                <a:ea typeface="メイリオ" panose="020B0604030504040204" pitchFamily="50" charset="-128"/>
              </a:rPr>
              <a:t>カレンダーで指定</a:t>
            </a:r>
            <a:r>
              <a:rPr lang="ja-JP" altLang="ja-JP" sz="700" dirty="0" smtClean="0">
                <a:solidFill>
                  <a:schemeClr val="tx1"/>
                </a:solidFill>
                <a:latin typeface="メイリオ" panose="020B0604030504040204" pitchFamily="50" charset="-128"/>
                <a:ea typeface="メイリオ" panose="020B0604030504040204" pitchFamily="50" charset="-128"/>
              </a:rPr>
              <a:t>。</a:t>
            </a:r>
            <a:endParaRPr lang="en-US" altLang="ja-JP" sz="700" dirty="0" smtClean="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50"/>
          <p:cNvSpPr txBox="1"/>
          <p:nvPr/>
        </p:nvSpPr>
        <p:spPr>
          <a:xfrm>
            <a:off x="3405977" y="4068284"/>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41" name="楕円 40"/>
          <p:cNvSpPr/>
          <p:nvPr/>
        </p:nvSpPr>
        <p:spPr bwMode="auto">
          <a:xfrm>
            <a:off x="2113940" y="4282392"/>
            <a:ext cx="36458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42" name="テキスト ボックス 153"/>
          <p:cNvSpPr txBox="1"/>
          <p:nvPr/>
        </p:nvSpPr>
        <p:spPr>
          <a:xfrm>
            <a:off x="2216925" y="4416733"/>
            <a:ext cx="1134167" cy="2238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４週８休　シフト制</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3" name="テキスト ボックス 153"/>
          <p:cNvSpPr txBox="1"/>
          <p:nvPr/>
        </p:nvSpPr>
        <p:spPr>
          <a:xfrm>
            <a:off x="1474778" y="4586944"/>
            <a:ext cx="538638" cy="2238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１０</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4" name="テキスト ボックス 153"/>
          <p:cNvSpPr txBox="1"/>
          <p:nvPr/>
        </p:nvSpPr>
        <p:spPr>
          <a:xfrm>
            <a:off x="3235720" y="4600582"/>
            <a:ext cx="538638" cy="2238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１０８</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5257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grayscl/>
          </a:blip>
          <a:srcRect l="6384" r="4703" b="4245"/>
          <a:stretch/>
        </p:blipFill>
        <p:spPr>
          <a:xfrm>
            <a:off x="-1" y="84770"/>
            <a:ext cx="4354066" cy="6588000"/>
          </a:xfrm>
          <a:prstGeom prst="rect">
            <a:avLst/>
          </a:prstGeom>
        </p:spPr>
      </p:pic>
      <p:sp>
        <p:nvSpPr>
          <p:cNvPr id="10" name="角丸四角形 9"/>
          <p:cNvSpPr/>
          <p:nvPr/>
        </p:nvSpPr>
        <p:spPr>
          <a:xfrm>
            <a:off x="113545" y="6528307"/>
            <a:ext cx="6804000" cy="3456000"/>
          </a:xfrm>
          <a:prstGeom prst="roundRect">
            <a:avLst>
              <a:gd name="adj" fmla="val 0"/>
            </a:avLst>
          </a:prstGeom>
          <a:solidFill>
            <a:schemeClr val="accent4">
              <a:lumMod val="20000"/>
              <a:lumOff val="80000"/>
            </a:schemeClr>
          </a:solidFill>
          <a:ln w="28575">
            <a:solidFill>
              <a:schemeClr val="accent4"/>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100" b="1" dirty="0" smtClean="0">
                <a:solidFill>
                  <a:schemeClr val="tx1"/>
                </a:solidFill>
                <a:latin typeface="メイリオ" panose="020B0604030504040204" pitchFamily="50" charset="-128"/>
                <a:ea typeface="メイリオ" panose="020B0604030504040204" pitchFamily="50" charset="-128"/>
              </a:rPr>
              <a:t>　　　　　　　　　　　　　　　</a:t>
            </a:r>
            <a:r>
              <a:rPr lang="ja-JP" altLang="en-US" sz="1100" b="1" dirty="0" smtClean="0">
                <a:solidFill>
                  <a:schemeClr val="accent2">
                    <a:lumMod val="75000"/>
                  </a:schemeClr>
                </a:solidFill>
                <a:latin typeface="メイリオ" panose="020B0604030504040204" pitchFamily="50" charset="-128"/>
                <a:ea typeface="メイリオ" panose="020B0604030504040204" pitchFamily="50" charset="-128"/>
              </a:rPr>
              <a:t>　（参考）注目される情報</a:t>
            </a:r>
            <a:endParaRPr lang="en-US" altLang="ja-JP" sz="1100" b="1" dirty="0" smtClean="0">
              <a:solidFill>
                <a:schemeClr val="accent2">
                  <a:lumMod val="75000"/>
                </a:schemeClr>
              </a:solidFill>
              <a:latin typeface="メイリオ" panose="020B0604030504040204" pitchFamily="50" charset="-128"/>
              <a:ea typeface="メイリオ" panose="020B0604030504040204" pitchFamily="50" charset="-128"/>
            </a:endParaRPr>
          </a:p>
          <a:p>
            <a:endParaRPr kumimoji="1" lang="en-US" altLang="ja-JP" sz="600" dirty="0" smtClean="0">
              <a:solidFill>
                <a:schemeClr val="tx1"/>
              </a:solidFill>
              <a:latin typeface="メイリオ" panose="020B0604030504040204" pitchFamily="50" charset="-128"/>
              <a:ea typeface="メイリオ" panose="020B0604030504040204" pitchFamily="50" charset="-128"/>
            </a:endParaRPr>
          </a:p>
          <a:p>
            <a:pPr marL="87313" indent="-87313"/>
            <a:r>
              <a:rPr kumimoji="1" lang="ja-JP" altLang="en-US" sz="1000" dirty="0" smtClean="0">
                <a:solidFill>
                  <a:schemeClr val="tx1"/>
                </a:solidFill>
                <a:latin typeface="メイリオ" panose="020B0604030504040204" pitchFamily="50" charset="-128"/>
                <a:ea typeface="メイリオ" panose="020B0604030504040204" pitchFamily="50" charset="-128"/>
              </a:rPr>
              <a:t>①　次の項目は、求職者が求人情報を検索したときに、検索結果として一覧表示される情報です。</a:t>
            </a:r>
            <a:endParaRPr kumimoji="1" lang="en-US" altLang="ja-JP" sz="1000" dirty="0" smtClean="0">
              <a:solidFill>
                <a:schemeClr val="tx1"/>
              </a:solidFill>
              <a:latin typeface="メイリオ" panose="020B0604030504040204" pitchFamily="50" charset="-128"/>
              <a:ea typeface="メイリオ" panose="020B0604030504040204" pitchFamily="50" charset="-128"/>
            </a:endParaRPr>
          </a:p>
          <a:p>
            <a:pPr marL="87313" indent="-87313"/>
            <a:r>
              <a:rPr kumimoji="1" lang="ja-JP" altLang="en-US" sz="1000" dirty="0" smtClean="0">
                <a:solidFill>
                  <a:schemeClr val="tx1"/>
                </a:solidFill>
                <a:latin typeface="メイリオ" panose="020B0604030504040204" pitchFamily="50" charset="-128"/>
                <a:ea typeface="メイリオ" panose="020B0604030504040204" pitchFamily="50" charset="-128"/>
              </a:rPr>
              <a:t>　　特に注目される情報となります。</a:t>
            </a:r>
            <a:endParaRPr kumimoji="1" lang="en-US" altLang="ja-JP" sz="1000" dirty="0" smtClean="0">
              <a:solidFill>
                <a:schemeClr val="tx1"/>
              </a:solidFill>
              <a:latin typeface="メイリオ" panose="020B0604030504040204" pitchFamily="50" charset="-128"/>
              <a:ea typeface="メイリオ" panose="020B0604030504040204" pitchFamily="50" charset="-128"/>
            </a:endParaRPr>
          </a:p>
          <a:p>
            <a:r>
              <a:rPr lang="ja-JP" altLang="en-US" sz="1000" dirty="0" smtClean="0">
                <a:solidFill>
                  <a:schemeClr val="tx1"/>
                </a:solidFill>
                <a:latin typeface="メイリオ" panose="020B0604030504040204" pitchFamily="50" charset="-128"/>
                <a:ea typeface="メイリオ" panose="020B0604030504040204" pitchFamily="50" charset="-128"/>
              </a:rPr>
              <a:t>　　「</a:t>
            </a:r>
            <a:r>
              <a:rPr lang="ja-JP" altLang="ja-JP" sz="1000" dirty="0" smtClean="0">
                <a:solidFill>
                  <a:schemeClr val="tx1"/>
                </a:solidFill>
                <a:latin typeface="メイリオ" panose="020B0604030504040204" pitchFamily="50" charset="-128"/>
                <a:ea typeface="メイリオ" panose="020B0604030504040204" pitchFamily="50" charset="-128"/>
              </a:rPr>
              <a:t>職種</a:t>
            </a:r>
            <a:r>
              <a:rPr lang="ja-JP" altLang="ja-JP" sz="1000" dirty="0">
                <a:solidFill>
                  <a:schemeClr val="tx1"/>
                </a:solidFill>
                <a:latin typeface="メイリオ" panose="020B0604030504040204" pitchFamily="50" charset="-128"/>
                <a:ea typeface="メイリオ" panose="020B0604030504040204" pitchFamily="50" charset="-128"/>
              </a:rPr>
              <a:t>」「求人区分」「事業所名」「就業場所</a:t>
            </a:r>
            <a:r>
              <a:rPr lang="ja-JP" altLang="ja-JP" sz="700" dirty="0" smtClean="0">
                <a:solidFill>
                  <a:schemeClr val="tx1"/>
                </a:solidFill>
                <a:latin typeface="メイリオ" panose="020B0604030504040204" pitchFamily="50" charset="-128"/>
                <a:ea typeface="メイリオ" panose="020B0604030504040204" pitchFamily="50" charset="-128"/>
              </a:rPr>
              <a:t>（</a:t>
            </a:r>
            <a:r>
              <a:rPr lang="ja-JP" altLang="en-US" sz="700" dirty="0" smtClean="0">
                <a:solidFill>
                  <a:schemeClr val="tx1"/>
                </a:solidFill>
                <a:latin typeface="メイリオ" panose="020B0604030504040204" pitchFamily="50" charset="-128"/>
                <a:ea typeface="メイリオ" panose="020B0604030504040204" pitchFamily="50" charset="-128"/>
              </a:rPr>
              <a:t>市区町村まで表示</a:t>
            </a:r>
            <a:r>
              <a:rPr lang="ja-JP" altLang="ja-JP" sz="700" dirty="0" smtClean="0">
                <a:solidFill>
                  <a:schemeClr val="tx1"/>
                </a:solidFill>
                <a:latin typeface="メイリオ" panose="020B0604030504040204" pitchFamily="50" charset="-128"/>
                <a:ea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rPr>
              <a:t>」</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ja-JP" altLang="ja-JP" sz="1000" dirty="0">
                <a:solidFill>
                  <a:schemeClr val="tx1"/>
                </a:solidFill>
                <a:latin typeface="メイリオ" panose="020B0604030504040204" pitchFamily="50" charset="-128"/>
                <a:ea typeface="メイリオ" panose="020B0604030504040204" pitchFamily="50" charset="-128"/>
              </a:rPr>
              <a:t>仕事の内容</a:t>
            </a:r>
            <a:r>
              <a:rPr lang="ja-JP" altLang="ja-JP" sz="700" dirty="0" smtClean="0">
                <a:solidFill>
                  <a:schemeClr val="tx1"/>
                </a:solidFill>
                <a:latin typeface="メイリオ" panose="020B0604030504040204" pitchFamily="50" charset="-128"/>
                <a:ea typeface="メイリオ" panose="020B0604030504040204" pitchFamily="50" charset="-128"/>
              </a:rPr>
              <a:t>（</a:t>
            </a:r>
            <a:r>
              <a:rPr lang="en-US" altLang="ja-JP" sz="700" dirty="0" smtClean="0">
                <a:solidFill>
                  <a:schemeClr val="tx1"/>
                </a:solidFill>
                <a:latin typeface="メイリオ" panose="020B0604030504040204" pitchFamily="50" charset="-128"/>
                <a:ea typeface="メイリオ" panose="020B0604030504040204" pitchFamily="50" charset="-128"/>
              </a:rPr>
              <a:t>30</a:t>
            </a:r>
            <a:r>
              <a:rPr lang="ja-JP" altLang="ja-JP" sz="700" dirty="0" smtClean="0">
                <a:solidFill>
                  <a:schemeClr val="tx1"/>
                </a:solidFill>
                <a:latin typeface="メイリオ" panose="020B0604030504040204" pitchFamily="50" charset="-128"/>
                <a:ea typeface="メイリオ" panose="020B0604030504040204" pitchFamily="50" charset="-128"/>
              </a:rPr>
              <a:t>字×</a:t>
            </a:r>
            <a:r>
              <a:rPr lang="en-US" altLang="ja-JP" sz="700" dirty="0" smtClean="0">
                <a:solidFill>
                  <a:schemeClr val="tx1"/>
                </a:solidFill>
                <a:latin typeface="メイリオ" panose="020B0604030504040204" pitchFamily="50" charset="-128"/>
                <a:ea typeface="メイリオ" panose="020B0604030504040204" pitchFamily="50" charset="-128"/>
              </a:rPr>
              <a:t>3</a:t>
            </a:r>
            <a:r>
              <a:rPr lang="ja-JP" altLang="ja-JP" sz="700" dirty="0" smtClean="0">
                <a:solidFill>
                  <a:schemeClr val="tx1"/>
                </a:solidFill>
                <a:latin typeface="メイリオ" panose="020B0604030504040204" pitchFamily="50" charset="-128"/>
                <a:ea typeface="メイリオ" panose="020B0604030504040204" pitchFamily="50" charset="-128"/>
              </a:rPr>
              <a:t>行</a:t>
            </a:r>
            <a:r>
              <a:rPr lang="ja-JP" altLang="en-US" sz="700" dirty="0" smtClean="0">
                <a:solidFill>
                  <a:schemeClr val="tx1"/>
                </a:solidFill>
                <a:latin typeface="メイリオ" panose="020B0604030504040204" pitchFamily="50" charset="-128"/>
                <a:ea typeface="メイリオ" panose="020B0604030504040204" pitchFamily="50" charset="-128"/>
              </a:rPr>
              <a:t>の情報を</a:t>
            </a:r>
            <a:r>
              <a:rPr lang="ja-JP" altLang="ja-JP" sz="700" dirty="0" smtClean="0">
                <a:solidFill>
                  <a:schemeClr val="tx1"/>
                </a:solidFill>
                <a:latin typeface="メイリオ" panose="020B0604030504040204" pitchFamily="50" charset="-128"/>
                <a:ea typeface="メイリオ" panose="020B0604030504040204" pitchFamily="50" charset="-128"/>
              </a:rPr>
              <a:t>表示</a:t>
            </a:r>
            <a:r>
              <a:rPr lang="ja-JP" altLang="ja-JP" sz="700" dirty="0">
                <a:solidFill>
                  <a:schemeClr val="tx1"/>
                </a:solidFill>
                <a:latin typeface="メイリオ" panose="020B0604030504040204" pitchFamily="50" charset="-128"/>
                <a:ea typeface="メイリオ" panose="020B0604030504040204" pitchFamily="50" charset="-128"/>
              </a:rPr>
              <a:t>）</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
            </a:r>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dirty="0" smtClean="0">
                <a:solidFill>
                  <a:schemeClr val="tx1"/>
                </a:solidFill>
                <a:latin typeface="メイリオ" panose="020B0604030504040204" pitchFamily="50" charset="-128"/>
                <a:ea typeface="メイリオ" panose="020B0604030504040204" pitchFamily="50" charset="-128"/>
              </a:rPr>
              <a:t>　　</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ja-JP" altLang="ja-JP" sz="1000" dirty="0">
                <a:solidFill>
                  <a:schemeClr val="tx1"/>
                </a:solidFill>
                <a:latin typeface="メイリオ" panose="020B0604030504040204" pitchFamily="50" charset="-128"/>
                <a:ea typeface="メイリオ" panose="020B0604030504040204" pitchFamily="50" charset="-128"/>
              </a:rPr>
              <a:t>雇用形態</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ja-JP" altLang="ja-JP" sz="1000" dirty="0">
                <a:solidFill>
                  <a:schemeClr val="tx1"/>
                </a:solidFill>
                <a:latin typeface="メイリオ" panose="020B0604030504040204" pitchFamily="50" charset="-128"/>
                <a:ea typeface="メイリオ" panose="020B0604030504040204" pitchFamily="50" charset="-128"/>
              </a:rPr>
              <a:t>正社員以外の名称」「</a:t>
            </a:r>
            <a:r>
              <a:rPr lang="ja-JP" altLang="ja-JP" sz="1000" dirty="0" smtClean="0">
                <a:solidFill>
                  <a:schemeClr val="tx1"/>
                </a:solidFill>
                <a:latin typeface="メイリオ" panose="020B0604030504040204" pitchFamily="50" charset="-128"/>
                <a:ea typeface="メイリオ" panose="020B0604030504040204" pitchFamily="50" charset="-128"/>
              </a:rPr>
              <a:t>賃金」</a:t>
            </a:r>
            <a:r>
              <a:rPr lang="ja-JP" altLang="ja-JP" sz="1000" dirty="0">
                <a:solidFill>
                  <a:schemeClr val="tx1"/>
                </a:solidFill>
                <a:latin typeface="メイリオ" panose="020B0604030504040204" pitchFamily="50" charset="-128"/>
                <a:ea typeface="メイリオ" panose="020B0604030504040204" pitchFamily="50" charset="-128"/>
              </a:rPr>
              <a:t>「就業時間</a:t>
            </a:r>
            <a:r>
              <a:rPr lang="ja-JP" altLang="ja-JP" sz="700" dirty="0">
                <a:solidFill>
                  <a:schemeClr val="tx1"/>
                </a:solidFill>
                <a:latin typeface="メイリオ" panose="020B0604030504040204" pitchFamily="50" charset="-128"/>
                <a:ea typeface="メイリオ" panose="020B0604030504040204" pitchFamily="50" charset="-128"/>
              </a:rPr>
              <a:t>（時間帯のみ）</a:t>
            </a:r>
            <a:r>
              <a:rPr lang="ja-JP" altLang="ja-JP" sz="1000" dirty="0" smtClean="0">
                <a:solidFill>
                  <a:schemeClr val="tx1"/>
                </a:solidFill>
                <a:latin typeface="メイリオ" panose="020B0604030504040204" pitchFamily="50" charset="-128"/>
                <a:ea typeface="メイリオ" panose="020B0604030504040204" pitchFamily="50" charset="-128"/>
              </a:rPr>
              <a:t>」「休日」</a:t>
            </a:r>
            <a:r>
              <a:rPr lang="ja-JP" altLang="ja-JP" sz="1000" dirty="0">
                <a:solidFill>
                  <a:schemeClr val="tx1"/>
                </a:solidFill>
                <a:latin typeface="メイリオ" panose="020B0604030504040204" pitchFamily="50" charset="-128"/>
                <a:ea typeface="メイリオ" panose="020B0604030504040204" pitchFamily="50" charset="-128"/>
              </a:rPr>
              <a:t>「年齢</a:t>
            </a:r>
            <a:r>
              <a:rPr lang="ja-JP" altLang="ja-JP" sz="1000" dirty="0" smtClean="0">
                <a:solidFill>
                  <a:schemeClr val="tx1"/>
                </a:solidFill>
                <a:latin typeface="メイリオ" panose="020B0604030504040204" pitchFamily="50" charset="-128"/>
                <a:ea typeface="メイリオ" panose="020B0604030504040204" pitchFamily="50" charset="-128"/>
              </a:rPr>
              <a:t>」</a:t>
            </a:r>
            <a:endParaRPr lang="en-US" altLang="ja-JP" sz="1000" dirty="0" smtClean="0">
              <a:solidFill>
                <a:schemeClr val="tx1"/>
              </a:solidFill>
              <a:latin typeface="メイリオ" panose="020B0604030504040204" pitchFamily="50" charset="-128"/>
              <a:ea typeface="メイリオ" panose="020B0604030504040204" pitchFamily="50" charset="-128"/>
            </a:endParaRPr>
          </a:p>
          <a:p>
            <a:pPr marL="87313" indent="-87313"/>
            <a:r>
              <a:rPr lang="ja-JP" altLang="en-US" sz="1000" dirty="0" smtClean="0">
                <a:solidFill>
                  <a:schemeClr val="tx1"/>
                </a:solidFill>
                <a:latin typeface="メイリオ" panose="020B0604030504040204" pitchFamily="50" charset="-128"/>
                <a:ea typeface="メイリオ" panose="020B0604030504040204" pitchFamily="50" charset="-128"/>
              </a:rPr>
              <a:t>　　</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ja-JP" altLang="ja-JP" sz="1000" dirty="0">
                <a:solidFill>
                  <a:schemeClr val="tx1"/>
                </a:solidFill>
                <a:latin typeface="メイリオ" panose="020B0604030504040204" pitchFamily="50" charset="-128"/>
                <a:ea typeface="メイリオ" panose="020B0604030504040204" pitchFamily="50" charset="-128"/>
              </a:rPr>
              <a:t>求人番号」「</a:t>
            </a:r>
            <a:r>
              <a:rPr lang="ja-JP" altLang="ja-JP" sz="700" dirty="0">
                <a:solidFill>
                  <a:schemeClr val="tx1"/>
                </a:solidFill>
                <a:latin typeface="メイリオ" panose="020B0604030504040204" pitchFamily="50" charset="-128"/>
                <a:ea typeface="メイリオ" panose="020B0604030504040204" pitchFamily="50" charset="-128"/>
              </a:rPr>
              <a:t>（求人情報・事業所名の）</a:t>
            </a:r>
            <a:r>
              <a:rPr lang="ja-JP" altLang="ja-JP" sz="1000" dirty="0">
                <a:solidFill>
                  <a:schemeClr val="tx1"/>
                </a:solidFill>
                <a:latin typeface="メイリオ" panose="020B0604030504040204" pitchFamily="50" charset="-128"/>
                <a:ea typeface="メイリオ" panose="020B0604030504040204" pitchFamily="50" charset="-128"/>
              </a:rPr>
              <a:t>公開範囲」「求人数」「受付年月日、紹介期限日」</a:t>
            </a:r>
          </a:p>
          <a:p>
            <a:endParaRPr lang="en-US" altLang="ja-JP" sz="500" dirty="0" smtClean="0">
              <a:solidFill>
                <a:schemeClr val="tx1"/>
              </a:solidFill>
              <a:latin typeface="メイリオ" panose="020B0604030504040204" pitchFamily="50" charset="-128"/>
              <a:ea typeface="メイリオ" panose="020B0604030504040204" pitchFamily="50" charset="-128"/>
            </a:endParaRPr>
          </a:p>
          <a:p>
            <a:r>
              <a:rPr lang="ja-JP" altLang="en-US" sz="1000" dirty="0" smtClean="0">
                <a:solidFill>
                  <a:schemeClr val="tx1"/>
                </a:solidFill>
                <a:latin typeface="メイリオ" panose="020B0604030504040204" pitchFamily="50" charset="-128"/>
                <a:ea typeface="メイリオ" panose="020B0604030504040204" pitchFamily="50" charset="-128"/>
              </a:rPr>
              <a:t>②　</a:t>
            </a:r>
            <a:r>
              <a:rPr lang="ja-JP" altLang="ja-JP" sz="1000" dirty="0" smtClean="0">
                <a:solidFill>
                  <a:schemeClr val="tx1"/>
                </a:solidFill>
                <a:latin typeface="メイリオ" panose="020B0604030504040204" pitchFamily="50" charset="-128"/>
                <a:ea typeface="メイリオ" panose="020B0604030504040204" pitchFamily="50" charset="-128"/>
              </a:rPr>
              <a:t>求職者</a:t>
            </a:r>
            <a:r>
              <a:rPr lang="ja-JP" altLang="en-US" sz="1000" dirty="0" smtClean="0">
                <a:solidFill>
                  <a:schemeClr val="tx1"/>
                </a:solidFill>
                <a:latin typeface="メイリオ" panose="020B0604030504040204" pitchFamily="50" charset="-128"/>
                <a:ea typeface="メイリオ" panose="020B0604030504040204" pitchFamily="50" charset="-128"/>
              </a:rPr>
              <a:t>が注目する次の情報について該当する場合は、</a:t>
            </a:r>
            <a:r>
              <a:rPr lang="ja-JP" altLang="ja-JP" sz="1000" dirty="0" smtClean="0">
                <a:solidFill>
                  <a:schemeClr val="tx1"/>
                </a:solidFill>
                <a:latin typeface="メイリオ" panose="020B0604030504040204" pitchFamily="50" charset="-128"/>
                <a:ea typeface="メイリオ" panose="020B0604030504040204" pitchFamily="50" charset="-128"/>
              </a:rPr>
              <a:t>アイコン</a:t>
            </a:r>
            <a:r>
              <a:rPr lang="ja-JP" altLang="en-US" sz="1000" dirty="0" smtClean="0">
                <a:solidFill>
                  <a:schemeClr val="tx1"/>
                </a:solidFill>
                <a:latin typeface="メイリオ" panose="020B0604030504040204" pitchFamily="50" charset="-128"/>
                <a:ea typeface="メイリオ" panose="020B0604030504040204" pitchFamily="50" charset="-128"/>
              </a:rPr>
              <a:t>で強調して</a:t>
            </a:r>
            <a:r>
              <a:rPr lang="ja-JP" altLang="ja-JP" sz="1000" dirty="0" smtClean="0">
                <a:solidFill>
                  <a:schemeClr val="tx1"/>
                </a:solidFill>
                <a:latin typeface="メイリオ" panose="020B0604030504040204" pitchFamily="50" charset="-128"/>
                <a:ea typeface="メイリオ" panose="020B0604030504040204" pitchFamily="50" charset="-128"/>
              </a:rPr>
              <a:t>表示され</a:t>
            </a:r>
            <a:r>
              <a:rPr lang="ja-JP" altLang="en-US" sz="1000" dirty="0" smtClean="0">
                <a:solidFill>
                  <a:schemeClr val="tx1"/>
                </a:solidFill>
                <a:latin typeface="メイリオ" panose="020B0604030504040204" pitchFamily="50" charset="-128"/>
                <a:ea typeface="メイリオ" panose="020B0604030504040204" pitchFamily="50" charset="-128"/>
              </a:rPr>
              <a:t>ます。</a:t>
            </a:r>
            <a:endParaRPr lang="ja-JP" altLang="ja-JP" sz="1000" dirty="0">
              <a:solidFill>
                <a:schemeClr val="tx1"/>
              </a:solidFill>
              <a:latin typeface="メイリオ" panose="020B0604030504040204" pitchFamily="50" charset="-128"/>
              <a:ea typeface="メイリオ" panose="020B0604030504040204" pitchFamily="50" charset="-128"/>
            </a:endParaRPr>
          </a:p>
          <a:p>
            <a:r>
              <a:rPr lang="ja-JP" altLang="ja-JP" sz="1000" dirty="0">
                <a:solidFill>
                  <a:schemeClr val="tx1"/>
                </a:solidFill>
                <a:latin typeface="メイリオ" panose="020B0604030504040204" pitchFamily="50" charset="-128"/>
                <a:ea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rPr>
              <a:t>　</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ja-JP" altLang="ja-JP" sz="1000" dirty="0">
                <a:solidFill>
                  <a:schemeClr val="tx1"/>
                </a:solidFill>
                <a:latin typeface="メイリオ" panose="020B0604030504040204" pitchFamily="50" charset="-128"/>
                <a:ea typeface="メイリオ" panose="020B0604030504040204" pitchFamily="50" charset="-128"/>
              </a:rPr>
              <a:t>経験不問</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ja-JP" altLang="ja-JP" sz="1000" dirty="0">
                <a:solidFill>
                  <a:schemeClr val="tx1"/>
                </a:solidFill>
                <a:latin typeface="メイリオ" panose="020B0604030504040204" pitchFamily="50" charset="-128"/>
                <a:ea typeface="メイリオ" panose="020B0604030504040204" pitchFamily="50" charset="-128"/>
              </a:rPr>
              <a:t>学歴不問」「資格不問」「時間外労働なし」「週休二日制（土日休）」「転勤なし</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en-US" altLang="ja-JP" sz="1000" dirty="0" smtClean="0">
                <a:solidFill>
                  <a:schemeClr val="tx1"/>
                </a:solidFill>
                <a:latin typeface="メイリオ" panose="020B0604030504040204" pitchFamily="50" charset="-128"/>
                <a:ea typeface="メイリオ" panose="020B0604030504040204" pitchFamily="50" charset="-128"/>
              </a:rPr>
              <a:t/>
            </a:r>
            <a:br>
              <a:rPr lang="en-US" altLang="ja-JP" sz="1000" dirty="0" smtClean="0">
                <a:solidFill>
                  <a:schemeClr val="tx1"/>
                </a:solidFill>
                <a:latin typeface="メイリオ" panose="020B0604030504040204" pitchFamily="50" charset="-128"/>
                <a:ea typeface="メイリオ" panose="020B0604030504040204" pitchFamily="50" charset="-128"/>
              </a:rPr>
            </a:br>
            <a:r>
              <a:rPr lang="ja-JP" altLang="en-US" sz="1000" dirty="0" smtClean="0">
                <a:solidFill>
                  <a:schemeClr val="tx1"/>
                </a:solidFill>
                <a:latin typeface="メイリオ" panose="020B0604030504040204" pitchFamily="50" charset="-128"/>
                <a:ea typeface="メイリオ" panose="020B0604030504040204" pitchFamily="50" charset="-128"/>
              </a:rPr>
              <a:t>　　</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ja-JP" altLang="ja-JP" sz="1000" dirty="0">
                <a:solidFill>
                  <a:schemeClr val="tx1"/>
                </a:solidFill>
                <a:latin typeface="メイリオ" panose="020B0604030504040204" pitchFamily="50" charset="-128"/>
                <a:ea typeface="メイリオ" panose="020B0604030504040204" pitchFamily="50" charset="-128"/>
              </a:rPr>
              <a:t>書類選考なし」「通勤手当あり」「駅近</a:t>
            </a:r>
            <a:r>
              <a:rPr lang="ja-JP" altLang="ja-JP" sz="700" dirty="0">
                <a:solidFill>
                  <a:schemeClr val="tx1"/>
                </a:solidFill>
                <a:latin typeface="メイリオ" panose="020B0604030504040204" pitchFamily="50" charset="-128"/>
                <a:ea typeface="メイリオ" panose="020B0604030504040204" pitchFamily="50" charset="-128"/>
              </a:rPr>
              <a:t>（徒歩１０分以内）</a:t>
            </a:r>
            <a:r>
              <a:rPr lang="ja-JP" altLang="ja-JP" sz="1000" dirty="0">
                <a:solidFill>
                  <a:schemeClr val="tx1"/>
                </a:solidFill>
                <a:latin typeface="メイリオ" panose="020B0604030504040204" pitchFamily="50" charset="-128"/>
                <a:ea typeface="メイリオ" panose="020B0604030504040204" pitchFamily="50" charset="-128"/>
              </a:rPr>
              <a:t>」「マイカー通勤可」「ＵＩＪターン歓迎</a:t>
            </a:r>
            <a:r>
              <a:rPr lang="ja-JP" altLang="ja-JP" sz="1000" dirty="0" smtClean="0">
                <a:solidFill>
                  <a:schemeClr val="tx1"/>
                </a:solidFill>
                <a:latin typeface="メイリオ" panose="020B0604030504040204" pitchFamily="50" charset="-128"/>
                <a:ea typeface="メイリオ" panose="020B0604030504040204" pitchFamily="50" charset="-128"/>
              </a:rPr>
              <a:t>」</a:t>
            </a:r>
            <a:endParaRPr lang="en-US" altLang="ja-JP" sz="1000" dirty="0" smtClean="0">
              <a:solidFill>
                <a:schemeClr val="tx1"/>
              </a:solidFill>
              <a:latin typeface="メイリオ" panose="020B0604030504040204" pitchFamily="50" charset="-128"/>
              <a:ea typeface="メイリオ" panose="020B0604030504040204" pitchFamily="50" charset="-128"/>
            </a:endParaRPr>
          </a:p>
          <a:p>
            <a:r>
              <a:rPr lang="ja-JP" altLang="en-US" sz="1000" dirty="0" smtClean="0">
                <a:solidFill>
                  <a:schemeClr val="tx1"/>
                </a:solidFill>
                <a:latin typeface="メイリオ" panose="020B0604030504040204" pitchFamily="50" charset="-128"/>
                <a:ea typeface="メイリオ" panose="020B0604030504040204" pitchFamily="50" charset="-128"/>
              </a:rPr>
              <a:t>　　</a:t>
            </a:r>
            <a:r>
              <a:rPr lang="ja-JP" altLang="ja-JP" sz="1000" dirty="0" smtClean="0">
                <a:solidFill>
                  <a:schemeClr val="tx1"/>
                </a:solidFill>
                <a:latin typeface="メイリオ" panose="020B0604030504040204" pitchFamily="50" charset="-128"/>
                <a:ea typeface="メイリオ" panose="020B0604030504040204" pitchFamily="50" charset="-128"/>
              </a:rPr>
              <a:t>「</a:t>
            </a:r>
            <a:r>
              <a:rPr lang="ja-JP" altLang="ja-JP" sz="1000" dirty="0">
                <a:solidFill>
                  <a:schemeClr val="tx1"/>
                </a:solidFill>
                <a:latin typeface="メイリオ" panose="020B0604030504040204" pitchFamily="50" charset="-128"/>
                <a:ea typeface="メイリオ" panose="020B0604030504040204" pitchFamily="50" charset="-128"/>
              </a:rPr>
              <a:t>トライアル雇用併用</a:t>
            </a:r>
            <a:r>
              <a:rPr lang="ja-JP" altLang="ja-JP" sz="1000" dirty="0" smtClean="0">
                <a:solidFill>
                  <a:schemeClr val="tx1"/>
                </a:solidFill>
                <a:latin typeface="メイリオ" panose="020B0604030504040204" pitchFamily="50" charset="-128"/>
                <a:ea typeface="メイリオ" panose="020B0604030504040204" pitchFamily="50" charset="-128"/>
              </a:rPr>
              <a:t>」</a:t>
            </a:r>
            <a:endParaRPr kumimoji="1" lang="en-US" altLang="ja-JP" sz="1000" dirty="0" smtClean="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41946" y="8249146"/>
            <a:ext cx="6520982" cy="277231"/>
          </a:xfrm>
          <a:prstGeom prst="rect">
            <a:avLst/>
          </a:prstGeom>
          <a:noFill/>
          <a:ln>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ja-JP" altLang="en-US" sz="1000" b="1" dirty="0" smtClean="0">
                <a:solidFill>
                  <a:schemeClr val="tx1"/>
                </a:solidFill>
                <a:latin typeface="メイリオ" panose="020B0604030504040204" pitchFamily="50" charset="-128"/>
                <a:ea typeface="メイリオ" panose="020B0604030504040204" pitchFamily="50" charset="-128"/>
              </a:rPr>
              <a:t>求人情報検索の結果一覧に表示される求人情報（イメージ）</a:t>
            </a:r>
            <a:endParaRPr lang="en-US" altLang="ja-JP" sz="1000" b="1" dirty="0" smtClean="0">
              <a:solidFill>
                <a:schemeClr val="tx1"/>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1170392" y="8511317"/>
            <a:ext cx="4620808" cy="1432784"/>
            <a:chOff x="1133816" y="7956580"/>
            <a:chExt cx="4444672" cy="1748585"/>
          </a:xfrm>
        </p:grpSpPr>
        <p:pic>
          <p:nvPicPr>
            <p:cNvPr id="13" name="図 12"/>
            <p:cNvPicPr>
              <a:picLocks noChangeAspect="1"/>
            </p:cNvPicPr>
            <p:nvPr/>
          </p:nvPicPr>
          <p:blipFill>
            <a:blip r:embed="rId3"/>
            <a:stretch>
              <a:fillRect/>
            </a:stretch>
          </p:blipFill>
          <p:spPr>
            <a:xfrm>
              <a:off x="3345031" y="7956580"/>
              <a:ext cx="2233457" cy="1746357"/>
            </a:xfrm>
            <a:prstGeom prst="rect">
              <a:avLst/>
            </a:prstGeom>
          </p:spPr>
        </p:pic>
        <p:pic>
          <p:nvPicPr>
            <p:cNvPr id="14" name="図 13"/>
            <p:cNvPicPr>
              <a:picLocks noChangeAspect="1"/>
            </p:cNvPicPr>
            <p:nvPr/>
          </p:nvPicPr>
          <p:blipFill>
            <a:blip r:embed="rId4"/>
            <a:stretch>
              <a:fillRect/>
            </a:stretch>
          </p:blipFill>
          <p:spPr>
            <a:xfrm>
              <a:off x="1133816" y="7956580"/>
              <a:ext cx="2448000" cy="1748585"/>
            </a:xfrm>
            <a:prstGeom prst="rect">
              <a:avLst/>
            </a:prstGeom>
          </p:spPr>
        </p:pic>
        <p:pic>
          <p:nvPicPr>
            <p:cNvPr id="15" name="図 14"/>
            <p:cNvPicPr>
              <a:picLocks noChangeAspect="1"/>
            </p:cNvPicPr>
            <p:nvPr/>
          </p:nvPicPr>
          <p:blipFill>
            <a:blip r:embed="rId5"/>
            <a:stretch>
              <a:fillRect/>
            </a:stretch>
          </p:blipFill>
          <p:spPr>
            <a:xfrm>
              <a:off x="3127247" y="8559224"/>
              <a:ext cx="454569" cy="430325"/>
            </a:xfrm>
            <a:prstGeom prst="rect">
              <a:avLst/>
            </a:prstGeom>
          </p:spPr>
        </p:pic>
        <p:pic>
          <p:nvPicPr>
            <p:cNvPr id="16" name="図 15"/>
            <p:cNvPicPr>
              <a:picLocks noChangeAspect="1"/>
            </p:cNvPicPr>
            <p:nvPr/>
          </p:nvPicPr>
          <p:blipFill>
            <a:blip r:embed="rId6"/>
            <a:stretch>
              <a:fillRect/>
            </a:stretch>
          </p:blipFill>
          <p:spPr>
            <a:xfrm>
              <a:off x="1489457" y="9579599"/>
              <a:ext cx="1260000" cy="97528"/>
            </a:xfrm>
            <a:prstGeom prst="rect">
              <a:avLst/>
            </a:prstGeom>
          </p:spPr>
        </p:pic>
      </p:grpSp>
      <p:sp>
        <p:nvSpPr>
          <p:cNvPr id="17" name="正方形/長方形 16"/>
          <p:cNvSpPr/>
          <p:nvPr/>
        </p:nvSpPr>
        <p:spPr>
          <a:xfrm>
            <a:off x="440055" y="187960"/>
            <a:ext cx="3697605" cy="2921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40055" y="2056436"/>
            <a:ext cx="3697605" cy="277594"/>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40055" y="2603821"/>
            <a:ext cx="3697605" cy="504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70392" y="3886802"/>
            <a:ext cx="2967269" cy="12004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40055" y="4278716"/>
            <a:ext cx="3697605" cy="9720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40055" y="5422101"/>
            <a:ext cx="3697605" cy="784771"/>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22968" y="9916735"/>
            <a:ext cx="1203380" cy="230832"/>
          </a:xfrm>
          <a:prstGeom prst="rect">
            <a:avLst/>
          </a:prstGeom>
          <a:noFill/>
        </p:spPr>
        <p:txBody>
          <a:bodyPr wrap="square" rtlCol="0">
            <a:spAutoFit/>
          </a:bodyPr>
          <a:lstStyle/>
          <a:p>
            <a:pPr algn="ctr"/>
            <a:r>
              <a:rPr lang="ja-JP" altLang="en-US" sz="900" dirty="0" smtClean="0">
                <a:latin typeface="メイリオ" panose="020B0604030504040204" pitchFamily="50" charset="-128"/>
                <a:ea typeface="メイリオ" panose="020B0604030504040204" pitchFamily="50" charset="-128"/>
              </a:rPr>
              <a:t>④</a:t>
            </a:r>
            <a:endParaRPr lang="ja-JP" altLang="en-US" sz="9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010686" y="224422"/>
            <a:ext cx="3008863" cy="184666"/>
          </a:xfrm>
          <a:prstGeom prst="rect">
            <a:avLst/>
          </a:prstGeom>
          <a:solidFill>
            <a:schemeClr val="bg1"/>
          </a:solidFill>
          <a:ln>
            <a:noFill/>
          </a:ln>
        </p:spPr>
        <p:txBody>
          <a:bodyPr wrap="square" lIns="0" tIns="0" rIns="0" bIns="0" rtlCol="0">
            <a:spAutoFit/>
          </a:body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全て</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の事業所及び部署に障害者職業生活相談員を配置し、いつでも相談しやすい体制を整えて</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います。</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1010685" y="509960"/>
            <a:ext cx="3008863" cy="184666"/>
          </a:xfrm>
          <a:prstGeom prst="rect">
            <a:avLst/>
          </a:prstGeom>
          <a:solidFill>
            <a:schemeClr val="bg1"/>
          </a:solidFill>
          <a:ln>
            <a:noFill/>
          </a:ln>
        </p:spPr>
        <p:txBody>
          <a:bodyPr wrap="square" lIns="0" tIns="0" rIns="0" bIns="0" rtlCol="0">
            <a:spAutoFit/>
          </a:body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弊社では、障害の有無や性別、年齢などに関わらず誰でも活躍できるよう、職場環境の改善に努めています。</a:t>
            </a:r>
            <a:endPar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1010684" y="793082"/>
            <a:ext cx="3008863" cy="184666"/>
          </a:xfrm>
          <a:prstGeom prst="rect">
            <a:avLst/>
          </a:prstGeom>
          <a:solidFill>
            <a:schemeClr val="bg1"/>
          </a:solidFill>
          <a:ln>
            <a:noFill/>
          </a:ln>
        </p:spPr>
        <p:txBody>
          <a:bodyPr wrap="square" lIns="0" tIns="0" rIns="0" bIns="0" rtlCol="0">
            <a:spAutoFit/>
          </a:body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障害者社員のチームリーダーとして勤務しています。一人一人の障害特性に合わせた柔軟な働き方が可能な職場です。</a:t>
            </a:r>
            <a:endPar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1010687" y="1088346"/>
            <a:ext cx="3072364" cy="184666"/>
          </a:xfrm>
          <a:prstGeom prst="rect">
            <a:avLst/>
          </a:prstGeom>
          <a:solidFill>
            <a:schemeClr val="bg1"/>
          </a:solidFill>
          <a:ln>
            <a:noFill/>
          </a:ln>
        </p:spPr>
        <p:txBody>
          <a:bodyPr wrap="square" lIns="0" tIns="0" rIns="0" bIns="0" rtlCol="0">
            <a:spAutoFit/>
          </a:body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　弊社の障害者雇用の取組が評価</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され</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、「障害者</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雇用優良事業所等の厚生労働大臣</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表彰」を受賞しました（平成○年）。</a:t>
            </a:r>
            <a:endPar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610637" y="1580690"/>
            <a:ext cx="322813" cy="107722"/>
          </a:xfrm>
          <a:prstGeom prst="rect">
            <a:avLst/>
          </a:prstGeom>
          <a:solidFill>
            <a:schemeClr val="bg1"/>
          </a:solidFill>
          <a:ln>
            <a:noFill/>
          </a:ln>
        </p:spPr>
        <p:txBody>
          <a:bodyPr wrap="square" lIns="0" tIns="0" rIns="0" bIns="0" rtlCol="0">
            <a:spAutoFit/>
          </a:bodyPr>
          <a:lstStyle/>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　１</a:t>
            </a:r>
            <a:endParaRPr kumimoji="1" lang="en-US" altLang="ja-JP" sz="7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30" name="楕円 29"/>
          <p:cNvSpPr/>
          <p:nvPr/>
        </p:nvSpPr>
        <p:spPr bwMode="auto">
          <a:xfrm>
            <a:off x="1219018" y="1499027"/>
            <a:ext cx="401046"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1" name="楕円 30"/>
          <p:cNvSpPr/>
          <p:nvPr/>
        </p:nvSpPr>
        <p:spPr bwMode="auto">
          <a:xfrm>
            <a:off x="1196670" y="1797477"/>
            <a:ext cx="331443"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2" name="テキスト ボックス 31"/>
          <p:cNvSpPr txBox="1"/>
          <p:nvPr/>
        </p:nvSpPr>
        <p:spPr>
          <a:xfrm>
            <a:off x="2189343" y="1935992"/>
            <a:ext cx="322813" cy="107722"/>
          </a:xfrm>
          <a:prstGeom prst="rect">
            <a:avLst/>
          </a:prstGeom>
          <a:noFill/>
          <a:ln>
            <a:noFill/>
          </a:ln>
        </p:spPr>
        <p:txBody>
          <a:bodyPr wrap="square" lIns="0" tIns="0" rIns="0" bIns="0" rtlCol="0">
            <a:spAutoFit/>
          </a:bodyPr>
          <a:lstStyle/>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　２</a:t>
            </a:r>
            <a:endParaRPr kumimoji="1" lang="en-US" altLang="ja-JP" sz="7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33" name="楕円 32"/>
          <p:cNvSpPr/>
          <p:nvPr/>
        </p:nvSpPr>
        <p:spPr bwMode="auto">
          <a:xfrm>
            <a:off x="2314695" y="2064177"/>
            <a:ext cx="533793"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4" name="テキスト ボックス 33"/>
          <p:cNvSpPr txBox="1"/>
          <p:nvPr/>
        </p:nvSpPr>
        <p:spPr>
          <a:xfrm>
            <a:off x="3586343" y="2189992"/>
            <a:ext cx="322813" cy="107722"/>
          </a:xfrm>
          <a:prstGeom prst="rect">
            <a:avLst/>
          </a:prstGeom>
          <a:noFill/>
          <a:ln>
            <a:noFill/>
          </a:ln>
        </p:spPr>
        <p:txBody>
          <a:bodyPr wrap="square" lIns="0" tIns="0" rIns="0" bIns="0" rtlCol="0">
            <a:spAutoFit/>
          </a:bodyPr>
          <a:lstStyle/>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　７</a:t>
            </a:r>
            <a:endParaRPr kumimoji="1" lang="en-US" altLang="ja-JP" sz="7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35" name="楕円 34"/>
          <p:cNvSpPr/>
          <p:nvPr/>
        </p:nvSpPr>
        <p:spPr bwMode="auto">
          <a:xfrm>
            <a:off x="1390531" y="2400727"/>
            <a:ext cx="273920"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6" name="楕円 35"/>
          <p:cNvSpPr/>
          <p:nvPr/>
        </p:nvSpPr>
        <p:spPr bwMode="auto">
          <a:xfrm>
            <a:off x="2384120" y="2324527"/>
            <a:ext cx="331443"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7" name="楕円 36"/>
          <p:cNvSpPr/>
          <p:nvPr/>
        </p:nvSpPr>
        <p:spPr bwMode="auto">
          <a:xfrm>
            <a:off x="1154802" y="2603927"/>
            <a:ext cx="859679"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8" name="楕円 37"/>
          <p:cNvSpPr/>
          <p:nvPr/>
        </p:nvSpPr>
        <p:spPr bwMode="auto">
          <a:xfrm>
            <a:off x="1657428" y="3118277"/>
            <a:ext cx="781526"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39" name="楕円 38"/>
          <p:cNvSpPr/>
          <p:nvPr/>
        </p:nvSpPr>
        <p:spPr bwMode="auto">
          <a:xfrm>
            <a:off x="2432618" y="3111927"/>
            <a:ext cx="945647"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40" name="楕円 39"/>
          <p:cNvSpPr/>
          <p:nvPr/>
        </p:nvSpPr>
        <p:spPr bwMode="auto">
          <a:xfrm>
            <a:off x="3380205" y="3124627"/>
            <a:ext cx="587172"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41" name="テキスト ボックス 40"/>
          <p:cNvSpPr txBox="1"/>
          <p:nvPr/>
        </p:nvSpPr>
        <p:spPr>
          <a:xfrm>
            <a:off x="2768663" y="3262151"/>
            <a:ext cx="1392058" cy="107722"/>
          </a:xfrm>
          <a:prstGeom prst="rect">
            <a:avLst/>
          </a:prstGeom>
          <a:noFill/>
          <a:ln>
            <a:noFill/>
          </a:ln>
        </p:spPr>
        <p:txBody>
          <a:bodyPr wrap="square" lIns="0" tIns="0" rIns="0" bIns="0" rtlCol="0">
            <a:spAutoFit/>
          </a:bodyPr>
          <a:lstStyle/>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　３又は自己ＰＲでも可</a:t>
            </a:r>
            <a:endParaRPr kumimoji="1" lang="en-US" altLang="ja-JP" sz="7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1226182" y="4037313"/>
            <a:ext cx="2741195" cy="184666"/>
          </a:xfrm>
          <a:prstGeom prst="rect">
            <a:avLst/>
          </a:prstGeom>
          <a:noFill/>
          <a:ln>
            <a:noFill/>
          </a:ln>
        </p:spPr>
        <p:txBody>
          <a:bodyPr wrap="square" lIns="0" tIns="0" rIns="0" bIns="0" rtlCol="0">
            <a:spAutoFit/>
          </a:body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ハローワーク</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から電話連絡のうえ、面接日の前日までに履歴書、</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職務</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経歴書、ハローワークの紹介状を郵送してください。</a:t>
            </a:r>
          </a:p>
        </p:txBody>
      </p:sp>
      <p:sp>
        <p:nvSpPr>
          <p:cNvPr id="43" name="楕円 42"/>
          <p:cNvSpPr/>
          <p:nvPr/>
        </p:nvSpPr>
        <p:spPr bwMode="auto">
          <a:xfrm>
            <a:off x="1346018" y="3447801"/>
            <a:ext cx="401046" cy="113476"/>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44" name="楕円 43"/>
          <p:cNvSpPr/>
          <p:nvPr/>
        </p:nvSpPr>
        <p:spPr bwMode="auto">
          <a:xfrm>
            <a:off x="2091629" y="3399281"/>
            <a:ext cx="859679" cy="124824"/>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45" name="テキスト ボックス 168"/>
          <p:cNvSpPr txBox="1"/>
          <p:nvPr/>
        </p:nvSpPr>
        <p:spPr>
          <a:xfrm>
            <a:off x="1748018" y="4253504"/>
            <a:ext cx="1838325" cy="1874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橋本　花子</a:t>
            </a:r>
          </a:p>
        </p:txBody>
      </p:sp>
      <p:sp>
        <p:nvSpPr>
          <p:cNvPr id="46" name="テキスト ボックス 169"/>
          <p:cNvSpPr txBox="1"/>
          <p:nvPr/>
        </p:nvSpPr>
        <p:spPr>
          <a:xfrm>
            <a:off x="1748018" y="4391933"/>
            <a:ext cx="1838325" cy="1437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ハシモト　ハナコ</a:t>
            </a:r>
          </a:p>
        </p:txBody>
      </p:sp>
      <p:sp>
        <p:nvSpPr>
          <p:cNvPr id="47" name="テキスト ボックス 170"/>
          <p:cNvSpPr txBox="1"/>
          <p:nvPr/>
        </p:nvSpPr>
        <p:spPr>
          <a:xfrm>
            <a:off x="1728787" y="4509652"/>
            <a:ext cx="1838325" cy="1773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smtClean="0">
                <a:solidFill>
                  <a:srgbClr val="C00000"/>
                </a:solidFill>
                <a:latin typeface="HG丸ｺﾞｼｯｸM-PRO" panose="020F0600000000000000" pitchFamily="50" charset="-128"/>
                <a:ea typeface="HG丸ｺﾞｼｯｸM-PRO" panose="020F0600000000000000" pitchFamily="50" charset="-128"/>
              </a:rPr>
              <a:t>人事係</a:t>
            </a:r>
            <a:endParaRPr kumimoji="1"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8" name="テキスト ボックス 176"/>
          <p:cNvSpPr txBox="1"/>
          <p:nvPr/>
        </p:nvSpPr>
        <p:spPr>
          <a:xfrm>
            <a:off x="1521669" y="4721157"/>
            <a:ext cx="1999597" cy="1918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solidFill>
                  <a:srgbClr val="C00000"/>
                </a:solidFill>
                <a:latin typeface="HG丸ｺﾞｼｯｸM-PRO" panose="020F0600000000000000" pitchFamily="50" charset="-128"/>
                <a:ea typeface="HG丸ｺﾞｼｯｸM-PRO" panose="020F0600000000000000" pitchFamily="50" charset="-128"/>
              </a:rPr>
              <a:t>　　９９　　　９９９９　　　９８７６</a:t>
            </a:r>
          </a:p>
        </p:txBody>
      </p:sp>
      <p:sp>
        <p:nvSpPr>
          <p:cNvPr id="49" name="テキスト ボックス 179"/>
          <p:cNvSpPr txBox="1"/>
          <p:nvPr/>
        </p:nvSpPr>
        <p:spPr>
          <a:xfrm>
            <a:off x="1591881" y="5066651"/>
            <a:ext cx="1937895" cy="2283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rPr>
              <a:t>XXXXXXXX@XXXXXXXX.XX</a:t>
            </a:r>
            <a:r>
              <a:rPr kumimoji="1" lang="ja-JP" altLang="en-US" sz="600" dirty="0" err="1" smtClean="0">
                <a:solidFill>
                  <a:srgbClr val="C00000"/>
                </a:solidFill>
                <a:latin typeface="HG丸ｺﾞｼｯｸM-PRO" panose="020F0600000000000000" pitchFamily="50" charset="-128"/>
                <a:ea typeface="HG丸ｺﾞｼｯｸM-PRO" panose="020F0600000000000000" pitchFamily="50" charset="-128"/>
              </a:rPr>
              <a:t>．</a:t>
            </a:r>
            <a:r>
              <a:rPr kumimoji="1" lang="en-US" altLang="ja-JP" sz="600" dirty="0" smtClean="0">
                <a:solidFill>
                  <a:srgbClr val="C00000"/>
                </a:solidFill>
                <a:latin typeface="HG丸ｺﾞｼｯｸM-PRO" panose="020F0600000000000000" pitchFamily="50" charset="-128"/>
                <a:ea typeface="HG丸ｺﾞｼｯｸM-PRO" panose="020F0600000000000000" pitchFamily="50" charset="-128"/>
              </a:rPr>
              <a:t>XX</a:t>
            </a:r>
            <a:endParaRPr kumimoji="1" lang="ja-JP" altLang="en-US"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50" name="テキスト ボックス 50"/>
          <p:cNvSpPr txBox="1"/>
          <p:nvPr/>
        </p:nvSpPr>
        <p:spPr>
          <a:xfrm>
            <a:off x="1099510" y="515717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51" name="テキスト ボックス 50"/>
          <p:cNvSpPr txBox="1"/>
          <p:nvPr/>
        </p:nvSpPr>
        <p:spPr>
          <a:xfrm>
            <a:off x="1867860" y="5163527"/>
            <a:ext cx="310746" cy="2880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rgbClr val="C00000"/>
                </a:solidFill>
                <a:latin typeface="HGP創英角ﾎﾟｯﾌﾟ体" panose="040B0A00000000000000" pitchFamily="50" charset="-128"/>
                <a:ea typeface="HGP創英角ﾎﾟｯﾌﾟ体" panose="040B0A00000000000000" pitchFamily="50" charset="-128"/>
              </a:rPr>
              <a:t>✔</a:t>
            </a:r>
            <a:endParaRPr kumimoji="1" lang="ja-JP" altLang="en-US" sz="1000"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52" name="楕円 51"/>
          <p:cNvSpPr/>
          <p:nvPr/>
        </p:nvSpPr>
        <p:spPr bwMode="auto">
          <a:xfrm>
            <a:off x="1728787" y="3893748"/>
            <a:ext cx="401046" cy="113476"/>
          </a:xfrm>
          <a:prstGeom prst="ellipse">
            <a:avLst/>
          </a:prstGeom>
          <a:noFill/>
          <a:ln w="12700">
            <a:solidFill>
              <a:srgbClr val="C00000"/>
            </a:solidFill>
            <a:miter lim="800000"/>
            <a:headEnd/>
            <a:tailEnd/>
          </a:ln>
        </p:spPr>
        <p:txBody>
          <a:bodyPr vert="wordArtVert" wrap="none" lIns="27432" tIns="18000" rIns="27432" bIns="1800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pPr>
            <a:endParaRPr kumimoji="1" lang="ja-JP" altLang="en-US" sz="600" b="0" i="0" u="none" strike="noStrike" kern="0" spc="-20" baseline="0">
              <a:solidFill>
                <a:srgbClr val="000000"/>
              </a:solidFill>
              <a:latin typeface="IPAゴシック" panose="020B0509000000000000" pitchFamily="49" charset="-128"/>
              <a:ea typeface="IPAゴシック" panose="020B0509000000000000" pitchFamily="49" charset="-128"/>
            </a:endParaRPr>
          </a:p>
        </p:txBody>
      </p:sp>
      <p:sp>
        <p:nvSpPr>
          <p:cNvPr id="53" name="テキスト ボックス 173"/>
          <p:cNvSpPr txBox="1"/>
          <p:nvPr/>
        </p:nvSpPr>
        <p:spPr>
          <a:xfrm>
            <a:off x="1128712" y="5402262"/>
            <a:ext cx="2954339" cy="7883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深夜手当（月４回）を含めると月額２２９，０００円～３１４，０００円となります。</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・制服は貸与します。</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・駐車場の利用費用は無料です。</a:t>
            </a:r>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・職場は２５名体制で、２０代から６０代まで、幅広い年齢層の方が活躍されています。</a:t>
            </a:r>
          </a:p>
          <a:p>
            <a:r>
              <a:rPr kumimoji="1" lang="en-US" altLang="ja-JP" sz="60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「資格は取得したが、業務経験がない」という方も歓迎します。丁寧にＯＪＴを行いますので安心</a:t>
            </a:r>
            <a:r>
              <a:rPr kumimoji="1" lang="ja-JP" altLang="en-US" sz="600" dirty="0" smtClean="0">
                <a:solidFill>
                  <a:srgbClr val="C00000"/>
                </a:solidFill>
                <a:latin typeface="HG丸ｺﾞｼｯｸM-PRO" panose="020F0600000000000000" pitchFamily="50" charset="-128"/>
                <a:ea typeface="HG丸ｺﾞｼｯｸM-PRO" panose="020F0600000000000000" pitchFamily="50" charset="-128"/>
              </a:rPr>
              <a:t>してご応募</a:t>
            </a:r>
            <a:r>
              <a:rPr kumimoji="1" lang="ja-JP" altLang="en-US" sz="600" dirty="0">
                <a:solidFill>
                  <a:srgbClr val="C00000"/>
                </a:solidFill>
                <a:latin typeface="HG丸ｺﾞｼｯｸM-PRO" panose="020F0600000000000000" pitchFamily="50" charset="-128"/>
                <a:ea typeface="HG丸ｺﾞｼｯｸM-PRO" panose="020F0600000000000000" pitchFamily="50" charset="-128"/>
              </a:rPr>
              <a:t>ください。</a:t>
            </a:r>
          </a:p>
          <a:p>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a:p>
            <a:endParaRPr kumimoji="1" lang="en-US" altLang="ja-JP" sz="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9" name="線吹き出し 1 (枠付き) 8"/>
          <p:cNvSpPr/>
          <p:nvPr/>
        </p:nvSpPr>
        <p:spPr>
          <a:xfrm>
            <a:off x="4354064" y="5680990"/>
            <a:ext cx="2576960" cy="638900"/>
          </a:xfrm>
          <a:prstGeom prst="borderCallout1">
            <a:avLst>
              <a:gd name="adj1" fmla="val 42604"/>
              <a:gd name="adj2" fmla="val -201"/>
              <a:gd name="adj3" fmla="val 34976"/>
              <a:gd name="adj4" fmla="val -14431"/>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求人に関する特記事項</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各欄</a:t>
            </a:r>
            <a:r>
              <a:rPr lang="ja-JP" altLang="ja-JP" sz="900" dirty="0" smtClean="0">
                <a:solidFill>
                  <a:schemeClr val="tx1"/>
                </a:solidFill>
                <a:latin typeface="メイリオ" panose="020B0604030504040204" pitchFamily="50" charset="-128"/>
                <a:ea typeface="メイリオ" panose="020B0604030504040204" pitchFamily="50" charset="-128"/>
              </a:rPr>
              <a:t>に</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しきれなかった</a:t>
            </a:r>
            <a:r>
              <a:rPr lang="ja-JP" altLang="ja-JP" sz="900" dirty="0">
                <a:solidFill>
                  <a:schemeClr val="tx1"/>
                </a:solidFill>
                <a:latin typeface="メイリオ" panose="020B0604030504040204" pitchFamily="50" charset="-128"/>
                <a:ea typeface="メイリオ" panose="020B0604030504040204" pitchFamily="50" charset="-128"/>
              </a:rPr>
              <a:t>内容や応募上の注意事項、採用にあたって参考となる情報</a:t>
            </a:r>
            <a:r>
              <a:rPr lang="ja-JP" altLang="en-US" sz="900" dirty="0">
                <a:solidFill>
                  <a:schemeClr val="tx1"/>
                </a:solidFill>
                <a:latin typeface="メイリオ" panose="020B0604030504040204" pitchFamily="50" charset="-128"/>
                <a:ea typeface="メイリオ" panose="020B0604030504040204" pitchFamily="50" charset="-128"/>
              </a:rPr>
              <a:t>など</a:t>
            </a:r>
            <a:r>
              <a:rPr lang="ja-JP" altLang="ja-JP" sz="900" dirty="0" smtClean="0">
                <a:solidFill>
                  <a:schemeClr val="tx1"/>
                </a:solidFill>
                <a:latin typeface="メイリオ" panose="020B0604030504040204" pitchFamily="50" charset="-128"/>
                <a:ea typeface="メイリオ" panose="020B0604030504040204" pitchFamily="50" charset="-128"/>
              </a:rPr>
              <a:t>を</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8" name="線吹き出し 1 (枠付き) 7"/>
          <p:cNvSpPr/>
          <p:nvPr/>
        </p:nvSpPr>
        <p:spPr>
          <a:xfrm>
            <a:off x="4354065" y="4602442"/>
            <a:ext cx="2576959" cy="935870"/>
          </a:xfrm>
          <a:prstGeom prst="borderCallout1">
            <a:avLst>
              <a:gd name="adj1" fmla="val 41141"/>
              <a:gd name="adj2" fmla="val -201"/>
              <a:gd name="adj3" fmla="val -17096"/>
              <a:gd name="adj4" fmla="val -32419"/>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担当者</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メールアドレス</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など</a:t>
            </a:r>
            <a:endParaRPr lang="en-US" altLang="ja-JP" sz="900" b="1" dirty="0">
              <a:solidFill>
                <a:schemeClr val="accent2">
                  <a:lumMod val="75000"/>
                </a:schemeClr>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担当者名</a:t>
            </a:r>
            <a:r>
              <a:rPr lang="ja-JP" altLang="en-US" sz="900" dirty="0">
                <a:solidFill>
                  <a:schemeClr val="tx1"/>
                </a:solidFill>
                <a:latin typeface="メイリオ" panose="020B0604030504040204" pitchFamily="50" charset="-128"/>
                <a:ea typeface="メイリオ" panose="020B0604030504040204" pitchFamily="50" charset="-128"/>
              </a:rPr>
              <a:t>やメールアドレスなどについて、ハローワークインターネットサービスやハローワーク</a:t>
            </a:r>
            <a:r>
              <a:rPr lang="ja-JP" altLang="en-US" sz="900" dirty="0" smtClean="0">
                <a:solidFill>
                  <a:schemeClr val="tx1"/>
                </a:solidFill>
                <a:latin typeface="メイリオ" panose="020B0604030504040204" pitchFamily="50" charset="-128"/>
                <a:ea typeface="メイリオ" panose="020B0604030504040204" pitchFamily="50" charset="-128"/>
              </a:rPr>
              <a:t>内のパソコン</a:t>
            </a:r>
            <a:r>
              <a:rPr lang="ja-JP" altLang="en-US" sz="900" dirty="0">
                <a:solidFill>
                  <a:schemeClr val="tx1"/>
                </a:solidFill>
                <a:latin typeface="メイリオ" panose="020B0604030504040204" pitchFamily="50" charset="-128"/>
                <a:ea typeface="メイリオ" panose="020B0604030504040204" pitchFamily="50" charset="-128"/>
              </a:rPr>
              <a:t>（検索・登録用端末）で公開したくない場合は</a:t>
            </a:r>
            <a:r>
              <a:rPr lang="ja-JP" altLang="ja-JP" sz="900" dirty="0">
                <a:solidFill>
                  <a:schemeClr val="tx1"/>
                </a:solidFill>
                <a:latin typeface="メイリオ" panose="020B0604030504040204" pitchFamily="50" charset="-128"/>
                <a:ea typeface="メイリオ" panose="020B0604030504040204" pitchFamily="50" charset="-128"/>
              </a:rPr>
              <a:t>空欄</a:t>
            </a:r>
            <a:r>
              <a:rPr lang="ja-JP" altLang="en-US" sz="900" dirty="0">
                <a:solidFill>
                  <a:schemeClr val="tx1"/>
                </a:solidFill>
                <a:latin typeface="メイリオ" panose="020B0604030504040204" pitchFamily="50" charset="-128"/>
                <a:ea typeface="メイリオ" panose="020B0604030504040204" pitchFamily="50" charset="-128"/>
              </a:rPr>
              <a:t>とし、担当者名やメールアドレスなどを窓口の</a:t>
            </a:r>
            <a:r>
              <a:rPr lang="ja-JP" altLang="en-US" sz="900" dirty="0" smtClean="0">
                <a:solidFill>
                  <a:schemeClr val="tx1"/>
                </a:solidFill>
                <a:latin typeface="メイリオ" panose="020B0604030504040204" pitchFamily="50" charset="-128"/>
                <a:ea typeface="メイリオ" panose="020B0604030504040204" pitchFamily="50" charset="-128"/>
              </a:rPr>
              <a:t>職員にお伝え</a:t>
            </a:r>
            <a:r>
              <a:rPr lang="ja-JP" altLang="en-US"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7" name="線吹き出し 1 (枠付き) 6"/>
          <p:cNvSpPr/>
          <p:nvPr/>
        </p:nvSpPr>
        <p:spPr>
          <a:xfrm>
            <a:off x="4354065" y="3550214"/>
            <a:ext cx="2576959" cy="909550"/>
          </a:xfrm>
          <a:prstGeom prst="borderCallout1">
            <a:avLst>
              <a:gd name="adj1" fmla="val 34668"/>
              <a:gd name="adj2" fmla="val -349"/>
              <a:gd name="adj3" fmla="val 42965"/>
              <a:gd name="adj4" fmla="val -34193"/>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応募書類の返戻</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応募書類は重要な個人情報です。原則と</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en-US" sz="900" dirty="0" smtClean="0">
                <a:solidFill>
                  <a:schemeClr val="tx1"/>
                </a:solidFill>
                <a:latin typeface="メイリオ" panose="020B0604030504040204" pitchFamily="50" charset="-128"/>
                <a:ea typeface="メイリオ" panose="020B0604030504040204" pitchFamily="50" charset="-128"/>
              </a:rPr>
              <a:t>、</a:t>
            </a:r>
            <a:r>
              <a:rPr lang="ja-JP" altLang="ja-JP" sz="900" dirty="0" smtClean="0">
                <a:solidFill>
                  <a:schemeClr val="tx1"/>
                </a:solidFill>
                <a:latin typeface="メイリオ" panose="020B0604030504040204" pitchFamily="50" charset="-128"/>
                <a:ea typeface="メイリオ" panose="020B0604030504040204" pitchFamily="50" charset="-128"/>
              </a:rPr>
              <a:t>応募者</a:t>
            </a:r>
            <a:r>
              <a:rPr lang="ja-JP" altLang="ja-JP" sz="900" dirty="0">
                <a:solidFill>
                  <a:schemeClr val="tx1"/>
                </a:solidFill>
                <a:latin typeface="メイリオ" panose="020B0604030504040204" pitchFamily="50" charset="-128"/>
                <a:ea typeface="メイリオ" panose="020B0604030504040204" pitchFamily="50" charset="-128"/>
              </a:rPr>
              <a:t>に返却してください。返却できない場合については、その理由及び処分方法</a:t>
            </a:r>
            <a:r>
              <a:rPr lang="ja-JP" altLang="en-US" sz="900" dirty="0">
                <a:solidFill>
                  <a:schemeClr val="tx1"/>
                </a:solidFill>
                <a:latin typeface="メイリオ" panose="020B0604030504040204" pitchFamily="50" charset="-128"/>
                <a:ea typeface="メイリオ" panose="020B0604030504040204" pitchFamily="50" charset="-128"/>
              </a:rPr>
              <a:t>など</a:t>
            </a:r>
            <a:r>
              <a:rPr lang="ja-JP" altLang="ja-JP" sz="900" dirty="0">
                <a:solidFill>
                  <a:schemeClr val="tx1"/>
                </a:solidFill>
                <a:latin typeface="メイリオ" panose="020B0604030504040204" pitchFamily="50" charset="-128"/>
                <a:ea typeface="メイリオ" panose="020B0604030504040204" pitchFamily="50" charset="-128"/>
              </a:rPr>
              <a:t>の取扱いをハローワークから確認させていただく場合があります。</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5" name="線吹き出し 1 (枠付き) 4"/>
          <p:cNvSpPr/>
          <p:nvPr/>
        </p:nvSpPr>
        <p:spPr>
          <a:xfrm>
            <a:off x="4354065" y="2166351"/>
            <a:ext cx="2576958" cy="1273884"/>
          </a:xfrm>
          <a:prstGeom prst="borderCallout1">
            <a:avLst>
              <a:gd name="adj1" fmla="val 36097"/>
              <a:gd name="adj2" fmla="val -53"/>
              <a:gd name="adj3" fmla="val 49094"/>
              <a:gd name="adj4" fmla="val -19408"/>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選考場所</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rPr>
              <a:t>　求職者</a:t>
            </a:r>
            <a:r>
              <a:rPr lang="ja-JP" altLang="en-US" sz="900" dirty="0">
                <a:solidFill>
                  <a:schemeClr val="tx1"/>
                </a:solidFill>
                <a:latin typeface="メイリオ" panose="020B0604030504040204" pitchFamily="50" charset="-128"/>
                <a:ea typeface="メイリオ" panose="020B0604030504040204" pitchFamily="50" charset="-128"/>
              </a:rPr>
              <a:t>が迷わないようにビル名、階数など正確</a:t>
            </a:r>
            <a:r>
              <a:rPr lang="ja-JP" altLang="en-US" sz="900" dirty="0" smtClean="0">
                <a:solidFill>
                  <a:schemeClr val="tx1"/>
                </a:solidFill>
                <a:latin typeface="メイリオ" panose="020B0604030504040204" pitchFamily="50" charset="-128"/>
                <a:ea typeface="メイリオ" panose="020B0604030504040204" pitchFamily="50" charset="-128"/>
              </a:rPr>
              <a:t>に記入してください。</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最寄り駅</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・鉄道の最寄り駅について、路線名と駅名を記入してください。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・バス停等は、「</a:t>
            </a:r>
            <a:r>
              <a:rPr lang="ja-JP" altLang="en-US" sz="900" dirty="0" smtClean="0">
                <a:solidFill>
                  <a:schemeClr val="tx1"/>
                </a:solidFill>
                <a:latin typeface="メイリオ" panose="020B0604030504040204" pitchFamily="50" charset="-128"/>
                <a:ea typeface="メイリオ" panose="020B0604030504040204" pitchFamily="50" charset="-128"/>
              </a:rPr>
              <a:t>選考に</a:t>
            </a:r>
            <a:r>
              <a:rPr lang="ja-JP" altLang="en-US" sz="900" dirty="0">
                <a:solidFill>
                  <a:schemeClr val="tx1"/>
                </a:solidFill>
                <a:latin typeface="メイリオ" panose="020B0604030504040204" pitchFamily="50" charset="-128"/>
                <a:ea typeface="メイリオ" panose="020B0604030504040204" pitchFamily="50" charset="-128"/>
              </a:rPr>
              <a:t>関する特記事項」に記入してください</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4" name="線吹き出し 1 (枠付き) 3"/>
          <p:cNvSpPr/>
          <p:nvPr/>
        </p:nvSpPr>
        <p:spPr>
          <a:xfrm>
            <a:off x="4354065" y="914401"/>
            <a:ext cx="2576958" cy="1142036"/>
          </a:xfrm>
          <a:prstGeom prst="borderCallout1">
            <a:avLst>
              <a:gd name="adj1" fmla="val 32655"/>
              <a:gd name="adj2" fmla="val -53"/>
              <a:gd name="adj3" fmla="val 99701"/>
              <a:gd name="adj4" fmla="val -53414"/>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選考結果通知</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選考結果を通知する</a:t>
            </a:r>
            <a:r>
              <a:rPr lang="ja-JP" altLang="en-US" sz="900" dirty="0">
                <a:solidFill>
                  <a:schemeClr val="tx1"/>
                </a:solidFill>
                <a:latin typeface="メイリオ" panose="020B0604030504040204" pitchFamily="50" charset="-128"/>
                <a:ea typeface="メイリオ" panose="020B0604030504040204" pitchFamily="50" charset="-128"/>
              </a:rPr>
              <a:t>タイミングや</a:t>
            </a:r>
            <a:r>
              <a:rPr lang="ja-JP" altLang="ja-JP" sz="900" dirty="0">
                <a:solidFill>
                  <a:schemeClr val="tx1"/>
                </a:solidFill>
                <a:latin typeface="メイリオ" panose="020B0604030504040204" pitchFamily="50" charset="-128"/>
                <a:ea typeface="メイリオ" panose="020B0604030504040204" pitchFamily="50" charset="-128"/>
              </a:rPr>
              <a:t>日数を</a:t>
            </a:r>
            <a:r>
              <a:rPr lang="ja-JP" altLang="en-US" sz="900" dirty="0">
                <a:solidFill>
                  <a:schemeClr val="tx1"/>
                </a:solidFill>
                <a:latin typeface="メイリオ" panose="020B0604030504040204" pitchFamily="50" charset="-128"/>
                <a:ea typeface="メイリオ" panose="020B0604030504040204" pitchFamily="50" charset="-128"/>
              </a:rPr>
              <a:t>選択</a:t>
            </a:r>
            <a:r>
              <a:rPr lang="ja-JP" altLang="en-US" sz="900" dirty="0" smtClean="0">
                <a:solidFill>
                  <a:schemeClr val="tx1"/>
                </a:solidFill>
                <a:latin typeface="メイリオ" panose="020B0604030504040204" pitchFamily="50" charset="-128"/>
                <a:ea typeface="メイリオ" panose="020B0604030504040204" pitchFamily="50" charset="-128"/>
              </a:rPr>
              <a:t>・記入し</a:t>
            </a:r>
            <a:r>
              <a:rPr lang="ja-JP" altLang="ja-JP" sz="900" dirty="0" smtClean="0">
                <a:solidFill>
                  <a:schemeClr val="tx1"/>
                </a:solidFill>
                <a:latin typeface="メイリオ" panose="020B0604030504040204" pitchFamily="50" charset="-128"/>
                <a:ea typeface="メイリオ" panose="020B0604030504040204" pitchFamily="50" charset="-128"/>
              </a:rPr>
              <a:t>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b="1" dirty="0">
                <a:solidFill>
                  <a:schemeClr val="tx1"/>
                </a:solidFill>
                <a:latin typeface="メイリオ" panose="020B0604030504040204" pitchFamily="50" charset="-128"/>
                <a:ea typeface="メイリオ" panose="020B0604030504040204" pitchFamily="50" charset="-128"/>
              </a:rPr>
              <a:t>その他</a:t>
            </a:r>
            <a:r>
              <a:rPr lang="ja-JP" altLang="ja-JP" sz="900" dirty="0" smtClean="0">
                <a:solidFill>
                  <a:schemeClr val="tx1"/>
                </a:solidFill>
                <a:latin typeface="メイリオ" panose="020B0604030504040204" pitchFamily="50" charset="-128"/>
                <a:ea typeface="メイリオ" panose="020B0604030504040204" pitchFamily="50" charset="-128"/>
              </a:rPr>
              <a:t>」</a:t>
            </a:r>
            <a:r>
              <a:rPr lang="ja-JP" altLang="en-US" sz="900" dirty="0" smtClean="0">
                <a:solidFill>
                  <a:schemeClr val="tx1"/>
                </a:solidFill>
                <a:latin typeface="メイリオ" panose="020B0604030504040204" pitchFamily="50" charset="-128"/>
                <a:ea typeface="メイリオ" panose="020B0604030504040204" pitchFamily="50" charset="-128"/>
              </a:rPr>
              <a:t>の</a:t>
            </a:r>
            <a:r>
              <a:rPr lang="ja-JP" altLang="ja-JP" sz="900" dirty="0" smtClean="0">
                <a:solidFill>
                  <a:schemeClr val="tx1"/>
                </a:solidFill>
                <a:latin typeface="メイリオ" panose="020B0604030504040204" pitchFamily="50" charset="-128"/>
                <a:ea typeface="メイリオ" panose="020B0604030504040204" pitchFamily="50" charset="-128"/>
              </a:rPr>
              <a:t>場合</a:t>
            </a:r>
            <a:r>
              <a:rPr lang="ja-JP" altLang="ja-JP" sz="900" dirty="0">
                <a:solidFill>
                  <a:schemeClr val="tx1"/>
                </a:solidFill>
                <a:latin typeface="メイリオ" panose="020B0604030504040204" pitchFamily="50" charset="-128"/>
                <a:ea typeface="メイリオ" panose="020B0604030504040204" pitchFamily="50" charset="-128"/>
              </a:rPr>
              <a:t>は「</a:t>
            </a:r>
            <a:r>
              <a:rPr lang="ja-JP" altLang="ja-JP" sz="900" b="1" dirty="0">
                <a:solidFill>
                  <a:schemeClr val="tx1"/>
                </a:solidFill>
                <a:latin typeface="メイリオ" panose="020B0604030504040204" pitchFamily="50" charset="-128"/>
                <a:ea typeface="メイリオ" panose="020B0604030504040204" pitchFamily="50" charset="-128"/>
              </a:rPr>
              <a:t>選考に関する特記事項</a:t>
            </a:r>
            <a:r>
              <a:rPr lang="ja-JP" altLang="ja-JP" sz="900" dirty="0">
                <a:solidFill>
                  <a:schemeClr val="tx1"/>
                </a:solidFill>
                <a:latin typeface="メイリオ" panose="020B0604030504040204" pitchFamily="50" charset="-128"/>
                <a:ea typeface="メイリオ" panose="020B0604030504040204" pitchFamily="50" charset="-128"/>
              </a:rPr>
              <a:t>」</a:t>
            </a:r>
            <a:r>
              <a:rPr lang="ja-JP" altLang="ja-JP" sz="900" dirty="0" smtClean="0">
                <a:solidFill>
                  <a:schemeClr val="tx1"/>
                </a:solidFill>
                <a:latin typeface="メイリオ" panose="020B0604030504040204" pitchFamily="50" charset="-128"/>
                <a:ea typeface="メイリオ" panose="020B0604030504040204" pitchFamily="50" charset="-128"/>
              </a:rPr>
              <a:t>に</a:t>
            </a:r>
            <a:r>
              <a:rPr lang="ja-JP" altLang="en-US" sz="900" dirty="0" smtClean="0">
                <a:solidFill>
                  <a:schemeClr val="tx1"/>
                </a:solidFill>
                <a:latin typeface="メイリオ" panose="020B0604030504040204" pitchFamily="50" charset="-128"/>
                <a:ea typeface="メイリオ" panose="020B0604030504040204" pitchFamily="50" charset="-128"/>
              </a:rPr>
              <a:t>記入</a:t>
            </a:r>
            <a:r>
              <a:rPr lang="ja-JP" altLang="ja-JP" sz="900" dirty="0" smtClean="0">
                <a:solidFill>
                  <a:schemeClr val="tx1"/>
                </a:solidFill>
                <a:latin typeface="メイリオ" panose="020B0604030504040204" pitchFamily="50" charset="-128"/>
                <a:ea typeface="メイリオ" panose="020B0604030504040204" pitchFamily="50" charset="-128"/>
              </a:rPr>
              <a:t>して</a:t>
            </a:r>
            <a:r>
              <a:rPr lang="ja-JP" altLang="ja-JP" sz="900" dirty="0">
                <a:solidFill>
                  <a:schemeClr val="tx1"/>
                </a:solidFill>
                <a:latin typeface="メイリオ" panose="020B0604030504040204" pitchFamily="50" charset="-128"/>
                <a:ea typeface="メイリオ" panose="020B0604030504040204" pitchFamily="50" charset="-128"/>
              </a:rPr>
              <a:t>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事情により選考が遅れた場合も</a:t>
            </a:r>
            <a:r>
              <a:rPr lang="ja-JP" altLang="en-US" sz="900" dirty="0">
                <a:solidFill>
                  <a:schemeClr val="tx1"/>
                </a:solidFill>
                <a:latin typeface="メイリオ" panose="020B0604030504040204" pitchFamily="50" charset="-128"/>
                <a:ea typeface="メイリオ" panose="020B0604030504040204" pitchFamily="50" charset="-128"/>
              </a:rPr>
              <a:t>、</a:t>
            </a:r>
            <a:r>
              <a:rPr lang="ja-JP" altLang="ja-JP" sz="900" dirty="0">
                <a:solidFill>
                  <a:schemeClr val="tx1"/>
                </a:solidFill>
                <a:latin typeface="メイリオ" panose="020B0604030504040204" pitchFamily="50" charset="-128"/>
                <a:ea typeface="メイリオ" panose="020B0604030504040204" pitchFamily="50" charset="-128"/>
              </a:rPr>
              <a:t>この日数以内に応募者に対して事情を説明し、ハローワークにも連絡してください。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3" name="線吹き出し 1 (枠付き) 2"/>
          <p:cNvSpPr/>
          <p:nvPr/>
        </p:nvSpPr>
        <p:spPr>
          <a:xfrm>
            <a:off x="4354065" y="122839"/>
            <a:ext cx="2576958" cy="689961"/>
          </a:xfrm>
          <a:prstGeom prst="borderCallout1">
            <a:avLst>
              <a:gd name="adj1" fmla="val 35316"/>
              <a:gd name="adj2" fmla="val 242"/>
              <a:gd name="adj3" fmla="val 30406"/>
              <a:gd name="adj4" fmla="val -20197"/>
            </a:avLst>
          </a:prstGeom>
          <a:solidFill>
            <a:schemeClr val="accent4">
              <a:lumMod val="20000"/>
              <a:lumOff val="80000"/>
            </a:schemeClr>
          </a:solidFill>
          <a:ln w="190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2">
                    <a:lumMod val="75000"/>
                  </a:schemeClr>
                </a:solidFill>
                <a:latin typeface="メイリオ" panose="020B0604030504040204" pitchFamily="50" charset="-128"/>
                <a:ea typeface="メイリオ" panose="020B0604030504040204" pitchFamily="50" charset="-128"/>
              </a:rPr>
              <a:t>障害者の就労や定着に関するサポート体制</a:t>
            </a:r>
            <a:r>
              <a:rPr lang="en-US" altLang="ja-JP" sz="900" b="1" dirty="0">
                <a:solidFill>
                  <a:schemeClr val="accent2">
                    <a:lumMod val="75000"/>
                  </a:schemeClr>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自社で雇用する障害者の就労や定着のために取り組んでいることが</a:t>
            </a:r>
            <a:r>
              <a:rPr lang="ja-JP" altLang="en-US" sz="900" dirty="0" smtClean="0">
                <a:solidFill>
                  <a:schemeClr val="tx1"/>
                </a:solidFill>
                <a:latin typeface="メイリオ" panose="020B0604030504040204" pitchFamily="50" charset="-128"/>
                <a:ea typeface="メイリオ" panose="020B0604030504040204" pitchFamily="50" charset="-128"/>
              </a:rPr>
              <a:t>あれば記入して</a:t>
            </a:r>
            <a:r>
              <a:rPr lang="ja-JP" altLang="en-US" sz="900" dirty="0">
                <a:solidFill>
                  <a:schemeClr val="tx1"/>
                </a:solidFill>
                <a:latin typeface="メイリオ" panose="020B0604030504040204" pitchFamily="50" charset="-128"/>
                <a:ea typeface="メイリオ" panose="020B0604030504040204" pitchFamily="50" charset="-128"/>
              </a:rPr>
              <a:t>ください</a:t>
            </a:r>
            <a:r>
              <a:rPr lang="ja-JP" altLang="en-US" sz="700" dirty="0">
                <a:solidFill>
                  <a:schemeClr val="tx1"/>
                </a:solidFill>
                <a:latin typeface="メイリオ" panose="020B0604030504040204" pitchFamily="50" charset="-128"/>
                <a:ea typeface="メイリオ" panose="020B0604030504040204" pitchFamily="50" charset="-128"/>
              </a:rPr>
              <a:t>（障害者に特化したものでなくてもかまいません）</a:t>
            </a:r>
            <a:r>
              <a:rPr lang="ja-JP" altLang="en-US" sz="900" dirty="0">
                <a:solidFill>
                  <a:schemeClr val="tx1"/>
                </a:solidFill>
                <a:latin typeface="メイリオ" panose="020B0604030504040204" pitchFamily="50" charset="-128"/>
                <a:ea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endParaRPr>
          </a:p>
        </p:txBody>
      </p:sp>
      <p:cxnSp>
        <p:nvCxnSpPr>
          <p:cNvPr id="57" name="直線コネクタ 56"/>
          <p:cNvCxnSpPr/>
          <p:nvPr/>
        </p:nvCxnSpPr>
        <p:spPr>
          <a:xfrm>
            <a:off x="5589270" y="7691713"/>
            <a:ext cx="60198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191250" y="7691713"/>
            <a:ext cx="0" cy="204087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3635684" y="9732589"/>
            <a:ext cx="2556513" cy="0"/>
          </a:xfrm>
          <a:prstGeom prst="line">
            <a:avLst/>
          </a:prstGeom>
          <a:ln w="1905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60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27758" y="118506"/>
            <a:ext cx="5096668" cy="374824"/>
          </a:xfrm>
          <a:prstGeom prst="roundRect">
            <a:avLst/>
          </a:prstGeom>
          <a:solidFill>
            <a:schemeClr val="accent4"/>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ja-JP" altLang="en-US" sz="2000" b="1" dirty="0">
                <a:latin typeface="メイリオ" panose="020B0604030504040204" pitchFamily="50" charset="-128"/>
                <a:ea typeface="メイリオ" panose="020B0604030504040204" pitchFamily="50" charset="-128"/>
              </a:rPr>
              <a:t>求人情報・事業所名等の公開範囲</a:t>
            </a:r>
          </a:p>
        </p:txBody>
      </p:sp>
      <p:sp>
        <p:nvSpPr>
          <p:cNvPr id="3" name="角丸四角形 2"/>
          <p:cNvSpPr/>
          <p:nvPr/>
        </p:nvSpPr>
        <p:spPr>
          <a:xfrm>
            <a:off x="164666" y="695284"/>
            <a:ext cx="6606837" cy="374079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590"/>
              </a:spcBef>
            </a:pPr>
            <a:endParaRPr lang="en-US" altLang="ja-JP" sz="5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申し込まれた求人は、</a:t>
            </a:r>
            <a:r>
              <a:rPr lang="ja-JP" altLang="en-US" sz="1200" b="1" dirty="0">
                <a:latin typeface="メイリオ" panose="020B0604030504040204" pitchFamily="50" charset="-128"/>
                <a:ea typeface="メイリオ" panose="020B0604030504040204" pitchFamily="50" charset="-128"/>
              </a:rPr>
              <a:t>ハローワーク内に設置されたパソコン</a:t>
            </a:r>
            <a:r>
              <a:rPr lang="ja-JP" altLang="en-US" sz="900" b="1" dirty="0">
                <a:latin typeface="メイリオ" panose="020B0604030504040204" pitchFamily="50" charset="-128"/>
                <a:ea typeface="メイリオ" panose="020B0604030504040204" pitchFamily="50" charset="-128"/>
              </a:rPr>
              <a:t>（検索・登録用端末）</a:t>
            </a:r>
            <a:r>
              <a:rPr lang="ja-JP" altLang="en-US" sz="1200" b="1" dirty="0">
                <a:latin typeface="メイリオ" panose="020B0604030504040204" pitchFamily="50" charset="-128"/>
                <a:ea typeface="メイリオ" panose="020B0604030504040204" pitchFamily="50" charset="-128"/>
              </a:rPr>
              <a:t>のほか、インターネット（ハローワークインターネットサービス）を通じて広く公開されます。</a:t>
            </a:r>
            <a:r>
              <a:rPr lang="ja-JP" altLang="en-US" sz="1200" dirty="0">
                <a:latin typeface="メイリオ" panose="020B0604030504040204" pitchFamily="50" charset="-128"/>
                <a:ea typeface="メイリオ" panose="020B0604030504040204" pitchFamily="50" charset="-128"/>
              </a:rPr>
              <a:t>求人票だけではなく、事業所の画像情報やＰＲ情報も公開されます。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ハローワークインターネットサービス</a:t>
            </a:r>
            <a:r>
              <a:rPr lang="ja-JP" altLang="en-US" sz="1050" dirty="0" smtClean="0">
                <a:latin typeface="メイリオ" panose="020B0604030504040204" pitchFamily="50" charset="-128"/>
                <a:ea typeface="メイリオ" panose="020B0604030504040204" pitchFamily="50" charset="-128"/>
              </a:rPr>
              <a:t>（ハローワーク内に設置されたパソコンを含む）</a:t>
            </a:r>
            <a:r>
              <a:rPr lang="ja-JP" altLang="en-US" sz="1200" dirty="0" smtClean="0">
                <a:latin typeface="メイリオ" panose="020B0604030504040204" pitchFamily="50" charset="-128"/>
                <a:ea typeface="メイリオ" panose="020B0604030504040204" pitchFamily="50" charset="-128"/>
              </a:rPr>
              <a:t>における公開範囲について、次</a:t>
            </a:r>
            <a:r>
              <a:rPr lang="ja-JP" altLang="en-US" sz="1200" dirty="0">
                <a:latin typeface="メイリオ" panose="020B0604030504040204" pitchFamily="50" charset="-128"/>
                <a:ea typeface="メイリオ" panose="020B0604030504040204" pitchFamily="50" charset="-128"/>
              </a:rPr>
              <a:t>の４</a:t>
            </a:r>
            <a:r>
              <a:rPr lang="ja-JP" altLang="en-US" sz="1200" dirty="0" smtClean="0">
                <a:latin typeface="メイリオ" panose="020B0604030504040204" pitchFamily="50" charset="-128"/>
                <a:ea typeface="メイリオ" panose="020B0604030504040204" pitchFamily="50" charset="-128"/>
              </a:rPr>
              <a:t>つから選択してください</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pPr marL="174783" indent="-174783"/>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　</a:t>
            </a:r>
            <a:r>
              <a:rPr lang="ja-JP" altLang="en-US" sz="1050" b="1" dirty="0" smtClean="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事業所名等</a:t>
            </a:r>
            <a:r>
              <a:rPr lang="ja-JP" altLang="en-US" sz="1050" b="1" dirty="0" smtClean="0">
                <a:solidFill>
                  <a:schemeClr val="tx1"/>
                </a:solidFill>
                <a:latin typeface="メイリオ" panose="020B0604030504040204" pitchFamily="50" charset="-128"/>
                <a:ea typeface="メイリオ" panose="020B0604030504040204" pitchFamily="50" charset="-128"/>
              </a:rPr>
              <a:t>」は以下</a:t>
            </a:r>
            <a:r>
              <a:rPr lang="ja-JP" altLang="en-US" sz="1050" b="1" dirty="0">
                <a:solidFill>
                  <a:schemeClr val="tx1"/>
                </a:solidFill>
                <a:latin typeface="メイリオ" panose="020B0604030504040204" pitchFamily="50" charset="-128"/>
                <a:ea typeface="メイリオ" panose="020B0604030504040204" pitchFamily="50" charset="-128"/>
              </a:rPr>
              <a:t>の情報です。</a:t>
            </a:r>
            <a:endParaRPr lang="en-US" altLang="ja-JP" sz="1050" b="1" dirty="0">
              <a:solidFill>
                <a:schemeClr val="tx1"/>
              </a:solidFill>
              <a:latin typeface="メイリオ" panose="020B0604030504040204" pitchFamily="50" charset="-128"/>
              <a:ea typeface="メイリオ" panose="020B0604030504040204" pitchFamily="50" charset="-128"/>
            </a:endParaRPr>
          </a:p>
          <a:p>
            <a:pPr marL="174783">
              <a:spcBef>
                <a:spcPts val="590"/>
              </a:spcBef>
            </a:pPr>
            <a:r>
              <a:rPr lang="ja-JP" altLang="en-US" sz="1000" dirty="0">
                <a:latin typeface="メイリオ" panose="020B0604030504040204" pitchFamily="50" charset="-128"/>
                <a:ea typeface="メイリオ" panose="020B0604030504040204" pitchFamily="50" charset="-128"/>
              </a:rPr>
              <a:t>事業所名、事業所番号、所在地、ホームページ、労働者派遣事業許可番号、就業場所の住所</a:t>
            </a:r>
            <a:r>
              <a:rPr lang="ja-JP" altLang="en-US" sz="800" dirty="0" smtClean="0">
                <a:latin typeface="メイリオ" panose="020B0604030504040204" pitchFamily="50" charset="-128"/>
                <a:ea typeface="メイリオ" panose="020B0604030504040204" pitchFamily="50" charset="-128"/>
              </a:rPr>
              <a:t>（市区</a:t>
            </a:r>
            <a:r>
              <a:rPr lang="ja-JP" altLang="en-US" sz="800" dirty="0">
                <a:latin typeface="メイリオ" panose="020B0604030504040204" pitchFamily="50" charset="-128"/>
                <a:ea typeface="メイリオ" panose="020B0604030504040204" pitchFamily="50" charset="-128"/>
              </a:rPr>
              <a:t>町村名まで</a:t>
            </a:r>
            <a:r>
              <a:rPr lang="ja-JP" altLang="en-US" sz="800" dirty="0" smtClean="0">
                <a:latin typeface="メイリオ" panose="020B0604030504040204" pitchFamily="50" charset="-128"/>
                <a:ea typeface="メイリオ" panose="020B0604030504040204" pitchFamily="50" charset="-128"/>
              </a:rPr>
              <a:t>公開）</a:t>
            </a:r>
            <a:r>
              <a:rPr lang="ja-JP" altLang="en-US" sz="1000" dirty="0">
                <a:latin typeface="メイリオ" panose="020B0604030504040204" pitchFamily="50" charset="-128"/>
                <a:ea typeface="メイリオ" panose="020B0604030504040204" pitchFamily="50" charset="-128"/>
              </a:rPr>
              <a:t>・地図・最寄り駅、設立年、資本金、会社の特長、役職・代表者名、法人番号、選考場所の住所・地図・最寄り駅、応募書類の郵送先住所、担当者の課係名・氏名・電話番号・</a:t>
            </a:r>
            <a:r>
              <a:rPr lang="en-US" altLang="ja-JP" sz="1000" dirty="0">
                <a:latin typeface="メイリオ" panose="020B0604030504040204" pitchFamily="50" charset="-128"/>
                <a:ea typeface="メイリオ" panose="020B0604030504040204" pitchFamily="50" charset="-128"/>
              </a:rPr>
              <a:t>FAX</a:t>
            </a:r>
            <a:r>
              <a:rPr lang="ja-JP" altLang="en-US" sz="1000" dirty="0">
                <a:latin typeface="メイリオ" panose="020B0604030504040204" pitchFamily="50" charset="-128"/>
                <a:ea typeface="メイリオ" panose="020B0604030504040204" pitchFamily="50" charset="-128"/>
              </a:rPr>
              <a:t>番号・Ｅメール、支店・営業所・工場等、年商、主要取引先、関連会社、画像情報</a:t>
            </a:r>
            <a:endParaRPr lang="en-US" altLang="ja-JP" sz="10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p:txBody>
      </p:sp>
      <p:sp>
        <p:nvSpPr>
          <p:cNvPr id="4" name="大かっこ 3"/>
          <p:cNvSpPr/>
          <p:nvPr/>
        </p:nvSpPr>
        <p:spPr>
          <a:xfrm>
            <a:off x="310629" y="3665703"/>
            <a:ext cx="6399090" cy="626852"/>
          </a:xfrm>
          <a:prstGeom prst="bracketPair">
            <a:avLst>
              <a:gd name="adj" fmla="val 7495"/>
            </a:avLst>
          </a:prstGeom>
        </p:spPr>
        <p:style>
          <a:lnRef idx="1">
            <a:schemeClr val="dk1"/>
          </a:lnRef>
          <a:fillRef idx="0">
            <a:schemeClr val="dk1"/>
          </a:fillRef>
          <a:effectRef idx="0">
            <a:schemeClr val="dk1"/>
          </a:effectRef>
          <a:fontRef idx="minor">
            <a:schemeClr val="tx1"/>
          </a:fontRef>
        </p:style>
        <p:txBody>
          <a:bodyPr rtlCol="0" anchor="ctr"/>
          <a:lstStyle/>
          <a:p>
            <a:endParaRPr lang="en-US" altLang="ja-JP" sz="786" dirty="0">
              <a:latin typeface="メイリオ" panose="020B0604030504040204" pitchFamily="50" charset="-128"/>
              <a:ea typeface="メイリオ" panose="020B0604030504040204" pitchFamily="50" charset="-128"/>
            </a:endParaRPr>
          </a:p>
        </p:txBody>
      </p:sp>
      <p:sp>
        <p:nvSpPr>
          <p:cNvPr id="5" name="角丸四角形 4"/>
          <p:cNvSpPr/>
          <p:nvPr/>
        </p:nvSpPr>
        <p:spPr>
          <a:xfrm>
            <a:off x="254958" y="1948928"/>
            <a:ext cx="6454761" cy="1372731"/>
          </a:xfrm>
          <a:prstGeom prst="roundRect">
            <a:avLst>
              <a:gd name="adj" fmla="val 0"/>
            </a:avLst>
          </a:prstGeom>
          <a:solidFill>
            <a:schemeClr val="accent4">
              <a:lumMod val="20000"/>
              <a:lumOff val="80000"/>
            </a:schemeClr>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spcBef>
                <a:spcPts val="590"/>
              </a:spcBef>
            </a:pPr>
            <a:r>
              <a:rPr lang="ja-JP" altLang="en-US" sz="1200" dirty="0" smtClean="0">
                <a:latin typeface="メイリオ" panose="020B0604030504040204" pitchFamily="50" charset="-128"/>
                <a:ea typeface="メイリオ" panose="020B0604030504040204" pitchFamily="50" charset="-128"/>
              </a:rPr>
              <a:t>公開範囲１．</a:t>
            </a:r>
            <a:r>
              <a:rPr lang="ja-JP" altLang="en-US" sz="1200" b="1" u="sng" dirty="0">
                <a:latin typeface="メイリオ" panose="020B0604030504040204" pitchFamily="50" charset="-128"/>
                <a:ea typeface="メイリオ" panose="020B0604030504040204" pitchFamily="50" charset="-128"/>
              </a:rPr>
              <a:t>すべての求職者</a:t>
            </a:r>
            <a:r>
              <a:rPr lang="ja-JP" altLang="en-US" sz="1200" dirty="0">
                <a:latin typeface="メイリオ" panose="020B0604030504040204" pitchFamily="50" charset="-128"/>
                <a:ea typeface="メイリオ" panose="020B0604030504040204" pitchFamily="50" charset="-128"/>
              </a:rPr>
              <a:t>に、</a:t>
            </a:r>
            <a:r>
              <a:rPr lang="ja-JP" altLang="en-US" sz="1200" b="1" u="sng" dirty="0">
                <a:latin typeface="メイリオ" panose="020B0604030504040204" pitchFamily="50" charset="-128"/>
                <a:ea typeface="メイリオ" panose="020B0604030504040204" pitchFamily="50" charset="-128"/>
              </a:rPr>
              <a:t>事業所名等</a:t>
            </a:r>
            <a:r>
              <a:rPr lang="en-US" altLang="ja-JP" sz="1200" b="1" u="sng" baseline="30000" dirty="0">
                <a:latin typeface="メイリオ" panose="020B0604030504040204" pitchFamily="50" charset="-128"/>
                <a:ea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rPr>
              <a:t>を含む求人情報</a:t>
            </a:r>
            <a:r>
              <a:rPr lang="ja-JP" altLang="en-US" sz="1200" dirty="0">
                <a:latin typeface="メイリオ" panose="020B0604030504040204" pitchFamily="50" charset="-128"/>
                <a:ea typeface="メイリオ" panose="020B0604030504040204" pitchFamily="50" charset="-128"/>
              </a:rPr>
              <a:t>を公開する</a:t>
            </a:r>
            <a:endParaRPr lang="en-US" altLang="ja-JP" sz="1200" dirty="0">
              <a:latin typeface="メイリオ" panose="020B0604030504040204" pitchFamily="50" charset="-128"/>
              <a:ea typeface="メイリオ" panose="020B0604030504040204" pitchFamily="50" charset="-128"/>
            </a:endParaRPr>
          </a:p>
          <a:p>
            <a:pPr marL="630238" indent="-630238">
              <a:spcBef>
                <a:spcPts val="590"/>
              </a:spcBef>
            </a:pPr>
            <a:r>
              <a:rPr lang="ja-JP" altLang="en-US" sz="1200" dirty="0" smtClean="0">
                <a:latin typeface="メイリオ" panose="020B0604030504040204" pitchFamily="50" charset="-128"/>
                <a:ea typeface="メイリオ" panose="020B0604030504040204" pitchFamily="50" charset="-128"/>
              </a:rPr>
              <a:t>公開範囲２</a:t>
            </a:r>
            <a:r>
              <a:rPr lang="ja-JP" altLang="en-US" sz="1200" dirty="0">
                <a:latin typeface="メイリオ" panose="020B0604030504040204" pitchFamily="50" charset="-128"/>
                <a:ea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rPr>
              <a:t>ハローワークに登録している求職者</a:t>
            </a:r>
            <a:r>
              <a:rPr lang="ja-JP" altLang="en-US" sz="1200" dirty="0">
                <a:latin typeface="メイリオ" panose="020B0604030504040204" pitchFamily="50" charset="-128"/>
                <a:ea typeface="メイリオ" panose="020B0604030504040204" pitchFamily="50" charset="-128"/>
              </a:rPr>
              <a:t>に限定して、</a:t>
            </a:r>
            <a:r>
              <a:rPr lang="ja-JP" altLang="en-US" sz="1200" b="1" u="sng" dirty="0">
                <a:latin typeface="メイリオ" panose="020B0604030504040204" pitchFamily="50" charset="-128"/>
                <a:ea typeface="メイリオ" panose="020B0604030504040204" pitchFamily="50" charset="-128"/>
              </a:rPr>
              <a:t>事業所名等</a:t>
            </a:r>
            <a:r>
              <a:rPr lang="en-US" altLang="ja-JP" sz="1200" b="1" u="sng" baseline="30000" dirty="0">
                <a:latin typeface="メイリオ" panose="020B0604030504040204" pitchFamily="50" charset="-128"/>
                <a:ea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rPr>
              <a:t>を含む求人情報</a:t>
            </a:r>
            <a:r>
              <a:rPr lang="ja-JP" altLang="en-US" sz="1200" dirty="0">
                <a:latin typeface="メイリオ" panose="020B0604030504040204" pitchFamily="50" charset="-128"/>
                <a:ea typeface="メイリオ" panose="020B0604030504040204" pitchFamily="50" charset="-128"/>
              </a:rPr>
              <a:t>を公開する</a:t>
            </a:r>
            <a:r>
              <a:rPr lang="ja-JP" altLang="en-US" sz="900" dirty="0">
                <a:latin typeface="メイリオ" panose="020B0604030504040204" pitchFamily="50" charset="-128"/>
                <a:ea typeface="メイリオ" panose="020B0604030504040204" pitchFamily="50" charset="-128"/>
              </a:rPr>
              <a:t>（ハローワークに登録している求職者以外には、事業所名等</a:t>
            </a:r>
            <a:r>
              <a:rPr lang="en-US" altLang="ja-JP" sz="900" baseline="300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を含まない求人情報を提供する）</a:t>
            </a:r>
            <a:endParaRPr lang="en-US" altLang="ja-JP" sz="1050" dirty="0">
              <a:latin typeface="メイリオ" panose="020B0604030504040204" pitchFamily="50" charset="-128"/>
              <a:ea typeface="メイリオ" panose="020B0604030504040204" pitchFamily="50" charset="-128"/>
            </a:endParaRPr>
          </a:p>
          <a:p>
            <a:pPr marL="170102" indent="-170102">
              <a:spcBef>
                <a:spcPts val="590"/>
              </a:spcBef>
            </a:pPr>
            <a:r>
              <a:rPr lang="ja-JP" altLang="en-US" sz="1200" dirty="0" smtClean="0">
                <a:latin typeface="メイリオ" panose="020B0604030504040204" pitchFamily="50" charset="-128"/>
                <a:ea typeface="メイリオ" panose="020B0604030504040204" pitchFamily="50" charset="-128"/>
              </a:rPr>
              <a:t>公開範囲３</a:t>
            </a:r>
            <a:r>
              <a:rPr lang="ja-JP" altLang="en-US" sz="1200" dirty="0">
                <a:latin typeface="メイリオ" panose="020B0604030504040204" pitchFamily="50" charset="-128"/>
                <a:ea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rPr>
              <a:t>事業所名等</a:t>
            </a:r>
            <a:r>
              <a:rPr lang="en-US" altLang="ja-JP" sz="1200" b="1" u="sng" baseline="30000" dirty="0">
                <a:latin typeface="メイリオ" panose="020B0604030504040204" pitchFamily="50" charset="-128"/>
                <a:ea typeface="メイリオ" panose="020B0604030504040204" pitchFamily="50" charset="-128"/>
              </a:rPr>
              <a:t>※</a:t>
            </a:r>
            <a:r>
              <a:rPr lang="ja-JP" altLang="en-US" sz="1200" b="1" u="sng" dirty="0">
                <a:latin typeface="メイリオ" panose="020B0604030504040204" pitchFamily="50" charset="-128"/>
                <a:ea typeface="メイリオ" panose="020B0604030504040204" pitchFamily="50" charset="-128"/>
              </a:rPr>
              <a:t>を含まない求人情報</a:t>
            </a:r>
            <a:r>
              <a:rPr lang="ja-JP" altLang="en-US" sz="1200" dirty="0">
                <a:latin typeface="メイリオ" panose="020B0604030504040204" pitchFamily="50" charset="-128"/>
                <a:ea typeface="メイリオ" panose="020B0604030504040204" pitchFamily="50" charset="-128"/>
              </a:rPr>
              <a:t>を公開する</a:t>
            </a:r>
          </a:p>
          <a:p>
            <a:pPr marL="170102" indent="-170102">
              <a:spcBef>
                <a:spcPts val="590"/>
              </a:spcBef>
            </a:pPr>
            <a:r>
              <a:rPr lang="ja-JP" altLang="en-US" sz="1200" dirty="0" smtClean="0">
                <a:latin typeface="メイリオ" panose="020B0604030504040204" pitchFamily="50" charset="-128"/>
                <a:ea typeface="メイリオ" panose="020B0604030504040204" pitchFamily="50" charset="-128"/>
              </a:rPr>
              <a:t>公開範囲４</a:t>
            </a:r>
            <a:r>
              <a:rPr lang="ja-JP" altLang="en-US" sz="1200" dirty="0">
                <a:latin typeface="メイリオ" panose="020B0604030504040204" pitchFamily="50" charset="-128"/>
                <a:ea typeface="メイリオ" panose="020B0604030504040204" pitchFamily="50" charset="-128"/>
              </a:rPr>
              <a:t>．求人情報を公開しない</a:t>
            </a:r>
          </a:p>
        </p:txBody>
      </p:sp>
      <p:sp>
        <p:nvSpPr>
          <p:cNvPr id="6" name="角丸四角形 5"/>
          <p:cNvSpPr/>
          <p:nvPr/>
        </p:nvSpPr>
        <p:spPr>
          <a:xfrm>
            <a:off x="164666" y="4416125"/>
            <a:ext cx="6545053" cy="2508418"/>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590"/>
              </a:spcBef>
            </a:pPr>
            <a:endParaRPr lang="en-US" altLang="ja-JP" sz="5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◆参考◆</a:t>
            </a:r>
            <a:endParaRPr lang="en-US" altLang="ja-JP" sz="1200" dirty="0">
              <a:latin typeface="メイリオ" panose="020B0604030504040204" pitchFamily="50" charset="-128"/>
              <a:ea typeface="メイリオ" panose="020B0604030504040204" pitchFamily="50" charset="-128"/>
            </a:endParaRPr>
          </a:p>
          <a:p>
            <a:pPr marL="789646" indent="-789646"/>
            <a:r>
              <a:rPr lang="ja-JP" altLang="en-US" sz="1200" b="1" dirty="0">
                <a:latin typeface="メイリオ" panose="020B0604030504040204" pitchFamily="50" charset="-128"/>
                <a:ea typeface="メイリオ" panose="020B0604030504040204" pitchFamily="50" charset="-128"/>
              </a:rPr>
              <a:t>　公開範囲１：すべての求職者に、事業所名等を含む求人情報を公開する</a:t>
            </a:r>
            <a:endParaRPr lang="en-US" altLang="ja-JP" sz="1200" b="1" dirty="0">
              <a:latin typeface="メイリオ" panose="020B0604030504040204" pitchFamily="50" charset="-128"/>
              <a:ea typeface="メイリオ" panose="020B0604030504040204" pitchFamily="50" charset="-128"/>
            </a:endParaRPr>
          </a:p>
          <a:p>
            <a:pPr marL="711618" indent="-93634">
              <a:tabLst>
                <a:tab pos="711618" algn="l"/>
              </a:tabLst>
            </a:pPr>
            <a:r>
              <a:rPr lang="ja-JP" altLang="en-US" sz="1100" dirty="0">
                <a:latin typeface="メイリオ" panose="020B0604030504040204" pitchFamily="50" charset="-128"/>
                <a:ea typeface="メイリオ" panose="020B0604030504040204" pitchFamily="50" charset="-128"/>
              </a:rPr>
              <a:t>★ハローワークに登録している求職者をはじめ、より多くの人材からの応募が期待できます。</a:t>
            </a:r>
            <a:endParaRPr lang="en-US" altLang="ja-JP" sz="1100" dirty="0">
              <a:latin typeface="メイリオ" panose="020B0604030504040204" pitchFamily="50" charset="-128"/>
              <a:ea typeface="メイリオ" panose="020B0604030504040204" pitchFamily="50" charset="-128"/>
            </a:endParaRPr>
          </a:p>
          <a:p>
            <a:pPr marL="711618" indent="-93634">
              <a:tabLst>
                <a:tab pos="711618" algn="l"/>
              </a:tabLst>
            </a:pPr>
            <a:r>
              <a:rPr lang="ja-JP" altLang="en-US" sz="1100" dirty="0">
                <a:latin typeface="メイリオ" panose="020B0604030504040204" pitchFamily="50" charset="-128"/>
                <a:ea typeface="メイリオ" panose="020B0604030504040204" pitchFamily="50" charset="-128"/>
              </a:rPr>
              <a:t>★ハローワークに登録している求職者以外から問い合わせがくる可能性があります。</a:t>
            </a:r>
            <a:endParaRPr lang="en-US" altLang="ja-JP" sz="1100" dirty="0">
              <a:latin typeface="メイリオ" panose="020B0604030504040204" pitchFamily="50" charset="-128"/>
              <a:ea typeface="メイリオ" panose="020B0604030504040204" pitchFamily="50" charset="-128"/>
            </a:endParaRPr>
          </a:p>
          <a:p>
            <a:pPr marL="789646" indent="-789646">
              <a:spcBef>
                <a:spcPts val="600"/>
              </a:spcBef>
            </a:pPr>
            <a:r>
              <a:rPr lang="ja-JP" altLang="en-US" sz="1200" b="1" dirty="0">
                <a:latin typeface="メイリオ" panose="020B0604030504040204" pitchFamily="50" charset="-128"/>
                <a:ea typeface="メイリオ" panose="020B0604030504040204" pitchFamily="50" charset="-128"/>
              </a:rPr>
              <a:t>　公開範囲２：ハローワークの求職者に限定して、事業所名等を含む求人情報を公開</a:t>
            </a:r>
            <a:r>
              <a:rPr lang="ja-JP" altLang="en-US" sz="1200" b="1" dirty="0" smtClean="0">
                <a:latin typeface="メイリオ" panose="020B0604030504040204" pitchFamily="50" charset="-128"/>
                <a:ea typeface="メイリオ" panose="020B0604030504040204" pitchFamily="50" charset="-128"/>
              </a:rPr>
              <a:t>する</a:t>
            </a:r>
            <a:endParaRPr lang="en-US" altLang="ja-JP" sz="1200" b="1" dirty="0">
              <a:latin typeface="メイリオ" panose="020B0604030504040204" pitchFamily="50" charset="-128"/>
              <a:ea typeface="メイリオ" panose="020B0604030504040204" pitchFamily="50" charset="-128"/>
            </a:endParaRPr>
          </a:p>
          <a:p>
            <a:pPr marL="711618" indent="-96755"/>
            <a:r>
              <a:rPr lang="ja-JP" altLang="en-US" sz="1100" dirty="0">
                <a:latin typeface="メイリオ" panose="020B0604030504040204" pitchFamily="50" charset="-128"/>
                <a:ea typeface="メイリオ" panose="020B0604030504040204" pitchFamily="50" charset="-128"/>
              </a:rPr>
              <a:t>★事業所名等を確認できるのはハローワークに登録している求職者に限られるため、公開範囲１に比べ応募者数が少なくなる可能性があります</a:t>
            </a:r>
            <a:r>
              <a:rPr lang="ja-JP" altLang="en-US" sz="1100" dirty="0" smtClean="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95250" indent="-95250">
              <a:spcBef>
                <a:spcPts val="600"/>
              </a:spcBef>
            </a:pPr>
            <a:r>
              <a:rPr lang="ja-JP" altLang="en-US" sz="1200" dirty="0" smtClean="0">
                <a:latin typeface="メイリオ" panose="020B0604030504040204" pitchFamily="50" charset="-128"/>
                <a:ea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rPr>
              <a:t>公開範囲３：事業所名等を含まない求人情報を公開する</a:t>
            </a:r>
            <a:endParaRPr lang="en-US" altLang="ja-JP" sz="1200" b="1" dirty="0" smtClean="0">
              <a:latin typeface="メイリオ" panose="020B0604030504040204" pitchFamily="50" charset="-128"/>
              <a:ea typeface="メイリオ" panose="020B0604030504040204" pitchFamily="50" charset="-128"/>
            </a:endParaRPr>
          </a:p>
          <a:p>
            <a:pPr marL="711618" indent="-96755"/>
            <a:r>
              <a:rPr lang="ja-JP" altLang="en-US" sz="1100" dirty="0" smtClean="0">
                <a:latin typeface="メイリオ" panose="020B0604030504040204" pitchFamily="50" charset="-128"/>
                <a:ea typeface="メイリオ" panose="020B0604030504040204" pitchFamily="50" charset="-128"/>
              </a:rPr>
              <a:t>★求職者は、ハローワークの窓口で事業所名や連絡先などを確認する必要があります。</a:t>
            </a:r>
            <a:endParaRPr lang="en-US" altLang="ja-JP" sz="1100" dirty="0" smtClean="0">
              <a:latin typeface="メイリオ" panose="020B0604030504040204" pitchFamily="50" charset="-128"/>
              <a:ea typeface="メイリオ" panose="020B0604030504040204" pitchFamily="50" charset="-128"/>
            </a:endParaRPr>
          </a:p>
          <a:p>
            <a:pPr marL="95250" indent="-95250">
              <a:spcBef>
                <a:spcPts val="600"/>
              </a:spcBef>
            </a:pPr>
            <a:r>
              <a:rPr lang="ja-JP" altLang="en-US" sz="1200" dirty="0" smtClean="0">
                <a:latin typeface="メイリオ" panose="020B0604030504040204" pitchFamily="50" charset="-128"/>
                <a:ea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rPr>
              <a:t>公開範囲４：求人情報を公開しない</a:t>
            </a:r>
            <a:endParaRPr lang="en-US" altLang="ja-JP" sz="1200" b="1" dirty="0" smtClean="0">
              <a:latin typeface="メイリオ" panose="020B0604030504040204" pitchFamily="50" charset="-128"/>
              <a:ea typeface="メイリオ" panose="020B0604030504040204" pitchFamily="50" charset="-128"/>
            </a:endParaRPr>
          </a:p>
          <a:p>
            <a:pPr marL="711618" indent="-96755"/>
            <a:r>
              <a:rPr lang="ja-JP" altLang="en-US" sz="1100" dirty="0" smtClean="0">
                <a:latin typeface="メイリオ" panose="020B0604030504040204" pitchFamily="50" charset="-128"/>
                <a:ea typeface="メイリオ" panose="020B0604030504040204" pitchFamily="50" charset="-128"/>
              </a:rPr>
              <a:t>★ハローワーク内に設置されたパソコン</a:t>
            </a:r>
            <a:r>
              <a:rPr lang="ja-JP" altLang="en-US" sz="900" dirty="0" smtClean="0">
                <a:latin typeface="メイリオ" panose="020B0604030504040204" pitchFamily="50" charset="-128"/>
                <a:ea typeface="メイリオ" panose="020B0604030504040204" pitchFamily="50" charset="-128"/>
              </a:rPr>
              <a:t>（検索・登録用端末）</a:t>
            </a:r>
            <a:r>
              <a:rPr lang="ja-JP" altLang="en-US" sz="1100" dirty="0" smtClean="0">
                <a:latin typeface="メイリオ" panose="020B0604030504040204" pitchFamily="50" charset="-128"/>
                <a:ea typeface="メイリオ" panose="020B0604030504040204" pitchFamily="50" charset="-128"/>
              </a:rPr>
              <a:t>やハローワークインターネットサービスでは公開されません（窓口での情報提供となります）。</a:t>
            </a:r>
            <a:endParaRPr lang="en-US" altLang="ja-JP" sz="1100" dirty="0">
              <a:latin typeface="メイリオ" panose="020B0604030504040204" pitchFamily="50" charset="-128"/>
              <a:ea typeface="メイリオ" panose="020B0604030504040204" pitchFamily="50" charset="-128"/>
            </a:endParaRPr>
          </a:p>
          <a:p>
            <a:pPr marL="87391" indent="-87391"/>
            <a:endParaRPr lang="en-US" altLang="ja-JP" sz="1200" dirty="0">
              <a:latin typeface="メイリオ" panose="020B0604030504040204" pitchFamily="50" charset="-128"/>
              <a:ea typeface="メイリオ" panose="020B0604030504040204" pitchFamily="50" charset="-128"/>
            </a:endParaRPr>
          </a:p>
        </p:txBody>
      </p:sp>
      <p:sp>
        <p:nvSpPr>
          <p:cNvPr id="7" name="角丸四角形 6"/>
          <p:cNvSpPr/>
          <p:nvPr/>
        </p:nvSpPr>
        <p:spPr>
          <a:xfrm>
            <a:off x="164667" y="7005429"/>
            <a:ext cx="6569766" cy="2731694"/>
          </a:xfrm>
          <a:prstGeom prst="roundRect">
            <a:avLst>
              <a:gd name="adj" fmla="val 5042"/>
            </a:avLst>
          </a:prstGeom>
          <a:noFill/>
          <a:ln>
            <a:solidFill>
              <a:schemeClr val="accent2">
                <a:lumMod val="75000"/>
              </a:schemeClr>
            </a:solidFill>
            <a:prstDash val="sysDash"/>
          </a:ln>
        </p:spPr>
        <p:style>
          <a:lnRef idx="2">
            <a:schemeClr val="accent3"/>
          </a:lnRef>
          <a:fillRef idx="1">
            <a:schemeClr val="lt1"/>
          </a:fillRef>
          <a:effectRef idx="0">
            <a:schemeClr val="accent3"/>
          </a:effectRef>
          <a:fontRef idx="minor">
            <a:schemeClr val="dk1"/>
          </a:fontRef>
        </p:style>
        <p:txBody>
          <a:bodyPr rtlCol="0" anchor="t"/>
          <a:lstStyle/>
          <a:p>
            <a:pPr marL="87391" indent="-87391"/>
            <a:r>
              <a:rPr lang="ja-JP" altLang="en-US" sz="1200" b="1" dirty="0" smtClean="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ご確認ください！</a:t>
            </a:r>
            <a:endParaRPr lang="en-US" altLang="ja-JP" sz="1200" b="1" dirty="0">
              <a:solidFill>
                <a:schemeClr val="tx1"/>
              </a:solidFill>
              <a:latin typeface="メイリオ" panose="020B0604030504040204" pitchFamily="50" charset="-128"/>
              <a:ea typeface="メイリオ" panose="020B0604030504040204" pitchFamily="50" charset="-128"/>
            </a:endParaRPr>
          </a:p>
          <a:p>
            <a:pPr marL="349567" indent="-174783"/>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求人・事業所名等の</a:t>
            </a:r>
            <a:r>
              <a:rPr lang="ja-JP" altLang="en-US" sz="1200" dirty="0">
                <a:latin typeface="メイリオ" panose="020B0604030504040204" pitchFamily="50" charset="-128"/>
                <a:ea typeface="メイリオ" panose="020B0604030504040204" pitchFamily="50" charset="-128"/>
              </a:rPr>
              <a:t>公開範囲は、いつでも変更できます。</a:t>
            </a:r>
            <a:endParaRPr lang="en-US" altLang="ja-JP" sz="1200" dirty="0">
              <a:latin typeface="メイリオ" panose="020B0604030504040204" pitchFamily="50" charset="-128"/>
              <a:ea typeface="メイリオ" panose="020B0604030504040204" pitchFamily="50" charset="-128"/>
            </a:endParaRPr>
          </a:p>
          <a:p>
            <a:pPr marL="349567" indent="-174783">
              <a:spcBef>
                <a:spcPts val="600"/>
              </a:spcBef>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公開範囲１又は２の場合、ハローワークインターネットサービス</a:t>
            </a:r>
            <a:r>
              <a:rPr lang="ja-JP" altLang="en-US" sz="1200" dirty="0">
                <a:latin typeface="メイリオ" panose="020B0604030504040204" pitchFamily="50" charset="-128"/>
                <a:ea typeface="メイリオ" panose="020B0604030504040204" pitchFamily="50" charset="-128"/>
              </a:rPr>
              <a:t>を見た方が直接、応募の問い合わせをする場合があります。</a:t>
            </a:r>
            <a:r>
              <a:rPr lang="ja-JP" altLang="en-US" sz="900" dirty="0">
                <a:latin typeface="メイリオ" panose="020B0604030504040204" pitchFamily="50" charset="-128"/>
                <a:ea typeface="メイリオ" panose="020B0604030504040204" pitchFamily="50" charset="-128"/>
              </a:rPr>
              <a:t>（ハローワークの紹介を受けずに応募した方を採用した場合は、ハローワークの職業紹介を要件とする</a:t>
            </a:r>
            <a:r>
              <a:rPr lang="ja-JP" altLang="en-US" sz="900" dirty="0">
                <a:solidFill>
                  <a:srgbClr val="FF0000"/>
                </a:solidFill>
                <a:latin typeface="メイリオ" panose="020B0604030504040204" pitchFamily="50" charset="-128"/>
                <a:ea typeface="メイリオ" panose="020B0604030504040204" pitchFamily="50" charset="-128"/>
              </a:rPr>
              <a:t>各種助成金等の支給対象とはなりませんのでご留意ください</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a:p>
            <a:pPr marL="349567" indent="-174783">
              <a:spcBef>
                <a:spcPts val="600"/>
              </a:spcBef>
            </a:pPr>
            <a:r>
              <a:rPr lang="ja-JP" altLang="en-US" sz="1200" dirty="0">
                <a:latin typeface="メイリオ" panose="020B0604030504040204" pitchFamily="50" charset="-128"/>
                <a:ea typeface="メイリオ" panose="020B0604030504040204" pitchFamily="50" charset="-128"/>
              </a:rPr>
              <a:t>●　ハローワークインターネットサービスに掲載される求人</a:t>
            </a:r>
            <a:r>
              <a:rPr lang="ja-JP" altLang="en-US" sz="1200" dirty="0" smtClean="0">
                <a:latin typeface="メイリオ" panose="020B0604030504040204" pitchFamily="50" charset="-128"/>
                <a:ea typeface="メイリオ" panose="020B0604030504040204" pitchFamily="50" charset="-128"/>
              </a:rPr>
              <a:t>情報</a:t>
            </a:r>
            <a:r>
              <a:rPr lang="ja-JP" altLang="en-US" sz="900" dirty="0" smtClean="0">
                <a:latin typeface="メイリオ" panose="020B0604030504040204" pitchFamily="50" charset="-128"/>
                <a:ea typeface="メイリオ" panose="020B0604030504040204" pitchFamily="50" charset="-128"/>
              </a:rPr>
              <a:t>（地図情報、画像情報を除く）</a:t>
            </a:r>
            <a:r>
              <a:rPr lang="ja-JP" altLang="en-US" sz="1200" dirty="0" smtClean="0">
                <a:latin typeface="メイリオ" panose="020B0604030504040204" pitchFamily="50" charset="-128"/>
                <a:ea typeface="メイリオ" panose="020B0604030504040204" pitchFamily="50" charset="-128"/>
              </a:rPr>
              <a:t>に</a:t>
            </a:r>
            <a:r>
              <a:rPr lang="ja-JP" altLang="en-US" sz="1200" dirty="0">
                <a:latin typeface="メイリオ" panose="020B0604030504040204" pitchFamily="50" charset="-128"/>
                <a:ea typeface="メイリオ" panose="020B0604030504040204" pitchFamily="50" charset="-128"/>
              </a:rPr>
              <a:t>ついては、一定のルール内</a:t>
            </a:r>
            <a:r>
              <a:rPr lang="ja-JP" altLang="en-US" sz="900" dirty="0" smtClean="0">
                <a:latin typeface="メイリオ" panose="020B0604030504040204" pitchFamily="50" charset="-128"/>
                <a:ea typeface="メイリオ" panose="020B0604030504040204" pitchFamily="50" charset="-128"/>
              </a:rPr>
              <a:t>（ハローワークインターネットサービスからの転載であることや運営者名・連絡先</a:t>
            </a:r>
            <a:r>
              <a:rPr lang="ja-JP" altLang="en-US" sz="900" dirty="0">
                <a:latin typeface="メイリオ" panose="020B0604030504040204" pitchFamily="50" charset="-128"/>
                <a:ea typeface="メイリオ" panose="020B0604030504040204" pitchFamily="50" charset="-128"/>
              </a:rPr>
              <a:t>を明記する、情報を常に最新のものと</a:t>
            </a:r>
            <a:r>
              <a:rPr lang="ja-JP" altLang="en-US" sz="900" dirty="0" smtClean="0">
                <a:latin typeface="メイリオ" panose="020B0604030504040204" pitchFamily="50" charset="-128"/>
                <a:ea typeface="メイリオ" panose="020B0604030504040204" pitchFamily="50" charset="-128"/>
              </a:rPr>
              <a:t>するなど）</a:t>
            </a:r>
            <a:r>
              <a:rPr lang="ja-JP" altLang="en-US" sz="1200" dirty="0" smtClean="0">
                <a:latin typeface="メイリオ" panose="020B0604030504040204" pitchFamily="50" charset="-128"/>
                <a:ea typeface="メイリオ" panose="020B0604030504040204" pitchFamily="50" charset="-128"/>
              </a:rPr>
              <a:t>で転載</a:t>
            </a:r>
            <a:r>
              <a:rPr lang="ja-JP" altLang="en-US" sz="1200" dirty="0">
                <a:latin typeface="メイリオ" panose="020B0604030504040204" pitchFamily="50" charset="-128"/>
                <a:ea typeface="メイリオ" panose="020B0604030504040204" pitchFamily="50" charset="-128"/>
              </a:rPr>
              <a:t>が可能となっています。このため</a:t>
            </a:r>
            <a:r>
              <a:rPr lang="ja-JP" altLang="en-US" sz="1200" dirty="0" smtClean="0">
                <a:latin typeface="メイリオ" panose="020B0604030504040204" pitchFamily="50" charset="-128"/>
                <a:ea typeface="メイリオ" panose="020B0604030504040204" pitchFamily="50" charset="-128"/>
              </a:rPr>
              <a:t>、求人</a:t>
            </a:r>
            <a:r>
              <a:rPr lang="ja-JP" altLang="en-US" sz="1200" dirty="0">
                <a:latin typeface="メイリオ" panose="020B0604030504040204" pitchFamily="50" charset="-128"/>
                <a:ea typeface="メイリオ" panose="020B0604030504040204" pitchFamily="50" charset="-128"/>
              </a:rPr>
              <a:t>情報サイトなどに二次利用</a:t>
            </a:r>
            <a:r>
              <a:rPr lang="ja-JP" altLang="en-US" sz="900" dirty="0">
                <a:latin typeface="メイリオ" panose="020B0604030504040204" pitchFamily="50" charset="-128"/>
                <a:ea typeface="メイリオ" panose="020B0604030504040204" pitchFamily="50" charset="-128"/>
              </a:rPr>
              <a:t>（転載）</a:t>
            </a:r>
            <a:r>
              <a:rPr lang="ja-JP" altLang="en-US" sz="1200" dirty="0">
                <a:latin typeface="メイリオ" panose="020B0604030504040204" pitchFamily="50" charset="-128"/>
                <a:ea typeface="メイリオ" panose="020B0604030504040204" pitchFamily="50" charset="-128"/>
              </a:rPr>
              <a:t>されることもあります</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marL="349567" indent="-174783">
              <a:spcBef>
                <a:spcPts val="600"/>
              </a:spcBef>
            </a:pPr>
            <a:r>
              <a:rPr lang="ja-JP" altLang="en-US" sz="1200" dirty="0" smtClean="0">
                <a:latin typeface="メイリオ" panose="020B0604030504040204" pitchFamily="50" charset="-128"/>
                <a:ea typeface="メイリオ" panose="020B0604030504040204" pitchFamily="50" charset="-128"/>
              </a:rPr>
              <a:t>●　申し込まれた求人は、公開希望に応じてハローワーク内に設置されたパソコン</a:t>
            </a:r>
            <a:r>
              <a:rPr lang="ja-JP" altLang="en-US" sz="900" dirty="0" smtClean="0">
                <a:latin typeface="メイリオ" panose="020B0604030504040204" pitchFamily="50" charset="-128"/>
                <a:ea typeface="メイリオ" panose="020B0604030504040204" pitchFamily="50" charset="-128"/>
              </a:rPr>
              <a:t>（検索・登録用端末）</a:t>
            </a:r>
            <a:r>
              <a:rPr lang="ja-JP" altLang="en-US" sz="1200" dirty="0" smtClean="0">
                <a:latin typeface="メイリオ" panose="020B0604030504040204" pitchFamily="50" charset="-128"/>
                <a:ea typeface="メイリオ" panose="020B0604030504040204" pitchFamily="50" charset="-128"/>
              </a:rPr>
              <a:t>やハローワークインターネットサービスで公開するほか、公開希望にかかわらず</a:t>
            </a:r>
            <a:r>
              <a:rPr lang="ja-JP" altLang="en-US" sz="900" dirty="0" smtClean="0">
                <a:latin typeface="メイリオ" panose="020B0604030504040204" pitchFamily="50" charset="-128"/>
                <a:ea typeface="メイリオ" panose="020B0604030504040204" pitchFamily="50" charset="-128"/>
              </a:rPr>
              <a:t>（公開範囲４を除く）</a:t>
            </a:r>
            <a:r>
              <a:rPr lang="ja-JP" altLang="en-US" sz="1200" dirty="0" smtClean="0">
                <a:latin typeface="メイリオ" panose="020B0604030504040204" pitchFamily="50" charset="-128"/>
                <a:ea typeface="メイリオ" panose="020B0604030504040204" pitchFamily="50" charset="-128"/>
              </a:rPr>
              <a:t>、ハローワーク庁舎内に求人票を掲示・配架したり、求人情報冊子に掲載して、求職者に提供します。</a:t>
            </a:r>
            <a:endParaRPr lang="en-US" altLang="ja-JP" sz="12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6335032" y="9916735"/>
            <a:ext cx="1203380" cy="230832"/>
          </a:xfrm>
          <a:prstGeom prst="rect">
            <a:avLst/>
          </a:prstGeom>
          <a:noFill/>
        </p:spPr>
        <p:txBody>
          <a:bodyPr wrap="square" rtlCol="0">
            <a:spAutoFit/>
          </a:bodyPr>
          <a:lstStyle/>
          <a:p>
            <a:pPr algn="ctr"/>
            <a:r>
              <a:rPr lang="ja-JP" altLang="en-US" sz="900" dirty="0" smtClean="0">
                <a:latin typeface="メイリオ" panose="020B0604030504040204" pitchFamily="50" charset="-128"/>
                <a:ea typeface="メイリオ" panose="020B0604030504040204" pitchFamily="50" charset="-128"/>
              </a:rPr>
              <a:t>⑤</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1811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見出し"/>
          <p:cNvSpPr/>
          <p:nvPr/>
        </p:nvSpPr>
        <p:spPr>
          <a:xfrm>
            <a:off x="1051324" y="97148"/>
            <a:ext cx="5096668" cy="460065"/>
          </a:xfrm>
          <a:prstGeom prst="roundRect">
            <a:avLst/>
          </a:prstGeom>
          <a:solidFill>
            <a:schemeClr val="accent4"/>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000" b="1" dirty="0">
                <a:latin typeface="メイリオ" panose="020B0604030504040204" pitchFamily="50" charset="-128"/>
                <a:ea typeface="メイリオ" panose="020B0604030504040204" pitchFamily="50" charset="-128"/>
              </a:rPr>
              <a:t>求人票（見本）</a:t>
            </a:r>
          </a:p>
        </p:txBody>
      </p:sp>
      <p:sp>
        <p:nvSpPr>
          <p:cNvPr id="4" name="説明"/>
          <p:cNvSpPr/>
          <p:nvPr/>
        </p:nvSpPr>
        <p:spPr>
          <a:xfrm>
            <a:off x="131091" y="647535"/>
            <a:ext cx="6937131" cy="106180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200" dirty="0">
                <a:latin typeface="メイリオ" panose="020B0604030504040204" pitchFamily="50" charset="-128"/>
                <a:ea typeface="メイリオ" panose="020B0604030504040204" pitchFamily="50" charset="-128"/>
              </a:rPr>
              <a:t>　求人申込み手続き終了（求人受理）後、求人票の控えをお渡しします。内容に誤りがないか十分にご確認ください。</a:t>
            </a:r>
            <a:endParaRPr lang="en-US" altLang="ja-JP" sz="1200" dirty="0">
              <a:latin typeface="メイリオ" panose="020B0604030504040204" pitchFamily="50" charset="-128"/>
              <a:ea typeface="メイリオ" panose="020B0604030504040204" pitchFamily="50" charset="-128"/>
            </a:endParaRPr>
          </a:p>
          <a:p>
            <a:pPr>
              <a:spcBef>
                <a:spcPts val="590"/>
              </a:spcBef>
            </a:pPr>
            <a:r>
              <a:rPr lang="ja-JP" altLang="en-US" sz="1200" dirty="0">
                <a:latin typeface="メイリオ" panose="020B0604030504040204" pitchFamily="50" charset="-128"/>
                <a:ea typeface="メイリオ" panose="020B0604030504040204" pitchFamily="50" charset="-128"/>
              </a:rPr>
              <a:t>　条件設定や書き方などが応募者数に大きく影響します。応募者が少ない場合は内容を見直しましょう。ハローワークまでお気軽にご相談ください。</a:t>
            </a:r>
            <a:endParaRPr lang="en-US" altLang="ja-JP" sz="1200" dirty="0">
              <a:latin typeface="メイリオ" panose="020B0604030504040204" pitchFamily="50" charset="-128"/>
              <a:ea typeface="メイリオ" panose="020B0604030504040204" pitchFamily="50" charset="-128"/>
            </a:endParaRPr>
          </a:p>
        </p:txBody>
      </p:sp>
      <p:sp>
        <p:nvSpPr>
          <p:cNvPr id="6" name="「表面」"/>
          <p:cNvSpPr txBox="1"/>
          <p:nvPr/>
        </p:nvSpPr>
        <p:spPr>
          <a:xfrm>
            <a:off x="6431139" y="1799334"/>
            <a:ext cx="778658" cy="336715"/>
          </a:xfrm>
          <a:prstGeom prst="rect">
            <a:avLst/>
          </a:prstGeom>
          <a:noFill/>
        </p:spPr>
        <p:txBody>
          <a:bodyPr wrap="square" rtlCol="0">
            <a:spAutoFit/>
          </a:bodyPr>
          <a:lstStyle/>
          <a:p>
            <a:r>
              <a:rPr lang="ja-JP" altLang="en-US" sz="1573" b="1" i="1" dirty="0">
                <a:solidFill>
                  <a:schemeClr val="accent2"/>
                </a:solidFill>
                <a:latin typeface="メイリオ" panose="020B0604030504040204" pitchFamily="50" charset="-128"/>
                <a:ea typeface="メイリオ" panose="020B0604030504040204" pitchFamily="50" charset="-128"/>
              </a:rPr>
              <a:t>表面</a:t>
            </a:r>
            <a:endParaRPr lang="en-US" altLang="ja-JP" sz="1573" b="1" i="1" dirty="0">
              <a:solidFill>
                <a:schemeClr val="accent2"/>
              </a:solidFill>
              <a:latin typeface="メイリオ" panose="020B0604030504040204" pitchFamily="50" charset="-128"/>
              <a:ea typeface="メイリオ" panose="020B0604030504040204" pitchFamily="50" charset="-128"/>
            </a:endParaRPr>
          </a:p>
        </p:txBody>
      </p:sp>
      <p:sp>
        <p:nvSpPr>
          <p:cNvPr id="7" name="「裏面」"/>
          <p:cNvSpPr txBox="1"/>
          <p:nvPr/>
        </p:nvSpPr>
        <p:spPr>
          <a:xfrm>
            <a:off x="44104" y="6899176"/>
            <a:ext cx="798445" cy="336715"/>
          </a:xfrm>
          <a:prstGeom prst="rect">
            <a:avLst/>
          </a:prstGeom>
          <a:noFill/>
        </p:spPr>
        <p:txBody>
          <a:bodyPr wrap="square" rtlCol="0">
            <a:spAutoFit/>
          </a:bodyPr>
          <a:lstStyle/>
          <a:p>
            <a:r>
              <a:rPr lang="ja-JP" altLang="en-US" sz="1573" b="1" i="1" dirty="0">
                <a:solidFill>
                  <a:schemeClr val="accent2"/>
                </a:solidFill>
                <a:latin typeface="メイリオ" panose="020B0604030504040204" pitchFamily="50" charset="-128"/>
                <a:ea typeface="メイリオ" panose="020B0604030504040204" pitchFamily="50" charset="-128"/>
              </a:rPr>
              <a:t>裏面</a:t>
            </a:r>
            <a:endParaRPr lang="en-US" altLang="ja-JP" sz="1573" b="1" i="1" dirty="0">
              <a:solidFill>
                <a:schemeClr val="accent2"/>
              </a:solidFill>
              <a:latin typeface="メイリオ" panose="020B0604030504040204" pitchFamily="50" charset="-128"/>
              <a:ea typeface="メイリオ" panose="020B0604030504040204" pitchFamily="50" charset="-128"/>
            </a:endParaRPr>
          </a:p>
        </p:txBody>
      </p:sp>
      <p:pic>
        <p:nvPicPr>
          <p:cNvPr id="8" name="求人票（裏面）"/>
          <p:cNvPicPr>
            <a:picLocks noChangeAspect="1"/>
          </p:cNvPicPr>
          <p:nvPr/>
        </p:nvPicPr>
        <p:blipFill>
          <a:blip r:embed="rId2"/>
          <a:stretch>
            <a:fillRect/>
          </a:stretch>
        </p:blipFill>
        <p:spPr>
          <a:xfrm>
            <a:off x="668535" y="5415339"/>
            <a:ext cx="6311191" cy="4460926"/>
          </a:xfrm>
          <a:prstGeom prst="rect">
            <a:avLst/>
          </a:prstGeom>
        </p:spPr>
      </p:pic>
      <p:pic>
        <p:nvPicPr>
          <p:cNvPr id="3" name="求人票（表面）"/>
          <p:cNvPicPr>
            <a:picLocks noChangeAspect="1"/>
          </p:cNvPicPr>
          <p:nvPr/>
        </p:nvPicPr>
        <p:blipFill>
          <a:blip r:embed="rId3"/>
          <a:stretch>
            <a:fillRect/>
          </a:stretch>
        </p:blipFill>
        <p:spPr>
          <a:xfrm>
            <a:off x="74460" y="1587695"/>
            <a:ext cx="6409256" cy="4529648"/>
          </a:xfrm>
          <a:prstGeom prst="rect">
            <a:avLst/>
          </a:prstGeom>
        </p:spPr>
      </p:pic>
      <p:sp>
        <p:nvSpPr>
          <p:cNvPr id="22" name="ページ番号"/>
          <p:cNvSpPr txBox="1"/>
          <p:nvPr/>
        </p:nvSpPr>
        <p:spPr>
          <a:xfrm>
            <a:off x="-522968" y="9916735"/>
            <a:ext cx="1203380" cy="230832"/>
          </a:xfrm>
          <a:prstGeom prst="rect">
            <a:avLst/>
          </a:prstGeom>
          <a:noFill/>
        </p:spPr>
        <p:txBody>
          <a:bodyPr wrap="square" rtlCol="0">
            <a:spAutoFit/>
          </a:bodyPr>
          <a:lstStyle/>
          <a:p>
            <a:pPr algn="ctr"/>
            <a:r>
              <a:rPr lang="ja-JP" altLang="en-US" sz="900" dirty="0" smtClean="0">
                <a:latin typeface="メイリオ" panose="020B0604030504040204" pitchFamily="50" charset="-128"/>
                <a:ea typeface="メイリオ" panose="020B0604030504040204" pitchFamily="50" charset="-128"/>
              </a:rPr>
              <a:t>⑥</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3639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TotalTime>
  <Words>4478</Words>
  <Application>Microsoft Office PowerPoint</Application>
  <PresentationFormat>ユーザー設定</PresentationFormat>
  <Paragraphs>269</Paragraphs>
  <Slides>6</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HGP創英角ﾎﾟｯﾌﾟ体</vt:lpstr>
      <vt:lpstr>HG丸ｺﾞｼｯｸM-PRO</vt:lpstr>
      <vt:lpstr>IPAゴシック</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里枝(tanaka-satoe)</dc:creator>
  <cp:lastModifiedBy>西浦 希(nishiura-nozomi.k35)</cp:lastModifiedBy>
  <cp:revision>64</cp:revision>
  <cp:lastPrinted>2021-01-13T01:04:54Z</cp:lastPrinted>
  <dcterms:created xsi:type="dcterms:W3CDTF">2019-11-28T04:49:09Z</dcterms:created>
  <dcterms:modified xsi:type="dcterms:W3CDTF">2021-03-23T11:45:16Z</dcterms:modified>
</cp:coreProperties>
</file>