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4"/>
  </p:sldMasterIdLst>
  <p:notesMasterIdLst>
    <p:notesMasterId r:id="rId6"/>
  </p:notesMasterIdLst>
  <p:sldIdLst>
    <p:sldId id="263" r:id="rId5"/>
  </p:sldIdLst>
  <p:sldSz cx="6858000" cy="9906000" type="A4"/>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83BB"/>
    <a:srgbClr val="3B53BB"/>
    <a:srgbClr val="43B38E"/>
    <a:srgbClr val="28CEA6"/>
    <a:srgbClr val="00F66F"/>
    <a:srgbClr val="00D25F"/>
    <a:srgbClr val="7BB9F1"/>
    <a:srgbClr val="B4C7E7"/>
    <a:srgbClr val="E2F0D9"/>
    <a:srgbClr val="FF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434" autoAdjust="0"/>
    <p:restoredTop sz="95016" autoAdjust="0"/>
  </p:normalViewPr>
  <p:slideViewPr>
    <p:cSldViewPr snapToGrid="0">
      <p:cViewPr varScale="1">
        <p:scale>
          <a:sx n="75" d="100"/>
          <a:sy n="75" d="100"/>
        </p:scale>
        <p:origin x="3678" y="54"/>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tableStyles.xml" Type="http://schemas.openxmlformats.org/officeDocument/2006/relationships/tableStyles"/><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notesMasters/notesMaster1.xml" Type="http://schemas.openxmlformats.org/officeDocument/2006/relationships/notesMaster"/><Relationship Id="rId7" Target="presProps.xml" Type="http://schemas.openxmlformats.org/officeDocument/2006/relationships/presProps"/><Relationship Id="rId8" Target="viewProps.xml" Type="http://schemas.openxmlformats.org/officeDocument/2006/relationships/viewProps"/><Relationship Id="rId9" Target="theme/theme1.xml" Type="http://schemas.openxmlformats.org/officeDocument/2006/relationships/them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CDC00FDC-F1C5-4EC7-93AC-6BC06A8EA199}" type="datetimeFigureOut">
              <a:rPr kumimoji="1" lang="ja-JP" altLang="en-US" smtClean="0"/>
              <a:t>2026/8/18</a:t>
            </a:fld>
            <a:endParaRPr kumimoji="1" lang="ja-JP" altLang="en-US"/>
          </a:p>
        </p:txBody>
      </p:sp>
      <p:sp>
        <p:nvSpPr>
          <p:cNvPr id="4" name="スライド イメージ プレースホルダー 3"/>
          <p:cNvSpPr>
            <a:spLocks noGrp="1" noRot="1" noChangeAspect="1"/>
          </p:cNvSpPr>
          <p:nvPr>
            <p:ph type="sldImg" idx="2"/>
          </p:nvPr>
        </p:nvSpPr>
        <p:spPr>
          <a:xfrm>
            <a:off x="2243138" y="1243013"/>
            <a:ext cx="232092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176D877E-54AA-4390-9E62-5B7A721960AE}" type="slidenum">
              <a:rPr kumimoji="1" lang="ja-JP" altLang="en-US" smtClean="0"/>
              <a:t>‹#›</a:t>
            </a:fld>
            <a:endParaRPr kumimoji="1" lang="ja-JP" altLang="en-US"/>
          </a:p>
        </p:txBody>
      </p:sp>
    </p:spTree>
    <p:extLst>
      <p:ext uri="{BB962C8B-B14F-4D97-AF65-F5344CB8AC3E}">
        <p14:creationId xmlns:p14="http://schemas.microsoft.com/office/powerpoint/2010/main" val="27333680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00AC23B2-D139-4A88-AD3B-8D111475676E}" type="datetimeFigureOut">
              <a:rPr kumimoji="1" lang="ja-JP" altLang="en-US" smtClean="0"/>
              <a:t>2026/8/18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ADD28B5-65F7-4DF3-A870-79B9713C055D}" type="slidenum">
              <a:rPr kumimoji="1" lang="ja-JP" altLang="en-US" smtClean="0"/>
              <a:t>‹#›</a:t>
            </a:fld>
            <a:endParaRPr kumimoji="1" lang="ja-JP" altLang="en-US"/>
          </a:p>
        </p:txBody>
      </p:sp>
    </p:spTree>
    <p:extLst>
      <p:ext uri="{BB962C8B-B14F-4D97-AF65-F5344CB8AC3E}">
        <p14:creationId xmlns:p14="http://schemas.microsoft.com/office/powerpoint/2010/main" val="35848074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0AC23B2-D139-4A88-AD3B-8D111475676E}" type="datetimeFigureOut">
              <a:rPr kumimoji="1" lang="ja-JP" altLang="en-US" smtClean="0"/>
              <a:t>2026/8/18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ADD28B5-65F7-4DF3-A870-79B9713C055D}" type="slidenum">
              <a:rPr kumimoji="1" lang="ja-JP" altLang="en-US" smtClean="0"/>
              <a:t>‹#›</a:t>
            </a:fld>
            <a:endParaRPr kumimoji="1" lang="ja-JP" altLang="en-US"/>
          </a:p>
        </p:txBody>
      </p:sp>
    </p:spTree>
    <p:extLst>
      <p:ext uri="{BB962C8B-B14F-4D97-AF65-F5344CB8AC3E}">
        <p14:creationId xmlns:p14="http://schemas.microsoft.com/office/powerpoint/2010/main" val="770577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0AC23B2-D139-4A88-AD3B-8D111475676E}" type="datetimeFigureOut">
              <a:rPr kumimoji="1" lang="ja-JP" altLang="en-US" smtClean="0"/>
              <a:t>2026/8/18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ADD28B5-65F7-4DF3-A870-79B9713C055D}" type="slidenum">
              <a:rPr kumimoji="1" lang="ja-JP" altLang="en-US" smtClean="0"/>
              <a:t>‹#›</a:t>
            </a:fld>
            <a:endParaRPr kumimoji="1" lang="ja-JP" altLang="en-US"/>
          </a:p>
        </p:txBody>
      </p:sp>
    </p:spTree>
    <p:extLst>
      <p:ext uri="{BB962C8B-B14F-4D97-AF65-F5344CB8AC3E}">
        <p14:creationId xmlns:p14="http://schemas.microsoft.com/office/powerpoint/2010/main" val="3145152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0AC23B2-D139-4A88-AD3B-8D111475676E}" type="datetimeFigureOut">
              <a:rPr kumimoji="1" lang="ja-JP" altLang="en-US" smtClean="0"/>
              <a:t>2026/8/18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ADD28B5-65F7-4DF3-A870-79B9713C055D}" type="slidenum">
              <a:rPr kumimoji="1" lang="ja-JP" altLang="en-US" smtClean="0"/>
              <a:t>‹#›</a:t>
            </a:fld>
            <a:endParaRPr kumimoji="1" lang="ja-JP" altLang="en-US"/>
          </a:p>
        </p:txBody>
      </p:sp>
    </p:spTree>
    <p:extLst>
      <p:ext uri="{BB962C8B-B14F-4D97-AF65-F5344CB8AC3E}">
        <p14:creationId xmlns:p14="http://schemas.microsoft.com/office/powerpoint/2010/main" val="19659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0AC23B2-D139-4A88-AD3B-8D111475676E}" type="datetimeFigureOut">
              <a:rPr kumimoji="1" lang="ja-JP" altLang="en-US" smtClean="0"/>
              <a:t>2026/8/18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ADD28B5-65F7-4DF3-A870-79B9713C055D}" type="slidenum">
              <a:rPr kumimoji="1" lang="ja-JP" altLang="en-US" smtClean="0"/>
              <a:t>‹#›</a:t>
            </a:fld>
            <a:endParaRPr kumimoji="1" lang="ja-JP" altLang="en-US"/>
          </a:p>
        </p:txBody>
      </p:sp>
    </p:spTree>
    <p:extLst>
      <p:ext uri="{BB962C8B-B14F-4D97-AF65-F5344CB8AC3E}">
        <p14:creationId xmlns:p14="http://schemas.microsoft.com/office/powerpoint/2010/main" val="1617633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00AC23B2-D139-4A88-AD3B-8D111475676E}" type="datetimeFigureOut">
              <a:rPr kumimoji="1" lang="ja-JP" altLang="en-US" smtClean="0"/>
              <a:t>2026/8/18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ADD28B5-65F7-4DF3-A870-79B9713C055D}" type="slidenum">
              <a:rPr kumimoji="1" lang="ja-JP" altLang="en-US" smtClean="0"/>
              <a:t>‹#›</a:t>
            </a:fld>
            <a:endParaRPr kumimoji="1" lang="ja-JP" altLang="en-US"/>
          </a:p>
        </p:txBody>
      </p:sp>
    </p:spTree>
    <p:extLst>
      <p:ext uri="{BB962C8B-B14F-4D97-AF65-F5344CB8AC3E}">
        <p14:creationId xmlns:p14="http://schemas.microsoft.com/office/powerpoint/2010/main" val="213669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0AC23B2-D139-4A88-AD3B-8D111475676E}" type="datetimeFigureOut">
              <a:rPr kumimoji="1" lang="ja-JP" altLang="en-US" smtClean="0"/>
              <a:t>2026/8/18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ADD28B5-65F7-4DF3-A870-79B9713C055D}" type="slidenum">
              <a:rPr kumimoji="1" lang="ja-JP" altLang="en-US" smtClean="0"/>
              <a:t>‹#›</a:t>
            </a:fld>
            <a:endParaRPr kumimoji="1" lang="ja-JP" altLang="en-US"/>
          </a:p>
        </p:txBody>
      </p:sp>
    </p:spTree>
    <p:extLst>
      <p:ext uri="{BB962C8B-B14F-4D97-AF65-F5344CB8AC3E}">
        <p14:creationId xmlns:p14="http://schemas.microsoft.com/office/powerpoint/2010/main" val="991534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0AC23B2-D139-4A88-AD3B-8D111475676E}" type="datetimeFigureOut">
              <a:rPr kumimoji="1" lang="ja-JP" altLang="en-US" smtClean="0"/>
              <a:t>2026/8/18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ADD28B5-65F7-4DF3-A870-79B9713C055D}" type="slidenum">
              <a:rPr kumimoji="1" lang="ja-JP" altLang="en-US" smtClean="0"/>
              <a:t>‹#›</a:t>
            </a:fld>
            <a:endParaRPr kumimoji="1" lang="ja-JP" altLang="en-US"/>
          </a:p>
        </p:txBody>
      </p:sp>
    </p:spTree>
    <p:extLst>
      <p:ext uri="{BB962C8B-B14F-4D97-AF65-F5344CB8AC3E}">
        <p14:creationId xmlns:p14="http://schemas.microsoft.com/office/powerpoint/2010/main" val="38913357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AC23B2-D139-4A88-AD3B-8D111475676E}" type="datetimeFigureOut">
              <a:rPr kumimoji="1" lang="ja-JP" altLang="en-US" smtClean="0"/>
              <a:t>2026/8/18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ADD28B5-65F7-4DF3-A870-79B9713C055D}" type="slidenum">
              <a:rPr kumimoji="1" lang="ja-JP" altLang="en-US" smtClean="0"/>
              <a:t>‹#›</a:t>
            </a:fld>
            <a:endParaRPr kumimoji="1" lang="ja-JP" altLang="en-US"/>
          </a:p>
        </p:txBody>
      </p:sp>
    </p:spTree>
    <p:extLst>
      <p:ext uri="{BB962C8B-B14F-4D97-AF65-F5344CB8AC3E}">
        <p14:creationId xmlns:p14="http://schemas.microsoft.com/office/powerpoint/2010/main" val="3064963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0AC23B2-D139-4A88-AD3B-8D111475676E}" type="datetimeFigureOut">
              <a:rPr kumimoji="1" lang="ja-JP" altLang="en-US" smtClean="0"/>
              <a:t>2026/8/18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ADD28B5-65F7-4DF3-A870-79B9713C055D}" type="slidenum">
              <a:rPr kumimoji="1" lang="ja-JP" altLang="en-US" smtClean="0"/>
              <a:t>‹#›</a:t>
            </a:fld>
            <a:endParaRPr kumimoji="1" lang="ja-JP" altLang="en-US"/>
          </a:p>
        </p:txBody>
      </p:sp>
    </p:spTree>
    <p:extLst>
      <p:ext uri="{BB962C8B-B14F-4D97-AF65-F5344CB8AC3E}">
        <p14:creationId xmlns:p14="http://schemas.microsoft.com/office/powerpoint/2010/main" val="2162020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0AC23B2-D139-4A88-AD3B-8D111475676E}" type="datetimeFigureOut">
              <a:rPr kumimoji="1" lang="ja-JP" altLang="en-US" smtClean="0"/>
              <a:t>2026/8/18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ADD28B5-65F7-4DF3-A870-79B9713C055D}" type="slidenum">
              <a:rPr kumimoji="1" lang="ja-JP" altLang="en-US" smtClean="0"/>
              <a:t>‹#›</a:t>
            </a:fld>
            <a:endParaRPr kumimoji="1" lang="ja-JP" altLang="en-US"/>
          </a:p>
        </p:txBody>
      </p:sp>
    </p:spTree>
    <p:extLst>
      <p:ext uri="{BB962C8B-B14F-4D97-AF65-F5344CB8AC3E}">
        <p14:creationId xmlns:p14="http://schemas.microsoft.com/office/powerpoint/2010/main" val="443111278"/>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00AC23B2-D139-4A88-AD3B-8D111475676E}" type="datetimeFigureOut">
              <a:rPr kumimoji="1" lang="ja-JP" altLang="en-US" smtClean="0"/>
              <a:t>2026/8/18</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0ADD28B5-65F7-4DF3-A870-79B9713C055D}" type="slidenum">
              <a:rPr kumimoji="1" lang="ja-JP" altLang="en-US" smtClean="0"/>
              <a:t>‹#›</a:t>
            </a:fld>
            <a:endParaRPr kumimoji="1" lang="ja-JP" altLang="en-US"/>
          </a:p>
        </p:txBody>
      </p:sp>
    </p:spTree>
    <p:extLst>
      <p:ext uri="{BB962C8B-B14F-4D97-AF65-F5344CB8AC3E}">
        <p14:creationId xmlns:p14="http://schemas.microsoft.com/office/powerpoint/2010/main" val="363431881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49C3497A-3339-E545-61B6-DF04D119DA7E}"/>
              </a:ext>
            </a:extLst>
          </p:cNvPr>
          <p:cNvSpPr txBox="1"/>
          <p:nvPr/>
        </p:nvSpPr>
        <p:spPr>
          <a:xfrm>
            <a:off x="47546" y="495707"/>
            <a:ext cx="6722635" cy="90446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lIns="36000" tIns="36000" rIns="36000" bIns="36000" rtlCol="0" anchor="ctr">
            <a:spAutoFit/>
          </a:bodyPr>
          <a:lstStyle/>
          <a:p>
            <a:pPr marL="0" marR="0" lvl="0" indent="0" algn="ctr" defTabSz="457200" rtl="0" eaLnBrk="1" fontAlgn="auto" latinLnBrk="0" hangingPunct="1">
              <a:lnSpc>
                <a:spcPct val="120000"/>
              </a:lnSpc>
              <a:spcBef>
                <a:spcPts val="0"/>
              </a:spcBef>
              <a:spcAft>
                <a:spcPts val="0"/>
              </a:spcAft>
              <a:buClrTx/>
              <a:buSzTx/>
              <a:buFontTx/>
              <a:buNone/>
              <a:tabLst/>
              <a:defRPr/>
            </a:pPr>
            <a:r>
              <a:rPr kumimoji="1" lang="ja-JP" altLang="en-US" sz="2300" b="1" i="0" u="none" strike="noStrike" kern="1200" cap="none" spc="30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rPr>
              <a:t>９月は粉じん障害防止総合対策推進強化月間です（令和８年９月１日～９月</a:t>
            </a:r>
            <a:r>
              <a:rPr kumimoji="1" lang="en-US" altLang="ja-JP" sz="2300" b="1" i="0" u="none" strike="noStrike" kern="1200" cap="none" spc="30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rPr>
              <a:t>30</a:t>
            </a:r>
            <a:r>
              <a:rPr kumimoji="1" lang="ja-JP" altLang="en-US" sz="2300" b="1" i="0" u="none" strike="noStrike" kern="1200" cap="none" spc="30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rPr>
              <a:t>日）</a:t>
            </a:r>
            <a:endParaRPr kumimoji="1" lang="en-US" altLang="ja-JP" sz="2300" b="1" i="0" u="none" strike="noStrike" kern="1200" cap="none" spc="30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endParaRPr>
          </a:p>
        </p:txBody>
      </p:sp>
      <p:sp>
        <p:nvSpPr>
          <p:cNvPr id="12" name="テキスト ボックス 11">
            <a:extLst>
              <a:ext uri="{FF2B5EF4-FFF2-40B4-BE49-F238E27FC236}">
                <a16:creationId xmlns:a16="http://schemas.microsoft.com/office/drawing/2014/main" id="{ED29840D-1204-D124-3EFD-77B4F17142EE}"/>
              </a:ext>
            </a:extLst>
          </p:cNvPr>
          <p:cNvSpPr txBox="1"/>
          <p:nvPr/>
        </p:nvSpPr>
        <p:spPr>
          <a:xfrm>
            <a:off x="0" y="169334"/>
            <a:ext cx="6858000" cy="288147"/>
          </a:xfrm>
          <a:prstGeom prst="rect">
            <a:avLst/>
          </a:prstGeom>
          <a:noFill/>
          <a:ln>
            <a:noFill/>
          </a:ln>
        </p:spPr>
        <p:txBody>
          <a:bodyPr wrap="square" lIns="36000" tIns="36000" rIns="36000" bIns="3600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3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粉じん作業にかかわる事業者の皆さまへ</a:t>
            </a:r>
          </a:p>
        </p:txBody>
      </p:sp>
      <p:sp>
        <p:nvSpPr>
          <p:cNvPr id="20" name="テキスト ボックス 19">
            <a:extLst>
              <a:ext uri="{FF2B5EF4-FFF2-40B4-BE49-F238E27FC236}">
                <a16:creationId xmlns:a16="http://schemas.microsoft.com/office/drawing/2014/main" id="{4C516F71-30FB-5625-1D6C-39A62DE04FE9}"/>
              </a:ext>
            </a:extLst>
          </p:cNvPr>
          <p:cNvSpPr txBox="1"/>
          <p:nvPr/>
        </p:nvSpPr>
        <p:spPr>
          <a:xfrm>
            <a:off x="87819" y="1366739"/>
            <a:ext cx="6631652" cy="1785104"/>
          </a:xfrm>
          <a:prstGeom prst="rect">
            <a:avLst/>
          </a:prstGeom>
          <a:noFill/>
        </p:spPr>
        <p:txBody>
          <a:bodyPr wrap="square">
            <a:spAutoFit/>
          </a:bodyPr>
          <a:lstStyle/>
          <a:p>
            <a:pPr lvl="0" fontAlgn="ctr">
              <a:defRPr/>
            </a:pPr>
            <a:r>
              <a:rPr kumimoji="1" lang="ja-JP" altLang="en-US" sz="1400" b="0" i="0" u="none" strike="noStrike" kern="1200" cap="none" spc="12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a:t>
            </a:r>
            <a:r>
              <a:rPr kumimoji="1" lang="ja-JP" altLang="en-US" sz="1200" b="0" i="0" u="none" strike="noStrike" kern="1200" cap="none" spc="12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「粉じん障害防止規則（粉じん則）」が施行された昭和</a:t>
            </a:r>
            <a:r>
              <a:rPr kumimoji="1" lang="en-US" altLang="ja-JP" sz="1200" b="0" i="0" u="none" strike="noStrike" kern="1200" cap="none" spc="12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55</a:t>
            </a:r>
            <a:r>
              <a:rPr kumimoji="1" lang="ja-JP" altLang="en-US" sz="1200" b="0" i="0" u="none" strike="noStrike" kern="1200" cap="none" spc="12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年と比べ、新たにじん肺の所見が認められる労働者数は減少傾向が継続しているものの、粉じん作業従事者数は増加傾向であることから、引き続き粉じんばく露防止対策を推進することが必要とされています。</a:t>
            </a:r>
          </a:p>
          <a:p>
            <a:pPr lvl="0" fontAlgn="ctr">
              <a:defRPr/>
            </a:pPr>
            <a:r>
              <a:rPr kumimoji="1" lang="ja-JP" altLang="en-US" sz="1200" b="0" i="0" u="none" strike="noStrike" kern="1200" cap="none" spc="12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厚生労働省では、粉じん障害防止対策をより一層推進するため、</a:t>
            </a:r>
            <a:r>
              <a:rPr kumimoji="1" lang="ja-JP" altLang="en-US" sz="1200" b="1" i="0" u="none" strike="noStrike" kern="1200" cap="none" spc="12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「第</a:t>
            </a:r>
            <a:r>
              <a:rPr kumimoji="1" lang="en-US" altLang="ja-JP" sz="1200" b="1" i="0" u="none" strike="noStrike" kern="1200" cap="none" spc="12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10</a:t>
            </a:r>
          </a:p>
          <a:p>
            <a:pPr lvl="0" fontAlgn="ctr">
              <a:defRPr/>
            </a:pPr>
            <a:r>
              <a:rPr kumimoji="1" lang="ja-JP" altLang="en-US" sz="1200" b="1" i="0" u="none" strike="noStrike" kern="1200" cap="none" spc="12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次粉じん障害防止総合対策（令和５年度～令和９年度）」（二次元コード</a:t>
            </a:r>
            <a:endParaRPr kumimoji="1" lang="en-US" altLang="ja-JP" sz="1200" b="1" i="0" u="none" strike="noStrike" kern="1200" cap="none" spc="12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lvl="0" fontAlgn="ctr">
              <a:defRPr/>
            </a:pPr>
            <a:r>
              <a:rPr kumimoji="1" lang="ja-JP" altLang="en-US" sz="1200" b="1" i="0" u="none" strike="noStrike" kern="1200" cap="none" spc="12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参照［第</a:t>
            </a:r>
            <a:r>
              <a:rPr kumimoji="1" lang="en-US" altLang="ja-JP" sz="1200" b="1" i="0" u="none" strike="noStrike" kern="1200" cap="none" spc="12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10</a:t>
            </a:r>
            <a:r>
              <a:rPr kumimoji="1" lang="ja-JP" altLang="en-US" sz="1200" b="1" i="0" u="none" strike="noStrike" kern="1200" cap="none" spc="12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次粉じん障害防止総合対策パンフレット］▶）</a:t>
            </a:r>
            <a:r>
              <a:rPr kumimoji="1" lang="ja-JP" altLang="en-US" sz="1200" b="0" i="0" u="none" strike="noStrike" kern="1200" cap="none" spc="12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を策定し、引き</a:t>
            </a:r>
            <a:endParaRPr kumimoji="1" lang="en-US" altLang="ja-JP" sz="1200" b="0" i="0" u="none" strike="noStrike" kern="1200" cap="none" spc="12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lvl="0" fontAlgn="ctr">
              <a:defRPr/>
            </a:pPr>
            <a:r>
              <a:rPr kumimoji="1" lang="ja-JP" altLang="en-US" sz="1200" b="0" i="0" u="none" strike="noStrike" kern="1200" cap="none" spc="12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続き９月を</a:t>
            </a:r>
            <a:r>
              <a:rPr kumimoji="1" lang="ja-JP" altLang="en-US" sz="1200" b="1" i="0" u="none" strike="noStrike" kern="1200" cap="none" spc="12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「粉じん障害防止総合対策推進強化月間」</a:t>
            </a:r>
            <a:r>
              <a:rPr kumimoji="1" lang="ja-JP" altLang="en-US" sz="1200" b="0" i="0" u="none" strike="noStrike" kern="1200" cap="none" spc="12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と定め、集中的かつ</a:t>
            </a:r>
            <a:endParaRPr kumimoji="1" lang="en-US" altLang="ja-JP" sz="1200" b="0" i="0" u="none" strike="noStrike" kern="1200" cap="none" spc="12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lvl="0" fontAlgn="ctr">
              <a:defRPr/>
            </a:pPr>
            <a:r>
              <a:rPr kumimoji="1" lang="ja-JP" altLang="en-US" sz="1200" b="0" i="0" u="none" strike="noStrike" kern="1200" cap="none" spc="12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効果的な対策の推進を図ることとしています。</a:t>
            </a:r>
            <a:endParaRPr kumimoji="1" lang="en-US" altLang="ja-JP" sz="1200" b="0" i="0" u="none" strike="noStrike" kern="1200" cap="none" spc="12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22" name="フレーム 21">
            <a:extLst>
              <a:ext uri="{FF2B5EF4-FFF2-40B4-BE49-F238E27FC236}">
                <a16:creationId xmlns:a16="http://schemas.microsoft.com/office/drawing/2014/main" id="{A3CBE17F-D5FF-21C1-1F6A-CA7E5540B28F}"/>
              </a:ext>
            </a:extLst>
          </p:cNvPr>
          <p:cNvSpPr/>
          <p:nvPr/>
        </p:nvSpPr>
        <p:spPr>
          <a:xfrm>
            <a:off x="-41712" y="0"/>
            <a:ext cx="6910433" cy="9906000"/>
          </a:xfrm>
          <a:prstGeom prst="frame">
            <a:avLst>
              <a:gd name="adj1" fmla="val 1870"/>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3" name="表 2">
            <a:extLst>
              <a:ext uri="{FF2B5EF4-FFF2-40B4-BE49-F238E27FC236}">
                <a16:creationId xmlns:a16="http://schemas.microsoft.com/office/drawing/2014/main" id="{8B38E718-8938-2638-CC66-EBC175DBE490}"/>
              </a:ext>
            </a:extLst>
          </p:cNvPr>
          <p:cNvGraphicFramePr>
            <a:graphicFrameLocks noGrp="1"/>
          </p:cNvGraphicFramePr>
          <p:nvPr>
            <p:extLst>
              <p:ext uri="{D42A27DB-BD31-4B8C-83A1-F6EECF244321}">
                <p14:modId xmlns:p14="http://schemas.microsoft.com/office/powerpoint/2010/main" val="2022553674"/>
              </p:ext>
            </p:extLst>
          </p:nvPr>
        </p:nvGraphicFramePr>
        <p:xfrm>
          <a:off x="87819" y="3448209"/>
          <a:ext cx="6642716" cy="5717076"/>
        </p:xfrm>
        <a:graphic>
          <a:graphicData uri="http://schemas.openxmlformats.org/drawingml/2006/table">
            <a:tbl>
              <a:tblPr firstRow="1" bandRow="1">
                <a:tableStyleId>{93296810-A885-4BE3-A3E7-6D5BEEA58F35}</a:tableStyleId>
              </a:tblPr>
              <a:tblGrid>
                <a:gridCol w="295232">
                  <a:extLst>
                    <a:ext uri="{9D8B030D-6E8A-4147-A177-3AD203B41FA5}">
                      <a16:colId xmlns:a16="http://schemas.microsoft.com/office/drawing/2014/main" val="20000"/>
                    </a:ext>
                  </a:extLst>
                </a:gridCol>
                <a:gridCol w="1622096">
                  <a:extLst>
                    <a:ext uri="{9D8B030D-6E8A-4147-A177-3AD203B41FA5}">
                      <a16:colId xmlns:a16="http://schemas.microsoft.com/office/drawing/2014/main" val="20001"/>
                    </a:ext>
                  </a:extLst>
                </a:gridCol>
                <a:gridCol w="4725388">
                  <a:extLst>
                    <a:ext uri="{9D8B030D-6E8A-4147-A177-3AD203B41FA5}">
                      <a16:colId xmlns:a16="http://schemas.microsoft.com/office/drawing/2014/main" val="20002"/>
                    </a:ext>
                  </a:extLst>
                </a:gridCol>
              </a:tblGrid>
              <a:tr h="314444">
                <a:tc gridSpan="2">
                  <a:txBody>
                    <a:bodyPr/>
                    <a:lstStyle/>
                    <a:p>
                      <a:pPr algn="ctr"/>
                      <a:r>
                        <a:rPr kumimoji="1" lang="ja-JP" altLang="en-US" sz="1400" b="1" dirty="0">
                          <a:solidFill>
                            <a:schemeClr val="tx1"/>
                          </a:solidFill>
                        </a:rPr>
                        <a:t>再確認項目</a:t>
                      </a:r>
                      <a:endParaRPr kumimoji="1" lang="ja-JP" altLang="en-US" sz="1400" b="1" dirty="0">
                        <a:solidFill>
                          <a:schemeClr val="tx1"/>
                        </a:solidFill>
                        <a:latin typeface="メイリオ" panose="020B0604030504040204" pitchFamily="50" charset="-128"/>
                        <a:ea typeface="メイリオ" panose="020B0604030504040204" pitchFamily="50" charset="-128"/>
                      </a:endParaRPr>
                    </a:p>
                  </a:txBody>
                  <a:tcPr marT="90000" marB="3600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hMerge="1">
                  <a:txBody>
                    <a:bodyPr/>
                    <a:lstStyle/>
                    <a:p>
                      <a:pPr marL="0" marR="0" lvl="0" indent="0" algn="l" defTabSz="514350" rtl="0" eaLnBrk="1" fontAlgn="auto" latinLnBrk="0" hangingPunct="1">
                        <a:lnSpc>
                          <a:spcPct val="120000"/>
                        </a:lnSpc>
                        <a:spcBef>
                          <a:spcPts val="0"/>
                        </a:spcBef>
                        <a:spcAft>
                          <a:spcPts val="0"/>
                        </a:spcAft>
                        <a:buClrTx/>
                        <a:buSzTx/>
                        <a:buFontTx/>
                        <a:buNone/>
                        <a:tabLst/>
                        <a:defRPr/>
                      </a:pPr>
                      <a:endParaRPr lang="en-US" altLang="ja-JP" sz="1200" b="0" u="none" spc="150" baseline="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T="90000" marB="36000" anchor="ctr">
                    <a:lnL w="19050" cap="flat" cmpd="sng" algn="ctr">
                      <a:solidFill>
                        <a:schemeClr val="accent2">
                          <a:lumMod val="60000"/>
                          <a:lumOff val="40000"/>
                        </a:schemeClr>
                      </a:solidFill>
                      <a:prstDash val="sysDash"/>
                      <a:round/>
                      <a:headEnd type="none" w="med" len="med"/>
                      <a:tailEnd type="none" w="med" len="med"/>
                    </a:lnL>
                    <a:lnR w="19050" cap="flat" cmpd="sng" algn="ctr">
                      <a:solidFill>
                        <a:schemeClr val="accent2">
                          <a:lumMod val="60000"/>
                          <a:lumOff val="40000"/>
                        </a:schemeClr>
                      </a:solidFill>
                      <a:prstDash val="sysDash"/>
                      <a:round/>
                      <a:headEnd type="none" w="med" len="med"/>
                      <a:tailEnd type="none" w="med" len="med"/>
                    </a:lnR>
                    <a:lnT w="38100" cap="flat" cmpd="sng" algn="ctr">
                      <a:solidFill>
                        <a:schemeClr val="accent2"/>
                      </a:solidFill>
                      <a:prstDash val="solid"/>
                      <a:round/>
                      <a:headEnd type="none" w="med" len="med"/>
                      <a:tailEnd type="none" w="med" len="med"/>
                    </a:lnT>
                    <a:lnB w="19050" cap="flat" cmpd="sng" algn="ctr">
                      <a:solidFill>
                        <a:schemeClr val="accent2">
                          <a:lumMod val="60000"/>
                          <a:lumOff val="40000"/>
                        </a:schemeClr>
                      </a:solidFill>
                      <a:prstDash val="solid"/>
                      <a:round/>
                      <a:headEnd type="none" w="med" len="med"/>
                      <a:tailEnd type="none" w="med" len="med"/>
                    </a:lnB>
                    <a:solidFill>
                      <a:schemeClr val="accent4">
                        <a:lumMod val="20000"/>
                        <a:lumOff val="80000"/>
                      </a:schemeClr>
                    </a:solidFill>
                  </a:tcPr>
                </a:tc>
                <a:tc>
                  <a:txBody>
                    <a:bodyPr/>
                    <a:lstStyle/>
                    <a:p>
                      <a:pPr algn="ctr">
                        <a:lnSpc>
                          <a:spcPct val="120000"/>
                        </a:lnSpc>
                      </a:pPr>
                      <a:r>
                        <a:rPr kumimoji="1" lang="ja-JP" altLang="en-US" sz="1400" b="1" spc="50" baseline="0" dirty="0">
                          <a:solidFill>
                            <a:schemeClr val="tx1"/>
                          </a:solidFill>
                        </a:rPr>
                        <a:t>内容</a:t>
                      </a:r>
                      <a:endParaRPr lang="ja-JP" altLang="en-US" sz="1400" b="1" spc="50" baseline="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T="90000" marB="7200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3429637279"/>
                  </a:ext>
                </a:extLst>
              </a:tr>
              <a:tr h="630208">
                <a:tc>
                  <a:txBody>
                    <a:bodyPr/>
                    <a:lstStyle/>
                    <a:p>
                      <a:pPr algn="ctr"/>
                      <a:r>
                        <a:rPr lang="ja-JP" altLang="en-US" sz="1200" b="1" dirty="0">
                          <a:solidFill>
                            <a:schemeClr val="tx1"/>
                          </a:solidFill>
                        </a:rPr>
                        <a:t>□</a:t>
                      </a:r>
                      <a:endParaRPr kumimoji="1" lang="ja-JP" altLang="en-US" sz="1200" dirty="0">
                        <a:solidFill>
                          <a:schemeClr val="tx1"/>
                        </a:solidFill>
                      </a:endParaRPr>
                    </a:p>
                  </a:txBody>
                  <a:tcPr marT="90000" marB="3600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marL="0" marR="0" lvl="0" indent="0" algn="l" defTabSz="514350" rtl="0" eaLnBrk="1" fontAlgn="auto" latinLnBrk="0" hangingPunct="1">
                        <a:lnSpc>
                          <a:spcPct val="120000"/>
                        </a:lnSpc>
                        <a:spcBef>
                          <a:spcPts val="0"/>
                        </a:spcBef>
                        <a:spcAft>
                          <a:spcPts val="0"/>
                        </a:spcAft>
                        <a:buClrTx/>
                        <a:buSzTx/>
                        <a:buFontTx/>
                        <a:buNone/>
                        <a:tabLst/>
                        <a:defRPr/>
                      </a:pPr>
                      <a:r>
                        <a:rPr kumimoji="1" lang="ja-JP" altLang="en-US" sz="1200" b="0" u="none" spc="150" baseline="0" dirty="0">
                          <a:solidFill>
                            <a:schemeClr val="tx1"/>
                          </a:solidFill>
                        </a:rPr>
                        <a:t>事業場における粉じん作業の確認</a:t>
                      </a:r>
                      <a:endParaRPr kumimoji="1" lang="ja-JP" altLang="en-US" sz="1200" b="0" u="none" spc="150" baseline="0" dirty="0">
                        <a:solidFill>
                          <a:schemeClr val="tx1"/>
                        </a:solidFill>
                        <a:latin typeface="メイリオ" panose="020B0604030504040204" pitchFamily="50" charset="-128"/>
                        <a:ea typeface="メイリオ" panose="020B0604030504040204" pitchFamily="50" charset="-128"/>
                      </a:endParaRPr>
                    </a:p>
                  </a:txBody>
                  <a:tcPr marT="90000" marB="3600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marL="0" marR="0" lvl="0" indent="0" algn="l" defTabSz="514350" rtl="0" eaLnBrk="1" fontAlgn="auto" latinLnBrk="0" hangingPunct="1">
                        <a:lnSpc>
                          <a:spcPct val="120000"/>
                        </a:lnSpc>
                        <a:spcBef>
                          <a:spcPts val="0"/>
                        </a:spcBef>
                        <a:spcAft>
                          <a:spcPts val="0"/>
                        </a:spcAft>
                        <a:buClrTx/>
                        <a:buSzTx/>
                        <a:buFontTx/>
                        <a:buNone/>
                        <a:tabLst/>
                        <a:defRPr/>
                      </a:pPr>
                      <a:r>
                        <a:rPr kumimoji="1" lang="ja-JP" altLang="en-US" sz="1200" b="0" spc="50" baseline="0" dirty="0">
                          <a:solidFill>
                            <a:schemeClr val="tx1"/>
                          </a:solidFill>
                        </a:rPr>
                        <a:t>アーク溶接作業、屋内外での岩石等の裁断、屋内外での金属等の研磨作業、屋外での岩石・鉱物の研磨作業又はばり取り作業、屋外での鉱物等の破砕作業等が行われているか確認しましょう。</a:t>
                      </a:r>
                      <a:endParaRPr kumimoji="1" lang="en-US" altLang="ja-JP" sz="1200" b="0" spc="50" baseline="0" dirty="0">
                        <a:solidFill>
                          <a:schemeClr val="tx1"/>
                        </a:solidFill>
                        <a:latin typeface="メイリオ" panose="020B0604030504040204" pitchFamily="50" charset="-128"/>
                        <a:ea typeface="メイリオ" panose="020B0604030504040204" pitchFamily="50" charset="-128"/>
                      </a:endParaRPr>
                    </a:p>
                  </a:txBody>
                  <a:tcPr marT="90000" marB="3600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3419816276"/>
                  </a:ext>
                </a:extLst>
              </a:tr>
              <a:tr h="524291">
                <a:tc>
                  <a:txBody>
                    <a:bodyPr/>
                    <a:lstStyle/>
                    <a:p>
                      <a:pPr algn="ctr"/>
                      <a:r>
                        <a:rPr lang="ja-JP" altLang="en-US" sz="1200" b="1" dirty="0">
                          <a:solidFill>
                            <a:schemeClr val="tx1"/>
                          </a:solidFill>
                        </a:rPr>
                        <a:t>□</a:t>
                      </a:r>
                      <a:endParaRPr kumimoji="1" lang="ja-JP" altLang="en-US" sz="1200" dirty="0">
                        <a:solidFill>
                          <a:schemeClr val="tx1"/>
                        </a:solidFill>
                      </a:endParaRPr>
                    </a:p>
                  </a:txBody>
                  <a:tcPr marT="90000" marB="3600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marL="0" marR="0" lvl="0" indent="0" algn="l" defTabSz="685800" rtl="0" eaLnBrk="1" fontAlgn="auto" latinLnBrk="0" hangingPunct="1">
                        <a:lnSpc>
                          <a:spcPct val="120000"/>
                        </a:lnSpc>
                        <a:spcBef>
                          <a:spcPts val="0"/>
                        </a:spcBef>
                        <a:spcAft>
                          <a:spcPts val="0"/>
                        </a:spcAft>
                        <a:buClrTx/>
                        <a:buSzTx/>
                        <a:buFontTx/>
                        <a:buNone/>
                        <a:tabLst/>
                        <a:defRPr/>
                      </a:pPr>
                      <a:r>
                        <a:rPr kumimoji="1" lang="ja-JP" altLang="en-US" sz="1200" b="0" u="none" spc="150" baseline="0" dirty="0">
                          <a:solidFill>
                            <a:schemeClr val="tx1"/>
                          </a:solidFill>
                        </a:rPr>
                        <a:t>点検体制等の確立及び作業環境管理、作業管理の徹底</a:t>
                      </a:r>
                      <a:endParaRPr kumimoji="1" lang="ja-JP" altLang="en-US" sz="1200" b="0" u="none" spc="150" baseline="0" dirty="0">
                        <a:solidFill>
                          <a:schemeClr val="tx1"/>
                        </a:solidFill>
                        <a:latin typeface="メイリオ" panose="020B0604030504040204" pitchFamily="50" charset="-128"/>
                        <a:ea typeface="メイリオ" panose="020B0604030504040204" pitchFamily="50" charset="-128"/>
                      </a:endParaRPr>
                    </a:p>
                  </a:txBody>
                  <a:tcPr marT="90000" marB="3600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marL="0" marR="0" lvl="0" indent="0" algn="l" defTabSz="514350" rtl="0" eaLnBrk="1" fontAlgn="auto" latinLnBrk="0" hangingPunct="1">
                        <a:lnSpc>
                          <a:spcPct val="120000"/>
                        </a:lnSpc>
                        <a:spcBef>
                          <a:spcPts val="0"/>
                        </a:spcBef>
                        <a:spcAft>
                          <a:spcPts val="0"/>
                        </a:spcAft>
                        <a:buClrTx/>
                        <a:buSzTx/>
                        <a:buFontTx/>
                        <a:buNone/>
                        <a:tabLst/>
                        <a:defRPr/>
                      </a:pPr>
                      <a:r>
                        <a:rPr kumimoji="1" lang="ja-JP" altLang="en-US" sz="1200" b="0" spc="50" baseline="0" dirty="0">
                          <a:solidFill>
                            <a:schemeClr val="tx1"/>
                          </a:solidFill>
                        </a:rPr>
                        <a:t>検査・点検責任者（局所排気装置、除じん装置等点検確認）、保護具着用管理責任者（呼吸用保護具の適正な選択、使用確認等）、たい積粉じん清掃責任者（たい積粉じん除去清掃の実施確認）の選任及び職務の遂行を確認しましょう。特に、アーク溶接、手持ちグラインダーによる研磨作業等の際に必要な呼吸用保護具の着用状況などの確認を「保護具着用管理責任者」に徹底させましょう。</a:t>
                      </a:r>
                      <a:endParaRPr kumimoji="1" lang="ja-JP" altLang="en-US" sz="1200" b="0" spc="50" baseline="0" dirty="0">
                        <a:solidFill>
                          <a:schemeClr val="tx1"/>
                        </a:solidFill>
                        <a:latin typeface="メイリオ" panose="020B0604030504040204" pitchFamily="50" charset="-128"/>
                        <a:ea typeface="メイリオ" panose="020B0604030504040204" pitchFamily="50" charset="-128"/>
                      </a:endParaRPr>
                    </a:p>
                  </a:txBody>
                  <a:tcPr marT="90000" marB="3600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3584592464"/>
                  </a:ext>
                </a:extLst>
              </a:tr>
              <a:tr h="552451">
                <a:tc>
                  <a:txBody>
                    <a:bodyPr/>
                    <a:lstStyle/>
                    <a:p>
                      <a:pPr algn="ctr"/>
                      <a:r>
                        <a:rPr lang="ja-JP" altLang="en-US" sz="1200" b="1" dirty="0">
                          <a:solidFill>
                            <a:schemeClr val="tx1"/>
                          </a:solidFill>
                        </a:rPr>
                        <a:t>□</a:t>
                      </a:r>
                      <a:endParaRPr kumimoji="1" lang="ja-JP" altLang="en-US" sz="1200" dirty="0">
                        <a:solidFill>
                          <a:schemeClr val="tx1"/>
                        </a:solidFill>
                      </a:endParaRPr>
                    </a:p>
                  </a:txBody>
                  <a:tcPr marT="90000" marB="3600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marL="0" marR="0" lvl="0" indent="0" algn="l" defTabSz="685800" rtl="0" eaLnBrk="1" fontAlgn="auto" latinLnBrk="0" hangingPunct="1">
                        <a:lnSpc>
                          <a:spcPct val="120000"/>
                        </a:lnSpc>
                        <a:spcBef>
                          <a:spcPts val="0"/>
                        </a:spcBef>
                        <a:spcAft>
                          <a:spcPts val="0"/>
                        </a:spcAft>
                        <a:buClrTx/>
                        <a:buSzTx/>
                        <a:buFontTx/>
                        <a:buNone/>
                        <a:tabLst/>
                        <a:defRPr/>
                      </a:pPr>
                      <a:r>
                        <a:rPr kumimoji="1" lang="ja-JP" altLang="en-US" sz="1200" b="0" u="none" spc="150" baseline="0" dirty="0">
                          <a:solidFill>
                            <a:schemeClr val="tx1"/>
                          </a:solidFill>
                        </a:rPr>
                        <a:t>「粉じん対策の日」の設定</a:t>
                      </a:r>
                      <a:endParaRPr kumimoji="1" lang="ja-JP" altLang="en-US" sz="1200" b="0" u="none" spc="150" baseline="0" dirty="0">
                        <a:solidFill>
                          <a:schemeClr val="tx1"/>
                        </a:solidFill>
                        <a:latin typeface="メイリオ" panose="020B0604030504040204" pitchFamily="50" charset="-128"/>
                        <a:ea typeface="メイリオ" panose="020B0604030504040204" pitchFamily="50" charset="-128"/>
                      </a:endParaRPr>
                    </a:p>
                  </a:txBody>
                  <a:tcPr marT="90000" marB="3600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nSpc>
                          <a:spcPct val="120000"/>
                        </a:lnSpc>
                      </a:pPr>
                      <a:r>
                        <a:rPr lang="ja-JP" altLang="en-US" sz="1200" b="0" spc="50" baseline="0" dirty="0">
                          <a:solidFill>
                            <a:schemeClr val="tx1"/>
                          </a:solidFill>
                        </a:rPr>
                        <a:t>毎月特定の日を「粉じん対策の日」と定め、この日に毎月１回の点検などを集中的に行うようにしましょう。</a:t>
                      </a:r>
                      <a:endParaRPr lang="ja-JP" altLang="en-US" sz="1200" b="0" spc="50" baseline="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T="90000" marB="3600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451804">
                <a:tc>
                  <a:txBody>
                    <a:bodyPr/>
                    <a:lstStyle/>
                    <a:p>
                      <a:pPr algn="ctr"/>
                      <a:r>
                        <a:rPr lang="ja-JP" altLang="en-US" sz="1200" b="1" dirty="0">
                          <a:solidFill>
                            <a:schemeClr val="tx1"/>
                          </a:solidFill>
                        </a:rPr>
                        <a:t>□</a:t>
                      </a:r>
                      <a:endParaRPr kumimoji="1" lang="ja-JP" altLang="en-US" sz="1200" dirty="0">
                        <a:solidFill>
                          <a:schemeClr val="tx1"/>
                        </a:solidFill>
                      </a:endParaRPr>
                    </a:p>
                  </a:txBody>
                  <a:tcPr marT="90000" marB="3600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marL="0" marR="0" lvl="0" indent="0" algn="l" defTabSz="685800" rtl="0" eaLnBrk="1" fontAlgn="auto" latinLnBrk="0" hangingPunct="1">
                        <a:lnSpc>
                          <a:spcPct val="120000"/>
                        </a:lnSpc>
                        <a:spcBef>
                          <a:spcPts val="0"/>
                        </a:spcBef>
                        <a:spcAft>
                          <a:spcPts val="0"/>
                        </a:spcAft>
                        <a:buClrTx/>
                        <a:buSzTx/>
                        <a:buFontTx/>
                        <a:buNone/>
                        <a:tabLst/>
                        <a:defRPr/>
                      </a:pPr>
                      <a:r>
                        <a:rPr kumimoji="1" lang="ja-JP" altLang="en-US" sz="1200" b="0" u="none" spc="150" baseline="0" dirty="0">
                          <a:solidFill>
                            <a:schemeClr val="tx1"/>
                          </a:solidFill>
                        </a:rPr>
                        <a:t>作業環境測定実施結果の評価、改善措置の状況確認</a:t>
                      </a:r>
                      <a:endParaRPr kumimoji="1" lang="ja-JP" altLang="en-US" sz="1200" b="0" u="none" spc="150" baseline="0" dirty="0">
                        <a:solidFill>
                          <a:schemeClr val="tx1"/>
                        </a:solidFill>
                        <a:latin typeface="メイリオ" panose="020B0604030504040204" pitchFamily="50" charset="-128"/>
                        <a:ea typeface="メイリオ" panose="020B0604030504040204" pitchFamily="50" charset="-128"/>
                      </a:endParaRPr>
                    </a:p>
                  </a:txBody>
                  <a:tcPr marT="90000" marB="3600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nSpc>
                          <a:spcPct val="120000"/>
                        </a:lnSpc>
                      </a:pPr>
                      <a:r>
                        <a:rPr lang="ja-JP" altLang="en-US" sz="1200" b="0" spc="50" baseline="0" dirty="0">
                          <a:solidFill>
                            <a:schemeClr val="tx1"/>
                          </a:solidFill>
                        </a:rPr>
                        <a:t>常時特定粉じん作業が行われる屋内作業場における６か月以内ごとに１回の定期作業環境測定結果の評価、改善措置の状況を確認しましょう。</a:t>
                      </a:r>
                      <a:endParaRPr lang="ja-JP" altLang="en-US" sz="1200" b="0" spc="50" baseline="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T="90000" marB="3600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990587">
                <a:tc>
                  <a:txBody>
                    <a:bodyPr/>
                    <a:lstStyle/>
                    <a:p>
                      <a:pPr algn="ctr"/>
                      <a:r>
                        <a:rPr lang="ja-JP" altLang="en-US" sz="1200" b="1" dirty="0">
                          <a:solidFill>
                            <a:schemeClr val="tx1"/>
                          </a:solidFill>
                        </a:rPr>
                        <a:t>□</a:t>
                      </a:r>
                      <a:endParaRPr kumimoji="1" lang="ja-JP" altLang="en-US" sz="1200" dirty="0">
                        <a:solidFill>
                          <a:schemeClr val="tx1"/>
                        </a:solidFill>
                      </a:endParaRPr>
                    </a:p>
                  </a:txBody>
                  <a:tcPr marT="90000" marB="3600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nSpc>
                          <a:spcPct val="120000"/>
                        </a:lnSpc>
                      </a:pPr>
                      <a:r>
                        <a:rPr kumimoji="1" lang="ja-JP" altLang="en-US" sz="1200" b="0" spc="150" baseline="0" dirty="0">
                          <a:solidFill>
                            <a:schemeClr val="tx1"/>
                          </a:solidFill>
                        </a:rPr>
                        <a:t>じん肺健康診断の着実な実施状況の確認等</a:t>
                      </a:r>
                      <a:endParaRPr kumimoji="1" lang="ja-JP" altLang="en-US" sz="1200" b="0" spc="150" baseline="0" dirty="0">
                        <a:solidFill>
                          <a:schemeClr val="tx1"/>
                        </a:solidFill>
                        <a:latin typeface="メイリオ" panose="020B0604030504040204" pitchFamily="50" charset="-128"/>
                        <a:ea typeface="メイリオ" panose="020B0604030504040204" pitchFamily="50" charset="-128"/>
                      </a:endParaRPr>
                    </a:p>
                  </a:txBody>
                  <a:tcPr marT="90000" marB="3600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marL="0" marR="0" indent="0" algn="l" defTabSz="914400" rtl="0" eaLnBrk="1" fontAlgn="auto" latinLnBrk="0" hangingPunct="1">
                        <a:lnSpc>
                          <a:spcPct val="120000"/>
                        </a:lnSpc>
                        <a:spcBef>
                          <a:spcPts val="0"/>
                        </a:spcBef>
                        <a:spcAft>
                          <a:spcPts val="0"/>
                        </a:spcAft>
                        <a:buClrTx/>
                        <a:buSzTx/>
                        <a:buFontTx/>
                        <a:buNone/>
                        <a:tabLst/>
                        <a:defRPr/>
                      </a:pPr>
                      <a:r>
                        <a:rPr lang="ja-JP" altLang="en-US" sz="1200" b="0" spc="50" baseline="0" dirty="0">
                          <a:solidFill>
                            <a:schemeClr val="tx1"/>
                          </a:solidFill>
                        </a:rPr>
                        <a:t>就業時又は定期じん肺健康診断の実施状況、事後措置の状況を確認しましょう。また、毎年２月末までに所轄労働基準監督署に報告する「じん肺健康管理実施状況報告」の提出漏れがないか確認及び次年報告の準備をしましょう。</a:t>
                      </a:r>
                      <a:endParaRPr lang="en-US" altLang="ja-JP" sz="1200" b="0" spc="50" baseline="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T="90000" marB="3600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10005"/>
                  </a:ext>
                </a:extLst>
              </a:tr>
              <a:tr h="46542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ja-JP" altLang="en-US" sz="1200" b="1" dirty="0">
                          <a:solidFill>
                            <a:schemeClr val="tx1"/>
                          </a:solidFill>
                        </a:rPr>
                        <a:t>□</a:t>
                      </a:r>
                      <a:endParaRPr kumimoji="1" lang="ja-JP" altLang="en-US" sz="1200" b="1" dirty="0">
                        <a:solidFill>
                          <a:schemeClr val="tx1"/>
                        </a:solidFill>
                      </a:endParaRPr>
                    </a:p>
                  </a:txBody>
                  <a:tcPr marT="90000" marB="3600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nSpc>
                          <a:spcPct val="120000"/>
                        </a:lnSpc>
                      </a:pPr>
                      <a:r>
                        <a:rPr kumimoji="1" lang="ja-JP" altLang="en-US" sz="1200" b="0" u="none" spc="150" baseline="0" dirty="0">
                          <a:solidFill>
                            <a:schemeClr val="tx1"/>
                          </a:solidFill>
                        </a:rPr>
                        <a:t>健康管理教育等の推進</a:t>
                      </a:r>
                      <a:endParaRPr kumimoji="1" lang="en-US" altLang="ja-JP" sz="1200" b="0" u="none" spc="150" baseline="0" dirty="0">
                        <a:solidFill>
                          <a:schemeClr val="tx1"/>
                        </a:solidFill>
                        <a:latin typeface="メイリオ" panose="020B0604030504040204" pitchFamily="50" charset="-128"/>
                        <a:ea typeface="メイリオ" panose="020B0604030504040204" pitchFamily="50" charset="-128"/>
                      </a:endParaRPr>
                    </a:p>
                  </a:txBody>
                  <a:tcPr marT="90000" marB="3600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marL="0" marR="0" indent="0" algn="l" defTabSz="914400" rtl="0" eaLnBrk="1" fontAlgn="auto" latinLnBrk="0" hangingPunct="1">
                        <a:lnSpc>
                          <a:spcPct val="120000"/>
                        </a:lnSpc>
                        <a:spcBef>
                          <a:spcPts val="0"/>
                        </a:spcBef>
                        <a:spcAft>
                          <a:spcPts val="0"/>
                        </a:spcAft>
                        <a:buClrTx/>
                        <a:buSzTx/>
                        <a:buFontTx/>
                        <a:buNone/>
                        <a:tabLst/>
                        <a:defRPr/>
                      </a:pPr>
                      <a:r>
                        <a:rPr lang="ja-JP" altLang="en-US" sz="1200" spc="50" baseline="0" dirty="0">
                          <a:solidFill>
                            <a:schemeClr val="tx1"/>
                          </a:solidFill>
                        </a:rPr>
                        <a:t>じん肺に関する予防及び健康管理のための教育の実施状況を確認しましょう。</a:t>
                      </a:r>
                      <a:endParaRPr lang="en-US" altLang="ja-JP" sz="1000" u="sng" spc="50" baseline="0" dirty="0">
                        <a:solidFill>
                          <a:schemeClr val="tx1"/>
                        </a:solidFill>
                        <a:latin typeface="メイリオ" panose="020B0604030504040204" pitchFamily="50" charset="-128"/>
                        <a:ea typeface="メイリオ" panose="020B0604030504040204" pitchFamily="50" charset="-128"/>
                      </a:endParaRPr>
                    </a:p>
                  </a:txBody>
                  <a:tcPr marT="90000" marB="3600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4" name="テキスト ボックス 3">
            <a:extLst>
              <a:ext uri="{FF2B5EF4-FFF2-40B4-BE49-F238E27FC236}">
                <a16:creationId xmlns:a16="http://schemas.microsoft.com/office/drawing/2014/main" id="{6F6D3248-3681-23EC-D940-45A5C19B9C29}"/>
              </a:ext>
            </a:extLst>
          </p:cNvPr>
          <p:cNvSpPr txBox="1"/>
          <p:nvPr/>
        </p:nvSpPr>
        <p:spPr>
          <a:xfrm>
            <a:off x="73214" y="3092351"/>
            <a:ext cx="6671925" cy="355858"/>
          </a:xfrm>
          <a:prstGeom prst="rect">
            <a:avLst/>
          </a:prstGeom>
          <a:solidFill>
            <a:srgbClr val="3C83BB"/>
          </a:solidFill>
          <a:ln>
            <a:noFill/>
          </a:ln>
        </p:spPr>
        <p:txBody>
          <a:bodyPr wrap="square" lIns="36000" tIns="36000" rIns="36000" bIns="36000" rtlCol="0" anchor="ctr">
            <a:spAutoFit/>
          </a:bodyPr>
          <a:lstStyle/>
          <a:p>
            <a:pPr marL="0" marR="0" lvl="0" indent="0" algn="ctr" defTabSz="457200" rtl="0" eaLnBrk="1" fontAlgn="auto" latinLnBrk="0" hangingPunct="1">
              <a:lnSpc>
                <a:spcPct val="120000"/>
              </a:lnSpc>
              <a:spcBef>
                <a:spcPts val="0"/>
              </a:spcBef>
              <a:spcAft>
                <a:spcPts val="0"/>
              </a:spcAft>
              <a:buClrTx/>
              <a:buSzTx/>
              <a:buFontTx/>
              <a:buNone/>
              <a:tabLst/>
              <a:defRPr/>
            </a:pPr>
            <a:r>
              <a:rPr kumimoji="1" lang="ja-JP" altLang="en-US" sz="1600" b="1" spc="300" dirty="0">
                <a:solidFill>
                  <a:schemeClr val="bg1"/>
                </a:solidFill>
                <a:latin typeface="メイリオ" panose="020B0604030504040204" pitchFamily="50" charset="-128"/>
                <a:ea typeface="メイリオ" panose="020B0604030504040204" pitchFamily="50" charset="-128"/>
              </a:rPr>
              <a:t>強化月間中に職場の粉じん障害防止対策を再確認しましょう</a:t>
            </a:r>
            <a:endParaRPr kumimoji="1" lang="en-US" altLang="ja-JP" sz="1600" b="1" i="0" u="none" strike="noStrike" kern="1200" cap="none" spc="30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endParaRPr>
          </a:p>
        </p:txBody>
      </p:sp>
      <p:grpSp>
        <p:nvGrpSpPr>
          <p:cNvPr id="6" name="グループ化 5">
            <a:extLst>
              <a:ext uri="{FF2B5EF4-FFF2-40B4-BE49-F238E27FC236}">
                <a16:creationId xmlns:a16="http://schemas.microsoft.com/office/drawing/2014/main" id="{7B271F29-C7BC-C54F-B956-82F7B264CB59}"/>
              </a:ext>
            </a:extLst>
          </p:cNvPr>
          <p:cNvGrpSpPr/>
          <p:nvPr/>
        </p:nvGrpSpPr>
        <p:grpSpPr>
          <a:xfrm>
            <a:off x="1419895" y="9217737"/>
            <a:ext cx="4784065" cy="606811"/>
            <a:chOff x="961657" y="9406462"/>
            <a:chExt cx="4101285" cy="606811"/>
          </a:xfrm>
        </p:grpSpPr>
        <p:sp>
          <p:nvSpPr>
            <p:cNvPr id="7" name="角丸四角形 156">
              <a:extLst>
                <a:ext uri="{FF2B5EF4-FFF2-40B4-BE49-F238E27FC236}">
                  <a16:creationId xmlns:a16="http://schemas.microsoft.com/office/drawing/2014/main" id="{3F231D67-82E3-9264-8A68-61B36991108F}"/>
                </a:ext>
              </a:extLst>
            </p:cNvPr>
            <p:cNvSpPr/>
            <p:nvPr/>
          </p:nvSpPr>
          <p:spPr>
            <a:xfrm flipH="1">
              <a:off x="1137484" y="9406462"/>
              <a:ext cx="3925458" cy="606811"/>
            </a:xfrm>
            <a:prstGeom prst="roundRect">
              <a:avLst>
                <a:gd name="adj" fmla="val 0"/>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defPPr>
                <a:defRPr lang="ja-JP"/>
              </a:defPPr>
              <a:lvl1pPr algn="l" rtl="0" eaLnBrk="0" fontAlgn="base" hangingPunct="0">
                <a:spcBef>
                  <a:spcPct val="0"/>
                </a:spcBef>
                <a:spcAft>
                  <a:spcPct val="0"/>
                </a:spcAft>
                <a:defRPr kumimoji="1" kern="1200">
                  <a:solidFill>
                    <a:schemeClr val="lt1"/>
                  </a:solidFill>
                  <a:latin typeface="+mn-lt"/>
                  <a:ea typeface="+mn-ea"/>
                  <a:cs typeface="+mn-cs"/>
                </a:defRPr>
              </a:lvl1pPr>
              <a:lvl2pPr marL="610625" algn="l" rtl="0" eaLnBrk="0" fontAlgn="base" hangingPunct="0">
                <a:spcBef>
                  <a:spcPct val="0"/>
                </a:spcBef>
                <a:spcAft>
                  <a:spcPct val="0"/>
                </a:spcAft>
                <a:defRPr kumimoji="1" kern="1200">
                  <a:solidFill>
                    <a:schemeClr val="lt1"/>
                  </a:solidFill>
                  <a:latin typeface="+mn-lt"/>
                  <a:ea typeface="+mn-ea"/>
                  <a:cs typeface="+mn-cs"/>
                </a:defRPr>
              </a:lvl2pPr>
              <a:lvl3pPr marL="1221251" algn="l" rtl="0" eaLnBrk="0" fontAlgn="base" hangingPunct="0">
                <a:spcBef>
                  <a:spcPct val="0"/>
                </a:spcBef>
                <a:spcAft>
                  <a:spcPct val="0"/>
                </a:spcAft>
                <a:defRPr kumimoji="1" kern="1200">
                  <a:solidFill>
                    <a:schemeClr val="lt1"/>
                  </a:solidFill>
                  <a:latin typeface="+mn-lt"/>
                  <a:ea typeface="+mn-ea"/>
                  <a:cs typeface="+mn-cs"/>
                </a:defRPr>
              </a:lvl3pPr>
              <a:lvl4pPr marL="1831879" algn="l" rtl="0" eaLnBrk="0" fontAlgn="base" hangingPunct="0">
                <a:spcBef>
                  <a:spcPct val="0"/>
                </a:spcBef>
                <a:spcAft>
                  <a:spcPct val="0"/>
                </a:spcAft>
                <a:defRPr kumimoji="1" kern="1200">
                  <a:solidFill>
                    <a:schemeClr val="lt1"/>
                  </a:solidFill>
                  <a:latin typeface="+mn-lt"/>
                  <a:ea typeface="+mn-ea"/>
                  <a:cs typeface="+mn-cs"/>
                </a:defRPr>
              </a:lvl4pPr>
              <a:lvl5pPr marL="2442503" algn="l" rtl="0" eaLnBrk="0" fontAlgn="base" hangingPunct="0">
                <a:spcBef>
                  <a:spcPct val="0"/>
                </a:spcBef>
                <a:spcAft>
                  <a:spcPct val="0"/>
                </a:spcAft>
                <a:defRPr kumimoji="1" kern="1200">
                  <a:solidFill>
                    <a:schemeClr val="lt1"/>
                  </a:solidFill>
                  <a:latin typeface="+mn-lt"/>
                  <a:ea typeface="+mn-ea"/>
                  <a:cs typeface="+mn-cs"/>
                </a:defRPr>
              </a:lvl5pPr>
              <a:lvl6pPr marL="3053130" algn="l" defTabSz="1221251" rtl="0" eaLnBrk="1" latinLnBrk="0" hangingPunct="1">
                <a:defRPr kumimoji="1" kern="1200">
                  <a:solidFill>
                    <a:schemeClr val="lt1"/>
                  </a:solidFill>
                  <a:latin typeface="+mn-lt"/>
                  <a:ea typeface="+mn-ea"/>
                  <a:cs typeface="+mn-cs"/>
                </a:defRPr>
              </a:lvl6pPr>
              <a:lvl7pPr marL="3663756" algn="l" defTabSz="1221251" rtl="0" eaLnBrk="1" latinLnBrk="0" hangingPunct="1">
                <a:defRPr kumimoji="1" kern="1200">
                  <a:solidFill>
                    <a:schemeClr val="lt1"/>
                  </a:solidFill>
                  <a:latin typeface="+mn-lt"/>
                  <a:ea typeface="+mn-ea"/>
                  <a:cs typeface="+mn-cs"/>
                </a:defRPr>
              </a:lvl7pPr>
              <a:lvl8pPr marL="4274381" algn="l" defTabSz="1221251" rtl="0" eaLnBrk="1" latinLnBrk="0" hangingPunct="1">
                <a:defRPr kumimoji="1" kern="1200">
                  <a:solidFill>
                    <a:schemeClr val="lt1"/>
                  </a:solidFill>
                  <a:latin typeface="+mn-lt"/>
                  <a:ea typeface="+mn-ea"/>
                  <a:cs typeface="+mn-cs"/>
                </a:defRPr>
              </a:lvl8pPr>
              <a:lvl9pPr marL="4885006" algn="l" defTabSz="1221251" rtl="0" eaLnBrk="1" latinLnBrk="0" hangingPunct="1">
                <a:defRPr kumimoji="1"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2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・京都労働局・京都府下各労働基準監督署</a:t>
              </a:r>
            </a:p>
          </p:txBody>
        </p:sp>
        <p:pic>
          <p:nvPicPr>
            <p:cNvPr id="8" name="図 7" descr="黒い背景と白い文字&#10;&#10;自動的に生成された説明">
              <a:extLst>
                <a:ext uri="{FF2B5EF4-FFF2-40B4-BE49-F238E27FC236}">
                  <a16:creationId xmlns:a16="http://schemas.microsoft.com/office/drawing/2014/main" id="{C0AB26C7-A30D-CEE1-BD91-06BC2C7AF87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1657" y="9453457"/>
              <a:ext cx="1266634" cy="428295"/>
            </a:xfrm>
            <a:prstGeom prst="rect">
              <a:avLst/>
            </a:prstGeom>
          </p:spPr>
        </p:pic>
      </p:grpSp>
      <p:pic>
        <p:nvPicPr>
          <p:cNvPr id="11" name="Picture 8">
            <a:extLst>
              <a:ext uri="{FF2B5EF4-FFF2-40B4-BE49-F238E27FC236}">
                <a16:creationId xmlns:a16="http://schemas.microsoft.com/office/drawing/2014/main" id="{F353ADB6-7DF1-F32D-041A-F0CE5363899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211" t="23238" r="8519" b="28416"/>
          <a:stretch/>
        </p:blipFill>
        <p:spPr bwMode="auto">
          <a:xfrm>
            <a:off x="5608292" y="8885558"/>
            <a:ext cx="1191336" cy="944790"/>
          </a:xfrm>
          <a:prstGeom prst="rect">
            <a:avLst/>
          </a:prstGeom>
          <a:noFill/>
          <a:extLst>
            <a:ext uri="{909E8E84-426E-40DD-AFC4-6F175D3DCCD1}">
              <a14:hiddenFill xmlns:a14="http://schemas.microsoft.com/office/drawing/2010/main">
                <a:solidFill>
                  <a:srgbClr val="FFFFFF"/>
                </a:solidFill>
              </a14:hiddenFill>
            </a:ext>
          </a:extLst>
        </p:spPr>
      </p:pic>
      <p:pic>
        <p:nvPicPr>
          <p:cNvPr id="10" name="図 9" descr="QR コード&#10;&#10;自動的に生成された説明">
            <a:extLst>
              <a:ext uri="{FF2B5EF4-FFF2-40B4-BE49-F238E27FC236}">
                <a16:creationId xmlns:a16="http://schemas.microsoft.com/office/drawing/2014/main" id="{C5DDC848-8259-9302-3DF5-D6F5D6E519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67100" y="2072276"/>
            <a:ext cx="952371" cy="952371"/>
          </a:xfrm>
          <a:prstGeom prst="rect">
            <a:avLst/>
          </a:prstGeom>
        </p:spPr>
      </p:pic>
      <p:pic>
        <p:nvPicPr>
          <p:cNvPr id="13" name="図 12">
            <a:extLst>
              <a:ext uri="{FF2B5EF4-FFF2-40B4-BE49-F238E27FC236}">
                <a16:creationId xmlns:a16="http://schemas.microsoft.com/office/drawing/2014/main" id="{56D0CDB8-1D73-29F5-3CFE-F7911118C204}"/>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2284" y="9217737"/>
            <a:ext cx="1023380" cy="553217"/>
          </a:xfrm>
          <a:prstGeom prst="rect">
            <a:avLst/>
          </a:prstGeom>
          <a:noFill/>
          <a:ln>
            <a:noFill/>
          </a:ln>
        </p:spPr>
      </p:pic>
      <p:sp>
        <p:nvSpPr>
          <p:cNvPr id="5" name="テキスト ボックス 4">
            <a:extLst>
              <a:ext uri="{FF2B5EF4-FFF2-40B4-BE49-F238E27FC236}">
                <a16:creationId xmlns:a16="http://schemas.microsoft.com/office/drawing/2014/main" id="{28AF805A-9670-07A0-895B-2BC7CEF3AFF9}"/>
              </a:ext>
            </a:extLst>
          </p:cNvPr>
          <p:cNvSpPr txBox="1"/>
          <p:nvPr/>
        </p:nvSpPr>
        <p:spPr>
          <a:xfrm>
            <a:off x="5767100" y="169334"/>
            <a:ext cx="952371" cy="307777"/>
          </a:xfrm>
          <a:prstGeom prst="rect">
            <a:avLst/>
          </a:prstGeom>
          <a:noFill/>
        </p:spPr>
        <p:txBody>
          <a:bodyPr wrap="square" rtlCol="0">
            <a:spAutoFit/>
          </a:bodyPr>
          <a:lstStyle/>
          <a:p>
            <a:pPr algn="ctr"/>
            <a:r>
              <a:rPr kumimoji="1" lang="ja-JP" altLang="en-US" sz="1400">
                <a:latin typeface="ＭＳ 明朝" panose="02020609040205080304" pitchFamily="17" charset="-128"/>
                <a:ea typeface="ＭＳ 明朝" panose="02020609040205080304" pitchFamily="17" charset="-128"/>
              </a:rPr>
              <a:t>資料４</a:t>
            </a:r>
            <a:endParaRPr kumimoji="1" lang="ja-JP" altLang="en-US" sz="1400" dirty="0">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2872816194"/>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88842C20D3175D4EB6B9FA4917D11B9A" ma:contentTypeVersion="16" ma:contentTypeDescription="新しいドキュメントを作成します。" ma:contentTypeScope="" ma:versionID="d6483126d0b533b8c9226ee03bc11081">
  <xsd:schema xmlns:xsd="http://www.w3.org/2001/XMLSchema" xmlns:xs="http://www.w3.org/2001/XMLSchema" xmlns:p="http://schemas.microsoft.com/office/2006/metadata/properties" xmlns:ns3="5d32e7c2-9acc-42b4-908e-3bf02e8954f4" xmlns:ns4="52b8a7a9-e765-45f7-9ec0-ecf5338cc784" targetNamespace="http://schemas.microsoft.com/office/2006/metadata/properties" ma:root="true" ma:fieldsID="03eac83eeb16af5b0487ac16c6bedff7" ns3:_="" ns4:_="">
    <xsd:import namespace="5d32e7c2-9acc-42b4-908e-3bf02e8954f4"/>
    <xsd:import namespace="52b8a7a9-e765-45f7-9ec0-ecf5338cc784"/>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_activity" minOccurs="0"/>
                <xsd:element ref="ns4:MediaServiceDateTaken" minOccurs="0"/>
                <xsd:element ref="ns4:MediaServiceAutoTags" minOccurs="0"/>
                <xsd:element ref="ns4:MediaLengthInSeconds" minOccurs="0"/>
                <xsd:element ref="ns4:MediaServiceLocation" minOccurs="0"/>
                <xsd:element ref="ns4:MediaServiceGenerationTime" minOccurs="0"/>
                <xsd:element ref="ns4:MediaServiceEventHashCode" minOccurs="0"/>
                <xsd:element ref="ns4:MediaServiceOCR"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32e7c2-9acc-42b4-908e-3bf02e8954f4"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SharingHintHash" ma:index="10" nillable="true" ma:displayName="共有のヒントのハッシュ"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2b8a7a9-e765-45f7-9ec0-ecf5338cc784"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_activity" ma:index="13" nillable="true" ma:displayName="_activity" ma:hidden="true" ma:internalName="_activity">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Location" ma:index="17" nillable="true" ma:displayName="Location" ma:indexed="true"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52b8a7a9-e765-45f7-9ec0-ecf5338cc78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CECF635-51CB-4419-8141-B678E3BB91A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d32e7c2-9acc-42b4-908e-3bf02e8954f4"/>
    <ds:schemaRef ds:uri="52b8a7a9-e765-45f7-9ec0-ecf5338cc7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4A0C1C2-F9B8-4D43-B694-C0373E382934}">
  <ds:schemaRefs>
    <ds:schemaRef ds:uri="http://schemas.microsoft.com/office/infopath/2007/PartnerControls"/>
    <ds:schemaRef ds:uri="52b8a7a9-e765-45f7-9ec0-ecf5338cc784"/>
    <ds:schemaRef ds:uri="http://purl.org/dc/elements/1.1/"/>
    <ds:schemaRef ds:uri="http://schemas.microsoft.com/office/2006/metadata/properties"/>
    <ds:schemaRef ds:uri="http://purl.org/dc/terms/"/>
    <ds:schemaRef ds:uri="5d32e7c2-9acc-42b4-908e-3bf02e8954f4"/>
    <ds:schemaRef ds:uri="http://schemas.microsoft.com/office/2006/documentManagement/types"/>
    <ds:schemaRef ds:uri="http://purl.org/dc/dcmitype/"/>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88EA7CB1-7F8E-4B41-90FF-D31AC047DEE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Words>580</Words>
  <PresentationFormat>A4 210 x 297 mm</PresentationFormat>
  <Paragraphs>31</Paragraphs>
  <Slides>1</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ＭＳ 明朝</vt:lpstr>
      <vt:lpstr>メイリオ</vt:lpstr>
      <vt:lpstr>游ゴシック</vt:lpstr>
      <vt:lpstr>Arial</vt:lpstr>
      <vt:lpstr>Calibri</vt:lpstr>
      <vt:lpstr>Calibri Light</vt:lpstr>
      <vt:lpstr>Office テーマ</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0x01010088842C20D3175D4EB6B9FA4917D11B9A</vt:lpwstr>
  </property>
</Properties>
</file>