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3" r:id="rId5"/>
    <p:sldId id="264" r:id="rId6"/>
  </p:sldIdLst>
  <p:sldSz cx="7200900" cy="10333038"/>
  <p:notesSz cx="6797675" cy="99266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F0FF"/>
    <a:srgbClr val="B7DBFF"/>
    <a:srgbClr val="C9E4FF"/>
    <a:srgbClr val="F3F9FF"/>
    <a:srgbClr val="D2E7FE"/>
    <a:srgbClr val="BEDCFE"/>
    <a:srgbClr val="E9EDF4"/>
    <a:srgbClr val="B4D7FE"/>
    <a:srgbClr val="FFFF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24" autoAdjust="0"/>
    <p:restoredTop sz="94660" autoAdjust="0"/>
  </p:normalViewPr>
  <p:slideViewPr>
    <p:cSldViewPr showGuides="1">
      <p:cViewPr varScale="1">
        <p:scale>
          <a:sx n="46" d="100"/>
          <a:sy n="46" d="100"/>
        </p:scale>
        <p:origin x="2220" y="72"/>
      </p:cViewPr>
      <p:guideLst>
        <p:guide orient="horz" pos="2846"/>
        <p:guide pos="2268"/>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45" d="100"/>
          <a:sy n="45" d="100"/>
        </p:scale>
        <p:origin x="-2742" y="-108"/>
      </p:cViewPr>
      <p:guideLst>
        <p:guide orient="horz" pos="3127"/>
        <p:guide pos="2141"/>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065" cy="497410"/>
          </a:xfrm>
          <a:prstGeom prst="rect">
            <a:avLst/>
          </a:prstGeom>
        </p:spPr>
        <p:txBody>
          <a:bodyPr vert="horz" lIns="88212" tIns="44106" rIns="88212" bIns="441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092" y="1"/>
            <a:ext cx="2946065" cy="497410"/>
          </a:xfrm>
          <a:prstGeom prst="rect">
            <a:avLst/>
          </a:prstGeom>
        </p:spPr>
        <p:txBody>
          <a:bodyPr vert="horz" lIns="88212" tIns="44106" rIns="88212" bIns="44106" rtlCol="0"/>
          <a:lstStyle>
            <a:lvl1pPr algn="r">
              <a:defRPr sz="1200"/>
            </a:lvl1pPr>
          </a:lstStyle>
          <a:p>
            <a:fld id="{0578DDFC-911D-478C-B223-E70338A040E3}" type="datetimeFigureOut">
              <a:rPr kumimoji="1" lang="ja-JP" altLang="en-US" smtClean="0"/>
              <a:t>2026/6/17</a:t>
            </a:fld>
            <a:endParaRPr kumimoji="1" lang="ja-JP" altLang="en-US"/>
          </a:p>
        </p:txBody>
      </p:sp>
      <p:sp>
        <p:nvSpPr>
          <p:cNvPr id="4" name="フッター プレースホルダー 3"/>
          <p:cNvSpPr>
            <a:spLocks noGrp="1"/>
          </p:cNvSpPr>
          <p:nvPr>
            <p:ph type="ftr" sz="quarter" idx="2"/>
          </p:nvPr>
        </p:nvSpPr>
        <p:spPr>
          <a:xfrm>
            <a:off x="0" y="9429229"/>
            <a:ext cx="2946065" cy="497409"/>
          </a:xfrm>
          <a:prstGeom prst="rect">
            <a:avLst/>
          </a:prstGeom>
        </p:spPr>
        <p:txBody>
          <a:bodyPr vert="horz" lIns="88212" tIns="44106" rIns="88212" bIns="441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092" y="9429229"/>
            <a:ext cx="2946065" cy="497409"/>
          </a:xfrm>
          <a:prstGeom prst="rect">
            <a:avLst/>
          </a:prstGeom>
        </p:spPr>
        <p:txBody>
          <a:bodyPr vert="horz" lIns="88212" tIns="44106" rIns="88212" bIns="44106" rtlCol="0" anchor="b"/>
          <a:lstStyle>
            <a:lvl1pPr algn="r">
              <a:defRPr sz="1200"/>
            </a:lvl1pPr>
          </a:lstStyle>
          <a:p>
            <a:fld id="{EDDBBE5D-2A8D-4E07-9613-159E57577F73}" type="slidenum">
              <a:rPr kumimoji="1" lang="ja-JP" altLang="en-US" smtClean="0"/>
              <a:t>‹#›</a:t>
            </a:fld>
            <a:endParaRPr kumimoji="1" lang="ja-JP" altLang="en-US"/>
          </a:p>
        </p:txBody>
      </p:sp>
    </p:spTree>
    <p:extLst>
      <p:ext uri="{BB962C8B-B14F-4D97-AF65-F5344CB8AC3E}">
        <p14:creationId xmlns:p14="http://schemas.microsoft.com/office/powerpoint/2010/main" val="3198602346"/>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1" y="0"/>
            <a:ext cx="2945447" cy="496253"/>
          </a:xfrm>
          <a:prstGeom prst="rect">
            <a:avLst/>
          </a:prstGeom>
        </p:spPr>
        <p:txBody>
          <a:bodyPr vert="horz" lIns="91240" tIns="45621" rIns="91240" bIns="4562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53" y="0"/>
            <a:ext cx="2945447" cy="496253"/>
          </a:xfrm>
          <a:prstGeom prst="rect">
            <a:avLst/>
          </a:prstGeom>
        </p:spPr>
        <p:txBody>
          <a:bodyPr vert="horz" lIns="91240" tIns="45621" rIns="91240" bIns="45621" rtlCol="0"/>
          <a:lstStyle>
            <a:lvl1pPr algn="r">
              <a:defRPr sz="1200"/>
            </a:lvl1pPr>
          </a:lstStyle>
          <a:p>
            <a:fld id="{0379D9F6-D022-44C4-A8F0-B374FB4DA7C7}"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2103438" y="744538"/>
            <a:ext cx="2590800" cy="3721100"/>
          </a:xfrm>
          <a:prstGeom prst="rect">
            <a:avLst/>
          </a:prstGeom>
          <a:noFill/>
          <a:ln w="12700">
            <a:solidFill>
              <a:prstClr val="black"/>
            </a:solidFill>
          </a:ln>
        </p:spPr>
        <p:txBody>
          <a:bodyPr vert="horz" lIns="91240" tIns="45621" rIns="91240" bIns="45621" rtlCol="0" anchor="ctr"/>
          <a:lstStyle/>
          <a:p>
            <a:endParaRPr lang="ja-JP" altLang="en-US"/>
          </a:p>
        </p:txBody>
      </p:sp>
      <p:sp>
        <p:nvSpPr>
          <p:cNvPr id="5" name="ノート プレースホルダー 4"/>
          <p:cNvSpPr>
            <a:spLocks noGrp="1"/>
          </p:cNvSpPr>
          <p:nvPr>
            <p:ph type="body" sz="quarter" idx="3"/>
          </p:nvPr>
        </p:nvSpPr>
        <p:spPr>
          <a:xfrm>
            <a:off x="680085" y="4715192"/>
            <a:ext cx="5437506" cy="4466274"/>
          </a:xfrm>
          <a:prstGeom prst="rect">
            <a:avLst/>
          </a:prstGeom>
        </p:spPr>
        <p:txBody>
          <a:bodyPr vert="horz" lIns="91240" tIns="45621" rIns="91240" bIns="4562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1" y="9428806"/>
            <a:ext cx="2945447" cy="496252"/>
          </a:xfrm>
          <a:prstGeom prst="rect">
            <a:avLst/>
          </a:prstGeom>
        </p:spPr>
        <p:txBody>
          <a:bodyPr vert="horz" lIns="91240" tIns="45621" rIns="91240" bIns="4562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53" y="9428806"/>
            <a:ext cx="2945447" cy="496252"/>
          </a:xfrm>
          <a:prstGeom prst="rect">
            <a:avLst/>
          </a:prstGeom>
        </p:spPr>
        <p:txBody>
          <a:bodyPr vert="horz" lIns="91240" tIns="45621" rIns="91240" bIns="45621"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hf sldNum="0" ftr="0" dt="0"/>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ヘッダー プレースホルダー 4"/>
          <p:cNvSpPr>
            <a:spLocks noGrp="1"/>
          </p:cNvSpPr>
          <p:nvPr>
            <p:ph type="hdr" sz="quarter" idx="10"/>
          </p:nvPr>
        </p:nvSpPr>
        <p:spPr/>
        <p:txBody>
          <a:bodyPr/>
          <a:lstStyle/>
          <a:p>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2026/6/17</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https://forms.office.com/r/zViy2btBz3" TargetMode="External" Type="http://schemas.openxmlformats.org/officeDocument/2006/relationships/hyperlink"/><Relationship Id="rId5"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txBox="1">
            <a:spLocks/>
          </p:cNvSpPr>
          <p:nvPr/>
        </p:nvSpPr>
        <p:spPr>
          <a:xfrm>
            <a:off x="295388" y="4877806"/>
            <a:ext cx="6768752" cy="1330573"/>
          </a:xfrm>
          <a:prstGeom prst="rect">
            <a:avLst/>
          </a:prstGeom>
          <a:noFill/>
          <a:ln w="19050">
            <a:solidFill>
              <a:schemeClr val="tx1"/>
            </a:solidFill>
          </a:ln>
        </p:spPr>
        <p:txBody>
          <a:bodyPr vert="horz" lIns="91440" tIns="45720" rIns="91440" bIns="45720" rtlCol="0">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indent="0">
              <a:buNone/>
            </a:pPr>
            <a:endParaRPr lang="en-US" altLang="ja-JP" sz="1200" dirty="0">
              <a:latin typeface="メイリオ" panose="020B0604030504040204" pitchFamily="50" charset="-128"/>
              <a:ea typeface="メイリオ" panose="020B0604030504040204" pitchFamily="50" charset="-128"/>
            </a:endParaRPr>
          </a:p>
          <a:p>
            <a:endParaRPr lang="ja-JP" altLang="ja-JP" sz="1200" dirty="0">
              <a:latin typeface="+mj-ea"/>
              <a:ea typeface="+mj-ea"/>
            </a:endParaRPr>
          </a:p>
          <a:p>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 name="角丸四角形 1"/>
          <p:cNvSpPr/>
          <p:nvPr/>
        </p:nvSpPr>
        <p:spPr>
          <a:xfrm>
            <a:off x="460682" y="323447"/>
            <a:ext cx="6452136" cy="896096"/>
          </a:xfrm>
          <a:prstGeom prst="roundRect">
            <a:avLst>
              <a:gd name="adj" fmla="val 176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令和８年度「第２回企業内人権啓発推進員研修会・</a:t>
            </a:r>
            <a:endPar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京都府企業内人権問題啓発セミナー」のご案内</a:t>
            </a:r>
          </a:p>
        </p:txBody>
      </p:sp>
      <p:sp>
        <p:nvSpPr>
          <p:cNvPr id="8" name="角丸四角形 7"/>
          <p:cNvSpPr/>
          <p:nvPr/>
        </p:nvSpPr>
        <p:spPr>
          <a:xfrm>
            <a:off x="334423" y="990055"/>
            <a:ext cx="6794419" cy="1080121"/>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ct val="120000"/>
              </a:lnSpc>
            </a:pPr>
            <a:r>
              <a:rPr lang="ja-JP" altLang="en-US" sz="14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京都労働局、公共職業安定所および京都府では、基本的人権に配慮した公正な</a:t>
            </a:r>
          </a:p>
          <a:p>
            <a:pPr algn="just">
              <a:lnSpc>
                <a:spcPct val="120000"/>
              </a:lnSpc>
            </a:pPr>
            <a:r>
              <a:rPr lang="ja-JP" altLang="en-US" sz="14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採用</a:t>
            </a:r>
            <a:r>
              <a:rPr lang="ja-JP" altLang="en-US" sz="1400" i="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選考等について理解を深めていただくためのセミナーを開催いたします。</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2887" y="9101937"/>
            <a:ext cx="806532" cy="811390"/>
          </a:xfrm>
          <a:prstGeom prst="rect">
            <a:avLst/>
          </a:prstGeom>
          <a:noFill/>
          <a:ln>
            <a:noFill/>
          </a:ln>
        </p:spPr>
      </p:pic>
      <p:sp>
        <p:nvSpPr>
          <p:cNvPr id="43" name="角丸四角形 42"/>
          <p:cNvSpPr/>
          <p:nvPr/>
        </p:nvSpPr>
        <p:spPr>
          <a:xfrm>
            <a:off x="350980" y="2646239"/>
            <a:ext cx="6495793" cy="2232248"/>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ct val="120000"/>
              </a:lnSpc>
            </a:pPr>
            <a:r>
              <a:rPr lang="ja-JP" altLang="en-US" sz="14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46" name="コンテンツ プレースホルダー 2"/>
          <p:cNvSpPr txBox="1">
            <a:spLocks/>
          </p:cNvSpPr>
          <p:nvPr/>
        </p:nvSpPr>
        <p:spPr>
          <a:xfrm>
            <a:off x="295388" y="2125419"/>
            <a:ext cx="6763587" cy="2406869"/>
          </a:xfrm>
          <a:prstGeom prst="rect">
            <a:avLst/>
          </a:prstGeom>
          <a:noFill/>
          <a:ln w="19050">
            <a:solidFill>
              <a:schemeClr val="tx1"/>
            </a:solidFill>
          </a:ln>
        </p:spPr>
        <p:txBody>
          <a:bodyPr vert="horz" lIns="91440" tIns="45720" rIns="91440" bIns="45720" rtlCol="0">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endParaRPr lang="en-US" altLang="ja-JP" sz="1200" dirty="0">
              <a:latin typeface="+mj-ea"/>
              <a:ea typeface="+mj-ea"/>
            </a:endParaRPr>
          </a:p>
          <a:p>
            <a:pPr marL="45720" indent="0">
              <a:buNone/>
            </a:pPr>
            <a:r>
              <a:rPr lang="ja-JP" altLang="en-US" b="1" dirty="0">
                <a:solidFill>
                  <a:schemeClr val="tx1"/>
                </a:solidFill>
                <a:latin typeface="メイリオ" panose="020B0604030504040204" pitchFamily="50" charset="-128"/>
                <a:ea typeface="メイリオ" panose="020B0604030504040204" pitchFamily="50" charset="-128"/>
              </a:rPr>
              <a:t>第</a:t>
            </a:r>
            <a:r>
              <a:rPr lang="en-US" altLang="ja-JP" b="1" dirty="0">
                <a:solidFill>
                  <a:schemeClr val="tx1"/>
                </a:solidFill>
                <a:latin typeface="メイリオ" panose="020B0604030504040204" pitchFamily="50" charset="-128"/>
                <a:ea typeface="メイリオ" panose="020B0604030504040204" pitchFamily="50" charset="-128"/>
              </a:rPr>
              <a:t>1</a:t>
            </a:r>
            <a:r>
              <a:rPr lang="ja-JP" altLang="en-US" b="1" dirty="0">
                <a:solidFill>
                  <a:schemeClr val="tx1"/>
                </a:solidFill>
                <a:latin typeface="メイリオ" panose="020B0604030504040204" pitchFamily="50" charset="-128"/>
                <a:ea typeface="メイリオ" panose="020B0604030504040204" pitchFamily="50" charset="-128"/>
              </a:rPr>
              <a:t>部　</a:t>
            </a:r>
            <a:r>
              <a:rPr lang="ja-JP" altLang="ja-JP" b="1" dirty="0">
                <a:solidFill>
                  <a:schemeClr val="tx1"/>
                </a:solidFill>
                <a:latin typeface="メイリオ" panose="020B0604030504040204" pitchFamily="50" charset="-128"/>
                <a:ea typeface="メイリオ" panose="020B0604030504040204" pitchFamily="50" charset="-128"/>
              </a:rPr>
              <a:t>公正採用選考に関する説明</a:t>
            </a:r>
            <a:endParaRPr lang="en-US" altLang="ja-JP" b="1" dirty="0">
              <a:solidFill>
                <a:schemeClr val="tx1"/>
              </a:solidFill>
              <a:latin typeface="メイリオ" panose="020B0604030504040204" pitchFamily="50" charset="-128"/>
              <a:ea typeface="メイリオ" panose="020B0604030504040204" pitchFamily="50" charset="-128"/>
            </a:endParaRPr>
          </a:p>
          <a:p>
            <a:pPr marL="45720" indent="0">
              <a:buNone/>
            </a:pPr>
            <a:endParaRPr lang="en-US" altLang="ja-JP" sz="800"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b="1" dirty="0">
                <a:solidFill>
                  <a:schemeClr val="tx1"/>
                </a:solidFill>
                <a:latin typeface="メイリオ" panose="020B0604030504040204" pitchFamily="50" charset="-128"/>
                <a:ea typeface="メイリオ" panose="020B0604030504040204" pitchFamily="50" charset="-128"/>
              </a:rPr>
              <a:t>第</a:t>
            </a:r>
            <a:r>
              <a:rPr lang="en-US" altLang="ja-JP" b="1" dirty="0">
                <a:solidFill>
                  <a:schemeClr val="tx1"/>
                </a:solidFill>
                <a:latin typeface="メイリオ" panose="020B0604030504040204" pitchFamily="50" charset="-128"/>
                <a:ea typeface="メイリオ" panose="020B0604030504040204" pitchFamily="50" charset="-128"/>
              </a:rPr>
              <a:t>2</a:t>
            </a:r>
            <a:r>
              <a:rPr lang="ja-JP" altLang="en-US" b="1" dirty="0">
                <a:solidFill>
                  <a:schemeClr val="tx1"/>
                </a:solidFill>
                <a:latin typeface="メイリオ" panose="020B0604030504040204" pitchFamily="50" charset="-128"/>
                <a:ea typeface="メイリオ" panose="020B0604030504040204" pitchFamily="50" charset="-128"/>
              </a:rPr>
              <a:t>部　講演 </a:t>
            </a:r>
            <a:endParaRPr lang="en-US" altLang="ja-JP"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sz="2000" b="1" dirty="0">
                <a:solidFill>
                  <a:schemeClr val="tx1"/>
                </a:solidFill>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「外国人とともにつくる持続可能な職場と地域</a:t>
            </a:r>
            <a:endParaRPr lang="en-US" altLang="ja-JP" sz="1800"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sz="1200" b="1" dirty="0">
                <a:solidFill>
                  <a:schemeClr val="tx1"/>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　　　　～多文化共生社会に求められる企業の役割～　　　</a:t>
            </a:r>
            <a:r>
              <a:rPr lang="ja-JP" altLang="en-US" sz="1800" b="1" dirty="0">
                <a:solidFill>
                  <a:schemeClr val="tx1"/>
                </a:solidFill>
                <a:latin typeface="メイリオ" panose="020B0604030504040204" pitchFamily="50" charset="-128"/>
                <a:ea typeface="メイリオ" panose="020B0604030504040204" pitchFamily="50" charset="-128"/>
              </a:rPr>
              <a:t>」</a:t>
            </a:r>
            <a:endParaRPr lang="en-US" altLang="ja-JP" sz="1800"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dirty="0">
                <a:solidFill>
                  <a:schemeClr val="tx1"/>
                </a:solidFill>
                <a:latin typeface="メイリオ" panose="020B0604030504040204" pitchFamily="50" charset="-128"/>
                <a:ea typeface="メイリオ" panose="020B0604030504040204" pitchFamily="50" charset="-128"/>
              </a:rPr>
              <a:t>講師　一般財団法人　ダイバーシティ研究所　代表理事　田村太郎　氏</a:t>
            </a:r>
            <a:endParaRPr lang="en-US" altLang="ja-JP" sz="1400"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sz="1400" b="1" dirty="0">
                <a:solidFill>
                  <a:schemeClr val="tx1"/>
                </a:solidFill>
                <a:latin typeface="メイリオ" panose="020B0604030504040204" pitchFamily="50" charset="-128"/>
                <a:ea typeface="メイリオ" panose="020B0604030504040204" pitchFamily="50" charset="-128"/>
              </a:rPr>
              <a:t>　　　　</a:t>
            </a:r>
            <a:endParaRPr lang="en-US" altLang="ja-JP" sz="1400" b="1" dirty="0">
              <a:solidFill>
                <a:schemeClr val="tx1"/>
              </a:solidFill>
              <a:latin typeface="メイリオ" panose="020B0604030504040204" pitchFamily="50" charset="-128"/>
              <a:ea typeface="メイリオ" panose="020B0604030504040204" pitchFamily="50" charset="-128"/>
            </a:endParaRPr>
          </a:p>
          <a:p>
            <a:pPr marL="45720" indent="0">
              <a:buNone/>
            </a:pPr>
            <a:r>
              <a:rPr lang="ja-JP" altLang="en-US" dirty="0">
                <a:latin typeface="+mj-ea"/>
                <a:ea typeface="+mj-ea"/>
              </a:rPr>
              <a:t>　</a:t>
            </a:r>
            <a:r>
              <a:rPr lang="ja-JP" altLang="en-US" sz="1200" dirty="0">
                <a:latin typeface="+mj-ea"/>
                <a:ea typeface="+mj-ea"/>
              </a:rPr>
              <a:t>　</a:t>
            </a:r>
            <a:endParaRPr lang="ja-JP" altLang="ja-JP" sz="1200" dirty="0">
              <a:latin typeface="+mj-ea"/>
              <a:ea typeface="+mj-ea"/>
            </a:endParaRPr>
          </a:p>
          <a:p>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2" name="角丸四角形 51"/>
          <p:cNvSpPr/>
          <p:nvPr/>
        </p:nvSpPr>
        <p:spPr>
          <a:xfrm>
            <a:off x="216560" y="1973130"/>
            <a:ext cx="1345915" cy="287799"/>
          </a:xfrm>
          <a:prstGeom prst="roundRect">
            <a:avLst/>
          </a:prstGeom>
          <a:solidFill>
            <a:schemeClr val="tx1"/>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lang="ja-JP" altLang="en-US" sz="14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セミナー内容</a:t>
            </a:r>
            <a:endParaRPr lang="ja-JP" altLang="en-US" sz="105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角丸四角形 26"/>
          <p:cNvSpPr/>
          <p:nvPr/>
        </p:nvSpPr>
        <p:spPr>
          <a:xfrm>
            <a:off x="216074" y="2358207"/>
            <a:ext cx="6495793" cy="440432"/>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ct val="120000"/>
              </a:lnSpc>
            </a:pPr>
            <a:r>
              <a:rPr lang="ja-JP" altLang="en-US" sz="14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9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楕円 2"/>
          <p:cNvSpPr/>
          <p:nvPr/>
        </p:nvSpPr>
        <p:spPr>
          <a:xfrm>
            <a:off x="6070426" y="9054951"/>
            <a:ext cx="914400" cy="914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コンテンツ プレースホルダー 2"/>
          <p:cNvSpPr txBox="1">
            <a:spLocks/>
          </p:cNvSpPr>
          <p:nvPr/>
        </p:nvSpPr>
        <p:spPr>
          <a:xfrm>
            <a:off x="295388" y="8019090"/>
            <a:ext cx="6761829" cy="2012664"/>
          </a:xfrm>
          <a:prstGeom prst="rect">
            <a:avLst/>
          </a:prstGeom>
          <a:ln w="19050">
            <a:solidFill>
              <a:schemeClr val="tx1"/>
            </a:solidFill>
          </a:ln>
        </p:spPr>
        <p:txBody>
          <a:bodyPr vert="horz" lIns="91440" tIns="36000" rIns="91440" bIns="45720" rtlCol="0">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indent="0">
              <a:buNone/>
            </a:pPr>
            <a:r>
              <a:rPr lang="ja-JP" altLang="en-US" sz="1200" dirty="0">
                <a:latin typeface="+mj-ea"/>
                <a:ea typeface="+mj-ea"/>
              </a:rPr>
              <a:t>　　　　　　　　　</a:t>
            </a:r>
            <a:endParaRPr lang="en-US" altLang="ja-JP" sz="1200" dirty="0">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endParaRPr lang="en-US" altLang="ja-JP" sz="1400" b="1" dirty="0">
              <a:solidFill>
                <a:schemeClr val="tx1"/>
              </a:solidFill>
              <a:latin typeface="+mj-ea"/>
              <a:ea typeface="+mj-ea"/>
            </a:endParaRPr>
          </a:p>
          <a:p>
            <a:pPr marL="45720" indent="0" algn="ctr">
              <a:buNone/>
            </a:pPr>
            <a:r>
              <a:rPr lang="ja-JP" altLang="en-US" sz="1400" b="1" dirty="0">
                <a:solidFill>
                  <a:schemeClr val="tx1"/>
                </a:solidFill>
                <a:latin typeface="+mj-ea"/>
                <a:ea typeface="+mj-ea"/>
              </a:rPr>
              <a:t>　　</a:t>
            </a:r>
            <a:r>
              <a:rPr lang="en-US" altLang="ja-JP" sz="1400" b="1" dirty="0">
                <a:solidFill>
                  <a:schemeClr val="tx1"/>
                </a:solidFill>
                <a:latin typeface="+mj-ea"/>
                <a:ea typeface="+mj-ea"/>
              </a:rPr>
              <a:t>【</a:t>
            </a:r>
            <a:r>
              <a:rPr lang="ja-JP" altLang="en-US" sz="1400" b="1" dirty="0">
                <a:solidFill>
                  <a:schemeClr val="tx1"/>
                </a:solidFill>
                <a:latin typeface="+mj-ea"/>
                <a:ea typeface="+mj-ea"/>
              </a:rPr>
              <a:t>お問合せ先</a:t>
            </a:r>
            <a:r>
              <a:rPr lang="en-US" altLang="ja-JP" sz="1400" b="1" dirty="0">
                <a:solidFill>
                  <a:schemeClr val="tx1"/>
                </a:solidFill>
                <a:latin typeface="+mj-ea"/>
                <a:ea typeface="+mj-ea"/>
              </a:rPr>
              <a:t>】</a:t>
            </a:r>
            <a:r>
              <a:rPr lang="ja-JP" altLang="en-US" sz="1400" b="1" dirty="0">
                <a:solidFill>
                  <a:schemeClr val="tx1"/>
                </a:solidFill>
                <a:latin typeface="+mj-ea"/>
                <a:ea typeface="+mj-ea"/>
              </a:rPr>
              <a:t>　京都労働局職業対策課（電話 </a:t>
            </a:r>
            <a:r>
              <a:rPr lang="en-US" altLang="ja-JP" sz="1400" b="1" dirty="0">
                <a:solidFill>
                  <a:schemeClr val="tx1"/>
                </a:solidFill>
                <a:latin typeface="+mj-ea"/>
                <a:ea typeface="+mj-ea"/>
              </a:rPr>
              <a:t>075-275-5424</a:t>
            </a:r>
            <a:r>
              <a:rPr lang="ja-JP" altLang="en-US" sz="1400" b="1" dirty="0">
                <a:solidFill>
                  <a:schemeClr val="tx1"/>
                </a:solidFill>
                <a:latin typeface="+mj-ea"/>
                <a:ea typeface="+mj-ea"/>
              </a:rPr>
              <a:t>）</a:t>
            </a:r>
            <a:endParaRPr lang="en-US" altLang="ja-JP" sz="1400" b="1" dirty="0">
              <a:solidFill>
                <a:schemeClr val="tx1"/>
              </a:solidFill>
              <a:latin typeface="+mj-ea"/>
              <a:ea typeface="+mj-ea"/>
            </a:endParaRPr>
          </a:p>
          <a:p>
            <a:pPr marL="45720" indent="0">
              <a:buNone/>
            </a:pPr>
            <a:r>
              <a:rPr lang="ja-JP" altLang="en-US" sz="1600" b="1" dirty="0">
                <a:latin typeface="+mj-ea"/>
                <a:ea typeface="+mj-ea"/>
              </a:rPr>
              <a:t>　　　</a:t>
            </a:r>
            <a:endParaRPr lang="en-US" altLang="ja-JP" sz="1600" b="1" dirty="0">
              <a:latin typeface="+mj-ea"/>
              <a:ea typeface="+mj-ea"/>
            </a:endParaRPr>
          </a:p>
          <a:p>
            <a:endParaRPr lang="ja-JP" altLang="ja-JP" sz="1400" b="1" dirty="0">
              <a:latin typeface="+mj-ea"/>
              <a:ea typeface="+mj-ea"/>
            </a:endParaRPr>
          </a:p>
          <a:p>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9" name="角丸四角形 28"/>
          <p:cNvSpPr/>
          <p:nvPr/>
        </p:nvSpPr>
        <p:spPr>
          <a:xfrm>
            <a:off x="216075" y="7951583"/>
            <a:ext cx="1346400" cy="288032"/>
          </a:xfrm>
          <a:prstGeom prst="roundRect">
            <a:avLst/>
          </a:prstGeom>
          <a:solidFill>
            <a:schemeClr val="tx1"/>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lang="ja-JP" altLang="en-US" sz="14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申込方法</a:t>
            </a:r>
            <a:endParaRPr lang="ja-JP" altLang="en-US" sz="105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0" name="グループ化 9"/>
          <p:cNvGrpSpPr/>
          <p:nvPr/>
        </p:nvGrpSpPr>
        <p:grpSpPr>
          <a:xfrm>
            <a:off x="209208" y="5013037"/>
            <a:ext cx="6892114" cy="2822533"/>
            <a:chOff x="72058" y="2682747"/>
            <a:chExt cx="6892114" cy="2741010"/>
          </a:xfrm>
        </p:grpSpPr>
        <p:sp>
          <p:nvSpPr>
            <p:cNvPr id="12" name="テキスト ボックス 11"/>
            <p:cNvSpPr txBox="1"/>
            <p:nvPr/>
          </p:nvSpPr>
          <p:spPr>
            <a:xfrm>
              <a:off x="383550" y="2682747"/>
              <a:ext cx="6580622" cy="1978601"/>
            </a:xfrm>
            <a:prstGeom prst="rect">
              <a:avLst/>
            </a:prstGeom>
            <a:noFill/>
          </p:spPr>
          <p:txBody>
            <a:bodyPr wrap="square" lIns="100186" tIns="50093" rIns="100186" bIns="50093" rtlCol="0">
              <a:spAutoFit/>
            </a:bodyPr>
            <a:lstStyle/>
            <a:p>
              <a:pPr algn="just"/>
              <a:r>
                <a:rPr lang="ja-JP" altLang="en-US" sz="14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日　　</a:t>
              </a:r>
              <a:r>
                <a:rPr lang="ja-JP" altLang="en-US" sz="1400" b="1" kern="100">
                  <a:latin typeface="メイリオ" panose="020B0604030504040204" pitchFamily="50" charset="-128"/>
                  <a:ea typeface="メイリオ" panose="020B0604030504040204" pitchFamily="50" charset="-128"/>
                  <a:cs typeface="メイリオ" panose="020B0604030504040204" pitchFamily="50" charset="-128"/>
                </a:rPr>
                <a:t>時　</a:t>
              </a:r>
              <a:r>
                <a:rPr lang="ja-JP" altLang="en-US" sz="1600" b="1" kern="100">
                  <a:latin typeface="メイリオ" panose="020B0604030504040204" pitchFamily="50" charset="-128"/>
                  <a:ea typeface="メイリオ" panose="020B0604030504040204" pitchFamily="50" charset="-128"/>
                  <a:cs typeface="メイリオ" panose="020B0604030504040204" pitchFamily="50" charset="-128"/>
                </a:rPr>
                <a:t>令和８年</a:t>
              </a:r>
              <a:r>
                <a:rPr lang="ja-JP" altLang="en-US" sz="1600" b="1" kern="100" dirty="0">
                  <a:latin typeface="メイリオ" panose="020B0604030504040204" pitchFamily="50" charset="-128"/>
                  <a:ea typeface="メイリオ" panose="020B0604030504040204" pitchFamily="50" charset="-128"/>
                  <a:cs typeface="メイリオ" panose="020B0604030504040204" pitchFamily="50" charset="-128"/>
                </a:rPr>
                <a:t>８月１９日（水）</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13:00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14:50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（受付</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12:30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b="1"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◆場　　所　</a:t>
              </a:r>
              <a:r>
                <a:rPr lang="ja-JP" altLang="en-US" sz="1600" b="1" kern="100" dirty="0">
                  <a:latin typeface="メイリオ" panose="020B0604030504040204" pitchFamily="50" charset="-128"/>
                  <a:ea typeface="メイリオ" panose="020B0604030504040204" pitchFamily="50" charset="-128"/>
                  <a:cs typeface="メイリオ" panose="020B0604030504040204" pitchFamily="50" charset="-128"/>
                </a:rPr>
                <a:t>市民交流プラザふくちやま　</a:t>
              </a:r>
              <a:r>
                <a:rPr lang="en-US" altLang="ja-JP" sz="1600" b="1" kern="1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b="1" kern="100" dirty="0">
                  <a:latin typeface="メイリオ" panose="020B0604030504040204" pitchFamily="50" charset="-128"/>
                  <a:ea typeface="メイリオ" panose="020B0604030504040204" pitchFamily="50" charset="-128"/>
                  <a:cs typeface="メイリオ" panose="020B0604030504040204" pitchFamily="50" charset="-128"/>
                </a:rPr>
                <a:t>階市民交流スペース</a:t>
              </a:r>
              <a:endParaRPr lang="en-US" altLang="ja-JP" sz="16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福知山市駅前町</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番地（</a:t>
              </a:r>
              <a:r>
                <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rPr>
                <a:t>JR</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福知山駅前）</a:t>
              </a:r>
              <a:endParaRPr lang="en-US"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定　　員　</a:t>
              </a:r>
              <a:r>
                <a:rPr lang="en-US" altLang="ja-JP" sz="1400" b="1" kern="100" dirty="0">
                  <a:latin typeface="メイリオ" panose="020B0604030504040204" pitchFamily="50" charset="-128"/>
                  <a:ea typeface="メイリオ" panose="020B0604030504040204" pitchFamily="50" charset="-128"/>
                  <a:cs typeface="メイリオ" panose="020B0604030504040204" pitchFamily="50" charset="-128"/>
                </a:rPr>
                <a:t>95</a:t>
              </a:r>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名　　　　　　　 　</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無料駐車場はございませんのでご了承ください</a:t>
              </a: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rPr>
                <a:t> </a:t>
              </a:r>
            </a:p>
            <a:p>
              <a:pPr algn="just"/>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コンテンツ プレースホルダー 2"/>
            <p:cNvSpPr txBox="1">
              <a:spLocks/>
            </p:cNvSpPr>
            <p:nvPr/>
          </p:nvSpPr>
          <p:spPr>
            <a:xfrm>
              <a:off x="151315" y="4089222"/>
              <a:ext cx="6768752" cy="1334535"/>
            </a:xfrm>
            <a:prstGeom prst="rect">
              <a:avLst/>
            </a:prstGeom>
            <a:noFill/>
            <a:ln w="19050">
              <a:solidFill>
                <a:schemeClr val="tx1"/>
              </a:solidFill>
            </a:ln>
          </p:spPr>
          <p:txBody>
            <a:bodyPr vert="horz" lIns="91440" tIns="45720" rIns="91440" bIns="45720" rtlCol="0">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a:lstStyle>
            <a:p>
              <a:pPr marL="45720" indent="0">
                <a:buNone/>
              </a:pPr>
              <a:endParaRPr lang="en-US" altLang="ja-JP" sz="1200" dirty="0">
                <a:latin typeface="メイリオ" panose="020B0604030504040204" pitchFamily="50" charset="-128"/>
                <a:ea typeface="メイリオ" panose="020B0604030504040204" pitchFamily="50" charset="-128"/>
              </a:endParaRPr>
            </a:p>
            <a:p>
              <a:pPr marL="45720" indent="0">
                <a:buNone/>
              </a:pPr>
              <a:endParaRPr lang="en-US" altLang="ja-JP" sz="1200" dirty="0">
                <a:latin typeface="メイリオ" panose="020B0604030504040204" pitchFamily="50" charset="-128"/>
                <a:ea typeface="メイリオ" panose="020B0604030504040204" pitchFamily="50" charset="-128"/>
              </a:endParaRPr>
            </a:p>
            <a:p>
              <a:endParaRPr lang="ja-JP" altLang="ja-JP" sz="1200" dirty="0">
                <a:latin typeface="+mj-ea"/>
                <a:ea typeface="+mj-ea"/>
              </a:endParaRPr>
            </a:p>
            <a:p>
              <a:endParaRPr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5" name="角丸四角形 24"/>
            <p:cNvSpPr/>
            <p:nvPr/>
          </p:nvSpPr>
          <p:spPr>
            <a:xfrm>
              <a:off x="72058" y="3966892"/>
              <a:ext cx="1345915" cy="287799"/>
            </a:xfrm>
            <a:prstGeom prst="roundRect">
              <a:avLst/>
            </a:prstGeom>
            <a:solidFill>
              <a:schemeClr val="tx1"/>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lang="ja-JP" altLang="en-US" sz="14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南部会場</a:t>
              </a:r>
              <a:endParaRPr lang="ja-JP" altLang="en-US" sz="105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3" name="テキスト ボックス 22"/>
          <p:cNvSpPr txBox="1"/>
          <p:nvPr/>
        </p:nvSpPr>
        <p:spPr>
          <a:xfrm>
            <a:off x="520700" y="6643051"/>
            <a:ext cx="6580622" cy="1563103"/>
          </a:xfrm>
          <a:prstGeom prst="rect">
            <a:avLst/>
          </a:prstGeom>
          <a:noFill/>
        </p:spPr>
        <p:txBody>
          <a:bodyPr wrap="square" lIns="100186" tIns="50093" rIns="100186" bIns="50093" rtlCol="0">
            <a:spAutoFit/>
          </a:bodyPr>
          <a:lstStyle/>
          <a:p>
            <a:pPr algn="just"/>
            <a:r>
              <a:rPr lang="ja-JP" altLang="en-US" sz="14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日　　時　</a:t>
            </a:r>
            <a:r>
              <a:rPr lang="ja-JP" altLang="en-US" sz="1600" b="1" kern="100" dirty="0">
                <a:latin typeface="メイリオ" panose="020B0604030504040204" pitchFamily="50" charset="-128"/>
                <a:ea typeface="メイリオ" panose="020B0604030504040204" pitchFamily="50" charset="-128"/>
                <a:cs typeface="メイリオ" panose="020B0604030504040204" pitchFamily="50" charset="-128"/>
              </a:rPr>
              <a:t>令和８年８月２７日（木）</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13:00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14:50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（受付</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12:30</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b="1"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◆場　　所　</a:t>
            </a:r>
            <a:r>
              <a:rPr lang="ja-JP" altLang="en-US" sz="1600" b="1" kern="100" dirty="0">
                <a:latin typeface="メイリオ" panose="020B0604030504040204" pitchFamily="50" charset="-128"/>
                <a:ea typeface="メイリオ" panose="020B0604030504040204" pitchFamily="50" charset="-128"/>
                <a:cs typeface="メイリオ" panose="020B0604030504040204" pitchFamily="50" charset="-128"/>
              </a:rPr>
              <a:t>京都テルサ　テルサホール</a:t>
            </a:r>
            <a:endParaRPr lang="en-US" altLang="ja-JP" sz="16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京都市南区東九条下殿田町</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70</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（地下鉄九条駅下車徒歩</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分／近鉄東寺駅下車徒歩</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分）</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◆定　　員　</a:t>
            </a:r>
            <a:r>
              <a:rPr lang="en-US" altLang="ja-JP" sz="1400" b="1" kern="100" dirty="0">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1400" b="1" kern="100" dirty="0">
                <a:latin typeface="メイリオ" panose="020B0604030504040204" pitchFamily="50" charset="-128"/>
                <a:ea typeface="メイリオ" panose="020B0604030504040204" pitchFamily="50" charset="-128"/>
                <a:cs typeface="メイリオ" panose="020B0604030504040204" pitchFamily="50" charset="-128"/>
              </a:rPr>
              <a:t>名</a:t>
            </a:r>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無料駐車場はございませんのでご了承ください</a:t>
            </a: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404204" y="8281576"/>
            <a:ext cx="6580622" cy="1909352"/>
          </a:xfrm>
          <a:prstGeom prst="rect">
            <a:avLst/>
          </a:prstGeom>
          <a:noFill/>
        </p:spPr>
        <p:txBody>
          <a:bodyPr wrap="square" lIns="100186" tIns="50093" rIns="100186" bIns="50093" rtlCol="0">
            <a:spAutoFit/>
          </a:bodyPr>
          <a:lstStyle/>
          <a:p>
            <a:pPr marL="45720" indent="0">
              <a:buNone/>
            </a:pPr>
            <a:r>
              <a:rPr lang="ja-JP" altLang="en-US" sz="1200" dirty="0">
                <a:latin typeface="メイリオ" panose="020B0604030504040204" pitchFamily="50" charset="-128"/>
                <a:ea typeface="メイリオ" panose="020B0604030504040204" pitchFamily="50" charset="-128"/>
              </a:rPr>
              <a:t>・</a:t>
            </a:r>
            <a:r>
              <a:rPr lang="en-US" altLang="ja-JP" sz="1400" b="1" dirty="0">
                <a:latin typeface="メイリオ" panose="020B0604030504040204" pitchFamily="50" charset="-128"/>
                <a:ea typeface="メイリオ" panose="020B0604030504040204" pitchFamily="50" charset="-128"/>
              </a:rPr>
              <a:t>8</a:t>
            </a:r>
            <a:r>
              <a:rPr lang="ja-JP" altLang="en-US" sz="1400" b="1" dirty="0">
                <a:latin typeface="メイリオ" panose="020B0604030504040204" pitchFamily="50" charset="-128"/>
                <a:ea typeface="メイリオ" panose="020B0604030504040204" pitchFamily="50" charset="-128"/>
              </a:rPr>
              <a:t>月</a:t>
            </a:r>
            <a:r>
              <a:rPr lang="en-US" altLang="ja-JP" sz="1400" b="1" dirty="0">
                <a:latin typeface="メイリオ" panose="020B0604030504040204" pitchFamily="50" charset="-128"/>
                <a:ea typeface="メイリオ" panose="020B0604030504040204" pitchFamily="50" charset="-128"/>
              </a:rPr>
              <a:t>7</a:t>
            </a:r>
            <a:r>
              <a:rPr lang="ja-JP" altLang="en-US" sz="1400" b="1" dirty="0">
                <a:latin typeface="メイリオ" panose="020B0604030504040204" pitchFamily="50" charset="-128"/>
                <a:ea typeface="メイリオ" panose="020B0604030504040204" pitchFamily="50" charset="-128"/>
              </a:rPr>
              <a:t>日（金）までに</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pPr marL="45720" indent="0">
              <a:buNone/>
            </a:pPr>
            <a:r>
              <a:rPr lang="ja-JP" altLang="en-US" sz="1200" dirty="0">
                <a:latin typeface="メイリオ" panose="020B0604030504040204" pitchFamily="50" charset="-128"/>
                <a:ea typeface="メイリオ" panose="020B0604030504040204" pitchFamily="50" charset="-128"/>
              </a:rPr>
              <a:t>　京都労働局ホームページ申込みＦｒｏｍｓからお申し込み下さい。</a:t>
            </a:r>
            <a:endParaRPr lang="en-US" altLang="ja-JP" sz="1200" dirty="0">
              <a:latin typeface="メイリオ" panose="020B0604030504040204" pitchFamily="50" charset="-128"/>
              <a:ea typeface="メイリオ" panose="020B0604030504040204" pitchFamily="50" charset="-128"/>
            </a:endParaRPr>
          </a:p>
          <a:p>
            <a:pPr marL="45720"/>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https://forms.office.com/r/zViy2btBz3</a:t>
            </a:r>
            <a:endParaRPr lang="ja-JP" altLang="ja-JP" sz="1200" dirty="0"/>
          </a:p>
          <a:p>
            <a:pPr marL="45720" indent="0">
              <a:buNone/>
            </a:pPr>
            <a:r>
              <a:rPr lang="ja-JP" altLang="en-US" sz="1200" dirty="0">
                <a:latin typeface="メイリオ" panose="020B0604030504040204" pitchFamily="50" charset="-128"/>
                <a:ea typeface="メイリオ" panose="020B0604030504040204" pitchFamily="50" charset="-128"/>
              </a:rPr>
              <a:t>　左記ＱＲコードから申込みできます。</a:t>
            </a:r>
            <a:endParaRPr lang="en-US" altLang="ja-JP" sz="1200" dirty="0">
              <a:latin typeface="メイリオ" panose="020B0604030504040204" pitchFamily="50" charset="-128"/>
              <a:ea typeface="メイリオ" panose="020B0604030504040204" pitchFamily="50" charset="-128"/>
            </a:endParaRPr>
          </a:p>
          <a:p>
            <a:pPr marL="45720" indent="0">
              <a:buNone/>
            </a:pPr>
            <a:endParaRPr lang="en-US" altLang="ja-JP" sz="1200" dirty="0">
              <a:latin typeface="メイリオ" panose="020B0604030504040204" pitchFamily="50" charset="-128"/>
              <a:ea typeface="メイリオ" panose="020B0604030504040204" pitchFamily="50" charset="-128"/>
            </a:endParaRPr>
          </a:p>
          <a:p>
            <a:pPr marL="45720" indent="0">
              <a:buNone/>
            </a:pPr>
            <a:endParaRPr lang="en-US" altLang="ja-JP" sz="1200" dirty="0">
              <a:latin typeface="メイリオ" panose="020B0604030504040204" pitchFamily="50" charset="-128"/>
              <a:ea typeface="メイリオ" panose="020B0604030504040204" pitchFamily="50" charset="-128"/>
            </a:endParaRPr>
          </a:p>
          <a:p>
            <a:pPr marL="45720" indent="0">
              <a:lnSpc>
                <a:spcPct val="150000"/>
              </a:lnSpc>
              <a:buNone/>
            </a:pPr>
            <a:r>
              <a:rPr lang="ja-JP" altLang="en-US" sz="1200" b="1" dirty="0">
                <a:latin typeface="メイリオ" panose="020B0604030504040204" pitchFamily="50" charset="-128"/>
                <a:ea typeface="メイリオ" panose="020B0604030504040204" pitchFamily="50" charset="-128"/>
              </a:rPr>
              <a:t>・記入いただいた「参加申込書」は保管の上、研修会当日に会場受付へご提出ください</a:t>
            </a:r>
          </a:p>
          <a:p>
            <a:pPr marL="45720" indent="0">
              <a:lnSpc>
                <a:spcPct val="150000"/>
              </a:lnSpc>
              <a:buNone/>
            </a:pPr>
            <a:r>
              <a:rPr lang="ja-JP" altLang="en-US" sz="900" b="1"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　　定員の関係で先着順とさせていただきますので、定員に達した場合は、個別に連絡させていただきます。</a:t>
            </a:r>
          </a:p>
          <a:p>
            <a:pPr algn="just"/>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円形吹き出し 6"/>
          <p:cNvSpPr/>
          <p:nvPr/>
        </p:nvSpPr>
        <p:spPr>
          <a:xfrm>
            <a:off x="6112887" y="4686972"/>
            <a:ext cx="794727" cy="479547"/>
          </a:xfrm>
          <a:prstGeom prst="wedgeEllipseCallou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t>先着順</a:t>
            </a:r>
          </a:p>
        </p:txBody>
      </p:sp>
      <p:sp>
        <p:nvSpPr>
          <p:cNvPr id="33" name="円形吹き出し 32"/>
          <p:cNvSpPr/>
          <p:nvPr/>
        </p:nvSpPr>
        <p:spPr>
          <a:xfrm>
            <a:off x="6112887" y="6310611"/>
            <a:ext cx="794727" cy="479547"/>
          </a:xfrm>
          <a:prstGeom prst="wedgeEllipseCallou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t>先着順</a:t>
            </a:r>
          </a:p>
        </p:txBody>
      </p:sp>
      <p:sp>
        <p:nvSpPr>
          <p:cNvPr id="31" name="角丸四角形 30"/>
          <p:cNvSpPr/>
          <p:nvPr/>
        </p:nvSpPr>
        <p:spPr>
          <a:xfrm>
            <a:off x="217354" y="4706701"/>
            <a:ext cx="1345915" cy="287799"/>
          </a:xfrm>
          <a:prstGeom prst="roundRect">
            <a:avLst/>
          </a:prstGeom>
          <a:solidFill>
            <a:schemeClr val="tx1"/>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lang="ja-JP" altLang="en-US" sz="14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北部会場</a:t>
            </a:r>
            <a:endParaRPr lang="ja-JP" altLang="en-US" sz="105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a:extLst>
              <a:ext uri="{FF2B5EF4-FFF2-40B4-BE49-F238E27FC236}">
                <a16:creationId xmlns:a16="http://schemas.microsoft.com/office/drawing/2014/main" id="{C2CAA07B-E278-43B8-C90E-9C96C9F3AF1B}"/>
              </a:ext>
            </a:extLst>
          </p:cNvPr>
          <p:cNvSpPr txBox="1"/>
          <p:nvPr/>
        </p:nvSpPr>
        <p:spPr>
          <a:xfrm>
            <a:off x="5760690" y="8024768"/>
            <a:ext cx="1368152" cy="276999"/>
          </a:xfrm>
          <a:prstGeom prst="rect">
            <a:avLst/>
          </a:prstGeom>
          <a:noFill/>
        </p:spPr>
        <p:txBody>
          <a:bodyPr wrap="square" rtlCol="0">
            <a:spAutoFit/>
          </a:bodyPr>
          <a:lstStyle/>
          <a:p>
            <a:r>
              <a:rPr kumimoji="1" lang="ja-JP" altLang="en-US" sz="1200" dirty="0"/>
              <a:t>申込先ＱＲコード</a:t>
            </a:r>
          </a:p>
        </p:txBody>
      </p:sp>
      <p:pic>
        <p:nvPicPr>
          <p:cNvPr id="9" name="図 8" descr="QR コード&#10;&#10;AI 生成コンテンツは誤りを含む可能性があります。">
            <a:hlinkClick r:id="rId4"/>
            <a:extLst>
              <a:ext uri="{FF2B5EF4-FFF2-40B4-BE49-F238E27FC236}">
                <a16:creationId xmlns:a16="http://schemas.microsoft.com/office/drawing/2014/main" id="{594C6FAC-B80B-D23D-6B5A-6BE308EAA57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2144" y="8301767"/>
            <a:ext cx="1057275" cy="1057275"/>
          </a:xfrm>
          <a:prstGeom prst="rect">
            <a:avLst/>
          </a:prstGeom>
        </p:spPr>
      </p:pic>
    </p:spTree>
    <p:extLst>
      <p:ext uri="{BB962C8B-B14F-4D97-AF65-F5344CB8AC3E}">
        <p14:creationId xmlns:p14="http://schemas.microsoft.com/office/powerpoint/2010/main" val="1274577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648122" y="471765"/>
            <a:ext cx="5832647" cy="806322"/>
          </a:xfrm>
          <a:prstGeom prst="rect">
            <a:avLst/>
          </a:prstGeom>
          <a:ln w="38100" cmpd="thickThin">
            <a:solidFill>
              <a:schemeClr val="tx1"/>
            </a:solidFill>
          </a:ln>
        </p:spPr>
        <p:txBody>
          <a:bodyPr tIns="108000" bIns="0">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r>
              <a:rPr lang="ja-JP" altLang="en-US" sz="2000" dirty="0"/>
              <a:t>令和８年度「第２回企業内人権啓発推進員研修会・ 京都府企業内人権問題啓発セミナー」 参加申込書</a:t>
            </a:r>
            <a:br>
              <a:rPr lang="en-US" altLang="ja-JP" sz="2000" dirty="0"/>
            </a:br>
            <a:r>
              <a:rPr lang="ja-JP" altLang="en-US" sz="2000" dirty="0"/>
              <a:t>　 　　　　　　　</a:t>
            </a:r>
            <a:br>
              <a:rPr lang="en-US" altLang="zh-TW" sz="2000" dirty="0">
                <a:latin typeface="ＭＳ Ｐゴシック" panose="020B0600070205080204" pitchFamily="50" charset="-128"/>
                <a:ea typeface="ＭＳ Ｐゴシック" panose="020B0600070205080204" pitchFamily="50" charset="-128"/>
              </a:rPr>
            </a:br>
            <a:r>
              <a:rPr lang="ja-JP" altLang="en-US" sz="2000" dirty="0">
                <a:latin typeface="ＭＳ Ｐゴシック" panose="020B0600070205080204" pitchFamily="50" charset="-128"/>
                <a:ea typeface="ＭＳ Ｐゴシック" panose="020B0600070205080204" pitchFamily="50" charset="-128"/>
              </a:rPr>
              <a:t>　　　　　　　　　　　　　　　　　　　　　　　　　　</a:t>
            </a:r>
            <a:endParaRPr lang="ja-JP" altLang="en-US" sz="2800" dirty="0"/>
          </a:p>
        </p:txBody>
      </p:sp>
      <p:sp>
        <p:nvSpPr>
          <p:cNvPr id="5" name="タイトル 1"/>
          <p:cNvSpPr txBox="1">
            <a:spLocks/>
          </p:cNvSpPr>
          <p:nvPr/>
        </p:nvSpPr>
        <p:spPr>
          <a:xfrm>
            <a:off x="648122" y="9486999"/>
            <a:ext cx="5832648" cy="568079"/>
          </a:xfrm>
          <a:prstGeom prst="rect">
            <a:avLst/>
          </a:prstGeom>
        </p:spPr>
        <p:txBody>
          <a:bodyPr vert="horz" lIns="100186" tIns="50093" rIns="100186" bIns="50093" rtlCol="0" anchor="ctr">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pPr algn="l"/>
            <a:endParaRPr lang="en-US" altLang="ja-JP" sz="1200" b="1" dirty="0"/>
          </a:p>
          <a:p>
            <a:pPr algn="l"/>
            <a:r>
              <a:rPr lang="en-US" altLang="ja-JP" sz="1200" dirty="0">
                <a:latin typeface="ＭＳ Ｐ明朝" panose="02020600040205080304" pitchFamily="18" charset="-128"/>
                <a:ea typeface="ＭＳ Ｐ明朝" panose="02020600040205080304" pitchFamily="18" charset="-128"/>
              </a:rPr>
              <a:t>※</a:t>
            </a:r>
            <a:r>
              <a:rPr lang="ja-JP" altLang="en-US" sz="1200" dirty="0">
                <a:latin typeface="ＭＳ Ｐ明朝" panose="02020600040205080304" pitchFamily="18" charset="-128"/>
                <a:ea typeface="ＭＳ Ｐ明朝" panose="02020600040205080304" pitchFamily="18" charset="-128"/>
              </a:rPr>
              <a:t>いただいた個人情報は、京都労働局個人情報取扱規程に基づき、本研修会・セミナー</a:t>
            </a:r>
            <a:endParaRPr lang="en-US" altLang="ja-JP" sz="1200" dirty="0">
              <a:latin typeface="ＭＳ Ｐ明朝" panose="02020600040205080304" pitchFamily="18" charset="-128"/>
              <a:ea typeface="ＭＳ Ｐ明朝" panose="02020600040205080304" pitchFamily="18" charset="-128"/>
            </a:endParaRPr>
          </a:p>
          <a:p>
            <a:pPr algn="l"/>
            <a:r>
              <a:rPr lang="ja-JP" altLang="en-US" sz="1200" dirty="0">
                <a:latin typeface="ＭＳ Ｐ明朝" panose="02020600040205080304" pitchFamily="18" charset="-128"/>
                <a:ea typeface="ＭＳ Ｐ明朝" panose="02020600040205080304" pitchFamily="18" charset="-128"/>
              </a:rPr>
              <a:t>　 の運営以外の目的には使用いたしません。</a:t>
            </a:r>
            <a:endParaRPr lang="en-US" altLang="ja-JP" sz="1200" dirty="0">
              <a:latin typeface="ＭＳ Ｐ明朝" panose="02020600040205080304" pitchFamily="18" charset="-128"/>
              <a:ea typeface="ＭＳ Ｐ明朝" panose="02020600040205080304" pitchFamily="18" charset="-128"/>
            </a:endParaRPr>
          </a:p>
          <a:p>
            <a:pPr marL="271463" indent="-271463" algn="l"/>
            <a:endParaRPr lang="en-US" altLang="ja-JP" sz="1000" dirty="0">
              <a:latin typeface="ＭＳ Ｐ明朝" panose="02020600040205080304" pitchFamily="18" charset="-128"/>
              <a:ea typeface="ＭＳ Ｐ明朝" panose="02020600040205080304" pitchFamily="18" charset="-128"/>
            </a:endParaRPr>
          </a:p>
        </p:txBody>
      </p:sp>
      <p:graphicFrame>
        <p:nvGraphicFramePr>
          <p:cNvPr id="8" name="表 7"/>
          <p:cNvGraphicFramePr>
            <a:graphicFrameLocks noGrp="1"/>
          </p:cNvGraphicFramePr>
          <p:nvPr>
            <p:extLst>
              <p:ext uri="{D42A27DB-BD31-4B8C-83A1-F6EECF244321}">
                <p14:modId xmlns:p14="http://schemas.microsoft.com/office/powerpoint/2010/main" val="3637070871"/>
              </p:ext>
            </p:extLst>
          </p:nvPr>
        </p:nvGraphicFramePr>
        <p:xfrm>
          <a:off x="504107" y="2235016"/>
          <a:ext cx="6120679" cy="5093234"/>
        </p:xfrm>
        <a:graphic>
          <a:graphicData uri="http://schemas.openxmlformats.org/drawingml/2006/table">
            <a:tbl>
              <a:tblPr>
                <a:tableStyleId>{5C22544A-7EE6-4342-B048-85BDC9FD1C3A}</a:tableStyleId>
              </a:tblPr>
              <a:tblGrid>
                <a:gridCol w="1440159">
                  <a:extLst>
                    <a:ext uri="{9D8B030D-6E8A-4147-A177-3AD203B41FA5}">
                      <a16:colId xmlns:a16="http://schemas.microsoft.com/office/drawing/2014/main" val="1274348794"/>
                    </a:ext>
                  </a:extLst>
                </a:gridCol>
                <a:gridCol w="648072">
                  <a:extLst>
                    <a:ext uri="{9D8B030D-6E8A-4147-A177-3AD203B41FA5}">
                      <a16:colId xmlns:a16="http://schemas.microsoft.com/office/drawing/2014/main" val="2601269329"/>
                    </a:ext>
                  </a:extLst>
                </a:gridCol>
                <a:gridCol w="4032448">
                  <a:extLst>
                    <a:ext uri="{9D8B030D-6E8A-4147-A177-3AD203B41FA5}">
                      <a16:colId xmlns:a16="http://schemas.microsoft.com/office/drawing/2014/main" val="1026482072"/>
                    </a:ext>
                  </a:extLst>
                </a:gridCol>
              </a:tblGrid>
              <a:tr h="705600">
                <a:tc>
                  <a:txBody>
                    <a:bodyPr/>
                    <a:lstStyle/>
                    <a:p>
                      <a:pPr algn="ctr">
                        <a:lnSpc>
                          <a:spcPct val="200000"/>
                        </a:lnSpc>
                      </a:pPr>
                      <a:r>
                        <a:rPr kumimoji="1" lang="ja-JP" altLang="en-US" dirty="0">
                          <a:latin typeface="+mn-ea"/>
                          <a:ea typeface="+mn-ea"/>
                        </a:rPr>
                        <a:t>事業所名</a:t>
                      </a:r>
                    </a:p>
                  </a:txBody>
                  <a:tcPr marL="45720" marR="45720" marT="0" marB="18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dirty="0">
                        <a:latin typeface="+mn-ea"/>
                        <a:ea typeface="+mn-ea"/>
                      </a:endParaRPr>
                    </a:p>
                  </a:txBody>
                  <a:tcPr marL="45720" marR="4572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8662455"/>
                  </a:ext>
                </a:extLst>
              </a:tr>
              <a:tr h="704938">
                <a:tc>
                  <a:txBody>
                    <a:bodyPr/>
                    <a:lstStyle/>
                    <a:p>
                      <a:pPr algn="ctr">
                        <a:lnSpc>
                          <a:spcPct val="200000"/>
                        </a:lnSpc>
                      </a:pPr>
                      <a:r>
                        <a:rPr kumimoji="1" lang="ja-JP" altLang="en-US" sz="1400" dirty="0">
                          <a:latin typeface="+mn-ea"/>
                          <a:ea typeface="+mn-ea"/>
                        </a:rPr>
                        <a:t>所在地の行政区</a:t>
                      </a:r>
                    </a:p>
                  </a:txBody>
                  <a:tcPr marL="45720" marR="45720" marB="180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600" dirty="0">
                          <a:latin typeface="+mn-ea"/>
                          <a:ea typeface="+mn-ea"/>
                        </a:rPr>
                        <a:t>京都市（　　　 　　　）区　　　　　（　　　　　　　　）町　（　　　　　　　　　　　）市　　　　  （　　　　　　　　）村</a:t>
                      </a:r>
                    </a:p>
                  </a:txBody>
                  <a:tcPr marL="45720" marR="4572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328128694"/>
                  </a:ext>
                </a:extLst>
              </a:tr>
              <a:tr h="468780">
                <a:tc rowSpan="2">
                  <a:txBody>
                    <a:bodyPr/>
                    <a:lstStyle/>
                    <a:p>
                      <a:pPr algn="ctr"/>
                      <a:r>
                        <a:rPr kumimoji="1" lang="ja-JP" altLang="en-US" sz="1600" spc="-150" dirty="0">
                          <a:latin typeface="+mn-ea"/>
                          <a:ea typeface="+mn-ea"/>
                        </a:rPr>
                        <a:t>現在の企業内</a:t>
                      </a:r>
                      <a:endParaRPr kumimoji="1" lang="en-US" altLang="ja-JP" sz="1600" spc="-150" dirty="0">
                        <a:latin typeface="+mn-ea"/>
                        <a:ea typeface="+mn-ea"/>
                      </a:endParaRPr>
                    </a:p>
                    <a:p>
                      <a:pPr algn="ctr"/>
                      <a:r>
                        <a:rPr kumimoji="1" lang="ja-JP" altLang="en-US" sz="1600" spc="-150" dirty="0">
                          <a:latin typeface="+mn-ea"/>
                          <a:ea typeface="+mn-ea"/>
                        </a:rPr>
                        <a:t>人権啓発推進員</a:t>
                      </a:r>
                    </a:p>
                  </a:txBody>
                  <a:tcPr marL="45720" marR="4572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latin typeface="+mn-ea"/>
                          <a:ea typeface="+mn-ea"/>
                        </a:rPr>
                        <a:t>役職</a:t>
                      </a: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latin typeface="+mn-ea"/>
                        <a:ea typeface="+mn-ea"/>
                      </a:endParaRP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0773668"/>
                  </a:ext>
                </a:extLst>
              </a:tr>
              <a:tr h="468780">
                <a:tc vMerge="1">
                  <a:txBody>
                    <a:bodyPr/>
                    <a:lstStyle/>
                    <a:p>
                      <a:endParaRPr kumimoji="1" lang="ja-JP" altLang="en-US" sz="1050" dirty="0">
                        <a:latin typeface="ＭＳ Ｐ明朝" panose="02020600040205080304" pitchFamily="18" charset="-128"/>
                        <a:ea typeface="ＭＳ Ｐ明朝" panose="02020600040205080304"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a:latin typeface="+mn-ea"/>
                          <a:ea typeface="+mn-ea"/>
                        </a:rPr>
                        <a:t>名前</a:t>
                      </a: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latin typeface="+mn-ea"/>
                        <a:ea typeface="+mn-ea"/>
                      </a:endParaRP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2597095"/>
                  </a:ext>
                </a:extLst>
              </a:tr>
              <a:tr h="468000">
                <a:tc rowSpan="2">
                  <a:txBody>
                    <a:bodyPr/>
                    <a:lstStyle/>
                    <a:p>
                      <a:pPr algn="ctr"/>
                      <a:r>
                        <a:rPr kumimoji="1" lang="ja-JP" altLang="en-US" dirty="0">
                          <a:latin typeface="+mn-ea"/>
                          <a:ea typeface="+mn-ea"/>
                        </a:rPr>
                        <a:t>研修参加者</a:t>
                      </a:r>
                      <a:endParaRPr kumimoji="1" lang="en-US" altLang="ja-JP" dirty="0">
                        <a:latin typeface="+mn-ea"/>
                        <a:ea typeface="+mn-ea"/>
                      </a:endParaRPr>
                    </a:p>
                    <a:p>
                      <a:pPr algn="ctr">
                        <a:lnSpc>
                          <a:spcPct val="150000"/>
                        </a:lnSpc>
                      </a:pPr>
                      <a:r>
                        <a:rPr kumimoji="1" lang="en-US" altLang="ja-JP" sz="1200" spc="-150" dirty="0">
                          <a:latin typeface="+mn-ea"/>
                          <a:ea typeface="+mn-ea"/>
                        </a:rPr>
                        <a:t>※</a:t>
                      </a:r>
                      <a:r>
                        <a:rPr kumimoji="1" lang="ja-JP" altLang="en-US" sz="1200" spc="-150" dirty="0">
                          <a:latin typeface="+mn-ea"/>
                          <a:ea typeface="+mn-ea"/>
                        </a:rPr>
                        <a:t>いずれかをチェック</a:t>
                      </a:r>
                    </a:p>
                  </a:txBody>
                  <a:tcPr marL="45720" marR="4572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1600" dirty="0">
                          <a:latin typeface="+mn-ea"/>
                          <a:ea typeface="+mn-ea"/>
                        </a:rPr>
                        <a:t>□上記に同じ</a:t>
                      </a: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latin typeface="+mn-ea"/>
                        <a:ea typeface="+mn-ea"/>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5301712"/>
                  </a:ext>
                </a:extLst>
              </a:tr>
              <a:tr h="468000">
                <a:tc vMerge="1">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1600" dirty="0">
                          <a:latin typeface="+mn-ea"/>
                          <a:ea typeface="+mn-ea"/>
                        </a:rPr>
                        <a:t>□上記以外 ⇒ </a:t>
                      </a:r>
                      <a:r>
                        <a:rPr kumimoji="1" lang="en-US" altLang="ja-JP" sz="1600" dirty="0">
                          <a:latin typeface="+mn-ea"/>
                          <a:ea typeface="+mn-ea"/>
                        </a:rPr>
                        <a:t>(</a:t>
                      </a:r>
                      <a:r>
                        <a:rPr kumimoji="1" lang="ja-JP" altLang="en-US" sz="1600" dirty="0">
                          <a:latin typeface="+mn-ea"/>
                          <a:ea typeface="+mn-ea"/>
                        </a:rPr>
                        <a:t>名前：　　　　　　　　　　　　　　　　　　 </a:t>
                      </a:r>
                      <a:r>
                        <a:rPr kumimoji="1" lang="en-US" altLang="ja-JP" sz="1600" dirty="0">
                          <a:latin typeface="+mn-ea"/>
                          <a:ea typeface="+mn-ea"/>
                        </a:rPr>
                        <a:t>)</a:t>
                      </a:r>
                      <a:endParaRPr kumimoji="1" lang="ja-JP" altLang="en-US" sz="1600" dirty="0">
                        <a:latin typeface="+mn-ea"/>
                        <a:ea typeface="+mn-ea"/>
                      </a:endParaRP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latin typeface="+mn-ea"/>
                        <a:ea typeface="+mn-ea"/>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937043"/>
                  </a:ext>
                </a:extLst>
              </a:tr>
              <a:tr h="670568">
                <a:tc rowSpan="2">
                  <a:txBody>
                    <a:bodyPr/>
                    <a:lstStyle/>
                    <a:p>
                      <a:pPr algn="ctr">
                        <a:lnSpc>
                          <a:spcPct val="150000"/>
                        </a:lnSpc>
                      </a:pPr>
                      <a:r>
                        <a:rPr kumimoji="1" lang="ja-JP" altLang="en-US" sz="2000" spc="-150" dirty="0">
                          <a:latin typeface="+mn-ea"/>
                          <a:ea typeface="+mn-ea"/>
                        </a:rPr>
                        <a:t>参加会場</a:t>
                      </a:r>
                      <a:endParaRPr kumimoji="1" lang="en-US" altLang="ja-JP" sz="2000" spc="-150" dirty="0">
                        <a:latin typeface="+mn-ea"/>
                        <a:ea typeface="+mn-ea"/>
                      </a:endParaRPr>
                    </a:p>
                    <a:p>
                      <a:pPr algn="ctr">
                        <a:lnSpc>
                          <a:spcPct val="100000"/>
                        </a:lnSpc>
                      </a:pPr>
                      <a:r>
                        <a:rPr kumimoji="1" lang="en-US" altLang="ja-JP" sz="1200" spc="-150" dirty="0">
                          <a:latin typeface="+mn-ea"/>
                          <a:ea typeface="+mn-ea"/>
                        </a:rPr>
                        <a:t>※</a:t>
                      </a:r>
                      <a:r>
                        <a:rPr kumimoji="1" lang="ja-JP" altLang="en-US" sz="1200" spc="-150" dirty="0">
                          <a:latin typeface="+mn-ea"/>
                          <a:ea typeface="+mn-ea"/>
                        </a:rPr>
                        <a:t>いずれかをチェック</a:t>
                      </a:r>
                    </a:p>
                  </a:txBody>
                  <a:tcPr marL="45720" marR="45720" marT="468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l"/>
                      <a:r>
                        <a:rPr kumimoji="1" lang="ja-JP" altLang="en-US" sz="1600" dirty="0">
                          <a:latin typeface="+mn-ea"/>
                          <a:ea typeface="+mn-ea"/>
                        </a:rPr>
                        <a:t>□令和８年８月１９日（水）</a:t>
                      </a:r>
                      <a:r>
                        <a:rPr kumimoji="1" lang="en-US" altLang="ja-JP" sz="1600" dirty="0">
                          <a:solidFill>
                            <a:schemeClr val="tx1"/>
                          </a:solidFill>
                          <a:latin typeface="+mn-ea"/>
                          <a:ea typeface="+mn-ea"/>
                        </a:rPr>
                        <a:t>13:00</a:t>
                      </a:r>
                      <a:r>
                        <a:rPr kumimoji="1" lang="ja-JP" altLang="en-US" sz="1600" dirty="0">
                          <a:solidFill>
                            <a:schemeClr val="tx1"/>
                          </a:solidFill>
                          <a:latin typeface="+mn-ea"/>
                          <a:ea typeface="+mn-ea"/>
                        </a:rPr>
                        <a:t>～</a:t>
                      </a:r>
                      <a:r>
                        <a:rPr kumimoji="1" lang="en-US" altLang="ja-JP" sz="1600" dirty="0">
                          <a:solidFill>
                            <a:schemeClr val="tx1"/>
                          </a:solidFill>
                          <a:latin typeface="+mn-ea"/>
                          <a:ea typeface="+mn-ea"/>
                        </a:rPr>
                        <a:t>14:50</a:t>
                      </a:r>
                      <a:r>
                        <a:rPr kumimoji="1" lang="ja-JP" altLang="en-US" sz="1400" dirty="0">
                          <a:solidFill>
                            <a:schemeClr val="tx1"/>
                          </a:solidFill>
                          <a:latin typeface="+mn-ea"/>
                          <a:ea typeface="+mn-ea"/>
                        </a:rPr>
                        <a:t>（受付</a:t>
                      </a:r>
                      <a:r>
                        <a:rPr kumimoji="1" lang="en-US" altLang="ja-JP" sz="1400" dirty="0">
                          <a:solidFill>
                            <a:schemeClr val="tx1"/>
                          </a:solidFill>
                          <a:latin typeface="+mn-ea"/>
                          <a:ea typeface="+mn-ea"/>
                        </a:rPr>
                        <a:t>12:30</a:t>
                      </a: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p>
                      <a:r>
                        <a:rPr kumimoji="1" lang="ja-JP" altLang="en-US" sz="1600">
                          <a:latin typeface="+mn-ea"/>
                          <a:ea typeface="+mn-ea"/>
                        </a:rPr>
                        <a:t>　　</a:t>
                      </a:r>
                      <a:r>
                        <a:rPr kumimoji="1" lang="ja-JP" altLang="en-US" sz="1600">
                          <a:solidFill>
                            <a:schemeClr val="tx1"/>
                          </a:solidFill>
                          <a:latin typeface="+mn-ea"/>
                          <a:ea typeface="+mn-ea"/>
                        </a:rPr>
                        <a:t>市民</a:t>
                      </a:r>
                      <a:r>
                        <a:rPr kumimoji="1" lang="ja-JP" altLang="en-US" sz="1600" dirty="0">
                          <a:solidFill>
                            <a:schemeClr val="tx1"/>
                          </a:solidFill>
                          <a:latin typeface="+mn-ea"/>
                          <a:ea typeface="+mn-ea"/>
                        </a:rPr>
                        <a:t>交流プラザふくちやま会場</a:t>
                      </a:r>
                      <a:endParaRPr kumimoji="1" lang="ja-JP" altLang="en-US" sz="1600" dirty="0">
                        <a:latin typeface="+mn-ea"/>
                        <a:ea typeface="+mn-ea"/>
                      </a:endParaRPr>
                    </a:p>
                  </a:txBody>
                  <a:tcPr marL="45720" marR="45720" marB="10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0874719"/>
                  </a:ext>
                </a:extLst>
              </a:tr>
              <a:tr h="670568">
                <a:tc vMerge="1">
                  <a:txBody>
                    <a:bodyPr/>
                    <a:lstStyle/>
                    <a:p>
                      <a:pPr algn="ctr">
                        <a:lnSpc>
                          <a:spcPct val="200000"/>
                        </a:lnSpc>
                      </a:pPr>
                      <a:endParaRPr kumimoji="1" lang="ja-JP" altLang="en-US" sz="1600" spc="-150" dirty="0">
                        <a:latin typeface="+mn-ea"/>
                        <a:ea typeface="+mn-ea"/>
                      </a:endParaRPr>
                    </a:p>
                  </a:txBody>
                  <a:tcPr marL="45720" marR="45720" marT="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1600" dirty="0">
                          <a:latin typeface="+mn-ea"/>
                          <a:ea typeface="+mn-ea"/>
                        </a:rPr>
                        <a:t>□</a:t>
                      </a:r>
                      <a:r>
                        <a:rPr kumimoji="1" lang="ja-JP" altLang="en-US" sz="1600" dirty="0">
                          <a:solidFill>
                            <a:schemeClr val="tx1"/>
                          </a:solidFill>
                          <a:latin typeface="+mn-ea"/>
                          <a:ea typeface="+mn-ea"/>
                        </a:rPr>
                        <a:t>令和８年８月２７日（木）</a:t>
                      </a:r>
                      <a:r>
                        <a:rPr kumimoji="1" lang="en-US" altLang="ja-JP" sz="1600" dirty="0">
                          <a:solidFill>
                            <a:schemeClr val="tx1"/>
                          </a:solidFill>
                          <a:latin typeface="+mn-ea"/>
                          <a:ea typeface="+mn-ea"/>
                        </a:rPr>
                        <a:t>13:00</a:t>
                      </a:r>
                      <a:r>
                        <a:rPr kumimoji="1" lang="ja-JP" altLang="en-US" sz="1600" dirty="0">
                          <a:solidFill>
                            <a:schemeClr val="tx1"/>
                          </a:solidFill>
                          <a:latin typeface="+mn-ea"/>
                          <a:ea typeface="+mn-ea"/>
                        </a:rPr>
                        <a:t>～</a:t>
                      </a:r>
                      <a:r>
                        <a:rPr kumimoji="1" lang="en-US" altLang="ja-JP" sz="1600" dirty="0">
                          <a:solidFill>
                            <a:schemeClr val="tx1"/>
                          </a:solidFill>
                          <a:latin typeface="+mn-ea"/>
                          <a:ea typeface="+mn-ea"/>
                        </a:rPr>
                        <a:t>14:50</a:t>
                      </a:r>
                      <a:r>
                        <a:rPr kumimoji="1" lang="ja-JP" altLang="en-US" sz="1400" dirty="0">
                          <a:solidFill>
                            <a:schemeClr val="tx1"/>
                          </a:solidFill>
                          <a:latin typeface="+mn-ea"/>
                          <a:ea typeface="+mn-ea"/>
                        </a:rPr>
                        <a:t>（受付</a:t>
                      </a:r>
                      <a:r>
                        <a:rPr kumimoji="1" lang="en-US" altLang="ja-JP" sz="1400" dirty="0">
                          <a:solidFill>
                            <a:schemeClr val="tx1"/>
                          </a:solidFill>
                          <a:latin typeface="+mn-ea"/>
                          <a:ea typeface="+mn-ea"/>
                        </a:rPr>
                        <a:t>12:30</a:t>
                      </a: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p>
                      <a:r>
                        <a:rPr kumimoji="1" lang="ja-JP" altLang="en-US" sz="1600" dirty="0">
                          <a:solidFill>
                            <a:srgbClr val="FF0000"/>
                          </a:solidFill>
                          <a:latin typeface="+mn-ea"/>
                          <a:ea typeface="+mn-ea"/>
                        </a:rPr>
                        <a:t>　　</a:t>
                      </a:r>
                      <a:r>
                        <a:rPr kumimoji="1" lang="ja-JP" altLang="en-US" sz="1600" dirty="0">
                          <a:latin typeface="+mn-ea"/>
                          <a:ea typeface="+mn-ea"/>
                        </a:rPr>
                        <a:t>京都テルサ会場</a:t>
                      </a:r>
                      <a:endParaRPr kumimoji="1" lang="ja-JP" altLang="en-US" sz="1600" dirty="0">
                        <a:solidFill>
                          <a:schemeClr val="tx1"/>
                        </a:solidFill>
                        <a:latin typeface="+mn-ea"/>
                        <a:ea typeface="+mn-ea"/>
                      </a:endParaRPr>
                    </a:p>
                  </a:txBody>
                  <a:tcPr marL="45720" marR="4572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39923917"/>
                  </a:ext>
                </a:extLst>
              </a:tr>
              <a:tr h="468000">
                <a:tc>
                  <a:txBody>
                    <a:bodyPr/>
                    <a:lstStyle/>
                    <a:p>
                      <a:pPr algn="ctr">
                        <a:lnSpc>
                          <a:spcPct val="200000"/>
                        </a:lnSpc>
                      </a:pPr>
                      <a:endParaRPr kumimoji="1" lang="ja-JP" altLang="en-US" sz="1600" spc="-150" dirty="0">
                        <a:latin typeface="+mn-ea"/>
                        <a:ea typeface="+mn-ea"/>
                      </a:endParaRPr>
                    </a:p>
                  </a:txBody>
                  <a:tcPr marL="45720" marR="457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endParaRPr kumimoji="1" lang="ja-JP" altLang="en-US" dirty="0">
                        <a:latin typeface="+mn-ea"/>
                        <a:ea typeface="+mn-ea"/>
                      </a:endParaRPr>
                    </a:p>
                  </a:txBody>
                  <a:tcPr marL="45720" marR="45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5809399"/>
                  </a:ext>
                </a:extLst>
              </a:tr>
            </a:tbl>
          </a:graphicData>
        </a:graphic>
      </p:graphicFrame>
      <p:sp>
        <p:nvSpPr>
          <p:cNvPr id="15" name="タイトル 1"/>
          <p:cNvSpPr txBox="1">
            <a:spLocks/>
          </p:cNvSpPr>
          <p:nvPr/>
        </p:nvSpPr>
        <p:spPr>
          <a:xfrm>
            <a:off x="0" y="1382088"/>
            <a:ext cx="7200900" cy="352018"/>
          </a:xfrm>
          <a:prstGeom prst="rect">
            <a:avLst/>
          </a:prstGeom>
        </p:spPr>
        <p:txBody>
          <a:bodyPr vert="horz" lIns="100186" tIns="50093" rIns="100186" bIns="50093" rtlCol="0" anchor="ctr">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r>
              <a:rPr lang="en-US" altLang="ja-JP" sz="1800" b="1" u="sng" spc="-150" dirty="0"/>
              <a:t>※</a:t>
            </a:r>
            <a:r>
              <a:rPr lang="ja-JP" altLang="en-US" sz="1800" b="1" u="sng" spc="-150" dirty="0"/>
              <a:t>本票は保管いただき、研修会当日に会場受付へご提出ください。</a:t>
            </a:r>
          </a:p>
        </p:txBody>
      </p:sp>
      <p:sp>
        <p:nvSpPr>
          <p:cNvPr id="11" name="タイトル 1"/>
          <p:cNvSpPr txBox="1">
            <a:spLocks/>
          </p:cNvSpPr>
          <p:nvPr/>
        </p:nvSpPr>
        <p:spPr>
          <a:xfrm>
            <a:off x="504106" y="7614791"/>
            <a:ext cx="6120679" cy="909983"/>
          </a:xfrm>
          <a:prstGeom prst="rect">
            <a:avLst/>
          </a:prstGeom>
        </p:spPr>
        <p:txBody>
          <a:bodyPr vert="horz" lIns="100186" tIns="50093" rIns="100186" bIns="50093" rtlCol="0" anchor="ctr">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pPr algn="l"/>
            <a:r>
              <a:rPr lang="ja-JP" altLang="en-US" sz="1400" dirty="0">
                <a:latin typeface="+mn-ea"/>
                <a:ea typeface="+mn-ea"/>
              </a:rPr>
              <a:t>●定員を設けておりますので、各事業所</a:t>
            </a:r>
            <a:r>
              <a:rPr lang="ja-JP" altLang="en-US" sz="1400" b="1" u="sng" dirty="0">
                <a:latin typeface="+mn-ea"/>
                <a:ea typeface="+mn-ea"/>
              </a:rPr>
              <a:t>お一人様</a:t>
            </a:r>
            <a:r>
              <a:rPr lang="ja-JP" altLang="en-US" sz="1400" dirty="0">
                <a:latin typeface="+mn-ea"/>
                <a:ea typeface="+mn-ea"/>
              </a:rPr>
              <a:t>での出席でお願いします。</a:t>
            </a:r>
            <a:endParaRPr lang="en-US" altLang="ja-JP" sz="1400" dirty="0">
              <a:latin typeface="+mn-ea"/>
              <a:ea typeface="+mn-ea"/>
            </a:endParaRPr>
          </a:p>
          <a:p>
            <a:pPr algn="l"/>
            <a:r>
              <a:rPr lang="ja-JP" altLang="en-US" sz="1400" dirty="0">
                <a:latin typeface="+mn-ea"/>
                <a:ea typeface="+mn-ea"/>
              </a:rPr>
              <a:t>●両会場とも有料の駐車場はございますが、駐車台数に限りがございますので、可能な限り公共交通機関でのご来場をお願いいたします。なお有料駐車場の各割引制度につきましては各会場の管理者にお問い合わせください。</a:t>
            </a:r>
          </a:p>
        </p:txBody>
      </p:sp>
      <p:sp>
        <p:nvSpPr>
          <p:cNvPr id="13" name="タイトル 1"/>
          <p:cNvSpPr txBox="1">
            <a:spLocks/>
          </p:cNvSpPr>
          <p:nvPr/>
        </p:nvSpPr>
        <p:spPr>
          <a:xfrm>
            <a:off x="504108" y="1835885"/>
            <a:ext cx="6120678" cy="352018"/>
          </a:xfrm>
          <a:prstGeom prst="rect">
            <a:avLst/>
          </a:prstGeom>
        </p:spPr>
        <p:txBody>
          <a:bodyPr vert="horz" lIns="100186" tIns="50093" rIns="100186" bIns="50093" rtlCol="0" anchor="ctr">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pPr algn="l"/>
            <a:r>
              <a:rPr lang="ja-JP" altLang="en-US" sz="1400" dirty="0"/>
              <a:t>▼各項目に記入またはチェックをお願いします。</a:t>
            </a:r>
          </a:p>
        </p:txBody>
      </p:sp>
      <p:sp>
        <p:nvSpPr>
          <p:cNvPr id="14" name="タイトル 1"/>
          <p:cNvSpPr txBox="1">
            <a:spLocks/>
          </p:cNvSpPr>
          <p:nvPr/>
        </p:nvSpPr>
        <p:spPr>
          <a:xfrm>
            <a:off x="504106" y="8567762"/>
            <a:ext cx="6120679" cy="775221"/>
          </a:xfrm>
          <a:prstGeom prst="rect">
            <a:avLst/>
          </a:prstGeom>
        </p:spPr>
        <p:txBody>
          <a:bodyPr vert="horz" lIns="100186" tIns="50093" rIns="100186" bIns="50093" rtlCol="0" anchor="ctr">
            <a:noAutofit/>
          </a:bodyPr>
          <a:lstStyle>
            <a:lvl1pPr algn="ctr" defTabSz="1001855" rtl="0" eaLnBrk="1" latinLnBrk="0" hangingPunct="1">
              <a:spcBef>
                <a:spcPct val="0"/>
              </a:spcBef>
              <a:buNone/>
              <a:defRPr kumimoji="1" sz="4800" kern="1200">
                <a:solidFill>
                  <a:schemeClr val="tx1"/>
                </a:solidFill>
                <a:latin typeface="+mj-lt"/>
                <a:ea typeface="+mj-ea"/>
                <a:cs typeface="+mj-cs"/>
              </a:defRPr>
            </a:lvl1pPr>
          </a:lstStyle>
          <a:p>
            <a:r>
              <a:rPr lang="ja-JP" altLang="en-US" sz="1400" b="1" dirty="0">
                <a:latin typeface="+mn-ea"/>
                <a:ea typeface="+mn-ea"/>
              </a:rPr>
              <a:t>～ 本申込書の電子版は京都労働局ホームページからダウンロードできます ～</a:t>
            </a:r>
            <a:endParaRPr lang="en-US" altLang="ja-JP" sz="1400" b="1" dirty="0">
              <a:latin typeface="+mn-ea"/>
              <a:ea typeface="+mn-ea"/>
            </a:endParaRPr>
          </a:p>
          <a:p>
            <a:pPr algn="l">
              <a:lnSpc>
                <a:spcPct val="150000"/>
              </a:lnSpc>
            </a:pPr>
            <a:r>
              <a:rPr lang="ja-JP" altLang="en-US" sz="1050" dirty="0">
                <a:latin typeface="+mn-ea"/>
                <a:ea typeface="+mn-ea"/>
              </a:rPr>
              <a:t>　京都労働局ホーム＞ニュース＆トピックス＞トピックス＞令和８年度「第２回企業内人権啓発推進員研修</a:t>
            </a:r>
            <a:endParaRPr lang="en-US" altLang="ja-JP" sz="1050" dirty="0">
              <a:latin typeface="+mn-ea"/>
              <a:ea typeface="+mn-ea"/>
            </a:endParaRPr>
          </a:p>
          <a:p>
            <a:pPr algn="l"/>
            <a:r>
              <a:rPr lang="ja-JP" altLang="en-US" sz="1050" dirty="0">
                <a:latin typeface="+mn-ea"/>
                <a:ea typeface="+mn-ea"/>
              </a:rPr>
              <a:t>　会・京都府企業内人権問題啓発セミナー」開催のお知らせ</a:t>
            </a:r>
            <a:endParaRPr lang="en-US" altLang="ja-JP" sz="1050" dirty="0">
              <a:latin typeface="+mn-ea"/>
              <a:ea typeface="+mn-ea"/>
            </a:endParaRPr>
          </a:p>
        </p:txBody>
      </p:sp>
      <p:sp>
        <p:nvSpPr>
          <p:cNvPr id="3" name="テキスト ボックス 2"/>
          <p:cNvSpPr txBox="1"/>
          <p:nvPr/>
        </p:nvSpPr>
        <p:spPr>
          <a:xfrm>
            <a:off x="504106" y="7042273"/>
            <a:ext cx="1512168" cy="307777"/>
          </a:xfrm>
          <a:prstGeom prst="rect">
            <a:avLst/>
          </a:prstGeom>
          <a:noFill/>
        </p:spPr>
        <p:txBody>
          <a:bodyPr wrap="square" rtlCol="0">
            <a:spAutoFit/>
          </a:bodyPr>
          <a:lstStyle/>
          <a:p>
            <a:r>
              <a:rPr kumimoji="1" lang="ja-JP" altLang="en-US" sz="1400" dirty="0"/>
              <a:t>連絡先電話番号</a:t>
            </a:r>
          </a:p>
        </p:txBody>
      </p:sp>
    </p:spTree>
    <p:extLst>
      <p:ext uri="{BB962C8B-B14F-4D97-AF65-F5344CB8AC3E}">
        <p14:creationId xmlns:p14="http://schemas.microsoft.com/office/powerpoint/2010/main" val="32258499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75533368882B347A49D349ED672636F" ma:contentTypeVersion="14" ma:contentTypeDescription="新しいドキュメントを作成します。" ma:contentTypeScope="" ma:versionID="2825565b99ccdbe8214842b9063a8c2b">
  <xsd:schema xmlns:xsd="http://www.w3.org/2001/XMLSchema" xmlns:xs="http://www.w3.org/2001/XMLSchema" xmlns:p="http://schemas.microsoft.com/office/2006/metadata/properties" xmlns:ns2="fcbe4603-5998-48f3-9348-26aaa5290c5b" xmlns:ns3="44856c1c-163a-4db4-9f2d-e69ab44d016d" targetNamespace="http://schemas.microsoft.com/office/2006/metadata/properties" ma:root="true" ma:fieldsID="2087a94e7cc034bfd8f3e3ad6d4a2796" ns2:_="" ns3:_="">
    <xsd:import namespace="fcbe4603-5998-48f3-9348-26aaa5290c5b"/>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be4603-5998-48f3-9348-26aaa5290c5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06884a8-1fea-48f7-979c-2fa8a7c0fd2e}"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cbe4603-5998-48f3-9348-26aaa5290c5b">
      <Terms xmlns="http://schemas.microsoft.com/office/infopath/2007/PartnerControls"/>
    </lcf76f155ced4ddcb4097134ff3c332f>
    <Owner xmlns="fcbe4603-5998-48f3-9348-26aaa5290c5b">
      <UserInfo>
        <DisplayName/>
        <AccountId xsi:nil="true"/>
        <AccountType/>
      </UserInfo>
    </Owner>
    <TaxCatchAll xmlns="44856c1c-163a-4db4-9f2d-e69ab44d016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C0A76C-13AB-46F9-B064-B3417640ED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be4603-5998-48f3-9348-26aaa5290c5b"/>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C6B8AD-2ADE-4CBD-8137-CBAC0B650DBE}">
  <ds:schemaRefs>
    <ds:schemaRef ds:uri="http://purl.org/dc/terms/"/>
    <ds:schemaRef ds:uri="http://schemas.openxmlformats.org/package/2006/metadata/core-properties"/>
    <ds:schemaRef ds:uri="http://purl.org/dc/dcmitype/"/>
    <ds:schemaRef ds:uri="fcbe4603-5998-48f3-9348-26aaa5290c5b"/>
    <ds:schemaRef ds:uri="http://schemas.microsoft.com/office/2006/documentManagement/types"/>
    <ds:schemaRef ds:uri="http://purl.org/dc/elements/1.1/"/>
    <ds:schemaRef ds:uri="44856c1c-163a-4db4-9f2d-e69ab44d016d"/>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4630F4C-8711-4B06-9D4F-B174E974F1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614</Words>
  <PresentationFormat>ユーザー設定</PresentationFormat>
  <Paragraphs>87</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ＭＳ Ｐゴシック</vt:lpstr>
      <vt:lpstr>ＭＳ Ｐ明朝</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0x010100075533368882B347A49D349ED672636F</vt:lpwstr>
  </property>
</Properties>
</file>