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7" r:id="rId5"/>
    <p:sldId id="265"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24BD0CC-5EE2-48ED-8178-EDAB1FF8FEB1}">
          <p14:sldIdLst>
            <p14:sldId id="267"/>
            <p14:sldId id="265"/>
          </p14:sldIdLst>
        </p14:section>
      </p14:sectionLst>
    </p:ext>
    <p:ext uri="{EFAFB233-063F-42B5-8137-9DF3F51BA10A}">
      <p15:sldGuideLst xmlns:p15="http://schemas.microsoft.com/office/powerpoint/2012/main">
        <p15:guide id="1" orient="horz" pos="1986"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FAE7161C-41F8-396B-20D4-09CBB1DD3917}" name="木村 剛一郎(kimura-gouichirou)" initials="剛木" userId="S::KGHPT@lansys.mhlw.go.jp::1fa3e7dd-fbaa-42b0-917b-73b9ea97a548" providerId="AD"/>
  <p188:author id="{5C046EAC-C619-10BE-9767-D877EA525CEB}" name="市川 丈陽(ichikawa-jouya.m97)" initials="丈市" userId="S::IJANA@lansys.mhlw.go.jp::405e3cf8-7cae-4184-a0e6-a831e87fd600" providerId="AD"/>
  <p188:author id="{5CE57EB9-B8E0-E307-B779-C49506384F7D}" name="穴吹 暁(anabuki-akira.tx0)" initials="暁穴" userId="S::AAKIK@lansys.mhlw.go.jp::c618a17a-cea0-43a2-9400-fd9252956250" providerId="AD"/>
  <p188:author id="{9AC0CBF6-0F20-CE04-8B39-D232210C98D3}" name="勝間田 朋美(katsumata-tomomi)" initials="朋勝" userId="S::KTVDB@lansys.mhlw.go.jp::e34838f9-2a20-49c1-a264-dd29692dc4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359"/>
    <a:srgbClr val="FDF1F4"/>
    <a:srgbClr val="F4F7ED"/>
    <a:srgbClr val="FCEAEF"/>
    <a:srgbClr val="ED7A9B"/>
    <a:srgbClr val="F9E3E5"/>
    <a:srgbClr val="F193AC"/>
    <a:srgbClr val="FBE1E8"/>
    <a:srgbClr val="F8C8D5"/>
    <a:srgbClr val="FFD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F8F515-AE0F-7F2B-9A3C-B89C1BC6196D}" v="1" dt="2025-10-31T08:12:37.3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1986"/>
        <p:guide pos="216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49825D8-786C-40C8-B06F-041BB959DD09}" type="datetimeFigureOut">
              <a:rPr kumimoji="1" lang="ja-JP" altLang="en-US" smtClean="0"/>
              <a:t>2025/11/4</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6481B54-A756-40E2-82A9-9302B2001F56}" type="slidenum">
              <a:rPr kumimoji="1" lang="ja-JP" altLang="en-US" smtClean="0"/>
              <a:t>‹#›</a:t>
            </a:fld>
            <a:endParaRPr kumimoji="1" lang="ja-JP" altLang="en-US"/>
          </a:p>
        </p:txBody>
      </p:sp>
    </p:spTree>
    <p:extLst>
      <p:ext uri="{BB962C8B-B14F-4D97-AF65-F5344CB8AC3E}">
        <p14:creationId xmlns:p14="http://schemas.microsoft.com/office/powerpoint/2010/main" val="134623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図を追加</a:t>
            </a:r>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900">
                <a:solidFill>
                  <a:schemeClr val="tx1">
                    <a:tint val="75000"/>
                  </a:schemeClr>
                </a:solidFill>
              </a:defRPr>
            </a:lvl1pPr>
          </a:lstStyle>
          <a:p>
            <a:fld id="{7372D545-8467-428C-B4B7-668AFE11EB3F}" type="datetimeFigureOut">
              <a:rPr kumimoji="1" lang="ja-JP" altLang="en-US" smtClean="0"/>
              <a:t>2025/11/4</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9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4.png" Type="http://schemas.openxmlformats.org/officeDocument/2006/relationships/image"/><Relationship Id="rId3" Target="../media/image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0C45D-0DA9-2C51-FB4D-356240784257}"/>
            </a:ext>
          </a:extLst>
        </p:cNvPr>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76F3C7DF-FDED-ED8E-1916-9877EAF0676C}"/>
              </a:ext>
            </a:extLst>
          </p:cNvPr>
          <p:cNvSpPr txBox="1"/>
          <p:nvPr/>
        </p:nvSpPr>
        <p:spPr>
          <a:xfrm>
            <a:off x="21223" y="5610258"/>
            <a:ext cx="6788256" cy="2615936"/>
          </a:xfrm>
          <a:prstGeom prst="rect">
            <a:avLst/>
          </a:prstGeom>
          <a:noFill/>
          <a:ln>
            <a:solidFill>
              <a:srgbClr val="F8C8D5"/>
            </a:solidFill>
          </a:ln>
        </p:spPr>
        <p:txBody>
          <a:bodyPr wrap="square" lIns="144000" rIns="72000">
            <a:noAutofit/>
          </a:bodyPr>
          <a:lstStyle/>
          <a:p>
            <a:pPr algn="jus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【開催日時</a:t>
            </a:r>
            <a:r>
              <a:rPr lang="ja-JP" altLang="en-US" sz="1400" kern="100" dirty="0">
                <a:effectLst/>
                <a:latin typeface="メイリオ" panose="020B0604030504040204" pitchFamily="50" charset="-128"/>
                <a:ea typeface="メイリオ" panose="020B0604030504040204" pitchFamily="50" charset="-128"/>
                <a:cs typeface="Arial" panose="020B0604020202020204" pitchFamily="34" charset="0"/>
              </a:rPr>
              <a:t>、開催形式</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a:t>
            </a:r>
          </a:p>
          <a:p>
            <a:pPr marL="177800" algn="just">
              <a:spcAft>
                <a:spcPts val="1200"/>
              </a:spcAft>
              <a:buNone/>
            </a:pPr>
            <a:r>
              <a:rPr lang="en-US" altLang="ja-JP" sz="1400" kern="100" dirty="0">
                <a:latin typeface="メイリオ" panose="020B0604030504040204" pitchFamily="50" charset="-128"/>
                <a:ea typeface="メイリオ" panose="020B0604030504040204" pitchFamily="50" charset="-128"/>
                <a:cs typeface="Arial" panose="020B0604020202020204" pitchFamily="34" charset="0"/>
              </a:rPr>
              <a:t>12</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月</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10</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日　</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13</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30</a:t>
            </a:r>
            <a:r>
              <a:rPr lang="ja-JP" altLang="en-US" sz="1400" kern="100" dirty="0">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400" kern="100" dirty="0">
                <a:latin typeface="メイリオ" panose="020B0604030504040204" pitchFamily="50" charset="-128"/>
                <a:ea typeface="メイリオ" panose="020B0604030504040204" pitchFamily="50" charset="-128"/>
                <a:cs typeface="Arial" panose="020B0604020202020204" pitchFamily="34" charset="0"/>
              </a:rPr>
              <a:t>15</a:t>
            </a:r>
            <a:r>
              <a:rPr lang="ja-JP" altLang="en-US" sz="1400" kern="100" dirty="0">
                <a:latin typeface="メイリオ" panose="020B0604030504040204" pitchFamily="50" charset="-128"/>
                <a:ea typeface="メイリオ" panose="020B0604030504040204" pitchFamily="50" charset="-128"/>
                <a:cs typeface="Arial" panose="020B0604020202020204" pitchFamily="34" charset="0"/>
              </a:rPr>
              <a:t>：</a:t>
            </a:r>
            <a:r>
              <a:rPr lang="en-US" altLang="ja-JP" sz="1400" kern="100" dirty="0">
                <a:latin typeface="メイリオ" panose="020B0604030504040204" pitchFamily="50" charset="-128"/>
                <a:ea typeface="メイリオ" panose="020B0604030504040204" pitchFamily="50" charset="-128"/>
                <a:cs typeface="Arial" panose="020B0604020202020204" pitchFamily="34" charset="0"/>
              </a:rPr>
              <a:t>15</a:t>
            </a:r>
            <a:r>
              <a:rPr lang="ja-JP" altLang="en-US" sz="1400" kern="100" dirty="0">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オンライン（事前申し込み制）</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 </a:t>
            </a:r>
            <a:endPar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endParaRPr>
          </a:p>
          <a:p>
            <a:pPr algn="jus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【開催内容】</a:t>
            </a:r>
          </a:p>
          <a:p>
            <a:pPr marL="177800" algn="jus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①</a:t>
            </a:r>
            <a:r>
              <a:rPr lang="ja-JP" altLang="en-US" sz="1400" kern="100" dirty="0">
                <a:latin typeface="メイリオ" panose="020B0604030504040204" pitchFamily="50" charset="-128"/>
                <a:ea typeface="メイリオ" panose="020B0604030504040204" pitchFamily="50" charset="-128"/>
                <a:cs typeface="Arial" panose="020B0604020202020204" pitchFamily="34" charset="0"/>
              </a:rPr>
              <a:t> </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改正法の説明</a:t>
            </a:r>
          </a:p>
          <a:p>
            <a:pPr marL="177800" algn="just">
              <a:spcAft>
                <a:spcPts val="200"/>
              </a:spcAf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②</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 </a:t>
            </a:r>
            <a:r>
              <a:rPr lang="ja-JP" altLang="en-US" sz="1400" kern="100" dirty="0">
                <a:effectLst/>
                <a:latin typeface="メイリオ" panose="020B0604030504040204" pitchFamily="50" charset="-128"/>
                <a:ea typeface="メイリオ" panose="020B0604030504040204" pitchFamily="50" charset="-128"/>
                <a:cs typeface="Arial" panose="020B0604020202020204" pitchFamily="34" charset="0"/>
              </a:rPr>
              <a:t>業界団体における</a:t>
            </a: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カスタマーハラスメント対策の取り組み事例</a:t>
            </a:r>
            <a:endParaRPr lang="en-US" altLang="ja-JP" sz="1400" kern="100" dirty="0">
              <a:latin typeface="メイリオ" panose="020B0604030504040204" pitchFamily="50" charset="-128"/>
              <a:ea typeface="メイリオ" panose="020B0604030504040204" pitchFamily="50" charset="-128"/>
              <a:cs typeface="Arial" panose="020B0604020202020204" pitchFamily="34" charset="0"/>
            </a:endParaRPr>
          </a:p>
          <a:p>
            <a:pPr marL="355600" algn="just">
              <a:spcAft>
                <a:spcPts val="200"/>
              </a:spcAft>
              <a:buNone/>
            </a:pPr>
            <a:r>
              <a:rPr lang="ja-JP" altLang="en-US" sz="1400" kern="100" dirty="0">
                <a:effectLst/>
                <a:latin typeface="メイリオ" panose="020B0604030504040204" pitchFamily="50" charset="-128"/>
                <a:ea typeface="メイリオ" panose="020B0604030504040204" pitchFamily="50" charset="-128"/>
                <a:cs typeface="Arial" panose="020B0604020202020204" pitchFamily="34" charset="0"/>
              </a:rPr>
              <a:t>☆ 一般社団法人空港グランドハンドリング協会</a:t>
            </a:r>
            <a:endPar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endParaRPr>
          </a:p>
          <a:p>
            <a:pPr marL="177800" algn="jus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③</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 </a:t>
            </a:r>
            <a:r>
              <a:rPr lang="ja-JP" altLang="ja-JP" sz="1400" kern="100" spc="-130" dirty="0">
                <a:effectLst/>
                <a:latin typeface="メイリオ" panose="020B0604030504040204" pitchFamily="50" charset="-128"/>
                <a:ea typeface="メイリオ" panose="020B0604030504040204" pitchFamily="50" charset="-128"/>
                <a:cs typeface="Arial" panose="020B0604020202020204" pitchFamily="34" charset="0"/>
              </a:rPr>
              <a:t>カスタマーハラスメント</a:t>
            </a:r>
            <a:r>
              <a:rPr lang="ja-JP" altLang="en-US" sz="1400" kern="100" spc="-130" dirty="0">
                <a:effectLst/>
                <a:latin typeface="メイリオ" panose="020B0604030504040204" pitchFamily="50" charset="-128"/>
                <a:ea typeface="メイリオ" panose="020B0604030504040204" pitchFamily="50" charset="-128"/>
                <a:cs typeface="Arial" panose="020B0604020202020204" pitchFamily="34" charset="0"/>
              </a:rPr>
              <a:t>対策</a:t>
            </a:r>
            <a:r>
              <a:rPr lang="ja-JP" altLang="ja-JP" sz="1400" kern="100" spc="-130" dirty="0">
                <a:effectLst/>
                <a:latin typeface="メイリオ" panose="020B0604030504040204" pitchFamily="50" charset="-128"/>
                <a:ea typeface="メイリオ" panose="020B0604030504040204" pitchFamily="50" charset="-128"/>
                <a:cs typeface="Arial" panose="020B0604020202020204" pitchFamily="34" charset="0"/>
              </a:rPr>
              <a:t>に取り組んでいる企業によるパネルディスカッション</a:t>
            </a:r>
            <a:endParaRPr lang="en-US" altLang="ja-JP" sz="1400" kern="100" spc="-130" dirty="0">
              <a:effectLst/>
              <a:latin typeface="メイリオ" panose="020B0604030504040204" pitchFamily="50" charset="-128"/>
              <a:ea typeface="メイリオ" panose="020B0604030504040204" pitchFamily="50" charset="-128"/>
              <a:cs typeface="Arial" panose="020B0604020202020204" pitchFamily="34" charset="0"/>
            </a:endParaRPr>
          </a:p>
          <a:p>
            <a:pPr marL="355600" algn="just">
              <a:spcAft>
                <a:spcPts val="1200"/>
              </a:spcAft>
              <a:buNone/>
            </a:pPr>
            <a:r>
              <a:rPr lang="ja-JP" altLang="en-US" sz="1400" kern="100" spc="-100" dirty="0">
                <a:latin typeface="メイリオ" panose="020B0604030504040204" pitchFamily="50" charset="-128"/>
                <a:ea typeface="メイリオ" panose="020B0604030504040204" pitchFamily="50" charset="-128"/>
                <a:cs typeface="Arial" panose="020B0604020202020204" pitchFamily="34" charset="0"/>
              </a:rPr>
              <a:t>☆ 参加企業：株式会社イト－ヨ－カ堂、イオン九州株式会社</a:t>
            </a:r>
            <a:endParaRPr lang="en-US" altLang="ja-JP" sz="1400" kern="100" spc="-100" dirty="0">
              <a:effectLst/>
              <a:latin typeface="メイリオ" panose="020B0604030504040204" pitchFamily="50" charset="-128"/>
              <a:ea typeface="メイリオ" panose="020B0604030504040204" pitchFamily="50" charset="-128"/>
              <a:cs typeface="Arial" panose="020B0604020202020204" pitchFamily="34" charset="0"/>
            </a:endParaRPr>
          </a:p>
          <a:p>
            <a:pPr algn="just">
              <a:buNone/>
            </a:pPr>
            <a:r>
              <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rPr>
              <a:t>【詳細・お申し込みはこちら】</a:t>
            </a:r>
          </a:p>
          <a:p>
            <a:pPr indent="1160463" algn="just">
              <a:buNone/>
            </a:pPr>
            <a:r>
              <a:rPr lang="en-US" altLang="ja-JP" sz="1400" u="sng" kern="100" dirty="0">
                <a:effectLst/>
                <a:latin typeface="メイリオ" panose="020B0604030504040204" pitchFamily="50" charset="-128"/>
                <a:ea typeface="メイリオ" panose="020B0604030504040204" pitchFamily="50" charset="-128"/>
                <a:cs typeface="Arial" panose="020B0604020202020204" pitchFamily="34" charset="0"/>
              </a:rPr>
              <a:t>https://www.no-harassment.mhlw.go.jp/symposium</a:t>
            </a:r>
            <a:r>
              <a:rPr lang="en-US" altLang="ja-JP" sz="1400" kern="100" dirty="0">
                <a:effectLst/>
                <a:latin typeface="メイリオ" panose="020B0604030504040204" pitchFamily="50" charset="-128"/>
                <a:ea typeface="メイリオ" panose="020B0604030504040204" pitchFamily="50" charset="-128"/>
                <a:cs typeface="Arial" panose="020B0604020202020204" pitchFamily="34" charset="0"/>
              </a:rPr>
              <a:t> </a:t>
            </a:r>
            <a:endParaRPr lang="ja-JP" altLang="ja-JP" sz="1400" kern="100" dirty="0">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7" name="テキスト ボックス 6">
            <a:extLst>
              <a:ext uri="{FF2B5EF4-FFF2-40B4-BE49-F238E27FC236}">
                <a16:creationId xmlns:a16="http://schemas.microsoft.com/office/drawing/2014/main" id="{57363BC1-2F14-3B12-8FDB-D50E39968C3E}"/>
              </a:ext>
            </a:extLst>
          </p:cNvPr>
          <p:cNvSpPr txBox="1"/>
          <p:nvPr/>
        </p:nvSpPr>
        <p:spPr>
          <a:xfrm>
            <a:off x="21222" y="15935"/>
            <a:ext cx="4666876" cy="307777"/>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事業主の皆さまへ</a:t>
            </a:r>
          </a:p>
        </p:txBody>
      </p:sp>
      <p:sp>
        <p:nvSpPr>
          <p:cNvPr id="9" name="テキスト ボックス 8">
            <a:extLst>
              <a:ext uri="{FF2B5EF4-FFF2-40B4-BE49-F238E27FC236}">
                <a16:creationId xmlns:a16="http://schemas.microsoft.com/office/drawing/2014/main" id="{5D80FD54-075A-A4ED-5C1E-0FB8EAD9DE17}"/>
              </a:ext>
            </a:extLst>
          </p:cNvPr>
          <p:cNvSpPr txBox="1"/>
          <p:nvPr/>
        </p:nvSpPr>
        <p:spPr>
          <a:xfrm>
            <a:off x="-7572" y="672945"/>
            <a:ext cx="6865571" cy="1237735"/>
          </a:xfrm>
          <a:prstGeom prst="rect">
            <a:avLst/>
          </a:prstGeom>
          <a:solidFill>
            <a:srgbClr val="FCEAEF"/>
          </a:solidFill>
        </p:spPr>
        <p:txBody>
          <a:bodyPr wrap="square" bIns="180000" anchor="b" anchorCtr="1">
            <a:noAutofit/>
          </a:bodyPr>
          <a:lstStyle/>
          <a:p>
            <a:pPr indent="133350" algn="just"/>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厚生労働省では、</a:t>
            </a:r>
            <a:r>
              <a:rPr lang="en-US"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月を「職場のハラスメント撲滅月間」と定め、ハラスメントのない職場づくりを推進するため、集中的な広報・啓発活動を実施します。</a:t>
            </a:r>
          </a:p>
          <a:p>
            <a:pPr indent="133350" algn="just"/>
            <a:r>
              <a:rPr lang="ja-JP"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その一環として</a:t>
            </a: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「職場におけるハラスメント対策シンポジウム」をオンラインで開催します。</a:t>
            </a:r>
          </a:p>
        </p:txBody>
      </p:sp>
      <p:sp>
        <p:nvSpPr>
          <p:cNvPr id="12" name="テキスト ボックス 11">
            <a:extLst>
              <a:ext uri="{FF2B5EF4-FFF2-40B4-BE49-F238E27FC236}">
                <a16:creationId xmlns:a16="http://schemas.microsoft.com/office/drawing/2014/main" id="{A40BC533-9601-A80F-72E1-FCD994058CCE}"/>
              </a:ext>
            </a:extLst>
          </p:cNvPr>
          <p:cNvSpPr txBox="1"/>
          <p:nvPr/>
        </p:nvSpPr>
        <p:spPr>
          <a:xfrm>
            <a:off x="-7572" y="370162"/>
            <a:ext cx="6857999" cy="557884"/>
          </a:xfrm>
          <a:prstGeom prst="rect">
            <a:avLst/>
          </a:prstGeom>
          <a:solidFill>
            <a:srgbClr val="ED7A9B"/>
          </a:solidFill>
          <a:ln>
            <a:solidFill>
              <a:srgbClr val="F193AC"/>
            </a:solidFill>
          </a:ln>
        </p:spPr>
        <p:txBody>
          <a:bodyPr wrap="square" rtlCol="0" anchor="ctr">
            <a:noAutofit/>
          </a:bodyPr>
          <a:lstStyle/>
          <a:p>
            <a:pPr algn="ctr"/>
            <a:r>
              <a:rPr kumimoji="1" lang="en-US" altLang="ja-JP" b="1" dirty="0">
                <a:solidFill>
                  <a:schemeClr val="bg1"/>
                </a:solidFill>
                <a:latin typeface="メイリオ" panose="020B0604030504040204" pitchFamily="50" charset="-128"/>
                <a:ea typeface="メイリオ" panose="020B0604030504040204" pitchFamily="50" charset="-128"/>
              </a:rPr>
              <a:t>12</a:t>
            </a:r>
            <a:r>
              <a:rPr kumimoji="1" lang="ja-JP" altLang="en-US" b="1" dirty="0">
                <a:solidFill>
                  <a:schemeClr val="bg1"/>
                </a:solidFill>
                <a:latin typeface="メイリオ" panose="020B0604030504040204" pitchFamily="50" charset="-128"/>
                <a:ea typeface="メイリオ" panose="020B0604030504040204" pitchFamily="50" charset="-128"/>
              </a:rPr>
              <a:t>月はハラスメント撲滅月間です！</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pic>
        <p:nvPicPr>
          <p:cNvPr id="19" name="図 18" descr="QR コード&#10;&#10;AI によって生成されたコンテンツは間違っている可能性があります。">
            <a:extLst>
              <a:ext uri="{FF2B5EF4-FFF2-40B4-BE49-F238E27FC236}">
                <a16:creationId xmlns:a16="http://schemas.microsoft.com/office/drawing/2014/main" id="{099D86AC-EE69-0456-A49F-36F460F034C3}"/>
              </a:ext>
            </a:extLst>
          </p:cNvPr>
          <p:cNvPicPr>
            <a:picLocks noChangeAspect="1"/>
          </p:cNvPicPr>
          <p:nvPr/>
        </p:nvPicPr>
        <p:blipFill>
          <a:blip r:embed="rId2"/>
          <a:stretch>
            <a:fillRect/>
          </a:stretch>
        </p:blipFill>
        <p:spPr>
          <a:xfrm>
            <a:off x="6066073" y="7482788"/>
            <a:ext cx="743406" cy="743406"/>
          </a:xfrm>
          <a:prstGeom prst="rect">
            <a:avLst/>
          </a:prstGeom>
        </p:spPr>
      </p:pic>
      <p:pic>
        <p:nvPicPr>
          <p:cNvPr id="23" name="図 22" descr="アプリケーション が含まれている画像">
            <a:extLst>
              <a:ext uri="{FF2B5EF4-FFF2-40B4-BE49-F238E27FC236}">
                <a16:creationId xmlns:a16="http://schemas.microsoft.com/office/drawing/2014/main" id="{9732CCAC-9282-45ED-981C-07022D633F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23" y="1966646"/>
            <a:ext cx="6800410" cy="3589020"/>
          </a:xfrm>
          <a:prstGeom prst="rect">
            <a:avLst/>
          </a:prstGeom>
        </p:spPr>
      </p:pic>
      <p:pic>
        <p:nvPicPr>
          <p:cNvPr id="27" name="図 26">
            <a:extLst>
              <a:ext uri="{FF2B5EF4-FFF2-40B4-BE49-F238E27FC236}">
                <a16:creationId xmlns:a16="http://schemas.microsoft.com/office/drawing/2014/main" id="{43DB49B6-B38C-8C5C-1073-73968D1FBA72}"/>
              </a:ext>
            </a:extLst>
          </p:cNvPr>
          <p:cNvPicPr/>
          <p:nvPr/>
        </p:nvPicPr>
        <p:blipFill>
          <a:blip r:embed="rId4"/>
          <a:stretch>
            <a:fillRect/>
          </a:stretch>
        </p:blipFill>
        <p:spPr>
          <a:xfrm>
            <a:off x="326038" y="9432990"/>
            <a:ext cx="1198340" cy="442532"/>
          </a:xfrm>
          <a:prstGeom prst="rect">
            <a:avLst/>
          </a:prstGeom>
        </p:spPr>
      </p:pic>
      <p:sp>
        <p:nvSpPr>
          <p:cNvPr id="28" name="正方形/長方形 27">
            <a:extLst>
              <a:ext uri="{FF2B5EF4-FFF2-40B4-BE49-F238E27FC236}">
                <a16:creationId xmlns:a16="http://schemas.microsoft.com/office/drawing/2014/main" id="{6201DE90-C940-8061-AF4E-2A3256FDC8D1}"/>
              </a:ext>
            </a:extLst>
          </p:cNvPr>
          <p:cNvSpPr/>
          <p:nvPr/>
        </p:nvSpPr>
        <p:spPr>
          <a:xfrm>
            <a:off x="1656955" y="9504592"/>
            <a:ext cx="3536515" cy="2969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○○労働局雇用環境・均等部（室）</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正方形/長方形 28">
            <a:extLst>
              <a:ext uri="{FF2B5EF4-FFF2-40B4-BE49-F238E27FC236}">
                <a16:creationId xmlns:a16="http://schemas.microsoft.com/office/drawing/2014/main" id="{5289564D-50AE-2B37-6CE8-84949F38863D}"/>
              </a:ext>
            </a:extLst>
          </p:cNvPr>
          <p:cNvSpPr/>
          <p:nvPr/>
        </p:nvSpPr>
        <p:spPr>
          <a:xfrm>
            <a:off x="21222" y="8283171"/>
            <a:ext cx="6800410" cy="1092842"/>
          </a:xfrm>
          <a:prstGeom prst="rect">
            <a:avLst/>
          </a:prstGeom>
          <a:solidFill>
            <a:srgbClr val="FCEAEF"/>
          </a:solidFill>
          <a:ln w="25400">
            <a:solidFill>
              <a:srgbClr val="ED7A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defTabSz="844083">
              <a:lnSpc>
                <a:spcPct val="110000"/>
              </a:lnSpc>
              <a:defRPr/>
            </a:pPr>
            <a:endParaRPr lang="en-US" altLang="ja-JP" sz="1400" dirty="0">
              <a:solidFill>
                <a:schemeClr val="tx1"/>
              </a:solidFill>
              <a:latin typeface="メイリオ" panose="020B0604030504040204" pitchFamily="50" charset="-128"/>
              <a:ea typeface="メイリオ" panose="020B0604030504040204" pitchFamily="50" charset="-128"/>
            </a:endParaRPr>
          </a:p>
          <a:p>
            <a:pPr marL="174625" indent="-174625" defTabSz="844083">
              <a:lnSpc>
                <a:spcPct val="110000"/>
              </a:lnSpc>
              <a:defRPr/>
            </a:pPr>
            <a:r>
              <a:rPr lang="ja-JP" altLang="en-US" sz="1400" b="1"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令和７年６月に労働施策総合推進法等の一部改正法が公布され、</a:t>
            </a:r>
            <a:r>
              <a:rPr lang="ja-JP" altLang="en-US" sz="1400" b="1" dirty="0">
                <a:solidFill>
                  <a:schemeClr val="tx1"/>
                </a:solidFill>
                <a:latin typeface="メイリオ" panose="020B0604030504040204" pitchFamily="50" charset="-128"/>
                <a:ea typeface="メイリオ" panose="020B0604030504040204" pitchFamily="50" charset="-128"/>
              </a:rPr>
              <a:t>カスタマーハラスメントや、求職者等に対するセクシュアルハラスメントを防止</a:t>
            </a:r>
            <a:r>
              <a:rPr lang="ja-JP" altLang="en-US" sz="1400" dirty="0">
                <a:solidFill>
                  <a:schemeClr val="tx1"/>
                </a:solidFill>
                <a:latin typeface="メイリオ" panose="020B0604030504040204" pitchFamily="50" charset="-128"/>
                <a:ea typeface="メイリオ" panose="020B0604030504040204" pitchFamily="50" charset="-128"/>
              </a:rPr>
              <a:t>するために、雇用管理上必要な措置を講じることが</a:t>
            </a:r>
            <a:r>
              <a:rPr lang="ja-JP" altLang="en-US" sz="1400" b="1" dirty="0">
                <a:solidFill>
                  <a:schemeClr val="tx1"/>
                </a:solidFill>
                <a:latin typeface="メイリオ" panose="020B0604030504040204" pitchFamily="50" charset="-128"/>
                <a:ea typeface="メイリオ" panose="020B0604030504040204" pitchFamily="50" charset="-128"/>
              </a:rPr>
              <a:t>事業主の義務</a:t>
            </a:r>
            <a:r>
              <a:rPr lang="ja-JP" altLang="en-US" sz="1400" dirty="0">
                <a:solidFill>
                  <a:schemeClr val="tx1"/>
                </a:solidFill>
                <a:latin typeface="メイリオ" panose="020B0604030504040204" pitchFamily="50" charset="-128"/>
                <a:ea typeface="メイリオ" panose="020B0604030504040204" pitchFamily="50" charset="-128"/>
              </a:rPr>
              <a:t>となります！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174625" indent="-174625" algn="ctr" defTabSz="844083">
              <a:lnSpc>
                <a:spcPct val="110000"/>
              </a:lnSpc>
              <a:defRPr/>
            </a:pPr>
            <a:r>
              <a:rPr lang="ja-JP" altLang="en-US" sz="1400" dirty="0">
                <a:solidFill>
                  <a:srgbClr val="E12359"/>
                </a:solidFill>
                <a:latin typeface="メイリオ" panose="020B0604030504040204" pitchFamily="50" charset="-128"/>
                <a:ea typeface="メイリオ" panose="020B0604030504040204" pitchFamily="50" charset="-128"/>
              </a:rPr>
              <a:t>詳しくは裏面をご覧下さい</a:t>
            </a:r>
            <a:endParaRPr lang="en-US" altLang="ja-JP" sz="1400" dirty="0">
              <a:solidFill>
                <a:srgbClr val="E12359"/>
              </a:solidFill>
              <a:latin typeface="メイリオ" panose="020B0604030504040204" pitchFamily="50" charset="-128"/>
              <a:ea typeface="メイリオ" panose="020B0604030504040204" pitchFamily="50" charset="-128"/>
            </a:endParaRPr>
          </a:p>
          <a:p>
            <a:pPr defTabSz="844083">
              <a:lnSpc>
                <a:spcPct val="110000"/>
              </a:lnSpc>
              <a:defRPr/>
            </a:pPr>
            <a:endParaRPr kumimoji="1" lang="ja-JP" altLang="en-US" sz="14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671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F75F8-FB60-21B2-C4A1-0F2234D7C934}"/>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EC62E16-48EB-C388-0B84-0A1ACEF29019}"/>
              </a:ext>
            </a:extLst>
          </p:cNvPr>
          <p:cNvSpPr txBox="1"/>
          <p:nvPr/>
        </p:nvSpPr>
        <p:spPr>
          <a:xfrm>
            <a:off x="-7572" y="12543"/>
            <a:ext cx="6940160" cy="307777"/>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全企業が対象となります　</a:t>
            </a:r>
            <a:r>
              <a:rPr lang="ja-JP" altLang="en-US" sz="1050" dirty="0">
                <a:latin typeface="メイリオ" panose="020B0604030504040204" pitchFamily="50" charset="-128"/>
                <a:ea typeface="メイリオ" panose="020B0604030504040204" pitchFamily="50" charset="-128"/>
              </a:rPr>
              <a:t>（施行日：公布（令和７年６月</a:t>
            </a:r>
            <a:r>
              <a:rPr lang="en-US" altLang="ja-JP" sz="1050" dirty="0">
                <a:latin typeface="メイリオ" panose="020B0604030504040204" pitchFamily="50" charset="-128"/>
                <a:ea typeface="メイリオ" panose="020B0604030504040204" pitchFamily="50" charset="-128"/>
              </a:rPr>
              <a:t>11</a:t>
            </a:r>
            <a:r>
              <a:rPr lang="ja-JP" altLang="en-US" sz="1050" dirty="0">
                <a:latin typeface="メイリオ" panose="020B0604030504040204" pitchFamily="50" charset="-128"/>
                <a:ea typeface="メイリオ" panose="020B0604030504040204" pitchFamily="50" charset="-128"/>
              </a:rPr>
              <a:t>日）後１年６か月以内の政令で定める日）</a:t>
            </a:r>
            <a:endParaRPr kumimoji="1" lang="ja-JP" altLang="en-US" sz="1400" dirty="0">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CA12E143-8AA1-D828-C93D-AD924B876108}"/>
              </a:ext>
            </a:extLst>
          </p:cNvPr>
          <p:cNvSpPr txBox="1"/>
          <p:nvPr/>
        </p:nvSpPr>
        <p:spPr>
          <a:xfrm>
            <a:off x="60667" y="8218197"/>
            <a:ext cx="6590152" cy="828688"/>
          </a:xfrm>
          <a:prstGeom prst="rect">
            <a:avLst/>
          </a:prstGeom>
          <a:noFill/>
        </p:spPr>
        <p:txBody>
          <a:bodyPr wrap="square" rtlCol="0" anchor="ctr">
            <a:spAutoFit/>
          </a:bodyPr>
          <a:lstStyle/>
          <a:p>
            <a:pPr marL="177800" indent="-177800" defTabSz="844083">
              <a:lnSpc>
                <a:spcPct val="110000"/>
              </a:lnSpc>
              <a:defRPr/>
            </a:pPr>
            <a:r>
              <a:rPr lang="ja-JP" altLang="en-US" sz="1200" dirty="0">
                <a:latin typeface="メイリオ" panose="020B0604030504040204" pitchFamily="50" charset="-128"/>
                <a:ea typeface="メイリオ" panose="020B0604030504040204" pitchFamily="50" charset="-128"/>
              </a:rPr>
              <a:t>⭐　ハラスメントのない職場の実現に向けた国の啓発活動を強化します！</a:t>
            </a:r>
          </a:p>
          <a:p>
            <a:pPr marL="177800" indent="-177800" defTabSz="844083">
              <a:lnSpc>
                <a:spcPct val="110000"/>
              </a:lnSpc>
              <a:defRPr/>
            </a:pPr>
            <a:r>
              <a:rPr lang="ja-JP" altLang="en-US" sz="1050" dirty="0">
                <a:latin typeface="メイリオ" panose="020B0604030504040204" pitchFamily="50" charset="-128"/>
                <a:ea typeface="メイリオ" panose="020B0604030504040204" pitchFamily="50" charset="-128"/>
              </a:rPr>
              <a:t>　　改正法では、国の責務として、職場におけるハラスメントを行ってはならないことについて国民の規範意識を醸成するために、国が啓発活動を行う旨が定められました。職場におけるハラスメントについて、情報発信等の取組の充実を図ってまいります。</a:t>
            </a:r>
            <a:endParaRPr lang="en-US" altLang="ja-JP" sz="1000"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9062A7B9-3E7D-1575-F4EE-D73983397AE6}"/>
              </a:ext>
            </a:extLst>
          </p:cNvPr>
          <p:cNvSpPr txBox="1"/>
          <p:nvPr/>
        </p:nvSpPr>
        <p:spPr>
          <a:xfrm>
            <a:off x="69898" y="7456622"/>
            <a:ext cx="6802924" cy="759182"/>
          </a:xfrm>
          <a:prstGeom prst="rect">
            <a:avLst/>
          </a:prstGeom>
          <a:noFill/>
        </p:spPr>
        <p:txBody>
          <a:bodyPr wrap="square" rtlCol="0">
            <a:spAutoFit/>
          </a:bodyPr>
          <a:lstStyle/>
          <a:p>
            <a:pPr marL="180975" indent="-180975"/>
            <a:r>
              <a:rPr lang="ja-JP" altLang="en-US" sz="1200" dirty="0">
                <a:latin typeface="メイリオ" panose="020B0604030504040204" pitchFamily="50" charset="-128"/>
                <a:ea typeface="メイリオ" panose="020B0604030504040204" pitchFamily="50" charset="-128"/>
              </a:rPr>
              <a:t>⭐　これらのハラスメントに関する国、事業主、労働者、顧客等（カスタマーハラスメントのみ）の責務も明確化します。</a:t>
            </a:r>
            <a:endParaRPr lang="en-US" altLang="ja-JP" sz="12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nSpc>
                <a:spcPts val="1000"/>
              </a:lnSpc>
              <a:spcBef>
                <a:spcPts val="300"/>
              </a:spcBef>
            </a:pP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カスタマーハラスメントや求職者等に対するセクシュアルハラスメント</a:t>
            </a:r>
            <a:r>
              <a:rPr lang="ja-JP"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は行ってはな</a:t>
            </a: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らな</a:t>
            </a:r>
            <a:r>
              <a:rPr lang="ja-JP"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い</a:t>
            </a: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もので</a:t>
            </a:r>
            <a:r>
              <a:rPr lang="ja-JP"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あり、</a:t>
            </a:r>
            <a:endParaRPr lang="en-US"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nSpc>
                <a:spcPts val="1000"/>
              </a:lnSpc>
            </a:pP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u="sng" dirty="0">
                <a:solidFill>
                  <a:srgbClr val="E12359"/>
                </a:solidFill>
                <a:latin typeface="メイリオ" panose="020B0604030504040204" pitchFamily="50" charset="-128"/>
                <a:ea typeface="メイリオ" panose="020B0604030504040204" pitchFamily="50" charset="-128"/>
                <a:cs typeface="Times New Roman" panose="02020603050405020304" pitchFamily="18" charset="0"/>
              </a:rPr>
              <a:t>事業主</a:t>
            </a:r>
            <a:r>
              <a:rPr lang="ja-JP" altLang="ja-JP" sz="900" u="sng" dirty="0">
                <a:solidFill>
                  <a:srgbClr val="E12359"/>
                </a:solidFill>
                <a:latin typeface="メイリオ" panose="020B0604030504040204" pitchFamily="50" charset="-128"/>
                <a:ea typeface="メイリオ" panose="020B0604030504040204" pitchFamily="50" charset="-128"/>
                <a:cs typeface="Times New Roman" panose="02020603050405020304" pitchFamily="18" charset="0"/>
              </a:rPr>
              <a:t>・労働者</a:t>
            </a:r>
            <a:r>
              <a:rPr lang="ja-JP" altLang="en-US" sz="900" u="sng" dirty="0">
                <a:solidFill>
                  <a:srgbClr val="E12359"/>
                </a:solidFill>
                <a:latin typeface="メイリオ" panose="020B0604030504040204" pitchFamily="50" charset="-128"/>
                <a:ea typeface="メイリオ" panose="020B0604030504040204" pitchFamily="50" charset="-128"/>
                <a:cs typeface="Times New Roman" panose="02020603050405020304" pitchFamily="18" charset="0"/>
              </a:rPr>
              <a:t>・顧客等</a:t>
            </a:r>
            <a:r>
              <a:rPr lang="ja-JP" altLang="ja-JP" sz="900" u="sng" dirty="0">
                <a:solidFill>
                  <a:srgbClr val="E12359"/>
                </a:solidFill>
                <a:latin typeface="メイリオ" panose="020B0604030504040204" pitchFamily="50" charset="-128"/>
                <a:ea typeface="メイリオ" panose="020B0604030504040204" pitchFamily="50" charset="-128"/>
                <a:cs typeface="Times New Roman" panose="02020603050405020304" pitchFamily="18" charset="0"/>
              </a:rPr>
              <a:t>の責務</a:t>
            </a:r>
            <a:r>
              <a:rPr lang="ja-JP" altLang="ja-JP"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として、他の労働者に対する言動に注意を払うよう努める</a:t>
            </a:r>
            <a:r>
              <a:rPr lang="ja-JP" altLang="en-US" sz="9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ものとされています。</a:t>
            </a:r>
            <a:endParaRPr kumimoji="1" lang="ja-JP" altLang="en-US" sz="900" dirty="0">
              <a:latin typeface="メイリオ" panose="020B0604030504040204" pitchFamily="50" charset="-128"/>
              <a:ea typeface="メイリオ" panose="020B0604030504040204" pitchFamily="50" charset="-128"/>
            </a:endParaRPr>
          </a:p>
        </p:txBody>
      </p:sp>
      <p:grpSp>
        <p:nvGrpSpPr>
          <p:cNvPr id="9" name="グループ化 8">
            <a:extLst>
              <a:ext uri="{FF2B5EF4-FFF2-40B4-BE49-F238E27FC236}">
                <a16:creationId xmlns:a16="http://schemas.microsoft.com/office/drawing/2014/main" id="{76AA360B-8540-E9DF-7204-1C0BD466F327}"/>
              </a:ext>
            </a:extLst>
          </p:cNvPr>
          <p:cNvGrpSpPr/>
          <p:nvPr/>
        </p:nvGrpSpPr>
        <p:grpSpPr>
          <a:xfrm>
            <a:off x="-31932" y="328357"/>
            <a:ext cx="6987256" cy="4152581"/>
            <a:chOff x="-31932" y="2816738"/>
            <a:chExt cx="6987256" cy="2700018"/>
          </a:xfrm>
        </p:grpSpPr>
        <p:sp>
          <p:nvSpPr>
            <p:cNvPr id="62" name="四角形: 角を丸くする 61">
              <a:extLst>
                <a:ext uri="{FF2B5EF4-FFF2-40B4-BE49-F238E27FC236}">
                  <a16:creationId xmlns:a16="http://schemas.microsoft.com/office/drawing/2014/main" id="{D3688C4F-23AC-E238-9935-A6EA80E546E2}"/>
                </a:ext>
              </a:extLst>
            </p:cNvPr>
            <p:cNvSpPr/>
            <p:nvPr/>
          </p:nvSpPr>
          <p:spPr>
            <a:xfrm>
              <a:off x="44905" y="2954857"/>
              <a:ext cx="6718149" cy="2561899"/>
            </a:xfrm>
            <a:prstGeom prst="roundRect">
              <a:avLst>
                <a:gd name="adj" fmla="val 8389"/>
              </a:avLst>
            </a:prstGeom>
            <a:solidFill>
              <a:srgbClr val="FDF1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kumimoji="1" lang="ja-JP" altLang="en-US" dirty="0"/>
            </a:p>
          </p:txBody>
        </p:sp>
        <p:sp>
          <p:nvSpPr>
            <p:cNvPr id="57" name="正方形/長方形 56">
              <a:extLst>
                <a:ext uri="{FF2B5EF4-FFF2-40B4-BE49-F238E27FC236}">
                  <a16:creationId xmlns:a16="http://schemas.microsoft.com/office/drawing/2014/main" id="{02D42EEE-59DD-6053-BE56-7DE91F53715E}"/>
                </a:ext>
              </a:extLst>
            </p:cNvPr>
            <p:cNvSpPr/>
            <p:nvPr/>
          </p:nvSpPr>
          <p:spPr>
            <a:xfrm>
              <a:off x="311870" y="3310532"/>
              <a:ext cx="4915223" cy="722923"/>
            </a:xfrm>
            <a:prstGeom prst="rect">
              <a:avLst/>
            </a:prstGeom>
          </p:spPr>
          <p:txBody>
            <a:bodyPr wrap="square">
              <a:spAutoFit/>
            </a:bodyPr>
            <a:lstStyle/>
            <a:p>
              <a:pPr marL="180975" marR="0" lvl="0" indent="-180975" algn="l" defTabSz="914423" rtl="0" eaLnBrk="1" fontAlgn="auto" latinLnBrk="0" hangingPunct="1">
                <a:lnSpc>
                  <a:spcPct val="150000"/>
                </a:lnSpc>
                <a:spcBef>
                  <a:spcPts val="0"/>
                </a:spcBef>
                <a:spcAft>
                  <a:spcPts val="300"/>
                </a:spcAft>
                <a:buClrTx/>
                <a:buSzTx/>
                <a:buFontTx/>
                <a:buNone/>
                <a:tabLst/>
                <a:defRPr/>
              </a:pPr>
              <a:r>
                <a:rPr lang="ja-JP" altLang="en-US" sz="1400" dirty="0">
                  <a:latin typeface="メイリオ" panose="020B0604030504040204" pitchFamily="50" charset="-128"/>
                  <a:ea typeface="メイリオ" panose="020B0604030504040204" pitchFamily="50" charset="-128"/>
                </a:rPr>
                <a:t>①　顧客、取引先、施設利用者その他の利害関係者が行う、</a:t>
              </a:r>
              <a:endParaRPr lang="en-US" altLang="ja-JP" sz="1400" dirty="0">
                <a:latin typeface="メイリオ" panose="020B0604030504040204" pitchFamily="50" charset="-128"/>
                <a:ea typeface="メイリオ" panose="020B0604030504040204" pitchFamily="50" charset="-128"/>
              </a:endParaRPr>
            </a:p>
            <a:p>
              <a:pPr marL="180975" marR="0" lvl="0" indent="-180975" algn="l" defTabSz="914423" rtl="0" eaLnBrk="1" fontAlgn="auto" latinLnBrk="0" hangingPunct="1">
                <a:lnSpc>
                  <a:spcPct val="150000"/>
                </a:lnSpc>
                <a:spcBef>
                  <a:spcPts val="0"/>
                </a:spcBef>
                <a:spcAft>
                  <a:spcPts val="300"/>
                </a:spcAft>
                <a:buClrTx/>
                <a:buSzTx/>
                <a:buFontTx/>
                <a:buNone/>
                <a:tabLst/>
                <a:defRPr/>
              </a:pPr>
              <a:r>
                <a:rPr lang="ja-JP" altLang="en-US" sz="1400" dirty="0">
                  <a:latin typeface="メイリオ" panose="020B0604030504040204" pitchFamily="50" charset="-128"/>
                  <a:ea typeface="メイリオ" panose="020B0604030504040204" pitchFamily="50" charset="-128"/>
                </a:rPr>
                <a:t>②　社会通念上許容される範囲を超えた言動により、</a:t>
              </a:r>
              <a:endParaRPr lang="en-US" altLang="ja-JP" sz="1400" dirty="0">
                <a:latin typeface="メイリオ" panose="020B0604030504040204" pitchFamily="50" charset="-128"/>
                <a:ea typeface="メイリオ" panose="020B0604030504040204" pitchFamily="50" charset="-128"/>
              </a:endParaRPr>
            </a:p>
            <a:p>
              <a:pPr marL="180975" marR="0" lvl="0" indent="-180975" algn="l" defTabSz="914423" rtl="0" eaLnBrk="1" fontAlgn="auto" latinLnBrk="0" hangingPunct="1">
                <a:lnSpc>
                  <a:spcPct val="150000"/>
                </a:lnSpc>
                <a:spcBef>
                  <a:spcPts val="0"/>
                </a:spcBef>
                <a:spcAft>
                  <a:spcPts val="300"/>
                </a:spcAft>
                <a:buClrTx/>
                <a:buSzTx/>
                <a:buFontTx/>
                <a:buNone/>
                <a:tabLst/>
                <a:defRPr/>
              </a:pPr>
              <a:r>
                <a:rPr lang="ja-JP" altLang="en-US" sz="1400" dirty="0">
                  <a:latin typeface="メイリオ" panose="020B0604030504040204" pitchFamily="50" charset="-128"/>
                  <a:ea typeface="メイリオ" panose="020B0604030504040204" pitchFamily="50" charset="-128"/>
                </a:rPr>
                <a:t>③　労働者の就業環境を害すること。</a:t>
              </a:r>
            </a:p>
          </p:txBody>
        </p:sp>
        <p:sp>
          <p:nvSpPr>
            <p:cNvPr id="14" name="正方形/長方形 13">
              <a:extLst>
                <a:ext uri="{FF2B5EF4-FFF2-40B4-BE49-F238E27FC236}">
                  <a16:creationId xmlns:a16="http://schemas.microsoft.com/office/drawing/2014/main" id="{A35288A5-6286-CC71-F996-9879DB9E8FAB}"/>
                </a:ext>
              </a:extLst>
            </p:cNvPr>
            <p:cNvSpPr/>
            <p:nvPr/>
          </p:nvSpPr>
          <p:spPr>
            <a:xfrm>
              <a:off x="15165" y="3048822"/>
              <a:ext cx="6567413" cy="252648"/>
            </a:xfrm>
            <a:prstGeom prst="rect">
              <a:avLst/>
            </a:prstGeom>
          </p:spPr>
          <p:txBody>
            <a:bodyPr wrap="square">
              <a:spAutoFit/>
            </a:bodyPr>
            <a:lstStyle/>
            <a:p>
              <a:pPr marL="180975" marR="0" lvl="0" indent="-180975" algn="l" defTabSz="914423" rtl="0" eaLnBrk="1" fontAlgn="auto" latinLnBrk="0" hangingPunct="1">
                <a:lnSpc>
                  <a:spcPct val="150000"/>
                </a:lnSpc>
                <a:spcBef>
                  <a:spcPts val="0"/>
                </a:spcBef>
                <a:buClrTx/>
                <a:buSzTx/>
                <a:buFontTx/>
                <a:buNone/>
                <a:tabLst/>
                <a:defRPr/>
              </a:pPr>
              <a:r>
                <a:rPr kumimoji="0" lang="ja-JP" altLang="en-US" sz="1400" dirty="0">
                  <a:solidFill>
                    <a:prstClr val="black"/>
                  </a:solidFill>
                  <a:latin typeface="メイリオ" panose="020B0604030504040204" pitchFamily="50" charset="-128"/>
                  <a:ea typeface="メイリオ"/>
                </a:rPr>
                <a:t>●　</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a:cs typeface="+mn-cs"/>
                </a:rPr>
                <a:t>カスタマーハラスメントとは、以下の</a:t>
              </a:r>
              <a:r>
                <a:rPr kumimoji="0" lang="ja-JP" altLang="en-US" sz="1400" b="1" i="0" u="sng" strike="noStrike" kern="1200" cap="none" spc="0" normalizeH="0" baseline="0" noProof="0" dirty="0">
                  <a:ln>
                    <a:noFill/>
                  </a:ln>
                  <a:solidFill>
                    <a:srgbClr val="E12359"/>
                  </a:solidFill>
                  <a:effectLst/>
                  <a:uLnTx/>
                  <a:uFillTx/>
                  <a:latin typeface="メイリオ" panose="020B0604030504040204" pitchFamily="50" charset="-128"/>
                  <a:ea typeface="メイリオ"/>
                  <a:cs typeface="+mn-cs"/>
                </a:rPr>
                <a:t>３つの要素</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a:cs typeface="+mn-cs"/>
                </a:rPr>
                <a:t>をすべて満たすもの</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a:cs typeface="+mn-cs"/>
                </a:rPr>
                <a:t>です。</a:t>
              </a:r>
              <a:endParaRPr lang="en-US" altLang="ja-JP" sz="1400" dirty="0">
                <a:latin typeface="メイリオ" panose="020B0604030504040204" pitchFamily="50" charset="-128"/>
                <a:ea typeface="メイリオ" panose="020B0604030504040204" pitchFamily="50" charset="-128"/>
              </a:endParaRPr>
            </a:p>
          </p:txBody>
        </p:sp>
        <p:sp>
          <p:nvSpPr>
            <p:cNvPr id="32" name="四角形: 角を丸くする 31">
              <a:extLst>
                <a:ext uri="{FF2B5EF4-FFF2-40B4-BE49-F238E27FC236}">
                  <a16:creationId xmlns:a16="http://schemas.microsoft.com/office/drawing/2014/main" id="{26C6B22F-1624-D2E7-E4E0-2F997E9D4AF8}"/>
                </a:ext>
              </a:extLst>
            </p:cNvPr>
            <p:cNvSpPr/>
            <p:nvPr/>
          </p:nvSpPr>
          <p:spPr>
            <a:xfrm>
              <a:off x="123360" y="2816738"/>
              <a:ext cx="4313751" cy="248197"/>
            </a:xfrm>
            <a:prstGeom prst="roundRect">
              <a:avLst/>
            </a:prstGeom>
            <a:solidFill>
              <a:srgbClr val="F4F7ED"/>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lnSpc>
                  <a:spcPct val="110000"/>
                </a:lnSpc>
                <a:defRPr/>
              </a:pPr>
              <a:r>
                <a:rPr kumimoji="1" lang="ja-JP" altLang="en-US" sz="1700" b="1" dirty="0">
                  <a:solidFill>
                    <a:schemeClr val="tx1"/>
                  </a:solidFill>
                  <a:latin typeface="メイリオ" panose="020B0604030504040204" pitchFamily="50" charset="-128"/>
                  <a:ea typeface="メイリオ" panose="020B0604030504040204" pitchFamily="50" charset="-128"/>
                </a:rPr>
                <a:t>カスタマーハラスメント対策の義務化</a:t>
              </a:r>
            </a:p>
          </p:txBody>
        </p:sp>
        <p:sp>
          <p:nvSpPr>
            <p:cNvPr id="48" name="テキスト ボックス 47">
              <a:extLst>
                <a:ext uri="{FF2B5EF4-FFF2-40B4-BE49-F238E27FC236}">
                  <a16:creationId xmlns:a16="http://schemas.microsoft.com/office/drawing/2014/main" id="{1F82C756-A3D9-4AA4-3121-7630CB811F2B}"/>
                </a:ext>
              </a:extLst>
            </p:cNvPr>
            <p:cNvSpPr txBox="1"/>
            <p:nvPr/>
          </p:nvSpPr>
          <p:spPr>
            <a:xfrm>
              <a:off x="-31932" y="4859342"/>
              <a:ext cx="6745344" cy="585342"/>
            </a:xfrm>
            <a:prstGeom prst="rect">
              <a:avLst/>
            </a:prstGeom>
            <a:noFill/>
          </p:spPr>
          <p:txBody>
            <a:bodyPr wrap="square" rtlCol="0">
              <a:spAutoFit/>
            </a:bodyPr>
            <a:lstStyle/>
            <a:p>
              <a:pPr marL="359410" indent="-359410" algn="just">
                <a:spcAft>
                  <a:spcPts val="0"/>
                </a:spcAft>
                <a:tabLst>
                  <a:tab pos="1099185" algn="l"/>
                </a:tabLst>
              </a:pP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自社の労働者が取引先等の他社の労働者に対してカスタマーハラスメントを行った場合、その取引先等の事業主が講じる事実確認等の措置の実施に関して必要な協力が求められた際は、事業主はこれに応じるよう努めるものとされています。</a:t>
              </a:r>
              <a:endParaRPr lang="en-US" altLang="ja-JP"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marL="359410" indent="-359410" algn="just">
                <a:spcAft>
                  <a:spcPts val="0"/>
                </a:spcAft>
                <a:tabLst>
                  <a:tab pos="1099185" algn="l"/>
                </a:tabLst>
              </a:pP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5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　カスタマーハラスメント対策を講ずる際には、当然ながら、消費者の権利等を阻害しないものでなければならず、また、障害者差別解消法の合理的配慮の提供義務を遵守する必要があります。　</a:t>
              </a:r>
              <a:endParaRPr lang="en-US" altLang="ja-JP" sz="1050" dirty="0">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60" name="正方形/長方形 59">
              <a:extLst>
                <a:ext uri="{FF2B5EF4-FFF2-40B4-BE49-F238E27FC236}">
                  <a16:creationId xmlns:a16="http://schemas.microsoft.com/office/drawing/2014/main" id="{FE5DCA24-C9D8-9D1B-22B9-FD89F9A2DB81}"/>
                </a:ext>
              </a:extLst>
            </p:cNvPr>
            <p:cNvSpPr/>
            <p:nvPr/>
          </p:nvSpPr>
          <p:spPr>
            <a:xfrm>
              <a:off x="15165" y="4040311"/>
              <a:ext cx="6940159" cy="795465"/>
            </a:xfrm>
            <a:prstGeom prst="rect">
              <a:avLst/>
            </a:prstGeom>
          </p:spPr>
          <p:txBody>
            <a:bodyPr wrap="square">
              <a:spAutoFit/>
            </a:bodyPr>
            <a:lstStyle/>
            <a:p>
              <a:pPr marL="180975" marR="0" lvl="0" indent="-180975" algn="l" defTabSz="914423" rtl="0" eaLnBrk="1" fontAlgn="auto" latinLnBrk="0" hangingPunct="1">
                <a:lnSpc>
                  <a:spcPct val="150000"/>
                </a:lnSpc>
                <a:spcBef>
                  <a:spcPts val="0"/>
                </a:spcBef>
                <a:buClrTx/>
                <a:buSzTx/>
                <a:buFontTx/>
                <a:buNone/>
                <a:tabLst/>
                <a:defRPr/>
              </a:pPr>
              <a:r>
                <a:rPr kumimoji="0" lang="ja-JP" altLang="en-US" sz="1400" dirty="0">
                  <a:solidFill>
                    <a:prstClr val="black"/>
                  </a:solidFill>
                  <a:latin typeface="メイリオ" panose="020B0604030504040204" pitchFamily="50" charset="-128"/>
                  <a:ea typeface="メイリオ"/>
                </a:rPr>
                <a:t>●　事業主が講ずべき具体的な措置の内容等は、今後、指針において示す予定です。</a:t>
              </a:r>
              <a:endParaRPr kumimoji="0" lang="en-US" altLang="ja-JP" sz="1400" dirty="0">
                <a:solidFill>
                  <a:prstClr val="black"/>
                </a:solidFill>
                <a:latin typeface="メイリオ" panose="020B0604030504040204" pitchFamily="50" charset="-128"/>
                <a:ea typeface="メイリオ"/>
              </a:endParaRPr>
            </a:p>
            <a:p>
              <a:pPr marL="180975" marR="0" lvl="0" indent="92075" algn="l" defTabSz="914423" rtl="0" eaLnBrk="1" fontAlgn="auto" latinLnBrk="0" hangingPunct="1">
                <a:lnSpc>
                  <a:spcPct val="150000"/>
                </a:lnSpc>
                <a:buClrTx/>
                <a:buSzTx/>
                <a:buFontTx/>
                <a:buNone/>
                <a:tabLst/>
                <a:defRPr/>
              </a:pPr>
              <a:r>
                <a:rPr kumimoji="0" lang="ja-JP" altLang="en-US" sz="1200" dirty="0">
                  <a:solidFill>
                    <a:prstClr val="black"/>
                  </a:solidFill>
                  <a:latin typeface="メイリオ" panose="020B0604030504040204" pitchFamily="50" charset="-128"/>
                  <a:ea typeface="メイリオ"/>
                </a:rPr>
                <a:t> ・事業主の方針等の明確化及びその周知・啓発</a:t>
              </a:r>
              <a:endParaRPr kumimoji="0" lang="en-US" altLang="ja-JP" sz="1200" dirty="0">
                <a:solidFill>
                  <a:prstClr val="black"/>
                </a:solidFill>
                <a:latin typeface="メイリオ" panose="020B0604030504040204" pitchFamily="50" charset="-128"/>
                <a:ea typeface="メイリオ"/>
              </a:endParaRPr>
            </a:p>
            <a:p>
              <a:pPr marL="180975" marR="0" lvl="0" indent="92075" algn="l" defTabSz="914423" rtl="0" eaLnBrk="1" fontAlgn="auto" latinLnBrk="0" hangingPunct="1">
                <a:lnSpc>
                  <a:spcPct val="150000"/>
                </a:lnSpc>
                <a:buClrTx/>
                <a:buSzTx/>
                <a:buFontTx/>
                <a:buNone/>
                <a:tabLst/>
                <a:defRPr/>
              </a:pPr>
              <a:r>
                <a:rPr kumimoji="0" lang="ja-JP" altLang="en-US" sz="1200" dirty="0">
                  <a:solidFill>
                    <a:prstClr val="black"/>
                  </a:solidFill>
                  <a:latin typeface="メイリオ" panose="020B0604030504040204" pitchFamily="50" charset="-128"/>
                  <a:ea typeface="メイリオ"/>
                </a:rPr>
                <a:t> ・相談体制の整備・周知</a:t>
              </a:r>
              <a:endParaRPr kumimoji="0" lang="en-US" altLang="ja-JP" sz="1200" dirty="0">
                <a:solidFill>
                  <a:prstClr val="black"/>
                </a:solidFill>
                <a:latin typeface="メイリオ" panose="020B0604030504040204" pitchFamily="50" charset="-128"/>
                <a:ea typeface="メイリオ"/>
              </a:endParaRPr>
            </a:p>
            <a:p>
              <a:pPr marL="180975" marR="0" lvl="0" indent="92075" algn="l" defTabSz="914423" rtl="0" eaLnBrk="1" fontAlgn="auto" latinLnBrk="0" hangingPunct="1">
                <a:lnSpc>
                  <a:spcPct val="150000"/>
                </a:lnSpc>
                <a:buClrTx/>
                <a:buSzTx/>
                <a:buFontTx/>
                <a:buNone/>
                <a:tabLst/>
                <a:defRPr/>
              </a:pPr>
              <a:r>
                <a:rPr kumimoji="0" lang="ja-JP" altLang="en-US" sz="1200" dirty="0">
                  <a:solidFill>
                    <a:prstClr val="black"/>
                  </a:solidFill>
                  <a:latin typeface="メイリオ" panose="020B0604030504040204" pitchFamily="50" charset="-128"/>
                  <a:ea typeface="メイリオ"/>
                </a:rPr>
                <a:t> ・発生後の迅速かつ適切な対応・抑止のための措置</a:t>
              </a:r>
              <a:endParaRPr lang="en-US" altLang="ja-JP" sz="1200" dirty="0">
                <a:latin typeface="メイリオ" panose="020B0604030504040204" pitchFamily="50" charset="-128"/>
                <a:ea typeface="メイリオ" panose="020B0604030504040204" pitchFamily="50" charset="-128"/>
              </a:endParaRPr>
            </a:p>
          </p:txBody>
        </p:sp>
      </p:grpSp>
      <p:grpSp>
        <p:nvGrpSpPr>
          <p:cNvPr id="12" name="グループ化 11">
            <a:extLst>
              <a:ext uri="{FF2B5EF4-FFF2-40B4-BE49-F238E27FC236}">
                <a16:creationId xmlns:a16="http://schemas.microsoft.com/office/drawing/2014/main" id="{4EE8DFB2-D1A7-4339-1135-F1AC2F68F1ED}"/>
              </a:ext>
            </a:extLst>
          </p:cNvPr>
          <p:cNvGrpSpPr/>
          <p:nvPr/>
        </p:nvGrpSpPr>
        <p:grpSpPr>
          <a:xfrm>
            <a:off x="-23828" y="4532690"/>
            <a:ext cx="6910911" cy="2833975"/>
            <a:chOff x="-23828" y="4532690"/>
            <a:chExt cx="6910911" cy="2833975"/>
          </a:xfrm>
        </p:grpSpPr>
        <p:grpSp>
          <p:nvGrpSpPr>
            <p:cNvPr id="10" name="グループ化 9">
              <a:extLst>
                <a:ext uri="{FF2B5EF4-FFF2-40B4-BE49-F238E27FC236}">
                  <a16:creationId xmlns:a16="http://schemas.microsoft.com/office/drawing/2014/main" id="{4387B024-551E-3D77-D3D1-B384F6933038}"/>
                </a:ext>
              </a:extLst>
            </p:cNvPr>
            <p:cNvGrpSpPr/>
            <p:nvPr/>
          </p:nvGrpSpPr>
          <p:grpSpPr>
            <a:xfrm>
              <a:off x="60667" y="4532690"/>
              <a:ext cx="6705944" cy="2833975"/>
              <a:chOff x="60667" y="4532690"/>
              <a:chExt cx="6705944" cy="2833975"/>
            </a:xfrm>
          </p:grpSpPr>
          <p:sp>
            <p:nvSpPr>
              <p:cNvPr id="67" name="四角形: 角を丸くする 66">
                <a:extLst>
                  <a:ext uri="{FF2B5EF4-FFF2-40B4-BE49-F238E27FC236}">
                    <a16:creationId xmlns:a16="http://schemas.microsoft.com/office/drawing/2014/main" id="{9F97B666-59B7-2B72-F6C3-5DE4B4275CC5}"/>
                  </a:ext>
                </a:extLst>
              </p:cNvPr>
              <p:cNvSpPr/>
              <p:nvPr/>
            </p:nvSpPr>
            <p:spPr>
              <a:xfrm>
                <a:off x="60667" y="4877798"/>
                <a:ext cx="6705944" cy="2488867"/>
              </a:xfrm>
              <a:prstGeom prst="roundRect">
                <a:avLst>
                  <a:gd name="adj" fmla="val 8389"/>
                </a:avLst>
              </a:prstGeom>
              <a:solidFill>
                <a:srgbClr val="F4F7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295FE618-17FA-E066-AA02-CA3FE65F7D1C}"/>
                  </a:ext>
                </a:extLst>
              </p:cNvPr>
              <p:cNvSpPr/>
              <p:nvPr/>
            </p:nvSpPr>
            <p:spPr>
              <a:xfrm>
                <a:off x="123361" y="4685532"/>
                <a:ext cx="4313750" cy="341331"/>
              </a:xfrm>
              <a:prstGeom prst="roundRect">
                <a:avLst/>
              </a:prstGeom>
              <a:solidFill>
                <a:srgbClr val="FDF1F4"/>
              </a:solidFill>
              <a:ln>
                <a:solidFill>
                  <a:srgbClr val="E123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lnSpc>
                    <a:spcPct val="110000"/>
                  </a:lnSpc>
                  <a:defRPr/>
                </a:pPr>
                <a:r>
                  <a:rPr lang="ja-JP" altLang="en-US" sz="1700" b="1" dirty="0">
                    <a:solidFill>
                      <a:schemeClr val="tx1"/>
                    </a:solidFill>
                    <a:latin typeface="メイリオ" panose="020B0604030504040204" pitchFamily="50" charset="-128"/>
                    <a:ea typeface="メイリオ" panose="020B0604030504040204" pitchFamily="50" charset="-128"/>
                  </a:rPr>
                  <a:t>求職者等に対するセクハラ</a:t>
                </a:r>
                <a:r>
                  <a:rPr kumimoji="1" lang="ja-JP" altLang="en-US" sz="1700" b="1" dirty="0">
                    <a:solidFill>
                      <a:schemeClr val="tx1"/>
                    </a:solidFill>
                    <a:latin typeface="メイリオ" panose="020B0604030504040204" pitchFamily="50" charset="-128"/>
                    <a:ea typeface="メイリオ" panose="020B0604030504040204" pitchFamily="50" charset="-128"/>
                  </a:rPr>
                  <a:t>対策の義務化</a:t>
                </a:r>
              </a:p>
            </p:txBody>
          </p:sp>
          <p:grpSp>
            <p:nvGrpSpPr>
              <p:cNvPr id="3" name="グループ化 2">
                <a:extLst>
                  <a:ext uri="{FF2B5EF4-FFF2-40B4-BE49-F238E27FC236}">
                    <a16:creationId xmlns:a16="http://schemas.microsoft.com/office/drawing/2014/main" id="{BDC36B07-BD2C-54F1-C6EB-2B65498FE6A5}"/>
                  </a:ext>
                </a:extLst>
              </p:cNvPr>
              <p:cNvGrpSpPr/>
              <p:nvPr/>
            </p:nvGrpSpPr>
            <p:grpSpPr>
              <a:xfrm>
                <a:off x="4766329" y="4532690"/>
                <a:ext cx="1618642" cy="442222"/>
                <a:chOff x="4622636" y="4717524"/>
                <a:chExt cx="1618642" cy="442222"/>
              </a:xfrm>
            </p:grpSpPr>
            <p:sp>
              <p:nvSpPr>
                <p:cNvPr id="2" name="思考の吹き出し: 雲形 1">
                  <a:extLst>
                    <a:ext uri="{FF2B5EF4-FFF2-40B4-BE49-F238E27FC236}">
                      <a16:creationId xmlns:a16="http://schemas.microsoft.com/office/drawing/2014/main" id="{5555A68B-10BF-7348-E085-AFB73DD446A1}"/>
                    </a:ext>
                  </a:extLst>
                </p:cNvPr>
                <p:cNvSpPr/>
                <p:nvPr/>
              </p:nvSpPr>
              <p:spPr>
                <a:xfrm>
                  <a:off x="4643044" y="4717524"/>
                  <a:ext cx="1598234" cy="442222"/>
                </a:xfrm>
                <a:prstGeom prst="cloudCallout">
                  <a:avLst>
                    <a:gd name="adj1" fmla="val -72649"/>
                    <a:gd name="adj2" fmla="val 223"/>
                  </a:avLst>
                </a:prstGeom>
                <a:solidFill>
                  <a:srgbClr val="F9E3E5"/>
                </a:solidFill>
                <a:ln>
                  <a:solidFill>
                    <a:srgbClr val="FEDF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E648A33-EFC9-03AF-1AC3-27B0C5BFA684}"/>
                    </a:ext>
                  </a:extLst>
                </p:cNvPr>
                <p:cNvSpPr txBox="1"/>
                <p:nvPr/>
              </p:nvSpPr>
              <p:spPr>
                <a:xfrm>
                  <a:off x="4622636" y="4831800"/>
                  <a:ext cx="1618642" cy="230832"/>
                </a:xfrm>
                <a:prstGeom prst="rect">
                  <a:avLst/>
                </a:prstGeom>
                <a:noFill/>
              </p:spPr>
              <p:txBody>
                <a:bodyPr wrap="square" rtlCol="0">
                  <a:spAutoFit/>
                </a:bodyPr>
                <a:lstStyle/>
                <a:p>
                  <a:pPr algn="r"/>
                  <a:r>
                    <a:rPr kumimoji="1" lang="ja-JP" altLang="en-US" sz="900" b="1" dirty="0">
                      <a:solidFill>
                        <a:schemeClr val="accent3">
                          <a:lumMod val="50000"/>
                        </a:schemeClr>
                      </a:solidFill>
                      <a:latin typeface="メイリオ" panose="020B0604030504040204" pitchFamily="50" charset="-128"/>
                      <a:ea typeface="メイリオ" panose="020B0604030504040204" pitchFamily="50" charset="-128"/>
                    </a:rPr>
                    <a:t>いわゆる「就活セクハラ」</a:t>
                  </a:r>
                </a:p>
              </p:txBody>
            </p:sp>
          </p:grpSp>
        </p:grpSp>
        <p:sp>
          <p:nvSpPr>
            <p:cNvPr id="65" name="正方形/長方形 64">
              <a:extLst>
                <a:ext uri="{FF2B5EF4-FFF2-40B4-BE49-F238E27FC236}">
                  <a16:creationId xmlns:a16="http://schemas.microsoft.com/office/drawing/2014/main" id="{5208A016-9154-8662-AA56-72C52F28887D}"/>
                </a:ext>
              </a:extLst>
            </p:cNvPr>
            <p:cNvSpPr/>
            <p:nvPr/>
          </p:nvSpPr>
          <p:spPr>
            <a:xfrm>
              <a:off x="-23828" y="5125618"/>
              <a:ext cx="6910911" cy="1107996"/>
            </a:xfrm>
            <a:prstGeom prst="rect">
              <a:avLst/>
            </a:prstGeom>
          </p:spPr>
          <p:txBody>
            <a:bodyPr wrap="square">
              <a:spAutoFit/>
            </a:bodyPr>
            <a:lstStyle/>
            <a:p>
              <a:pPr marL="180975" marR="0" lvl="0" indent="-180975" algn="l" defTabSz="914423" rtl="0" eaLnBrk="1" fontAlgn="auto" latinLnBrk="0" hangingPunct="1">
                <a:spcBef>
                  <a:spcPts val="0"/>
                </a:spcBef>
                <a:spcAft>
                  <a:spcPts val="1200"/>
                </a:spcAft>
                <a:buClrTx/>
                <a:buSzTx/>
                <a:buFontTx/>
                <a:buNone/>
                <a:tabLst/>
                <a:defRPr/>
              </a:pPr>
              <a:r>
                <a:rPr kumimoji="0" lang="ja-JP" altLang="en-US" sz="1400" dirty="0">
                  <a:solidFill>
                    <a:prstClr val="black"/>
                  </a:solidFill>
                  <a:latin typeface="メイリオ" panose="020B0604030504040204" pitchFamily="50" charset="-128"/>
                  <a:ea typeface="メイリオ"/>
                </a:rPr>
                <a:t>●　求職者等（就職活動中の学生やインターンシップ生等）に対しても、セクシュアルハラスメントを防止するための必要な措置を講じることが事業主の義務となります。</a:t>
              </a:r>
              <a:endParaRPr kumimoji="0" lang="en-US" altLang="ja-JP" sz="1400" dirty="0">
                <a:solidFill>
                  <a:prstClr val="black"/>
                </a:solidFill>
                <a:latin typeface="メイリオ" panose="020B0604030504040204" pitchFamily="50" charset="-128"/>
                <a:ea typeface="メイリオ"/>
              </a:endParaRPr>
            </a:p>
            <a:p>
              <a:pPr marL="180975" marR="0" lvl="0" indent="-180975" algn="l" defTabSz="914423" rtl="0" eaLnBrk="1" fontAlgn="auto" latinLnBrk="0" hangingPunct="1">
                <a:spcBef>
                  <a:spcPts val="0"/>
                </a:spcBef>
                <a:buClrTx/>
                <a:buSzTx/>
                <a:buFontTx/>
                <a:buNone/>
                <a:tabLst/>
                <a:defRPr/>
              </a:pPr>
              <a:r>
                <a:rPr kumimoji="0" lang="ja-JP" altLang="en-US" sz="1400" dirty="0">
                  <a:solidFill>
                    <a:prstClr val="black"/>
                  </a:solidFill>
                  <a:latin typeface="メイリオ" panose="020B0604030504040204" pitchFamily="50" charset="-128"/>
                  <a:ea typeface="メイリオ"/>
                </a:rPr>
                <a:t>●　事業主が講ずべき具体的な措置の内容等は、今後、指針において示す予定です。</a:t>
              </a:r>
              <a:endParaRPr lang="en-US" altLang="ja-JP" sz="1100" dirty="0">
                <a:latin typeface="メイリオ" panose="020B0604030504040204" pitchFamily="50" charset="-128"/>
                <a:ea typeface="メイリオ" panose="020B0604030504040204" pitchFamily="50" charset="-128"/>
              </a:endParaRPr>
            </a:p>
          </p:txBody>
        </p:sp>
        <p:sp>
          <p:nvSpPr>
            <p:cNvPr id="66" name="正方形/長方形 65">
              <a:extLst>
                <a:ext uri="{FF2B5EF4-FFF2-40B4-BE49-F238E27FC236}">
                  <a16:creationId xmlns:a16="http://schemas.microsoft.com/office/drawing/2014/main" id="{A295694C-506E-617F-82BC-C21793BC968D}"/>
                </a:ext>
              </a:extLst>
            </p:cNvPr>
            <p:cNvSpPr/>
            <p:nvPr/>
          </p:nvSpPr>
          <p:spPr>
            <a:xfrm>
              <a:off x="89092" y="6179096"/>
              <a:ext cx="6493486" cy="1161857"/>
            </a:xfrm>
            <a:prstGeom prst="rect">
              <a:avLst/>
            </a:prstGeom>
          </p:spPr>
          <p:txBody>
            <a:bodyPr wrap="square">
              <a:spAutoFit/>
            </a:bodyPr>
            <a:lstStyle/>
            <a:p>
              <a:pPr marL="180975" indent="92075" defTabSz="914423">
                <a:spcBef>
                  <a:spcPts val="0"/>
                </a:spcBef>
                <a:defRPr/>
              </a:pPr>
              <a:r>
                <a:rPr kumimoji="0" lang="ja-JP" altLang="en-US" sz="1200" dirty="0">
                  <a:solidFill>
                    <a:prstClr val="black"/>
                  </a:solidFill>
                  <a:latin typeface="メイリオ" panose="020B0604030504040204" pitchFamily="50" charset="-128"/>
                  <a:ea typeface="メイリオ"/>
                </a:rPr>
                <a:t>・事業主の方針等の明確化及びその周知・啓発</a:t>
              </a:r>
              <a:endParaRPr kumimoji="0" lang="en-US" altLang="ja-JP" sz="1200" dirty="0">
                <a:solidFill>
                  <a:prstClr val="black"/>
                </a:solidFill>
                <a:latin typeface="メイリオ" panose="020B0604030504040204" pitchFamily="50" charset="-128"/>
                <a:ea typeface="メイリオ"/>
              </a:endParaRPr>
            </a:p>
            <a:p>
              <a:pPr marL="180975" indent="92075" defTabSz="914423">
                <a:lnSpc>
                  <a:spcPct val="150000"/>
                </a:lnSpc>
                <a:spcBef>
                  <a:spcPts val="0"/>
                </a:spcBef>
                <a:spcAft>
                  <a:spcPts val="300"/>
                </a:spcAft>
                <a:defRPr/>
              </a:pPr>
              <a:r>
                <a:rPr kumimoji="0" lang="ja-JP" altLang="en-US" sz="1200" dirty="0">
                  <a:solidFill>
                    <a:prstClr val="black"/>
                  </a:solidFill>
                  <a:latin typeface="メイリオ" panose="020B0604030504040204" pitchFamily="50" charset="-128"/>
                  <a:ea typeface="メイリオ"/>
                </a:rPr>
                <a:t>　（例：面談等を行う際のルールをあらかじめ定めておくこと等）</a:t>
              </a:r>
              <a:endParaRPr kumimoji="0" lang="en-US" altLang="ja-JP" sz="1200" dirty="0">
                <a:solidFill>
                  <a:prstClr val="black"/>
                </a:solidFill>
                <a:latin typeface="メイリオ" panose="020B0604030504040204" pitchFamily="50" charset="-128"/>
                <a:ea typeface="メイリオ"/>
              </a:endParaRPr>
            </a:p>
            <a:p>
              <a:pPr marL="180975" indent="92075" defTabSz="914423">
                <a:lnSpc>
                  <a:spcPct val="150000"/>
                </a:lnSpc>
                <a:spcBef>
                  <a:spcPts val="0"/>
                </a:spcBef>
                <a:spcAft>
                  <a:spcPts val="300"/>
                </a:spcAft>
                <a:defRPr/>
              </a:pPr>
              <a:r>
                <a:rPr kumimoji="0" lang="ja-JP" altLang="en-US" sz="1200" dirty="0">
                  <a:solidFill>
                    <a:prstClr val="black"/>
                  </a:solidFill>
                  <a:latin typeface="メイリオ" panose="020B0604030504040204" pitchFamily="50" charset="-128"/>
                  <a:ea typeface="メイリオ"/>
                </a:rPr>
                <a:t>・相談体制の整備・周知</a:t>
              </a:r>
              <a:endParaRPr kumimoji="0" lang="en-US" altLang="ja-JP" sz="1200" dirty="0">
                <a:solidFill>
                  <a:prstClr val="black"/>
                </a:solidFill>
                <a:latin typeface="メイリオ" panose="020B0604030504040204" pitchFamily="50" charset="-128"/>
                <a:ea typeface="メイリオ"/>
              </a:endParaRPr>
            </a:p>
            <a:p>
              <a:pPr marL="180975" indent="92075" defTabSz="914423">
                <a:lnSpc>
                  <a:spcPct val="150000"/>
                </a:lnSpc>
                <a:spcBef>
                  <a:spcPts val="0"/>
                </a:spcBef>
                <a:spcAft>
                  <a:spcPts val="300"/>
                </a:spcAft>
                <a:defRPr/>
              </a:pPr>
              <a:r>
                <a:rPr kumimoji="0" lang="ja-JP" altLang="en-US" sz="1200" dirty="0">
                  <a:solidFill>
                    <a:prstClr val="black"/>
                  </a:solidFill>
                  <a:latin typeface="メイリオ" panose="020B0604030504040204" pitchFamily="50" charset="-128"/>
                  <a:ea typeface="メイリオ"/>
                </a:rPr>
                <a:t>・発生後の迅速かつ適切な対応（例：相談への対応、被害者への謝罪等）</a:t>
              </a:r>
              <a:endParaRPr kumimoji="0" lang="en-US" altLang="ja-JP" sz="1200" dirty="0">
                <a:solidFill>
                  <a:prstClr val="black"/>
                </a:solidFill>
                <a:latin typeface="メイリオ" panose="020B0604030504040204" pitchFamily="50" charset="-128"/>
                <a:ea typeface="メイリオ"/>
              </a:endParaRPr>
            </a:p>
          </p:txBody>
        </p:sp>
      </p:grpSp>
      <p:sp>
        <p:nvSpPr>
          <p:cNvPr id="13" name="テキスト ボックス 27">
            <a:extLst>
              <a:ext uri="{FF2B5EF4-FFF2-40B4-BE49-F238E27FC236}">
                <a16:creationId xmlns:a16="http://schemas.microsoft.com/office/drawing/2014/main" id="{D0BF3B8F-28DC-519A-547A-7C1DA8A1822F}"/>
              </a:ext>
            </a:extLst>
          </p:cNvPr>
          <p:cNvSpPr txBox="1"/>
          <p:nvPr/>
        </p:nvSpPr>
        <p:spPr>
          <a:xfrm>
            <a:off x="29310" y="9262848"/>
            <a:ext cx="2930400" cy="373164"/>
          </a:xfrm>
          <a:prstGeom prst="wedgeRoundRectCallout">
            <a:avLst>
              <a:gd name="adj1" fmla="val 52506"/>
              <a:gd name="adj2" fmla="val 77579"/>
              <a:gd name="adj3" fmla="val 16667"/>
            </a:avLst>
          </a:prstGeom>
          <a:solidFill>
            <a:srgbClr val="FFCC66"/>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fontAlgn="base">
              <a:lnSpc>
                <a:spcPts val="1600"/>
              </a:lnSpc>
              <a:spcAft>
                <a:spcPts val="0"/>
              </a:spcAft>
            </a:pPr>
            <a:r>
              <a:rPr lang="ja-JP" altLang="en-US" sz="1200" b="1" kern="1200" dirty="0">
                <a:effectLst/>
                <a:latin typeface="メイリオ" panose="020B0604030504040204" pitchFamily="50" charset="-128"/>
                <a:ea typeface="メイリオ" panose="020B0604030504040204" pitchFamily="50" charset="-128"/>
                <a:cs typeface="Times New Roman" panose="02020603050405020304" pitchFamily="18" charset="0"/>
              </a:rPr>
              <a:t>事例動画など役立つコンテンツを掲載</a:t>
            </a:r>
            <a:endParaRPr lang="ja-JP" sz="12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p:txBody>
      </p:sp>
      <p:pic>
        <p:nvPicPr>
          <p:cNvPr id="15" name="図 14">
            <a:extLst>
              <a:ext uri="{FF2B5EF4-FFF2-40B4-BE49-F238E27FC236}">
                <a16:creationId xmlns:a16="http://schemas.microsoft.com/office/drawing/2014/main" id="{A879D09F-1AD8-041E-76DB-5C677854B8F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13193" y="9543320"/>
            <a:ext cx="2930400" cy="348345"/>
          </a:xfrm>
          <a:prstGeom prst="rect">
            <a:avLst/>
          </a:prstGeom>
          <a:noFill/>
          <a:ln>
            <a:noFill/>
          </a:ln>
        </p:spPr>
      </p:pic>
      <p:pic>
        <p:nvPicPr>
          <p:cNvPr id="16" name="図 15" descr="QR コード&#10;&#10;AI によって生成されたコンテンツは間違っている可能性があります。">
            <a:extLst>
              <a:ext uri="{FF2B5EF4-FFF2-40B4-BE49-F238E27FC236}">
                <a16:creationId xmlns:a16="http://schemas.microsoft.com/office/drawing/2014/main" id="{7D251E4D-362D-8C93-D26B-472A62A2656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7654" y="9042251"/>
            <a:ext cx="877397" cy="877397"/>
          </a:xfrm>
          <a:prstGeom prst="rect">
            <a:avLst/>
          </a:prstGeom>
        </p:spPr>
      </p:pic>
    </p:spTree>
    <p:extLst>
      <p:ext uri="{BB962C8B-B14F-4D97-AF65-F5344CB8AC3E}">
        <p14:creationId xmlns:p14="http://schemas.microsoft.com/office/powerpoint/2010/main" val="28318846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28a618e-3026-40d3-9937-7fec771b73aa">
      <Terms xmlns="http://schemas.microsoft.com/office/infopath/2007/PartnerControls"/>
    </lcf76f155ced4ddcb4097134ff3c332f>
    <Owner xmlns="828a618e-3026-40d3-9937-7fec771b73aa">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6C6E4EDC3908F44B3E100046BFA48D1" ma:contentTypeVersion="14" ma:contentTypeDescription="新しいドキュメントを作成します。" ma:contentTypeScope="" ma:versionID="1cb2ed8e358fc05fa9e5de8bd1143c4d">
  <xsd:schema xmlns:xsd="http://www.w3.org/2001/XMLSchema" xmlns:xs="http://www.w3.org/2001/XMLSchema" xmlns:p="http://schemas.microsoft.com/office/2006/metadata/properties" xmlns:ns2="828a618e-3026-40d3-9937-7fec771b73aa" xmlns:ns3="c8886e6d-ca38-4783-ac23-8bd097117a79" targetNamespace="http://schemas.microsoft.com/office/2006/metadata/properties" ma:root="true" ma:fieldsID="5bd292af4cdbd8bab8824ba9d99b2600" ns2:_="" ns3:_="">
    <xsd:import namespace="828a618e-3026-40d3-9937-7fec771b73aa"/>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8a618e-3026-40d3-9937-7fec771b73a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8a83fda-d216-41dd-93ee-40c5e860c983}"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B26C03-2DD4-4638-AEE3-831CE7553E22}">
  <ds:schemaRefs>
    <ds:schemaRef ds:uri="http://schemas.microsoft.com/sharepoint/v3/contenttype/forms"/>
  </ds:schemaRefs>
</ds:datastoreItem>
</file>

<file path=customXml/itemProps2.xml><?xml version="1.0" encoding="utf-8"?>
<ds:datastoreItem xmlns:ds="http://schemas.openxmlformats.org/officeDocument/2006/customXml" ds:itemID="{959C41A9-2FA7-4A31-8AC6-8F69A3F05A62}">
  <ds:schemaRefs>
    <ds:schemaRef ds:uri="bdb4dda2-c017-4446-a60e-466aa962acbb"/>
    <ds:schemaRef ds:uri="http://schemas.microsoft.com/office/2006/documentManagement/types"/>
    <ds:schemaRef ds:uri="http://purl.org/dc/dcmitype/"/>
    <ds:schemaRef ds:uri="http://schemas.microsoft.com/office/2006/metadata/properties"/>
    <ds:schemaRef ds:uri="http://schemas.microsoft.com/office/infopath/2007/PartnerControls"/>
    <ds:schemaRef ds:uri="http://www.w3.org/XML/1998/namespace"/>
    <ds:schemaRef ds:uri="http://purl.org/dc/terms/"/>
    <ds:schemaRef ds:uri="http://schemas.openxmlformats.org/package/2006/metadata/core-properties"/>
    <ds:schemaRef ds:uri="263dbbe5-076b-4606-a03b-9598f5f2f35a"/>
    <ds:schemaRef ds:uri="http://purl.org/dc/elements/1.1/"/>
    <ds:schemaRef ds:uri="e0e86db0-997c-4cb6-bb34-f88ecb8e7e9c"/>
    <ds:schemaRef ds:uri="e4a5da64-351d-442f-9ec7-ee4fd955b273"/>
  </ds:schemaRefs>
</ds:datastoreItem>
</file>

<file path=customXml/itemProps3.xml><?xml version="1.0" encoding="utf-8"?>
<ds:datastoreItem xmlns:ds="http://schemas.openxmlformats.org/officeDocument/2006/customXml" ds:itemID="{0A2902DE-54FD-4E87-B59C-BDFB6DD103B5}"/>
</file>

<file path=docProps/app.xml><?xml version="1.0" encoding="utf-8"?>
<Properties xmlns="http://schemas.openxmlformats.org/officeDocument/2006/extended-properties" xmlns:vt="http://schemas.openxmlformats.org/officeDocument/2006/docPropsVTypes">
  <Template>blank</Template>
  <Words>763</Words>
  <PresentationFormat>A4 210 x 297 mm</PresentationFormat>
  <Paragraphs>44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0x01010006C6E4EDC3908F44B3E100046BFA48D1</vt:lpwstr>
  </property>
  <property fmtid="{D5CDD505-2E9C-101B-9397-08002B2CF9AE}" pid="3" name="Order">
    <vt:r8>62652400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TriggerFlowInfo">
    <vt:lpwstr/>
  </property>
  <property fmtid="{D5CDD505-2E9C-101B-9397-08002B2CF9AE}" pid="9" name="MediaServiceImageTags">
    <vt:lpwstr/>
  </property>
</Properties>
</file>